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68" r:id="rId9"/>
    <p:sldMasterId id="2147483780" r:id="rId10"/>
    <p:sldMasterId id="2147483792" r:id="rId11"/>
    <p:sldMasterId id="2147483805" r:id="rId12"/>
    <p:sldMasterId id="2147483817" r:id="rId13"/>
    <p:sldMasterId id="2147483829" r:id="rId14"/>
    <p:sldMasterId id="2147483841" r:id="rId15"/>
    <p:sldMasterId id="2147483854" r:id="rId16"/>
    <p:sldMasterId id="2147483866" r:id="rId17"/>
    <p:sldMasterId id="2147483878" r:id="rId18"/>
    <p:sldMasterId id="2147483890" r:id="rId19"/>
    <p:sldMasterId id="2147483902" r:id="rId20"/>
    <p:sldMasterId id="2147483915" r:id="rId21"/>
    <p:sldMasterId id="2147483928" r:id="rId22"/>
  </p:sldMasterIdLst>
  <p:notesMasterIdLst>
    <p:notesMasterId r:id="rId180"/>
  </p:notesMasterIdLst>
  <p:sldIdLst>
    <p:sldId id="256" r:id="rId23"/>
    <p:sldId id="5344" r:id="rId24"/>
    <p:sldId id="5345" r:id="rId25"/>
    <p:sldId id="5339" r:id="rId26"/>
    <p:sldId id="5338" r:id="rId27"/>
    <p:sldId id="5347" r:id="rId28"/>
    <p:sldId id="5419" r:id="rId29"/>
    <p:sldId id="257" r:id="rId30"/>
    <p:sldId id="258" r:id="rId31"/>
    <p:sldId id="276" r:id="rId32"/>
    <p:sldId id="268" r:id="rId33"/>
    <p:sldId id="269" r:id="rId34"/>
    <p:sldId id="270" r:id="rId35"/>
    <p:sldId id="259" r:id="rId36"/>
    <p:sldId id="5285" r:id="rId37"/>
    <p:sldId id="490" r:id="rId38"/>
    <p:sldId id="5202" r:id="rId39"/>
    <p:sldId id="492" r:id="rId40"/>
    <p:sldId id="260" r:id="rId41"/>
    <p:sldId id="261" r:id="rId42"/>
    <p:sldId id="262" r:id="rId43"/>
    <p:sldId id="654" r:id="rId44"/>
    <p:sldId id="655" r:id="rId45"/>
    <p:sldId id="656" r:id="rId46"/>
    <p:sldId id="5379" r:id="rId47"/>
    <p:sldId id="5386" r:id="rId48"/>
    <p:sldId id="659" r:id="rId49"/>
    <p:sldId id="660" r:id="rId50"/>
    <p:sldId id="661" r:id="rId51"/>
    <p:sldId id="662" r:id="rId52"/>
    <p:sldId id="663" r:id="rId53"/>
    <p:sldId id="664" r:id="rId54"/>
    <p:sldId id="263" r:id="rId55"/>
    <p:sldId id="264" r:id="rId56"/>
    <p:sldId id="271" r:id="rId57"/>
    <p:sldId id="634" r:id="rId58"/>
    <p:sldId id="836" r:id="rId59"/>
    <p:sldId id="837" r:id="rId60"/>
    <p:sldId id="838" r:id="rId61"/>
    <p:sldId id="839" r:id="rId62"/>
    <p:sldId id="840" r:id="rId63"/>
    <p:sldId id="841" r:id="rId64"/>
    <p:sldId id="842" r:id="rId65"/>
    <p:sldId id="843" r:id="rId66"/>
    <p:sldId id="844" r:id="rId67"/>
    <p:sldId id="845" r:id="rId68"/>
    <p:sldId id="846" r:id="rId69"/>
    <p:sldId id="847" r:id="rId70"/>
    <p:sldId id="848" r:id="rId71"/>
    <p:sldId id="849" r:id="rId72"/>
    <p:sldId id="850" r:id="rId73"/>
    <p:sldId id="851" r:id="rId74"/>
    <p:sldId id="4418" r:id="rId75"/>
    <p:sldId id="4419" r:id="rId76"/>
    <p:sldId id="1286" r:id="rId77"/>
    <p:sldId id="1267" r:id="rId78"/>
    <p:sldId id="1268" r:id="rId79"/>
    <p:sldId id="1269" r:id="rId80"/>
    <p:sldId id="1270" r:id="rId81"/>
    <p:sldId id="1271" r:id="rId82"/>
    <p:sldId id="1272" r:id="rId83"/>
    <p:sldId id="1273" r:id="rId84"/>
    <p:sldId id="1274" r:id="rId85"/>
    <p:sldId id="1275" r:id="rId86"/>
    <p:sldId id="1276" r:id="rId87"/>
    <p:sldId id="1277" r:id="rId88"/>
    <p:sldId id="1278" r:id="rId89"/>
    <p:sldId id="1279" r:id="rId90"/>
    <p:sldId id="5387" r:id="rId91"/>
    <p:sldId id="1280" r:id="rId92"/>
    <p:sldId id="1281" r:id="rId93"/>
    <p:sldId id="1282" r:id="rId94"/>
    <p:sldId id="1283" r:id="rId95"/>
    <p:sldId id="5388" r:id="rId96"/>
    <p:sldId id="1284" r:id="rId97"/>
    <p:sldId id="1285" r:id="rId98"/>
    <p:sldId id="5389" r:id="rId99"/>
    <p:sldId id="333" r:id="rId100"/>
    <p:sldId id="272" r:id="rId101"/>
    <p:sldId id="277" r:id="rId102"/>
    <p:sldId id="278" r:id="rId103"/>
    <p:sldId id="279" r:id="rId104"/>
    <p:sldId id="280" r:id="rId105"/>
    <p:sldId id="281" r:id="rId106"/>
    <p:sldId id="282" r:id="rId107"/>
    <p:sldId id="283" r:id="rId108"/>
    <p:sldId id="284" r:id="rId109"/>
    <p:sldId id="285" r:id="rId110"/>
    <p:sldId id="286" r:id="rId111"/>
    <p:sldId id="287" r:id="rId112"/>
    <p:sldId id="288" r:id="rId113"/>
    <p:sldId id="289" r:id="rId114"/>
    <p:sldId id="5178" r:id="rId115"/>
    <p:sldId id="273" r:id="rId116"/>
    <p:sldId id="1359" r:id="rId117"/>
    <p:sldId id="5390" r:id="rId118"/>
    <p:sldId id="5391" r:id="rId119"/>
    <p:sldId id="5392" r:id="rId120"/>
    <p:sldId id="5393" r:id="rId121"/>
    <p:sldId id="3369" r:id="rId122"/>
    <p:sldId id="3370" r:id="rId123"/>
    <p:sldId id="3371" r:id="rId124"/>
    <p:sldId id="5394" r:id="rId125"/>
    <p:sldId id="1353" r:id="rId126"/>
    <p:sldId id="1354" r:id="rId127"/>
    <p:sldId id="1355" r:id="rId128"/>
    <p:sldId id="1356" r:id="rId129"/>
    <p:sldId id="3372" r:id="rId130"/>
    <p:sldId id="3373" r:id="rId131"/>
    <p:sldId id="1357" r:id="rId132"/>
    <p:sldId id="3374" r:id="rId133"/>
    <p:sldId id="3375" r:id="rId134"/>
    <p:sldId id="3376" r:id="rId135"/>
    <p:sldId id="5395" r:id="rId136"/>
    <p:sldId id="5173" r:id="rId137"/>
    <p:sldId id="274" r:id="rId138"/>
    <p:sldId id="275" r:id="rId139"/>
    <p:sldId id="265" r:id="rId140"/>
    <p:sldId id="291" r:id="rId141"/>
    <p:sldId id="266" r:id="rId142"/>
    <p:sldId id="5209" r:id="rId143"/>
    <p:sldId id="5210" r:id="rId144"/>
    <p:sldId id="5211" r:id="rId145"/>
    <p:sldId id="5212" r:id="rId146"/>
    <p:sldId id="4677" r:id="rId147"/>
    <p:sldId id="5215" r:id="rId148"/>
    <p:sldId id="5216" r:id="rId149"/>
    <p:sldId id="292" r:id="rId150"/>
    <p:sldId id="5418" r:id="rId151"/>
    <p:sldId id="684" r:id="rId152"/>
    <p:sldId id="685" r:id="rId153"/>
    <p:sldId id="686" r:id="rId154"/>
    <p:sldId id="687" r:id="rId155"/>
    <p:sldId id="688" r:id="rId156"/>
    <p:sldId id="689" r:id="rId157"/>
    <p:sldId id="690" r:id="rId158"/>
    <p:sldId id="691" r:id="rId159"/>
    <p:sldId id="692" r:id="rId160"/>
    <p:sldId id="693" r:id="rId161"/>
    <p:sldId id="694" r:id="rId162"/>
    <p:sldId id="695" r:id="rId163"/>
    <p:sldId id="696" r:id="rId164"/>
    <p:sldId id="697" r:id="rId165"/>
    <p:sldId id="698" r:id="rId166"/>
    <p:sldId id="699" r:id="rId167"/>
    <p:sldId id="700" r:id="rId168"/>
    <p:sldId id="5401" r:id="rId169"/>
    <p:sldId id="5403" r:id="rId170"/>
    <p:sldId id="5404" r:id="rId171"/>
    <p:sldId id="5402" r:id="rId172"/>
    <p:sldId id="701" r:id="rId173"/>
    <p:sldId id="702" r:id="rId174"/>
    <p:sldId id="5408" r:id="rId175"/>
    <p:sldId id="313" r:id="rId176"/>
    <p:sldId id="314" r:id="rId177"/>
    <p:sldId id="315" r:id="rId178"/>
    <p:sldId id="316" r:id="rId1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7FCF25D-C9CB-4C72-B517-F71F6255AB6E}">
          <p14:sldIdLst>
            <p14:sldId id="256"/>
            <p14:sldId id="5344"/>
            <p14:sldId id="5345"/>
            <p14:sldId id="5339"/>
            <p14:sldId id="5338"/>
            <p14:sldId id="5347"/>
            <p14:sldId id="5419"/>
          </p14:sldIdLst>
        </p14:section>
        <p14:section name="A. Rejection of the Herald" id="{F1AA6A16-E880-4638-BA09-2E0380D173CA}">
          <p14:sldIdLst>
            <p14:sldId id="257"/>
          </p14:sldIdLst>
        </p14:section>
        <p14:section name="B. Curse of the Cities of Galilee" id="{9DCEF328-E399-417A-8F7C-51EF7A899762}">
          <p14:sldIdLst>
            <p14:sldId id="258"/>
            <p14:sldId id="276"/>
            <p14:sldId id="268"/>
            <p14:sldId id="269"/>
            <p14:sldId id="270"/>
          </p14:sldIdLst>
        </p14:section>
        <p14:section name="C. Reception by a Sinner" id="{EFBD9E1E-2F65-4EF2-895C-441F8CCB7240}">
          <p14:sldIdLst>
            <p14:sldId id="259"/>
            <p14:sldId id="5285"/>
            <p14:sldId id="490"/>
            <p14:sldId id="5202"/>
            <p14:sldId id="492"/>
          </p14:sldIdLst>
        </p14:section>
        <p14:section name="D. Witness to the King" id="{9ACD1E15-B623-470B-A733-CD46FD77700F}">
          <p14:sldIdLst>
            <p14:sldId id="260"/>
          </p14:sldIdLst>
        </p14:section>
        <p14:section name="E. Rejection of Christ by the Leaders" id="{A40E9D65-C7E4-47BB-9C31-7A7E97662C07}">
          <p14:sldIdLst>
            <p14:sldId id="261"/>
          </p14:sldIdLst>
        </p14:section>
        <p14:section name="F. Request for a Sign by the Leaders" id="{F150A6A6-5C9D-4A5C-A7F7-0FA38D053C2E}">
          <p14:sldIdLst>
            <p14:sldId id="262"/>
            <p14:sldId id="654"/>
            <p14:sldId id="655"/>
            <p14:sldId id="656"/>
            <p14:sldId id="5379"/>
            <p14:sldId id="5386"/>
            <p14:sldId id="659"/>
            <p14:sldId id="660"/>
            <p14:sldId id="661"/>
            <p14:sldId id="662"/>
            <p14:sldId id="663"/>
            <p14:sldId id="664"/>
          </p14:sldIdLst>
        </p14:section>
        <p14:section name="G. Rejection of the Nation by Christ" id="{C9F480EB-5F6D-4905-9BE6-1C7212394DCB}">
          <p14:sldIdLst>
            <p14:sldId id="263"/>
          </p14:sldIdLst>
        </p14:section>
        <p14:section name="H. Revelation in View of Rejection" id="{F2B99191-5AC4-4E3E-B4AA-F327E23E1C1A}">
          <p14:sldIdLst>
            <p14:sldId id="264"/>
            <p14:sldId id="271"/>
            <p14:sldId id="634"/>
            <p14:sldId id="836"/>
            <p14:sldId id="837"/>
            <p14:sldId id="838"/>
            <p14:sldId id="839"/>
            <p14:sldId id="840"/>
            <p14:sldId id="841"/>
            <p14:sldId id="842"/>
            <p14:sldId id="843"/>
            <p14:sldId id="844"/>
            <p14:sldId id="845"/>
            <p14:sldId id="846"/>
            <p14:sldId id="847"/>
            <p14:sldId id="848"/>
            <p14:sldId id="849"/>
            <p14:sldId id="850"/>
            <p14:sldId id="851"/>
            <p14:sldId id="4418"/>
            <p14:sldId id="4419"/>
            <p14:sldId id="1286"/>
            <p14:sldId id="1267"/>
            <p14:sldId id="1268"/>
            <p14:sldId id="1269"/>
            <p14:sldId id="1270"/>
            <p14:sldId id="1271"/>
            <p14:sldId id="1272"/>
            <p14:sldId id="1273"/>
            <p14:sldId id="1274"/>
            <p14:sldId id="1275"/>
            <p14:sldId id="1276"/>
            <p14:sldId id="1277"/>
            <p14:sldId id="1278"/>
            <p14:sldId id="1279"/>
            <p14:sldId id="5387"/>
            <p14:sldId id="1280"/>
            <p14:sldId id="1281"/>
            <p14:sldId id="1282"/>
            <p14:sldId id="1283"/>
            <p14:sldId id="5388"/>
            <p14:sldId id="1284"/>
            <p14:sldId id="1285"/>
            <p14:sldId id="5389"/>
            <p14:sldId id="333"/>
            <p14:sldId id="272"/>
            <p14:sldId id="277"/>
            <p14:sldId id="278"/>
            <p14:sldId id="279"/>
            <p14:sldId id="280"/>
            <p14:sldId id="281"/>
            <p14:sldId id="282"/>
            <p14:sldId id="283"/>
            <p14:sldId id="284"/>
            <p14:sldId id="285"/>
            <p14:sldId id="286"/>
            <p14:sldId id="287"/>
            <p14:sldId id="288"/>
            <p14:sldId id="289"/>
            <p14:sldId id="5178"/>
            <p14:sldId id="273"/>
            <p14:sldId id="1359"/>
            <p14:sldId id="5390"/>
            <p14:sldId id="5391"/>
            <p14:sldId id="5392"/>
            <p14:sldId id="5393"/>
            <p14:sldId id="3369"/>
            <p14:sldId id="3370"/>
            <p14:sldId id="3371"/>
            <p14:sldId id="5394"/>
            <p14:sldId id="1353"/>
            <p14:sldId id="1354"/>
            <p14:sldId id="1355"/>
            <p14:sldId id="1356"/>
            <p14:sldId id="3372"/>
            <p14:sldId id="3373"/>
            <p14:sldId id="1357"/>
            <p14:sldId id="3374"/>
            <p14:sldId id="3375"/>
            <p14:sldId id="3376"/>
            <p14:sldId id="5395"/>
            <p14:sldId id="5173"/>
            <p14:sldId id="274"/>
            <p14:sldId id="275"/>
          </p14:sldIdLst>
        </p14:section>
        <p14:section name="I. Rejection in Nazareth" id="{F91E8D1C-1633-4CC5-9D8D-5BE32CDC8340}">
          <p14:sldIdLst>
            <p14:sldId id="265"/>
            <p14:sldId id="291"/>
          </p14:sldIdLst>
        </p14:section>
        <p14:section name="J. Death of the Herald" id="{37ADE75D-3FDA-4AF2-AFC4-8ADFA7BDC80E}">
          <p14:sldIdLst>
            <p14:sldId id="266"/>
            <p14:sldId id="5209"/>
            <p14:sldId id="5210"/>
            <p14:sldId id="5211"/>
            <p14:sldId id="5212"/>
            <p14:sldId id="4677"/>
            <p14:sldId id="5215"/>
            <p14:sldId id="5216"/>
            <p14:sldId id="292"/>
            <p14:sldId id="5418"/>
            <p14:sldId id="684"/>
            <p14:sldId id="685"/>
            <p14:sldId id="686"/>
            <p14:sldId id="687"/>
            <p14:sldId id="688"/>
            <p14:sldId id="689"/>
            <p14:sldId id="690"/>
            <p14:sldId id="691"/>
            <p14:sldId id="692"/>
            <p14:sldId id="693"/>
            <p14:sldId id="694"/>
            <p14:sldId id="695"/>
            <p14:sldId id="696"/>
            <p14:sldId id="697"/>
            <p14:sldId id="698"/>
            <p14:sldId id="699"/>
            <p14:sldId id="700"/>
            <p14:sldId id="5401"/>
            <p14:sldId id="5403"/>
            <p14:sldId id="5404"/>
            <p14:sldId id="5402"/>
            <p14:sldId id="701"/>
            <p14:sldId id="702"/>
            <p14:sldId id="5408"/>
            <p14:sldId id="313"/>
            <p14:sldId id="314"/>
            <p14:sldId id="315"/>
            <p14:sldId id="3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78" autoAdjust="0"/>
    <p:restoredTop sz="61050"/>
  </p:normalViewPr>
  <p:slideViewPr>
    <p:cSldViewPr snapToGrid="0">
      <p:cViewPr varScale="1">
        <p:scale>
          <a:sx n="40" d="100"/>
          <a:sy n="40" d="100"/>
        </p:scale>
        <p:origin x="1812" y="54"/>
      </p:cViewPr>
      <p:guideLst>
        <p:guide orient="horz" pos="2160"/>
        <p:guide pos="2880"/>
      </p:guideLst>
    </p:cSldViewPr>
  </p:slideViewPr>
  <p:notesTextViewPr>
    <p:cViewPr>
      <p:scale>
        <a:sx n="3" d="2"/>
        <a:sy n="3" d="2"/>
      </p:scale>
      <p:origin x="0" y="0"/>
    </p:cViewPr>
  </p:notesTextViewPr>
  <p:sorterViewPr>
    <p:cViewPr varScale="1">
      <p:scale>
        <a:sx n="50" d="100"/>
        <a:sy n="50" d="100"/>
      </p:scale>
      <p:origin x="0" y="-77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7" Type="http://schemas.openxmlformats.org/officeDocument/2006/relationships/slide" Target="slides/slide155.xml"/><Relationship Id="rId172" Type="http://schemas.openxmlformats.org/officeDocument/2006/relationships/slide" Target="slides/slide15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notesMaster" Target="notesMasters/notesMaster1.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 Type="http://schemas.openxmlformats.org/officeDocument/2006/relationships/slideMaster" Target="slideMasters/slideMaster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أنتيباس</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0AB35-3067-4305-890D-C5F71E812FC4}" type="datetimeFigureOut">
              <a:rPr lang="en-GB" smtClean="0"/>
              <a:pPr/>
              <a:t>08/05/2024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BA1A6-141C-43C4-AA7E-A02F3768BD78}" type="slidenum">
              <a:rPr lang="en-GB" smtClean="0"/>
              <a:pPr/>
              <a:t>‹#›</a:t>
            </a:fld>
            <a:endParaRPr lang="en-GB"/>
          </a:p>
        </p:txBody>
      </p:sp>
    </p:spTree>
    <p:extLst>
      <p:ext uri="{BB962C8B-B14F-4D97-AF65-F5344CB8AC3E}">
        <p14:creationId xmlns:p14="http://schemas.microsoft.com/office/powerpoint/2010/main" val="37188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34739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02113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849200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84330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215365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08504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06279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961067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4713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934248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0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7524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117642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927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3914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77545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LC-03-Controversy-151</a:t>
            </a:r>
          </a:p>
          <a:p>
            <a:pPr eaLnBrk="1" hangingPunct="1">
              <a:defRPr/>
            </a:pPr>
            <a:r>
              <a:rPr lang="en-US" dirty="0">
                <a:cs typeface="+mn-cs"/>
              </a:rPr>
              <a:t>NB-07-Politics 4-Herodians &amp; Rome-21</a:t>
            </a:r>
          </a:p>
          <a:p>
            <a:pPr eaLnBrk="1" hangingPunct="1">
              <a:defRPr/>
            </a:pPr>
            <a:r>
              <a:rPr lang="en-US" dirty="0">
                <a:cs typeface="+mn-cs"/>
              </a:rPr>
              <a:t>NS-03-Luke1-12—slide 168</a:t>
            </a:r>
          </a:p>
          <a:p>
            <a:pPr eaLnBrk="1" hangingPunct="1">
              <a:defRPr/>
            </a:pPr>
            <a:endParaRPr lang="en-US" dirty="0">
              <a:cs typeface="+mn-cs"/>
            </a:endParaRPr>
          </a:p>
        </p:txBody>
      </p:sp>
    </p:spTree>
    <p:extLst>
      <p:ext uri="{BB962C8B-B14F-4D97-AF65-F5344CB8AC3E}">
        <p14:creationId xmlns:p14="http://schemas.microsoft.com/office/powerpoint/2010/main" val="13469349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3981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A5C27-955B-D246-96EE-68232BBE5F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3293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92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16087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37146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2AAA194-E47F-9C4B-99D0-90C7C9FE9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563EB28-A152-A841-BA82-6C706FF1E87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41065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80792DB-2101-2C4B-BE8E-99BFB341BC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0356175B-75D0-B74F-9245-25CEE110F2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50560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E1DFF9AC-F9F0-4842-B960-BABA727F93A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B7C9C95A-23C5-5D49-B987-9B951BC7A2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36041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D299649-5FF3-254B-8E5F-4AD51286D8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E1F2085-0824-BE4A-A704-2395666A409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64767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4FBD2074-2485-F243-AF83-3550708339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2FBF9C4-2C2E-2846-B91E-A62CA0FC31C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90264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12BD833D-4739-CB44-B05E-ECA12238BCC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53C66E07-DF47-FF41-BEF5-D6949E5745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63575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7956CDFA-13D1-8244-83F7-60E12F106BC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EE628A67-0981-D643-BD4E-8CDDB6E274C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2281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3D6BA569-ACB4-124D-85D5-7705C5581B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7360F386-799E-BB42-AD3E-298033EB9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5175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2940C26-47ED-6649-8E59-ED1344CA9DE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D9075FBC-34D4-1540-961E-7BE0F62E91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76436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F6C0DAC-D122-284B-B5F8-91991716A66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3A25D759-6300-5648-8C77-2669360D3D7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30935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70FF76B-05B2-D04E-A053-481A8C2F27A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13F1ACB0-D88B-7640-B956-A799F1B8F6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16201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D639B66-C70E-7A45-80C9-EB7DE7FD7D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62826CC1-948D-EE42-8383-92B73C9366C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38227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CACBEEDA-030E-AD4C-B934-20711E66BB3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1CEE7B2-F7E7-C14A-BCF2-0A0D49990F8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35936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D6556FB-562C-7344-88D3-7AC00EF2C17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A83AEBE2-9D66-4C45-8625-993D22E90B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95606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0A9BA66C-4B31-714F-B963-32FBE3F73C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C03774C9-B2AA-D14D-83C0-C11B4AB2838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1276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649C7DB6-3D61-A249-A04B-57F77CBA19E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2CE2FDF6-6CE5-774D-B3BA-62F6589ED9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53635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75DBCC98-A686-B44F-9BB1-1064454A622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A6CFB12-31E4-E24D-BFF6-4F7189953B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95109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31590DC4-28EF-1C4F-A6CE-CF5596C943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6759C156-328D-334A-83FD-C9C4EF87E5D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77298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4C0542BB-3E31-6D4E-83B6-95613B64F27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FC8BFFD-2CC2-A240-89C9-5EB4E87577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06324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B8D85AA4-8B5F-684B-B63D-90EC258F8D4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683B304-35DB-AD4F-9B83-4BD916FAD29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31868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2E8EEC0-3C17-A24A-8FB9-3263F40F651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E294551C-72BB-7D42-9086-7383D5934F1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89785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8D9D64-EFE0-B84A-8AAC-62EBA227D6A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5404-6808-9147-87FB-13EC530031B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546846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5286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6536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731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830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16553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7009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8216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997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04270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84899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8918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63230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7343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4435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363906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32295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67840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692618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68791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073519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73623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4078199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941186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6593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27175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028468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37160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4882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9047434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66916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826853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a:t>NS-05-Acts20-28—slide 153</a:t>
            </a:r>
            <a:endParaRPr lang="en-US" dirty="0"/>
          </a:p>
        </p:txBody>
      </p:sp>
    </p:spTree>
    <p:extLst>
      <p:ext uri="{BB962C8B-B14F-4D97-AF65-F5344CB8AC3E}">
        <p14:creationId xmlns:p14="http://schemas.microsoft.com/office/powerpoint/2010/main" val="2400217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t>
            </a:r>
            <a:r>
              <a:rPr lang="ar-SA" dirty="0"/>
              <a:t>اعمال</a:t>
            </a:r>
            <a:r>
              <a:rPr lang="en-US" dirty="0"/>
              <a:t>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a:p>
            <a:endParaRPr lang="en-US" dirty="0"/>
          </a:p>
          <a:p>
            <a:endParaRPr lang="en-US" dirty="0"/>
          </a:p>
        </p:txBody>
      </p:sp>
    </p:spTree>
    <p:extLst>
      <p:ext uri="{BB962C8B-B14F-4D97-AF65-F5344CB8AC3E}">
        <p14:creationId xmlns:p14="http://schemas.microsoft.com/office/powerpoint/2010/main" val="1916896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0671D5D7-22FA-DB49-A832-8B67EDBC9BC2}" type="slidenum">
              <a:rPr kumimoji="0" lang="en-US" sz="2400" b="0" i="0" u="none" strike="noStrike" kern="0" cap="none" spc="0" normalizeH="0" baseline="0" noProof="0" smtClean="0">
                <a:ln>
                  <a:noFill/>
                </a:ln>
                <a:solidFill>
                  <a:srgbClr val="8383AD"/>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129</a:t>
            </a:fld>
            <a:endParaRPr kumimoji="0" lang="en-US" sz="2400" b="0" i="0" u="none" strike="noStrike" kern="0" cap="none" spc="0" normalizeH="0" baseline="0" noProof="0">
              <a:ln>
                <a:noFill/>
              </a:ln>
              <a:solidFill>
                <a:srgbClr val="8383AD"/>
              </a:solidFill>
              <a:effectLst/>
              <a:uLnTx/>
              <a:uFillTx/>
              <a:latin typeface="Arial"/>
              <a:cs typeface="Arial"/>
              <a:sym typeface="Arial"/>
            </a:endParaRPr>
          </a:p>
        </p:txBody>
      </p:sp>
    </p:spTree>
    <p:extLst>
      <p:ext uri="{BB962C8B-B14F-4D97-AF65-F5344CB8AC3E}">
        <p14:creationId xmlns:p14="http://schemas.microsoft.com/office/powerpoint/2010/main" val="30190335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522064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640059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321389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749017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3663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0456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85258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42089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6508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19104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43375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744563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41612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27503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9537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3771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96658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79693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63185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91855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140394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507219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369104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038885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12776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9251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21319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28082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67598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EC6B50F-68C0-3049-AF93-76CAC0B0C129}" type="slidenum">
              <a:rPr lang="en-US" smtClean="0"/>
              <a:pPr>
                <a:defRPr/>
              </a:pPr>
              <a:t>‹#›</a:t>
            </a:fld>
            <a:endParaRPr lang="en-US" dirty="0"/>
          </a:p>
        </p:txBody>
      </p:sp>
    </p:spTree>
    <p:extLst>
      <p:ext uri="{BB962C8B-B14F-4D97-AF65-F5344CB8AC3E}">
        <p14:creationId xmlns:p14="http://schemas.microsoft.com/office/powerpoint/2010/main" val="40620543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A6589CFE-729B-1543-9345-B142A0A1E47C}" type="slidenum">
              <a:rPr lang="en-US" smtClean="0"/>
              <a:pPr>
                <a:defRPr/>
              </a:pPr>
              <a:t>‹#›</a:t>
            </a:fld>
            <a:endParaRPr lang="en-US" dirty="0"/>
          </a:p>
        </p:txBody>
      </p:sp>
    </p:spTree>
    <p:extLst>
      <p:ext uri="{BB962C8B-B14F-4D97-AF65-F5344CB8AC3E}">
        <p14:creationId xmlns:p14="http://schemas.microsoft.com/office/powerpoint/2010/main" val="2933395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75424E33-440A-964E-8323-3D6F23069A07}" type="slidenum">
              <a:rPr lang="en-US" smtClean="0"/>
              <a:pPr>
                <a:defRPr/>
              </a:pPr>
              <a:t>‹#›</a:t>
            </a:fld>
            <a:endParaRPr lang="en-US" dirty="0"/>
          </a:p>
        </p:txBody>
      </p:sp>
    </p:spTree>
    <p:extLst>
      <p:ext uri="{BB962C8B-B14F-4D97-AF65-F5344CB8AC3E}">
        <p14:creationId xmlns:p14="http://schemas.microsoft.com/office/powerpoint/2010/main" val="1567990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9EF4B7B2-8BDF-6E4B-8C33-31930004AE85}" type="slidenum">
              <a:rPr lang="en-US" smtClean="0"/>
              <a:pPr>
                <a:defRPr/>
              </a:pPr>
              <a:t>‹#›</a:t>
            </a:fld>
            <a:endParaRPr lang="en-US" dirty="0"/>
          </a:p>
        </p:txBody>
      </p:sp>
    </p:spTree>
    <p:extLst>
      <p:ext uri="{BB962C8B-B14F-4D97-AF65-F5344CB8AC3E}">
        <p14:creationId xmlns:p14="http://schemas.microsoft.com/office/powerpoint/2010/main" val="17627406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D84C44D7-D719-2641-A810-8A2C62940C06}" type="slidenum">
              <a:rPr lang="en-US" smtClean="0"/>
              <a:pPr>
                <a:defRPr/>
              </a:pPr>
              <a:t>‹#›</a:t>
            </a:fld>
            <a:endParaRPr lang="en-US" dirty="0"/>
          </a:p>
        </p:txBody>
      </p:sp>
    </p:spTree>
    <p:extLst>
      <p:ext uri="{BB962C8B-B14F-4D97-AF65-F5344CB8AC3E}">
        <p14:creationId xmlns:p14="http://schemas.microsoft.com/office/powerpoint/2010/main" val="2303782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2B609030-5E2A-3A4D-90BA-BF6F22E0D01C}" type="slidenum">
              <a:rPr lang="en-US" smtClean="0"/>
              <a:pPr>
                <a:defRPr/>
              </a:pPr>
              <a:t>‹#›</a:t>
            </a:fld>
            <a:endParaRPr lang="en-US" dirty="0"/>
          </a:p>
        </p:txBody>
      </p:sp>
    </p:spTree>
    <p:extLst>
      <p:ext uri="{BB962C8B-B14F-4D97-AF65-F5344CB8AC3E}">
        <p14:creationId xmlns:p14="http://schemas.microsoft.com/office/powerpoint/2010/main" val="27806272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0C20298-9B0D-1D43-9E59-BFAEC039579E}" type="slidenum">
              <a:rPr lang="en-US" smtClean="0"/>
              <a:pPr>
                <a:defRPr/>
              </a:pPr>
              <a:t>‹#›</a:t>
            </a:fld>
            <a:endParaRPr lang="en-US" dirty="0"/>
          </a:p>
        </p:txBody>
      </p:sp>
    </p:spTree>
    <p:extLst>
      <p:ext uri="{BB962C8B-B14F-4D97-AF65-F5344CB8AC3E}">
        <p14:creationId xmlns:p14="http://schemas.microsoft.com/office/powerpoint/2010/main" val="1651366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4399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650C5273-96FD-EC48-86BE-63D8199A0FC9}" type="slidenum">
              <a:rPr lang="en-US" smtClean="0"/>
              <a:pPr>
                <a:defRPr/>
              </a:pPr>
              <a:t>‹#›</a:t>
            </a:fld>
            <a:endParaRPr lang="en-US" dirty="0"/>
          </a:p>
        </p:txBody>
      </p:sp>
    </p:spTree>
    <p:extLst>
      <p:ext uri="{BB962C8B-B14F-4D97-AF65-F5344CB8AC3E}">
        <p14:creationId xmlns:p14="http://schemas.microsoft.com/office/powerpoint/2010/main" val="33220538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3FCDA253-8D3A-FB42-A305-937DF04BB02E}" type="slidenum">
              <a:rPr lang="en-US" smtClean="0"/>
              <a:pPr>
                <a:defRPr/>
              </a:pPr>
              <a:t>‹#›</a:t>
            </a:fld>
            <a:endParaRPr lang="en-US" dirty="0"/>
          </a:p>
        </p:txBody>
      </p:sp>
    </p:spTree>
    <p:extLst>
      <p:ext uri="{BB962C8B-B14F-4D97-AF65-F5344CB8AC3E}">
        <p14:creationId xmlns:p14="http://schemas.microsoft.com/office/powerpoint/2010/main" val="16979494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B295FC43-C1F3-FD42-9AB5-B893A462F62B}" type="slidenum">
              <a:rPr lang="en-US" smtClean="0"/>
              <a:pPr>
                <a:defRPr/>
              </a:pPr>
              <a:t>‹#›</a:t>
            </a:fld>
            <a:endParaRPr lang="en-US" dirty="0"/>
          </a:p>
        </p:txBody>
      </p:sp>
    </p:spTree>
    <p:extLst>
      <p:ext uri="{BB962C8B-B14F-4D97-AF65-F5344CB8AC3E}">
        <p14:creationId xmlns:p14="http://schemas.microsoft.com/office/powerpoint/2010/main" val="24739882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523F3CA3-8F88-1E46-B267-554708132073}" type="slidenum">
              <a:rPr lang="en-US" smtClean="0"/>
              <a:pPr>
                <a:defRPr/>
              </a:pPr>
              <a:t>‹#›</a:t>
            </a:fld>
            <a:endParaRPr lang="en-US" dirty="0"/>
          </a:p>
        </p:txBody>
      </p:sp>
    </p:spTree>
    <p:extLst>
      <p:ext uri="{BB962C8B-B14F-4D97-AF65-F5344CB8AC3E}">
        <p14:creationId xmlns:p14="http://schemas.microsoft.com/office/powerpoint/2010/main" val="27906636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863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3307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3225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74530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07083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358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90546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2696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7588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34196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0857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0553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476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44837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30667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3488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1212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4386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01659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3688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27562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38040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14296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95203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86539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0712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1527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8430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39181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45804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4221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47265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14998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73852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92489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75751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99161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8291842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4256843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7406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12327420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13012784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6852399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0566049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5733114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8993640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18716976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6793320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13710904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00A-33BF-4B43-BC28-40D2F49D6A32}"/>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DE8985D-51AD-D849-B907-377245C17170}"/>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F68BFE5B-53C4-6C42-9B27-14D85A36A5D1}"/>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13D6AB1-DD63-3044-81BE-B114A4EE36A9}"/>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FFF9608-D9D8-7143-B24D-CF695FC87CBC}"/>
              </a:ext>
            </a:extLst>
          </p:cNvPr>
          <p:cNvSpPr>
            <a:spLocks noGrp="1"/>
          </p:cNvSpPr>
          <p:nvPr>
            <p:ph type="sldNum" idx="12"/>
          </p:nvPr>
        </p:nvSpPr>
        <p:spPr/>
        <p:txBody>
          <a:bodyPr/>
          <a:lstStyle>
            <a:lvl1pPr>
              <a:defRPr b="1" i="0">
                <a:latin typeface="Arial" panose="020B0604020202020204" pitchFamily="34" charset="0"/>
              </a:defRPr>
            </a:lvl1pPr>
          </a:lstStyle>
          <a:p>
            <a:fld id="{5011BC77-B21E-314D-9681-9856749C3849}" type="slidenum">
              <a:rPr lang="en-US" altLang="en-US" smtClean="0"/>
              <a:pPr/>
              <a:t>‹#›</a:t>
            </a:fld>
            <a:endParaRPr lang="en-US" altLang="en-US" dirty="0"/>
          </a:p>
        </p:txBody>
      </p:sp>
    </p:spTree>
    <p:extLst>
      <p:ext uri="{BB962C8B-B14F-4D97-AF65-F5344CB8AC3E}">
        <p14:creationId xmlns:p14="http://schemas.microsoft.com/office/powerpoint/2010/main" val="2367184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30055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041D-B3BC-EC4E-9DF7-AC90113F1EE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D8CE6A-EF23-CF43-95A8-0AF1C20AF3C4}"/>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70864F-037A-7448-B457-93D85B4470A7}"/>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59D9405-A4D9-A04A-93B3-F038CEE9D50C}"/>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6B5C94B-FB63-C04C-A9E2-D3F87E2AA1EA}"/>
              </a:ext>
            </a:extLst>
          </p:cNvPr>
          <p:cNvSpPr>
            <a:spLocks noGrp="1"/>
          </p:cNvSpPr>
          <p:nvPr>
            <p:ph type="sldNum" idx="12"/>
          </p:nvPr>
        </p:nvSpPr>
        <p:spPr/>
        <p:txBody>
          <a:bodyPr/>
          <a:lstStyle>
            <a:lvl1pPr>
              <a:defRPr b="1" i="0">
                <a:latin typeface="Arial" panose="020B0604020202020204" pitchFamily="34" charset="0"/>
              </a:defRPr>
            </a:lvl1pPr>
          </a:lstStyle>
          <a:p>
            <a:fld id="{FDA9CDC1-1B44-C049-ACEB-10F0C6DA694E}" type="slidenum">
              <a:rPr lang="en-US" altLang="en-US" smtClean="0"/>
              <a:pPr/>
              <a:t>‹#›</a:t>
            </a:fld>
            <a:endParaRPr lang="en-US" altLang="en-US" dirty="0"/>
          </a:p>
        </p:txBody>
      </p:sp>
    </p:spTree>
    <p:extLst>
      <p:ext uri="{BB962C8B-B14F-4D97-AF65-F5344CB8AC3E}">
        <p14:creationId xmlns:p14="http://schemas.microsoft.com/office/powerpoint/2010/main" val="1368574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D0E-A4DF-E84E-AD99-8F917A1C087B}"/>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54A764D-7E72-7A47-A5C3-4D3642DAE0D5}"/>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29531B30-5186-6A45-A054-CE93AC564453}"/>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6E16775F-337B-6841-9137-A2EFC39B08A0}"/>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72B7C3A-9645-8645-A83C-423C2E3E6724}"/>
              </a:ext>
            </a:extLst>
          </p:cNvPr>
          <p:cNvSpPr>
            <a:spLocks noGrp="1"/>
          </p:cNvSpPr>
          <p:nvPr>
            <p:ph type="sldNum" idx="12"/>
          </p:nvPr>
        </p:nvSpPr>
        <p:spPr/>
        <p:txBody>
          <a:bodyPr/>
          <a:lstStyle>
            <a:lvl1pPr>
              <a:defRPr b="1" i="0">
                <a:latin typeface="Arial" panose="020B0604020202020204" pitchFamily="34" charset="0"/>
              </a:defRPr>
            </a:lvl1pPr>
          </a:lstStyle>
          <a:p>
            <a:fld id="{E86435D9-7452-244E-BCA6-E22DA2CE6A8B}" type="slidenum">
              <a:rPr lang="en-US" altLang="en-US" smtClean="0"/>
              <a:pPr/>
              <a:t>‹#›</a:t>
            </a:fld>
            <a:endParaRPr lang="en-US" altLang="en-US" dirty="0"/>
          </a:p>
        </p:txBody>
      </p:sp>
    </p:spTree>
    <p:extLst>
      <p:ext uri="{BB962C8B-B14F-4D97-AF65-F5344CB8AC3E}">
        <p14:creationId xmlns:p14="http://schemas.microsoft.com/office/powerpoint/2010/main" val="3561192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799E-DE16-494C-9A5C-F96C894C60F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48E9E7-AC70-E14D-9152-DB7F2FBDEC1B}"/>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171140-C0A1-9544-BF73-F4B1A6C73D02}"/>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B57B2E4-7999-B149-A85D-37027E3BA800}"/>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38F5AFC8-9767-9C40-A86B-C90B0289CB5F}"/>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076B86D-B1AF-FE43-924D-C98C82F76B5B}"/>
              </a:ext>
            </a:extLst>
          </p:cNvPr>
          <p:cNvSpPr>
            <a:spLocks noGrp="1"/>
          </p:cNvSpPr>
          <p:nvPr>
            <p:ph type="sldNum" idx="12"/>
          </p:nvPr>
        </p:nvSpPr>
        <p:spPr/>
        <p:txBody>
          <a:bodyPr/>
          <a:lstStyle>
            <a:lvl1pPr>
              <a:defRPr b="1" i="0">
                <a:latin typeface="Arial" panose="020B0604020202020204" pitchFamily="34" charset="0"/>
              </a:defRPr>
            </a:lvl1pPr>
          </a:lstStyle>
          <a:p>
            <a:fld id="{F70425DC-4C2A-984C-9EFA-88CF18CA01C0}" type="slidenum">
              <a:rPr lang="en-US" altLang="en-US" smtClean="0"/>
              <a:pPr/>
              <a:t>‹#›</a:t>
            </a:fld>
            <a:endParaRPr lang="en-US" altLang="en-US" dirty="0"/>
          </a:p>
        </p:txBody>
      </p:sp>
    </p:spTree>
    <p:extLst>
      <p:ext uri="{BB962C8B-B14F-4D97-AF65-F5344CB8AC3E}">
        <p14:creationId xmlns:p14="http://schemas.microsoft.com/office/powerpoint/2010/main" val="42808856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415-2654-D34C-AC5E-0A95A81A4C40}"/>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62EA7D2-6869-9944-85F9-FEECB1DC48C5}"/>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DD250A7-3CC2-734F-9BF7-B5C54DCD6710}"/>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BFF49E7-0A43-1D4C-AF00-6794B909A709}"/>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B27E598-0BE6-1948-A59C-D7C8DE8F00C3}"/>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3CDB18B-AFF5-1441-B794-4A041DBB73CF}"/>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F76920F0-AE30-174D-AC94-DDE48273085D}"/>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409FA0C8-3438-374C-A5B4-15E2C9202CE9}"/>
              </a:ext>
            </a:extLst>
          </p:cNvPr>
          <p:cNvSpPr>
            <a:spLocks noGrp="1"/>
          </p:cNvSpPr>
          <p:nvPr>
            <p:ph type="sldNum" idx="12"/>
          </p:nvPr>
        </p:nvSpPr>
        <p:spPr/>
        <p:txBody>
          <a:bodyPr/>
          <a:lstStyle>
            <a:lvl1pPr>
              <a:defRPr b="1" i="0">
                <a:latin typeface="Arial" panose="020B0604020202020204" pitchFamily="34" charset="0"/>
              </a:defRPr>
            </a:lvl1pPr>
          </a:lstStyle>
          <a:p>
            <a:fld id="{20A3BEB7-B9E3-A14D-96A2-5B6B2778457E}" type="slidenum">
              <a:rPr lang="en-US" altLang="en-US" smtClean="0"/>
              <a:pPr/>
              <a:t>‹#›</a:t>
            </a:fld>
            <a:endParaRPr lang="en-US" altLang="en-US" dirty="0"/>
          </a:p>
        </p:txBody>
      </p:sp>
    </p:spTree>
    <p:extLst>
      <p:ext uri="{BB962C8B-B14F-4D97-AF65-F5344CB8AC3E}">
        <p14:creationId xmlns:p14="http://schemas.microsoft.com/office/powerpoint/2010/main" val="33271598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2B3A-E69E-F64F-AC59-F298451B440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7BAB5B8-00FA-0543-99D3-F5B1D521F30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E73346C-8BB6-104A-8F0E-4A32C6E1B246}"/>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B46E3F9B-80B3-DD40-A691-53A0CC60C425}"/>
              </a:ext>
            </a:extLst>
          </p:cNvPr>
          <p:cNvSpPr>
            <a:spLocks noGrp="1"/>
          </p:cNvSpPr>
          <p:nvPr>
            <p:ph type="sldNum" idx="12"/>
          </p:nvPr>
        </p:nvSpPr>
        <p:spPr/>
        <p:txBody>
          <a:bodyPr/>
          <a:lstStyle>
            <a:lvl1pPr>
              <a:defRPr b="1" i="0">
                <a:latin typeface="Arial" panose="020B0604020202020204" pitchFamily="34" charset="0"/>
              </a:defRPr>
            </a:lvl1pPr>
          </a:lstStyle>
          <a:p>
            <a:fld id="{97D3C548-A39E-6F4A-8556-68C462AD1B3B}" type="slidenum">
              <a:rPr lang="en-US" altLang="en-US" smtClean="0"/>
              <a:pPr/>
              <a:t>‹#›</a:t>
            </a:fld>
            <a:endParaRPr lang="en-US" altLang="en-US" dirty="0"/>
          </a:p>
        </p:txBody>
      </p:sp>
    </p:spTree>
    <p:extLst>
      <p:ext uri="{BB962C8B-B14F-4D97-AF65-F5344CB8AC3E}">
        <p14:creationId xmlns:p14="http://schemas.microsoft.com/office/powerpoint/2010/main" val="7150914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7B61-D1E2-4046-95AE-48F9073B2838}"/>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28EAF249-DF5D-124A-AD51-1452146E583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CBA24036-C6EC-B848-AA44-CB8E4A685380}"/>
              </a:ext>
            </a:extLst>
          </p:cNvPr>
          <p:cNvSpPr>
            <a:spLocks noGrp="1"/>
          </p:cNvSpPr>
          <p:nvPr>
            <p:ph type="sldNum" idx="12"/>
          </p:nvPr>
        </p:nvSpPr>
        <p:spPr/>
        <p:txBody>
          <a:bodyPr/>
          <a:lstStyle>
            <a:lvl1pPr>
              <a:defRPr b="1" i="0">
                <a:latin typeface="Arial" panose="020B0604020202020204" pitchFamily="34" charset="0"/>
              </a:defRPr>
            </a:lvl1pPr>
          </a:lstStyle>
          <a:p>
            <a:fld id="{7B77E892-6212-284E-BDD2-0E750AB7A7BD}" type="slidenum">
              <a:rPr lang="en-US" altLang="en-US" smtClean="0"/>
              <a:pPr/>
              <a:t>‹#›</a:t>
            </a:fld>
            <a:endParaRPr lang="en-US" altLang="en-US" dirty="0"/>
          </a:p>
        </p:txBody>
      </p:sp>
    </p:spTree>
    <p:extLst>
      <p:ext uri="{BB962C8B-B14F-4D97-AF65-F5344CB8AC3E}">
        <p14:creationId xmlns:p14="http://schemas.microsoft.com/office/powerpoint/2010/main" val="4360231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2AA8-94B0-1447-8FBF-7F20A341E2D2}"/>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E1419A4-22EE-0C4B-A34D-0ACF932E1E99}"/>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51B3C90-918D-954C-B873-2B17A1507AA1}"/>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3EF8D251-642C-094A-886C-172B3548AA00}"/>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B4CD91D3-A40C-824C-9F95-982643F534B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E91864C3-ECEC-4041-AE08-2CFAD5211F85}"/>
              </a:ext>
            </a:extLst>
          </p:cNvPr>
          <p:cNvSpPr>
            <a:spLocks noGrp="1"/>
          </p:cNvSpPr>
          <p:nvPr>
            <p:ph type="sldNum" idx="12"/>
          </p:nvPr>
        </p:nvSpPr>
        <p:spPr/>
        <p:txBody>
          <a:bodyPr/>
          <a:lstStyle>
            <a:lvl1pPr>
              <a:defRPr b="1" i="0">
                <a:latin typeface="Arial" panose="020B0604020202020204" pitchFamily="34" charset="0"/>
              </a:defRPr>
            </a:lvl1pPr>
          </a:lstStyle>
          <a:p>
            <a:fld id="{EDD3D3F2-5566-C345-BA94-F3B8F9EB3465}" type="slidenum">
              <a:rPr lang="en-US" altLang="en-US" smtClean="0"/>
              <a:pPr/>
              <a:t>‹#›</a:t>
            </a:fld>
            <a:endParaRPr lang="en-US" altLang="en-US" dirty="0"/>
          </a:p>
        </p:txBody>
      </p:sp>
    </p:spTree>
    <p:extLst>
      <p:ext uri="{BB962C8B-B14F-4D97-AF65-F5344CB8AC3E}">
        <p14:creationId xmlns:p14="http://schemas.microsoft.com/office/powerpoint/2010/main" val="11800042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721D-19B3-2845-8BC9-3B3B904646D9}"/>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E7530FC-CB99-E647-A2CC-A306DD08D06F}"/>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4CE7FDFA-B849-2A44-9492-A4CD74094AFD}"/>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460F2E80-DE05-3146-8266-89F69CF7E7D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BAC45F23-00C6-E64F-AC9A-1CD0E4A64B06}"/>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F23AB86-37FD-DC48-A95C-C3675CD52598}"/>
              </a:ext>
            </a:extLst>
          </p:cNvPr>
          <p:cNvSpPr>
            <a:spLocks noGrp="1"/>
          </p:cNvSpPr>
          <p:nvPr>
            <p:ph type="sldNum" idx="12"/>
          </p:nvPr>
        </p:nvSpPr>
        <p:spPr/>
        <p:txBody>
          <a:bodyPr/>
          <a:lstStyle>
            <a:lvl1pPr>
              <a:defRPr b="1" i="0">
                <a:latin typeface="Arial" panose="020B0604020202020204" pitchFamily="34" charset="0"/>
              </a:defRPr>
            </a:lvl1pPr>
          </a:lstStyle>
          <a:p>
            <a:fld id="{B8CDED3C-5DEC-BC4B-96F2-22074399FDF9}" type="slidenum">
              <a:rPr lang="en-US" altLang="en-US" smtClean="0"/>
              <a:pPr/>
              <a:t>‹#›</a:t>
            </a:fld>
            <a:endParaRPr lang="en-US" altLang="en-US" dirty="0"/>
          </a:p>
        </p:txBody>
      </p:sp>
    </p:spTree>
    <p:extLst>
      <p:ext uri="{BB962C8B-B14F-4D97-AF65-F5344CB8AC3E}">
        <p14:creationId xmlns:p14="http://schemas.microsoft.com/office/powerpoint/2010/main" val="24420432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B608-4364-4C4E-A1E9-666C4938D35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6E8C34-95ED-D348-9D1E-AFCBDBFA8CA6}"/>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5EF57C-E56E-0C4B-8CBD-912CC0294C0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9FCE7380-89D0-834F-A907-10A570725AB8}"/>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D28724BC-A861-FC40-960D-FED1DE16FD9D}"/>
              </a:ext>
            </a:extLst>
          </p:cNvPr>
          <p:cNvSpPr>
            <a:spLocks noGrp="1"/>
          </p:cNvSpPr>
          <p:nvPr>
            <p:ph type="sldNum" idx="12"/>
          </p:nvPr>
        </p:nvSpPr>
        <p:spPr/>
        <p:txBody>
          <a:bodyPr/>
          <a:lstStyle>
            <a:lvl1pPr>
              <a:defRPr b="1" i="0">
                <a:latin typeface="Arial" panose="020B0604020202020204" pitchFamily="34" charset="0"/>
              </a:defRPr>
            </a:lvl1pPr>
          </a:lstStyle>
          <a:p>
            <a:fld id="{83348957-B61E-FC47-B0F5-2EC9B036ABD2}" type="slidenum">
              <a:rPr lang="en-US" altLang="en-US" smtClean="0"/>
              <a:pPr/>
              <a:t>‹#›</a:t>
            </a:fld>
            <a:endParaRPr lang="en-US" altLang="en-US" dirty="0"/>
          </a:p>
        </p:txBody>
      </p:sp>
    </p:spTree>
    <p:extLst>
      <p:ext uri="{BB962C8B-B14F-4D97-AF65-F5344CB8AC3E}">
        <p14:creationId xmlns:p14="http://schemas.microsoft.com/office/powerpoint/2010/main" val="17758154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11B9-3655-4443-90C9-8365E0B8381E}"/>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3FA6323-E6E6-8C48-8C31-0EDB84BC679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56A09E-29CB-2144-9D6A-71483D936B4D}"/>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BD00140-DD61-724D-843E-C051D657505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9FAF622-B61F-E24F-84EC-DAF1E53BDD6B}"/>
              </a:ext>
            </a:extLst>
          </p:cNvPr>
          <p:cNvSpPr>
            <a:spLocks noGrp="1"/>
          </p:cNvSpPr>
          <p:nvPr>
            <p:ph type="sldNum" idx="12"/>
          </p:nvPr>
        </p:nvSpPr>
        <p:spPr/>
        <p:txBody>
          <a:bodyPr/>
          <a:lstStyle>
            <a:lvl1pPr>
              <a:defRPr b="1" i="0">
                <a:latin typeface="Arial" panose="020B0604020202020204" pitchFamily="34" charset="0"/>
              </a:defRPr>
            </a:lvl1pPr>
          </a:lstStyle>
          <a:p>
            <a:fld id="{1281B9C6-C936-7A4D-9BF7-45E58CB97F8D}" type="slidenum">
              <a:rPr lang="en-US" altLang="en-US" smtClean="0"/>
              <a:pPr/>
              <a:t>‹#›</a:t>
            </a:fld>
            <a:endParaRPr lang="en-US" altLang="en-US" dirty="0"/>
          </a:p>
        </p:txBody>
      </p:sp>
    </p:spTree>
    <p:extLst>
      <p:ext uri="{BB962C8B-B14F-4D97-AF65-F5344CB8AC3E}">
        <p14:creationId xmlns:p14="http://schemas.microsoft.com/office/powerpoint/2010/main" val="2266309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3951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05827"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06645-742E-F847-8213-5135F0DB6AA2}" type="slidenum">
              <a:rPr lang="en-US" smtClean="0"/>
              <a:pPr>
                <a:defRPr/>
              </a:pPr>
              <a:t>‹#›</a:t>
            </a:fld>
            <a:endParaRPr lang="en-US" dirty="0"/>
          </a:p>
        </p:txBody>
      </p:sp>
    </p:spTree>
    <p:extLst>
      <p:ext uri="{BB962C8B-B14F-4D97-AF65-F5344CB8AC3E}">
        <p14:creationId xmlns:p14="http://schemas.microsoft.com/office/powerpoint/2010/main" val="2788703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5312D9-3E6B-D14D-B2CF-29792DE5A26C}" type="slidenum">
              <a:rPr lang="en-US" smtClean="0"/>
              <a:pPr>
                <a:defRPr/>
              </a:pPr>
              <a:t>‹#›</a:t>
            </a:fld>
            <a:endParaRPr lang="en-US" dirty="0"/>
          </a:p>
        </p:txBody>
      </p:sp>
    </p:spTree>
    <p:extLst>
      <p:ext uri="{BB962C8B-B14F-4D97-AF65-F5344CB8AC3E}">
        <p14:creationId xmlns:p14="http://schemas.microsoft.com/office/powerpoint/2010/main" val="34647839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FD939D-AE3C-9348-BB7C-12B616F7306E}" type="slidenum">
              <a:rPr lang="en-US" smtClean="0"/>
              <a:pPr>
                <a:defRPr/>
              </a:pPr>
              <a:t>‹#›</a:t>
            </a:fld>
            <a:endParaRPr lang="en-US" dirty="0"/>
          </a:p>
        </p:txBody>
      </p:sp>
    </p:spTree>
    <p:extLst>
      <p:ext uri="{BB962C8B-B14F-4D97-AF65-F5344CB8AC3E}">
        <p14:creationId xmlns:p14="http://schemas.microsoft.com/office/powerpoint/2010/main" val="21142081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C73C29-3EF2-8846-AA98-FBDBFC86DEC3}" type="slidenum">
              <a:rPr lang="en-US" smtClean="0"/>
              <a:pPr>
                <a:defRPr/>
              </a:pPr>
              <a:t>‹#›</a:t>
            </a:fld>
            <a:endParaRPr lang="en-US" dirty="0"/>
          </a:p>
        </p:txBody>
      </p:sp>
    </p:spTree>
    <p:extLst>
      <p:ext uri="{BB962C8B-B14F-4D97-AF65-F5344CB8AC3E}">
        <p14:creationId xmlns:p14="http://schemas.microsoft.com/office/powerpoint/2010/main" val="25606685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3DDC24-0E51-7949-AD77-02B378B12F06}" type="slidenum">
              <a:rPr lang="en-US" smtClean="0"/>
              <a:pPr>
                <a:defRPr/>
              </a:pPr>
              <a:t>‹#›</a:t>
            </a:fld>
            <a:endParaRPr lang="en-US" dirty="0"/>
          </a:p>
        </p:txBody>
      </p:sp>
    </p:spTree>
    <p:extLst>
      <p:ext uri="{BB962C8B-B14F-4D97-AF65-F5344CB8AC3E}">
        <p14:creationId xmlns:p14="http://schemas.microsoft.com/office/powerpoint/2010/main" val="27813875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929C6-48B7-724E-B2FD-0C9DD15F7DAF}" type="slidenum">
              <a:rPr lang="en-US" smtClean="0"/>
              <a:pPr>
                <a:defRPr/>
              </a:pPr>
              <a:t>‹#›</a:t>
            </a:fld>
            <a:endParaRPr lang="en-US" dirty="0"/>
          </a:p>
        </p:txBody>
      </p:sp>
    </p:spTree>
    <p:extLst>
      <p:ext uri="{BB962C8B-B14F-4D97-AF65-F5344CB8AC3E}">
        <p14:creationId xmlns:p14="http://schemas.microsoft.com/office/powerpoint/2010/main" val="10191499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FB5B3A-7FC2-E544-9F6B-A267166C9B94}" type="slidenum">
              <a:rPr lang="en-US" smtClean="0"/>
              <a:pPr>
                <a:defRPr/>
              </a:pPr>
              <a:t>‹#›</a:t>
            </a:fld>
            <a:endParaRPr lang="en-US" dirty="0"/>
          </a:p>
        </p:txBody>
      </p:sp>
    </p:spTree>
    <p:extLst>
      <p:ext uri="{BB962C8B-B14F-4D97-AF65-F5344CB8AC3E}">
        <p14:creationId xmlns:p14="http://schemas.microsoft.com/office/powerpoint/2010/main" val="41934053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60A95C-1A06-1640-8E92-4F726476B48B}" type="slidenum">
              <a:rPr lang="en-US" smtClean="0"/>
              <a:pPr>
                <a:defRPr/>
              </a:pPr>
              <a:t>‹#›</a:t>
            </a:fld>
            <a:endParaRPr lang="en-US" dirty="0"/>
          </a:p>
        </p:txBody>
      </p:sp>
    </p:spTree>
    <p:extLst>
      <p:ext uri="{BB962C8B-B14F-4D97-AF65-F5344CB8AC3E}">
        <p14:creationId xmlns:p14="http://schemas.microsoft.com/office/powerpoint/2010/main" val="11671511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F6CC97-12ED-DF4E-8736-0E5872899EBF}" type="slidenum">
              <a:rPr lang="en-US" smtClean="0"/>
              <a:pPr>
                <a:defRPr/>
              </a:pPr>
              <a:t>‹#›</a:t>
            </a:fld>
            <a:endParaRPr lang="en-US" dirty="0"/>
          </a:p>
        </p:txBody>
      </p:sp>
    </p:spTree>
    <p:extLst>
      <p:ext uri="{BB962C8B-B14F-4D97-AF65-F5344CB8AC3E}">
        <p14:creationId xmlns:p14="http://schemas.microsoft.com/office/powerpoint/2010/main" val="13827329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1AD0A-1CC5-F145-A882-251D2B8F01B5}" type="slidenum">
              <a:rPr lang="en-US" smtClean="0"/>
              <a:pPr>
                <a:defRPr/>
              </a:pPr>
              <a:t>‹#›</a:t>
            </a:fld>
            <a:endParaRPr lang="en-US" dirty="0"/>
          </a:p>
        </p:txBody>
      </p:sp>
    </p:spTree>
    <p:extLst>
      <p:ext uri="{BB962C8B-B14F-4D97-AF65-F5344CB8AC3E}">
        <p14:creationId xmlns:p14="http://schemas.microsoft.com/office/powerpoint/2010/main" val="64568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81292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742794-3302-7540-86F8-68684EDE2D09}" type="slidenum">
              <a:rPr lang="en-US" smtClean="0"/>
              <a:pPr>
                <a:defRPr/>
              </a:pPr>
              <a:t>‹#›</a:t>
            </a:fld>
            <a:endParaRPr lang="en-US" dirty="0"/>
          </a:p>
        </p:txBody>
      </p:sp>
    </p:spTree>
    <p:extLst>
      <p:ext uri="{BB962C8B-B14F-4D97-AF65-F5344CB8AC3E}">
        <p14:creationId xmlns:p14="http://schemas.microsoft.com/office/powerpoint/2010/main" val="41066411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26470333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5176486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b="1" i="0">
                <a:latin typeface="Arial" panose="020B0604020202020204" pitchFamily="34" charset="0"/>
              </a:defRPr>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40025800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5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39402479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30474270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39423303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29869892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6266288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b="1" i="0">
                <a:latin typeface="Arial" panose="020B0604020202020204" pitchFamily="34" charset="0"/>
              </a:defRPr>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dirty="0"/>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2047180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9161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39179258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2792162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4258787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31826688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149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41618072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40449755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3281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1928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79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359230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2451683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39337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7240837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598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186017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17990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4811062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8738423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3186255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915920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b="1" i="0">
                <a:latin typeface="Arial" panose="020B0604020202020204" pitchFamily="34" charset="0"/>
              </a:defRPr>
            </a:lvl1pPr>
          </a:lstStyle>
          <a:p>
            <a:pPr lvl="0"/>
            <a:r>
              <a:rPr lang="en-US" noProof="0"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907806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378674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16445563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7172922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814050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33804950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26355455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28923776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71442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71913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7388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021435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44738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00492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09341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65607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71199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99809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57218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12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977216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5421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19231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07822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717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64723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2490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17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3549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152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066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538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101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i="0">
                <a:latin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0743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0178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b="1" i="0">
                <a:latin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645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65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718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5521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648218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5132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b="1" i="0">
                <a:latin typeface="Arial" panose="020B0604020202020204" pitchFamily="34" charset="0"/>
              </a:defRPr>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157999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5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225891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07391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131304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401993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65591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b="1" i="0">
                <a:latin typeface="Arial" panose="020B0604020202020204" pitchFamily="34" charset="0"/>
              </a:defRPr>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dirty="0"/>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414736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410352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185497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20317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14430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75082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4909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0774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2856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2769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09639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54678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603232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5371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8/5/2024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015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8/5/2024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58172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8/5/2024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9589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8/5/2024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3863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8/5/2024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36667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8/5/2024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83903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8/5/2024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64282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8/5/2024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86664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8/5/2024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5689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8/5/2024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824009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8/5/2024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3827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245922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37802419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26278840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99600326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25276499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835458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427068649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5816683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893202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2896869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6993280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826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5919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5918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8740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9943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7546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01756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0502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4936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45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306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2.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3196807"/>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053614"/>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i="0">
                <a:solidFill>
                  <a:srgbClr val="FFFFFF"/>
                </a:solidFill>
                <a:latin typeface="Arial" panose="020B0604020202020204" pitchFamily="34" charset="0"/>
              </a:defRPr>
            </a:lvl1pPr>
          </a:lstStyle>
          <a:p>
            <a:pPr>
              <a:defRPr/>
            </a:pPr>
            <a:fld id="{FE248DD3-303A-DE48-BEC6-3EC5B6AEE3D3}" type="slidenum">
              <a:rPr lang="en-US" smtClean="0"/>
              <a:pPr>
                <a:defRPr/>
              </a:pPr>
              <a:t>‹#›</a:t>
            </a:fld>
            <a:endParaRPr lang="en-US" dirty="0"/>
          </a:p>
        </p:txBody>
      </p:sp>
    </p:spTree>
    <p:extLst>
      <p:ext uri="{BB962C8B-B14F-4D97-AF65-F5344CB8AC3E}">
        <p14:creationId xmlns:p14="http://schemas.microsoft.com/office/powerpoint/2010/main" val="111544879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486750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261048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793227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mtClean="0"/>
              <a:pPr defTabSz="321311">
                <a:buSzPct val="100000"/>
              </a:pPr>
              <a:t>‹#›</a:t>
            </a:fld>
            <a:endParaRPr lang="en-US" dirty="0"/>
          </a:p>
        </p:txBody>
      </p:sp>
    </p:spTree>
    <p:extLst>
      <p:ext uri="{BB962C8B-B14F-4D97-AF65-F5344CB8AC3E}">
        <p14:creationId xmlns:p14="http://schemas.microsoft.com/office/powerpoint/2010/main" val="197565817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96913D0-6087-934F-93C4-81429DFA36EB}"/>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20C3722C-AF5F-6045-9F39-A58AC0C50951}"/>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77CE162F-7532-B843-9033-877EC5DC0140}"/>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8" name="Rectangle 4">
            <a:extLst>
              <a:ext uri="{FF2B5EF4-FFF2-40B4-BE49-F238E27FC236}">
                <a16:creationId xmlns:a16="http://schemas.microsoft.com/office/drawing/2014/main" id="{B6252E61-9A67-6340-A1EF-649265A432D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9" name="Rectangle 5">
            <a:extLst>
              <a:ext uri="{FF2B5EF4-FFF2-40B4-BE49-F238E27FC236}">
                <a16:creationId xmlns:a16="http://schemas.microsoft.com/office/drawing/2014/main" id="{CFF7D542-8E5F-4545-B1F0-3069E0D1CD28}"/>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fld id="{DD65FA2E-5F6B-614C-8AC2-942701094946}" type="slidenum">
              <a:rPr lang="en-US" altLang="en-US" smtClean="0"/>
              <a:pPr/>
              <a:t>‹#›</a:t>
            </a:fld>
            <a:endParaRPr lang="en-US" altLang="en-US" dirty="0"/>
          </a:p>
        </p:txBody>
      </p:sp>
    </p:spTree>
    <p:extLst>
      <p:ext uri="{BB962C8B-B14F-4D97-AF65-F5344CB8AC3E}">
        <p14:creationId xmlns:p14="http://schemas.microsoft.com/office/powerpoint/2010/main" val="39548793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1" i="0">
                <a:latin typeface="Arial" panose="020B0604020202020204" pitchFamily="34" charset="0"/>
                <a:ea typeface="Osaka" charset="-128"/>
                <a:cs typeface="Osaka" charset="-128"/>
              </a:defRPr>
            </a:lvl1pPr>
          </a:lstStyle>
          <a:p>
            <a:pPr>
              <a:defRPr/>
            </a:pPr>
            <a:endParaRPr lang="en-US" dirty="0"/>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b="1" i="0">
                <a:latin typeface="Arial" panose="020B0604020202020204" pitchFamily="34" charset="0"/>
                <a:ea typeface="Osaka" charset="-128"/>
                <a:cs typeface="Osaka" charset="-128"/>
              </a:defRPr>
            </a:lvl1pPr>
          </a:lstStyle>
          <a:p>
            <a:pPr>
              <a:defRPr/>
            </a:pPr>
            <a:endParaRPr lang="en-US" dirty="0"/>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2AB0F4CB-4781-C341-8EA0-76A2C66E578A}" type="slidenum">
              <a:rPr lang="en-US" smtClean="0"/>
              <a:pPr>
                <a:defRPr/>
              </a:pPr>
              <a:t>‹#›</a:t>
            </a:fld>
            <a:endParaRPr lang="en-US" dirty="0"/>
          </a:p>
        </p:txBody>
      </p:sp>
    </p:spTree>
    <p:extLst>
      <p:ext uri="{BB962C8B-B14F-4D97-AF65-F5344CB8AC3E}">
        <p14:creationId xmlns:p14="http://schemas.microsoft.com/office/powerpoint/2010/main" val="358538215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672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3455"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017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690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endParaRPr lang="en-US" dirty="0"/>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fld id="{4370C4B8-28FD-CA45-96DB-445CE5F9BEB5}" type="slidenum">
              <a:rPr lang="en-US" smtClean="0"/>
              <a:pPr defTabSz="321023">
                <a:buSzPct val="100000"/>
              </a:pPr>
              <a:t>‹#›</a:t>
            </a:fld>
            <a:endParaRPr lang="en-US" dirty="0"/>
          </a:p>
        </p:txBody>
      </p:sp>
    </p:spTree>
    <p:extLst>
      <p:ext uri="{BB962C8B-B14F-4D97-AF65-F5344CB8AC3E}">
        <p14:creationId xmlns:p14="http://schemas.microsoft.com/office/powerpoint/2010/main" val="273600991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32102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01688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57459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991521"/>
      </p:ext>
    </p:extLst>
  </p:cSld>
  <p:clrMap bg1="dk2" tx1="lt1" bg2="dk1"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08319"/>
      </p:ext>
    </p:extLst>
  </p:cSld>
  <p:clrMap bg1="dk2" tx1="lt1" bg2="dk1"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5586070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212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54" indent="-28563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545" indent="-22851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566" indent="-22851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584" indent="-22851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endParaRPr lang="en-US" dirty="0"/>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fld id="{4370C4B8-28FD-CA45-96DB-445CE5F9BEB5}" type="slidenum">
              <a:rPr lang="en-US" smtClean="0"/>
              <a:pPr defTabSz="321023" eaLnBrk="0" hangingPunct="0">
                <a:buSzPct val="100000"/>
              </a:pPr>
              <a:t>‹#›</a:t>
            </a:fld>
            <a:endParaRPr lang="en-US" dirty="0"/>
          </a:p>
        </p:txBody>
      </p:sp>
    </p:spTree>
    <p:extLst>
      <p:ext uri="{BB962C8B-B14F-4D97-AF65-F5344CB8AC3E}">
        <p14:creationId xmlns:p14="http://schemas.microsoft.com/office/powerpoint/2010/main" val="3827528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32102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11650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8/5/2024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8308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351758099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95562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185.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185.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185.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185.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185.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6.xml"/><Relationship Id="rId1" Type="http://schemas.openxmlformats.org/officeDocument/2006/relationships/slideLayout" Target="../slideLayouts/slideLayout185.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7.xml"/><Relationship Id="rId1" Type="http://schemas.openxmlformats.org/officeDocument/2006/relationships/slideLayout" Target="../slideLayouts/slideLayout185.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8.xml"/><Relationship Id="rId1" Type="http://schemas.openxmlformats.org/officeDocument/2006/relationships/slideLayout" Target="../slideLayouts/slideLayout185.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185.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18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5.xml"/><Relationship Id="rId1" Type="http://schemas.openxmlformats.org/officeDocument/2006/relationships/slideLayout" Target="../slideLayouts/slideLayout185.xml"/></Relationships>
</file>

<file path=ppt/slides/_rels/slide11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9.jpeg"/><Relationship Id="rId1" Type="http://schemas.openxmlformats.org/officeDocument/2006/relationships/slideLayout" Target="../slideLayouts/slideLayout20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7.xml"/><Relationship Id="rId1" Type="http://schemas.openxmlformats.org/officeDocument/2006/relationships/slideLayout" Target="../slideLayouts/slideLayout2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8.xml"/><Relationship Id="rId1" Type="http://schemas.openxmlformats.org/officeDocument/2006/relationships/slideLayout" Target="../slideLayouts/slideLayout2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9.xml"/><Relationship Id="rId1" Type="http://schemas.openxmlformats.org/officeDocument/2006/relationships/slideLayout" Target="../slideLayouts/slideLayout2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0.xml"/><Relationship Id="rId1" Type="http://schemas.openxmlformats.org/officeDocument/2006/relationships/slideLayout" Target="../slideLayouts/slideLayout2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4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2.xml"/><Relationship Id="rId1" Type="http://schemas.openxmlformats.org/officeDocument/2006/relationships/slideLayout" Target="../slideLayouts/slideLayout2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3.xml"/><Relationship Id="rId1" Type="http://schemas.openxmlformats.org/officeDocument/2006/relationships/slideLayout" Target="../slideLayouts/slideLayout2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4.jpeg"/><Relationship Id="rId1" Type="http://schemas.openxmlformats.org/officeDocument/2006/relationships/slideLayout" Target="../slideLayouts/slideLayout67.xml"/><Relationship Id="rId4" Type="http://schemas.openxmlformats.org/officeDocument/2006/relationships/image" Target="../media/image3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8.xml"/><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6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6.xml"/><Relationship Id="rId1" Type="http://schemas.openxmlformats.org/officeDocument/2006/relationships/slideLayout" Target="../slideLayouts/slideLayout6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6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6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9.xml"/><Relationship Id="rId1" Type="http://schemas.openxmlformats.org/officeDocument/2006/relationships/slideLayout" Target="../slideLayouts/slideLayout6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1.xml"/><Relationship Id="rId1" Type="http://schemas.openxmlformats.org/officeDocument/2006/relationships/slideLayout" Target="../slideLayouts/slideLayout6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0.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5.png"/><Relationship Id="rId4" Type="http://schemas.openxmlformats.org/officeDocument/2006/relationships/image" Target="../media/image12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2.xml"/><Relationship Id="rId1" Type="http://schemas.openxmlformats.org/officeDocument/2006/relationships/slideLayout" Target="../slideLayouts/slideLayout6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3.xml"/><Relationship Id="rId1" Type="http://schemas.openxmlformats.org/officeDocument/2006/relationships/slideLayout" Target="../slideLayouts/slideLayout6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2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ww.bigbookmedia.com/" TargetMode="External"/><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88.xml"/><Relationship Id="rId4" Type="http://schemas.openxmlformats.org/officeDocument/2006/relationships/image" Target="../media/image13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29.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29.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4.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9.jpeg"/><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45.xml"/><Relationship Id="rId5" Type="http://schemas.openxmlformats.org/officeDocument/2006/relationships/image" Target="../media/image51.jpeg"/><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85.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85.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85.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8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0.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85.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85.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85.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85.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85.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185.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8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85.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85.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85.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85.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85.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85.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8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6.xml"/></Relationships>
</file>

<file path=ppt/slides/_rels/slide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2.jpeg"/><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4.jpeg"/><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185.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85.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B2D50-DA03-40FA-B044-5B2E9CAD2E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60-73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92412" y="3434431"/>
            <a:ext cx="7959174"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مقاومة الهوية المسيانية ليسوع المسيح علانية تحضيراً لتضحيته عن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106C07BE-8B61-4ED4-9331-FC9CCAB90E25}"/>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CB96FBF-A271-BEF3-DDA9-4DFBFB39ECB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ar-JO" sz="4800" dirty="0">
                <a:solidFill>
                  <a:schemeClr val="tx1"/>
                </a:solidFill>
                <a:cs typeface="Arial" panose="020B0604020202020204" pitchFamily="34" charset="0"/>
              </a:rPr>
              <a:t>منطقة المدن الثلاث</a:t>
            </a:r>
            <a:endParaRPr lang="en-US" sz="4800" dirty="0">
              <a:solidFill>
                <a:schemeClr val="tx1"/>
              </a:solidFill>
              <a:cs typeface="Arial" panose="020B0604020202020204" pitchFamily="34" charset="0"/>
            </a:endParaRP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descr="j0149014"/>
          <p:cNvSpPr txBox="1">
            <a:spLocks noChangeArrowheads="1"/>
          </p:cNvSpPr>
          <p:nvPr/>
        </p:nvSpPr>
        <p:spPr bwMode="auto">
          <a:xfrm>
            <a:off x="76200" y="3124221"/>
            <a:ext cx="8915400" cy="2554447"/>
          </a:xfrm>
          <a:prstGeom prst="rect">
            <a:avLst/>
          </a:prstGeom>
          <a:blipFill dpi="0" rotWithShape="0">
            <a:blip r:embed="rId4" cstate="print"/>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حينئذ ابتدأ يوبخ المدن التي صنعت فيها أكثر قواته لأنها لم تتب</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ويل لك يا كورزين ويل لك يا بيت صيدا لأنه لو صنعت في صور وصيداء القوات المصنوعة فيكما لتابتا قديماً في المسوح والرماد ولكن أقول لكم إن صور وصيداء تكون لهما حالة أكثر احتمالاً يوم الدين مما لكما</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أنت يا كفرناحوم المرتفعة إلى السماء ستهبطين إلى الهاوية لأنه لو صنعت في سدوم القوات المصنوعة فيك لبقيت إلى اليوم ولكن أقول لكم إن أرض سدوم تكون لها حالة أكثر احتمالاً يوم الدين مما لك</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متى 11: 20-24</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Point f</a:t>
            </a:r>
          </a:p>
        </p:txBody>
      </p:sp>
    </p:spTree>
    <p:extLst>
      <p:ext uri="{BB962C8B-B14F-4D97-AF65-F5344CB8AC3E}">
        <p14:creationId xmlns:p14="http://schemas.microsoft.com/office/powerpoint/2010/main" val="3747860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048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909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78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84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7713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7881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9819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743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9549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1899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9D29-62C6-4D7E-B102-869A3FA39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دينونة غير المؤمنين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20-24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7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أدان يسوع المنطقة اليهودية في الجليل لمقاومته في عدم إيمان ذاكراً أنهم سيتعرضون لدينونة أعظم من الأمم الذين لم يستقبلوا معجزات أصيلة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481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58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9576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0746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1358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6923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7669595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7C0F1-9CAC-4460-9945-6C14B6F47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قوة على المرض والموت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18-26، مرقس 5: 21-43، لوقا 8: 40-56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المسيح امرأة نجسة بنزف دم ويقيم ابنة يايرس، من خلال السماح بلمسه ومن خلال لمس الميت لسلطته الملكية كملك إسرائيل حتى مع رفض شعبه له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66733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44747-FCE4-4272-A329-B70FF9ABF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قوة على العمى</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27-34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79514" y="3741901"/>
            <a:ext cx="896385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عرف أعميين المسيح بصفته المسيا طالبين معجزة مسيانية، قام بها المسيح لهما عندما أعلنا إيمانهما في شخصه وهذا يوضح إرادته لإزالة عمى إسرائيل الروحي عندما تتجاوب الأمة بالإيمان</a:t>
            </a: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0009864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86DE4-AACA-4A34-B4A3-680E32AE2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ذ. الرفض في الناصرة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13: 54-58، مرقس 6: 1-6أ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5" y="3996268"/>
            <a:ext cx="869880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المسيح في مدينته أي الناصرة لأنه لم يستقبل التعليم من قبل معلم معتمد يظهر مدى العمى وعدم القدرة على استقبال النور الروحي واضحاً لدى غير المؤمنين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38002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أليس هذا هو النجار ابن مريم وأخو يعقوب ويوسي ويهوذا وسمعان أو ليست </a:t>
            </a:r>
            <a:r>
              <a:rPr lang="ar-JO" b="1" dirty="0">
                <a:solidFill>
                  <a:srgbClr val="FFFF00"/>
                </a:solidFill>
                <a:latin typeface="Arial" panose="020B0604020202020204" pitchFamily="34" charset="0"/>
                <a:cs typeface="Arial" panose="020B0604020202020204" pitchFamily="34" charset="0"/>
              </a:rPr>
              <a:t>أخواته</a:t>
            </a:r>
            <a:r>
              <a:rPr lang="ar-JO" b="1" dirty="0">
                <a:solidFill>
                  <a:srgbClr val="FFFFFF"/>
                </a:solidFill>
                <a:latin typeface="Arial" panose="020B0604020202020204" pitchFamily="34" charset="0"/>
                <a:cs typeface="Arial" panose="020B0604020202020204" pitchFamily="34" charset="0"/>
              </a:rPr>
              <a:t> ههنا عندنا فكانوا يعثرون به (مرقس 6: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dirty="0">
                  <a:solidFill>
                    <a:srgbClr val="FFFF00"/>
                  </a:solidFill>
                  <a:latin typeface="Arial" panose="020B0604020202020204" pitchFamily="34" charset="0"/>
                  <a:ea typeface="ＭＳ Ｐゴシック" charset="0"/>
                  <a:cs typeface="Arial" panose="020B0604020202020204" pitchFamily="34" charset="0"/>
                </a:rPr>
                <a:t>أ</a:t>
              </a: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خت 1</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800" b="1" dirty="0">
                <a:solidFill>
                  <a:srgbClr val="FFFF00"/>
                </a:solidFill>
                <a:latin typeface="Arial" panose="020B0604020202020204" pitchFamily="34" charset="0"/>
                <a:cs typeface="Arial" panose="020B0604020202020204" pitchFamily="34" charset="0"/>
              </a:rPr>
              <a:t>مريم</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75A1F-7209-47E8-9E7F-0893653D0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سبب عدم الإيمان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59497" y="3537013"/>
            <a:ext cx="867444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سبب استمرار مدن الجليل في عدم الإيمان هو عمى إسرائيل الروحي النابع من تاريخ سابق من الرفض الإرادي لإعلان الله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5367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A312-69D1-442A-8690-FAA339405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 موت الشاهد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1-12، مرقس 6: 14-29، لوقا 9: 7-9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6262" y="3899121"/>
            <a:ext cx="8984974"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المعارضة النهائية للمسيح ورفض عرضه للملكوت تنبأت في إعدام هيرودس ليوحنا لأجل البر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5562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قابل المجوس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الأطفال في بيت لحم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1551077"/>
            <a:chOff x="575556" y="3933056"/>
            <a:chExt cx="3996444" cy="1551077"/>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جعل يوسف يرجع إلى الناصرة (عندما عاد من مصر)</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زوجته هيروديا تركته لأجل أخيه أنتيباس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تزوج زوجة أخيه هيروديا</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يوحنا المعمدان</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أشرف على محاكمة يسوع</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995733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rod's Map">
            <a:extLst>
              <a:ext uri="{FF2B5EF4-FFF2-40B4-BE49-F238E27FC236}">
                <a16:creationId xmlns:a16="http://schemas.microsoft.com/office/drawing/2014/main" id="{E393F82A-9ED5-23A4-E7BF-9FCEBC4B68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890"/>
          <a:stretch/>
        </p:blipFill>
        <p:spPr bwMode="auto">
          <a:xfrm>
            <a:off x="0" y="0"/>
            <a:ext cx="7019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p:cNvSpPr txBox="1">
            <a:spLocks noChangeArrowheads="1"/>
          </p:cNvSpPr>
          <p:nvPr/>
        </p:nvSpPr>
        <p:spPr bwMode="auto">
          <a:xfrm>
            <a:off x="5334000" y="6550223"/>
            <a:ext cx="3810000" cy="307777"/>
          </a:xfrm>
          <a:prstGeom prst="rect">
            <a:avLst/>
          </a:prstGeom>
          <a:solidFill>
            <a:srgbClr val="000514"/>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بيتزل، أطلس مودي لأراضي الكتاب المقدس، الطبعة الأولى</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ar-JO"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أبناء هيرودس الثلاثة الحكام</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7041161" y="1868480"/>
            <a:ext cx="2241187"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فيلبس</a:t>
            </a:r>
            <a: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sz="32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أنتيباس</a:t>
            </a:r>
            <a:br>
              <a:rPr kumimoji="0" lang="en-US"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48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أرخيلاوس</a:t>
            </a:r>
            <a:endPar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3219138" y="4495800"/>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flipV="1">
            <a:off x="5943600" y="1905000"/>
            <a:ext cx="1161738" cy="225438"/>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3505200" y="2764305"/>
            <a:ext cx="3535363" cy="1603375"/>
            <a:chOff x="1200" y="2032"/>
            <a:chExt cx="2227" cy="1010"/>
          </a:xfrm>
        </p:grpSpPr>
        <p:sp>
          <p:nvSpPr>
            <p:cNvPr id="80913" name="Line 1041"/>
            <p:cNvSpPr>
              <a:spLocks noChangeShapeType="1"/>
            </p:cNvSpPr>
            <p:nvPr/>
          </p:nvSpPr>
          <p:spPr bwMode="auto">
            <a:xfrm flipH="1" flipV="1">
              <a:off x="1200" y="2032"/>
              <a:ext cx="2227" cy="353"/>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92" y="2385"/>
              <a:ext cx="1735" cy="657"/>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914800" y="152400"/>
            <a:ext cx="10502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80 و89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اضطهد المسيحيين (في أعمال 12)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110848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5"/>
            <a:ext cx="4969482" cy="1200329"/>
            <a:chOff x="1993255" y="5987337"/>
            <a:chExt cx="4969482" cy="44953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44953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استمع إلى دفاع بولس (أعمال 25-26)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الأختان برنيس ودروسيلا (متزوجتان من فيليكس)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 الثاني</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8749715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290"/>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 المعمدان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في السجن</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15900" y="1989139"/>
            <a:ext cx="3308844" cy="1323403"/>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متى 14: 1-12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 6: 14-29</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437112"/>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99593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عارض هيرودسُ يسوعَ</a:t>
            </a:r>
            <a:endParaRPr lang="ar-JO" sz="5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لكنَّ يسوع أكَّد شرعيَّته بواسطة ثلاث معجزات</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6: 14-56).</a:t>
            </a:r>
            <a:endParaRPr kumimoji="0" lang="en-SG"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99225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دعوة للإيمان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في رسالة الدينونة قدم المسيح راحة من حمل الأثقال الناتجة عن الخضوع للأنظمة الفريسية بالثقة في شخصه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40195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21622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97807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76595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15864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19723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8064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7152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12056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4885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813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0301-17D0-42AA-88ED-E6736D119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ت. الإستقبال من قبل خاطئ</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36-50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537013"/>
            <a:ext cx="893196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المسيح أن مقاومة الفريسيين من خلال تجاوب البر الذاتي لديهم عندما يسمعونه يعلن الغفران للمرأة التائبة ذات السمعة السيئة في بيت سمعان الفريسي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7513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69299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67380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4280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34621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03552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72832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49FB3-73E1-5A9B-FCA0-A90F78CC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Up Arrow 4">
            <a:extLst>
              <a:ext uri="{FF2B5EF4-FFF2-40B4-BE49-F238E27FC236}">
                <a16:creationId xmlns:a16="http://schemas.microsoft.com/office/drawing/2014/main" id="{CD0E308B-51A9-A36A-31DF-9E9E07D49B6F}"/>
              </a:ext>
            </a:extLst>
          </p:cNvPr>
          <p:cNvSpPr/>
          <p:nvPr/>
        </p:nvSpPr>
        <p:spPr>
          <a:xfrm flipV="1">
            <a:off x="5897880" y="872748"/>
            <a:ext cx="1485900" cy="1253231"/>
          </a:xfrm>
          <a:prstGeom prst="upArrow">
            <a:avLst/>
          </a:prstGeom>
          <a:solidFill>
            <a:schemeClr val="tx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3992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0"/>
            <a:ext cx="9143998" cy="6857999"/>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4867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rotWithShape="1">
          <a:blip r:embed="rId2">
            <a:extLst>
              <a:ext uri="{28A0092B-C50C-407E-A947-70E740481C1C}">
                <a14:useLocalDpi xmlns:a14="http://schemas.microsoft.com/office/drawing/2010/main" val="0"/>
              </a:ext>
            </a:extLst>
          </a:blip>
          <a:srcRect l="28014" t="33722" r="35935" b="30226"/>
          <a:stretch/>
        </p:blipFill>
        <p:spPr>
          <a:xfrm>
            <a:off x="1" y="0"/>
            <a:ext cx="9144000" cy="6858000"/>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
        <p:nvSpPr>
          <p:cNvPr id="4" name="Up Arrow 3">
            <a:extLst>
              <a:ext uri="{FF2B5EF4-FFF2-40B4-BE49-F238E27FC236}">
                <a16:creationId xmlns:a16="http://schemas.microsoft.com/office/drawing/2014/main" id="{B51954F1-F695-41E5-6824-F3D4A020D2EF}"/>
              </a:ext>
            </a:extLst>
          </p:cNvPr>
          <p:cNvSpPr/>
          <p:nvPr/>
        </p:nvSpPr>
        <p:spPr>
          <a:xfrm>
            <a:off x="6206490" y="5372021"/>
            <a:ext cx="1485900" cy="674370"/>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FC4A2F1-4D13-D847-D673-799F9C2664C5}"/>
              </a:ext>
            </a:extLst>
          </p:cNvPr>
          <p:cNvSpPr txBox="1">
            <a:spLocks/>
          </p:cNvSpPr>
          <p:nvPr/>
        </p:nvSpPr>
        <p:spPr>
          <a:xfrm>
            <a:off x="5556430" y="5916556"/>
            <a:ext cx="2962140" cy="7340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مغارة يوحنا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5758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مغارة يوحنا</a:t>
            </a:r>
            <a:endParaRPr lang="en-US"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A1BAEB4-3E7A-9AAF-60F8-4F8B55F5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 y="1024585"/>
            <a:ext cx="9134715" cy="5131515"/>
          </a:xfrm>
          <a:prstGeom prst="rect">
            <a:avLst/>
          </a:prstGeom>
        </p:spPr>
      </p:pic>
      <p:pic>
        <p:nvPicPr>
          <p:cNvPr id="8" name="Cave of John (Small)">
            <a:hlinkClick r:id="" action="ppaction://media"/>
            <a:extLst>
              <a:ext uri="{FF2B5EF4-FFF2-40B4-BE49-F238E27FC236}">
                <a16:creationId xmlns:a16="http://schemas.microsoft.com/office/drawing/2014/main" id="{126DF5AA-1715-280B-A522-A23CAFFB5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24584"/>
            <a:ext cx="9122693" cy="5131515"/>
          </a:xfrm>
          <a:prstGeom prst="rect">
            <a:avLst/>
          </a:prstGeom>
        </p:spPr>
      </p:pic>
    </p:spTree>
    <p:extLst>
      <p:ext uri="{BB962C8B-B14F-4D97-AF65-F5344CB8AC3E}">
        <p14:creationId xmlns:p14="http://schemas.microsoft.com/office/powerpoint/2010/main" val="16353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67691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00082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ar-JO" sz="1800" b="1" dirty="0"/>
                        <a:t>هيرودس الكبير</a:t>
                      </a:r>
                      <a:br>
                        <a:rPr lang="en-US" sz="1600" b="1" dirty="0"/>
                      </a:br>
                      <a:r>
                        <a:rPr lang="ar-JO" sz="1400" b="1" dirty="0"/>
                        <a:t>ملك على كل إسرائيل</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ar-JO" b="1" dirty="0"/>
                        <a:t>أرخيلاوس</a:t>
                      </a:r>
                      <a:br>
                        <a:rPr lang="en-US" b="1" dirty="0"/>
                      </a:br>
                      <a:r>
                        <a:rPr lang="ar-JO" sz="1400" b="1" dirty="0"/>
                        <a:t>والي على</a:t>
                      </a:r>
                      <a:endParaRPr lang="en-US" sz="1400" b="1" dirty="0"/>
                    </a:p>
                    <a:p>
                      <a:pPr algn="ctr"/>
                      <a:r>
                        <a:rPr lang="ar-JO" sz="1400" b="1" dirty="0"/>
                        <a:t>اليهودية، السامرة وأدومية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ar-JO" b="1" dirty="0"/>
                        <a:t>فيلبس</a:t>
                      </a:r>
                      <a:br>
                        <a:rPr lang="en-US" b="1" dirty="0"/>
                      </a:br>
                      <a:r>
                        <a:rPr lang="ar-JO" sz="1400" b="1" dirty="0"/>
                        <a:t>رئيس ربع</a:t>
                      </a:r>
                    </a:p>
                    <a:p>
                      <a:pPr algn="ctr"/>
                      <a:r>
                        <a:rPr lang="ar-JO" sz="1400" b="1" dirty="0"/>
                        <a:t>إيطورية،</a:t>
                      </a:r>
                      <a:r>
                        <a:rPr lang="ar-JO" sz="1400" b="1" baseline="0" dirty="0"/>
                        <a:t> غوالانيتس، تراخونيتس، بيثينية، أورانيتس</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ar-JO" b="1" dirty="0"/>
                        <a:t>أنتيباس</a:t>
                      </a:r>
                      <a:br>
                        <a:rPr lang="en-US" b="1" dirty="0"/>
                      </a:br>
                      <a:r>
                        <a:rPr lang="ar-JO" sz="1400" b="1" dirty="0"/>
                        <a:t>رئيس ربع</a:t>
                      </a:r>
                      <a:br>
                        <a:rPr lang="en-US" sz="1400" b="1" dirty="0"/>
                      </a:br>
                      <a:r>
                        <a:rPr lang="ar-JO" sz="1400" b="1" dirty="0"/>
                        <a:t>الجليل و بيرية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ar-JO" b="1" dirty="0"/>
                        <a:t>الحكام الرومان    (ولاة أو وكلاء)</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ar-JO" sz="1800" b="1" dirty="0"/>
                        <a:t>أغريباس</a:t>
                      </a:r>
                      <a:r>
                        <a:rPr lang="ar-JO" sz="1800" b="1" baseline="0" dirty="0"/>
                        <a:t> الأول</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ar-JO" sz="1400" b="1" dirty="0"/>
                        <a:t>ملك في النهاية على كل إسرائيل</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ar-JO" b="1" dirty="0"/>
                        <a:t>الرومان</a:t>
                      </a:r>
                      <a:br>
                        <a:rPr lang="en-US" b="1" dirty="0"/>
                      </a:br>
                      <a:r>
                        <a:rPr lang="ar-JO" sz="1400" b="1" dirty="0"/>
                        <a:t>حكام (مراقبين أو وكلاء)</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ar-JO" b="1" dirty="0"/>
                        <a:t>أغريباس الثاني</a:t>
                      </a:r>
                      <a:br>
                        <a:rPr lang="en-US" b="1" dirty="0"/>
                      </a:br>
                      <a:r>
                        <a:rPr lang="ar-JO" sz="1400" b="1" dirty="0"/>
                        <a:t>ملك</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sz="1400" b="1" dirty="0"/>
                        <a:t>جزئياً</a:t>
                      </a:r>
                      <a:r>
                        <a:rPr lang="ar-JO" sz="1400" b="1" baseline="0" dirty="0"/>
                        <a:t> تحت حكم هيرودس أغريباس الثاني</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ar-JO" b="1" dirty="0"/>
                        <a:t>الثورة اليهودية ضد روما</a:t>
                      </a:r>
                      <a:endParaRPr lang="ar-JO" sz="1400" b="1" dirty="0"/>
                    </a:p>
                    <a:p>
                      <a:pPr algn="ctr"/>
                      <a:r>
                        <a:rPr lang="ar-JO" sz="1400" b="1" dirty="0"/>
                        <a:t>دمر</a:t>
                      </a:r>
                      <a:r>
                        <a:rPr lang="ar-JO" sz="1400" b="1" baseline="0" dirty="0"/>
                        <a:t> تيطس أورشليم والهيكل في 5 آب 70 م</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10891" y="-15809"/>
            <a:ext cx="7970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40734" y="539388"/>
            <a:ext cx="667170"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308436" y="1331476"/>
            <a:ext cx="39946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B1AE72A2-5E00-A44B-8D8A-11A15431B4C7}"/>
              </a:ext>
            </a:extLst>
          </p:cNvPr>
          <p:cNvSpPr txBox="1"/>
          <p:nvPr/>
        </p:nvSpPr>
        <p:spPr>
          <a:xfrm>
            <a:off x="3207446" y="190754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1A25A5D4-5D3B-CC44-99D9-633240F059D8}"/>
              </a:ext>
            </a:extLst>
          </p:cNvPr>
          <p:cNvSpPr txBox="1"/>
          <p:nvPr/>
        </p:nvSpPr>
        <p:spPr>
          <a:xfrm>
            <a:off x="3207446" y="262762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CC8C2395-3107-1343-B921-E6ACF234441B}"/>
              </a:ext>
            </a:extLst>
          </p:cNvPr>
          <p:cNvSpPr txBox="1"/>
          <p:nvPr/>
        </p:nvSpPr>
        <p:spPr>
          <a:xfrm>
            <a:off x="3207446" y="3185833"/>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9B851762-70DA-8240-B7BE-E1B8AC91E0FB}"/>
              </a:ext>
            </a:extLst>
          </p:cNvPr>
          <p:cNvSpPr txBox="1"/>
          <p:nvPr/>
        </p:nvSpPr>
        <p:spPr>
          <a:xfrm>
            <a:off x="3207446" y="363573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Box 20">
            <a:extLst>
              <a:ext uri="{FF2B5EF4-FFF2-40B4-BE49-F238E27FC236}">
                <a16:creationId xmlns:a16="http://schemas.microsoft.com/office/drawing/2014/main" id="{79ACC610-9ABA-4E49-A4AF-253807265EEE}"/>
              </a:ext>
            </a:extLst>
          </p:cNvPr>
          <p:cNvSpPr txBox="1"/>
          <p:nvPr/>
        </p:nvSpPr>
        <p:spPr>
          <a:xfrm>
            <a:off x="3207446" y="407707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E1A04783-F8A5-A148-9DB1-A311A76FC85B}"/>
              </a:ext>
            </a:extLst>
          </p:cNvPr>
          <p:cNvSpPr txBox="1"/>
          <p:nvPr/>
        </p:nvSpPr>
        <p:spPr>
          <a:xfrm>
            <a:off x="3207446" y="4725144"/>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B824029-831B-574D-92F6-ACDDEE68A86F}"/>
              </a:ext>
            </a:extLst>
          </p:cNvPr>
          <p:cNvSpPr txBox="1"/>
          <p:nvPr/>
        </p:nvSpPr>
        <p:spPr>
          <a:xfrm>
            <a:off x="3207446" y="5301208"/>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D5040267-6598-C748-8B7E-E87B2733B688}"/>
              </a:ext>
            </a:extLst>
          </p:cNvPr>
          <p:cNvSpPr txBox="1"/>
          <p:nvPr/>
        </p:nvSpPr>
        <p:spPr>
          <a:xfrm>
            <a:off x="3207446" y="594928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E1D233D5-7B5E-FE4F-8BED-8A74A95558A2}"/>
              </a:ext>
            </a:extLst>
          </p:cNvPr>
          <p:cNvSpPr txBox="1"/>
          <p:nvPr/>
        </p:nvSpPr>
        <p:spPr>
          <a:xfrm>
            <a:off x="3207446" y="6498395"/>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5" name="Text Box 3"/>
          <p:cNvSpPr txBox="1">
            <a:spLocks noChangeArrowheads="1"/>
          </p:cNvSpPr>
          <p:nvPr/>
        </p:nvSpPr>
        <p:spPr bwMode="auto">
          <a:xfrm>
            <a:off x="8530837" y="87015"/>
            <a:ext cx="5309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مقتبس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يوحنا غراسميك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كلية دالاس اللاهوتية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ar-JO" altLang="zh-CN" sz="3600" dirty="0">
                <a:solidFill>
                  <a:schemeClr val="tx1"/>
                </a:solidFill>
                <a:effectLst/>
                <a:latin typeface="Arial" panose="020B0604020202020204" pitchFamily="34" charset="0"/>
                <a:ea typeface="宋体" charset="0"/>
                <a:cs typeface="Arial" panose="020B0604020202020204" pitchFamily="34" charset="0"/>
              </a:rPr>
              <a:t>التسلسل  الزمني   لسلالة  هيرودس</a:t>
            </a:r>
            <a:br>
              <a:rPr lang="en-US" altLang="zh-CN" sz="3600" dirty="0">
                <a:solidFill>
                  <a:schemeClr val="tx1"/>
                </a:solidFill>
                <a:effectLst/>
                <a:latin typeface="Arial" panose="020B0604020202020204" pitchFamily="34" charset="0"/>
                <a:ea typeface="宋体" charset="0"/>
                <a:cs typeface="Arial" panose="020B0604020202020204" pitchFamily="34" charset="0"/>
              </a:rPr>
            </a:br>
            <a:r>
              <a:rPr lang="en-US" altLang="zh-CN" sz="2800" dirty="0">
                <a:solidFill>
                  <a:schemeClr val="tx1"/>
                </a:solidFill>
                <a:effectLst/>
                <a:latin typeface="Arial" panose="020B0604020202020204" pitchFamily="34" charset="0"/>
                <a:ea typeface="宋体" charset="0"/>
                <a:cs typeface="Arial" panose="020B0604020202020204" pitchFamily="34" charset="0"/>
              </a:rPr>
              <a:t>(</a:t>
            </a:r>
            <a:r>
              <a:rPr lang="ar-JO" altLang="zh-CN" sz="2800" dirty="0">
                <a:solidFill>
                  <a:schemeClr val="tx1"/>
                </a:solidFill>
                <a:effectLst/>
                <a:latin typeface="Arial" panose="020B0604020202020204" pitchFamily="34" charset="0"/>
                <a:ea typeface="宋体" charset="0"/>
                <a:cs typeface="Arial" pitchFamily="34" charset="0"/>
              </a:rPr>
              <a:t>37 ق.م – 70 م</a:t>
            </a:r>
            <a:r>
              <a:rPr lang="en-US" altLang="zh-CN" sz="2800" dirty="0">
                <a:solidFill>
                  <a:schemeClr val="tx1"/>
                </a:solidFill>
                <a:effectLst/>
                <a:latin typeface="Arial" panose="020B0604020202020204" pitchFamily="34" charset="0"/>
                <a:ea typeface="宋体" charset="0"/>
                <a:cs typeface="Arial" pitchFamily="34" charset="0"/>
              </a:rPr>
              <a:t>)</a:t>
            </a:r>
            <a:endParaRPr lang="en-US" sz="2800" dirty="0">
              <a:solidFill>
                <a:schemeClr val="tx1"/>
              </a:solidFill>
              <a:effectLst/>
              <a:latin typeface="Arial" panose="020B0604020202020204" pitchFamily="34" charset="0"/>
              <a:ea typeface="+mj-ea"/>
              <a:cs typeface="Arial" pitchFamily="34" charset="0"/>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5048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print"/>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b="1" spc="-120" dirty="0">
                <a:latin typeface="Arial" panose="020B0604020202020204" pitchFamily="34" charset="0"/>
                <a:ea typeface="ＭＳ Ｐゴシック"/>
                <a:cs typeface="Arial" panose="020B0604020202020204" pitchFamily="34" charset="0"/>
              </a:rPr>
              <a:t>الصور مقدمة من إعلام الكتاب الكبير</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t>
            </a:r>
            <a:r>
              <a:rPr lang="ar-JO"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إعلام</a:t>
            </a:r>
            <a:r>
              <a:rPr lang="ar-JO" altLang="zh-CN" sz="4800" b="1" dirty="0">
                <a:solidFill>
                  <a:prstClr val="black">
                    <a:lumMod val="75000"/>
                    <a:lumOff val="25000"/>
                  </a:prstClr>
                </a:solidFill>
                <a:latin typeface="Arial" panose="020B0604020202020204" pitchFamily="34" charset="0"/>
                <a:ea typeface="ＭＳ Ｐゴシック" charset="0"/>
                <a:cs typeface="Arial" panose="020B0604020202020204" pitchFamily="34" charset="0"/>
              </a:rPr>
              <a:t> الكتاب الكبير</a:t>
            </a:r>
            <a:endPar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JO" sz="3200" b="1" i="0" u="none" strike="noStrike" kern="0" cap="none" spc="0" normalizeH="0" baseline="0" noProof="0" dirty="0">
                <a:ln>
                  <a:noFill/>
                </a:ln>
                <a:solidFill>
                  <a:srgbClr val="000000"/>
                </a:solidFill>
                <a:effectLst/>
                <a:uLnTx/>
                <a:uFillTx/>
                <a:latin typeface="Calibri"/>
                <a:ea typeface="ＭＳ Ｐゴシック"/>
                <a:cs typeface="DejaVu Sans"/>
              </a:rPr>
              <a:t>استخدمت بإذن</a:t>
            </a:r>
            <a:endParaRPr kumimoji="0" lang="en-US" sz="32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0110458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cs typeface="Arial" panose="020B0604020202020204" pitchFamily="34" charset="0"/>
              </a:rPr>
              <a:t>لم يكن هذا مثل لوقا ٧: ٣٦-٥٠ مع يسوع والمرأة الخاطئة</a:t>
            </a:r>
            <a:endParaRPr lang="en-US" sz="28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7338"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مشترك بين جميع روايات الإنجيل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0"/>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cs typeface="Arial" panose="020B0604020202020204" pitchFamily="34" charset="0"/>
              </a:rPr>
              <a:t>دهن يسوع</a:t>
            </a:r>
            <a:endParaRPr lang="en-US" sz="3200" b="1" dirty="0">
              <a:solidFill>
                <a:schemeClr val="tx1"/>
              </a:solidFill>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08"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5" name="Text Box 5"/>
          <p:cNvSpPr txBox="1">
            <a:spLocks noChangeArrowheads="1"/>
          </p:cNvSpPr>
          <p:nvPr/>
        </p:nvSpPr>
        <p:spPr bwMode="auto">
          <a:xfrm>
            <a:off x="144462" y="1877658"/>
            <a:ext cx="8855075" cy="3539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زيارة غير معلنة من قبل امرأة</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يدهن رأس يسوع و/ أو قدميه</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يمسح قدميه بشعرهاشكوى التلاميذ من الهدر / يهوذا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وبَّخ يسوع التلاميذ </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المنزل</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جرة المرمر (ماعدا في يوحنا)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منزل مملوك لرجل يدعى سيمون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8372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3" name="Text Box 5"/>
          <p:cNvSpPr txBox="1">
            <a:spLocks noChangeArrowheads="1"/>
          </p:cNvSpPr>
          <p:nvPr/>
        </p:nvSpPr>
        <p:spPr bwMode="auto">
          <a:xfrm>
            <a:off x="0" y="990600"/>
            <a:ext cx="9144000" cy="4647260"/>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 (لوقا ٧:٤٨)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١٣</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١٤</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۳</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٩</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مرقس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١٤</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بيت عنيا مسقط رأس لعازر (يوحنا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584610"/>
          </a:xfrm>
        </p:spPr>
        <p:txBody>
          <a:bodyPr anchor="t">
            <a:spAutoFit/>
          </a:bodyPr>
          <a:lstStyle/>
          <a:p>
            <a:pPr eaLnBrk="1" hangingPunct="1">
              <a:defRPr/>
            </a:pPr>
            <a:r>
              <a:rPr lang="ar-SA" sz="3200" b="1" dirty="0">
                <a:solidFill>
                  <a:schemeClr val="bg1"/>
                </a:solidFill>
                <a:effectLst>
                  <a:outerShdw blurRad="38100" dist="38100" dir="2700000" algn="tl">
                    <a:srgbClr val="000000"/>
                  </a:outerShdw>
                </a:effectLst>
                <a:cs typeface="Arial" panose="020B0604020202020204" pitchFamily="34" charset="0"/>
              </a:rPr>
              <a:t>دهن يسوع</a:t>
            </a:r>
            <a:endParaRPr lang="en-US" sz="3200" b="1" dirty="0">
              <a:solidFill>
                <a:schemeClr val="bg1"/>
              </a:solidFill>
              <a:effectLst>
                <a:outerShdw blurRad="38100" dist="38100" dir="2700000" algn="tl">
                  <a:srgbClr val="000000"/>
                </a:outerShdw>
              </a:effectLst>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B498D-F42C-40B3-A091-14B3BE0D21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شهادة للملك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8: 1-3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8892209"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عدة نساء</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ثريات مؤمنات أعلنوا إيمانهم بالمسيح من خلال شهادتهم ودعمهم المادي لخدمته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الهوية المسيانية ليسوع المسيح واضحة في مجيئه، </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شهادة يوحنا وقد تم تأكيدها في معموديته وتجربته</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رفض المسيح وعرضه من قبل القادة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22-37، مرقس 3: 20-30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في أهم نقطة تحول في خدمة 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تتصاعد المقاومة الفريسية من خلال رفض المسيح في ربط قوته في طرد الأرواح للشيطان حيث دافع المسيح عن نفسه لأن مصير الأمة يعتمد على ما يفكرون به عنه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48E6D-3E2E-492D-8F51-4E7A801F5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ح. طلب آية من قبل القادة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38-45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92766" y="3741901"/>
            <a:ext cx="895847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أظهر قادة إسرائيل عدم أمانتهم لله كمعلمين وعد المسيح بأن يغلب الموت في قيامته وهي آية لا يمكن ربطها بالشيطان وأعلن الطبيعة الحقيقية لإسرائيل كونها أشر من الفترة ما قبل خدمة يوحنا بسبب رفض الأمة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5127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هل يغفر المسيح كل خطايا المؤمن؟</a:t>
            </a:r>
            <a:endParaRPr lang="en-US" dirty="0">
              <a:effectLst>
                <a:glow rad="292100">
                  <a:schemeClr val="tx1">
                    <a:alpha val="92000"/>
                  </a:schemeClr>
                </a:glow>
              </a:effectLst>
              <a:ea typeface="ＭＳ Ｐゴシック" charset="0"/>
              <a:cs typeface="Arial" panose="020B0604020202020204" pitchFamily="34" charset="0"/>
            </a:endParaRP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ar-JO" dirty="0">
                <a:ea typeface="ＭＳ Ｐゴシック" charset="0"/>
                <a:cs typeface="Arial" panose="020B0604020202020204" pitchFamily="34" charset="0"/>
              </a:rPr>
              <a:t>التجديف ضد الروح القدس</a:t>
            </a:r>
            <a:endParaRPr lang="en-US" dirty="0">
              <a:ea typeface="ＭＳ Ｐゴシック" charset="0"/>
              <a:cs typeface="Arial" panose="020B0604020202020204" pitchFamily="34" charset="0"/>
            </a:endParaRPr>
          </a:p>
        </p:txBody>
      </p:sp>
      <p:sp>
        <p:nvSpPr>
          <p:cNvPr id="106500" name="Text Box 2"/>
          <p:cNvSpPr txBox="1">
            <a:spLocks noChangeArrowheads="1"/>
          </p:cNvSpPr>
          <p:nvPr/>
        </p:nvSpPr>
        <p:spPr bwMode="auto">
          <a:xfrm>
            <a:off x="5148263" y="1844676"/>
            <a:ext cx="3924300" cy="20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سبق لك أن عرفت أي شخص يعتقد أنه ارتكب هذه الخطيئة؟  
ماذا حدث؟</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ext Box 2"/>
          <p:cNvSpPr txBox="1">
            <a:spLocks noChangeArrowheads="1"/>
          </p:cNvSpPr>
          <p:nvPr/>
        </p:nvSpPr>
        <p:spPr bwMode="auto">
          <a:xfrm>
            <a:off x="22226" y="2"/>
            <a:ext cx="5197475" cy="58467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مجموعتك الصغيرة...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75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ar-JO" dirty="0">
                <a:ea typeface="ＭＳ Ｐゴシック" charset="0"/>
                <a:cs typeface="Arial" panose="020B0604020202020204" pitchFamily="34" charset="0"/>
              </a:rPr>
              <a:t>آيات التجديف</a:t>
            </a:r>
            <a:endParaRPr lang="en-US" dirty="0">
              <a:ea typeface="ＭＳ Ｐゴシック" charset="0"/>
              <a:cs typeface="Arial" panose="020B0604020202020204" pitchFamily="34" charset="0"/>
            </a:endParaRP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xiv</a:t>
            </a:r>
          </a:p>
        </p:txBody>
      </p:sp>
      <p:sp>
        <p:nvSpPr>
          <p:cNvPr id="107524" name="Text Box 2"/>
          <p:cNvSpPr txBox="1">
            <a:spLocks noChangeArrowheads="1"/>
          </p:cNvSpPr>
          <p:nvPr/>
        </p:nvSpPr>
        <p:spPr bwMode="auto">
          <a:xfrm>
            <a:off x="395536" y="1476166"/>
            <a:ext cx="8424936" cy="526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65138" marR="0" lvl="0" indent="-452438" algn="r" defTabSz="914400" rtl="1"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12: 31-32 "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أقول لكم ، كل خطيئة وتجديف يمكن أن يغفر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باستثناء التجديف على الروح القدس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الذي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لن يغفر أبدا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32كل من يتكلم ضد ابن الإنسان يمكن أن يغفر له، ولكن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 من يتكلم ضد الروح القدس لن يغفر له 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 لا في هذا العالم ولا في العالم الآتي.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65138" marR="0" lvl="0" indent="-452438" algn="r" defTabSz="914400" rtl="1"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 3: 28-29 "</a:t>
            </a:r>
            <a:r>
              <a:rPr kumimoji="0" lang="ar-JO" sz="20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أَقُولُ لَكُمْ: إِنَّ جَمِيعَ ٱلْخَطَايَا تُغْفَرُ لِبَنِي ٱلْبَشَرِ، وَٱلتَّجَادِيفَ ٱلَّتِي يُجَدِّفُونَهَا.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وَلَكِنْ مَنْ جَدَّفَ عَلَى ٱلرُّوحِ ٱلْقُدُسِ فَلَيْسَ لَهُ مَغْفِرَةٌ إِلَى ٱلْأَبَدِ، بَلْ هُوَ مُسْتَوْجِبٌ دَيْنُونَةً أَبَدِيَّةً». أَقُولُ لَكُمْ: إِنَّ جَمِيعَ ٱلْخَطَايَا تُغْفَرُ لِبَنِي ٱلْبَشَرِ، وَٱلتَّجَادِيفَ ٱلَّتِي يُجَدِّفُونَهَا.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٢٩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وَلَكِنْ مَنْ جَدَّفَ عَلَى ٱلرُّوحِ ٱلْقُدُسِ فَلَيْسَ لَهُ مَغْفِرَةٌ إِلَى ٱلْأَبَدِ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بَلْ هُوَ مُسْتَوْجِبٌ دَيْنُونَةً أَبَدِي</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485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1484784"/>
            <a:ext cx="7452320" cy="70930"/>
          </a:xfrm>
        </p:spPr>
        <p:txBody>
          <a:bodyPr/>
          <a:lstStyle/>
          <a:p>
            <a:pPr>
              <a:defRPr/>
            </a:pPr>
            <a:r>
              <a:rPr lang="ar-JO" sz="540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r>
              <a:rPr lang="ar-JO" sz="5400" dirty="0">
                <a:solidFill>
                  <a:srgbClr val="FFFF00"/>
                </a:solidFill>
                <a:effectLst>
                  <a:glow rad="292100">
                    <a:schemeClr val="tx1">
                      <a:alpha val="92000"/>
                    </a:schemeClr>
                  </a:glow>
                </a:effectLst>
                <a:ea typeface="ＭＳ Ｐゴシック" charset="0"/>
                <a:cs typeface="Arial" panose="020B0604020202020204" pitchFamily="34" charset="0"/>
              </a:rPr>
              <a:t>
</a:t>
            </a:r>
            <a:endParaRPr lang="en-US" sz="5400"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611209" y="2338390"/>
            <a:ext cx="8137525" cy="2677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استخدام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اسم المسيح عبثاً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نمط حياة خاطئ يجعل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يفقد خلاصه إلى الأبد (غير قابل للتوبة</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لن يذهب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دعاة الكف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التدخين إلى الجنة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5371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648072" y="188640"/>
            <a:ext cx="7452320" cy="1512168"/>
          </a:xfrm>
        </p:spPr>
        <p:txBody>
          <a:bodyPr/>
          <a:lstStyle/>
          <a:p>
            <a:pPr>
              <a:defRPr/>
            </a:pPr>
            <a:r>
              <a:rPr lang="ar-SA" sz="540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br>
              <a:rPr lang="ar-JO" sz="5400" dirty="0">
                <a:solidFill>
                  <a:srgbClr val="FFFF00"/>
                </a:solidFill>
                <a:effectLst>
                  <a:glow rad="292100">
                    <a:schemeClr val="tx1">
                      <a:alpha val="92000"/>
                    </a:schemeClr>
                  </a:glow>
                </a:effectLst>
                <a:ea typeface="ＭＳ Ｐゴシック" charset="0"/>
                <a:cs typeface="Arial" panose="020B0604020202020204" pitchFamily="34" charset="0"/>
              </a:rPr>
            </a:br>
            <a:r>
              <a:rPr lang="ar-JO" sz="5400" dirty="0">
                <a:effectLst>
                  <a:glow rad="292100">
                    <a:schemeClr val="tx1">
                      <a:alpha val="92000"/>
                    </a:schemeClr>
                  </a:glow>
                </a:effectLst>
                <a:ea typeface="ＭＳ Ｐゴシック" charset="0"/>
                <a:cs typeface="Arial" panose="020B0604020202020204" pitchFamily="34" charset="0"/>
              </a:rPr>
              <a:t>عن التجديف</a:t>
            </a:r>
            <a:endParaRPr lang="en-US" sz="5400"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611560" y="1980128"/>
            <a:ext cx="8208912" cy="2923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يمكن أن تحدث هذه الخطيئة فقط أثناء خدمته الأرضية، وبالتالي لا يمكن أن تحدث اليوم. يسوع ليس جسدياً هنا يصنع المعجزات - يجب أن يكون ملتزماً بوجهه.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عدم إيمان غير مسيحي يستمر حتى الموت.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39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77528" y="764704"/>
            <a:ext cx="7452320" cy="1512168"/>
          </a:xfrm>
        </p:spPr>
        <p:txBody>
          <a:bodyPr/>
          <a:lstStyle/>
          <a:p>
            <a:pPr>
              <a:defRPr/>
            </a:pPr>
            <a:r>
              <a:rPr lang="ar-JO" sz="540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r>
              <a:rPr lang="ar-JO" sz="5400" dirty="0">
                <a:solidFill>
                  <a:srgbClr val="FFFF00"/>
                </a:solidFill>
                <a:effectLst>
                  <a:glow rad="292100">
                    <a:schemeClr val="tx1">
                      <a:alpha val="92000"/>
                    </a:schemeClr>
                  </a:glow>
                </a:effectLst>
                <a:ea typeface="ＭＳ Ｐゴシック" charset="0"/>
                <a:cs typeface="Arial" panose="020B0604020202020204" pitchFamily="34" charset="0"/>
              </a:rPr>
              <a:t>
</a:t>
            </a:r>
            <a:endParaRPr lang="en-US" sz="5400"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611560" y="1980129"/>
            <a:ext cx="3024336"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طلاق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انتحار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03688" y="1916113"/>
            <a:ext cx="50292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المشكلة التي تم حلها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3851920" y="3357013"/>
            <a:ext cx="4283968" cy="769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r" defTabSz="914400" rtl="1" eaLnBrk="1" fontAlgn="base" latinLnBrk="0" hangingPunct="1">
              <a:lnSpc>
                <a:spcPct val="100000"/>
              </a:lnSpc>
              <a:spcBef>
                <a:spcPct val="0"/>
              </a:spcBef>
              <a:spcAft>
                <a:spcPct val="0"/>
              </a:spcAft>
              <a:buClrTx/>
              <a:buSzTx/>
              <a:buFont typeface="Arial"/>
              <a:buChar char="•"/>
              <a:tabLst/>
              <a:defRPr/>
            </a:pPr>
            <a:r>
              <a:rPr kumimoji="0" lang="ar-JO" sz="4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السياق</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3">
            <a:extLst>
              <a:ext uri="{28A0092B-C50C-407E-A947-70E740481C1C}">
                <a14:useLocalDpi xmlns:a14="http://schemas.microsoft.com/office/drawing/2010/main"/>
              </a:ext>
            </a:extLst>
          </a:blip>
          <a:srcRect r="2881" b="6002"/>
          <a:stretch/>
        </p:blipFill>
        <p:spPr bwMode="auto">
          <a:xfrm>
            <a:off x="23813" y="20638"/>
            <a:ext cx="3324051" cy="2256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سياق النص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107504" y="2951073"/>
            <a:ext cx="8496944" cy="20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شفى المسيح أعمى/أبكم (متى 12: 22)</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زعمت الحشود: "إنه المسيح!"</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قال الفريسيون: "إنه شيطاني!"</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أعطى يسوع ردا ثلاثيا (12: 25-29)</a:t>
            </a: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المشكلة التي تم حلها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3851920" y="3357013"/>
            <a:ext cx="4464496" cy="144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r" defTabSz="914400" rtl="1" eaLnBrk="1" fontAlgn="base" latinLnBrk="0" hangingPunct="1">
              <a:lnSpc>
                <a:spcPct val="100000"/>
              </a:lnSpc>
              <a:spcBef>
                <a:spcPct val="0"/>
              </a:spcBef>
              <a:spcAft>
                <a:spcPct val="0"/>
              </a:spcAft>
              <a:buClrTx/>
              <a:buSzTx/>
              <a:buFont typeface="Arial"/>
              <a:buChar char="•"/>
              <a:tabLst/>
              <a:defRPr/>
            </a:pPr>
            <a:r>
              <a:rPr kumimoji="0" lang="ar-JO" sz="4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السياق
طبيعة الخطيئة</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3388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551706" y="341313"/>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طبيعة الخطيئة</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xv</a:t>
            </a:r>
          </a:p>
        </p:txBody>
      </p:sp>
      <p:sp>
        <p:nvSpPr>
          <p:cNvPr id="9" name="Text Box 2"/>
          <p:cNvSpPr txBox="1">
            <a:spLocks noChangeArrowheads="1"/>
          </p:cNvSpPr>
          <p:nvPr/>
        </p:nvSpPr>
        <p:spPr bwMode="auto">
          <a:xfrm>
            <a:off x="251520" y="1844824"/>
            <a:ext cx="8820472" cy="341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تحدث</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ضد الروح القدس</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النتائج الأبدية (أي التي يرتكبها فقط غير المؤمنين)</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إسناد خاطئ</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ليس "خطية حتى الموت" (يوحنا الأولى 5: 16-17؛ 1 كورنثوس 11: 30)</a:t>
            </a:r>
            <a:endParaRPr kumimoji="0" lang="en-US" sz="28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6436" name="Picture 1"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اقتراحات للإرشاد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xv</a:t>
            </a:r>
          </a:p>
        </p:txBody>
      </p:sp>
      <p:sp>
        <p:nvSpPr>
          <p:cNvPr id="9" name="Text Box 2"/>
          <p:cNvSpPr txBox="1">
            <a:spLocks noChangeArrowheads="1"/>
          </p:cNvSpPr>
          <p:nvPr/>
        </p:nvSpPr>
        <p:spPr bwMode="auto">
          <a:xfrm>
            <a:off x="251521" y="2363396"/>
            <a:ext cx="3168352" cy="156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 الكرازة</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ب. الضمان</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ت. التوبة</a:t>
            </a: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746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1916113"/>
            <a:ext cx="5715000"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A5ACD-786D-4B80-AF4E-F8219CFD3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خ. رفض الأمة من قبل المسيح</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46-50، مرقس 3: 31-35، لوقا 8: 19-21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رداً على الرفض من قادة إسرائيل فقد رفض المسيح الأمة ولهذا فمن المتوقع أن يضع الله إسرائيل بعيداً ليحضر شكلاً جديداً من الملكوت في زمن ما بين المجيئين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2075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CD1C2-E60E-439A-A2ED-79E1BC1D2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الإعلان في ضوء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67-71</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رداً على رفض الأمة يقدم المسيح إعلاناً يتعلق نظام الملكوت في العصر الحالي بالتزامن مع إظهارات قوته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6805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CAE25-6907-4BCD-94F4-EFB076A8EC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نظام الملكوت في العصر الحالي</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13: 1-53، مرقس 4: 1-34، لوقا 8: 4-18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6" y="3741901"/>
            <a:ext cx="893734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يتميز عصر ما بين المجيئين بالتعايش ما بين الخير والشر بينما يتم اعلان كلمة الله بحيث تبدأ صغيرة وغير محسوسة ولكنها تصل إلى كل أجزاء العالم لتشمل كل من اليهود والأمم وتنتهي بالدينونة قبل الألفية </a:t>
            </a:r>
          </a:p>
        </p:txBody>
      </p:sp>
    </p:spTree>
    <p:extLst>
      <p:ext uri="{BB962C8B-B14F-4D97-AF65-F5344CB8AC3E}">
        <p14:creationId xmlns:p14="http://schemas.microsoft.com/office/powerpoint/2010/main" val="4072012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1200278"/>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الزارع</a:t>
            </a:r>
            <a:endParaRPr kumimoji="0" lang="en-US" sz="72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1-23؛ مرقس 4: 1-20؛ لوقا 8: 1-15</a:t>
            </a:r>
            <a:endParaRPr kumimoji="0" lang="en-US"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02F000D-7D9E-2B4D-8105-72B747488B1C}"/>
              </a:ext>
            </a:extLst>
          </p:cNvPr>
          <p:cNvGrpSpPr/>
          <p:nvPr/>
        </p:nvGrpSpPr>
        <p:grpSpPr>
          <a:xfrm>
            <a:off x="6422964" y="188640"/>
            <a:ext cx="2707986" cy="1431062"/>
            <a:chOff x="238313" y="1456911"/>
            <a:chExt cx="2707986" cy="1431062"/>
          </a:xfrm>
        </p:grpSpPr>
        <p:grpSp>
          <p:nvGrpSpPr>
            <p:cNvPr id="19" name="Group 18">
              <a:extLst>
                <a:ext uri="{FF2B5EF4-FFF2-40B4-BE49-F238E27FC236}">
                  <a16:creationId xmlns:a16="http://schemas.microsoft.com/office/drawing/2014/main" id="{6EC7C2D1-A3AB-1440-9E8A-BEB55D509805}"/>
                </a:ext>
              </a:extLst>
            </p:cNvPr>
            <p:cNvGrpSpPr/>
            <p:nvPr/>
          </p:nvGrpSpPr>
          <p:grpSpPr>
            <a:xfrm>
              <a:off x="238313" y="1506508"/>
              <a:ext cx="2376264" cy="1252451"/>
              <a:chOff x="6444208" y="182050"/>
              <a:chExt cx="2376264" cy="1252451"/>
            </a:xfrm>
          </p:grpSpPr>
          <p:pic>
            <p:nvPicPr>
              <p:cNvPr id="21" name="Picture 1" descr="22_John_Baptist_Prison_JPEG_1024.jpg">
                <a:extLst>
                  <a:ext uri="{FF2B5EF4-FFF2-40B4-BE49-F238E27FC236}">
                    <a16:creationId xmlns:a16="http://schemas.microsoft.com/office/drawing/2014/main" id="{65DF1661-00B7-8A43-B898-87BD6C4286F9}"/>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2" name="Rectangle 21">
                <a:extLst>
                  <a:ext uri="{FF2B5EF4-FFF2-40B4-BE49-F238E27FC236}">
                    <a16:creationId xmlns:a16="http://schemas.microsoft.com/office/drawing/2014/main" id="{174970A9-C842-CF4C-8F21-F129BED27C1A}"/>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0" name="TextBox 19">
              <a:extLst>
                <a:ext uri="{FF2B5EF4-FFF2-40B4-BE49-F238E27FC236}">
                  <a16:creationId xmlns:a16="http://schemas.microsoft.com/office/drawing/2014/main" id="{C76F3745-391A-A043-865B-95335825561D}"/>
                </a:ext>
              </a:extLst>
            </p:cNvPr>
            <p:cNvSpPr txBox="1"/>
            <p:nvPr/>
          </p:nvSpPr>
          <p:spPr>
            <a:xfrm>
              <a:off x="1403648" y="1456911"/>
              <a:ext cx="1542651" cy="1431062"/>
            </a:xfrm>
            <a:prstGeom prst="rect">
              <a:avLst/>
            </a:prstGeom>
            <a:noFill/>
            <a:effectLst/>
          </p:spPr>
          <p:txBody>
            <a:bodyPr wrap="square" lIns="91341" tIns="45671" rIns="91341" bIns="45671" rtlCol="0">
              <a:spAutoFit/>
            </a:bodyPr>
            <a:lstStyle/>
            <a:p>
              <a:pPr marL="0" marR="0" lvl="0" indent="0" algn="r" defTabSz="914400" rtl="1"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632195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سلطة</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02829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68784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E844C10-2F33-C24F-9BE4-4FB0674D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5" y="4581128"/>
            <a:ext cx="8928100" cy="1200177"/>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القمح والزوان
</a:t>
            </a:r>
            <a:endParaRPr kumimoji="0" lang="en-US" sz="36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0" y="5173834"/>
            <a:ext cx="9144000" cy="584739"/>
          </a:xfrm>
          <a:prstGeom prst="rect">
            <a:avLst/>
          </a:prstGeom>
          <a:noFill/>
        </p:spPr>
        <p:txBody>
          <a:bodyPr wrap="square" lIns="91289" tIns="45645" rIns="91289" bIns="4564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24-30</a:t>
            </a:r>
            <a:endParaRPr kumimoji="0" lang="en-US"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5820014"/>
            <a:ext cx="9182101" cy="111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53C7752-C668-38A4-4409-28BE87208A74}"/>
              </a:ext>
            </a:extLst>
          </p:cNvPr>
          <p:cNvGrpSpPr/>
          <p:nvPr/>
        </p:nvGrpSpPr>
        <p:grpSpPr>
          <a:xfrm>
            <a:off x="6372200" y="302270"/>
            <a:ext cx="3312880" cy="1245862"/>
            <a:chOff x="5508104" y="620690"/>
            <a:chExt cx="3312880" cy="1245862"/>
          </a:xfrm>
        </p:grpSpPr>
        <p:grpSp>
          <p:nvGrpSpPr>
            <p:cNvPr id="5" name="Group 4">
              <a:extLst>
                <a:ext uri="{FF2B5EF4-FFF2-40B4-BE49-F238E27FC236}">
                  <a16:creationId xmlns:a16="http://schemas.microsoft.com/office/drawing/2014/main" id="{03C855B2-09F8-12F8-52C5-5E2BF6B5DA37}"/>
                </a:ext>
              </a:extLst>
            </p:cNvPr>
            <p:cNvGrpSpPr/>
            <p:nvPr/>
          </p:nvGrpSpPr>
          <p:grpSpPr>
            <a:xfrm>
              <a:off x="5508104" y="620690"/>
              <a:ext cx="2376264" cy="1245862"/>
              <a:chOff x="5508104" y="620690"/>
              <a:chExt cx="2376264" cy="1245862"/>
            </a:xfrm>
          </p:grpSpPr>
          <p:pic>
            <p:nvPicPr>
              <p:cNvPr id="8" name="Picture 1" descr="22_John_Baptist_Prison_JPEG_1024.jpg">
                <a:extLst>
                  <a:ext uri="{FF2B5EF4-FFF2-40B4-BE49-F238E27FC236}">
                    <a16:creationId xmlns:a16="http://schemas.microsoft.com/office/drawing/2014/main" id="{7A344EAC-8E47-8C09-E4F9-E0C504C7E4AC}"/>
                  </a:ext>
                </a:extLst>
              </p:cNvPr>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9" name="Rectangle 8">
                <a:extLst>
                  <a:ext uri="{FF2B5EF4-FFF2-40B4-BE49-F238E27FC236}">
                    <a16:creationId xmlns:a16="http://schemas.microsoft.com/office/drawing/2014/main" id="{6523E3F7-9326-B92B-44C0-35616A8F606F}"/>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6" name="TextBox 5">
              <a:extLst>
                <a:ext uri="{FF2B5EF4-FFF2-40B4-BE49-F238E27FC236}">
                  <a16:creationId xmlns:a16="http://schemas.microsoft.com/office/drawing/2014/main" id="{71109614-6D71-AD9E-4B91-4B18E3F75C89}"/>
                </a:ext>
              </a:extLst>
            </p:cNvPr>
            <p:cNvSpPr txBox="1"/>
            <p:nvPr/>
          </p:nvSpPr>
          <p:spPr>
            <a:xfrm>
              <a:off x="6660232" y="692696"/>
              <a:ext cx="2160752" cy="876009"/>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48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60745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B6D428B6-0EB6-D340-94F1-653CBAA2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234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31E86315-8133-F94E-B9A7-62FC063E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457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CB6A7C9-8367-A44D-A88E-A79A73A7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13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F4723F73-63FF-224A-B61C-FE29F251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5428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6912961-35C0-A942-9D73-FB95AEB5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316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12E3C9B-B300-F049-BDCE-3F33A48D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54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D0653D4-A1BA-7642-BCCA-CB6CCDAF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7350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18F7D69-2C1F-0F4B-AFCC-8B7A758D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2455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1407F25-E09C-1845-A5E5-3503F4C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620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9468E82-A850-AC40-9B79-6B025D0D9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470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2E3FB77-AD5E-5F40-8E4D-A6A73BFD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877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841A8F5-9EDF-2146-92CC-A562C6F30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691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B6E5AE92-9E52-A648-8E9A-B95A3190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765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58076DF-369E-CF42-85B8-88EC2D11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535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5333145"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قبول</a:t>
            </a:r>
            <a:endParaRPr kumimoji="0" lang="en-US" sz="3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59" y="2188213"/>
            <a:ext cx="4687910"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المجيء</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C3F0D687-72BC-6E4C-B432-7E8391E0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654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558E2550-4BED-3346-AE57-255B1C6E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95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BF8C232-C3F3-D74A-A767-28BC05743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970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70191-8A0B-A447-A410-F65DE325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7628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39BF20D-C9B6-2F45-B56A-422B1D851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72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5A124B4-F624-A94A-A10E-79483854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188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9234686-345D-694E-95EA-41788BC1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27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51520" y="98617"/>
            <a:ext cx="598041"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3" name="Text Box 4"/>
          <p:cNvSpPr txBox="1">
            <a:spLocks noChangeArrowheads="1"/>
          </p:cNvSpPr>
          <p:nvPr/>
        </p:nvSpPr>
        <p:spPr bwMode="auto">
          <a:xfrm>
            <a:off x="76200" y="333375"/>
            <a:ext cx="9067800" cy="6247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95275" marR="0" lvl="0" indent="-295275" algn="r" defTabSz="914400" rtl="1" eaLnBrk="1" fontAlgn="base" latinLnBrk="0" hangingPunct="1">
              <a:lnSpc>
                <a:spcPct val="100000"/>
              </a:lnSpc>
              <a:spcBef>
                <a:spcPct val="50000"/>
              </a:spcBef>
              <a:spcAft>
                <a:spcPct val="0"/>
              </a:spcAft>
              <a:buClrTx/>
              <a:buSzTx/>
              <a:buFontTx/>
              <a:buNone/>
              <a:tabLst/>
              <a:defRPr/>
            </a:pPr>
            <a:r>
              <a:rPr kumimoji="0" lang="ar-JO"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أمثال البحر (خارج البيت للجموع)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AutoNum type="arabicPeriod"/>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التربة (13: 3-9 ، 18-23) الزراعة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القضية: لماذا رفضت إسرائيل والقادة المسيح؟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يحدد التقبل الإنتاجية ، وهي مشكلة قلبية.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2"/>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الطر (13: 24-30 ، 36-43) الزراعة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القضية: ما الذي يفسر التدين الزائف في العالم؟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زرع الشيطان مملكة مزيفة في العالم لن يتم الكشف عنها بالكامل حتى الدينونة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3"/>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نمو بذور الخردل (13: 31-32)	</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القضية: هل سيبقى هذا المجيء على قيد الحياة؟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سيبدأ صغيرا ، لكن البرنامج الجديد سينمو في جميع أنحاء العال</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4"/>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عملية التخمير (13:33) النمو</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القضية: كيف ستنمو هذه المملكة الجديدة؟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القضية الرئيسية: سوف ينمو الملكوت من ديناميكية داخلية (الروح القدس)، وليس من تنظيم خارجي (اليهودية).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6" name="Text Box 3"/>
          <p:cNvSpPr txBox="1">
            <a:spLocks noChangeArrowheads="1"/>
          </p:cNvSpPr>
          <p:nvPr/>
        </p:nvSpPr>
        <p:spPr bwMode="auto">
          <a:xfrm>
            <a:off x="-35730" y="6411912"/>
            <a:ext cx="234371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 بيلي، كلية دالاس اللاهوتية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8" name="Rectangle 5"/>
          <p:cNvSpPr>
            <a:spLocks noGrp="1" noChangeArrowheads="1"/>
          </p:cNvSpPr>
          <p:nvPr>
            <p:ph type="title" idx="4294967295"/>
          </p:nvPr>
        </p:nvSpPr>
        <p:spPr>
          <a:xfrm>
            <a:off x="251520" y="2164243"/>
            <a:ext cx="3563937" cy="584677"/>
          </a:xfrm>
          <a:solidFill>
            <a:srgbClr val="CCFFCC"/>
          </a:solidFill>
        </p:spPr>
        <p:txBody>
          <a:bodyPr>
            <a:spAutoFit/>
          </a:bodyPr>
          <a:lstStyle/>
          <a:p>
            <a:pPr eaLnBrk="1" hangingPunct="1"/>
            <a:r>
              <a:rPr lang="ar-JO" sz="3200" dirty="0">
                <a:solidFill>
                  <a:schemeClr val="tx1"/>
                </a:solidFill>
                <a:ea typeface="Osaka" charset="0"/>
                <a:cs typeface="Arial" panose="020B0604020202020204" pitchFamily="34" charset="0"/>
              </a:rPr>
              <a:t>أمثال متى 13</a:t>
            </a:r>
            <a:endParaRPr lang="en-US" sz="3200" dirty="0">
              <a:solidFill>
                <a:schemeClr val="tx1"/>
              </a:solidFill>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Effect transition="in" filter="blinds(horizontal)">
                                      <p:cBhvr>
                                        <p:cTn id="7" dur="500"/>
                                        <p:tgtEl>
                                          <p:spTgt spid="358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3">
                                            <p:txEl>
                                              <p:pRg st="1" end="1"/>
                                            </p:txEl>
                                          </p:spTgt>
                                        </p:tgtEl>
                                        <p:attrNameLst>
                                          <p:attrName>style.visibility</p:attrName>
                                        </p:attrNameLst>
                                      </p:cBhvr>
                                      <p:to>
                                        <p:strVal val="visible"/>
                                      </p:to>
                                    </p:set>
                                    <p:animEffect transition="in" filter="blinds(horizontal)">
                                      <p:cBhvr>
                                        <p:cTn id="12" dur="500"/>
                                        <p:tgtEl>
                                          <p:spTgt spid="358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3">
                                            <p:txEl>
                                              <p:pRg st="2" end="2"/>
                                            </p:txEl>
                                          </p:spTgt>
                                        </p:tgtEl>
                                        <p:attrNameLst>
                                          <p:attrName>style.visibility</p:attrName>
                                        </p:attrNameLst>
                                      </p:cBhvr>
                                      <p:to>
                                        <p:strVal val="visible"/>
                                      </p:to>
                                    </p:set>
                                    <p:animEffect transition="in" filter="blinds(horizontal)">
                                      <p:cBhvr>
                                        <p:cTn id="17" dur="500"/>
                                        <p:tgtEl>
                                          <p:spTgt spid="358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3">
                                            <p:txEl>
                                              <p:pRg st="3" end="3"/>
                                            </p:txEl>
                                          </p:spTgt>
                                        </p:tgtEl>
                                        <p:attrNameLst>
                                          <p:attrName>style.visibility</p:attrName>
                                        </p:attrNameLst>
                                      </p:cBhvr>
                                      <p:to>
                                        <p:strVal val="visible"/>
                                      </p:to>
                                    </p:set>
                                    <p:animEffect transition="in" filter="blinds(horizontal)">
                                      <p:cBhvr>
                                        <p:cTn id="22" dur="500"/>
                                        <p:tgtEl>
                                          <p:spTgt spid="358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3">
                                            <p:txEl>
                                              <p:pRg st="4" end="4"/>
                                            </p:txEl>
                                          </p:spTgt>
                                        </p:tgtEl>
                                        <p:attrNameLst>
                                          <p:attrName>style.visibility</p:attrName>
                                        </p:attrNameLst>
                                      </p:cBhvr>
                                      <p:to>
                                        <p:strVal val="visible"/>
                                      </p:to>
                                    </p:set>
                                    <p:animEffect transition="in" filter="blinds(horizontal)">
                                      <p:cBhvr>
                                        <p:cTn id="27" dur="500"/>
                                        <p:tgtEl>
                                          <p:spTgt spid="358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3">
                                            <p:txEl>
                                              <p:pRg st="5" end="5"/>
                                            </p:txEl>
                                          </p:spTgt>
                                        </p:tgtEl>
                                        <p:attrNameLst>
                                          <p:attrName>style.visibility</p:attrName>
                                        </p:attrNameLst>
                                      </p:cBhvr>
                                      <p:to>
                                        <p:strVal val="visible"/>
                                      </p:to>
                                    </p:set>
                                    <p:animEffect transition="in" filter="blinds(horizontal)">
                                      <p:cBhvr>
                                        <p:cTn id="32" dur="500"/>
                                        <p:tgtEl>
                                          <p:spTgt spid="358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58403">
                                            <p:txEl>
                                              <p:pRg st="6" end="6"/>
                                            </p:txEl>
                                          </p:spTgt>
                                        </p:tgtEl>
                                        <p:attrNameLst>
                                          <p:attrName>style.visibility</p:attrName>
                                        </p:attrNameLst>
                                      </p:cBhvr>
                                      <p:to>
                                        <p:strVal val="visible"/>
                                      </p:to>
                                    </p:set>
                                    <p:animEffect transition="in" filter="blinds(horizontal)">
                                      <p:cBhvr>
                                        <p:cTn id="37" dur="500"/>
                                        <p:tgtEl>
                                          <p:spTgt spid="358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8403">
                                            <p:txEl>
                                              <p:pRg st="7" end="7"/>
                                            </p:txEl>
                                          </p:spTgt>
                                        </p:tgtEl>
                                        <p:attrNameLst>
                                          <p:attrName>style.visibility</p:attrName>
                                        </p:attrNameLst>
                                      </p:cBhvr>
                                      <p:to>
                                        <p:strVal val="visible"/>
                                      </p:to>
                                    </p:set>
                                    <p:animEffect transition="in" filter="blinds(horizontal)">
                                      <p:cBhvr>
                                        <p:cTn id="42" dur="500"/>
                                        <p:tgtEl>
                                          <p:spTgt spid="358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58403">
                                            <p:txEl>
                                              <p:pRg st="8" end="8"/>
                                            </p:txEl>
                                          </p:spTgt>
                                        </p:tgtEl>
                                        <p:attrNameLst>
                                          <p:attrName>style.visibility</p:attrName>
                                        </p:attrNameLst>
                                      </p:cBhvr>
                                      <p:to>
                                        <p:strVal val="visible"/>
                                      </p:to>
                                    </p:set>
                                    <p:animEffect transition="in" filter="blinds(horizontal)">
                                      <p:cBhvr>
                                        <p:cTn id="47" dur="500"/>
                                        <p:tgtEl>
                                          <p:spTgt spid="358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58403">
                                            <p:txEl>
                                              <p:pRg st="9" end="9"/>
                                            </p:txEl>
                                          </p:spTgt>
                                        </p:tgtEl>
                                        <p:attrNameLst>
                                          <p:attrName>style.visibility</p:attrName>
                                        </p:attrNameLst>
                                      </p:cBhvr>
                                      <p:to>
                                        <p:strVal val="visible"/>
                                      </p:to>
                                    </p:set>
                                    <p:animEffect transition="in" filter="blinds(horizontal)">
                                      <p:cBhvr>
                                        <p:cTn id="52" dur="500"/>
                                        <p:tgtEl>
                                          <p:spTgt spid="358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58403">
                                            <p:txEl>
                                              <p:pRg st="10" end="10"/>
                                            </p:txEl>
                                          </p:spTgt>
                                        </p:tgtEl>
                                        <p:attrNameLst>
                                          <p:attrName>style.visibility</p:attrName>
                                        </p:attrNameLst>
                                      </p:cBhvr>
                                      <p:to>
                                        <p:strVal val="visible"/>
                                      </p:to>
                                    </p:set>
                                    <p:animEffect transition="in" filter="blinds(horizontal)">
                                      <p:cBhvr>
                                        <p:cTn id="57" dur="500"/>
                                        <p:tgtEl>
                                          <p:spTgt spid="358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58403">
                                            <p:txEl>
                                              <p:pRg st="11" end="11"/>
                                            </p:txEl>
                                          </p:spTgt>
                                        </p:tgtEl>
                                        <p:attrNameLst>
                                          <p:attrName>style.visibility</p:attrName>
                                        </p:attrNameLst>
                                      </p:cBhvr>
                                      <p:to>
                                        <p:strVal val="visible"/>
                                      </p:to>
                                    </p:set>
                                    <p:animEffect transition="in" filter="blinds(horizontal)">
                                      <p:cBhvr>
                                        <p:cTn id="62" dur="500"/>
                                        <p:tgtEl>
                                          <p:spTgt spid="358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58403">
                                            <p:txEl>
                                              <p:pRg st="12" end="12"/>
                                            </p:txEl>
                                          </p:spTgt>
                                        </p:tgtEl>
                                        <p:attrNameLst>
                                          <p:attrName>style.visibility</p:attrName>
                                        </p:attrNameLst>
                                      </p:cBhvr>
                                      <p:to>
                                        <p:strVal val="visible"/>
                                      </p:to>
                                    </p:set>
                                    <p:animEffect transition="in" filter="blinds(horizontal)">
                                      <p:cBhvr>
                                        <p:cTn id="67" dur="500"/>
                                        <p:tgtEl>
                                          <p:spTgt spid="3584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0450" name="Text Box 1033"/>
          <p:cNvSpPr txBox="1">
            <a:spLocks noChangeArrowheads="1"/>
          </p:cNvSpPr>
          <p:nvPr/>
        </p:nvSpPr>
        <p:spPr bwMode="auto">
          <a:xfrm>
            <a:off x="0" y="245060"/>
            <a:ext cx="8886255" cy="590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الأمثال في البيت (داخل البيت للتلاميذ)</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قيمة الكنز المخفي (13:44)</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قيمة ملكوت الله الجديد العميق هذا بالنسبة لنا؟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ملكوت الله ذو قيمة كبيرة لدرجة أن الإنسان يجب أن يتخلى عن كل شيء ليكون جزءا منه.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2"/>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قيمة تاجر اللؤلؤ (13:45-46)</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قيمة هذا الملكوت بالنسبة للمسيح؟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تم تأسيس الملكوت من خلال تضحية المسيح الكاملة بنفسه.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3"/>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مسؤولية شبكة السحب (13:47-50)</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اتساع الدعوة إلى المملكة؟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يجب أن يتم التبشير دون تمييز.</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4"/>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رب الأسرة (13:52) المسؤولية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465138" marR="0" lvl="1" indent="-7938"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هي مسؤوليات التلاميذ في الملكوت؟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65138" marR="0" lvl="1" indent="-7938"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يجب أن نعلم الحقائق القديمة والجديدة حول برنامج ملكوت الله.  إحدى الحقائق الجديدة الرئيسية التي لم</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يتم تدريسها في العهد القديم هي عصر الكنيسة لليهود والأمم دون تمييز (أف 3: 3-6، 9 مقابل زك 8: 23).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53" name="Text Box 1026"/>
          <p:cNvSpPr txBox="1">
            <a:spLocks noChangeArrowheads="1"/>
          </p:cNvSpPr>
          <p:nvPr/>
        </p:nvSpPr>
        <p:spPr bwMode="auto">
          <a:xfrm>
            <a:off x="257745" y="76201"/>
            <a:ext cx="598041"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55" name="Rectangle 1032"/>
          <p:cNvSpPr>
            <a:spLocks noGrp="1" noChangeArrowheads="1"/>
          </p:cNvSpPr>
          <p:nvPr>
            <p:ph type="title" idx="4294967295"/>
          </p:nvPr>
        </p:nvSpPr>
        <p:spPr>
          <a:xfrm>
            <a:off x="251520" y="2013683"/>
            <a:ext cx="3492500" cy="584677"/>
          </a:xfrm>
          <a:solidFill>
            <a:srgbClr val="CCFFCC"/>
          </a:solidFill>
        </p:spPr>
        <p:txBody>
          <a:bodyPr>
            <a:spAutoFit/>
          </a:bodyPr>
          <a:lstStyle/>
          <a:p>
            <a:pPr eaLnBrk="1" hangingPunct="1"/>
            <a:r>
              <a:rPr lang="ar-JO" sz="3200" dirty="0">
                <a:solidFill>
                  <a:schemeClr val="tx1"/>
                </a:solidFill>
                <a:ea typeface="Osaka" charset="0"/>
                <a:cs typeface="Arial" panose="020B0604020202020204" pitchFamily="34" charset="0"/>
              </a:rPr>
              <a:t>أمثال متى 13</a:t>
            </a:r>
            <a:endParaRPr lang="en-US" sz="3200" dirty="0">
              <a:solidFill>
                <a:schemeClr val="tx1"/>
              </a:solidFill>
              <a:ea typeface="Osaka" charset="0"/>
              <a:cs typeface="Arial" panose="020B0604020202020204" pitchFamily="34" charset="0"/>
            </a:endParaRPr>
          </a:p>
        </p:txBody>
      </p:sp>
      <p:sp>
        <p:nvSpPr>
          <p:cNvPr id="2" name="Text Box 3">
            <a:extLst>
              <a:ext uri="{FF2B5EF4-FFF2-40B4-BE49-F238E27FC236}">
                <a16:creationId xmlns:a16="http://schemas.microsoft.com/office/drawing/2014/main" id="{81ED62F8-28FF-DC13-1871-57B13466BB12}"/>
              </a:ext>
            </a:extLst>
          </p:cNvPr>
          <p:cNvSpPr txBox="1">
            <a:spLocks noChangeArrowheads="1"/>
          </p:cNvSpPr>
          <p:nvPr/>
        </p:nvSpPr>
        <p:spPr bwMode="auto">
          <a:xfrm>
            <a:off x="-35730" y="6411912"/>
            <a:ext cx="234371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 بيلي، كلية دالاس اللاهوتية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Effect transition="in" filter="blinds(horizontal)">
                                      <p:cBhvr>
                                        <p:cTn id="7" dur="500"/>
                                        <p:tgtEl>
                                          <p:spTgt spid="360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0450">
                                            <p:txEl>
                                              <p:pRg st="1" end="1"/>
                                            </p:txEl>
                                          </p:spTgt>
                                        </p:tgtEl>
                                        <p:attrNameLst>
                                          <p:attrName>style.visibility</p:attrName>
                                        </p:attrNameLst>
                                      </p:cBhvr>
                                      <p:to>
                                        <p:strVal val="visible"/>
                                      </p:to>
                                    </p:set>
                                    <p:animEffect transition="in" filter="blinds(horizontal)">
                                      <p:cBhvr>
                                        <p:cTn id="12" dur="500"/>
                                        <p:tgtEl>
                                          <p:spTgt spid="360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0450">
                                            <p:txEl>
                                              <p:pRg st="2" end="2"/>
                                            </p:txEl>
                                          </p:spTgt>
                                        </p:tgtEl>
                                        <p:attrNameLst>
                                          <p:attrName>style.visibility</p:attrName>
                                        </p:attrNameLst>
                                      </p:cBhvr>
                                      <p:to>
                                        <p:strVal val="visible"/>
                                      </p:to>
                                    </p:set>
                                    <p:animEffect transition="in" filter="blinds(horizontal)">
                                      <p:cBhvr>
                                        <p:cTn id="17" dur="500"/>
                                        <p:tgtEl>
                                          <p:spTgt spid="360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0450">
                                            <p:txEl>
                                              <p:pRg st="3" end="3"/>
                                            </p:txEl>
                                          </p:spTgt>
                                        </p:tgtEl>
                                        <p:attrNameLst>
                                          <p:attrName>style.visibility</p:attrName>
                                        </p:attrNameLst>
                                      </p:cBhvr>
                                      <p:to>
                                        <p:strVal val="visible"/>
                                      </p:to>
                                    </p:set>
                                    <p:animEffect transition="in" filter="blinds(horizontal)">
                                      <p:cBhvr>
                                        <p:cTn id="22" dur="500"/>
                                        <p:tgtEl>
                                          <p:spTgt spid="360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0450">
                                            <p:txEl>
                                              <p:pRg st="4" end="4"/>
                                            </p:txEl>
                                          </p:spTgt>
                                        </p:tgtEl>
                                        <p:attrNameLst>
                                          <p:attrName>style.visibility</p:attrName>
                                        </p:attrNameLst>
                                      </p:cBhvr>
                                      <p:to>
                                        <p:strVal val="visible"/>
                                      </p:to>
                                    </p:set>
                                    <p:animEffect transition="in" filter="blinds(horizontal)">
                                      <p:cBhvr>
                                        <p:cTn id="27" dur="500"/>
                                        <p:tgtEl>
                                          <p:spTgt spid="360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0450">
                                            <p:txEl>
                                              <p:pRg st="5" end="5"/>
                                            </p:txEl>
                                          </p:spTgt>
                                        </p:tgtEl>
                                        <p:attrNameLst>
                                          <p:attrName>style.visibility</p:attrName>
                                        </p:attrNameLst>
                                      </p:cBhvr>
                                      <p:to>
                                        <p:strVal val="visible"/>
                                      </p:to>
                                    </p:set>
                                    <p:animEffect transition="in" filter="blinds(horizontal)">
                                      <p:cBhvr>
                                        <p:cTn id="32" dur="500"/>
                                        <p:tgtEl>
                                          <p:spTgt spid="360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0450">
                                            <p:txEl>
                                              <p:pRg st="6" end="6"/>
                                            </p:txEl>
                                          </p:spTgt>
                                        </p:tgtEl>
                                        <p:attrNameLst>
                                          <p:attrName>style.visibility</p:attrName>
                                        </p:attrNameLst>
                                      </p:cBhvr>
                                      <p:to>
                                        <p:strVal val="visible"/>
                                      </p:to>
                                    </p:set>
                                    <p:animEffect transition="in" filter="blinds(horizontal)">
                                      <p:cBhvr>
                                        <p:cTn id="37" dur="500"/>
                                        <p:tgtEl>
                                          <p:spTgt spid="3604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60450">
                                            <p:txEl>
                                              <p:pRg st="7" end="7"/>
                                            </p:txEl>
                                          </p:spTgt>
                                        </p:tgtEl>
                                        <p:attrNameLst>
                                          <p:attrName>style.visibility</p:attrName>
                                        </p:attrNameLst>
                                      </p:cBhvr>
                                      <p:to>
                                        <p:strVal val="visible"/>
                                      </p:to>
                                    </p:set>
                                    <p:animEffect transition="in" filter="blinds(horizontal)">
                                      <p:cBhvr>
                                        <p:cTn id="42" dur="500"/>
                                        <p:tgtEl>
                                          <p:spTgt spid="3604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0450">
                                            <p:txEl>
                                              <p:pRg st="8" end="8"/>
                                            </p:txEl>
                                          </p:spTgt>
                                        </p:tgtEl>
                                        <p:attrNameLst>
                                          <p:attrName>style.visibility</p:attrName>
                                        </p:attrNameLst>
                                      </p:cBhvr>
                                      <p:to>
                                        <p:strVal val="visible"/>
                                      </p:to>
                                    </p:set>
                                    <p:animEffect transition="in" filter="blinds(horizontal)">
                                      <p:cBhvr>
                                        <p:cTn id="47" dur="500"/>
                                        <p:tgtEl>
                                          <p:spTgt spid="3604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60450">
                                            <p:txEl>
                                              <p:pRg st="9" end="9"/>
                                            </p:txEl>
                                          </p:spTgt>
                                        </p:tgtEl>
                                        <p:attrNameLst>
                                          <p:attrName>style.visibility</p:attrName>
                                        </p:attrNameLst>
                                      </p:cBhvr>
                                      <p:to>
                                        <p:strVal val="visible"/>
                                      </p:to>
                                    </p:set>
                                    <p:animEffect transition="in" filter="blinds(horizontal)">
                                      <p:cBhvr>
                                        <p:cTn id="52" dur="500"/>
                                        <p:tgtEl>
                                          <p:spTgt spid="3604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0450">
                                            <p:txEl>
                                              <p:pRg st="10" end="10"/>
                                            </p:txEl>
                                          </p:spTgt>
                                        </p:tgtEl>
                                        <p:attrNameLst>
                                          <p:attrName>style.visibility</p:attrName>
                                        </p:attrNameLst>
                                      </p:cBhvr>
                                      <p:to>
                                        <p:strVal val="visible"/>
                                      </p:to>
                                    </p:set>
                                    <p:animEffect transition="in" filter="blinds(horizontal)">
                                      <p:cBhvr>
                                        <p:cTn id="57" dur="500"/>
                                        <p:tgtEl>
                                          <p:spTgt spid="3604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0450">
                                            <p:txEl>
                                              <p:pRg st="11" end="11"/>
                                            </p:txEl>
                                          </p:spTgt>
                                        </p:tgtEl>
                                        <p:attrNameLst>
                                          <p:attrName>style.visibility</p:attrName>
                                        </p:attrNameLst>
                                      </p:cBhvr>
                                      <p:to>
                                        <p:strVal val="visible"/>
                                      </p:to>
                                    </p:set>
                                    <p:animEffect transition="in" filter="blinds(horizontal)">
                                      <p:cBhvr>
                                        <p:cTn id="62" dur="500"/>
                                        <p:tgtEl>
                                          <p:spTgt spid="36045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0450">
                                            <p:txEl>
                                              <p:pRg st="12" end="12"/>
                                            </p:txEl>
                                          </p:spTgt>
                                        </p:tgtEl>
                                        <p:attrNameLst>
                                          <p:attrName>style.visibility</p:attrName>
                                        </p:attrNameLst>
                                      </p:cBhvr>
                                      <p:to>
                                        <p:strVal val="visible"/>
                                      </p:to>
                                    </p:set>
                                    <p:animEffect transition="in" filter="blinds(horizontal)">
                                      <p:cBhvr>
                                        <p:cTn id="67" dur="500"/>
                                        <p:tgtEl>
                                          <p:spTgt spid="36045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5577-04B0-4E39-8215-2789C13B1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قوة على الطبيعة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18، 23-27، مرقس 4: 35-41، لوقا 8: 22-25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تهدئة بحر الجليل العاصف يؤكد المسيح أنه الرب على الطبيعة حتى يدرك التلاميذ أنه في يوم من الأيام سوف تخضع كل الخليفة له ويثقوا به مهما واجهوا من تجارب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541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73500-F82C-4FD5-94DB-B21C27D99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34"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رفض البشارة</a:t>
            </a:r>
            <a:endParaRPr kumimoji="0" lang="en-US"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2-19، لوقا 7: 18-35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37167"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يتوازى رفض قادة إسرائيل ليوحنا مع المقاومة المتزايدة للمسيح وتقديمه للملكوت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يهدئ العاصفة</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01174" y="1989139"/>
            <a:ext cx="3658299" cy="1938956"/>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chemeClr val="accent4">
                      <a:satMod val="175000"/>
                      <a:alpha val="84237"/>
                    </a:schemeClr>
                  </a:glow>
                  <a:outerShdw blurRad="50800" dist="88900" dir="2700000" algn="tl" rotWithShape="0">
                    <a:srgbClr val="000000"/>
                  </a:outerShdw>
                </a:effectLst>
                <a:latin typeface="Arial" panose="020B0604020202020204" pitchFamily="34" charset="0"/>
                <a:ea typeface="ＭＳ Ｐゴシック" charset="0"/>
              </a:rPr>
              <a:t>متى 8: 23-27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chemeClr val="accent4">
                      <a:satMod val="175000"/>
                      <a:alpha val="84237"/>
                    </a:schemeClr>
                  </a:glow>
                  <a:outerShdw blurRad="50800" dist="88900" dir="2700000" algn="tl" rotWithShape="0">
                    <a:srgbClr val="000000"/>
                  </a:outerShdw>
                </a:effectLst>
                <a:uLnTx/>
                <a:uFillTx/>
                <a:latin typeface="Arial" panose="020B0604020202020204" pitchFamily="34" charset="0"/>
                <a:ea typeface="ＭＳ Ｐゴシック" charset="0"/>
              </a:rPr>
              <a:t>مرقس 4: 35-41</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chemeClr val="accent4">
                      <a:satMod val="175000"/>
                      <a:alpha val="84237"/>
                    </a:schemeClr>
                  </a:glow>
                  <a:outerShdw blurRad="50800" dist="88900" dir="2700000" algn="tl" rotWithShape="0">
                    <a:srgbClr val="000000"/>
                  </a:outerShdw>
                </a:effectLst>
                <a:latin typeface="Arial" panose="020B0604020202020204" pitchFamily="34" charset="0"/>
                <a:ea typeface="ＭＳ Ｐゴシック" charset="0"/>
              </a:rPr>
              <a:t>لوقا 8: 22-25</a:t>
            </a:r>
            <a:endParaRPr kumimoji="0" lang="en-US" sz="4000" b="1" u="none" strike="noStrike" kern="1200" cap="none" spc="0" normalizeH="0" baseline="0" noProof="0" dirty="0">
              <a:ln>
                <a:noFill/>
              </a:ln>
              <a:solidFill>
                <a:srgbClr val="FFFFFF"/>
              </a:solidFill>
              <a:effectLst>
                <a:glow rad="228600">
                  <a:schemeClr val="accent4">
                    <a:satMod val="175000"/>
                    <a:alpha val="84237"/>
                  </a:schemeClr>
                </a:glow>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551664"/>
            <a:chOff x="5508104" y="620689"/>
            <a:chExt cx="3456896" cy="1551664"/>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Osaka"/>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C64A6-3B1B-42BA-A5E9-AD0CDFF7A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ب. توبيخ مدن الجليل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20-30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7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لعن يسوع مدن الجليل التي شهدت معجزاته مع بقائهم غير</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مؤمنين</a:t>
            </a:r>
            <a:r>
              <a:rPr kumimoji="0" lang="en-US"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ليوضح كيف أن قلوب الشعب اليهودي قد فاقت قساوة الأمم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41149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FDE5-D6D2-46BD-8854-E96A910642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قوة على الشياطين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28-34، مرقس 5: 1-20، لوقا 8: 26-39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أمام مقاومة قادة إسرائيل يتحقق المسيح من سلطته على لجئون الشياطين التي سيطرت على الخنازير لإظهار أنه لم يكن تحت سيطرة الشيطان منذ أن سيطر على مضيف الشيطان </a:t>
            </a:r>
          </a:p>
        </p:txBody>
      </p:sp>
    </p:spTree>
    <p:extLst>
      <p:ext uri="{BB962C8B-B14F-4D97-AF65-F5344CB8AC3E}">
        <p14:creationId xmlns:p14="http://schemas.microsoft.com/office/powerpoint/2010/main" val="1522642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228600">
                    <a:srgbClr val="000000">
                      <a:satMod val="175000"/>
                      <a:alpha val="73052"/>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يحرر يسوع رجل البراري</a:t>
            </a:r>
            <a:endParaRPr kumimoji="0" lang="en-US" sz="4400" b="1" u="none" strike="noStrike" kern="1200" cap="none" spc="0" normalizeH="0" baseline="0" noProof="0" dirty="0">
              <a:ln>
                <a:noFill/>
              </a:ln>
              <a:solidFill>
                <a:srgbClr val="6BCBF4"/>
              </a:solidFill>
              <a:effectLst>
                <a:glow rad="228600">
                  <a:srgbClr val="000000">
                    <a:satMod val="175000"/>
                    <a:alpha val="73052"/>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4531803"/>
            <a:ext cx="6168602"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alpha val="73052"/>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 5: 1-20، لوقا 8: 26-29 </a:t>
            </a:r>
            <a:endParaRPr kumimoji="0" lang="en-US" sz="4000" b="1" u="none" strike="noStrike" kern="1200" cap="none" spc="0" normalizeH="0" baseline="0" noProof="0" dirty="0">
              <a:ln>
                <a:noFill/>
              </a:ln>
              <a:solidFill>
                <a:srgbClr val="FFFFFF"/>
              </a:solidFill>
              <a:effectLst>
                <a:glow rad="228600">
                  <a:srgbClr val="000000">
                    <a:satMod val="175000"/>
                    <a:alpha val="73052"/>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EA7675B1-33C4-2D44-8B2F-4CFEFE91185C}"/>
              </a:ext>
            </a:extLst>
          </p:cNvPr>
          <p:cNvGrpSpPr/>
          <p:nvPr/>
        </p:nvGrpSpPr>
        <p:grpSpPr>
          <a:xfrm>
            <a:off x="6436014" y="188640"/>
            <a:ext cx="2707986" cy="1423496"/>
            <a:chOff x="238313" y="1456911"/>
            <a:chExt cx="2707986" cy="1423496"/>
          </a:xfrm>
        </p:grpSpPr>
        <p:grpSp>
          <p:nvGrpSpPr>
            <p:cNvPr id="25" name="Group 24">
              <a:extLst>
                <a:ext uri="{FF2B5EF4-FFF2-40B4-BE49-F238E27FC236}">
                  <a16:creationId xmlns:a16="http://schemas.microsoft.com/office/drawing/2014/main" id="{723C21CA-F1F7-4144-8536-6441E8779D96}"/>
                </a:ext>
              </a:extLst>
            </p:cNvPr>
            <p:cNvGrpSpPr/>
            <p:nvPr/>
          </p:nvGrpSpPr>
          <p:grpSpPr>
            <a:xfrm>
              <a:off x="238313" y="1506508"/>
              <a:ext cx="2376264" cy="1252451"/>
              <a:chOff x="6444208" y="182050"/>
              <a:chExt cx="2376264" cy="1252451"/>
            </a:xfrm>
          </p:grpSpPr>
          <p:pic>
            <p:nvPicPr>
              <p:cNvPr id="27" name="Picture 1" descr="22_John_Baptist_Prison_JPEG_1024.jpg">
                <a:extLst>
                  <a:ext uri="{FF2B5EF4-FFF2-40B4-BE49-F238E27FC236}">
                    <a16:creationId xmlns:a16="http://schemas.microsoft.com/office/drawing/2014/main" id="{9EDA1B4B-76C2-A54A-9098-1570CEFA6697}"/>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8" name="Rectangle 27">
                <a:extLst>
                  <a:ext uri="{FF2B5EF4-FFF2-40B4-BE49-F238E27FC236}">
                    <a16:creationId xmlns:a16="http://schemas.microsoft.com/office/drawing/2014/main" id="{D7CE739E-CE57-2D4B-8073-77DAE848246B}"/>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26" name="TextBox 25">
              <a:extLst>
                <a:ext uri="{FF2B5EF4-FFF2-40B4-BE49-F238E27FC236}">
                  <a16:creationId xmlns:a16="http://schemas.microsoft.com/office/drawing/2014/main" id="{3024C1A2-6BCB-EA47-BD07-DE4C9644416F}"/>
                </a:ext>
              </a:extLst>
            </p:cNvPr>
            <p:cNvSpPr txBox="1"/>
            <p:nvPr/>
          </p:nvSpPr>
          <p:spPr>
            <a:xfrm>
              <a:off x="1403648" y="1456911"/>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4810535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967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6740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7035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4381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3646</TotalTime>
  <Words>4519</Words>
  <Application>Microsoft Office PowerPoint</Application>
  <PresentationFormat>On-screen Show (4:3)</PresentationFormat>
  <Paragraphs>601</Paragraphs>
  <Slides>157</Slides>
  <Notes>115</Notes>
  <HiddenSlides>0</HiddenSlides>
  <MMClips>1</MMClips>
  <ScaleCrop>false</ScaleCrop>
  <HeadingPairs>
    <vt:vector size="6" baseType="variant">
      <vt:variant>
        <vt:lpstr>Fonts Used</vt:lpstr>
      </vt:variant>
      <vt:variant>
        <vt:i4>12</vt:i4>
      </vt:variant>
      <vt:variant>
        <vt:lpstr>Theme</vt:lpstr>
      </vt:variant>
      <vt:variant>
        <vt:i4>22</vt:i4>
      </vt:variant>
      <vt:variant>
        <vt:lpstr>Slide Titles</vt:lpstr>
      </vt:variant>
      <vt:variant>
        <vt:i4>157</vt:i4>
      </vt:variant>
    </vt:vector>
  </HeadingPairs>
  <TitlesOfParts>
    <vt:vector size="191" baseType="lpstr">
      <vt:lpstr>Arial</vt:lpstr>
      <vt:lpstr>Avenir Black</vt:lpstr>
      <vt:lpstr>BONES</vt:lpstr>
      <vt:lpstr>Calibri</vt:lpstr>
      <vt:lpstr>Calibri Light</vt:lpstr>
      <vt:lpstr>Garamond</vt:lpstr>
      <vt:lpstr>Helvetica Neue</vt:lpstr>
      <vt:lpstr>Lucida Grande</vt:lpstr>
      <vt:lpstr>Tahoma</vt:lpstr>
      <vt:lpstr>Times</vt:lpstr>
      <vt:lpstr>Times New Roman</vt:lpstr>
      <vt:lpstr>Wingdings</vt:lpstr>
      <vt:lpstr>Office Theme</vt:lpstr>
      <vt:lpstr>1_Office Theme</vt:lpstr>
      <vt:lpstr>Balance</vt:lpstr>
      <vt:lpstr>12_Blank Presentation</vt:lpstr>
      <vt:lpstr>8_Office Theme</vt:lpstr>
      <vt:lpstr>Shimmer</vt:lpstr>
      <vt:lpstr>5_Office Theme</vt:lpstr>
      <vt:lpstr>3_Orbit</vt:lpstr>
      <vt:lpstr>31_Default Design</vt:lpstr>
      <vt:lpstr>3_Mountain</vt:lpstr>
      <vt:lpstr>1_Ribbons</vt:lpstr>
      <vt:lpstr>11_Blank Presentation</vt:lpstr>
      <vt:lpstr>19_Blank Presentation</vt:lpstr>
      <vt:lpstr>14_Blank Presentation</vt:lpstr>
      <vt:lpstr>18_Default Design</vt:lpstr>
      <vt:lpstr>10_Office Theme</vt:lpstr>
      <vt:lpstr>12_Office Theme</vt:lpstr>
      <vt:lpstr>Blank Presentation</vt:lpstr>
      <vt:lpstr>9_Office Theme</vt:lpstr>
      <vt:lpstr>54_Blank Presentation</vt:lpstr>
      <vt:lpstr>Ribbons</vt:lpstr>
      <vt:lpstr>Stream</vt:lpstr>
      <vt:lpstr>PowerPoint Presentation</vt:lpstr>
      <vt:lpstr>تقديم  الملك</vt:lpstr>
      <vt:lpstr>تقديم  الملك</vt:lpstr>
      <vt:lpstr>PowerPoint Presentation</vt:lpstr>
      <vt:lpstr>ملخص كتاب بنتيكوست</vt:lpstr>
      <vt:lpstr>زيادة الاستقطاب</vt:lpstr>
      <vt:lpstr>PowerPoint Presentation</vt:lpstr>
      <vt:lpstr>PowerPoint Presentation</vt:lpstr>
      <vt:lpstr>PowerPoint Presentation</vt:lpstr>
      <vt:lpstr>منطقة المدن الثلاث</vt:lpstr>
      <vt:lpstr>PowerPoint Presentation</vt:lpstr>
      <vt:lpstr>PowerPoint Presentation</vt:lpstr>
      <vt:lpstr>PowerPoint Presentation</vt:lpstr>
      <vt:lpstr>PowerPoint Presentation</vt:lpstr>
      <vt:lpstr>هل كانت مريم المجدلية  هي المرأة  حاملة قارورة الطيب؟</vt:lpstr>
      <vt:lpstr>لم يكن هذا مثل لوقا ٧: ٣٦-٥٠ مع يسوع والمرأة الخاطئة</vt:lpstr>
      <vt:lpstr>دهن يسوع</vt:lpstr>
      <vt:lpstr>دهن يسوع</vt:lpstr>
      <vt:lpstr>PowerPoint Presentation</vt:lpstr>
      <vt:lpstr>PowerPoint Presentation</vt:lpstr>
      <vt:lpstr>PowerPoint Presentation</vt:lpstr>
      <vt:lpstr>هل يغفر المسيح كل خطايا المؤمن؟</vt:lpstr>
      <vt:lpstr>التجديف ضد الروح القدس</vt:lpstr>
      <vt:lpstr>آيات التجديف</vt:lpstr>
      <vt:lpstr>وجهات نظر غير مقبولة حول التجديف
</vt:lpstr>
      <vt:lpstr>وجهات نظر غير مقبولة  عن التجديف</vt:lpstr>
      <vt:lpstr>وجهات نظر غير مقبولة حول التجديف
</vt:lpstr>
      <vt:lpstr>المشكلة التي تم حلها
</vt:lpstr>
      <vt:lpstr>سياق النص
</vt:lpstr>
      <vt:lpstr>المشكلة التي تم حلها
</vt:lpstr>
      <vt:lpstr>طبيعة الخطيئة</vt:lpstr>
      <vt:lpstr>اقتراحات للإرشاد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أمثال متى 13</vt:lpstr>
      <vt:lpstr>أمثال متى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اضطهاد مدينة المسيح له</vt:lpstr>
      <vt:lpstr>PowerPoint Presentation</vt:lpstr>
      <vt:lpstr>PowerPoint Presentation</vt:lpstr>
      <vt:lpstr>PowerPoint Presentation</vt:lpstr>
      <vt:lpstr>PowerPoint Presentation</vt:lpstr>
      <vt:lpstr>PowerPoint Presentation</vt:lpstr>
      <vt:lpstr>أبناء هيرودس الثلاثة الحكام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قلعة مكاور (الأردن)</vt:lpstr>
      <vt:lpstr>قلعة مكاور (الأردن)</vt:lpstr>
      <vt:lpstr>قلعة مكاور (الأردن)</vt:lpstr>
      <vt:lpstr>مغارة يوحنا</vt:lpstr>
      <vt:lpstr>PowerPoint Presentation</vt:lpstr>
      <vt:lpstr>PowerPoint Presentation</vt:lpstr>
      <vt:lpstr>التسلسل  الزمني   لسلالة  هيرودس (37 ق.م – 70 م)</vt:lpstr>
      <vt:lpstr>الصور مقدمة من إعلام الكتاب الكبير © جميع الحقوق محفوظة</vt:lpstr>
      <vt:lpstr>الكلمة في صور</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owner</cp:lastModifiedBy>
  <cp:revision>53</cp:revision>
  <dcterms:created xsi:type="dcterms:W3CDTF">2018-02-05T03:13:19Z</dcterms:created>
  <dcterms:modified xsi:type="dcterms:W3CDTF">2024-05-08T12:39:27Z</dcterms:modified>
</cp:coreProperties>
</file>