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8.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9.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1.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3" r:id="rId28"/>
    <p:sldMasterId id="2147484015" r:id="rId29"/>
    <p:sldMasterId id="2147484027" r:id="rId30"/>
  </p:sldMasterIdLst>
  <p:notesMasterIdLst>
    <p:notesMasterId r:id="rId285"/>
  </p:notesMasterIdLst>
  <p:sldIdLst>
    <p:sldId id="256" r:id="rId31"/>
    <p:sldId id="5344" r:id="rId32"/>
    <p:sldId id="5345" r:id="rId33"/>
    <p:sldId id="5338" r:id="rId34"/>
    <p:sldId id="5339" r:id="rId35"/>
    <p:sldId id="5340" r:id="rId36"/>
    <p:sldId id="257" r:id="rId37"/>
    <p:sldId id="264" r:id="rId38"/>
    <p:sldId id="265"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266" r:id="rId56"/>
    <p:sldId id="267" r:id="rId57"/>
    <p:sldId id="339" r:id="rId58"/>
    <p:sldId id="340" r:id="rId59"/>
    <p:sldId id="341" r:id="rId60"/>
    <p:sldId id="342" r:id="rId61"/>
    <p:sldId id="343" r:id="rId62"/>
    <p:sldId id="344" r:id="rId63"/>
    <p:sldId id="345" r:id="rId64"/>
    <p:sldId id="346" r:id="rId65"/>
    <p:sldId id="347" r:id="rId66"/>
    <p:sldId id="348" r:id="rId67"/>
    <p:sldId id="349" r:id="rId68"/>
    <p:sldId id="350" r:id="rId69"/>
    <p:sldId id="351" r:id="rId70"/>
    <p:sldId id="352" r:id="rId71"/>
    <p:sldId id="353" r:id="rId72"/>
    <p:sldId id="354" r:id="rId73"/>
    <p:sldId id="355" r:id="rId74"/>
    <p:sldId id="356" r:id="rId75"/>
    <p:sldId id="268" r:id="rId76"/>
    <p:sldId id="269" r:id="rId77"/>
    <p:sldId id="270" r:id="rId78"/>
    <p:sldId id="271" r:id="rId79"/>
    <p:sldId id="357" r:id="rId80"/>
    <p:sldId id="5463" r:id="rId81"/>
    <p:sldId id="5452" r:id="rId82"/>
    <p:sldId id="5464" r:id="rId83"/>
    <p:sldId id="259" r:id="rId84"/>
    <p:sldId id="5453" r:id="rId85"/>
    <p:sldId id="261" r:id="rId86"/>
    <p:sldId id="262" r:id="rId87"/>
    <p:sldId id="263" r:id="rId88"/>
    <p:sldId id="5454" r:id="rId89"/>
    <p:sldId id="5455" r:id="rId90"/>
    <p:sldId id="5456" r:id="rId91"/>
    <p:sldId id="5465" r:id="rId92"/>
    <p:sldId id="5466" r:id="rId93"/>
    <p:sldId id="5457" r:id="rId94"/>
    <p:sldId id="5458" r:id="rId95"/>
    <p:sldId id="5459" r:id="rId96"/>
    <p:sldId id="5460" r:id="rId97"/>
    <p:sldId id="273" r:id="rId98"/>
    <p:sldId id="5467" r:id="rId99"/>
    <p:sldId id="5462" r:id="rId100"/>
    <p:sldId id="272" r:id="rId101"/>
    <p:sldId id="5343" r:id="rId102"/>
    <p:sldId id="5341" r:id="rId103"/>
    <p:sldId id="258" r:id="rId104"/>
    <p:sldId id="274" r:id="rId105"/>
    <p:sldId id="275" r:id="rId106"/>
    <p:sldId id="276" r:id="rId107"/>
    <p:sldId id="277" r:id="rId108"/>
    <p:sldId id="278" r:id="rId109"/>
    <p:sldId id="279"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280" r:id="rId128"/>
    <p:sldId id="375" r:id="rId129"/>
    <p:sldId id="281" r:id="rId130"/>
    <p:sldId id="282" r:id="rId131"/>
    <p:sldId id="283"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391" r:id="rId148"/>
    <p:sldId id="392" r:id="rId149"/>
    <p:sldId id="393" r:id="rId150"/>
    <p:sldId id="394" r:id="rId151"/>
    <p:sldId id="395" r:id="rId152"/>
    <p:sldId id="396" r:id="rId153"/>
    <p:sldId id="397" r:id="rId154"/>
    <p:sldId id="398" r:id="rId155"/>
    <p:sldId id="284" r:id="rId156"/>
    <p:sldId id="285" r:id="rId157"/>
    <p:sldId id="286" r:id="rId158"/>
    <p:sldId id="287" r:id="rId159"/>
    <p:sldId id="399" r:id="rId160"/>
    <p:sldId id="400" r:id="rId161"/>
    <p:sldId id="401" r:id="rId162"/>
    <p:sldId id="402" r:id="rId163"/>
    <p:sldId id="403" r:id="rId164"/>
    <p:sldId id="404" r:id="rId165"/>
    <p:sldId id="405" r:id="rId166"/>
    <p:sldId id="406" r:id="rId167"/>
    <p:sldId id="407" r:id="rId168"/>
    <p:sldId id="408" r:id="rId169"/>
    <p:sldId id="409" r:id="rId170"/>
    <p:sldId id="410" r:id="rId171"/>
    <p:sldId id="411" r:id="rId172"/>
    <p:sldId id="412" r:id="rId173"/>
    <p:sldId id="413" r:id="rId174"/>
    <p:sldId id="414" r:id="rId175"/>
    <p:sldId id="415" r:id="rId176"/>
    <p:sldId id="416" r:id="rId177"/>
    <p:sldId id="417" r:id="rId178"/>
    <p:sldId id="418" r:id="rId179"/>
    <p:sldId id="288" r:id="rId180"/>
    <p:sldId id="289" r:id="rId181"/>
    <p:sldId id="290" r:id="rId182"/>
    <p:sldId id="291" r:id="rId183"/>
    <p:sldId id="5468" r:id="rId184"/>
    <p:sldId id="292" r:id="rId185"/>
    <p:sldId id="419" r:id="rId186"/>
    <p:sldId id="420" r:id="rId187"/>
    <p:sldId id="421" r:id="rId188"/>
    <p:sldId id="422" r:id="rId189"/>
    <p:sldId id="423" r:id="rId190"/>
    <p:sldId id="424" r:id="rId191"/>
    <p:sldId id="425" r:id="rId192"/>
    <p:sldId id="426" r:id="rId193"/>
    <p:sldId id="293" r:id="rId194"/>
    <p:sldId id="427" r:id="rId195"/>
    <p:sldId id="294" r:id="rId196"/>
    <p:sldId id="295" r:id="rId197"/>
    <p:sldId id="296" r:id="rId198"/>
    <p:sldId id="428" r:id="rId199"/>
    <p:sldId id="429" r:id="rId200"/>
    <p:sldId id="430" r:id="rId201"/>
    <p:sldId id="431" r:id="rId202"/>
    <p:sldId id="432" r:id="rId203"/>
    <p:sldId id="433" r:id="rId204"/>
    <p:sldId id="434" r:id="rId205"/>
    <p:sldId id="435" r:id="rId206"/>
    <p:sldId id="436" r:id="rId207"/>
    <p:sldId id="437" r:id="rId208"/>
    <p:sldId id="438" r:id="rId209"/>
    <p:sldId id="439" r:id="rId210"/>
    <p:sldId id="440" r:id="rId211"/>
    <p:sldId id="441" r:id="rId212"/>
    <p:sldId id="297" r:id="rId213"/>
    <p:sldId id="442" r:id="rId214"/>
    <p:sldId id="443" r:id="rId215"/>
    <p:sldId id="444" r:id="rId216"/>
    <p:sldId id="445" r:id="rId217"/>
    <p:sldId id="446" r:id="rId218"/>
    <p:sldId id="447" r:id="rId219"/>
    <p:sldId id="298" r:id="rId220"/>
    <p:sldId id="299" r:id="rId221"/>
    <p:sldId id="300" r:id="rId222"/>
    <p:sldId id="301" r:id="rId223"/>
    <p:sldId id="448" r:id="rId224"/>
    <p:sldId id="449" r:id="rId225"/>
    <p:sldId id="450" r:id="rId226"/>
    <p:sldId id="451" r:id="rId227"/>
    <p:sldId id="302" r:id="rId228"/>
    <p:sldId id="303" r:id="rId229"/>
    <p:sldId id="452" r:id="rId230"/>
    <p:sldId id="453" r:id="rId231"/>
    <p:sldId id="454" r:id="rId232"/>
    <p:sldId id="304" r:id="rId233"/>
    <p:sldId id="305" r:id="rId234"/>
    <p:sldId id="306" r:id="rId235"/>
    <p:sldId id="455" r:id="rId236"/>
    <p:sldId id="456" r:id="rId237"/>
    <p:sldId id="457" r:id="rId238"/>
    <p:sldId id="307" r:id="rId239"/>
    <p:sldId id="458" r:id="rId240"/>
    <p:sldId id="459" r:id="rId241"/>
    <p:sldId id="308" r:id="rId242"/>
    <p:sldId id="309" r:id="rId243"/>
    <p:sldId id="310" r:id="rId244"/>
    <p:sldId id="311" r:id="rId245"/>
    <p:sldId id="312" r:id="rId246"/>
    <p:sldId id="313" r:id="rId247"/>
    <p:sldId id="314" r:id="rId248"/>
    <p:sldId id="315" r:id="rId249"/>
    <p:sldId id="316" r:id="rId250"/>
    <p:sldId id="317" r:id="rId251"/>
    <p:sldId id="318" r:id="rId252"/>
    <p:sldId id="319" r:id="rId253"/>
    <p:sldId id="320" r:id="rId254"/>
    <p:sldId id="4412" r:id="rId255"/>
    <p:sldId id="321" r:id="rId256"/>
    <p:sldId id="322" r:id="rId257"/>
    <p:sldId id="4413" r:id="rId258"/>
    <p:sldId id="464" r:id="rId259"/>
    <p:sldId id="465" r:id="rId260"/>
    <p:sldId id="466" r:id="rId261"/>
    <p:sldId id="467" r:id="rId262"/>
    <p:sldId id="468" r:id="rId263"/>
    <p:sldId id="469" r:id="rId264"/>
    <p:sldId id="470" r:id="rId265"/>
    <p:sldId id="471" r:id="rId266"/>
    <p:sldId id="4414" r:id="rId267"/>
    <p:sldId id="473" r:id="rId268"/>
    <p:sldId id="474" r:id="rId269"/>
    <p:sldId id="475" r:id="rId270"/>
    <p:sldId id="476" r:id="rId271"/>
    <p:sldId id="477" r:id="rId272"/>
    <p:sldId id="478" r:id="rId273"/>
    <p:sldId id="479" r:id="rId274"/>
    <p:sldId id="480" r:id="rId275"/>
    <p:sldId id="4411" r:id="rId276"/>
    <p:sldId id="481" r:id="rId277"/>
    <p:sldId id="482" r:id="rId278"/>
    <p:sldId id="483" r:id="rId279"/>
    <p:sldId id="484" r:id="rId280"/>
    <p:sldId id="485" r:id="rId281"/>
    <p:sldId id="486" r:id="rId282"/>
    <p:sldId id="462" r:id="rId283"/>
    <p:sldId id="463" r:id="rId2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256"/>
            <p14:sldId id="5344"/>
            <p14:sldId id="5345"/>
            <p14:sldId id="5338"/>
            <p14:sldId id="5339"/>
            <p14:sldId id="5340"/>
          </p14:sldIdLst>
        </p14:section>
        <p14:section name="A. Acceptance of His Person" id="{1BC3290B-BC64-4F3C-91B7-44F7CAD288E9}">
          <p14:sldIdLst>
            <p14:sldId id="257"/>
            <p14:sldId id="264"/>
            <p14:sldId id="265"/>
            <p14:sldId id="323"/>
            <p14:sldId id="324"/>
            <p14:sldId id="325"/>
            <p14:sldId id="326"/>
            <p14:sldId id="327"/>
            <p14:sldId id="328"/>
            <p14:sldId id="329"/>
            <p14:sldId id="330"/>
            <p14:sldId id="331"/>
            <p14:sldId id="332"/>
            <p14:sldId id="333"/>
            <p14:sldId id="334"/>
            <p14:sldId id="335"/>
            <p14:sldId id="336"/>
            <p14:sldId id="337"/>
            <p14:sldId id="338"/>
            <p14:sldId id="266"/>
            <p14:sldId id="26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268"/>
            <p14:sldId id="269"/>
            <p14:sldId id="270"/>
            <p14:sldId id="271"/>
            <p14:sldId id="357"/>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5343"/>
            <p14:sldId id="5341"/>
          </p14:sldIdLst>
        </p14:section>
        <p14:section name="B. Authority of the King" id="{6E3AD8E9-85DC-4183-91ED-DEF17400C641}">
          <p14:sldIdLst>
            <p14:sldId id="258"/>
            <p14:sldId id="274"/>
            <p14:sldId id="275"/>
            <p14:sldId id="276"/>
            <p14:sldId id="277"/>
            <p14:sldId id="278"/>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412"/>
            <p14:sldId id="321"/>
            <p14:sldId id="322"/>
            <p14:sldId id="4413"/>
            <p14:sldId id="464"/>
            <p14:sldId id="465"/>
            <p14:sldId id="466"/>
            <p14:sldId id="467"/>
            <p14:sldId id="468"/>
            <p14:sldId id="469"/>
            <p14:sldId id="470"/>
            <p14:sldId id="471"/>
            <p14:sldId id="4414"/>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432F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67" autoAdjust="0"/>
    <p:restoredTop sz="64606" autoAdjust="0"/>
  </p:normalViewPr>
  <p:slideViewPr>
    <p:cSldViewPr snapToGrid="0">
      <p:cViewPr varScale="1">
        <p:scale>
          <a:sx n="79" d="100"/>
          <a:sy n="79" d="100"/>
        </p:scale>
        <p:origin x="200" y="584"/>
      </p:cViewPr>
      <p:guideLst>
        <p:guide orient="horz" pos="2160"/>
        <p:guide pos="2880"/>
      </p:guideLst>
    </p:cSldViewPr>
  </p:slideViewPr>
  <p:notesTextViewPr>
    <p:cViewPr>
      <p:scale>
        <a:sx n="140" d="100"/>
        <a:sy n="140" d="100"/>
      </p:scale>
      <p:origin x="0" y="0"/>
    </p:cViewPr>
  </p:notesTextViewPr>
  <p:sorterViewPr>
    <p:cViewPr varScale="1">
      <p:scale>
        <a:sx n="50" d="100"/>
        <a:sy n="50" d="100"/>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63" Type="http://schemas.openxmlformats.org/officeDocument/2006/relationships/slide" Target="slides/slide33.xml"/><Relationship Id="rId159" Type="http://schemas.openxmlformats.org/officeDocument/2006/relationships/slide" Target="slides/slide129.xml"/><Relationship Id="rId170" Type="http://schemas.openxmlformats.org/officeDocument/2006/relationships/slide" Target="slides/slide140.xml"/><Relationship Id="rId226" Type="http://schemas.openxmlformats.org/officeDocument/2006/relationships/slide" Target="slides/slide196.xml"/><Relationship Id="rId268" Type="http://schemas.openxmlformats.org/officeDocument/2006/relationships/slide" Target="slides/slide238.xml"/><Relationship Id="rId32" Type="http://schemas.openxmlformats.org/officeDocument/2006/relationships/slide" Target="slides/slide2.xml"/><Relationship Id="rId74" Type="http://schemas.openxmlformats.org/officeDocument/2006/relationships/slide" Target="slides/slide44.xml"/><Relationship Id="rId128" Type="http://schemas.openxmlformats.org/officeDocument/2006/relationships/slide" Target="slides/slide98.xml"/><Relationship Id="rId5" Type="http://schemas.openxmlformats.org/officeDocument/2006/relationships/slideMaster" Target="slideMasters/slideMaster5.xml"/><Relationship Id="rId181" Type="http://schemas.openxmlformats.org/officeDocument/2006/relationships/slide" Target="slides/slide151.xml"/><Relationship Id="rId237" Type="http://schemas.openxmlformats.org/officeDocument/2006/relationships/slide" Target="slides/slide207.xml"/><Relationship Id="rId279" Type="http://schemas.openxmlformats.org/officeDocument/2006/relationships/slide" Target="slides/slide249.xml"/><Relationship Id="rId43" Type="http://schemas.openxmlformats.org/officeDocument/2006/relationships/slide" Target="slides/slide13.xml"/><Relationship Id="rId139" Type="http://schemas.openxmlformats.org/officeDocument/2006/relationships/slide" Target="slides/slide109.xml"/><Relationship Id="rId85" Type="http://schemas.openxmlformats.org/officeDocument/2006/relationships/slide" Target="slides/slide55.xml"/><Relationship Id="rId150" Type="http://schemas.openxmlformats.org/officeDocument/2006/relationships/slide" Target="slides/slide120.xml"/><Relationship Id="rId192" Type="http://schemas.openxmlformats.org/officeDocument/2006/relationships/slide" Target="slides/slide162.xml"/><Relationship Id="rId206" Type="http://schemas.openxmlformats.org/officeDocument/2006/relationships/slide" Target="slides/slide176.xml"/><Relationship Id="rId248" Type="http://schemas.openxmlformats.org/officeDocument/2006/relationships/slide" Target="slides/slide218.xml"/><Relationship Id="rId269" Type="http://schemas.openxmlformats.org/officeDocument/2006/relationships/slide" Target="slides/slide239.xml"/><Relationship Id="rId12" Type="http://schemas.openxmlformats.org/officeDocument/2006/relationships/slideMaster" Target="slideMasters/slideMaster12.xml"/><Relationship Id="rId33" Type="http://schemas.openxmlformats.org/officeDocument/2006/relationships/slide" Target="slides/slide3.xml"/><Relationship Id="rId108" Type="http://schemas.openxmlformats.org/officeDocument/2006/relationships/slide" Target="slides/slide78.xml"/><Relationship Id="rId129" Type="http://schemas.openxmlformats.org/officeDocument/2006/relationships/slide" Target="slides/slide99.xml"/><Relationship Id="rId280" Type="http://schemas.openxmlformats.org/officeDocument/2006/relationships/slide" Target="slides/slide250.xml"/><Relationship Id="rId54" Type="http://schemas.openxmlformats.org/officeDocument/2006/relationships/slide" Target="slides/slide24.xml"/><Relationship Id="rId75" Type="http://schemas.openxmlformats.org/officeDocument/2006/relationships/slide" Target="slides/slide45.xml"/><Relationship Id="rId96" Type="http://schemas.openxmlformats.org/officeDocument/2006/relationships/slide" Target="slides/slide66.xml"/><Relationship Id="rId140" Type="http://schemas.openxmlformats.org/officeDocument/2006/relationships/slide" Target="slides/slide110.xml"/><Relationship Id="rId161" Type="http://schemas.openxmlformats.org/officeDocument/2006/relationships/slide" Target="slides/slide131.xml"/><Relationship Id="rId182" Type="http://schemas.openxmlformats.org/officeDocument/2006/relationships/slide" Target="slides/slide152.xml"/><Relationship Id="rId217" Type="http://schemas.openxmlformats.org/officeDocument/2006/relationships/slide" Target="slides/slide187.xml"/><Relationship Id="rId6" Type="http://schemas.openxmlformats.org/officeDocument/2006/relationships/slideMaster" Target="slideMasters/slideMaster6.xml"/><Relationship Id="rId238" Type="http://schemas.openxmlformats.org/officeDocument/2006/relationships/slide" Target="slides/slide208.xml"/><Relationship Id="rId259" Type="http://schemas.openxmlformats.org/officeDocument/2006/relationships/slide" Target="slides/slide229.xml"/><Relationship Id="rId23" Type="http://schemas.openxmlformats.org/officeDocument/2006/relationships/slideMaster" Target="slideMasters/slideMaster23.xml"/><Relationship Id="rId119" Type="http://schemas.openxmlformats.org/officeDocument/2006/relationships/slide" Target="slides/slide89.xml"/><Relationship Id="rId270" Type="http://schemas.openxmlformats.org/officeDocument/2006/relationships/slide" Target="slides/slide240.xml"/><Relationship Id="rId44" Type="http://schemas.openxmlformats.org/officeDocument/2006/relationships/slide" Target="slides/slide14.xml"/><Relationship Id="rId65" Type="http://schemas.openxmlformats.org/officeDocument/2006/relationships/slide" Target="slides/slide35.xml"/><Relationship Id="rId86" Type="http://schemas.openxmlformats.org/officeDocument/2006/relationships/slide" Target="slides/slide56.xml"/><Relationship Id="rId130" Type="http://schemas.openxmlformats.org/officeDocument/2006/relationships/slide" Target="slides/slide100.xml"/><Relationship Id="rId151" Type="http://schemas.openxmlformats.org/officeDocument/2006/relationships/slide" Target="slides/slide121.xml"/><Relationship Id="rId172" Type="http://schemas.openxmlformats.org/officeDocument/2006/relationships/slide" Target="slides/slide142.xml"/><Relationship Id="rId193" Type="http://schemas.openxmlformats.org/officeDocument/2006/relationships/slide" Target="slides/slide163.xml"/><Relationship Id="rId207" Type="http://schemas.openxmlformats.org/officeDocument/2006/relationships/slide" Target="slides/slide177.xml"/><Relationship Id="rId228" Type="http://schemas.openxmlformats.org/officeDocument/2006/relationships/slide" Target="slides/slide198.xml"/><Relationship Id="rId249" Type="http://schemas.openxmlformats.org/officeDocument/2006/relationships/slide" Target="slides/slide219.xml"/><Relationship Id="rId13" Type="http://schemas.openxmlformats.org/officeDocument/2006/relationships/slideMaster" Target="slideMasters/slideMaster13.xml"/><Relationship Id="rId109" Type="http://schemas.openxmlformats.org/officeDocument/2006/relationships/slide" Target="slides/slide79.xml"/><Relationship Id="rId260" Type="http://schemas.openxmlformats.org/officeDocument/2006/relationships/slide" Target="slides/slide230.xml"/><Relationship Id="rId281" Type="http://schemas.openxmlformats.org/officeDocument/2006/relationships/slide" Target="slides/slide251.xml"/><Relationship Id="rId34" Type="http://schemas.openxmlformats.org/officeDocument/2006/relationships/slide" Target="slides/slide4.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20" Type="http://schemas.openxmlformats.org/officeDocument/2006/relationships/slide" Target="slides/slide90.xml"/><Relationship Id="rId141" Type="http://schemas.openxmlformats.org/officeDocument/2006/relationships/slide" Target="slides/slide111.xml"/><Relationship Id="rId7" Type="http://schemas.openxmlformats.org/officeDocument/2006/relationships/slideMaster" Target="slideMasters/slideMaster7.xml"/><Relationship Id="rId162" Type="http://schemas.openxmlformats.org/officeDocument/2006/relationships/slide" Target="slides/slide132.xml"/><Relationship Id="rId183" Type="http://schemas.openxmlformats.org/officeDocument/2006/relationships/slide" Target="slides/slide153.xml"/><Relationship Id="rId218" Type="http://schemas.openxmlformats.org/officeDocument/2006/relationships/slide" Target="slides/slide188.xml"/><Relationship Id="rId239" Type="http://schemas.openxmlformats.org/officeDocument/2006/relationships/slide" Target="slides/slide209.xml"/><Relationship Id="rId250" Type="http://schemas.openxmlformats.org/officeDocument/2006/relationships/slide" Target="slides/slide220.xml"/><Relationship Id="rId271" Type="http://schemas.openxmlformats.org/officeDocument/2006/relationships/slide" Target="slides/slide241.xml"/><Relationship Id="rId24" Type="http://schemas.openxmlformats.org/officeDocument/2006/relationships/slideMaster" Target="slideMasters/slideMaster24.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31" Type="http://schemas.openxmlformats.org/officeDocument/2006/relationships/slide" Target="slides/slide101.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slide" Target="slides/slide164.xml"/><Relationship Id="rId208" Type="http://schemas.openxmlformats.org/officeDocument/2006/relationships/slide" Target="slides/slide178.xml"/><Relationship Id="rId229" Type="http://schemas.openxmlformats.org/officeDocument/2006/relationships/slide" Target="slides/slide199.xml"/><Relationship Id="rId240" Type="http://schemas.openxmlformats.org/officeDocument/2006/relationships/slide" Target="slides/slide210.xml"/><Relationship Id="rId261" Type="http://schemas.openxmlformats.org/officeDocument/2006/relationships/slide" Target="slides/slide231.xml"/><Relationship Id="rId14" Type="http://schemas.openxmlformats.org/officeDocument/2006/relationships/slideMaster" Target="slideMasters/slideMaster14.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282" Type="http://schemas.openxmlformats.org/officeDocument/2006/relationships/slide" Target="slides/slide252.xml"/><Relationship Id="rId8" Type="http://schemas.openxmlformats.org/officeDocument/2006/relationships/slideMaster" Target="slideMasters/slideMaster8.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219" Type="http://schemas.openxmlformats.org/officeDocument/2006/relationships/slide" Target="slides/slide189.xml"/><Relationship Id="rId230" Type="http://schemas.openxmlformats.org/officeDocument/2006/relationships/slide" Target="slides/slide200.xml"/><Relationship Id="rId251" Type="http://schemas.openxmlformats.org/officeDocument/2006/relationships/slide" Target="slides/slide221.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272" Type="http://schemas.openxmlformats.org/officeDocument/2006/relationships/slide" Target="slides/slide242.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95" Type="http://schemas.openxmlformats.org/officeDocument/2006/relationships/slide" Target="slides/slide165.xml"/><Relationship Id="rId209" Type="http://schemas.openxmlformats.org/officeDocument/2006/relationships/slide" Target="slides/slide179.xml"/><Relationship Id="rId220" Type="http://schemas.openxmlformats.org/officeDocument/2006/relationships/slide" Target="slides/slide190.xml"/><Relationship Id="rId241" Type="http://schemas.openxmlformats.org/officeDocument/2006/relationships/slide" Target="slides/slide21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262" Type="http://schemas.openxmlformats.org/officeDocument/2006/relationships/slide" Target="slides/slide232.xml"/><Relationship Id="rId283" Type="http://schemas.openxmlformats.org/officeDocument/2006/relationships/slide" Target="slides/slide253.xml"/><Relationship Id="rId78" Type="http://schemas.openxmlformats.org/officeDocument/2006/relationships/slide" Target="slides/slide48.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64" Type="http://schemas.openxmlformats.org/officeDocument/2006/relationships/slide" Target="slides/slide134.xml"/><Relationship Id="rId185" Type="http://schemas.openxmlformats.org/officeDocument/2006/relationships/slide" Target="slides/slide155.xml"/><Relationship Id="rId9" Type="http://schemas.openxmlformats.org/officeDocument/2006/relationships/slideMaster" Target="slideMasters/slideMaster9.xml"/><Relationship Id="rId210" Type="http://schemas.openxmlformats.org/officeDocument/2006/relationships/slide" Target="slides/slide180.xml"/><Relationship Id="rId26" Type="http://schemas.openxmlformats.org/officeDocument/2006/relationships/slideMaster" Target="slideMasters/slideMaster26.xml"/><Relationship Id="rId231" Type="http://schemas.openxmlformats.org/officeDocument/2006/relationships/slide" Target="slides/slide201.xml"/><Relationship Id="rId252" Type="http://schemas.openxmlformats.org/officeDocument/2006/relationships/slide" Target="slides/slide222.xml"/><Relationship Id="rId273" Type="http://schemas.openxmlformats.org/officeDocument/2006/relationships/slide" Target="slides/slide243.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slide" Target="slides/slide166.xml"/><Relationship Id="rId200" Type="http://schemas.openxmlformats.org/officeDocument/2006/relationships/slide" Target="slides/slide170.xml"/><Relationship Id="rId16" Type="http://schemas.openxmlformats.org/officeDocument/2006/relationships/slideMaster" Target="slideMasters/slideMaster16.xml"/><Relationship Id="rId221" Type="http://schemas.openxmlformats.org/officeDocument/2006/relationships/slide" Target="slides/slide191.xml"/><Relationship Id="rId242" Type="http://schemas.openxmlformats.org/officeDocument/2006/relationships/slide" Target="slides/slide212.xml"/><Relationship Id="rId263" Type="http://schemas.openxmlformats.org/officeDocument/2006/relationships/slide" Target="slides/slide233.xml"/><Relationship Id="rId284" Type="http://schemas.openxmlformats.org/officeDocument/2006/relationships/slide" Target="slides/slide254.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11" Type="http://schemas.openxmlformats.org/officeDocument/2006/relationships/slide" Target="slides/slide181.xml"/><Relationship Id="rId232" Type="http://schemas.openxmlformats.org/officeDocument/2006/relationships/slide" Target="slides/slide202.xml"/><Relationship Id="rId253" Type="http://schemas.openxmlformats.org/officeDocument/2006/relationships/slide" Target="slides/slide223.xml"/><Relationship Id="rId274" Type="http://schemas.openxmlformats.org/officeDocument/2006/relationships/slide" Target="slides/slide244.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openxmlformats.org/officeDocument/2006/relationships/slide" Target="slides/slide167.xml"/><Relationship Id="rId201" Type="http://schemas.openxmlformats.org/officeDocument/2006/relationships/slide" Target="slides/slide171.xml"/><Relationship Id="rId222" Type="http://schemas.openxmlformats.org/officeDocument/2006/relationships/slide" Target="slides/slide192.xml"/><Relationship Id="rId243" Type="http://schemas.openxmlformats.org/officeDocument/2006/relationships/slide" Target="slides/slide213.xml"/><Relationship Id="rId264" Type="http://schemas.openxmlformats.org/officeDocument/2006/relationships/slide" Target="slides/slide234.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12" Type="http://schemas.openxmlformats.org/officeDocument/2006/relationships/slide" Target="slides/slide182.xml"/><Relationship Id="rId233" Type="http://schemas.openxmlformats.org/officeDocument/2006/relationships/slide" Target="slides/slide203.xml"/><Relationship Id="rId254" Type="http://schemas.openxmlformats.org/officeDocument/2006/relationships/slide" Target="slides/slide224.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275" Type="http://schemas.openxmlformats.org/officeDocument/2006/relationships/slide" Target="slides/slide245.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202" Type="http://schemas.openxmlformats.org/officeDocument/2006/relationships/slide" Target="slides/slide172.xml"/><Relationship Id="rId223" Type="http://schemas.openxmlformats.org/officeDocument/2006/relationships/slide" Target="slides/slide193.xml"/><Relationship Id="rId244" Type="http://schemas.openxmlformats.org/officeDocument/2006/relationships/slide" Target="slides/slide214.xml"/><Relationship Id="rId18" Type="http://schemas.openxmlformats.org/officeDocument/2006/relationships/slideMaster" Target="slideMasters/slideMaster18.xml"/><Relationship Id="rId39" Type="http://schemas.openxmlformats.org/officeDocument/2006/relationships/slide" Target="slides/slide9.xml"/><Relationship Id="rId265" Type="http://schemas.openxmlformats.org/officeDocument/2006/relationships/slide" Target="slides/slide235.xml"/><Relationship Id="rId286" Type="http://schemas.openxmlformats.org/officeDocument/2006/relationships/presProps" Target="presProps.xml"/><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71" Type="http://schemas.openxmlformats.org/officeDocument/2006/relationships/slide" Target="slides/slide41.xml"/><Relationship Id="rId92" Type="http://schemas.openxmlformats.org/officeDocument/2006/relationships/slide" Target="slides/slide62.xml"/><Relationship Id="rId213" Type="http://schemas.openxmlformats.org/officeDocument/2006/relationships/slide" Target="slides/slide183.xml"/><Relationship Id="rId234"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5.xml"/><Relationship Id="rId276" Type="http://schemas.openxmlformats.org/officeDocument/2006/relationships/slide" Target="slides/slide246.xml"/><Relationship Id="rId40" Type="http://schemas.openxmlformats.org/officeDocument/2006/relationships/slide" Target="slides/slide10.xml"/><Relationship Id="rId115" Type="http://schemas.openxmlformats.org/officeDocument/2006/relationships/slide" Target="slides/slide85.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99" Type="http://schemas.openxmlformats.org/officeDocument/2006/relationships/slide" Target="slides/slide169.xml"/><Relationship Id="rId203" Type="http://schemas.openxmlformats.org/officeDocument/2006/relationships/slide" Target="slides/slide173.xml"/><Relationship Id="rId19" Type="http://schemas.openxmlformats.org/officeDocument/2006/relationships/slideMaster" Target="slideMasters/slideMaster19.xml"/><Relationship Id="rId224" Type="http://schemas.openxmlformats.org/officeDocument/2006/relationships/slide" Target="slides/slide194.xml"/><Relationship Id="rId245" Type="http://schemas.openxmlformats.org/officeDocument/2006/relationships/slide" Target="slides/slide215.xml"/><Relationship Id="rId266" Type="http://schemas.openxmlformats.org/officeDocument/2006/relationships/slide" Target="slides/slide236.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189" Type="http://schemas.openxmlformats.org/officeDocument/2006/relationships/slide" Target="slides/slide159.xml"/><Relationship Id="rId3" Type="http://schemas.openxmlformats.org/officeDocument/2006/relationships/slideMaster" Target="slideMasters/slideMaster3.xml"/><Relationship Id="rId214" Type="http://schemas.openxmlformats.org/officeDocument/2006/relationships/slide" Target="slides/slide184.xml"/><Relationship Id="rId235" Type="http://schemas.openxmlformats.org/officeDocument/2006/relationships/slide" Target="slides/slide205.xml"/><Relationship Id="rId256" Type="http://schemas.openxmlformats.org/officeDocument/2006/relationships/slide" Target="slides/slide226.xml"/><Relationship Id="rId277" Type="http://schemas.openxmlformats.org/officeDocument/2006/relationships/slide" Target="slides/slide24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179" Type="http://schemas.openxmlformats.org/officeDocument/2006/relationships/slide" Target="slides/slide149.xml"/><Relationship Id="rId190" Type="http://schemas.openxmlformats.org/officeDocument/2006/relationships/slide" Target="slides/slide160.xml"/><Relationship Id="rId204" Type="http://schemas.openxmlformats.org/officeDocument/2006/relationships/slide" Target="slides/slide174.xml"/><Relationship Id="rId225" Type="http://schemas.openxmlformats.org/officeDocument/2006/relationships/slide" Target="slides/slide195.xml"/><Relationship Id="rId246" Type="http://schemas.openxmlformats.org/officeDocument/2006/relationships/slide" Target="slides/slide216.xml"/><Relationship Id="rId267" Type="http://schemas.openxmlformats.org/officeDocument/2006/relationships/slide" Target="slides/slide237.xml"/><Relationship Id="rId288" Type="http://schemas.openxmlformats.org/officeDocument/2006/relationships/theme" Target="theme/theme1.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94" Type="http://schemas.openxmlformats.org/officeDocument/2006/relationships/slide" Target="slides/slide64.xml"/><Relationship Id="rId148" Type="http://schemas.openxmlformats.org/officeDocument/2006/relationships/slide" Target="slides/slide118.xml"/><Relationship Id="rId169" Type="http://schemas.openxmlformats.org/officeDocument/2006/relationships/slide" Target="slides/slide139.xml"/><Relationship Id="rId4" Type="http://schemas.openxmlformats.org/officeDocument/2006/relationships/slideMaster" Target="slideMasters/slideMaster4.xml"/><Relationship Id="rId180" Type="http://schemas.openxmlformats.org/officeDocument/2006/relationships/slide" Target="slides/slide150.xml"/><Relationship Id="rId215" Type="http://schemas.openxmlformats.org/officeDocument/2006/relationships/slide" Target="slides/slide185.xml"/><Relationship Id="rId236" Type="http://schemas.openxmlformats.org/officeDocument/2006/relationships/slide" Target="slides/slide206.xml"/><Relationship Id="rId257" Type="http://schemas.openxmlformats.org/officeDocument/2006/relationships/slide" Target="slides/slide227.xml"/><Relationship Id="rId278" Type="http://schemas.openxmlformats.org/officeDocument/2006/relationships/slide" Target="slides/slide248.xml"/><Relationship Id="rId42" Type="http://schemas.openxmlformats.org/officeDocument/2006/relationships/slide" Target="slides/slide12.xml"/><Relationship Id="rId84" Type="http://schemas.openxmlformats.org/officeDocument/2006/relationships/slide" Target="slides/slide54.xml"/><Relationship Id="rId138" Type="http://schemas.openxmlformats.org/officeDocument/2006/relationships/slide" Target="slides/slide108.xml"/><Relationship Id="rId191" Type="http://schemas.openxmlformats.org/officeDocument/2006/relationships/slide" Target="slides/slide161.xml"/><Relationship Id="rId205" Type="http://schemas.openxmlformats.org/officeDocument/2006/relationships/slide" Target="slides/slide175.xml"/><Relationship Id="rId247" Type="http://schemas.openxmlformats.org/officeDocument/2006/relationships/slide" Target="slides/slide217.xml"/><Relationship Id="rId107" Type="http://schemas.openxmlformats.org/officeDocument/2006/relationships/slide" Target="slides/slide77.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 Target="slides/slide23.xml"/><Relationship Id="rId149" Type="http://schemas.openxmlformats.org/officeDocument/2006/relationships/slide" Target="slides/slide119.xml"/><Relationship Id="rId95" Type="http://schemas.openxmlformats.org/officeDocument/2006/relationships/slide" Target="slides/slide65.xml"/><Relationship Id="rId160" Type="http://schemas.openxmlformats.org/officeDocument/2006/relationships/slide" Target="slides/slide130.xml"/><Relationship Id="rId216" Type="http://schemas.openxmlformats.org/officeDocument/2006/relationships/slide" Target="slides/slide186.xml"/><Relationship Id="rId258" Type="http://schemas.openxmlformats.org/officeDocument/2006/relationships/slide" Target="slides/slide228.xml"/><Relationship Id="rId22" Type="http://schemas.openxmlformats.org/officeDocument/2006/relationships/slideMaster" Target="slideMasters/slideMaster22.xml"/><Relationship Id="rId64" Type="http://schemas.openxmlformats.org/officeDocument/2006/relationships/slide" Target="slides/slide34.xml"/><Relationship Id="rId118" Type="http://schemas.openxmlformats.org/officeDocument/2006/relationships/slide" Target="slides/slide88.xml"/><Relationship Id="rId171" Type="http://schemas.openxmlformats.org/officeDocument/2006/relationships/slide" Target="slides/slide141.xml"/><Relationship Id="rId227" Type="http://schemas.openxmlformats.org/officeDocument/2006/relationships/slide" Target="slides/slide1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pPr/>
              <a:t>22/02/2024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pPr/>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6372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37330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349682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90540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3492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13811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38341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5215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122683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490550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143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769394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LC-02-Authentication-122</a:t>
            </a:r>
          </a:p>
          <a:p>
            <a:pPr eaLnBrk="1" hangingPunct="1"/>
            <a:r>
              <a:rPr lang="en-US" dirty="0">
                <a:latin typeface="Times New Roman" charset="0"/>
                <a:ea typeface="ＭＳ Ｐゴシック" charset="0"/>
                <a:cs typeface="ＭＳ Ｐゴシック" charset="0"/>
              </a:rPr>
              <a:t>NS-04-John1-12-slide 279.</a:t>
            </a:r>
          </a:p>
        </p:txBody>
      </p:sp>
    </p:spTree>
    <p:extLst>
      <p:ext uri="{BB962C8B-B14F-4D97-AF65-F5344CB8AC3E}">
        <p14:creationId xmlns:p14="http://schemas.microsoft.com/office/powerpoint/2010/main" val="27019268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You may have noticed that my</a:t>
            </a:r>
            <a:r>
              <a:rPr lang="en-US" b="1" baseline="0" dirty="0">
                <a:latin typeface="Arial" panose="020B0604020202020204" pitchFamily="34" charset="0"/>
                <a:ea typeface="ＭＳ Ｐゴシック" charset="0"/>
                <a:cs typeface="ＭＳ Ｐゴシック" charset="0"/>
              </a:rPr>
              <a:t> series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Best Sermon Ever.</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 Maybe you thought I had totally lost any sense of humility—but actually, I was referring to Christ</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s message in Matthew 5–7, which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Sermon on the Mount.</a:t>
            </a:r>
            <a:r>
              <a:rPr lang="mr-IN"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a:t>
            </a:r>
            <a:r>
              <a:rPr lang="en-US" baseline="0"/>
              <a:t>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a:t>
            </a:r>
            <a:r>
              <a:rPr lang="en-US" dirty="0" err="1"/>
              <a:t>www.youtube.com</a:t>
            </a:r>
            <a:r>
              <a:rPr lang="en-US" dirty="0"/>
              <a:t>/</a:t>
            </a:r>
            <a:r>
              <a:rPr lang="en-US" dirty="0" err="1"/>
              <a:t>watch?v</a:t>
            </a:r>
            <a:r>
              <a:rPr lang="en-US" dirty="0"/>
              <a:t>=wxWCspyE7lg</a:t>
            </a:r>
          </a:p>
          <a:p>
            <a:r>
              <a:rPr lang="en-US" dirty="0"/>
              <a:t>Accessed</a:t>
            </a:r>
            <a:r>
              <a:rPr lang="en-US" baseline="0" dirty="0"/>
              <a:t> 24 Jan 2016</a:t>
            </a:r>
          </a:p>
          <a:p>
            <a:endParaRPr lang="en-US" dirty="0"/>
          </a:p>
        </p:txBody>
      </p:sp>
    </p:spTree>
    <p:extLst>
      <p:ext uri="{BB962C8B-B14F-4D97-AF65-F5344CB8AC3E}">
        <p14:creationId xmlns:p14="http://schemas.microsoft.com/office/powerpoint/2010/main" val="2299966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445893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Matt 5–7 gives His principles—the Sermon on the Mount shows the lifestyle that his subjects should show</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SG" sz="1200" b="1" kern="1200" dirty="0">
                <a:solidFill>
                  <a:schemeClr val="tx1"/>
                </a:solidFill>
                <a:effectLst/>
                <a:latin typeface="Arial" panose="020B0604020202020204" pitchFamily="34" charset="0"/>
                <a:ea typeface="ＭＳ Ｐゴシック" charset="-128"/>
                <a:cs typeface="ＭＳ Ｐゴシック" charset="-128"/>
              </a:rPr>
              <a:t>•</a:t>
            </a:r>
            <a:r>
              <a:rPr lang="en-SG" sz="1200" b="1" kern="1200" baseline="0" dirty="0">
                <a:solidFill>
                  <a:schemeClr val="tx1"/>
                </a:solidFill>
                <a:effectLst/>
                <a:latin typeface="Arial" panose="020B0604020202020204" pitchFamily="34" charset="0"/>
                <a:ea typeface="ＭＳ Ｐゴシック" charset="-128"/>
                <a:cs typeface="ＭＳ Ｐゴシック" charset="-128"/>
              </a:rPr>
              <a:t> </a:t>
            </a:r>
            <a:r>
              <a:rPr lang="en-US" sz="1200" b="1" kern="1200" dirty="0">
                <a:solidFill>
                  <a:schemeClr val="tx1"/>
                </a:solidFill>
                <a:effectLst/>
                <a:latin typeface="Arial" panose="020B0604020202020204" pitchFamily="34" charset="0"/>
                <a:ea typeface="ＭＳ Ｐゴシック" charset="-128"/>
                <a:cs typeface="ＭＳ Ｐゴシック" charset="-128"/>
              </a:rPr>
              <a:t>Matt 8–10 reveals His power—the authority of King Jesus over nature, sickness, demons, and actually everything!</a:t>
            </a:r>
            <a:r>
              <a:rPr lang="en-SG" dirty="0">
                <a:effectLst/>
              </a:rPr>
              <a:t> </a:t>
            </a:r>
            <a:endParaRPr lang="en-US" dirty="0"/>
          </a:p>
        </p:txBody>
      </p:sp>
    </p:spTree>
    <p:extLst>
      <p:ext uri="{BB962C8B-B14F-4D97-AF65-F5344CB8AC3E}">
        <p14:creationId xmlns:p14="http://schemas.microsoft.com/office/powerpoint/2010/main" val="26908127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The purpose of the Sermon on the Mount has been debated. What are these chapters about?</a:t>
            </a:r>
            <a:r>
              <a:rPr lang="en-SG" dirty="0">
                <a:effectLst/>
              </a:rPr>
              <a:t> </a:t>
            </a:r>
            <a:endParaRPr lang="en-US" dirty="0"/>
          </a:p>
        </p:txBody>
      </p:sp>
    </p:spTree>
    <p:extLst>
      <p:ext uri="{BB962C8B-B14F-4D97-AF65-F5344CB8AC3E}">
        <p14:creationId xmlns:p14="http://schemas.microsoft.com/office/powerpoint/2010/main" val="32671142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a:t>
            </a:r>
            <a:r>
              <a:rPr lang="en-US" baseline="0" dirty="0"/>
              <a:t> </a:t>
            </a:r>
            <a:r>
              <a:rPr lang="en-US" dirty="0"/>
              <a:t>20 Sundays we</a:t>
            </a:r>
            <a:r>
              <a:rPr lang="uk-UA" dirty="0"/>
              <a:t>'</a:t>
            </a:r>
            <a:r>
              <a:rPr lang="en-US" dirty="0"/>
              <a:t>re digging into this most significant sermon ever. 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has these traits: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It shows a condition in which God blesses—when God adds a special measure of his grace so that we are better off than before.</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That condition is an undesirable state—something people typically avoid.</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qualities Jesus mentioned in this list,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poor in spirit,</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those who mourn,</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meek,</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(Louis A. </a:t>
            </a:r>
            <a:r>
              <a:rPr lang="en-US" sz="1200" b="1" kern="1200" dirty="0" err="1">
                <a:solidFill>
                  <a:schemeClr val="tx1"/>
                </a:solidFill>
                <a:effectLst/>
                <a:latin typeface="Arial" panose="020B0604020202020204" pitchFamily="34" charset="0"/>
                <a:ea typeface="ＭＳ Ｐゴシック" charset="-128"/>
                <a:cs typeface="ＭＳ Ｐゴシック" charset="-128"/>
              </a:rPr>
              <a:t>Barbieri</a:t>
            </a:r>
            <a:r>
              <a:rPr lang="en-US" sz="1200" b="1" kern="1200" dirty="0">
                <a:solidFill>
                  <a:schemeClr val="tx1"/>
                </a:solidFill>
                <a:effectLst/>
                <a:latin typeface="Arial" panose="020B0604020202020204" pitchFamily="34" charset="0"/>
                <a:ea typeface="ＭＳ Ｐゴシック" charset="-128"/>
                <a:cs typeface="ＭＳ Ｐゴシック" charset="-128"/>
              </a:rPr>
              <a:t>, Jr.,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Matthew,</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in BKC, 2:29).</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10553317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Each second statement also is parallel with one another in some ways:</a:t>
            </a:r>
          </a:p>
          <a:p>
            <a:r>
              <a:rPr lang="en-US" dirty="0"/>
              <a:t>Each second statement is the way God blesses us in a way parallel to the first statement—but it is upside down in nature—not what you</a:t>
            </a:r>
            <a:r>
              <a:rPr lang="uk-UA" dirty="0"/>
              <a:t>'</a:t>
            </a:r>
            <a:r>
              <a:rPr lang="en-US" dirty="0"/>
              <a:t>d expect!</a:t>
            </a:r>
          </a:p>
          <a:p>
            <a:endParaRPr lang="en-US" dirty="0"/>
          </a:p>
        </p:txBody>
      </p:sp>
    </p:spTree>
    <p:extLst>
      <p:ext uri="{BB962C8B-B14F-4D97-AF65-F5344CB8AC3E}">
        <p14:creationId xmlns:p14="http://schemas.microsoft.com/office/powerpoint/2010/main" val="6547924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It is also something we typically do not seek—</a:t>
            </a:r>
          </a:p>
          <a:p>
            <a:r>
              <a:rPr lang="en-US" dirty="0"/>
              <a:t>However, this condition is what we really need!</a:t>
            </a:r>
          </a:p>
          <a:p>
            <a:r>
              <a:rPr lang="en-US" dirty="0"/>
              <a:t>In fact, it</a:t>
            </a:r>
            <a:r>
              <a:rPr lang="uk-UA" dirty="0"/>
              <a:t>'</a:t>
            </a:r>
            <a:r>
              <a:rPr lang="en-US" dirty="0"/>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With that introduction, today we</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err="1">
                <a:solidFill>
                  <a:schemeClr val="tx1"/>
                </a:solidFill>
                <a:effectLst/>
                <a:latin typeface="Arial" panose="020B0604020202020204" pitchFamily="34" charset="0"/>
                <a:ea typeface="ＭＳ Ｐゴシック" charset="-128"/>
                <a:cs typeface="ＭＳ Ｐゴシック" charset="-128"/>
              </a:rPr>
              <a:t>ll</a:t>
            </a:r>
            <a:r>
              <a:rPr lang="en-US" sz="1200" b="1" kern="1200" dirty="0">
                <a:solidFill>
                  <a:schemeClr val="tx1"/>
                </a:solidFill>
                <a:effectLst/>
                <a:latin typeface="Arial" panose="020B0604020202020204" pitchFamily="34" charset="0"/>
                <a:ea typeface="ＭＳ Ｐゴシック" charset="-128"/>
                <a:cs typeface="ＭＳ Ｐゴシック" charset="-128"/>
              </a:rPr>
              <a:t> see the benefits or results of believing in Christ, followed by what to do about these results</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So how can you get blessed in life? It is found by faith or trust in God. In other words…</a:t>
            </a:r>
            <a:r>
              <a:rPr lang="en-SG" dirty="0">
                <a:effectLst/>
              </a:rPr>
              <a:t> </a:t>
            </a:r>
            <a:endParaRPr lang="en-US" dirty="0"/>
          </a:p>
        </p:txBody>
      </p:sp>
    </p:spTree>
    <p:extLst>
      <p:ext uri="{BB962C8B-B14F-4D97-AF65-F5344CB8AC3E}">
        <p14:creationId xmlns:p14="http://schemas.microsoft.com/office/powerpoint/2010/main" val="31182471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How can we sum up the way to be blessed in 5:1-12?</a:t>
            </a:r>
            <a:r>
              <a:rPr lang="en-SG" dirty="0">
                <a:effectLst/>
              </a:rPr>
              <a:t> </a:t>
            </a:r>
            <a:endParaRPr lang="en-US" dirty="0"/>
          </a:p>
        </p:txBody>
      </p:sp>
    </p:spTree>
    <p:extLst>
      <p:ext uri="{BB962C8B-B14F-4D97-AF65-F5344CB8AC3E}">
        <p14:creationId xmlns:p14="http://schemas.microsoft.com/office/powerpoint/2010/main" val="11270872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aseline="0" dirty="0"/>
              <a:t>God rewards us not for our actions but first in our attitudes that produce good deeds.</a:t>
            </a:r>
            <a:endParaRPr lang="en-US" dirty="0"/>
          </a:p>
        </p:txBody>
      </p:sp>
    </p:spTree>
    <p:extLst>
      <p:ext uri="{BB962C8B-B14F-4D97-AF65-F5344CB8AC3E}">
        <p14:creationId xmlns:p14="http://schemas.microsoft.com/office/powerpoint/2010/main" val="398876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626506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Those who trust Christ as King experience many rewards</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26969796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Rejoice over being persecuted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38267126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Influence people to follow God (MI restated). </a:t>
            </a:r>
          </a:p>
          <a:p>
            <a:r>
              <a:rPr lang="en-US" dirty="0"/>
              <a:t>Impact others for good (MI restated).</a:t>
            </a:r>
          </a:p>
          <a:p>
            <a:r>
              <a:rPr lang="en-US" dirty="0"/>
              <a:t>Show people God (MI restated).</a:t>
            </a:r>
          </a:p>
          <a:p>
            <a:endParaRPr lang="en-US" dirty="0"/>
          </a:p>
        </p:txBody>
      </p:sp>
    </p:spTree>
    <p:extLst>
      <p:ext uri="{BB962C8B-B14F-4D97-AF65-F5344CB8AC3E}">
        <p14:creationId xmlns:p14="http://schemas.microsoft.com/office/powerpoint/2010/main" val="5597096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Like salt, help people hunger for God (5:13).</a:t>
            </a:r>
            <a:r>
              <a:rPr lang="en-SG" dirty="0">
                <a:effectLst/>
              </a:rPr>
              <a:t> </a:t>
            </a:r>
            <a:endParaRPr lang="en-US" dirty="0"/>
          </a:p>
        </p:txBody>
      </p:sp>
    </p:spTree>
    <p:extLst>
      <p:ext uri="{BB962C8B-B14F-4D97-AF65-F5344CB8AC3E}">
        <p14:creationId xmlns:p14="http://schemas.microsoft.com/office/powerpoint/2010/main" val="18910205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Like light, lead people to God so they’ll praise him (5:14-16).</a:t>
            </a:r>
            <a:r>
              <a:rPr lang="en-SG" dirty="0">
                <a:effectLst/>
              </a:rPr>
              <a:t> </a:t>
            </a:r>
            <a:endParaRPr lang="en-US" dirty="0"/>
          </a:p>
        </p:txBody>
      </p:sp>
    </p:spTree>
    <p:extLst>
      <p:ext uri="{BB962C8B-B14F-4D97-AF65-F5344CB8AC3E}">
        <p14:creationId xmlns:p14="http://schemas.microsoft.com/office/powerpoint/2010/main" val="37236885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39732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887747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one hurt for not resolving a financial relationship is </a:t>
            </a:r>
            <a:r>
              <a:rPr lang="en-US" sz="1200" i="1" kern="1200" dirty="0">
                <a:solidFill>
                  <a:schemeClr val="tx1"/>
                </a:solidFill>
                <a:effectLst/>
                <a:latin typeface="+mn-lt"/>
                <a:ea typeface="+mn-ea"/>
                <a:cs typeface="+mn-cs"/>
              </a:rPr>
              <a:t>you</a:t>
            </a:r>
            <a:r>
              <a:rPr lang="en-SG" dirty="0">
                <a:effectLst/>
              </a:rPr>
              <a:t> </a:t>
            </a:r>
            <a:endParaRPr lang="en-US" dirty="0"/>
          </a:p>
        </p:txBody>
      </p:sp>
    </p:spTree>
    <p:extLst>
      <p:ext uri="{BB962C8B-B14F-4D97-AF65-F5344CB8AC3E}">
        <p14:creationId xmlns:p14="http://schemas.microsoft.com/office/powerpoint/2010/main" val="13297249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extLst>
      <p:ext uri="{BB962C8B-B14F-4D97-AF65-F5344CB8AC3E}">
        <p14:creationId xmlns:p14="http://schemas.microsoft.com/office/powerpoint/2010/main" val="166601717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let it be devalued, but now we see one of the most important ways to preserve it in the next verse</a:t>
            </a:r>
            <a:r>
              <a:rPr lang="is-IS"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1539078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30157811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Today we’ll see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to treat your enemy and then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you should treat this person that way.</a:t>
            </a:r>
            <a:r>
              <a:rPr lang="en-SG" dirty="0">
                <a:effectLst/>
              </a:rPr>
              <a:t> </a:t>
            </a:r>
            <a:endParaRPr lang="en-US" dirty="0"/>
          </a:p>
        </p:txBody>
      </p:sp>
    </p:spTree>
    <p:extLst>
      <p:ext uri="{BB962C8B-B14F-4D97-AF65-F5344CB8AC3E}">
        <p14:creationId xmlns:p14="http://schemas.microsoft.com/office/powerpoint/2010/main" val="17047001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In verses 43-44, Jesus said to love and pray for that enemy of yours! But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dirty="0"/>
          </a:p>
        </p:txBody>
      </p:sp>
    </p:spTree>
    <p:extLst>
      <p:ext uri="{BB962C8B-B14F-4D97-AF65-F5344CB8AC3E}">
        <p14:creationId xmlns:p14="http://schemas.microsoft.com/office/powerpoint/2010/main" val="58842597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Loving and praying for that rival shows God’s doing his good work in you</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53388850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Barbieri notes, </a:t>
            </a:r>
            <a:r>
              <a:rPr lang="mr-IN" dirty="0">
                <a:cs typeface="ＭＳ Ｐゴシック" charset="0"/>
              </a:rPr>
              <a:t>"</a:t>
            </a:r>
            <a:r>
              <a:rPr lang="en-US" sz="1200" kern="1200" dirty="0">
                <a:solidFill>
                  <a:schemeClr val="tx1"/>
                </a:solidFill>
                <a:effectLst/>
                <a:latin typeface="+mn-lt"/>
                <a:ea typeface="+mn-ea"/>
                <a:cs typeface="+mn-cs"/>
              </a:rPr>
              <a:t>In all three examples of Pharisaic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righteousness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—almsgiving (vv. 1-4), praying (vv. 5-15), and fasting (vv. 16-18)—Jesus spoke of </a:t>
            </a:r>
            <a:r>
              <a:rPr lang="en-US" sz="1200" b="1" kern="1200" dirty="0">
                <a:solidFill>
                  <a:schemeClr val="tx1"/>
                </a:solidFill>
                <a:effectLst/>
                <a:latin typeface="+mn-lt"/>
                <a:ea typeface="+mn-ea"/>
                <a:cs typeface="+mn-cs"/>
              </a:rPr>
              <a:t>hypocrites</a:t>
            </a:r>
            <a:r>
              <a:rPr lang="en-US" sz="1200" kern="1200" dirty="0">
                <a:solidFill>
                  <a:schemeClr val="tx1"/>
                </a:solidFill>
                <a:effectLst/>
                <a:latin typeface="+mn-lt"/>
                <a:ea typeface="+mn-ea"/>
                <a:cs typeface="+mn-cs"/>
              </a:rPr>
              <a:t> (vv. 2, 5, 16), public ostentation (vv. 1-2, 5, 16), receiving</a:t>
            </a:r>
            <a:r>
              <a:rPr lang="en-US" sz="1200" b="1" kern="1200" dirty="0">
                <a:solidFill>
                  <a:schemeClr val="tx1"/>
                </a:solidFill>
                <a:effectLst/>
                <a:latin typeface="+mn-lt"/>
                <a:ea typeface="+mn-ea"/>
                <a:cs typeface="+mn-cs"/>
              </a:rPr>
              <a:t> their reward in full</a:t>
            </a:r>
            <a:r>
              <a:rPr lang="en-US" sz="1200" kern="1200" dirty="0">
                <a:solidFill>
                  <a:schemeClr val="tx1"/>
                </a:solidFill>
                <a:effectLst/>
                <a:latin typeface="+mn-lt"/>
                <a:ea typeface="+mn-ea"/>
                <a:cs typeface="+mn-cs"/>
              </a:rPr>
              <a:t> when their actions are done before men (vv. 2, 5, 16), acting </a:t>
            </a:r>
            <a:r>
              <a:rPr lang="en-US" sz="1200" b="1" kern="1200" dirty="0">
                <a:solidFill>
                  <a:schemeClr val="tx1"/>
                </a:solidFill>
                <a:effectLst/>
                <a:latin typeface="+mn-lt"/>
                <a:ea typeface="+mn-ea"/>
                <a:cs typeface="+mn-cs"/>
              </a:rPr>
              <a:t>in secret</a:t>
            </a:r>
            <a:r>
              <a:rPr lang="en-US" sz="1200" kern="1200" dirty="0">
                <a:solidFill>
                  <a:schemeClr val="tx1"/>
                </a:solidFill>
                <a:effectLst/>
                <a:latin typeface="+mn-lt"/>
                <a:ea typeface="+mn-ea"/>
                <a:cs typeface="+mn-cs"/>
              </a:rPr>
              <a:t> (vv. 4, 6, 18), and being rewarded by the </a:t>
            </a:r>
            <a:r>
              <a:rPr lang="en-US" sz="1200" b="1" kern="1200" dirty="0">
                <a:solidFill>
                  <a:schemeClr val="tx1"/>
                </a:solidFill>
                <a:effectLst/>
                <a:latin typeface="+mn-lt"/>
                <a:ea typeface="+mn-ea"/>
                <a:cs typeface="+mn-cs"/>
              </a:rPr>
              <a:t>Father, who sees</a:t>
            </a:r>
            <a:r>
              <a:rPr lang="en-US" sz="1200" kern="1200" dirty="0">
                <a:solidFill>
                  <a:schemeClr val="tx1"/>
                </a:solidFill>
                <a:effectLst/>
                <a:latin typeface="+mn-lt"/>
                <a:ea typeface="+mn-ea"/>
                <a:cs typeface="+mn-cs"/>
              </a:rPr>
              <a:t> or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knows,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one</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actions are done secretly (vv. 4, 6, 8, 18)</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85339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contrast to the hypocritical teaching of the Pharisees</a:t>
            </a:r>
            <a:r>
              <a:rPr lang="is-IS" sz="1200" kern="1200" dirty="0">
                <a:solidFill>
                  <a:schemeClr val="tx1"/>
                </a:solidFill>
                <a:effectLst/>
                <a:latin typeface="+mn-lt"/>
                <a:ea typeface="+mn-ea"/>
                <a:cs typeface="+mn-cs"/>
              </a:rPr>
              <a:t>…</a:t>
            </a:r>
          </a:p>
          <a:p>
            <a:r>
              <a:rPr lang="is-I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gave his own humble teaching that was backed by his life example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In Matthew 7:1–7:6, Jesus addresses six areas of life: giving, prayer, fasting, investing, trust (not worry), and humility (not judging).</a:t>
            </a:r>
            <a:r>
              <a:rPr lang="en-SG" dirty="0">
                <a:effectLst/>
              </a:rPr>
              <a:t> </a:t>
            </a:r>
            <a:endParaRPr lang="en-US" dirty="0">
              <a:effectLst/>
            </a:endParaRPr>
          </a:p>
          <a:p>
            <a:r>
              <a:rPr lang="en-US" dirty="0">
                <a:effectLst/>
              </a:rPr>
              <a:t>• </a:t>
            </a:r>
            <a:r>
              <a:rPr lang="en-US" sz="1200" kern="1200" dirty="0">
                <a:solidFill>
                  <a:schemeClr val="tx1"/>
                </a:solidFill>
                <a:effectLst/>
                <a:latin typeface="+mn-lt"/>
                <a:ea typeface="+mn-ea"/>
                <a:cs typeface="+mn-cs"/>
              </a:rPr>
              <a:t>Each of these areas shows that the religious leaders did their good works only for public show just like 7:1 warns against.</a:t>
            </a:r>
            <a:r>
              <a:rPr lang="en-SG" dirty="0">
                <a:effectLst/>
              </a:rPr>
              <a:t> </a:t>
            </a:r>
            <a:endParaRPr lang="en-US" dirty="0"/>
          </a:p>
        </p:txBody>
      </p:sp>
    </p:spTree>
    <p:extLst>
      <p:ext uri="{BB962C8B-B14F-4D97-AF65-F5344CB8AC3E}">
        <p14:creationId xmlns:p14="http://schemas.microsoft.com/office/powerpoint/2010/main" val="230535572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GB" sz="1200" b="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OS-19-Nehemiah-318</a:t>
            </a:r>
          </a:p>
          <a:p>
            <a:r>
              <a:rPr lang="en-US" dirty="0"/>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8242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506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Jews traveling from afar would not bring their sacrificial animals with them as this was not feasible. This meant that a system of selling animals developed in Jerusalem</a:t>
            </a:r>
          </a:p>
        </p:txBody>
      </p:sp>
    </p:spTree>
    <p:extLst>
      <p:ext uri="{BB962C8B-B14F-4D97-AF65-F5344CB8AC3E}">
        <p14:creationId xmlns:p14="http://schemas.microsoft.com/office/powerpoint/2010/main" val="154420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also would need the local currency of shekels as we need to today when we travel to another county. Therefore, a money changing system also developed. </a:t>
            </a:r>
          </a:p>
        </p:txBody>
      </p:sp>
    </p:spTree>
    <p:extLst>
      <p:ext uri="{BB962C8B-B14F-4D97-AF65-F5344CB8AC3E}">
        <p14:creationId xmlns:p14="http://schemas.microsoft.com/office/powerpoint/2010/main" val="408623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where did the money changing need to occur? Certainly not in the temple courtyards! Yet this was deemed most convenient.</a:t>
            </a:r>
          </a:p>
        </p:txBody>
      </p:sp>
    </p:spTree>
    <p:extLst>
      <p:ext uri="{BB962C8B-B14F-4D97-AF65-F5344CB8AC3E}">
        <p14:creationId xmlns:p14="http://schemas.microsoft.com/office/powerpoint/2010/main" val="346968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Jesus was upset that this system replaced His Father's House from prayer.</a:t>
            </a:r>
          </a:p>
        </p:txBody>
      </p:sp>
    </p:spTree>
    <p:extLst>
      <p:ext uri="{BB962C8B-B14F-4D97-AF65-F5344CB8AC3E}">
        <p14:creationId xmlns:p14="http://schemas.microsoft.com/office/powerpoint/2010/main" val="295291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Others disagreed, for they made a great deal of money from the system.</a:t>
            </a:r>
          </a:p>
        </p:txBody>
      </p:sp>
    </p:spTree>
    <p:extLst>
      <p:ext uri="{BB962C8B-B14F-4D97-AF65-F5344CB8AC3E}">
        <p14:creationId xmlns:p14="http://schemas.microsoft.com/office/powerpoint/2010/main" val="3931499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had every right to tear this down—even though he would again need to clear the temple three years later!</a:t>
            </a:r>
          </a:p>
        </p:txBody>
      </p:sp>
    </p:spTree>
    <p:extLst>
      <p:ext uri="{BB962C8B-B14F-4D97-AF65-F5344CB8AC3E}">
        <p14:creationId xmlns:p14="http://schemas.microsoft.com/office/powerpoint/2010/main" val="817471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turned over their tables in the way that the Jewish leaders in Jerusalem should have done before him!</a:t>
            </a:r>
          </a:p>
        </p:txBody>
      </p:sp>
    </p:spTree>
    <p:extLst>
      <p:ext uri="{BB962C8B-B14F-4D97-AF65-F5344CB8AC3E}">
        <p14:creationId xmlns:p14="http://schemas.microsoft.com/office/powerpoint/2010/main" val="285963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His anger against those selling doves was righteous anger.</a:t>
            </a:r>
          </a:p>
        </p:txBody>
      </p:sp>
    </p:spTree>
    <p:extLst>
      <p:ext uri="{BB962C8B-B14F-4D97-AF65-F5344CB8AC3E}">
        <p14:creationId xmlns:p14="http://schemas.microsoft.com/office/powerpoint/2010/main" val="361572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So he let the sacrificial doves free.</a:t>
            </a:r>
          </a:p>
        </p:txBody>
      </p:sp>
    </p:spTree>
    <p:extLst>
      <p:ext uri="{BB962C8B-B14F-4D97-AF65-F5344CB8AC3E}">
        <p14:creationId xmlns:p14="http://schemas.microsoft.com/office/powerpoint/2010/main" val="441009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"Stop turning my Father's House into a den of thieves!" Jesus retorted.</a:t>
            </a:r>
          </a:p>
        </p:txBody>
      </p:sp>
    </p:spTree>
    <p:extLst>
      <p:ext uri="{BB962C8B-B14F-4D97-AF65-F5344CB8AC3E}">
        <p14:creationId xmlns:p14="http://schemas.microsoft.com/office/powerpoint/2010/main" val="563737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other side of Jesus was to show compassion on those cheated by this system.</a:t>
            </a:r>
          </a:p>
        </p:txBody>
      </p:sp>
    </p:spTree>
    <p:extLst>
      <p:ext uri="{BB962C8B-B14F-4D97-AF65-F5344CB8AC3E}">
        <p14:creationId xmlns:p14="http://schemas.microsoft.com/office/powerpoint/2010/main" val="584706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But why were the Jewish leaders upset with Jesus?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The Law declared, "</a:t>
            </a:r>
            <a:r>
              <a:rPr lang="en-US" dirty="0">
                <a:effectLst/>
                <a:latin typeface="Arial" panose="020B0604020202020204" pitchFamily="34" charset="0"/>
              </a:rPr>
              <a:t>In the case of the burnt offering, the priest may keep the hide of the sacrificed animal" (Lev 7:80. The leaders profited much from this system.</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They asked him by what authority he could cleanse the temple.</a:t>
            </a:r>
          </a:p>
        </p:txBody>
      </p:sp>
    </p:spTree>
    <p:extLst>
      <p:ext uri="{BB962C8B-B14F-4D97-AF65-F5344CB8AC3E}">
        <p14:creationId xmlns:p14="http://schemas.microsoft.com/office/powerpoint/2010/main" val="118390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5</a:t>
            </a:fld>
            <a:endParaRPr lang="en-GB"/>
          </a:p>
        </p:txBody>
      </p:sp>
    </p:spTree>
    <p:extLst>
      <p:ext uri="{BB962C8B-B14F-4D97-AF65-F5344CB8AC3E}">
        <p14:creationId xmlns:p14="http://schemas.microsoft.com/office/powerpoint/2010/main" val="314592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"Destroy this temple and I will rebuild it in three days," Jesus responded. </a:t>
            </a:r>
          </a:p>
          <a:p>
            <a:pPr defTabSz="457177">
              <a:defRPr/>
            </a:pPr>
            <a:r>
              <a:rPr lang="en-US" dirty="0">
                <a:cs typeface="+mn-cs"/>
              </a:rPr>
              <a:t>Of course, he was referred to his body—but they said that it took 46 years to build the temple.</a:t>
            </a:r>
          </a:p>
        </p:txBody>
      </p:sp>
    </p:spTree>
    <p:extLst>
      <p:ext uri="{BB962C8B-B14F-4D97-AF65-F5344CB8AC3E}">
        <p14:creationId xmlns:p14="http://schemas.microsoft.com/office/powerpoint/2010/main" val="870567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never asked Jesus for clarification.</a:t>
            </a:r>
          </a:p>
        </p:txBody>
      </p:sp>
    </p:spTree>
    <p:extLst>
      <p:ext uri="{BB962C8B-B14F-4D97-AF65-F5344CB8AC3E}">
        <p14:creationId xmlns:p14="http://schemas.microsoft.com/office/powerpoint/2010/main" val="463147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clarifies himself with the believing but often not the unbelieving. Otherwise, they would incur a stricter judgment.</a:t>
            </a:r>
          </a:p>
        </p:txBody>
      </p:sp>
    </p:spTree>
    <p:extLst>
      <p:ext uri="{BB962C8B-B14F-4D97-AF65-F5344CB8AC3E}">
        <p14:creationId xmlns:p14="http://schemas.microsoft.com/office/powerpoint/2010/main" val="810480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disciples believed fully only after the resurrection, according to John 2:22!</a:t>
            </a:r>
          </a:p>
        </p:txBody>
      </p:sp>
    </p:spTree>
    <p:extLst>
      <p:ext uri="{BB962C8B-B14F-4D97-AF65-F5344CB8AC3E}">
        <p14:creationId xmlns:p14="http://schemas.microsoft.com/office/powerpoint/2010/main" val="170097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Lucida Grande" panose="020B0600040502020204" pitchFamily="34" charset="0"/>
              </a:rPr>
              <a:t>So when He was raised from the dead, His disciples remembered that He said this; and they believed the Scripture and the word which Jesus had spoken.</a:t>
            </a:r>
          </a:p>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believing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believing of John 2:22 is the same as the believing of John 2:23.</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46</a:t>
            </a:fld>
            <a:endParaRPr lang="en-GB"/>
          </a:p>
        </p:txBody>
      </p:sp>
    </p:spTree>
    <p:extLst>
      <p:ext uri="{BB962C8B-B14F-4D97-AF65-F5344CB8AC3E}">
        <p14:creationId xmlns:p14="http://schemas.microsoft.com/office/powerpoint/2010/main" val="1911463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200" b="1" dirty="0">
                <a:effectLst/>
                <a:latin typeface="XBRiyaz"/>
                <a:cs typeface="Arial" panose="020B0604020202020204" pitchFamily="34" charset="0"/>
              </a:rPr>
              <a:t>سافر يسوع من اليهودية إلى الجليل وقرر </a:t>
            </a:r>
            <a:r>
              <a:rPr lang="ar-SA" sz="1200" b="1" dirty="0" err="1">
                <a:effectLst/>
                <a:latin typeface="XBRiyaz"/>
                <a:cs typeface="Arial" panose="020B0604020202020204" pitchFamily="34" charset="0"/>
              </a:rPr>
              <a:t>أن</a:t>
            </a:r>
            <a:r>
              <a:rPr lang="ar-SA" sz="1200" b="1" dirty="0">
                <a:effectLst/>
                <a:latin typeface="XBRiyaz"/>
                <a:cs typeface="Arial" panose="020B0604020202020204" pitchFamily="34" charset="0"/>
              </a:rPr>
              <a:t> يمر بمنطقة </a:t>
            </a:r>
            <a:endParaRPr lang="ar-SA" b="1" dirty="0">
              <a:cs typeface="Arial" panose="020B0604020202020204" pitchFamily="34" charset="0"/>
            </a:endParaRPr>
          </a:p>
          <a:p>
            <a:pPr algn="r" rtl="1"/>
            <a:r>
              <a:rPr lang="ar-SA" sz="1200" b="1" dirty="0">
                <a:effectLst/>
                <a:latin typeface="XBRiyaz"/>
                <a:cs typeface="Arial" panose="020B0604020202020204" pitchFamily="34" charset="0"/>
              </a:rPr>
              <a:t>السامرة حيث يعيش السامر يون. </a:t>
            </a:r>
            <a:endParaRPr lang="ar-SA" b="1" dirty="0">
              <a:cs typeface="Arial" panose="020B0604020202020204" pitchFamily="34" charset="0"/>
            </a:endParaRPr>
          </a:p>
          <a:p>
            <a:pPr lvl="0" algn="r" rtl="1"/>
            <a:endParaRPr lang="en-US" dirty="0"/>
          </a:p>
          <a:p>
            <a:pPr lvl="0" algn="r" rtl="1"/>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وكان السامريون عرق من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اليهود كانوا قد تزوجوا في الماضي من </a:t>
            </a:r>
            <a:r>
              <a:rPr lang="ar-SA" sz="1800" b="1" dirty="0" err="1">
                <a:effectLst/>
                <a:latin typeface="XBRiyaz"/>
                <a:cs typeface="Arial" panose="020B0604020202020204" pitchFamily="34" charset="0"/>
              </a:rPr>
              <a:t>أجناس</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ولم يكن اليهود يسمحون للسامرين بأن يعبدوا الله معهم ولم يكن بينهم </a:t>
            </a:r>
            <a:r>
              <a:rPr lang="ar-SA" sz="1800" b="1" dirty="0" err="1">
                <a:effectLst/>
                <a:latin typeface="XBRiyaz"/>
                <a:cs typeface="Arial" panose="020B0604020202020204" pitchFamily="34" charset="0"/>
              </a:rPr>
              <a:t>أي</a:t>
            </a:r>
            <a:r>
              <a:rPr lang="ar-SA" sz="1800" b="1" dirty="0">
                <a:effectLst/>
                <a:latin typeface="XBRiyaz"/>
                <a:cs typeface="Arial" panose="020B0604020202020204" pitchFamily="34" charset="0"/>
              </a:rPr>
              <a:t> علاقة. وكان اليهود يتجنبون السفر عن طريق السامرة. هنالك تاريخ من العداوة والكره بين اليهود والسامريين ولذلك فهم لا يتحدثون مع بعضهم البعض. </a:t>
            </a:r>
            <a:endParaRPr lang="ar-SA" sz="2800" b="1" dirty="0">
              <a:cs typeface="Arial" panose="020B0604020202020204" pitchFamily="34" charset="0"/>
            </a:endParaRPr>
          </a:p>
          <a:p>
            <a:pPr lvl="0" algn="r" rtl="1"/>
            <a:endParaRPr lang="en-US" dirty="0"/>
          </a:p>
          <a:p>
            <a:pPr lvl="0" algn="r" rtl="1"/>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ووصل الرب يسوع وتلاميذه عند الظهيرة إلى بئر خارج بلدة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تدعى سوخار </a:t>
            </a:r>
            <a:endParaRPr lang="ar-SA" b="1" dirty="0">
              <a:cs typeface="Arial" panose="020B0604020202020204" pitchFamily="34" charset="0"/>
            </a:endParaRPr>
          </a:p>
          <a:p>
            <a:pPr lvl="0" algn="r" rtl="1"/>
            <a:endParaRPr lang="en-US" dirty="0"/>
          </a:p>
          <a:p>
            <a:pPr lvl="0" algn="r" rtl="1"/>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6</a:t>
            </a:fld>
            <a:endParaRPr lang="en-GB"/>
          </a:p>
        </p:txBody>
      </p:sp>
    </p:spTree>
    <p:extLst>
      <p:ext uri="{BB962C8B-B14F-4D97-AF65-F5344CB8AC3E}">
        <p14:creationId xmlns:p14="http://schemas.microsoft.com/office/powerpoint/2010/main" val="1385492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Arial" panose="020B0604020202020204" pitchFamily="34" charset="0"/>
                <a:cs typeface="Arial" panose="020B0604020202020204" pitchFamily="34" charset="0"/>
              </a:rPr>
              <a:t>وجلس الرب يسوع ليستريح بينما ذهب تلاميذه ليشتروا </a:t>
            </a:r>
            <a:endParaRPr lang="ar-SA" b="1" dirty="0">
              <a:latin typeface="Arial" panose="020B0604020202020204" pitchFamily="34" charset="0"/>
              <a:cs typeface="Arial" panose="020B0604020202020204" pitchFamily="34" charset="0"/>
            </a:endParaRPr>
          </a:p>
          <a:p>
            <a:pPr algn="r" rtl="1"/>
            <a:r>
              <a:rPr lang="ar-SA" sz="1800" b="1" dirty="0">
                <a:effectLst/>
                <a:latin typeface="Arial" panose="020B0604020202020204" pitchFamily="34" charset="0"/>
                <a:cs typeface="Arial" panose="020B0604020202020204" pitchFamily="34" charset="0"/>
              </a:rPr>
              <a:t>طعامًا لهم. </a:t>
            </a:r>
            <a:endParaRPr lang="en-US" b="1" dirty="0">
              <a:latin typeface="Arial" panose="020B0604020202020204" pitchFamily="34" charset="0"/>
              <a:cs typeface="Arial" panose="020B0604020202020204" pitchFamily="34" charset="0"/>
            </a:endParaRPr>
          </a:p>
          <a:p>
            <a:pPr lvl="0" algn="r" rtl="1"/>
            <a:endParaRPr lang="en-US" b="1" dirty="0">
              <a:latin typeface="Arial" panose="020B0604020202020204" pitchFamily="34" charset="0"/>
              <a:cs typeface="Arial" panose="020B0604020202020204" pitchFamily="34" charset="0"/>
            </a:endParaRPr>
          </a:p>
          <a:p>
            <a:pPr lvl="0" algn="r" rtl="1"/>
            <a:r>
              <a:rPr lang="en-US" b="1" dirty="0">
                <a:latin typeface="Arial" panose="020B0604020202020204" pitchFamily="34" charset="0"/>
                <a:cs typeface="Arial" panose="020B0604020202020204" pitchFamily="34" charset="0"/>
              </a:rPr>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وجاءت امرأة سامرية لتملأ ماءً من البئر. فطلب منها الرب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يسوع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تعطيه ليشرب.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فاعترضت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وقالت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يهودي، </a:t>
            </a:r>
            <a:r>
              <a:rPr lang="ar-SA" sz="1800" b="1" dirty="0" err="1">
                <a:effectLst/>
                <a:latin typeface="XBRiyaz"/>
                <a:cs typeface="Arial" panose="020B0604020202020204" pitchFamily="34" charset="0"/>
              </a:rPr>
              <a:t>وأنا</a:t>
            </a:r>
            <a:r>
              <a:rPr lang="ar-SA" sz="1800" b="1" dirty="0">
                <a:effectLst/>
                <a:latin typeface="XBRiyaz"/>
                <a:cs typeface="Arial" panose="020B0604020202020204" pitchFamily="34" charset="0"/>
              </a:rPr>
              <a:t> سامرية" كيف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تطلب مني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أعطيك</a:t>
            </a:r>
            <a:r>
              <a:rPr lang="ar-SA" sz="1800" b="1" dirty="0">
                <a:effectLst/>
                <a:latin typeface="XBRiyaz"/>
                <a:cs typeface="Arial" panose="020B0604020202020204" pitchFamily="34" charset="0"/>
              </a:rPr>
              <a:t> لتشرب؟ لأنها كانت تعرف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اليهود لا يستخدمون الأكواب والأطباق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نفسها التي استخدمها سامر </a:t>
            </a:r>
            <a:r>
              <a:rPr lang="ar-SA" sz="1800" b="1" dirty="0" err="1">
                <a:effectLst/>
                <a:latin typeface="XBRiyaz"/>
                <a:cs typeface="Arial" panose="020B0604020202020204" pitchFamily="34" charset="0"/>
              </a:rPr>
              <a:t>يين</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lgn="r" rtl="1"/>
            <a:r>
              <a:rPr lang="ar-SA" b="1" dirty="0">
                <a:cs typeface="Arial" panose="020B0604020202020204" pitchFamily="34" charset="0"/>
              </a:rPr>
              <a:t>أَجَابَ يَسُوعُ: «لَوْ كُنْتِ تَعْلَمِينَ عَطِيَّةَ اللَّهِ وَمَنْ هُوَ الَّذِي يَقُولُ لَكِ أَعْطِينِي لأَشْرَبَ لَطَلَبْتِ أَنْتِ مِنْهُ فَأَعْطَاكِ مَاءً حَيّاً».</a:t>
            </a:r>
          </a:p>
          <a:p>
            <a:pPr lvl="0" algn="r" rtl="1"/>
            <a:endParaRPr lang="ar-SA" b="1" dirty="0">
              <a:cs typeface="Arial" panose="020B0604020202020204" pitchFamily="34" charset="0"/>
            </a:endParaRPr>
          </a:p>
          <a:p>
            <a:pPr lvl="0" algn="r" rtl="1"/>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فسألته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"ليس معك شيء تسحب به الماء من البئر العميق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فمن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ستحصل على الماء الحي؟"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فأجابها الرب يسوع وقال: الذين يشربون ماءً عاديًا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سيعطشون ثانية ولكن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أتحدث</a:t>
            </a:r>
            <a:r>
              <a:rPr lang="ar-SA" sz="1800" b="1" dirty="0">
                <a:effectLst/>
                <a:latin typeface="XBRiyaz"/>
                <a:cs typeface="Arial" panose="020B0604020202020204" pitchFamily="34" charset="0"/>
              </a:rPr>
              <a:t> عن الماء الحي الذي يعطي حياة </a:t>
            </a:r>
            <a:r>
              <a:rPr lang="ar-SA" sz="1800" b="1" dirty="0" err="1">
                <a:effectLst/>
                <a:latin typeface="XBRiyaz"/>
                <a:cs typeface="Arial" panose="020B0604020202020204" pitchFamily="34" charset="0"/>
              </a:rPr>
              <a:t>أبدية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فطلبت منه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يعطيها من هذا الماء لكيلا تعود إلى هنا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مرة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يسوع " اذهبي ونادي زوجك وارجعي" فقالت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"ليس لي زوج". </a:t>
            </a:r>
            <a:endParaRPr lang="en-US" dirty="0"/>
          </a:p>
          <a:p>
            <a:pPr lvl="0" algn="r" rtl="1"/>
            <a:endParaRPr lang="en-US" dirty="0"/>
          </a:p>
          <a:p>
            <a:pPr lvl="0" algn="r" rtl="1"/>
            <a:r>
              <a:rPr lang="en-US" dirty="0"/>
              <a:t>'Go and call your husband,’ Jesus told her, ‘and come back.’ </a:t>
            </a:r>
          </a:p>
          <a:p>
            <a:pPr lvl="0" algn="r" rtl="1"/>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الرب يسوع "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محقة" ولكنك تزوجت من قبل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بخمسة رجال والذي يعيش معك الآن ليس زوجك" فصدمت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لأن يسوع يعرف الكثير عنها وقالت له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نبي".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err="1">
                <a:effectLst/>
                <a:latin typeface="XBRiyaz"/>
                <a:cs typeface="Arial" panose="020B0604020202020204" pitchFamily="34" charset="0"/>
              </a:rPr>
              <a:t>وأكملت</a:t>
            </a:r>
            <a:r>
              <a:rPr lang="ar-SA" sz="1800" b="1" dirty="0">
                <a:effectLst/>
                <a:latin typeface="XBRiyaz"/>
                <a:cs typeface="Arial" panose="020B0604020202020204" pitchFamily="34" charset="0"/>
              </a:rPr>
              <a:t> كلامها "السامريون يعبدون الله على هذا الجبل </a:t>
            </a:r>
            <a:endParaRPr lang="ar-SA" b="1" dirty="0">
              <a:cs typeface="Arial" panose="020B0604020202020204" pitchFamily="34" charset="0"/>
            </a:endParaRPr>
          </a:p>
          <a:p>
            <a:pPr algn="r" rtl="1"/>
            <a:r>
              <a:rPr lang="ar-SA" sz="1800" b="1" dirty="0" err="1">
                <a:effectLst/>
                <a:latin typeface="XBRiyaz"/>
                <a:cs typeface="Arial" panose="020B0604020202020204" pitchFamily="34" charset="0"/>
              </a:rPr>
              <a:t>وأنتم</a:t>
            </a:r>
            <a:r>
              <a:rPr lang="ar-SA" sz="1800" b="1" dirty="0">
                <a:effectLst/>
                <a:latin typeface="XBRiyaz"/>
                <a:cs typeface="Arial" panose="020B0604020202020204" pitchFamily="34" charset="0"/>
              </a:rPr>
              <a:t> اليهود تقولون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أورشليم هي المكان الذي يجب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 الله فيه".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719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فشرح لها يسوع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ليس المهم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تعبد ولكن مَن تعبد. </a:t>
            </a:r>
            <a:r>
              <a:rPr lang="ar-SA" sz="1800" b="1" dirty="0" err="1">
                <a:effectLst/>
                <a:latin typeface="XBRiyaz"/>
                <a:cs typeface="Arial" panose="020B0604020202020204" pitchFamily="34" charset="0"/>
              </a:rPr>
              <a:t>وأنه</a:t>
            </a:r>
            <a:r>
              <a:rPr lang="ar-SA" sz="1800" b="1" dirty="0">
                <a:effectLst/>
                <a:latin typeface="XBRiyaz"/>
                <a:cs typeface="Arial" panose="020B0604020202020204" pitchFamily="34" charset="0"/>
              </a:rPr>
              <a:t>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سيأتي وقت سيعبد الناس الله الحق وسيقدمون له عبادة حقيقية. فالله روح ويستطيع الناس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يعبدوه بقوة هذا الروح فحسب. </a:t>
            </a:r>
            <a:endParaRPr lang="ar-SA" sz="2800"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فردت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أعلم</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عندما يأتي مخلص الله الذي يدعى المسيّا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فسيعلمنا كل شيء. فقال لها الرب يسوع: انا هو المسيّا الذي يكلمك".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وعاد التلاميذ في ذلك الوقت واندهشوا عندما وجدوه يتكلم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مع سامرية. وتركت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جرة الماء وعادت إلى البلدة </a:t>
            </a:r>
            <a:r>
              <a:rPr lang="ar-SA" sz="1800" b="1" dirty="0" err="1">
                <a:effectLst/>
                <a:latin typeface="XBRiyaz"/>
                <a:cs typeface="Arial" panose="020B0604020202020204" pitchFamily="34" charset="0"/>
              </a:rPr>
              <a:t>وأخبرت</a:t>
            </a:r>
            <a:r>
              <a:rPr lang="ar-SA" sz="1800" b="1" dirty="0">
                <a:effectLst/>
                <a:latin typeface="XBRiyaz"/>
                <a:cs typeface="Arial" panose="020B0604020202020204" pitchFamily="34" charset="0"/>
              </a:rPr>
              <a:t> الجميع وقالت "تعالوا وقابلوا الرجل الذي قال لي كل ما فعلته". هل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فذهب السامريون ليقابلوا يسوع وترجوه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يبقى معهم. وبقي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الرب يسوع معهم يومين </a:t>
            </a:r>
            <a:r>
              <a:rPr lang="ar-SA" sz="1800" b="1" dirty="0" err="1">
                <a:effectLst/>
                <a:latin typeface="XBRiyaz"/>
                <a:cs typeface="Arial" panose="020B0604020202020204" pitchFamily="34" charset="0"/>
              </a:rPr>
              <a:t>وآمن</a:t>
            </a:r>
            <a:r>
              <a:rPr lang="ar-SA" sz="1800" b="1" dirty="0">
                <a:effectLst/>
                <a:latin typeface="XBRiyaz"/>
                <a:cs typeface="Arial" panose="020B0604020202020204" pitchFamily="34" charset="0"/>
              </a:rPr>
              <a:t> كثير منهم بأن الرب يسوع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وقالوا </a:t>
            </a:r>
            <a:r>
              <a:rPr lang="ar-SA" sz="1800" b="1" dirty="0" err="1">
                <a:effectLst/>
                <a:latin typeface="XBRiyaz"/>
                <a:cs typeface="Arial" panose="020B0604020202020204" pitchFamily="34" charset="0"/>
              </a:rPr>
              <a:t>للمرأة</a:t>
            </a:r>
            <a:r>
              <a:rPr lang="ar-SA" sz="1800" b="1" dirty="0">
                <a:effectLst/>
                <a:latin typeface="XBRiyaz"/>
                <a:cs typeface="Arial" panose="020B0604020202020204" pitchFamily="34" charset="0"/>
              </a:rPr>
              <a:t> "نحن </a:t>
            </a:r>
            <a:r>
              <a:rPr lang="ar-SA" sz="1800" b="1" dirty="0" err="1">
                <a:effectLst/>
                <a:latin typeface="XBRiyaz"/>
                <a:cs typeface="Arial" panose="020B0604020202020204" pitchFamily="34" charset="0"/>
              </a:rPr>
              <a:t>أمنا</a:t>
            </a:r>
            <a:r>
              <a:rPr lang="ar-SA" sz="1800" b="1" dirty="0">
                <a:effectLst/>
                <a:latin typeface="XBRiyaz"/>
                <a:cs typeface="Arial" panose="020B0604020202020204" pitchFamily="34" charset="0"/>
              </a:rPr>
              <a:t> لأننا سمعناه وعرفنا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بالحقيقة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مخلص العالم".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His outline of the life of Christ forms a chiasm, or literary arrangement with repeating elements in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endParaRPr lang="en-US" dirty="0"/>
          </a:p>
        </p:txBody>
      </p:sp>
      <p:sp>
        <p:nvSpPr>
          <p:cNvPr id="4" name="Slide Number Placeholder 3"/>
          <p:cNvSpPr>
            <a:spLocks noGrp="1"/>
          </p:cNvSpPr>
          <p:nvPr>
            <p:ph type="sldNum" sz="quarter" idx="5"/>
          </p:nvPr>
        </p:nvSpPr>
        <p:spPr/>
        <p:txBody>
          <a:bodyPr/>
          <a:lstStyle/>
          <a:p>
            <a:fld id="{5E2ADFD7-D11B-1947-91FB-744DDB5B077E}" type="slidenum">
              <a:rPr lang="en-US" smtClean="0"/>
              <a:pPr/>
              <a:t>72</a:t>
            </a:fld>
            <a:endParaRPr lang="en-US"/>
          </a:p>
        </p:txBody>
      </p:sp>
    </p:spTree>
    <p:extLst>
      <p:ext uri="{BB962C8B-B14F-4D97-AF65-F5344CB8AC3E}">
        <p14:creationId xmlns:p14="http://schemas.microsoft.com/office/powerpoint/2010/main" val="4042987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632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9336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835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18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62245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29485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1461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85319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4154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96863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233398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1481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8632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8133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620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00368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6374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247888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9657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443141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5304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76320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81914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410536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77787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185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8632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2915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602309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267637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315354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20195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42050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189848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015726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84145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623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192677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661157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215557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44101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210202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90534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227282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45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53820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3093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092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b="1" i="0">
                <a:latin typeface="Arial" panose="020B0604020202020204" pitchFamily="34" charset="0"/>
              </a:defRPr>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b="1" i="0">
                <a:latin typeface="Arial" panose="020B0604020202020204" pitchFamily="34" charset="0"/>
              </a:defRPr>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dirty="0"/>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b="1" i="0">
                <a:latin typeface="Arial" panose="020B0604020202020204" pitchFamily="34" charset="0"/>
              </a:defRPr>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b="1" i="0">
                <a:latin typeface="Arial" panose="020B0604020202020204" pitchFamily="34" charset="0"/>
              </a:defRPr>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dirty="0"/>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b="1" i="0">
                <a:latin typeface="Arial" panose="020B0604020202020204" pitchFamily="34" charset="0"/>
              </a:defRPr>
            </a:lvl1pPr>
          </a:lstStyle>
          <a:p>
            <a:fld id="{90DE44F8-E790-45D9-9CD8-8283DEB15334}" type="slidenum">
              <a:rPr lang="en-US" altLang="en-US" smtClean="0"/>
              <a:pPr/>
              <a:t>‹#›</a:t>
            </a:fld>
            <a:endParaRPr lang="en-US" altLang="en-US" dirty="0"/>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b="1" i="0">
                <a:latin typeface="Arial" panose="020B0604020202020204" pitchFamily="34" charset="0"/>
              </a:defRPr>
            </a:lvl1pPr>
          </a:lstStyle>
          <a:p>
            <a:fld id="{9985960E-D13A-40E1-B48E-C0BB59A91150}" type="slidenum">
              <a:rPr lang="en-US" altLang="en-US" smtClean="0"/>
              <a:pPr/>
              <a:t>‹#›</a:t>
            </a:fld>
            <a:endParaRPr lang="en-US" altLang="en-US" dirty="0"/>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b="1" i="0">
                <a:latin typeface="Arial" panose="020B0604020202020204" pitchFamily="34" charset="0"/>
              </a:defRPr>
            </a:lvl1pPr>
          </a:lstStyle>
          <a:p>
            <a:fld id="{21D4F817-1581-4557-B027-283956C3688E}" type="slidenum">
              <a:rPr lang="en-US" altLang="en-US" smtClean="0"/>
              <a:pPr/>
              <a:t>‹#›</a:t>
            </a:fld>
            <a:endParaRPr lang="en-US" altLang="en-US" dirty="0"/>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b="1" i="0">
                <a:latin typeface="Arial" panose="020B0604020202020204" pitchFamily="34" charset="0"/>
              </a:defRPr>
            </a:lvl1pPr>
          </a:lstStyle>
          <a:p>
            <a:fld id="{71D98545-7D4D-481F-AC9C-790A8565A265}" type="slidenum">
              <a:rPr lang="en-US" altLang="en-US" smtClean="0"/>
              <a:pPr/>
              <a:t>‹#›</a:t>
            </a:fld>
            <a:endParaRPr lang="en-US" altLang="en-US" dirty="0"/>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b="1" i="0">
                <a:latin typeface="Arial" panose="020B0604020202020204" pitchFamily="34" charset="0"/>
              </a:defRPr>
            </a:lvl1pPr>
          </a:lstStyle>
          <a:p>
            <a:fld id="{3B82E254-72ED-41BE-9C95-EC7115761BD2}" type="slidenum">
              <a:rPr lang="en-US" altLang="en-US" smtClean="0"/>
              <a:pPr/>
              <a:t>‹#›</a:t>
            </a:fld>
            <a:endParaRPr lang="en-US" altLang="en-US" dirty="0"/>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b="1" i="0">
                <a:latin typeface="Arial" panose="020B0604020202020204" pitchFamily="34" charset="0"/>
              </a:defRPr>
            </a:lvl1pPr>
          </a:lstStyle>
          <a:p>
            <a:fld id="{06B956FA-DBF4-498E-857A-05E35BC6D36B}" type="slidenum">
              <a:rPr lang="en-US" altLang="en-US" smtClean="0"/>
              <a:pPr/>
              <a:t>‹#›</a:t>
            </a:fld>
            <a:endParaRPr lang="en-US" altLang="en-US" dirty="0"/>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b="1" i="0">
                <a:latin typeface="Arial" panose="020B0604020202020204" pitchFamily="34" charset="0"/>
              </a:defRPr>
            </a:lvl1pPr>
          </a:lstStyle>
          <a:p>
            <a:fld id="{BEB77E2F-87E4-4D73-8100-794F9944CBCD}" type="slidenum">
              <a:rPr lang="en-US" altLang="en-US" smtClean="0"/>
              <a:pPr/>
              <a:t>‹#›</a:t>
            </a:fld>
            <a:endParaRPr lang="en-US" altLang="en-US" dirty="0"/>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b="1" i="0">
                <a:latin typeface="Arial" panose="020B0604020202020204" pitchFamily="34" charset="0"/>
              </a:defRPr>
            </a:lvl1pPr>
          </a:lstStyle>
          <a:p>
            <a:fld id="{2C6C2034-B28B-4EFB-857F-88A380A1118E}" type="slidenum">
              <a:rPr lang="en-US" altLang="en-US" smtClean="0"/>
              <a:pPr/>
              <a:t>‹#›</a:t>
            </a:fld>
            <a:endParaRPr lang="en-US" altLang="en-US" dirty="0"/>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b="1" i="0">
                <a:latin typeface="Arial" panose="020B0604020202020204" pitchFamily="34" charset="0"/>
              </a:defRPr>
            </a:lvl1pPr>
          </a:lstStyle>
          <a:p>
            <a:fld id="{1E3416F7-8278-4624-841F-0D283CC02F76}" type="slidenum">
              <a:rPr lang="en-US" altLang="en-US" smtClean="0"/>
              <a:pPr/>
              <a:t>‹#›</a:t>
            </a:fld>
            <a:endParaRPr lang="en-US" altLang="en-US" dirty="0"/>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b="1" i="0">
                <a:latin typeface="Arial" panose="020B0604020202020204" pitchFamily="34" charset="0"/>
              </a:defRPr>
            </a:lvl1pPr>
          </a:lstStyle>
          <a:p>
            <a:fld id="{F672505B-B2EB-45C6-AACB-9ADA5DE58369}" type="slidenum">
              <a:rPr lang="en-US" altLang="en-US" smtClean="0"/>
              <a:pPr/>
              <a:t>‹#›</a:t>
            </a:fld>
            <a:endParaRPr lang="en-US" altLang="en-US" dirty="0"/>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b="1" i="0">
                <a:latin typeface="Arial" panose="020B0604020202020204" pitchFamily="34" charset="0"/>
              </a:defRPr>
            </a:lvl1pPr>
          </a:lstStyle>
          <a:p>
            <a:fld id="{8843CB69-14CC-41FD-92DC-F4FD047DE5BF}" type="slidenum">
              <a:rPr lang="en-US" altLang="en-US" smtClean="0"/>
              <a:pPr/>
              <a:t>‹#›</a:t>
            </a:fld>
            <a:endParaRPr lang="en-US" altLang="en-US" dirty="0"/>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577FB69C-B1B8-4F8C-954F-96AC04693315}" type="slidenum">
              <a:rPr lang="en-US" altLang="en-US" smtClean="0"/>
              <a:pPr/>
              <a:t>‹#›</a:t>
            </a:fld>
            <a:endParaRPr lang="en-US" altLang="en-US" dirty="0"/>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lvl1pPr>
              <a:defRPr b="1" i="0">
                <a:latin typeface="Arial" panose="020B0604020202020204" pitchFamily="34" charset="0"/>
              </a:defRPr>
            </a:lvl1pPr>
          </a:lstStyle>
          <a:p>
            <a:endParaRPr lang="en-GB" dirty="0"/>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8B2D7C4A-3912-4A8C-8100-8B03DE116E94}" type="slidenum">
              <a:rPr lang="en-US" altLang="en-US" smtClean="0"/>
              <a:pPr/>
              <a:t>‹#›</a:t>
            </a:fld>
            <a:endParaRPr lang="en-US" altLang="en-US" dirty="0"/>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693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99314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87955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9908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99396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25799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76936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53846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29400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70668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9305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79892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725019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733685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168639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68507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099082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175151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4504474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5053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92245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277726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726885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7597533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1816559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512164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9633977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5805412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594538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418203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786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9574162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3902391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791365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54977484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3933374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445377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8876929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8219180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0564783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8893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179364765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8552721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2639237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856381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468749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3514858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0072956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83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3279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3277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10248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14164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86701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54572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7304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1069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6231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9331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617506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212978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2413758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3479897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7683259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19094645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26597685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129108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b="1" i="0">
                <a:latin typeface="Arial" panose="020B0604020202020204" pitchFamily="34" charset="0"/>
              </a:defRPr>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dirty="0"/>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802226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256493349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3002976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599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5052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162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2538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3865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1833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7944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2003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4653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6389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15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362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04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8240517-BEF9-5B44-B83A-C7C4999FD4ED}" type="slidenum">
              <a:rPr lang="en-US" smtClean="0"/>
              <a:pPr/>
              <a:t>‹#›</a:t>
            </a:fld>
            <a:endParaRPr lang="en-US" dirty="0"/>
          </a:p>
        </p:txBody>
      </p:sp>
    </p:spTree>
    <p:extLst>
      <p:ext uri="{BB962C8B-B14F-4D97-AF65-F5344CB8AC3E}">
        <p14:creationId xmlns:p14="http://schemas.microsoft.com/office/powerpoint/2010/main" val="25408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9B95138B-AAD4-6E48-B7A2-7CF55257014F}" type="slidenum">
              <a:rPr lang="en-US" smtClean="0"/>
              <a:pPr/>
              <a:t>‹#›</a:t>
            </a:fld>
            <a:endParaRPr lang="en-US" dirty="0"/>
          </a:p>
        </p:txBody>
      </p:sp>
    </p:spTree>
    <p:extLst>
      <p:ext uri="{BB962C8B-B14F-4D97-AF65-F5344CB8AC3E}">
        <p14:creationId xmlns:p14="http://schemas.microsoft.com/office/powerpoint/2010/main" val="4166431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b="1" i="0">
                <a:latin typeface="Arial" panose="020B0604020202020204" pitchFamily="34" charset="0"/>
              </a:defRPr>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E1985E9-6F85-9D41-9EA9-515E90BB0C5D}" type="slidenum">
              <a:rPr lang="en-US" smtClean="0"/>
              <a:pPr/>
              <a:t>‹#›</a:t>
            </a:fld>
            <a:endParaRPr lang="en-US" dirty="0"/>
          </a:p>
        </p:txBody>
      </p:sp>
    </p:spTree>
    <p:extLst>
      <p:ext uri="{BB962C8B-B14F-4D97-AF65-F5344CB8AC3E}">
        <p14:creationId xmlns:p14="http://schemas.microsoft.com/office/powerpoint/2010/main" val="132292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7"/>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029B02F8-678A-B44B-AA03-7563B9CB025C}" type="slidenum">
              <a:rPr lang="en-US" smtClean="0"/>
              <a:pPr/>
              <a:t>‹#›</a:t>
            </a:fld>
            <a:endParaRPr lang="en-US" dirty="0"/>
          </a:p>
        </p:txBody>
      </p:sp>
    </p:spTree>
    <p:extLst>
      <p:ext uri="{BB962C8B-B14F-4D97-AF65-F5344CB8AC3E}">
        <p14:creationId xmlns:p14="http://schemas.microsoft.com/office/powerpoint/2010/main" val="153034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6C43F3F-A073-264B-A2CD-9702F623EADF}" type="slidenum">
              <a:rPr lang="en-US" smtClean="0"/>
              <a:pPr/>
              <a:t>‹#›</a:t>
            </a:fld>
            <a:endParaRPr lang="en-US" dirty="0"/>
          </a:p>
        </p:txBody>
      </p:sp>
    </p:spTree>
    <p:extLst>
      <p:ext uri="{BB962C8B-B14F-4D97-AF65-F5344CB8AC3E}">
        <p14:creationId xmlns:p14="http://schemas.microsoft.com/office/powerpoint/2010/main" val="2327831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FB1E8082-CAD5-9B4F-A7A8-89FAD430E617}" type="slidenum">
              <a:rPr lang="en-US" smtClean="0"/>
              <a:pPr/>
              <a:t>‹#›</a:t>
            </a:fld>
            <a:endParaRPr lang="en-US" dirty="0"/>
          </a:p>
        </p:txBody>
      </p:sp>
    </p:spTree>
    <p:extLst>
      <p:ext uri="{BB962C8B-B14F-4D97-AF65-F5344CB8AC3E}">
        <p14:creationId xmlns:p14="http://schemas.microsoft.com/office/powerpoint/2010/main" val="2916894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96A03651-6E26-254B-816C-4AA53A2FAB39}" type="slidenum">
              <a:rPr lang="en-US" smtClean="0"/>
              <a:pPr/>
              <a:t>‹#›</a:t>
            </a:fld>
            <a:endParaRPr lang="en-US" dirty="0"/>
          </a:p>
        </p:txBody>
      </p:sp>
    </p:spTree>
    <p:extLst>
      <p:ext uri="{BB962C8B-B14F-4D97-AF65-F5344CB8AC3E}">
        <p14:creationId xmlns:p14="http://schemas.microsoft.com/office/powerpoint/2010/main" val="1767102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2B6F637-A453-E84F-94C4-6BF821E363DD}" type="slidenum">
              <a:rPr lang="en-US" smtClean="0"/>
              <a:pPr/>
              <a:t>‹#›</a:t>
            </a:fld>
            <a:endParaRPr lang="en-US" dirty="0"/>
          </a:p>
        </p:txBody>
      </p:sp>
    </p:spTree>
    <p:extLst>
      <p:ext uri="{BB962C8B-B14F-4D97-AF65-F5344CB8AC3E}">
        <p14:creationId xmlns:p14="http://schemas.microsoft.com/office/powerpoint/2010/main" val="1338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b="1" i="0">
                <a:latin typeface="Arial" panose="020B0604020202020204" pitchFamily="34" charset="0"/>
              </a:defRPr>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dirty="0"/>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E027091-AB02-7343-BD73-FDFF653865E2}" type="slidenum">
              <a:rPr lang="en-US" smtClean="0"/>
              <a:pPr/>
              <a:t>‹#›</a:t>
            </a:fld>
            <a:endParaRPr lang="en-US" dirty="0"/>
          </a:p>
        </p:txBody>
      </p:sp>
    </p:spTree>
    <p:extLst>
      <p:ext uri="{BB962C8B-B14F-4D97-AF65-F5344CB8AC3E}">
        <p14:creationId xmlns:p14="http://schemas.microsoft.com/office/powerpoint/2010/main" val="4028460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071B384-14F2-AD4E-BFD3-B7E781677FB5}" type="slidenum">
              <a:rPr lang="en-US" smtClean="0"/>
              <a:pPr/>
              <a:t>‹#›</a:t>
            </a:fld>
            <a:endParaRPr lang="en-US" dirty="0"/>
          </a:p>
        </p:txBody>
      </p:sp>
    </p:spTree>
    <p:extLst>
      <p:ext uri="{BB962C8B-B14F-4D97-AF65-F5344CB8AC3E}">
        <p14:creationId xmlns:p14="http://schemas.microsoft.com/office/powerpoint/2010/main" val="341979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236A21-0EA6-4342-B3C8-F90D815D66F4}" type="slidenum">
              <a:rPr lang="en-US" smtClean="0"/>
              <a:pPr/>
              <a:t>‹#›</a:t>
            </a:fld>
            <a:endParaRPr lang="en-US" dirty="0"/>
          </a:p>
        </p:txBody>
      </p:sp>
    </p:spTree>
    <p:extLst>
      <p:ext uri="{BB962C8B-B14F-4D97-AF65-F5344CB8AC3E}">
        <p14:creationId xmlns:p14="http://schemas.microsoft.com/office/powerpoint/2010/main" val="182720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7AA21C-6766-0547-A4F6-849357384D63}" type="slidenum">
              <a:rPr lang="en-US" smtClean="0"/>
              <a:pPr/>
              <a:t>‹#›</a:t>
            </a:fld>
            <a:endParaRPr lang="en-US" dirty="0"/>
          </a:p>
        </p:txBody>
      </p:sp>
    </p:spTree>
    <p:extLst>
      <p:ext uri="{BB962C8B-B14F-4D97-AF65-F5344CB8AC3E}">
        <p14:creationId xmlns:p14="http://schemas.microsoft.com/office/powerpoint/2010/main" val="3514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4FAA6B8-F6A4-A343-8E71-E1AA462E2B9C}" type="slidenum">
              <a:rPr lang="en-US" smtClean="0"/>
              <a:pPr/>
              <a:t>‹#›</a:t>
            </a:fld>
            <a:endParaRPr lang="en-US" dirty="0"/>
          </a:p>
        </p:txBody>
      </p:sp>
    </p:spTree>
    <p:extLst>
      <p:ext uri="{BB962C8B-B14F-4D97-AF65-F5344CB8AC3E}">
        <p14:creationId xmlns:p14="http://schemas.microsoft.com/office/powerpoint/2010/main" val="174458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b="1" i="0">
                <a:latin typeface="Arial" panose="020B0604020202020204" pitchFamily="34" charset="0"/>
              </a:defRPr>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C880F1A-F011-E746-9B49-4C216A09F825}" type="slidenum">
              <a:rPr lang="en-US" smtClean="0"/>
              <a:pPr/>
              <a:t>‹#›</a:t>
            </a:fld>
            <a:endParaRPr lang="en-US" dirty="0"/>
          </a:p>
        </p:txBody>
      </p:sp>
    </p:spTree>
    <p:extLst>
      <p:ext uri="{BB962C8B-B14F-4D97-AF65-F5344CB8AC3E}">
        <p14:creationId xmlns:p14="http://schemas.microsoft.com/office/powerpoint/2010/main" val="356085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38735B5-B149-A447-950C-547F21A40C1A}" type="slidenum">
              <a:rPr lang="en-US" smtClean="0"/>
              <a:pPr/>
              <a:t>‹#›</a:t>
            </a:fld>
            <a:endParaRPr lang="en-US" dirty="0"/>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4959E9AB-5B14-2848-B4A1-7CE2D9400850}" type="slidenum">
              <a:rPr lang="en-US" smtClean="0"/>
              <a:pPr/>
              <a:t>‹#›</a:t>
            </a:fld>
            <a:endParaRPr lang="en-US" dirty="0"/>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D346532D-2BFD-9A49-8943-585569EE06AE}" type="slidenum">
              <a:rPr lang="en-US" smtClean="0"/>
              <a:pPr/>
              <a:t>‹#›</a:t>
            </a:fld>
            <a:endParaRPr lang="en-US" dirty="0"/>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9C02F83-CD8E-1947-A698-149E49ABF198}" type="slidenum">
              <a:rPr lang="en-US" smtClean="0"/>
              <a:pPr/>
              <a:t>‹#›</a:t>
            </a:fld>
            <a:endParaRPr lang="en-US" dirty="0"/>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14361EE3-B040-C74A-8E1E-D5EB99B0B424}" type="slidenum">
              <a:rPr lang="en-US" smtClean="0"/>
              <a:pPr/>
              <a:t>‹#›</a:t>
            </a:fld>
            <a:endParaRPr lang="en-US" dirty="0"/>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b="1" i="0">
                <a:latin typeface="Arial" panose="020B0604020202020204" pitchFamily="34" charset="0"/>
              </a:defRPr>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dirty="0"/>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1E4BC26-0E8A-2546-9116-FDC0641AAA31}" type="slidenum">
              <a:rPr lang="en-US" smtClean="0"/>
              <a:pPr/>
              <a:t>‹#›</a:t>
            </a:fld>
            <a:endParaRPr lang="en-US" dirty="0"/>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2992C8-BBFF-834A-B7A5-25F74DB9FF34}" type="slidenum">
              <a:rPr lang="en-US" smtClean="0"/>
              <a:pPr/>
              <a:t>‹#›</a:t>
            </a:fld>
            <a:endParaRPr lang="en-US" dirty="0"/>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38A5E3D-FF7F-7B43-9C47-B06954022CF2}" type="slidenum">
              <a:rPr lang="en-US" smtClean="0"/>
              <a:pPr/>
              <a:t>‹#›</a:t>
            </a:fld>
            <a:endParaRPr lang="en-US" dirty="0"/>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2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2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theme" Target="../theme/theme30.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22/02/2024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470" indent="-28556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261" indent="-228454"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171"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074"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fld id="{12737187-998D-C145-BAF2-CB6526813A35}" type="slidenum">
              <a:rPr lang="en-US" smtClean="0"/>
              <a:pPr defTabSz="321183" eaLnBrk="0" hangingPunct="0">
                <a:buSzPct val="100000"/>
              </a:pPr>
              <a:t>‹#›</a:t>
            </a:fld>
            <a:endParaRPr lang="en-US" dirty="0"/>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dirty="0"/>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537"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fld id="{12737187-998D-C145-BAF2-CB6526813A35}" type="slidenum">
              <a:rPr lang="en-US" smtClean="0"/>
              <a:pPr defTabSz="321119" eaLnBrk="0" hangingPunct="0">
                <a:buSzPct val="100000"/>
              </a:pPr>
              <a:t>‹#›</a:t>
            </a:fld>
            <a:endParaRPr lang="en-US" dirty="0"/>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defRPr>
            </a:lvl1pPr>
          </a:lstStyle>
          <a:p>
            <a:endParaRPr lang="en-US" altLang="en-US" dirty="0"/>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C04B45F4-ADD7-4B10-AB95-D1592DA62574}" type="slidenum">
              <a:rPr lang="en-US" altLang="en-US" smtClean="0"/>
              <a:pPr/>
              <a:t>‹#›</a:t>
            </a:fld>
            <a:endParaRPr lang="en-US" altLang="en-US" dirty="0"/>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88FE4CB7-90F8-7140-8B86-3C62BFCD97D1}" type="slidenum">
              <a:rPr lang="en-US" smtClean="0"/>
              <a:pPr>
                <a:defRPr/>
              </a:pPr>
              <a:t>‹#›</a:t>
            </a:fld>
            <a:endParaRPr lang="en-US" dirty="0"/>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692589"/>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963513819"/>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196194"/>
      </p:ext>
    </p:extLst>
  </p:cSld>
  <p:clrMap bg1="dk2" tx1="lt1" bg2="dk1"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2/22/24</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041160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fld id="{2EE7642A-7B80-D448-BF65-EEDFC4BA5E40}" type="slidenum">
              <a:rPr lang="en-US" smtClean="0"/>
              <a:pPr defTabSz="320302" eaLnBrk="0" hangingPunct="0">
                <a:buSzPct val="100000"/>
              </a:pPr>
              <a:t>‹#›</a:t>
            </a:fld>
            <a:endParaRPr lang="en-US" dirty="0"/>
          </a:p>
        </p:txBody>
      </p:sp>
    </p:spTree>
    <p:extLst>
      <p:ext uri="{BB962C8B-B14F-4D97-AF65-F5344CB8AC3E}">
        <p14:creationId xmlns:p14="http://schemas.microsoft.com/office/powerpoint/2010/main" val="1671049180"/>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defTabSz="320302"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5796340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694" indent="-285274"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1066" indent="-22821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510" indent="-22821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932" indent="-22821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063" indent="-28541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635" indent="-22833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00"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952"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fld id="{F3A1AA03-108C-694A-97E0-746B59CCE717}" type="slidenum">
              <a:rPr lang="en-US" smtClean="0"/>
              <a:pPr defTabSz="321455">
                <a:buSzPct val="100000"/>
              </a:pPr>
              <a:t>‹#›</a:t>
            </a:fld>
            <a:endParaRPr lang="en-US" dirty="0"/>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fld id="{5DDFCB5D-9589-6C49-93D5-A3E21ABC5181}" type="slidenum">
              <a:rPr lang="en-US" smtClean="0"/>
              <a:pPr defTabSz="321279">
                <a:buSzPct val="100000"/>
              </a:pPr>
              <a:t>‹#›</a:t>
            </a:fld>
            <a:endParaRPr lang="en-US" dirty="0"/>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4.jpeg"/><Relationship Id="rId1" Type="http://schemas.openxmlformats.org/officeDocument/2006/relationships/slideLayout" Target="../slideLayouts/slideLayout103.xml"/><Relationship Id="rId4" Type="http://schemas.openxmlformats.org/officeDocument/2006/relationships/image" Target="../media/image8.jpeg"/></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2.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5.jpeg"/><Relationship Id="rId1" Type="http://schemas.openxmlformats.org/officeDocument/2006/relationships/slideLayout" Target="../slideLayouts/slideLayout114.xml"/><Relationship Id="rId4" Type="http://schemas.openxmlformats.org/officeDocument/2006/relationships/image" Target="../media/image8.jpeg"/></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3.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131.xml"/></Relationships>
</file>

<file path=ppt/slides/_rels/slide1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5.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8.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1.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4.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4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1.xml"/><Relationship Id="rId1" Type="http://schemas.openxmlformats.org/officeDocument/2006/relationships/slideLayout" Target="../slideLayouts/slideLayout148.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1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3.xml"/><Relationship Id="rId1" Type="http://schemas.openxmlformats.org/officeDocument/2006/relationships/slideLayout" Target="../slideLayouts/slideLayout141.xml"/><Relationship Id="rId4" Type="http://schemas.openxmlformats.org/officeDocument/2006/relationships/image" Target="../media/image1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4.xml"/><Relationship Id="rId1" Type="http://schemas.openxmlformats.org/officeDocument/2006/relationships/slideLayout" Target="../slideLayouts/slideLayout14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5.xml"/><Relationship Id="rId1" Type="http://schemas.openxmlformats.org/officeDocument/2006/relationships/slideLayout" Target="../slideLayouts/slideLayout1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6.xml"/><Relationship Id="rId1" Type="http://schemas.openxmlformats.org/officeDocument/2006/relationships/slideLayout" Target="../slideLayouts/slideLayout160.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71.xml"/></Relationships>
</file>

<file path=ppt/slides/_rels/slide1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8.xml"/><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9.xml"/><Relationship Id="rId1" Type="http://schemas.openxmlformats.org/officeDocument/2006/relationships/slideLayout" Target="../slideLayouts/slideLayout18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0.xml"/><Relationship Id="rId1" Type="http://schemas.openxmlformats.org/officeDocument/2006/relationships/slideLayout" Target="../slideLayouts/slideLayout18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1.xml"/><Relationship Id="rId1" Type="http://schemas.openxmlformats.org/officeDocument/2006/relationships/slideLayout" Target="../slideLayouts/slideLayout18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2.xml"/><Relationship Id="rId1" Type="http://schemas.openxmlformats.org/officeDocument/2006/relationships/slideLayout" Target="../slideLayouts/slideLayout202.xml"/><Relationship Id="rId5" Type="http://schemas.openxmlformats.org/officeDocument/2006/relationships/image" Target="../media/image127.png"/><Relationship Id="rId4" Type="http://schemas.openxmlformats.org/officeDocument/2006/relationships/image" Target="../media/image126.png"/></Relationships>
</file>

<file path=ppt/slides/_rels/slide1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18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4.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5.xml"/><Relationship Id="rId1" Type="http://schemas.openxmlformats.org/officeDocument/2006/relationships/slideLayout" Target="../slideLayouts/slideLayout18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8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7.xml"/><Relationship Id="rId1" Type="http://schemas.openxmlformats.org/officeDocument/2006/relationships/slideLayout" Target="../slideLayouts/slideLayout184.xml"/></Relationships>
</file>

<file path=ppt/slides/_rels/slide1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9.xml"/><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0.xml"/><Relationship Id="rId1" Type="http://schemas.openxmlformats.org/officeDocument/2006/relationships/slideLayout" Target="../slideLayouts/slideLayout18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1.xml"/><Relationship Id="rId1" Type="http://schemas.openxmlformats.org/officeDocument/2006/relationships/slideLayout" Target="../slideLayouts/slideLayout184.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2.xml"/><Relationship Id="rId1" Type="http://schemas.openxmlformats.org/officeDocument/2006/relationships/slideLayout" Target="../slideLayouts/slideLayout184.xml"/></Relationships>
</file>

<file path=ppt/slides/_rels/slide1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3.xml"/><Relationship Id="rId1" Type="http://schemas.openxmlformats.org/officeDocument/2006/relationships/slideLayout" Target="../slideLayouts/slideLayout208.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4.xml"/><Relationship Id="rId1" Type="http://schemas.openxmlformats.org/officeDocument/2006/relationships/slideLayout" Target="../slideLayouts/slideLayout20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5.xml"/><Relationship Id="rId1" Type="http://schemas.openxmlformats.org/officeDocument/2006/relationships/slideLayout" Target="../slideLayouts/slideLayout208.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6.xml"/><Relationship Id="rId1" Type="http://schemas.openxmlformats.org/officeDocument/2006/relationships/slideLayout" Target="../slideLayouts/slideLayout208.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7.xml"/><Relationship Id="rId1" Type="http://schemas.openxmlformats.org/officeDocument/2006/relationships/slideLayout" Target="../slideLayouts/slideLayout208.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8.xml"/><Relationship Id="rId1" Type="http://schemas.openxmlformats.org/officeDocument/2006/relationships/slideLayout" Target="../slideLayouts/slideLayout20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21.xml"/><Relationship Id="rId1" Type="http://schemas.openxmlformats.org/officeDocument/2006/relationships/themeOverride" Target="../theme/themeOverride1.xml"/><Relationship Id="rId4" Type="http://schemas.openxmlformats.org/officeDocument/2006/relationships/image" Target="../media/image140.png"/></Relationships>
</file>

<file path=ppt/slides/_rels/slide1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0.xml"/><Relationship Id="rId1" Type="http://schemas.openxmlformats.org/officeDocument/2006/relationships/slideLayout" Target="../slideLayouts/slideLayout221.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1.xml"/><Relationship Id="rId1" Type="http://schemas.openxmlformats.org/officeDocument/2006/relationships/slideLayout" Target="../slideLayouts/slideLayout221.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2.xml"/><Relationship Id="rId1" Type="http://schemas.openxmlformats.org/officeDocument/2006/relationships/slideLayout" Target="../slideLayouts/slideLayout221.xml"/></Relationships>
</file>

<file path=ppt/slides/_rels/slide1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3.xml"/><Relationship Id="rId1" Type="http://schemas.openxmlformats.org/officeDocument/2006/relationships/slideLayout" Target="../slideLayouts/slideLayout221.xml"/></Relationships>
</file>

<file path=ppt/slides/_rels/slide2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4.xml"/><Relationship Id="rId1" Type="http://schemas.openxmlformats.org/officeDocument/2006/relationships/slideLayout" Target="../slideLayouts/slideLayout221.xml"/></Relationships>
</file>

<file path=ppt/slides/_rels/slide2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5.xml"/><Relationship Id="rId1" Type="http://schemas.openxmlformats.org/officeDocument/2006/relationships/slideLayout" Target="../slideLayouts/slideLayout221.xml"/></Relationships>
</file>

<file path=ppt/slides/_rels/slide2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6.xml"/><Relationship Id="rId1" Type="http://schemas.openxmlformats.org/officeDocument/2006/relationships/slideLayout" Target="../slideLayouts/slideLayout221.xml"/></Relationships>
</file>

<file path=ppt/slides/_rels/slide20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7.xml"/><Relationship Id="rId1" Type="http://schemas.openxmlformats.org/officeDocument/2006/relationships/slideLayout" Target="../slideLayouts/slideLayout221.xml"/></Relationships>
</file>

<file path=ppt/slides/_rels/slide2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8.xml"/><Relationship Id="rId1" Type="http://schemas.openxmlformats.org/officeDocument/2006/relationships/slideLayout" Target="../slideLayouts/slideLayout221.xml"/></Relationships>
</file>

<file path=ppt/slides/_rels/slide2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7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71.xml"/></Relationships>
</file>

<file path=ppt/slides/_rels/slide2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1.xml"/><Relationship Id="rId1" Type="http://schemas.openxmlformats.org/officeDocument/2006/relationships/slideLayout" Target="../slideLayouts/slideLayout256.xml"/><Relationship Id="rId4" Type="http://schemas.openxmlformats.org/officeDocument/2006/relationships/image" Target="../media/image151.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slideLayout" Target="../slideLayouts/slideLayout256.xml"/></Relationships>
</file>

<file path=ppt/slides/_rels/slide231.x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slideLayout" Target="../slideLayouts/slideLayout256.xml"/></Relationships>
</file>

<file path=ppt/slides/_rels/slide23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51.xml"/></Relationships>
</file>

<file path=ppt/slides/_rels/slide233.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256.xml"/></Relationships>
</file>

<file path=ppt/slides/_rels/slide234.x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slideLayout" Target="../slideLayouts/slideLayout256.xml"/></Relationships>
</file>

<file path=ppt/slides/_rels/slide23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4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39.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256.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48.xml"/></Relationships>
</file>

<file path=ppt/slides/_rels/slide24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4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3.x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slideLayout" Target="../slideLayouts/slideLayout256.xml"/></Relationships>
</file>

<file path=ppt/slides/_rels/slide24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46.xml"/><Relationship Id="rId5" Type="http://schemas.openxmlformats.org/officeDocument/2006/relationships/image" Target="../media/image166.jpeg"/><Relationship Id="rId4" Type="http://schemas.openxmlformats.org/officeDocument/2006/relationships/image" Target="../media/image165.jpeg"/></Relationships>
</file>

<file path=ppt/slides/_rels/slide24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56.xml"/></Relationships>
</file>

<file path=ppt/slides/_rels/slide24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2.xml"/><Relationship Id="rId1" Type="http://schemas.openxmlformats.org/officeDocument/2006/relationships/slideLayout" Target="../slideLayouts/slideLayout26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48.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256.xml"/></Relationships>
</file>

<file path=ppt/slides/_rels/slide249.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51.xml"/><Relationship Id="rId4" Type="http://schemas.openxmlformats.org/officeDocument/2006/relationships/image" Target="../media/image173.jpeg"/></Relationships>
</file>

<file path=ppt/slides/_rels/slide25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56.xml"/></Relationships>
</file>

<file path=ppt/slides/_rels/slide25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5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3.xml"/><Relationship Id="rId1" Type="http://schemas.openxmlformats.org/officeDocument/2006/relationships/slideLayout" Target="../slideLayouts/slideLayout244.xml"/><Relationship Id="rId4" Type="http://schemas.openxmlformats.org/officeDocument/2006/relationships/image" Target="../media/image177.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34.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4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10.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45.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4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4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45.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4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45.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34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345.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45.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345.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345.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345.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345.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45.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345.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323.xml"/><Relationship Id="rId5" Type="http://schemas.openxmlformats.org/officeDocument/2006/relationships/image" Target="../media/image8.jpe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23.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323.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23.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323.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323.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323.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323.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323.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323.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323.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23.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23.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23.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323.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323.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323.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323.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23.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2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99.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9.jpeg"/><Relationship Id="rId1" Type="http://schemas.openxmlformats.org/officeDocument/2006/relationships/slideLayout" Target="../slideLayouts/slideLayout58.xml"/><Relationship Id="rId4" Type="http://schemas.openxmlformats.org/officeDocument/2006/relationships/image" Target="../media/image8.jpeg"/></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8032653" cy="1988685"/>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هوية يسوع المسيانية واضحة في القبول المبدئي لشخصه وسلطته الظاهرة في أعماله وتعليمه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401498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ctr" defTabSz="912690" rtl="0" eaLnBrk="1" fontAlgn="base" latinLnBrk="0" hangingPunct="1">
              <a:lnSpc>
                <a:spcPct val="100000"/>
              </a:lnSpc>
              <a:spcBef>
                <a:spcPct val="0"/>
              </a:spcBef>
              <a:spcAft>
                <a:spcPct val="0"/>
              </a:spcAft>
              <a:buClrTx/>
              <a:buSzTx/>
              <a:buFontTx/>
              <a:buNone/>
              <a:tabLst/>
              <a:defRPr/>
            </a:pPr>
            <a:r>
              <a:rPr kumimoji="0" lang="ar-JO"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العرس في قانا</a:t>
            </a:r>
            <a:endParaRPr kumimoji="0" lang="en-US"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1-11</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88640"/>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كتابية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سلطة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23-25، مرقس 1: 35-39، لوقا 4: 42-44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استمر المسيح بالشفاء والإلتزام بتقديم الأخبار السارة أن الله أكرم وعود عهده من خلال إرساله إلى إسرائيل كدليل أن الله نفسه أرسله ليعظ بسلطة إلهية كونه المسيا، وقد تأكد هذا من خلال اتساع مجال الخدمة أكثر من أي وقت مضى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4563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سلطة المسيح على النجاسة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2-4، مرقس 1: 40-45، لوقا 5: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المسيح الفوري للأبرص الذي كان في حالة ميئوس منها يؤكد سلطته كونه المسيا حتى يشجع في تحقيق شخصه وادعاءه أمام السنهدريم كنتيجة لتقديم الأبرص شفائه للكاهن في أورشليم</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634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10. سلطة المسيح على غفران الخطايا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1-8، مرقس 1: 41-45، لوقا 5: 17-26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شفاء المفلوج بين يسوع كونه المسيا والله أن لديه السلطة لغفران الخطايا</a:t>
            </a:r>
          </a:p>
        </p:txBody>
      </p:sp>
    </p:spTree>
    <p:extLst>
      <p:ext uri="{BB962C8B-B14F-4D97-AF65-F5344CB8AC3E}">
        <p14:creationId xmlns:p14="http://schemas.microsoft.com/office/powerpoint/2010/main" val="11916159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51"/>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يغفر </a:t>
            </a:r>
          </a:p>
          <a:p>
            <a:pPr marL="0" marR="0" lvl="0" indent="0" algn="l" defTabSz="914400" rtl="0" eaLnBrk="0" fontAlgn="base" latinLnBrk="0" hangingPunct="0">
              <a:lnSpc>
                <a:spcPct val="100000"/>
              </a:lnSpc>
              <a:spcBef>
                <a:spcPct val="0"/>
              </a:spcBef>
              <a:spcAft>
                <a:spcPct val="0"/>
              </a:spcAft>
              <a:buClrTx/>
              <a:buSzTx/>
              <a:buFontTx/>
              <a:buNone/>
              <a:tabLst/>
              <a:defRPr/>
            </a:pPr>
            <a:r>
              <a:rPr lang="ar-JO" sz="4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rPr>
              <a:t>و يشفي رجل مفلوج</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52536" y="4149083"/>
            <a:ext cx="8891464" cy="584677"/>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2: 2-12، لوقا 5: 17-26</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07504" y="116633"/>
            <a:ext cx="3456896" cy="1551664"/>
            <a:chOff x="5508104" y="620689"/>
            <a:chExt cx="3456896" cy="1551664"/>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11. سلطة المسيح على البشر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9-13، مرقس 2: 13-17، لوقا 5: 27-32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دعوة متى من مهنة جباية الضرائب تظهر سلطة المسيح المسيانية على البشر وقبوله للخطاة التائبين الذين رفضوا من المجتمع جعلم أبراراً من خلال الإيمان بشخصه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58435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12. سلطة المسيح على التقليد</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14-17، مرقس 2: 18-22، لوقا 5: 33-39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رداً على السؤال عن كون تلاميذه لا يصومون أعلن المسيح سلطته كونه المسيا على التقليد من خلال بدء نظام جديد غير متوافق مع النظام الفريسي</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4005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13. سلطة المسيح على السبت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49-51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حادثتي شفاء يوم السبت وفي حادثة دفاع عن حقوق تلاميذه أعلن المسيح نفسه كسيد مؤسسة السبت بسبب امتيازاته كمسيا إسرائيل وقدم وجهة نظر الله عن عمل السبت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95950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من خلال شفاء المشلول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5: 1-47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المسيح المفلوج ليوضح سلطته على السبت كونه المسيا (ابن الإنسان) وألوهيته (ابن الله) مساوي للآب وهو الشخص الذي منحه الآب سلطته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231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738450"/>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يسوع والرجل المشلول عند بركة بيت حسدا</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5: 1-30</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88640"/>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0" name="TextBox 9"/>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6" name="Text Box 3"/>
          <p:cNvSpPr txBox="1">
            <a:spLocks noChangeArrowheads="1"/>
          </p:cNvSpPr>
          <p:nvPr/>
        </p:nvSpPr>
        <p:spPr bwMode="auto">
          <a:xfrm>
            <a:off x="8578862" y="11"/>
            <a:ext cx="681274"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7" name="Title 5"/>
          <p:cNvSpPr>
            <a:spLocks noGrp="1"/>
          </p:cNvSpPr>
          <p:nvPr>
            <p:ph type="title" idx="4294967295"/>
          </p:nvPr>
        </p:nvSpPr>
        <p:spPr>
          <a:xfrm>
            <a:off x="1219234" y="-30076"/>
            <a:ext cx="6314330" cy="523701"/>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ar-JO" altLang="zh-CN" sz="2800" dirty="0">
                <a:solidFill>
                  <a:schemeClr val="bg2"/>
                </a:solidFill>
                <a:effectLst/>
                <a:ea typeface="ＭＳ Ｐゴシック" charset="0"/>
                <a:cs typeface="Arial" panose="020B0604020202020204" pitchFamily="34" charset="0"/>
              </a:rPr>
              <a:t>أهمية معجزات يوحنا السبعة</a:t>
            </a:r>
            <a:endParaRPr lang="en-US" altLang="zh-CN" sz="2800" dirty="0">
              <a:solidFill>
                <a:schemeClr val="bg2"/>
              </a:solidFill>
              <a:effectLst/>
              <a:ea typeface="ＭＳ Ｐゴシック"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24524133"/>
              </p:ext>
            </p:extLst>
          </p:nvPr>
        </p:nvGraphicFramePr>
        <p:xfrm>
          <a:off x="-27699" y="539749"/>
          <a:ext cx="7561263" cy="5968188"/>
        </p:xfrm>
        <a:graphic>
          <a:graphicData uri="http://schemas.openxmlformats.org/drawingml/2006/table">
            <a:tbl>
              <a:tblPr firstRow="1" bandRow="1">
                <a:tableStyleId>{2A488322-F2BA-4B5B-9748-0D474271808F}</a:tableStyleId>
              </a:tblPr>
              <a:tblGrid>
                <a:gridCol w="2632756">
                  <a:extLst>
                    <a:ext uri="{9D8B030D-6E8A-4147-A177-3AD203B41FA5}">
                      <a16:colId xmlns:a16="http://schemas.microsoft.com/office/drawing/2014/main" val="20000"/>
                    </a:ext>
                  </a:extLst>
                </a:gridCol>
                <a:gridCol w="2120037">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392806">
                <a:tc>
                  <a:txBody>
                    <a:bodyPr/>
                    <a:lstStyle/>
                    <a:p>
                      <a:pPr algn="ctr"/>
                      <a:r>
                        <a:rPr lang="ar-JO" sz="2000" b="1" i="0" dirty="0">
                          <a:latin typeface="Arial" panose="020B0604020202020204" pitchFamily="34" charset="0"/>
                          <a:cs typeface="Arial" panose="020B0604020202020204" pitchFamily="34" charset="0"/>
                        </a:rPr>
                        <a:t>المعجزة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ctr"/>
                      <a:r>
                        <a:rPr lang="ar-JO" sz="2000" b="1" i="0" dirty="0">
                          <a:latin typeface="Arial" panose="020B0604020202020204" pitchFamily="34" charset="0"/>
                          <a:cs typeface="Arial" panose="020B0604020202020204" pitchFamily="34" charset="0"/>
                        </a:rPr>
                        <a:t>تعليم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ctr"/>
                      <a:r>
                        <a:rPr lang="ar-JO" sz="2000" b="1" i="0" dirty="0">
                          <a:latin typeface="Arial" panose="020B0604020202020204" pitchFamily="34" charset="0"/>
                          <a:cs typeface="Arial" panose="020B0604020202020204" pitchFamily="34" charset="0"/>
                        </a:rPr>
                        <a:t>التطبيق</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extLst>
                  <a:ext uri="{0D108BD9-81ED-4DB2-BD59-A6C34878D82A}">
                    <a16:rowId xmlns:a16="http://schemas.microsoft.com/office/drawing/2014/main" val="10000"/>
                  </a:ext>
                </a:extLst>
              </a:tr>
              <a:tr h="694974">
                <a:tc>
                  <a:txBody>
                    <a:bodyPr/>
                    <a:lstStyle/>
                    <a:p>
                      <a:pPr marL="342900" indent="-342900" algn="r">
                        <a:buNone/>
                      </a:pPr>
                      <a:r>
                        <a:rPr lang="ar-JO" sz="2000" b="1" i="0" dirty="0">
                          <a:latin typeface="Arial" panose="020B0604020202020204" pitchFamily="34" charset="0"/>
                          <a:cs typeface="Arial" panose="020B0604020202020204" pitchFamily="34" charset="0"/>
                        </a:rPr>
                        <a:t>1.</a:t>
                      </a:r>
                      <a:r>
                        <a:rPr lang="ar-JO" sz="2000" b="1" i="0" baseline="0" dirty="0">
                          <a:latin typeface="Arial" panose="020B0604020202020204" pitchFamily="34" charset="0"/>
                          <a:cs typeface="Arial" panose="020B0604020202020204" pitchFamily="34" charset="0"/>
                        </a:rPr>
                        <a:t> تحويل الماء إلى خمر في قانا (2: 1-11)*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فرح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إذا</a:t>
                      </a:r>
                      <a:r>
                        <a:rPr lang="ar-JO" sz="2000" b="1" i="0" baseline="0" dirty="0">
                          <a:latin typeface="Arial" panose="020B0604020202020204" pitchFamily="34" charset="0"/>
                          <a:cs typeface="Arial" panose="020B0604020202020204" pitchFamily="34" charset="0"/>
                        </a:rPr>
                        <a:t> استطاع تحويل الماء فيمكنه تغييري</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1"/>
                  </a:ext>
                </a:extLst>
              </a:tr>
              <a:tr h="811822">
                <a:tc>
                  <a:txBody>
                    <a:bodyPr/>
                    <a:lstStyle/>
                    <a:p>
                      <a:pPr algn="r"/>
                      <a:r>
                        <a:rPr lang="ar-JO" sz="2000" b="1" i="0" baseline="0" dirty="0">
                          <a:latin typeface="Arial" panose="020B0604020202020204" pitchFamily="34" charset="0"/>
                          <a:cs typeface="Arial" panose="020B0604020202020204" pitchFamily="34" charset="0"/>
                        </a:rPr>
                        <a:t>2. شفاء ابن قائد المئة في كفرناحوم (4: 46-54)*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شرط الحياة الأبدية (الإيمان)</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لست بعيداً لأكون ضمن عنايته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2"/>
                  </a:ext>
                </a:extLst>
              </a:tr>
              <a:tr h="811822">
                <a:tc>
                  <a:txBody>
                    <a:bodyPr/>
                    <a:lstStyle/>
                    <a:p>
                      <a:pPr marL="342900" indent="-342900" algn="r">
                        <a:buNone/>
                      </a:pPr>
                      <a:r>
                        <a:rPr lang="ar-JO" sz="2000" b="1" i="0" baseline="0" dirty="0">
                          <a:latin typeface="Arial" panose="020B0604020202020204" pitchFamily="34" charset="0"/>
                          <a:cs typeface="Arial" panose="020B0604020202020204" pitchFamily="34" charset="0"/>
                        </a:rPr>
                        <a:t>3. شفاء المشلول عند بركة بيت حسدا (5: 1-18)*</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القوة لعيش الحياة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لا محدوديات لسلطته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3"/>
                  </a:ext>
                </a:extLst>
              </a:tr>
              <a:tr h="811822">
                <a:tc>
                  <a:txBody>
                    <a:bodyPr/>
                    <a:lstStyle/>
                    <a:p>
                      <a:pPr marL="342900" indent="-342900" algn="r">
                        <a:buNone/>
                      </a:pPr>
                      <a:r>
                        <a:rPr lang="ar-JO" sz="2000" b="1" i="0" dirty="0">
                          <a:latin typeface="Arial" panose="020B0604020202020204" pitchFamily="34" charset="0"/>
                          <a:cs typeface="Arial" panose="020B0604020202020204" pitchFamily="34" charset="0"/>
                        </a:rPr>
                        <a:t>4. إطعام 5000 آلاف قرب بحر الجليل (6: 16-21)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طعام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2000" b="1" i="0" dirty="0">
                          <a:latin typeface="Arial" panose="020B0604020202020204" pitchFamily="34" charset="0"/>
                          <a:cs typeface="Arial" panose="020B0604020202020204" pitchFamily="34" charset="0"/>
                        </a:rPr>
                        <a:t>يسدد يسوع أعمق احتياجاتنا</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4"/>
                  </a:ext>
                </a:extLst>
              </a:tr>
              <a:tr h="811822">
                <a:tc>
                  <a:txBody>
                    <a:bodyPr/>
                    <a:lstStyle/>
                    <a:p>
                      <a:pPr marL="342900" indent="-342900" algn="r">
                        <a:buNone/>
                      </a:pPr>
                      <a:r>
                        <a:rPr lang="ar-JO" sz="2000" b="1" i="0" dirty="0">
                          <a:latin typeface="Arial" panose="020B0604020202020204" pitchFamily="34" charset="0"/>
                          <a:cs typeface="Arial" panose="020B0604020202020204" pitchFamily="34" charset="0"/>
                        </a:rPr>
                        <a:t>5. المشي على الماء في بحر الجليل (6: 5-14)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القيادة للحياة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يسوع هو الرب في عواصف الحياة</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5"/>
                  </a:ext>
                </a:extLst>
              </a:tr>
              <a:tr h="811822">
                <a:tc>
                  <a:txBody>
                    <a:bodyPr/>
                    <a:lstStyle/>
                    <a:p>
                      <a:pPr marL="342900" indent="-342900" algn="r">
                        <a:buNone/>
                      </a:pPr>
                      <a:r>
                        <a:rPr lang="ar-JO" sz="2000" b="1" i="0" baseline="0" dirty="0">
                          <a:latin typeface="Arial" panose="020B0604020202020204" pitchFamily="34" charset="0"/>
                          <a:cs typeface="Arial" panose="020B0604020202020204" pitchFamily="34" charset="0"/>
                        </a:rPr>
                        <a:t>6. شفاء الرجل المولود أعمى   (9: 1-7)*</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نور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dirty="0"/>
                        <a:t>يقدم يسوع رؤية روحية وجسدية للراغبين</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6"/>
                  </a:ext>
                </a:extLst>
              </a:tr>
              <a:tr h="811822">
                <a:tc>
                  <a:txBody>
                    <a:bodyPr/>
                    <a:lstStyle/>
                    <a:p>
                      <a:pPr algn="r"/>
                      <a:r>
                        <a:rPr lang="ar-JO" sz="2000" b="1" i="0" dirty="0">
                          <a:latin typeface="Arial" panose="020B0604020202020204" pitchFamily="34" charset="0"/>
                          <a:cs typeface="Arial" panose="020B0604020202020204" pitchFamily="34" charset="0"/>
                        </a:rPr>
                        <a:t>7. إقامة لعازر من الموت في بيت عنيا (11: 1-45)*</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انتصار الحياة على الموت</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ctr"/>
                      <a:r>
                        <a:rPr lang="ar-JO" sz="2000" b="1" i="0" dirty="0">
                          <a:latin typeface="Arial" panose="020B0604020202020204" pitchFamily="34" charset="0"/>
                          <a:cs typeface="Arial" panose="020B0604020202020204" pitchFamily="34" charset="0"/>
                        </a:rPr>
                        <a:t>يسوع المسيح هو رب الحياة والموت</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7"/>
                  </a:ext>
                </a:extLst>
              </a:tr>
            </a:tbl>
          </a:graphicData>
        </a:graphic>
      </p:graphicFrame>
      <p:sp>
        <p:nvSpPr>
          <p:cNvPr id="518176" name="Text Box 3"/>
          <p:cNvSpPr txBox="1">
            <a:spLocks noChangeArrowheads="1"/>
          </p:cNvSpPr>
          <p:nvPr/>
        </p:nvSpPr>
        <p:spPr bwMode="auto">
          <a:xfrm>
            <a:off x="-88900" y="6578745"/>
            <a:ext cx="9321800" cy="41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Charles Ryrie, Ryrie Study Bible, 1618 (col. 2); Mahlon Friesen, First Baptist Church of Yucaipa, CA (col. 3) •</a:t>
            </a:r>
            <a:r>
              <a:rPr kumimoji="0" lang="ar-JO"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النجمة تشير إلى المعجزات الواردة في إنجيل يوحنا فقط</a:t>
            </a:r>
            <a:endParaRPr kumimoji="0" lang="en-US" sz="105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8177" name="Picture 116" descr="lazaru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28848" y="2781334"/>
            <a:ext cx="1780228"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من خلال الجدل حول الحبوب</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21: 1-8، مرقس 2: 23-28، لوقا 6: 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دافع المسيح عن حق تلاميذه في التقاط الحبوب يوم السبت من خلال استثناءات السبت في العهد القديم للضرورة والعبادة حتى يثبت سلطته على القوانين وليظهر ألوهيته حيث أن خلاص إسرائيل معتمد على الإيمان في شخصه كابن الله</a:t>
            </a:r>
          </a:p>
        </p:txBody>
      </p:sp>
    </p:spTree>
    <p:extLst>
      <p:ext uri="{BB962C8B-B14F-4D97-AF65-F5344CB8AC3E}">
        <p14:creationId xmlns:p14="http://schemas.microsoft.com/office/powerpoint/2010/main" val="19256150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من خلال شفاء الرجل ذي اليد اليابسة</a:t>
            </a:r>
            <a:r>
              <a:rPr lang="en-GB" b="1" kern="0" dirty="0">
                <a:solidFill>
                  <a:srgbClr val="FFFFFF"/>
                </a:solidFill>
                <a:effectLst>
                  <a:glow rad="228600">
                    <a:srgbClr val="000000"/>
                  </a:glow>
                </a:effectLst>
                <a:latin typeface="Arial" panose="020B0604020202020204" pitchFamily="34" charset="0"/>
                <a:cs typeface="Arial" panose="020B0604020202020204" pitchFamily="34" charset="0"/>
              </a:rPr>
              <a:t> </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9-14، مرقس 3: 1-6، لوقا 6: 6-11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بالرغم من محاولة الفريسيين الإيقاع بالمسيح ليكسر السبت لكنه أظهر سلطته على السبت لشفاء رجل له يد يابسة كفعل رحمة حتى يعلن رياء الفريسيين ويمثل شرعية عمل الخير في يوم السبت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0153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14. سلطة المسيح في الشفاء</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15-21، مرقس 3: 7-12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سلطته في الشفاء ليس فقط لليهود بل للأمم أيضاً وهذا يظهر أن خدمته كونه المسيا كانت خدمة تحنن ولطف ورحمة للأمم تتميماً لما يقوله أشعياء 42: 1-4</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03427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15. تعيين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3: 13-19، لوقا 6: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235022"/>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ليلة في الصلاة اختار المسيح من التلاميذ اثني عشر رسولاً ليتصرفوا كممثلين ذوي سلطة لعمله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79950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تعيين الإثني عشر</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16. سلطة المسيح في تفسير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54-56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 29، لوقا 6: 17-42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3036"/>
            <a:ext cx="9144000" cy="2899683"/>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تجاوباً مع اهتمام الجموع عن طبيعة البر المطلوب لدخول الملكوت وعظ المسيح الموعظة على الجبل ليصف قداسة الله من خلال تعليم خصائص أمور الملكوت، علاقته مع الناموس والتعليمات لهؤلاء الراغبين في دخول الملكوت حتى يأخذ الفضل من بر الفريسيين ويقدم نفسه كحجر أساس دخول الملكوت</a:t>
            </a:r>
            <a:r>
              <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32899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الموعظة على الجبل</a:t>
            </a:r>
            <a:br>
              <a:rPr lang="en-US" sz="3600" b="1" dirty="0">
                <a:solidFill>
                  <a:srgbClr val="FFFFFF"/>
                </a:solidFill>
                <a:latin typeface="Arial" panose="020B0604020202020204" pitchFamily="34" charset="0"/>
                <a:ea typeface="ＭＳ Ｐゴシック" charset="0"/>
                <a:cs typeface="Arial" panose="020B0604020202020204" pitchFamily="34" charset="0"/>
              </a:rPr>
            </a:br>
            <a:r>
              <a:rPr lang="en-US" sz="3600" b="1" dirty="0">
                <a:solidFill>
                  <a:srgbClr val="FFFFFF"/>
                </a:solidFill>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ea typeface="ＭＳ Ｐゴシック" charset="0"/>
                <a:cs typeface="Arial" panose="020B0604020202020204" pitchFamily="34" charset="0"/>
              </a:rPr>
              <a:t>مقدمة متى 5-7</a:t>
            </a:r>
            <a:r>
              <a:rPr lang="en-US" sz="36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أنظر غلى العروض التقديمية المكونة من 1133 شريحة على رابط وعظ العهد الجديد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690703"/>
      </p:ext>
    </p:extLst>
  </p:cSld>
  <p:clrMapOvr>
    <a:masterClrMapping/>
  </p:clrMapOvr>
  <p:transition>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cs typeface="ＭＳ Ｐゴシック" charset="0"/>
              </a:rPr>
              <a:t>الموعظة على الجبل</a:t>
            </a:r>
            <a:br>
              <a:rPr lang="en-US" sz="4000" dirty="0">
                <a:solidFill>
                  <a:schemeClr val="bg1"/>
                </a:solidFill>
                <a:ea typeface="ＭＳ Ｐゴシック" charset="0"/>
                <a:cs typeface="ＭＳ Ｐゴシック" charset="0"/>
              </a:rPr>
            </a:br>
            <a:r>
              <a:rPr lang="en-US" sz="4000" dirty="0">
                <a:solidFill>
                  <a:schemeClr val="bg1"/>
                </a:solidFill>
                <a:ea typeface="ＭＳ Ｐゴシック" charset="0"/>
                <a:cs typeface="ＭＳ Ｐゴシック" charset="0"/>
              </a:rPr>
              <a:t>(</a:t>
            </a:r>
            <a:r>
              <a:rPr lang="ar-JO" sz="4000" dirty="0">
                <a:solidFill>
                  <a:schemeClr val="bg1"/>
                </a:solidFill>
                <a:ea typeface="ＭＳ Ｐゴシック" charset="0"/>
                <a:cs typeface="ＭＳ Ｐゴシック" charset="0"/>
              </a:rPr>
              <a:t>مت 5-7</a:t>
            </a:r>
            <a:r>
              <a:rPr lang="en-US" sz="4000" dirty="0">
                <a:solidFill>
                  <a:schemeClr val="bg1"/>
                </a:solidFill>
                <a:ea typeface="ＭＳ Ｐゴシック" charset="0"/>
                <a:cs typeface="ＭＳ Ｐゴシック" charset="0"/>
              </a:rPr>
              <a:t>)</a:t>
            </a:r>
          </a:p>
        </p:txBody>
      </p:sp>
      <p:pic>
        <p:nvPicPr>
          <p:cNvPr id="2" name="Picture 1" descr="best_sermon_ever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جبل التطويبات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3566959"/>
      </p:ext>
    </p:extLst>
  </p:cSld>
  <p:clrMapOvr>
    <a:masterClrMapping/>
  </p:clrMapOvr>
  <p:transition>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جبل التطويبات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From Mt Beatitude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السماء على الأرض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beatitudes heaven on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سبب الموعظة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نخلص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أخلاقيات للمخلصين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ar-JO" sz="6000" dirty="0">
                <a:solidFill>
                  <a:schemeClr val="bg1"/>
                </a:solidFill>
                <a:effectLst>
                  <a:glow rad="228600">
                    <a:schemeClr val="tx1"/>
                  </a:glow>
                </a:effectLst>
                <a:ea typeface="ＭＳ Ｐゴシック" charset="0"/>
                <a:cs typeface="ＭＳ Ｐゴシック" charset="0"/>
              </a:rPr>
              <a:t>عندما يكون يسوع ملكاً ....</a:t>
            </a:r>
            <a:br>
              <a:rPr lang="en-US" sz="4000" dirty="0">
                <a:solidFill>
                  <a:schemeClr val="bg1"/>
                </a:solidFill>
                <a:effectLst>
                  <a:glow rad="228600">
                    <a:schemeClr val="tx1"/>
                  </a:glow>
                </a:effectLst>
                <a:ea typeface="ＭＳ Ｐゴシック" charset="0"/>
                <a:cs typeface="ＭＳ Ｐゴシック" charset="0"/>
              </a:rPr>
            </a:br>
            <a:r>
              <a:rPr lang="en-US" sz="4000" dirty="0">
                <a:solidFill>
                  <a:schemeClr val="bg1"/>
                </a:solidFill>
                <a:effectLst>
                  <a:glow rad="228600">
                    <a:schemeClr val="tx1"/>
                  </a:glow>
                </a:effectLst>
                <a:ea typeface="ＭＳ Ｐゴシック" charset="0"/>
                <a:cs typeface="ＭＳ Ｐゴシック" charset="0"/>
              </a:rPr>
              <a:t>(</a:t>
            </a:r>
            <a:r>
              <a:rPr lang="ar-JO" sz="4000" dirty="0">
                <a:solidFill>
                  <a:schemeClr val="bg1"/>
                </a:solidFill>
                <a:effectLst>
                  <a:glow rad="228600">
                    <a:schemeClr val="tx1"/>
                  </a:glow>
                </a:effectLst>
                <a:ea typeface="ＭＳ Ｐゴシック" charset="0"/>
                <a:cs typeface="ＭＳ Ｐゴシック" charset="0"/>
              </a:rPr>
              <a:t>متى 5-7</a:t>
            </a:r>
            <a:r>
              <a:rPr lang="en-US" sz="4000" dirty="0">
                <a:solidFill>
                  <a:schemeClr val="bg1"/>
                </a:solidFill>
                <a:effectLst>
                  <a:glow rad="228600">
                    <a:schemeClr val="tx1"/>
                  </a:glow>
                </a:effectLst>
                <a:ea typeface="ＭＳ Ｐゴシック" charset="0"/>
                <a:cs typeface="ＭＳ Ｐゴシック" charset="0"/>
              </a:rPr>
              <a:t>)</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glow rad="228600">
                    <a:srgbClr val="000000"/>
                  </a:glow>
                </a:effectLst>
                <a:latin typeface="Arial" panose="020B0604020202020204" pitchFamily="34" charset="0"/>
                <a:ea typeface="ＭＳ Ｐゴシック" charset="0"/>
                <a:cs typeface="ＭＳ Ｐゴシック" charset="0"/>
              </a:rPr>
              <a:t>كيف ستبدو حياتك لو كان المسيح بالحقيقة سيداً عليها ؟</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541699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ar-JO" sz="4000" dirty="0">
                <a:effectLst>
                  <a:glow rad="127000">
                    <a:schemeClr val="tx1"/>
                  </a:glow>
                </a:effectLst>
                <a:ea typeface="ＭＳ Ｐゴシック" charset="0"/>
                <a:cs typeface="ＭＳ Ｐゴシック" charset="0"/>
              </a:rPr>
              <a:t>العودة إلى الأساسيات (مت 5: 21-48)</a:t>
            </a:r>
            <a:endParaRPr lang="en-US" sz="4000" dirty="0">
              <a:effectLst>
                <a:glow rad="1270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سمعتم</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أنه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قيل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أما</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أنا</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فأقول</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لكم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6 أمور :</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القتل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الزنا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الطلاق</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القسم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الإنتقام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الأعداء</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الطهارة الخارجية لا تدخلنا الملكوت (20)</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ＭＳ Ｐゴシック" charset="0"/>
              </a:rPr>
              <a:t>تعليم الفريسيين</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ＭＳ Ｐゴシック" charset="0"/>
            </a:endParaRP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ＭＳ Ｐゴシック" charset="0"/>
              </a:rPr>
              <a:t>قصد          الله      الصحيح</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مواضيع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1-16، لوقا 6: 17-26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على هؤلاء الذين يدخلون ملكوت المسيا أن يبرهنوا على البر الذي يزيد عن الإحتفالات الفريسية لإظهار شخصية إلهية وتأثير يليق بمملكة المسيح البارة التي يقدمها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54124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29471"/>
            <a:ext cx="3905776" cy="682853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فإني اقول لكم </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إنكم إن لم </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يزد بركم على </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الكتبة والفريسيين </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لن تدخلوا </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ملكوت السماوات</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(5: 20)</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75371398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مقدمة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1-2، لوقا 6: 17-19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تتجمع الجموع حوله ، يحول المسيح تلاميذه حول طبيعة البر الضرورية لدخول الملكوت كأشخاص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24342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المواضيع</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3-16،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يصف المسيح خصائص وتأثير الرجل البار الذي يريد من سامعيه أن يعرفوا نوع الشخص الذي سيدخل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37471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شخصيتهم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3-12،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تصف التطويبات خصائص الرجل البار وأساس البركة في الحياة والتي يجب أن يعرف السامعون علامات الشخص البار ويختبروا الحياة السعيدة الناتجة عن القداسة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129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تفرح بالتطويبات</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545076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
            <a:ext cx="9144000" cy="764704"/>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إعلان الملك (مت 1-10)</a:t>
            </a:r>
            <a:endParaRPr lang="en-US" sz="36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t>شخصه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br>
            <a: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ＭＳ Ｐゴシック" charset="0"/>
              </a:rPr>
              <a:t>مت 1-4</a:t>
            </a:r>
            <a: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t>)</a:t>
            </a: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t>مبادئه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br>
            <a: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ＭＳ Ｐゴシック" charset="0"/>
              </a:rPr>
              <a:t>مت 5-7</a:t>
            </a:r>
            <a: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t>)</a:t>
            </a: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t>قوته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br>
            <a: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t>(</a:t>
            </a: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t>مت 8-10</a:t>
            </a:r>
            <a: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ＭＳ Ｐゴシック" charset="0"/>
              </a:rPr>
              <a:t>)</a:t>
            </a: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وارين و. ويرزبي، كن موالياً: تبعية ملك الملوك،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cstate="print"/>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a:defRPr/>
            </a:pPr>
            <a:r>
              <a:rPr lang="ar-JO" sz="4000" dirty="0">
                <a:solidFill>
                  <a:schemeClr val="tx1"/>
                </a:solidFill>
                <a:ea typeface="ＭＳ Ｐゴシック" charset="0"/>
                <a:cs typeface="ＭＳ Ｐゴシック" charset="0"/>
              </a:rPr>
              <a:t>هل التطويبات عبارة عن قوانين كيفية الدخول إلى الملكوت </a:t>
            </a:r>
            <a:br>
              <a:rPr lang="ar-JO" sz="4000" dirty="0">
                <a:solidFill>
                  <a:schemeClr val="tx1"/>
                </a:solidFill>
                <a:ea typeface="ＭＳ Ｐゴシック" charset="0"/>
                <a:cs typeface="ＭＳ Ｐゴシック" charset="0"/>
              </a:rPr>
            </a:br>
            <a:r>
              <a:rPr lang="ar-JO" sz="4000" dirty="0">
                <a:solidFill>
                  <a:schemeClr val="tx1"/>
                </a:solidFill>
                <a:ea typeface="ＭＳ Ｐゴシック" charset="0"/>
                <a:cs typeface="ＭＳ Ｐゴシック" charset="0"/>
              </a:rPr>
              <a:t>(الحياة الأبدية) ؟</a:t>
            </a:r>
            <a:endParaRPr lang="en-US" sz="4000" dirty="0">
              <a:solidFill>
                <a:schemeClr val="tx1"/>
              </a:solidFill>
              <a:effectLst/>
              <a:ea typeface="ＭＳ Ｐゴシック" charset="0"/>
              <a:cs typeface="ＭＳ Ｐゴシック" charset="0"/>
            </a:endParaRPr>
          </a:p>
        </p:txBody>
      </p:sp>
    </p:spTree>
    <p:extLst>
      <p:ext uri="{BB962C8B-B14F-4D97-AF65-F5344CB8AC3E}">
        <p14:creationId xmlns:p14="http://schemas.microsoft.com/office/powerpoint/2010/main" val="291225291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قصد الموعظة (متى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طريقة للخلاص ؟</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شخصية للسلام العالمي ؟</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نموذج الألفية ؟</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أخلاقيات للمؤمنين الآن ؟</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02758" y="836712"/>
            <a:ext cx="2197290" cy="1060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314534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ar-JO" sz="6000" dirty="0">
                <a:solidFill>
                  <a:schemeClr val="bg1"/>
                </a:solidFill>
                <a:effectLst>
                  <a:glow rad="228600">
                    <a:schemeClr val="tx1"/>
                  </a:glow>
                </a:effectLst>
                <a:ea typeface="ＭＳ Ｐゴシック" charset="0"/>
                <a:cs typeface="ＭＳ Ｐゴシック" charset="0"/>
              </a:rPr>
              <a:t>عندما يكون يسوع ملكاً ...</a:t>
            </a:r>
            <a:br>
              <a:rPr lang="en-US" sz="4000" dirty="0">
                <a:solidFill>
                  <a:schemeClr val="bg1"/>
                </a:solidFill>
                <a:effectLst>
                  <a:glow rad="228600">
                    <a:schemeClr val="tx1"/>
                  </a:glow>
                </a:effectLst>
                <a:ea typeface="ＭＳ Ｐゴシック" charset="0"/>
                <a:cs typeface="ＭＳ Ｐゴシック" charset="0"/>
              </a:rPr>
            </a:br>
            <a:r>
              <a:rPr lang="en-US" sz="4000" dirty="0">
                <a:solidFill>
                  <a:schemeClr val="bg1"/>
                </a:solidFill>
                <a:effectLst>
                  <a:glow rad="228600">
                    <a:schemeClr val="tx1"/>
                  </a:glow>
                </a:effectLst>
                <a:ea typeface="ＭＳ Ｐゴシック" charset="0"/>
                <a:cs typeface="ＭＳ Ｐゴシック" charset="0"/>
              </a:rPr>
              <a:t>(</a:t>
            </a:r>
            <a:r>
              <a:rPr lang="ar-JO" sz="4000" dirty="0">
                <a:effectLst>
                  <a:glow rad="228600">
                    <a:schemeClr val="tx1"/>
                  </a:glow>
                </a:effectLst>
                <a:ea typeface="ＭＳ Ｐゴシック" charset="0"/>
                <a:cs typeface="ＭＳ Ｐゴシック" charset="0"/>
              </a:rPr>
              <a:t>متى 5-7</a:t>
            </a:r>
            <a:r>
              <a:rPr lang="en-US" sz="4000" dirty="0">
                <a:solidFill>
                  <a:schemeClr val="bg1"/>
                </a:solidFill>
                <a:effectLst>
                  <a:glow rad="228600">
                    <a:schemeClr val="tx1"/>
                  </a:glow>
                </a:effectLst>
                <a:ea typeface="ＭＳ Ｐゴシック" charset="0"/>
                <a:cs typeface="ＭＳ Ｐゴシック" charset="0"/>
              </a:rPr>
              <a:t>)</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ＭＳ Ｐゴシック" charset="0"/>
              </a:rPr>
              <a:t>كيف ستبدو حياتك لو كان المسيح بالحقيقة سيداً عليها ؟</a:t>
            </a:r>
            <a:endParaRPr lang="en-US" sz="3200" b="1" dirty="0">
              <a:solidFill>
                <a:srgbClr val="FFFFFF"/>
              </a:solidFill>
              <a:effectLst>
                <a:glow rad="2286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3966512" y="2885699"/>
            <a:ext cx="6858002"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التطويبات</a:t>
            </a:r>
            <a:endParaRPr lang="en-US" sz="4800" dirty="0">
              <a:effectLst>
                <a:glow rad="127000">
                  <a:schemeClr val="tx1"/>
                </a:glow>
              </a:effectLst>
              <a:ea typeface="ＭＳ Ｐゴシック" charset="0"/>
              <a:cs typeface="ＭＳ Ｐゴシック" charset="0"/>
            </a:endParaRP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الحزانى</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المساكين بالروح</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rPr>
              <a:t>الجياع والعطاش إلى البر</a:t>
            </a:r>
            <a:endParaRPr kumimoji="0" lang="en-US"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الودعاء</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أنقياء القلب</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صانعي السلام</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المضطهدين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الرحماء</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Tree>
    <p:extLst>
      <p:ext uri="{BB962C8B-B14F-4D97-AF65-F5344CB8AC3E}">
        <p14:creationId xmlns:p14="http://schemas.microsoft.com/office/powerpoint/2010/main" val="121880329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التطويبات</a:t>
            </a:r>
            <a:endParaRPr lang="en-US" sz="48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6" y="2780928"/>
            <a:ext cx="2774586"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a:r>
              <a:rPr lang="ar-JO" sz="4000" b="1" kern="1200" dirty="0">
                <a:solidFill>
                  <a:srgbClr val="FFFF00"/>
                </a:solidFill>
                <a:effectLst>
                  <a:glow rad="127000">
                    <a:schemeClr val="tx1"/>
                  </a:glow>
                </a:effectLst>
                <a:latin typeface="Marker Felt"/>
                <a:ea typeface="ＭＳ Ｐゴシック" charset="0"/>
                <a:cs typeface="Marker Felt"/>
              </a:rPr>
              <a:t>لأنهم</a:t>
            </a:r>
            <a:endParaRPr lang="en-US" sz="4000" b="1" kern="1200" dirty="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يتعزون</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 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يشبعون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يرثون الأرض</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يعاينون الله</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أبناء الله يدعون</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يرحمون</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
        <p:nvSpPr>
          <p:cNvPr id="3" name="Left Bracket 2"/>
          <p:cNvSpPr/>
          <p:nvPr/>
        </p:nvSpPr>
        <p:spPr bwMode="auto">
          <a:xfrm>
            <a:off x="2987824"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15416"/>
            <a:ext cx="4139951" cy="3085540"/>
          </a:xfrm>
          <a:effectLst/>
        </p:spPr>
        <p:txBody>
          <a:bodyPr/>
          <a:lstStyle/>
          <a:p>
            <a:pPr>
              <a:defRPr/>
            </a:pPr>
            <a:r>
              <a:rPr lang="ar-JO" sz="4800" dirty="0">
                <a:effectLst>
                  <a:glow rad="228600">
                    <a:schemeClr val="tx1"/>
                  </a:glow>
                </a:effectLst>
                <a:ea typeface="ＭＳ Ｐゴシック" charset="0"/>
                <a:cs typeface="ＭＳ Ｐゴシック" charset="0"/>
              </a:rPr>
              <a:t>نتائج الإيمان بالمسيح</a:t>
            </a:r>
            <a:br>
              <a:rPr lang="ar-JO" sz="4800" dirty="0">
                <a:effectLst>
                  <a:glow rad="228600">
                    <a:schemeClr val="tx1"/>
                  </a:glow>
                </a:effectLst>
                <a:ea typeface="ＭＳ Ｐゴシック" charset="0"/>
                <a:cs typeface="ＭＳ Ｐゴシック" charset="0"/>
              </a:rPr>
            </a:br>
            <a:r>
              <a:rPr lang="ar-JO" sz="4800" dirty="0">
                <a:effectLst>
                  <a:glow rad="228600">
                    <a:schemeClr val="tx1"/>
                  </a:glow>
                </a:effectLst>
                <a:ea typeface="ＭＳ Ｐゴシック" charset="0"/>
                <a:cs typeface="ＭＳ Ｐゴシック" charset="0"/>
              </a:rPr>
              <a:t>(1-11)</a:t>
            </a:r>
            <a:endParaRPr lang="en-US" sz="4800" dirty="0">
              <a:effectLst>
                <a:glow rad="2286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4990009" y="-315416"/>
            <a:ext cx="4139951" cy="30855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ＭＳ Ｐゴシック" charset="0"/>
              </a:rPr>
              <a:t>ما العمل بخصوص هذه النتائج     (12)</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ＭＳ Ｐゴシック" charset="0"/>
            </a:endParaRPr>
          </a:p>
        </p:txBody>
      </p:sp>
      <p:sp>
        <p:nvSpPr>
          <p:cNvPr id="3" name="Right Arrow 2"/>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a:defRPr/>
            </a:pPr>
            <a:r>
              <a:rPr lang="ar-JO" sz="6000" dirty="0">
                <a:solidFill>
                  <a:srgbClr val="000000"/>
                </a:solidFill>
                <a:ea typeface="ＭＳ Ｐゴシック" charset="0"/>
                <a:cs typeface="ＭＳ Ｐゴシック" charset="0"/>
              </a:rPr>
              <a:t>كيف تكون </a:t>
            </a:r>
            <a:r>
              <a:rPr lang="ar-JO" sz="6000" dirty="0">
                <a:solidFill>
                  <a:srgbClr val="FF0000"/>
                </a:solidFill>
                <a:ea typeface="ＭＳ Ｐゴシック" charset="0"/>
                <a:cs typeface="ＭＳ Ｐゴシック" charset="0"/>
              </a:rPr>
              <a:t>مباركاً</a:t>
            </a:r>
            <a:r>
              <a:rPr lang="ar-JO" sz="6000" dirty="0">
                <a:solidFill>
                  <a:srgbClr val="000000"/>
                </a:solidFill>
                <a:ea typeface="ＭＳ Ｐゴシック" charset="0"/>
                <a:cs typeface="ＭＳ Ｐゴシック" charset="0"/>
              </a:rPr>
              <a:t> في الحياة ؟</a:t>
            </a:r>
            <a:endParaRPr lang="en-US" sz="6000" dirty="0">
              <a:solidFill>
                <a:srgbClr val="000000"/>
              </a:solidFill>
              <a:effectLst/>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solidFill>
                  <a:srgbClr val="FFFF00"/>
                </a:solidFill>
                <a:effectLst>
                  <a:glow rad="127000">
                    <a:schemeClr val="tx1"/>
                  </a:glow>
                </a:effectLst>
                <a:ea typeface="ＭＳ Ｐゴシック" charset="0"/>
                <a:cs typeface="ＭＳ Ｐゴシック" charset="0"/>
              </a:rPr>
              <a:t>سلوكيات</a:t>
            </a:r>
            <a:r>
              <a:rPr lang="ar-JO" sz="4800" dirty="0">
                <a:effectLst>
                  <a:glow rad="127000">
                    <a:schemeClr val="tx1"/>
                  </a:glow>
                </a:effectLst>
                <a:ea typeface="ＭＳ Ｐゴシック" charset="0"/>
                <a:cs typeface="ＭＳ Ｐゴシック" charset="0"/>
              </a:rPr>
              <a:t> المؤمن تأتي بالبركة </a:t>
            </a:r>
            <a:br>
              <a:rPr lang="ar-JO"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(الفكرة الرئيسية)</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0770814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ar-JO" sz="6000" dirty="0">
                <a:solidFill>
                  <a:schemeClr val="bg1"/>
                </a:solidFill>
                <a:effectLst>
                  <a:glow rad="228600">
                    <a:schemeClr val="tx1"/>
                  </a:glow>
                </a:effectLst>
                <a:ea typeface="ＭＳ Ｐゴシック" charset="0"/>
                <a:cs typeface="ＭＳ Ｐゴシック" charset="0"/>
              </a:rPr>
              <a:t>عندما يكون يسوع ملكاً ...</a:t>
            </a:r>
            <a:br>
              <a:rPr lang="en-US" sz="4000" dirty="0">
                <a:solidFill>
                  <a:schemeClr val="bg1"/>
                </a:solidFill>
                <a:effectLst>
                  <a:glow rad="228600">
                    <a:schemeClr val="tx1"/>
                  </a:glow>
                </a:effectLst>
                <a:ea typeface="ＭＳ Ｐゴシック" charset="0"/>
                <a:cs typeface="ＭＳ Ｐゴシック" charset="0"/>
              </a:rPr>
            </a:br>
            <a:r>
              <a:rPr lang="en-US" sz="4000" dirty="0">
                <a:solidFill>
                  <a:schemeClr val="bg1"/>
                </a:solidFill>
                <a:effectLst>
                  <a:glow rad="228600">
                    <a:schemeClr val="tx1"/>
                  </a:glow>
                </a:effectLst>
                <a:ea typeface="ＭＳ Ｐゴシック" charset="0"/>
                <a:cs typeface="ＭＳ Ｐゴシック" charset="0"/>
              </a:rPr>
              <a:t>(</a:t>
            </a:r>
            <a:r>
              <a:rPr lang="ar-JO" sz="4000" dirty="0">
                <a:effectLst>
                  <a:glow rad="228600">
                    <a:schemeClr val="tx1"/>
                  </a:glow>
                </a:effectLst>
                <a:ea typeface="ＭＳ Ｐゴシック" charset="0"/>
                <a:cs typeface="ＭＳ Ｐゴシック" charset="0"/>
              </a:rPr>
              <a:t>متى 5-7</a:t>
            </a:r>
            <a:r>
              <a:rPr lang="en-US" sz="4000" dirty="0">
                <a:solidFill>
                  <a:schemeClr val="bg1"/>
                </a:solidFill>
                <a:effectLst>
                  <a:glow rad="228600">
                    <a:schemeClr val="tx1"/>
                  </a:glow>
                </a:effectLst>
                <a:ea typeface="ＭＳ Ｐゴシック" charset="0"/>
                <a:cs typeface="ＭＳ Ｐゴシック" charset="0"/>
              </a:rPr>
              <a:t>)</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ＭＳ Ｐゴシック" charset="0"/>
              </a:rPr>
              <a:t>كيف ستبدو حياتك لو كان المسيح بالحقيقة سيداً عليها ؟</a:t>
            </a:r>
            <a:endParaRPr lang="en-US" sz="3200" b="1" dirty="0">
              <a:solidFill>
                <a:srgbClr val="FFFFFF"/>
              </a:solidFill>
              <a:effectLst>
                <a:glow rad="2286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6000" dirty="0">
                <a:effectLst>
                  <a:glow rad="127000">
                    <a:schemeClr val="tx1"/>
                  </a:glow>
                </a:effectLst>
                <a:ea typeface="ＭＳ Ｐゴシック" charset="0"/>
                <a:cs typeface="ＭＳ Ｐゴシック" charset="0"/>
              </a:rPr>
              <a:t>1. أنت تتبارك من خلال </a:t>
            </a:r>
            <a:r>
              <a:rPr lang="ar-JO" sz="6000" dirty="0">
                <a:solidFill>
                  <a:srgbClr val="FFFF00"/>
                </a:solidFill>
                <a:effectLst>
                  <a:glow rad="127000">
                    <a:schemeClr val="tx1"/>
                  </a:glow>
                </a:effectLst>
                <a:ea typeface="ＭＳ Ｐゴシック" charset="0"/>
                <a:cs typeface="ＭＳ Ｐゴシック" charset="0"/>
              </a:rPr>
              <a:t>الإيمان</a:t>
            </a:r>
            <a:r>
              <a:rPr lang="ar-JO" sz="6000" dirty="0">
                <a:effectLst>
                  <a:glow rad="127000">
                    <a:schemeClr val="tx1"/>
                  </a:glow>
                </a:effectLst>
                <a:ea typeface="ＭＳ Ｐゴシック" charset="0"/>
                <a:cs typeface="ＭＳ Ｐゴシック" charset="0"/>
              </a:rPr>
              <a:t>  (5: 1-11)</a:t>
            </a:r>
            <a:r>
              <a:rPr lang="en-US" sz="6000" dirty="0">
                <a:effectLst>
                  <a:glow rad="127000">
                    <a:schemeClr val="tx1"/>
                  </a:glow>
                </a:effectLst>
                <a:ea typeface="ＭＳ Ｐゴシック" charset="0"/>
                <a:cs typeface="ＭＳ Ｐゴシック" charset="0"/>
              </a:rPr>
              <a:t> </a:t>
            </a:r>
          </a:p>
        </p:txBody>
      </p:sp>
    </p:spTree>
    <p:extLst>
      <p:ext uri="{BB962C8B-B14F-4D97-AF65-F5344CB8AC3E}">
        <p14:creationId xmlns:p14="http://schemas.microsoft.com/office/powerpoint/2010/main" val="3329696042"/>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a:defRPr/>
            </a:pPr>
            <a:br>
              <a:rPr lang="en-US" sz="6000" dirty="0">
                <a:effectLst>
                  <a:glow rad="127000">
                    <a:schemeClr val="tx1"/>
                  </a:glow>
                </a:effectLst>
                <a:ea typeface="ＭＳ Ｐゴシック" charset="0"/>
                <a:cs typeface="ＭＳ Ｐゴシック" charset="0"/>
              </a:rPr>
            </a:br>
            <a:r>
              <a:rPr lang="ar-JO" sz="6000" dirty="0">
                <a:effectLst>
                  <a:glow rad="127000">
                    <a:schemeClr val="tx1"/>
                  </a:glow>
                </a:effectLst>
                <a:ea typeface="ＭＳ Ｐゴシック" charset="0"/>
                <a:cs typeface="ＭＳ Ｐゴシック" charset="0"/>
              </a:rPr>
              <a:t>2. افرح حين </a:t>
            </a:r>
            <a:r>
              <a:rPr lang="ar-JO" sz="6000" dirty="0">
                <a:solidFill>
                  <a:srgbClr val="FFFF00"/>
                </a:solidFill>
                <a:effectLst>
                  <a:glow rad="127000">
                    <a:schemeClr val="tx1"/>
                  </a:glow>
                </a:effectLst>
                <a:ea typeface="ＭＳ Ｐゴシック" charset="0"/>
                <a:cs typeface="ＭＳ Ｐゴシック" charset="0"/>
              </a:rPr>
              <a:t>تعاني</a:t>
            </a:r>
            <a:r>
              <a:rPr lang="ar-JO" sz="6000" dirty="0">
                <a:effectLst>
                  <a:glow rad="127000">
                    <a:schemeClr val="tx1"/>
                  </a:glow>
                </a:effectLst>
                <a:ea typeface="ＭＳ Ｐゴシック" charset="0"/>
                <a:cs typeface="ＭＳ Ｐゴシック" charset="0"/>
              </a:rPr>
              <a:t> لأجل المسيح </a:t>
            </a:r>
            <a:br>
              <a:rPr lang="ar-JO" sz="6000" dirty="0">
                <a:effectLst>
                  <a:glow rad="127000">
                    <a:schemeClr val="tx1"/>
                  </a:glow>
                </a:effectLst>
                <a:ea typeface="ＭＳ Ｐゴシック" charset="0"/>
                <a:cs typeface="ＭＳ Ｐゴシック" charset="0"/>
              </a:rPr>
            </a:br>
            <a:r>
              <a:rPr lang="ar-JO" sz="6000" dirty="0">
                <a:effectLst>
                  <a:glow rad="127000">
                    <a:schemeClr val="tx1"/>
                  </a:glow>
                </a:effectLst>
                <a:ea typeface="ＭＳ Ｐゴシック" charset="0"/>
                <a:cs typeface="ＭＳ Ｐゴシック" charset="0"/>
              </a:rPr>
              <a:t>(5: 12)</a:t>
            </a:r>
            <a:endParaRPr lang="en-US" sz="60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42952355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تأثيرهم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13-16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تأثير الرجل البار يخلق عطش لله في الآخرين من خلال إعلان بر الله ورفض الخطية وجذبهم إلى الرب</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46153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ملح ونور</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4" name="Picture 3"/>
          <p:cNvPicPr>
            <a:picLocks noChangeAspect="1"/>
          </p:cNvPicPr>
          <p:nvPr/>
        </p:nvPicPr>
        <p:blipFill>
          <a:blip r:embed="rId3" cstate="print"/>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cs typeface="ＭＳ Ｐゴシック" charset="0"/>
              </a:rPr>
              <a:t>كيف نستطيع أن </a:t>
            </a:r>
            <a:r>
              <a:rPr lang="ar-JO" sz="5400" dirty="0">
                <a:solidFill>
                  <a:srgbClr val="FFFF00"/>
                </a:solidFill>
                <a:effectLst>
                  <a:glow rad="127000">
                    <a:schemeClr val="tx1"/>
                  </a:glow>
                </a:effectLst>
                <a:ea typeface="ＭＳ Ｐゴシック" charset="0"/>
                <a:cs typeface="ＭＳ Ｐゴシック" charset="0"/>
              </a:rPr>
              <a:t>نبارك</a:t>
            </a:r>
            <a:r>
              <a:rPr lang="ar-JO" sz="5400" dirty="0">
                <a:effectLst>
                  <a:glow rad="127000">
                    <a:schemeClr val="tx1"/>
                  </a:glow>
                </a:effectLst>
                <a:ea typeface="ＭＳ Ｐゴシック" charset="0"/>
                <a:cs typeface="ＭＳ Ｐゴシック" charset="0"/>
              </a:rPr>
              <a:t> الآخرين ؟</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78238087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ar-JO" sz="5400" dirty="0">
                <a:solidFill>
                  <a:srgbClr val="FFFF00"/>
                </a:solidFill>
                <a:effectLst>
                  <a:glow rad="127000">
                    <a:schemeClr val="tx1"/>
                  </a:glow>
                </a:effectLst>
                <a:ea typeface="ＭＳ Ｐゴシック" charset="0"/>
                <a:cs typeface="ＭＳ Ｐゴシック" charset="0"/>
              </a:rPr>
              <a:t>توجيه </a:t>
            </a:r>
            <a:r>
              <a:rPr lang="ar-JO" sz="5400" dirty="0">
                <a:effectLst>
                  <a:glow rad="127000">
                    <a:schemeClr val="tx1"/>
                  </a:glow>
                </a:effectLst>
                <a:ea typeface="ＭＳ Ｐゴシック" charset="0"/>
                <a:cs typeface="ＭＳ Ｐゴシック" charset="0"/>
              </a:rPr>
              <a:t>الآخرين إلى الله</a:t>
            </a:r>
            <a:endParaRPr lang="en-US" sz="54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ar-JO" sz="5400" dirty="0">
                <a:solidFill>
                  <a:srgbClr val="FFFF00"/>
                </a:solidFill>
                <a:effectLst>
                  <a:glow rad="127000">
                    <a:schemeClr val="tx1"/>
                  </a:glow>
                </a:effectLst>
                <a:ea typeface="ＭＳ Ｐゴシック" charset="0"/>
                <a:cs typeface="ＭＳ Ｐゴシック" charset="0"/>
              </a:rPr>
              <a:t>توجيه </a:t>
            </a:r>
            <a:r>
              <a:rPr lang="ar-JO" sz="5400" dirty="0">
                <a:effectLst>
                  <a:glow rad="127000">
                    <a:schemeClr val="tx1"/>
                  </a:glow>
                </a:effectLst>
                <a:ea typeface="ＭＳ Ｐゴシック" charset="0"/>
                <a:cs typeface="ＭＳ Ｐゴシック" charset="0"/>
              </a:rPr>
              <a:t>الآخرين إلى الله</a:t>
            </a:r>
            <a:endParaRPr lang="en-US" sz="54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cs typeface="ＭＳ Ｐゴシック" charset="0"/>
              </a:rPr>
              <a:t>1. ساعد الناس على </a:t>
            </a:r>
            <a:r>
              <a:rPr lang="ar-JO" sz="5400" dirty="0">
                <a:solidFill>
                  <a:srgbClr val="FFFF00"/>
                </a:solidFill>
                <a:effectLst>
                  <a:glow rad="127000">
                    <a:schemeClr val="tx1"/>
                  </a:glow>
                </a:effectLst>
                <a:ea typeface="ＭＳ Ｐゴシック" charset="0"/>
                <a:cs typeface="ＭＳ Ｐゴシック" charset="0"/>
              </a:rPr>
              <a:t>الجوع</a:t>
            </a:r>
            <a:r>
              <a:rPr lang="ar-JO" sz="5400" dirty="0">
                <a:effectLst>
                  <a:glow rad="127000">
                    <a:schemeClr val="tx1"/>
                  </a:glow>
                </a:effectLst>
                <a:ea typeface="ＭＳ Ｐゴシック" charset="0"/>
                <a:cs typeface="ＭＳ Ｐゴシック" charset="0"/>
              </a:rPr>
              <a:t> لله (13)</a:t>
            </a:r>
            <a:endParaRPr lang="en-US" sz="54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br>
              <a:rPr lang="en-US"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2. </a:t>
            </a:r>
            <a:r>
              <a:rPr lang="ar-JO" sz="5400" dirty="0">
                <a:solidFill>
                  <a:srgbClr val="FFFF00"/>
                </a:solidFill>
                <a:effectLst>
                  <a:glow rad="127000">
                    <a:schemeClr val="tx1"/>
                  </a:glow>
                </a:effectLst>
                <a:ea typeface="ＭＳ Ｐゴシック" charset="0"/>
                <a:cs typeface="ＭＳ Ｐゴシック" charset="0"/>
              </a:rPr>
              <a:t>قد</a:t>
            </a:r>
            <a:r>
              <a:rPr lang="ar-JO" sz="5400" dirty="0">
                <a:effectLst>
                  <a:glow rad="127000">
                    <a:schemeClr val="tx1"/>
                  </a:glow>
                </a:effectLst>
                <a:ea typeface="ＭＳ Ｐゴシック" charset="0"/>
                <a:cs typeface="ＭＳ Ｐゴシック" charset="0"/>
              </a:rPr>
              <a:t> الناس نحو الله حتى يسبحوه </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(5: 14-16)</a:t>
            </a:r>
            <a:r>
              <a:rPr lang="en-US" sz="5400" dirty="0">
                <a:effectLst>
                  <a:glow rad="127000">
                    <a:schemeClr val="tx1"/>
                  </a:glow>
                </a:effectLst>
                <a:ea typeface="ＭＳ Ｐゴシック" charset="0"/>
                <a:cs typeface="ＭＳ Ｐゴシック" charset="0"/>
              </a:rPr>
              <a:t>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cs typeface="ＭＳ Ｐゴシック" charset="0"/>
              </a:rPr>
              <a:t>كن مشاركاً</a:t>
            </a:r>
            <a:endParaRPr lang="en-US" sz="54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3600" b="1" dirty="0">
                <a:latin typeface="Arial" panose="020B0604020202020204" pitchFamily="34" charset="0"/>
                <a:cs typeface="Arial" panose="020B0604020202020204" pitchFamily="34" charset="0"/>
              </a:rPr>
              <a:t>كل من استعارة الملح والضوء تثير أسئلة مهمة حول المشاركة المسيحية في المجتمع فيما يتعلق بجميع أشكال الانفصال أو الانسحاب . نحن لسنا مدعوين للسيطرة على هياكل السلطة العلمانية ولا نعد بأننا نستطيع إضفاء الطابع المسيحي على تشريعات وقيم العالم . ولكن يجب أن نظل عوامل حافظة نشطة بل مسببين للإزعاج في دعوة العالم إلى مراعاة معايير الله . ولا نجرؤ على تشكيل جيوب مسيحية منعزلة لا يهتم بها العالم ".</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a:t>
            </a: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كريغ بلومبيرغ، متى (ناشفيل: برودمان، 1992)، 103</a:t>
            </a:r>
            <a: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a:t>
            </a:r>
            <a:endParaRPr kumimoji="0" lang="en-US" sz="105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علاقة الملك مع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17-7: 6، لوقا 6: 27-42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كمتمم للناموس يرفض المسيح التفاسير والممارسات الفريسية للناموس حتى يعرف التلاميذ النوع المناسب من البر الضروري لدخول الملكوت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68238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المتمم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17-20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المسيح نفسه متمماً لكل متطلبات الناموس والأنبياء وينكر أن يكون للبر الفريسي أي قيمة خلاصية حيث أن الفريسيين أساؤوا فهم قصد الناموس الأصلي</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03188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رفض التفاسير التقليدية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21-48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يقدم المسيح ستة إيضاحات حول كيفية إساءة فهم الفريسيين لقصد الناموس الأصلي في تفاسيرهم والتي لا تتم البر المطلوب من الناموسو يوضح لماذا يعجز بر الفريسيين عن إدخال الشخص إلى الملكوت كما يعلم أن القائمة الثانية من الناموس تتطلب سلوك مناسب تجاه الآخرين ويجب أن تتبع أيضاً</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31068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القتل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لن يحفظ الحياة فحسب بل أنه يتجنب الغضب، الكره والعلاقات غير المتصالحة والتي تقود إلى القتل</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48956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كيف تحافظ على </a:t>
            </a:r>
            <a:r>
              <a:rPr lang="ar-JO" dirty="0">
                <a:solidFill>
                  <a:srgbClr val="C00000"/>
                </a:solidFill>
                <a:effectLst>
                  <a:glow rad="127000">
                    <a:schemeClr val="bg1"/>
                  </a:glow>
                </a:effectLst>
                <a:ea typeface="ＭＳ Ｐゴシック" charset="0"/>
                <a:cs typeface="ＭＳ Ｐゴシック" charset="0"/>
              </a:rPr>
              <a:t>علاقات</a:t>
            </a:r>
            <a:r>
              <a:rPr lang="ar-JO" dirty="0">
                <a:solidFill>
                  <a:schemeClr val="tx2"/>
                </a:solidFill>
                <a:effectLst>
                  <a:glow rad="127000">
                    <a:schemeClr val="bg1"/>
                  </a:glow>
                </a:effectLst>
                <a:ea typeface="ＭＳ Ｐゴシック" charset="0"/>
                <a:cs typeface="ＭＳ Ｐゴシック" charset="0"/>
              </a:rPr>
              <a:t> عظيمة ؟</a:t>
            </a:r>
            <a:endParaRPr lang="en-US" dirty="0">
              <a:solidFill>
                <a:schemeClr val="tx2"/>
              </a:solidFill>
              <a:effectLst>
                <a:glow rad="127000">
                  <a:schemeClr val="bg1"/>
                </a:glow>
              </a:effectLst>
              <a:ea typeface="ＭＳ Ｐゴシック" charset="0"/>
              <a:cs typeface="ＭＳ Ｐゴシック" charset="0"/>
            </a:endParaRPr>
          </a:p>
        </p:txBody>
      </p:sp>
      <p:pic>
        <p:nvPicPr>
          <p:cNvPr id="3" name="Picture 2"/>
          <p:cNvPicPr>
            <a:picLocks noChangeAspect="1"/>
          </p:cNvPicPr>
          <p:nvPr/>
        </p:nvPicPr>
        <p:blipFill>
          <a:blip r:embed="rId4" cstate="print"/>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 راقب </a:t>
            </a:r>
            <a:r>
              <a:rPr lang="ar-JO" sz="4800" dirty="0">
                <a:solidFill>
                  <a:srgbClr val="FFFF00"/>
                </a:solidFill>
                <a:effectLst>
                  <a:glow rad="127000">
                    <a:schemeClr val="tx1"/>
                  </a:glow>
                </a:effectLst>
                <a:ea typeface="ＭＳ Ｐゴシック" charset="0"/>
                <a:cs typeface="ＭＳ Ｐゴシック" charset="0"/>
              </a:rPr>
              <a:t>غضبك</a:t>
            </a:r>
            <a:r>
              <a:rPr lang="ar-JO" sz="4800" dirty="0">
                <a:effectLst>
                  <a:glow rad="127000">
                    <a:schemeClr val="tx1"/>
                  </a:glow>
                </a:effectLst>
                <a:ea typeface="ＭＳ Ｐゴシック" charset="0"/>
                <a:cs typeface="ＭＳ Ｐゴシック" charset="0"/>
              </a:rPr>
              <a:t> (21-22)</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7518116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cstate="print">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2. راقب </a:t>
            </a:r>
            <a:r>
              <a:rPr lang="ar-JO" sz="4800" dirty="0">
                <a:solidFill>
                  <a:srgbClr val="FFFF00"/>
                </a:solidFill>
                <a:effectLst>
                  <a:glow rad="127000">
                    <a:schemeClr val="tx1"/>
                  </a:glow>
                </a:effectLst>
                <a:ea typeface="ＭＳ Ｐゴシック" charset="0"/>
                <a:cs typeface="ＭＳ Ｐゴシック" charset="0"/>
              </a:rPr>
              <a:t>عبادتك</a:t>
            </a:r>
            <a:r>
              <a:rPr lang="ar-JO" sz="4800" dirty="0">
                <a:effectLst>
                  <a:glow rad="127000">
                    <a:schemeClr val="tx1"/>
                  </a:glow>
                </a:effectLst>
                <a:ea typeface="ＭＳ Ｐゴシック" charset="0"/>
                <a:cs typeface="ＭＳ Ｐゴシック" charset="0"/>
              </a:rPr>
              <a:t> </a:t>
            </a:r>
            <a:br>
              <a:rPr lang="ar-JO"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(23-24)</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78915094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cs typeface="ＭＳ Ｐゴシック" charset="0"/>
              </a:rPr>
              <a:t>3. راقب </a:t>
            </a:r>
            <a:r>
              <a:rPr lang="ar-JO" sz="4800" dirty="0">
                <a:solidFill>
                  <a:srgbClr val="FFFF00"/>
                </a:solidFill>
                <a:effectLst>
                  <a:glow rad="127000">
                    <a:schemeClr val="tx1"/>
                  </a:glow>
                </a:effectLst>
                <a:ea typeface="ＭＳ Ｐゴシック" charset="0"/>
                <a:cs typeface="ＭＳ Ｐゴシック" charset="0"/>
              </a:rPr>
              <a:t>مالك</a:t>
            </a:r>
            <a:r>
              <a:rPr lang="ar-JO" sz="4800" dirty="0">
                <a:effectLst>
                  <a:glow rad="127000">
                    <a:schemeClr val="tx1"/>
                  </a:glow>
                </a:effectLst>
                <a:ea typeface="ＭＳ Ｐゴシック" charset="0"/>
                <a:cs typeface="ＭＳ Ｐゴシック" charset="0"/>
              </a:rPr>
              <a:t> (25-26)</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70153737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الزنا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27-30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يكتفي بأن يكون الشخص أميناً نحو شريك حياته فحسب لكنه يتجنب الرغبات الشهوانية التي تسبب الزنا وتزيل أسباب الشهوة من حياته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46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الطلاق</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31-32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يكتفي بعدم طلاق الشخص لشريك حياته مطلقاً بدون وثيقة قانونية لكنه لا يطلق زوجته نهائياً في اي حال لأن هذا يجعلها هي وزوجها المستقبلي يرتكبان الزنا عندما تتزوج ثانية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723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الهوية المسيانية ليسوع المسيح واضحة في مجيئه، </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شهادة يوحنا وقد تم تأكيدها في معموديته وتجربته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تلخيص القسم معتمد على ج. دوايت بنتيكوست، تناغم أقوال وأعمال يسوع المسيح (جراند رابيدز : زوندرفان، 1981)</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كيف نستطيع أن </a:t>
            </a:r>
            <a:r>
              <a:rPr lang="ar-JO" dirty="0">
                <a:solidFill>
                  <a:srgbClr val="C00000"/>
                </a:solidFill>
                <a:effectLst>
                  <a:glow rad="127000">
                    <a:schemeClr val="bg1"/>
                  </a:glow>
                </a:effectLst>
                <a:ea typeface="ＭＳ Ｐゴシック" charset="0"/>
                <a:cs typeface="ＭＳ Ｐゴシック" charset="0"/>
              </a:rPr>
              <a:t>ندافع</a:t>
            </a:r>
            <a:r>
              <a:rPr lang="ar-JO" dirty="0">
                <a:solidFill>
                  <a:schemeClr val="tx2"/>
                </a:solidFill>
                <a:effectLst>
                  <a:glow rad="127000">
                    <a:schemeClr val="bg1"/>
                  </a:glow>
                </a:effectLst>
                <a:ea typeface="ＭＳ Ｐゴシック" charset="0"/>
                <a:cs typeface="ＭＳ Ｐゴシック" charset="0"/>
              </a:rPr>
              <a:t> عن الزواج ؟</a:t>
            </a:r>
            <a:endParaRPr lang="en-US" dirty="0">
              <a:solidFill>
                <a:schemeClr val="tx2"/>
              </a:solidFill>
              <a:effectLst>
                <a:glow rad="127000">
                  <a:schemeClr val="bg1"/>
                </a:glow>
              </a:effectLst>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طريقتين</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1. لا </a:t>
            </a:r>
            <a:r>
              <a:rPr lang="ar-JO" sz="4800" dirty="0">
                <a:solidFill>
                  <a:srgbClr val="FFFF00"/>
                </a:solidFill>
                <a:effectLst>
                  <a:glow rad="127000">
                    <a:schemeClr val="tx1"/>
                  </a:glow>
                </a:effectLst>
                <a:ea typeface="ＭＳ Ｐゴシック" charset="0"/>
                <a:cs typeface="ＭＳ Ｐゴシック" charset="0"/>
              </a:rPr>
              <a:t>تنتقص</a:t>
            </a:r>
            <a:r>
              <a:rPr lang="ar-JO" sz="4800" dirty="0">
                <a:effectLst>
                  <a:glow rad="127000">
                    <a:schemeClr val="tx1"/>
                  </a:glow>
                </a:effectLst>
                <a:ea typeface="ＭＳ Ｐゴシック" charset="0"/>
                <a:cs typeface="ＭＳ Ｐゴシック" charset="0"/>
              </a:rPr>
              <a:t> من قيمة الزواج (مت 5: 31)</a:t>
            </a:r>
            <a:r>
              <a:rPr lang="en-US" sz="4800" dirty="0">
                <a:effectLst>
                  <a:glow rad="127000">
                    <a:schemeClr val="tx1"/>
                  </a:glow>
                </a:effectLst>
                <a:ea typeface="ＭＳ Ｐゴシック" charset="0"/>
                <a:cs typeface="ＭＳ Ｐゴシック" charset="0"/>
              </a:rPr>
              <a:t> </a:t>
            </a:r>
          </a:p>
        </p:txBody>
      </p:sp>
    </p:spTree>
    <p:extLst>
      <p:ext uri="{BB962C8B-B14F-4D97-AF65-F5344CB8AC3E}">
        <p14:creationId xmlns:p14="http://schemas.microsoft.com/office/powerpoint/2010/main" val="101935281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2. دافع عن الزواج ضد </a:t>
            </a:r>
            <a:r>
              <a:rPr lang="ar-JO" sz="4800" dirty="0">
                <a:solidFill>
                  <a:srgbClr val="FFFF00"/>
                </a:solidFill>
                <a:effectLst>
                  <a:glow rad="127000">
                    <a:schemeClr val="tx1"/>
                  </a:glow>
                </a:effectLst>
                <a:ea typeface="ＭＳ Ｐゴシック" charset="0"/>
                <a:cs typeface="ＭＳ Ｐゴシック" charset="0"/>
              </a:rPr>
              <a:t>الزنا</a:t>
            </a:r>
            <a:r>
              <a:rPr lang="ar-JO" sz="4800" dirty="0">
                <a:effectLst>
                  <a:glow rad="127000">
                    <a:schemeClr val="tx1"/>
                  </a:glow>
                </a:effectLst>
                <a:ea typeface="ＭＳ Ｐゴシック" charset="0"/>
                <a:cs typeface="ＭＳ Ｐゴシック" charset="0"/>
              </a:rPr>
              <a:t> (مت 5: 32)</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58240817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الأقسام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33-37</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يكتفي بالقسم لتأكيد أمر يمكن أن يحدث بأكثر من طريقة لكنه يقدم خطاباً موثوقاً في كل الأوقات بحيث يصبح القسم غير ضروري</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453853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الإنتقام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38-42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يطلب الحق بالإنتقام لكنه يتنازل عن هذا الحق كعلامة على البر والتقوى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95321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المحبة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43-48، لوقا 6: 27-30، 32-36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يجعل الشخص يحب قريبه فقط الذي سيكافئه لكن يحب عدوه أيضاً الذي لن يكافئه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508162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cs typeface="ＭＳ Ｐゴシック" charset="0"/>
              </a:rPr>
              <a:t>الأعداء :</a:t>
            </a:r>
            <a:r>
              <a:rPr lang="ar-JO" dirty="0">
                <a:solidFill>
                  <a:srgbClr val="FFFF00"/>
                </a:solidFill>
                <a:effectLst>
                  <a:glow rad="127000">
                    <a:schemeClr val="tx1"/>
                  </a:glow>
                </a:effectLst>
                <a:ea typeface="ＭＳ Ｐゴシック" charset="0"/>
                <a:cs typeface="ＭＳ Ｐゴシック" charset="0"/>
              </a:rPr>
              <a:t> كيف ولماذا</a:t>
            </a:r>
            <a:endParaRPr lang="en-US" dirty="0">
              <a:solidFill>
                <a:srgbClr val="FFFF00"/>
              </a:solidFill>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cstate="print"/>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كيف</a:t>
            </a: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تعامل عدوك      (43-44)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لماذا</a:t>
            </a: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تعامل عدوك هكذا      (45-48)</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 </a:t>
            </a:r>
            <a:r>
              <a:rPr lang="ar-JO" sz="4800" dirty="0">
                <a:solidFill>
                  <a:srgbClr val="FFFF00"/>
                </a:solidFill>
                <a:effectLst>
                  <a:glow rad="127000">
                    <a:schemeClr val="tx1"/>
                  </a:glow>
                </a:effectLst>
                <a:ea typeface="ＭＳ Ｐゴシック" charset="0"/>
                <a:cs typeface="ＭＳ Ｐゴシック" charset="0"/>
              </a:rPr>
              <a:t>أحبب</a:t>
            </a:r>
            <a:r>
              <a:rPr lang="ar-JO" sz="4800" dirty="0">
                <a:effectLst>
                  <a:glow rad="127000">
                    <a:schemeClr val="tx1"/>
                  </a:glow>
                </a:effectLst>
                <a:ea typeface="ＭＳ Ｐゴシック" charset="0"/>
                <a:cs typeface="ＭＳ Ｐゴシック" charset="0"/>
              </a:rPr>
              <a:t> و</a:t>
            </a:r>
            <a:r>
              <a:rPr lang="ar-JO" sz="4800" dirty="0">
                <a:solidFill>
                  <a:srgbClr val="FFFF00"/>
                </a:solidFill>
                <a:effectLst>
                  <a:glow rad="127000">
                    <a:schemeClr val="tx1"/>
                  </a:glow>
                </a:effectLst>
                <a:ea typeface="ＭＳ Ｐゴシック" charset="0"/>
                <a:cs typeface="ＭＳ Ｐゴシック" charset="0"/>
              </a:rPr>
              <a:t>صلي</a:t>
            </a:r>
            <a:r>
              <a:rPr lang="ar-JO" sz="4800" dirty="0">
                <a:effectLst>
                  <a:glow rad="127000">
                    <a:schemeClr val="tx1"/>
                  </a:glow>
                </a:effectLst>
                <a:ea typeface="ＭＳ Ｐゴシック" charset="0"/>
                <a:cs typeface="ＭＳ Ｐゴシック" charset="0"/>
              </a:rPr>
              <a:t> لعدوك (5: 43-44)</a:t>
            </a:r>
            <a:r>
              <a:rPr lang="en-US" sz="4800" dirty="0">
                <a:effectLst>
                  <a:glow rad="127000">
                    <a:schemeClr val="tx1"/>
                  </a:glow>
                </a:effectLst>
                <a:ea typeface="ＭＳ Ｐゴシック" charset="0"/>
                <a:cs typeface="ＭＳ Ｐゴシック" charset="0"/>
              </a:rPr>
              <a:t> </a:t>
            </a:r>
          </a:p>
        </p:txBody>
      </p:sp>
    </p:spTree>
    <p:extLst>
      <p:ext uri="{BB962C8B-B14F-4D97-AF65-F5344CB8AC3E}">
        <p14:creationId xmlns:p14="http://schemas.microsoft.com/office/powerpoint/2010/main" val="371731419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2. مباركة عدوك تظهر المسيح </a:t>
            </a:r>
            <a:r>
              <a:rPr lang="ar-JO" sz="4800" dirty="0">
                <a:solidFill>
                  <a:srgbClr val="FFFF00"/>
                </a:solidFill>
                <a:effectLst>
                  <a:glow rad="127000">
                    <a:schemeClr val="tx1"/>
                  </a:glow>
                </a:effectLst>
                <a:ea typeface="ＭＳ Ｐゴシック" charset="0"/>
                <a:cs typeface="ＭＳ Ｐゴシック" charset="0"/>
              </a:rPr>
              <a:t>فوق</a:t>
            </a:r>
            <a:r>
              <a:rPr lang="ar-JO" sz="4800" dirty="0">
                <a:effectLst>
                  <a:glow rad="127000">
                    <a:schemeClr val="tx1"/>
                  </a:glow>
                </a:effectLst>
                <a:ea typeface="ＭＳ Ｐゴシック" charset="0"/>
                <a:cs typeface="ＭＳ Ｐゴシック" charset="0"/>
              </a:rPr>
              <a:t> الناموس (5: 45-48)</a:t>
            </a:r>
            <a:r>
              <a:rPr lang="en-US" sz="4800" dirty="0">
                <a:effectLst>
                  <a:glow rad="127000">
                    <a:schemeClr val="tx1"/>
                  </a:glow>
                </a:effectLst>
                <a:ea typeface="ＭＳ Ｐゴシック" charset="0"/>
                <a:cs typeface="ＭＳ Ｐゴシック" charset="0"/>
              </a:rPr>
              <a:t> </a:t>
            </a:r>
          </a:p>
        </p:txBody>
      </p:sp>
      <p:pic>
        <p:nvPicPr>
          <p:cNvPr id="3" name="Picture 2"/>
          <p:cNvPicPr>
            <a:picLocks noChangeAspect="1"/>
          </p:cNvPicPr>
          <p:nvPr/>
        </p:nvPicPr>
        <p:blipFill>
          <a:blip r:embed="rId3" cstate="print"/>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742950" indent="-74295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رفض الممارسات الفريسية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1-7: 6،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يقدم المسيح ستة إيضاحات عن كيفية إساءة فهم الفريسيين القصد الأصلي للناموس في ممارساتهم والتي لا تتم البر المطلوب من قبل الناموس لكي يعبم أن البر الفريسي غير قادر على إحضار الشخص إلى الملكوت لأن ممارساتهم المنافقة متوجهة نحو الإنسان بهدف السمعة التقية بدلاً من التوجه نحو الله في بر حقيقي</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300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cs typeface="ＭＳ Ｐゴシック" charset="0"/>
              </a:rPr>
              <a:t>هيكل متوازي (مت 6)</a:t>
            </a:r>
            <a:endParaRPr lang="en-US" dirty="0">
              <a:effectLst>
                <a:glow rad="8763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الصدقة      </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1-4</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الصلاة</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5-15</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الصوم</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16-18</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المراؤون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ＭＳ Ｐゴシック" charset="0"/>
              </a:rPr>
              <a:t>المراؤون (5)</a:t>
            </a:r>
            <a:endParaRPr lang="en-US" sz="2800" b="1" dirty="0">
              <a:solidFill>
                <a:srgbClr val="FFFFFF"/>
              </a:solidFill>
              <a:latin typeface="Arial" panose="020B0604020202020204" pitchFamily="34" charset="0"/>
              <a:ea typeface="ＭＳ Ｐゴシック" charset="0"/>
              <a:cs typeface="ＭＳ Ｐゴシック" charset="0"/>
            </a:endParaRP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المراؤون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مكافأة بشرية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ＭＳ Ｐゴシック" charset="0"/>
              </a:rPr>
              <a:t>مكافأة بشرية (5)</a:t>
            </a:r>
            <a:endParaRPr lang="en-US" sz="2800" b="1" dirty="0">
              <a:solidFill>
                <a:srgbClr val="FFFFFF"/>
              </a:solidFill>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مكافأة بشرية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ＭＳ Ｐゴシック" charset="0"/>
              </a:rPr>
              <a:t>الخفاء (4)</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ＭＳ Ｐゴシック" charset="0"/>
            </a:endParaRP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ＭＳ Ｐゴシック" charset="0"/>
              </a:rPr>
              <a:t>الخفاء (6)</a:t>
            </a:r>
            <a:endParaRPr lang="en-US" sz="2800" b="1" dirty="0">
              <a:solidFill>
                <a:srgbClr val="FFFF00"/>
              </a:solidFill>
              <a:latin typeface="Arial" panose="020B0604020202020204" pitchFamily="34" charset="0"/>
              <a:ea typeface="ＭＳ Ｐゴシック" charset="0"/>
              <a:cs typeface="ＭＳ Ｐゴシック" charset="0"/>
            </a:endParaRP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ＭＳ Ｐゴシック" charset="0"/>
              </a:rPr>
              <a:t>الخفاء (18)</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ＭＳ Ｐゴシック" charset="0"/>
            </a:endParaRP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الآب يرى (4)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الآب يرى (6، 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الاب يرى (18)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ＭＳ Ｐゴシック" charset="0"/>
              </a:rPr>
              <a:t>عرض علني (1-2)</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ＭＳ Ｐゴシック" charset="0"/>
            </a:endParaRP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ＭＳ Ｐゴシック" charset="0"/>
              </a:rPr>
              <a:t>عرض علني (5)</a:t>
            </a:r>
            <a:endParaRPr lang="en-US" sz="2800" b="1" dirty="0">
              <a:solidFill>
                <a:srgbClr val="FFFF00"/>
              </a:solidFill>
              <a:latin typeface="Arial" panose="020B0604020202020204" pitchFamily="34" charset="0"/>
              <a:ea typeface="ＭＳ Ｐゴシック" charset="0"/>
              <a:cs typeface="ＭＳ Ｐゴシック" charset="0"/>
            </a:endParaRP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ＭＳ Ｐゴシック" charset="0"/>
              </a:rPr>
              <a:t>عرض علني (16)</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ar-JO" sz="3200" dirty="0">
                <a:effectLst>
                  <a:glow rad="127000">
                    <a:schemeClr val="tx1"/>
                  </a:glow>
                </a:effectLst>
                <a:ea typeface="ＭＳ Ｐゴシック" charset="0"/>
                <a:cs typeface="ＭＳ Ｐゴシック" charset="0"/>
              </a:rPr>
              <a:t>مكافآت البر (مت 6: 1-7: 6)</a:t>
            </a:r>
            <a:endParaRPr lang="en-US" sz="3200" dirty="0">
              <a:effectLst>
                <a:glow rad="1270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لا تفعل ذلك</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افعل ذلك   بدلاً منها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6 أمور أخرى</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الصلاة</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الصوم</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الإيمان</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الإدانة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11" name="Rectangle 2"/>
          <p:cNvSpPr txBox="1">
            <a:spLocks noChangeArrowheads="1"/>
          </p:cNvSpPr>
          <p:nvPr/>
        </p:nvSpPr>
        <p:spPr bwMode="auto">
          <a:xfrm>
            <a:off x="0" y="5389558"/>
            <a:ext cx="9144000" cy="150688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احترزوا من أن تصنعوا صدقتكم قدام الناس لكي ينظروكم وإلا فليس لكم أجر عند ابيكم الذي في السماوات (6: 1)</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ＭＳ Ｐゴシック" charset="0"/>
              </a:rPr>
              <a:t>ممارسة فريسية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ＭＳ Ｐゴシック" charset="0"/>
            </a:endParaRP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ＭＳ Ｐゴシック" charset="0"/>
              </a:rPr>
              <a:t>ممارسة    نقية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تقديم الصدقات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لتقديم الصدقات العلنية مرفوضة لأنها تتم بهدف إظهار التقوى بدلاً من إظهار محبة الله من خلال تسديد احتياج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765286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5-15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للصلاة العلنية بهدف إطراء الناس مرفوضة لأنها تتم لإظهار التقوى وهناك تشجيع على الصلاة الخاصة والتي تشمل العبادة، الخضوع لعمل الله، الإحتياجات الشخصية ، الإعتراف، الصلاة لأجل الحماية والروح الغافرة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02497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الصوم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16-18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للصوم العلني مرفوضة لأنها تتم لإظهار التقوى بدلاً من عملها بخصوصية أمام الله للحصول على المكافأة منه وحده</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67200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السلوك تجاه الغنى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19-24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لتجميع الثروة كعلامة رضا الله مرفوضة لأنها مؤقتة أما صنع استثمارات مستقبلية فيتم التشجيع عليه حيث أنها تستمر في الأبدية ولا تضيع</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76820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نقص الإيمان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25-34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لنقص الإيمان والتي تظهر بثقتهم في تجميع المال مرفوضة من خلال التشجيع على عدم القلق بخصوص الطعام واللباس نهائياً ولكن الثقة في إعالة الله اليومية بينما يطلب المرء وصول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50991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الإدانة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1-6،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في تنصيب أنفسهم كقضاة وكمقياس الدينونة مرفوضة لأنها تتم من خلال إدعاء المعرفة بالدوافع خلف الأعمال بينما يتطلب بر الله أن لا يقوم المرء بالإدانة حتى تتنقى حياته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8314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لمن سيدخلون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علم يسوع أنه على الرغم من رفض الفريسيين فسوف يقبل البعض تعاليمه ويرغبون في معرفة كيفية دخول الملكوت لذلك يعلم هؤلاء الراغبين بدخول الملكوت بضعة مجالات ذات صلة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14514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7-11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الصلاة المستمرة سوف تستجاب بسبب طبيعة الله كأب الذي يتأكد أن يسدد احتياجات أولاده ليس بسبب التكرار غير المنتهي لصلوات الفريسيين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6394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البر الحقيقي</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12، لوقا 6: 31، 43-45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معاملة الآخرين كما يرغب الشخص أن تتم معاملته يظهر البر الحقيقي</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208013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طرق الدخول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13-14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الدعوة لقبول المسيح ودخول الملكوت تعطى بالإعلان أنه وحده طريق الدخول الضيق والصحيح وليس الطريق الواسع الخاطئ الذي يقدمه الفريسيون والذي ينتهي بالإستبعاد من الملكوت والدمار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5293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تحذير من المعلمين الكذبة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15-23</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الفريسيون أنبياء كذبة وهذا يظهر من خلال نظام حياتهم غير البار وسوف يدانون بينما يتممون متطلبات الناموس من الخارج لكن ينقصهم العلاقة مع الملك داخلياً والذي يعتبر متطلب الدخول إلى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972081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الأساسين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24-8: 1، لوقا 6: 46-49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3072137"/>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دعوة أخرى لرفض الفريسية وقبول المسيح تعطى من خلال تباين بين الذي يقبل كلام الملك ويثق بشخصه والذي يرفض كلامه وشخصه وهذا يعلن مصير هؤلاء الذين يسمعون كلام المسيح سيحدد من خلال تجاوبهم مع رسالت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327947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17. التعرف على سلطة المسيح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57</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5-13، لوقا 7: 1-10</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تظهر سلطة المسيح على الأمراض في شفاء عبد قائد المئة عن بعد بكلمته فقط وهذا يوضح امتداد رسالة الخلاص للأمم رداً على رفض إسرائيل</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21044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dirty="0"/>
              <a:t>قوة وسلطة المسيا في</a:t>
            </a:r>
            <a:br>
              <a:rPr lang="ar-JO" sz="3600" dirty="0"/>
            </a:br>
            <a:r>
              <a:rPr lang="ar-JO" sz="3600" dirty="0"/>
              <a:t>متى 8-10</a:t>
            </a:r>
            <a:endParaRPr lang="en-US" sz="3600" dirty="0"/>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defRPr/>
            </a:pPr>
            <a:r>
              <a:rPr lang="ar-JO" sz="3200" b="1" dirty="0">
                <a:latin typeface="Arial" panose="020B0604020202020204" pitchFamily="34" charset="0"/>
              </a:rPr>
              <a:t>المعجزات                          والتلمذة</a:t>
            </a:r>
          </a:p>
          <a:p>
            <a:pPr defTabSz="914400">
              <a:defRPr/>
            </a:pPr>
            <a:r>
              <a:rPr lang="en-US" sz="3200" b="1" dirty="0">
                <a:latin typeface="Arial" panose="020B0604020202020204" pitchFamily="34" charset="0"/>
              </a:rPr>
              <a:t>(</a:t>
            </a:r>
            <a:r>
              <a:rPr lang="ar-JO" sz="3200" b="1" dirty="0">
                <a:latin typeface="Arial" panose="020B0604020202020204" pitchFamily="34" charset="0"/>
              </a:rPr>
              <a:t>8: 1-9: 34</a:t>
            </a:r>
            <a:r>
              <a:rPr lang="en-US" sz="3200" b="1" dirty="0">
                <a:latin typeface="Arial" panose="020B0604020202020204" pitchFamily="34" charset="0"/>
              </a:rPr>
              <a:t>)</a:t>
            </a: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defRPr/>
            </a:pPr>
            <a:r>
              <a:rPr lang="ar-JO" sz="2000" b="1" dirty="0">
                <a:latin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rPr>
              <a:t>فأخرج الأرواح</a:t>
            </a:r>
            <a:r>
              <a:rPr lang="ar-JO" sz="2000" b="1" dirty="0">
                <a:latin typeface="Arial" panose="020B0604020202020204" pitchFamily="34" charset="0"/>
              </a:rPr>
              <a:t> بكلمة وجميع المرضى </a:t>
            </a:r>
            <a:r>
              <a:rPr lang="ar-JO" sz="2000" b="1" dirty="0">
                <a:solidFill>
                  <a:srgbClr val="FFFF00"/>
                </a:solidFill>
                <a:latin typeface="Arial" panose="020B0604020202020204" pitchFamily="34" charset="0"/>
              </a:rPr>
              <a:t>شفاهم</a:t>
            </a:r>
            <a:r>
              <a:rPr lang="ar-JO" sz="2000" b="1" dirty="0">
                <a:latin typeface="Arial" panose="020B0604020202020204" pitchFamily="34" charset="0"/>
              </a:rPr>
              <a:t> لكي يتم ما قيل بأشعياء النبي القائل هو أخذ أسقامنا وحمل أمراضنا</a:t>
            </a:r>
          </a:p>
          <a:p>
            <a:pPr defTabSz="914400">
              <a:defRPr/>
            </a:pPr>
            <a:r>
              <a:rPr lang="ar-JO" sz="2000" b="1" dirty="0">
                <a:latin typeface="Arial" panose="020B0604020202020204" pitchFamily="34" charset="0"/>
              </a:rPr>
              <a:t>(مت 8: 16-17، أش 53: 4)</a:t>
            </a:r>
            <a:endParaRPr lang="en-US" sz="2000" b="1" dirty="0">
              <a:latin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defRPr/>
            </a:pPr>
            <a:r>
              <a:rPr lang="ar-JO" sz="3200" b="1" dirty="0">
                <a:latin typeface="Arial" panose="020B0604020202020204" pitchFamily="34" charset="0"/>
              </a:rPr>
              <a:t>تفويض السلطة            للتلاميذ</a:t>
            </a:r>
            <a:br>
              <a:rPr lang="en-US" sz="3200" b="1" dirty="0">
                <a:latin typeface="Arial" panose="020B0604020202020204" pitchFamily="34" charset="0"/>
              </a:rPr>
            </a:br>
            <a:r>
              <a:rPr lang="en-US" sz="3200" b="1" dirty="0">
                <a:latin typeface="Arial" panose="020B0604020202020204" pitchFamily="34" charset="0"/>
              </a:rPr>
              <a:t>(</a:t>
            </a:r>
            <a:r>
              <a:rPr lang="ar-JO" sz="3200" b="1" dirty="0">
                <a:latin typeface="Arial" panose="020B0604020202020204" pitchFamily="34" charset="0"/>
              </a:rPr>
              <a:t>9: 35-10: 42</a:t>
            </a:r>
            <a:r>
              <a:rPr lang="en-US" sz="3200" b="1" dirty="0">
                <a:latin typeface="Arial" panose="020B0604020202020204" pitchFamily="34" charset="0"/>
              </a:rPr>
              <a:t>)</a:t>
            </a: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defRPr/>
            </a:pPr>
            <a:r>
              <a:rPr lang="ar-JO" sz="2000" b="1" dirty="0">
                <a:latin typeface="Arial" panose="020B0604020202020204" pitchFamily="34" charset="0"/>
              </a:rPr>
              <a:t>ثم دعا تلاميذه الإثني عشر و</a:t>
            </a:r>
            <a:r>
              <a:rPr lang="ar-JO" sz="2000" b="1" dirty="0">
                <a:solidFill>
                  <a:srgbClr val="FFFF00"/>
                </a:solidFill>
                <a:latin typeface="Arial" panose="020B0604020202020204" pitchFamily="34" charset="0"/>
              </a:rPr>
              <a:t>أعطاهم سلطاناً على أرواح نجسة حتى يخرجوها ويشفوا </a:t>
            </a:r>
            <a:r>
              <a:rPr lang="ar-JO" sz="2000" b="1" dirty="0">
                <a:latin typeface="Arial" panose="020B0604020202020204" pitchFamily="34" charset="0"/>
              </a:rPr>
              <a:t>كل مرض وكل ضعف</a:t>
            </a:r>
          </a:p>
          <a:p>
            <a:pPr defTabSz="914400">
              <a:defRPr/>
            </a:pPr>
            <a:r>
              <a:rPr lang="ar-JO" sz="2000" b="1" dirty="0">
                <a:latin typeface="Arial" panose="020B0604020202020204" pitchFamily="34" charset="0"/>
              </a:rPr>
              <a:t>(مت 10: 1)</a:t>
            </a:r>
            <a:endParaRPr lang="en-US" sz="2000" b="1" dirty="0">
              <a:latin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18. التعرف على سلطة المسيح في نايين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7: 11-17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أثبت المسيح سلطته على الموت في استرداد حياة ابن أرملة في نايين مضيفاً شهادة إضافية لهويته المسيانية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10390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19. شهادة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35-11: 1، مرقس 6: 6ب-13، لوقا 9: 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يفوض المسيح سلطته المسانية من خلال إرسال الإثنا عشر رسولاً  مع سلطة على الأرواح الشريرة، الضعفات والأمراض وإرسالية للوعظ بأن الملكوت قريب</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5229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dirty="0"/>
              <a:t>قوة وسلطة المسيا في</a:t>
            </a:r>
            <a:br>
              <a:rPr lang="ar-JO" sz="3600" dirty="0"/>
            </a:br>
            <a:r>
              <a:rPr lang="ar-JO" sz="3600" dirty="0"/>
              <a:t>متى 8-10</a:t>
            </a:r>
            <a:endParaRPr lang="en-US" sz="3600" dirty="0"/>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defRPr/>
            </a:pPr>
            <a:r>
              <a:rPr lang="ar-JO" sz="3200" b="1" dirty="0">
                <a:latin typeface="Arial" panose="020B0604020202020204" pitchFamily="34" charset="0"/>
              </a:rPr>
              <a:t>المعجزات                          والتلمذة</a:t>
            </a:r>
          </a:p>
          <a:p>
            <a:pPr defTabSz="914400">
              <a:defRPr/>
            </a:pPr>
            <a:r>
              <a:rPr lang="en-US" sz="3200" b="1" dirty="0">
                <a:latin typeface="Arial" panose="020B0604020202020204" pitchFamily="34" charset="0"/>
              </a:rPr>
              <a:t>(</a:t>
            </a:r>
            <a:r>
              <a:rPr lang="ar-JO" sz="3200" b="1" dirty="0">
                <a:latin typeface="Arial" panose="020B0604020202020204" pitchFamily="34" charset="0"/>
              </a:rPr>
              <a:t>8: 1-9: 34</a:t>
            </a:r>
            <a:r>
              <a:rPr lang="en-US" sz="3200" b="1" dirty="0">
                <a:latin typeface="Arial" panose="020B0604020202020204" pitchFamily="34" charset="0"/>
              </a:rPr>
              <a:t>)</a:t>
            </a: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defRPr/>
            </a:pPr>
            <a:r>
              <a:rPr lang="ar-JO" sz="2000" b="1" dirty="0">
                <a:latin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rPr>
              <a:t>فأخرج الأرواح</a:t>
            </a:r>
            <a:r>
              <a:rPr lang="ar-JO" sz="2000" b="1" dirty="0">
                <a:latin typeface="Arial" panose="020B0604020202020204" pitchFamily="34" charset="0"/>
              </a:rPr>
              <a:t> بكلمة وجميع المرضى </a:t>
            </a:r>
            <a:r>
              <a:rPr lang="ar-JO" sz="2000" b="1" dirty="0">
                <a:solidFill>
                  <a:srgbClr val="FFFF00"/>
                </a:solidFill>
                <a:latin typeface="Arial" panose="020B0604020202020204" pitchFamily="34" charset="0"/>
              </a:rPr>
              <a:t>شفاهم</a:t>
            </a:r>
            <a:r>
              <a:rPr lang="ar-JO" sz="2000" b="1" dirty="0">
                <a:latin typeface="Arial" panose="020B0604020202020204" pitchFamily="34" charset="0"/>
              </a:rPr>
              <a:t> لكي يتم ما قيل بأشعياء النبي القائل هو أخذ أسقامنا وحمل أمراضنا</a:t>
            </a:r>
          </a:p>
          <a:p>
            <a:pPr defTabSz="914400">
              <a:defRPr/>
            </a:pPr>
            <a:r>
              <a:rPr lang="ar-JO" sz="2000" b="1" dirty="0">
                <a:latin typeface="Arial" panose="020B0604020202020204" pitchFamily="34" charset="0"/>
              </a:rPr>
              <a:t>(مت 8: 16-17، أش 53: 4)</a:t>
            </a:r>
            <a:endParaRPr lang="en-US" sz="2000" b="1" dirty="0">
              <a:latin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defRPr/>
            </a:pPr>
            <a:r>
              <a:rPr lang="ar-JO" sz="3200" b="1" dirty="0">
                <a:latin typeface="Arial" panose="020B0604020202020204" pitchFamily="34" charset="0"/>
              </a:rPr>
              <a:t>تفويض السلطة            للتلاميذ</a:t>
            </a:r>
            <a:br>
              <a:rPr lang="en-US" sz="3200" b="1" dirty="0">
                <a:latin typeface="Arial" panose="020B0604020202020204" pitchFamily="34" charset="0"/>
              </a:rPr>
            </a:br>
            <a:r>
              <a:rPr lang="en-US" sz="3200" b="1" dirty="0">
                <a:latin typeface="Arial" panose="020B0604020202020204" pitchFamily="34" charset="0"/>
              </a:rPr>
              <a:t>(</a:t>
            </a:r>
            <a:r>
              <a:rPr lang="ar-JO" sz="3200" b="1" dirty="0">
                <a:latin typeface="Arial" panose="020B0604020202020204" pitchFamily="34" charset="0"/>
              </a:rPr>
              <a:t>9: 35-10: 42</a:t>
            </a:r>
            <a:r>
              <a:rPr lang="en-US" sz="3200" b="1" dirty="0">
                <a:latin typeface="Arial" panose="020B0604020202020204" pitchFamily="34" charset="0"/>
              </a:rPr>
              <a:t>)</a:t>
            </a: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a:defRPr/>
            </a:pPr>
            <a:r>
              <a:rPr lang="ar-JO" sz="2000" b="1" dirty="0">
                <a:latin typeface="Arial" panose="020B0604020202020204" pitchFamily="34" charset="0"/>
              </a:rPr>
              <a:t>ثم دعا تلاميذه الإثني عشر و</a:t>
            </a:r>
            <a:r>
              <a:rPr lang="ar-JO" sz="2000" b="1" dirty="0">
                <a:solidFill>
                  <a:srgbClr val="FFFF00"/>
                </a:solidFill>
                <a:latin typeface="Arial" panose="020B0604020202020204" pitchFamily="34" charset="0"/>
              </a:rPr>
              <a:t>أعطاهم سلطاناً على أرواح نجسة حتى يخرجوها ويشفوا </a:t>
            </a:r>
            <a:r>
              <a:rPr lang="ar-JO" sz="2000" b="1" dirty="0">
                <a:latin typeface="Arial" panose="020B0604020202020204" pitchFamily="34" charset="0"/>
              </a:rPr>
              <a:t>كل مرض وكل ضعف</a:t>
            </a:r>
          </a:p>
          <a:p>
            <a:pPr defTabSz="914400">
              <a:defRPr/>
            </a:pPr>
            <a:r>
              <a:rPr lang="ar-JO" sz="2000" b="1" dirty="0">
                <a:latin typeface="Arial" panose="020B0604020202020204" pitchFamily="34" charset="0"/>
              </a:rPr>
              <a:t>(مت 10: 1)</a:t>
            </a:r>
            <a:endParaRPr lang="en-US" sz="2000" b="1" dirty="0">
              <a:latin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6509453" y="4419600"/>
            <a:ext cx="16113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إرسال</a:t>
            </a:r>
            <a:r>
              <a:rPr kumimoji="0" lang="en-US"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ar-JO" altLang="en-US" sz="3600" b="0" i="0" u="none" strike="noStrike" kern="1200" cap="none" spc="0" normalizeH="0" baseline="0" noProof="0" dirty="0">
                <a:ln>
                  <a:noFill/>
                </a:ln>
                <a:solidFill>
                  <a:srgbClr val="000000"/>
                </a:solidFill>
                <a:effectLst/>
                <a:uLnTx/>
                <a:uFillTx/>
                <a:latin typeface="Asimov" pitchFamily="34" charset="0"/>
                <a:ea typeface="+mn-ea"/>
                <a:cs typeface="+mn-cs"/>
              </a:rPr>
              <a:t>12 تلميذ</a:t>
            </a:r>
            <a:endParaRPr kumimoji="0" lang="en-US" altLang="en-US" sz="3600" b="0" i="0" u="none" strike="noStrike" kern="1200" cap="none" spc="0" normalizeH="0" baseline="0" noProof="0" dirty="0">
              <a:ln>
                <a:noFill/>
              </a:ln>
              <a:solidFill>
                <a:srgbClr val="000000"/>
              </a:solidFill>
              <a:effectLst/>
              <a:uLnTx/>
              <a:uFillTx/>
              <a:latin typeface="Candles" pitchFamily="2" charset="0"/>
              <a:ea typeface="+mn-ea"/>
              <a:cs typeface="+mn-cs"/>
            </a:endParaRP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متى 10</a:t>
            </a:r>
            <a:endParaRPr kumimoji="0" lang="en-GB"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endParaRP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مقتبس من عرض تقديمي صفي للطالب نو بوم فور</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763707" y="129200"/>
            <a:ext cx="627853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ملخص</a:t>
            </a:r>
            <a:endParaRPr kumimoji="0" lang="en-US"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763000"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857250" marR="0" lvl="0" indent="-857250" algn="r" defTabSz="914400" rtl="0" eaLnBrk="1" fontAlgn="base" latinLnBrk="0" hangingPunct="1">
              <a:lnSpc>
                <a:spcPct val="100000"/>
              </a:lnSpc>
              <a:spcBef>
                <a:spcPct val="0"/>
              </a:spcBef>
              <a:spcAft>
                <a:spcPct val="0"/>
              </a:spcAft>
              <a:buClrTx/>
              <a:buSzTx/>
              <a:tabLst/>
              <a:defRPr/>
            </a:pPr>
            <a:r>
              <a:rPr lang="ar-JO" altLang="en-US" sz="3600" b="1" dirty="0">
                <a:solidFill>
                  <a:schemeClr val="bg1"/>
                </a:solidFill>
                <a:effectLst>
                  <a:glow rad="228600">
                    <a:schemeClr val="accent4">
                      <a:satMod val="175000"/>
                      <a:alpha val="86000"/>
                    </a:schemeClr>
                  </a:glow>
                </a:effectLst>
              </a:rPr>
              <a:t>1. المواضيع الرئيسية في السفر</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0"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2. سياق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0"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3. تفسير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0"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4. خلاصة تفسيرية</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0" eaLnBrk="1" fontAlgn="base" latinLnBrk="0" hangingPunct="1">
              <a:lnSpc>
                <a:spcPct val="100000"/>
              </a:lnSpc>
              <a:spcBef>
                <a:spcPct val="0"/>
              </a:spcBef>
              <a:spcAft>
                <a:spcPct val="0"/>
              </a:spcAft>
              <a:buClrTx/>
              <a:buSzTx/>
              <a:buFontTx/>
              <a:buChar char="•"/>
              <a:tabLst/>
              <a:defRPr/>
            </a:pPr>
            <a:endParaRPr kumimoji="0" lang="en-US" altLang="en-US" sz="32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0" eaLnBrk="1" fontAlgn="base" latinLnBrk="0" hangingPunct="1">
              <a:lnSpc>
                <a:spcPct val="100000"/>
              </a:lnSpc>
              <a:spcBef>
                <a:spcPct val="0"/>
              </a:spcBef>
              <a:spcAft>
                <a:spcPct val="0"/>
              </a:spcAft>
              <a:buClrTx/>
              <a:buSzTx/>
              <a:buFontTx/>
              <a:buChar char="•"/>
              <a:tabLst/>
              <a:defRPr/>
            </a:pPr>
            <a:endParaRPr kumimoji="0" lang="en-US" altLang="en-US" sz="18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382426" y="914400"/>
            <a:ext cx="65934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المواضيع الرئيسية</a:t>
            </a:r>
            <a:r>
              <a:rPr kumimoji="0" lang="ar-JO" altLang="en-US" sz="4800" b="1" u="none" strike="noStrike" kern="1200" cap="none" spc="0" normalizeH="0" noProof="0" dirty="0">
                <a:ln>
                  <a:noFill/>
                </a:ln>
                <a:solidFill>
                  <a:srgbClr val="000000"/>
                </a:solidFill>
                <a:effectLst/>
                <a:uLnTx/>
                <a:uFillTx/>
                <a:latin typeface="Arial" panose="020B0604020202020204" pitchFamily="34" charset="0"/>
                <a:ea typeface="+mn-ea"/>
                <a:cs typeface="+mn-cs"/>
              </a:rPr>
              <a:t> في السفر</a:t>
            </a:r>
            <a:endParaRPr kumimoji="0" lang="en-US"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3270018" y="2465388"/>
            <a:ext cx="26420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أ. يسوع في متى</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2884013" y="3810000"/>
            <a:ext cx="41697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ب. ملك يسوع في متى 10</a:t>
            </a:r>
            <a:endParaRPr kumimoji="0" lang="en-US"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1940426" y="457200"/>
            <a:ext cx="51054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يسوع في متى</a:t>
            </a:r>
            <a:endParaRPr kumimoji="0" lang="en-US"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3091141" y="1803172"/>
            <a:ext cx="280397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r>
              <a:rPr lang="ar-JO" altLang="en-US" dirty="0"/>
              <a:t>رجاء إسرائيل</a:t>
            </a:r>
            <a:endParaRPr lang="en-US" altLang="en-US" dirty="0"/>
          </a:p>
          <a:p>
            <a:r>
              <a:rPr lang="en-US" altLang="en-US" dirty="0"/>
              <a:t>  </a:t>
            </a:r>
            <a:r>
              <a:rPr lang="ar-JO" altLang="en-US" dirty="0"/>
              <a:t>المسيا المنتظر</a:t>
            </a:r>
            <a:endParaRPr lang="en-US" altLang="en-US" dirty="0"/>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2506851" y="3398560"/>
            <a:ext cx="39725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r>
              <a:rPr lang="ar-JO" altLang="en-US" dirty="0"/>
              <a:t>بركة للأمم على السواء</a:t>
            </a:r>
            <a:endParaRPr lang="en-US" altLang="en-US" dirty="0"/>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rPr>
              <a:t>الملك والحاكم الشرعي</a:t>
            </a:r>
            <a:endParaRPr kumimoji="0" lang="en-US"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endParaRP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362315" y="6391930"/>
            <a:ext cx="26420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en-US" sz="2400" b="1" i="1" dirty="0">
                <a:solidFill>
                  <a:srgbClr val="FFFFFF"/>
                </a:solidFill>
                <a:latin typeface="Garamond" panose="02020404030301010803" pitchFamily="18" charset="0"/>
              </a:rPr>
              <a:t>كريغ ل. بلومبيرغ، 202</a:t>
            </a:r>
            <a:endParaRPr kumimoji="0" lang="en-US" altLang="en-US" sz="2400" b="1" i="1" u="none" strike="noStrike" kern="1200" cap="none" spc="0" normalizeH="0" baseline="0" noProof="0" dirty="0">
              <a:ln>
                <a:noFill/>
              </a:ln>
              <a:solidFill>
                <a:srgbClr val="FFFFFF"/>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ar-JO" altLang="en-US" sz="4000" dirty="0"/>
              <a:t>ملك يسوع في متى 10</a:t>
            </a:r>
            <a:endParaRPr lang="en-US" altLang="en-US" sz="4000" dirty="0"/>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0" y="1524000"/>
            <a:ext cx="8229600" cy="5486400"/>
          </a:xfrm>
        </p:spPr>
        <p:txBody>
          <a:bodyPr/>
          <a:lstStyle/>
          <a:p>
            <a:pPr>
              <a:buFontTx/>
              <a:buNone/>
            </a:pPr>
            <a:r>
              <a:rPr lang="en-US" altLang="en-US" dirty="0"/>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000000"/>
                </a:solidFill>
                <a:latin typeface="Arial" panose="020B0604020202020204" pitchFamily="34" charset="0"/>
              </a:rPr>
              <a:t>Craig S. Keener, </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b="1" dirty="0">
                <a:solidFill>
                  <a:srgbClr val="000000"/>
                </a:solidFill>
                <a:latin typeface="Arial" panose="020B0604020202020204" pitchFamily="34" charset="0"/>
              </a:rPr>
              <a:t>C</a:t>
            </a:r>
            <a:r>
              <a:rPr kumimoji="0" lang="en-US" altLang="en-US" sz="12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ommentary</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الحق في السيطرة أو الأمر، السلطة، القوة المطلقة، الضمان</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ممارسة القوة من قبل الحكام أو الآخرين في مراكز مهمة لعمل وظائفهم، قوة حاكمة، قوة رسمية</a:t>
            </a: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 </a:t>
            </a: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600200"/>
            <a:ext cx="33050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فأعطاهم سلطاناً</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4164429" y="1447800"/>
            <a:ext cx="162576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يسوع</a:t>
            </a:r>
            <a:endParaRPr kumimoji="0" lang="en-US"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457200" y="457200"/>
            <a:ext cx="8382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2. سياق المقطع</a:t>
            </a:r>
            <a:endParaRPr kumimoji="0" lang="en-US"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757252"/>
            <a:ext cx="56050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تقسيم المقطع</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514600"/>
            <a:ext cx="56050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الجسر</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2" y="3356436"/>
            <a:ext cx="56050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سياق المقطع الأولي</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ar-JO" altLang="en-US" dirty="0"/>
              <a:t>الجسر (مت 9: 36-10: 4)</a:t>
            </a:r>
            <a:endParaRPr lang="en-US" altLang="en-US" dirty="0"/>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6307596" y="1787525"/>
            <a:ext cx="10214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الحصاد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en-US" sz="2800" b="1" dirty="0">
                <a:solidFill>
                  <a:srgbClr val="000000"/>
                </a:solidFill>
                <a:latin typeface="Garamond" panose="02020404030301010803" pitchFamily="18" charset="0"/>
              </a:rPr>
              <a:t>كثير</a:t>
            </a:r>
            <a:endParaRPr kumimoji="0" lang="en-US"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1"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لكن الفعلة قليلون</a:t>
            </a:r>
            <a:endParaRPr kumimoji="0" lang="en-US" altLang="en-US" sz="3200" b="1" i="1"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كريغ ل. بلومبيرغ، يسوع والأناجيل: تعليم اضافي من يسوع، 285</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304800" y="1447800"/>
            <a:ext cx="8839200" cy="5410200"/>
          </a:xfrm>
        </p:spPr>
        <p:txBody>
          <a:bodyPr/>
          <a:lstStyle/>
          <a:p>
            <a:pPr algn="r">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endParaRPr lang="en-US" altLang="en-US" sz="2400" dirty="0"/>
          </a:p>
          <a:p>
            <a:pPr>
              <a:lnSpc>
                <a:spcPct val="90000"/>
              </a:lnSpc>
              <a:buFontTx/>
              <a:buNone/>
            </a:pPr>
            <a:endParaRPr lang="en-US" altLang="en-US" sz="2400" dirty="0"/>
          </a:p>
          <a:p>
            <a:pPr algn="r">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endParaRPr lang="en-US" altLang="en-US" sz="2400" dirty="0"/>
          </a:p>
          <a:p>
            <a:pPr>
              <a:lnSpc>
                <a:spcPct val="90000"/>
              </a:lnSpc>
              <a:buFontTx/>
              <a:buNone/>
            </a:pPr>
            <a:endParaRPr lang="en-US" altLang="en-US" sz="2400" dirty="0"/>
          </a:p>
          <a:p>
            <a:pPr algn="r">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endParaRPr lang="en-US" altLang="en-US" sz="2400" dirty="0"/>
          </a:p>
          <a:p>
            <a:pPr>
              <a:lnSpc>
                <a:spcPct val="90000"/>
              </a:lnSpc>
              <a:buFontTx/>
              <a:buNone/>
            </a:pPr>
            <a:endParaRPr lang="en-US" altLang="en-US" sz="2400" dirty="0"/>
          </a:p>
          <a:p>
            <a:pPr algn="r">
              <a:lnSpc>
                <a:spcPct val="90000"/>
              </a:lnSpc>
              <a:buFontTx/>
              <a:buNone/>
            </a:pPr>
            <a:r>
              <a:rPr lang="ar-JO" altLang="en-US" sz="2400" dirty="0"/>
              <a:t>10: 1  </a:t>
            </a:r>
            <a:r>
              <a:rPr lang="ar-JO" altLang="en-US" sz="2400" dirty="0">
                <a:solidFill>
                  <a:srgbClr val="FF0000"/>
                </a:solidFill>
              </a:rPr>
              <a:t>ثم دعا </a:t>
            </a:r>
            <a:r>
              <a:rPr lang="ar-JO" altLang="en-US" sz="2400" dirty="0"/>
              <a:t>تلاميذه الإثني عشر وأعطاهم سلطاناً على أرواح نجسة حتى يخرجوها ويشفوا كل مرض وكل ضعف</a:t>
            </a:r>
            <a:endParaRPr lang="en-US" altLang="en-US" sz="2400" dirty="0"/>
          </a:p>
          <a:p>
            <a:pPr>
              <a:lnSpc>
                <a:spcPct val="90000"/>
              </a:lnSpc>
            </a:pPr>
            <a:endParaRPr lang="en-US" altLang="en-US" sz="2400" dirty="0"/>
          </a:p>
          <a:p>
            <a:pPr>
              <a:lnSpc>
                <a:spcPct val="90000"/>
              </a:lnSpc>
            </a:pPr>
            <a:endParaRPr lang="en-US" altLang="en-US" sz="2000" dirty="0"/>
          </a:p>
        </p:txBody>
      </p:sp>
    </p:spTree>
    <p:extLst>
      <p:ext uri="{BB962C8B-B14F-4D97-AF65-F5344CB8AC3E}">
        <p14:creationId xmlns:p14="http://schemas.microsoft.com/office/powerpoint/2010/main" val="27467809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304800" y="1447800"/>
            <a:ext cx="8839200" cy="5410200"/>
          </a:xfrm>
        </p:spPr>
        <p:txBody>
          <a:bodyPr/>
          <a:lstStyle/>
          <a:p>
            <a:pPr algn="r">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endParaRPr lang="en-US" altLang="en-US" sz="2400" dirty="0"/>
          </a:p>
          <a:p>
            <a:pPr>
              <a:lnSpc>
                <a:spcPct val="90000"/>
              </a:lnSpc>
              <a:buFontTx/>
              <a:buNone/>
            </a:pPr>
            <a:endParaRPr lang="en-US" altLang="en-US" sz="2400" dirty="0"/>
          </a:p>
          <a:p>
            <a:pPr algn="r">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endParaRPr lang="en-US" altLang="en-US" sz="2400" dirty="0"/>
          </a:p>
          <a:p>
            <a:pPr>
              <a:lnSpc>
                <a:spcPct val="90000"/>
              </a:lnSpc>
              <a:buFontTx/>
              <a:buNone/>
            </a:pPr>
            <a:endParaRPr lang="en-US" altLang="en-US" sz="2400" dirty="0"/>
          </a:p>
          <a:p>
            <a:pPr algn="r">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endParaRPr lang="en-US" altLang="en-US" sz="2400" dirty="0"/>
          </a:p>
          <a:p>
            <a:pPr>
              <a:lnSpc>
                <a:spcPct val="90000"/>
              </a:lnSpc>
              <a:buFontTx/>
              <a:buNone/>
            </a:pPr>
            <a:endParaRPr lang="ar-JO" altLang="en-US" sz="2400" dirty="0"/>
          </a:p>
          <a:p>
            <a:pPr algn="r">
              <a:lnSpc>
                <a:spcPct val="90000"/>
              </a:lnSpc>
              <a:buFontTx/>
              <a:buNone/>
            </a:pPr>
            <a:r>
              <a:rPr lang="ar-JO" altLang="en-US" sz="2400" dirty="0"/>
              <a:t>الإصحاح العاشر</a:t>
            </a:r>
            <a:endParaRPr lang="en-US" altLang="en-US" sz="2400" dirty="0"/>
          </a:p>
          <a:p>
            <a:pPr algn="r">
              <a:lnSpc>
                <a:spcPct val="90000"/>
              </a:lnSpc>
              <a:buFontTx/>
              <a:buNone/>
            </a:pPr>
            <a:r>
              <a:rPr lang="ar-JO" altLang="en-US" sz="2400" dirty="0"/>
              <a:t>10: 1  ثم دعا تلاميذه الإثني عشر وأعطاهم سلطاناً على أرواح نجسة حتى يخرجوها ويشفوا كل مرض وكل ضعف</a:t>
            </a:r>
            <a:endParaRPr lang="en-US" altLang="en-US" sz="2400" dirty="0"/>
          </a:p>
          <a:p>
            <a:pPr>
              <a:lnSpc>
                <a:spcPct val="90000"/>
              </a:lnSpc>
            </a:pPr>
            <a:endParaRPr lang="en-US" altLang="en-US" sz="2400" dirty="0"/>
          </a:p>
          <a:p>
            <a:pPr>
              <a:lnSpc>
                <a:spcPct val="90000"/>
              </a:lnSpc>
            </a:pPr>
            <a:endParaRPr lang="en-US" altLang="en-US" sz="2000" dirty="0"/>
          </a:p>
        </p:txBody>
      </p:sp>
      <p:sp>
        <p:nvSpPr>
          <p:cNvPr id="4" name="Oval 17">
            <a:extLst>
              <a:ext uri="{FF2B5EF4-FFF2-40B4-BE49-F238E27FC236}">
                <a16:creationId xmlns:a16="http://schemas.microsoft.com/office/drawing/2014/main" id="{C6F59DF1-F66B-40F2-AB78-030078F957C1}"/>
              </a:ext>
            </a:extLst>
          </p:cNvPr>
          <p:cNvSpPr>
            <a:spLocks noChangeArrowheads="1"/>
          </p:cNvSpPr>
          <p:nvPr/>
        </p:nvSpPr>
        <p:spPr bwMode="auto">
          <a:xfrm>
            <a:off x="7451677" y="3027447"/>
            <a:ext cx="887105" cy="735747"/>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67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ar-JO" altLang="en-US" sz="4800" dirty="0">
                <a:solidFill>
                  <a:schemeClr val="bg1"/>
                </a:solidFill>
              </a:rPr>
              <a:t>تقسيم المقطع</a:t>
            </a:r>
            <a:br>
              <a:rPr lang="en-US" altLang="en-US" sz="4800" dirty="0">
                <a:solidFill>
                  <a:schemeClr val="bg1"/>
                </a:solidFill>
              </a:rPr>
            </a:br>
            <a:r>
              <a:rPr lang="ar-JO" altLang="en-US" sz="4000" dirty="0">
                <a:solidFill>
                  <a:schemeClr val="bg1"/>
                </a:solidFill>
              </a:rPr>
              <a:t>10: 5-42</a:t>
            </a:r>
            <a:endParaRPr lang="en-US" altLang="en-US" sz="4000" dirty="0">
              <a:solidFill>
                <a:schemeClr val="bg1"/>
              </a:solidFill>
            </a:endParaRP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2667000" y="1916936"/>
            <a:ext cx="15343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5-16</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1676400"/>
            <a:ext cx="3581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5638800" y="1916936"/>
            <a:ext cx="17363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17-42</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5029200" y="2667000"/>
            <a:ext cx="298203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التطلق قدماً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تجاه الإضطهاد القادم والظروف اللاحقة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بعد موته وقيامته</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fontAlgn="base">
              <a:spcBef>
                <a:spcPct val="0"/>
              </a:spcBef>
              <a:spcAft>
                <a:spcPct val="0"/>
              </a:spcAft>
              <a:defRPr/>
            </a:pPr>
            <a:r>
              <a:rPr lang="ar-JO" altLang="en-US" b="1" dirty="0">
                <a:solidFill>
                  <a:srgbClr val="000000"/>
                </a:solidFill>
                <a:latin typeface="Arial" panose="020B0604020202020204" pitchFamily="34" charset="0"/>
              </a:rPr>
              <a:t>كريغ ل. بلومبيرغ، يسوع والأناجيل: تعليم اضافي من يسوع، 285</a:t>
            </a:r>
            <a:endParaRPr lang="en-US" altLang="en-US" b="1" dirty="0">
              <a:solidFill>
                <a:srgbClr val="000000"/>
              </a:solidFill>
              <a:latin typeface="Arial" panose="020B0604020202020204" pitchFamily="34" charset="0"/>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1815152" y="2743200"/>
            <a:ext cx="2833048"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تعليمات</a:t>
            </a: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lang="ar-JO" altLang="en-US" b="1" dirty="0">
                <a:solidFill>
                  <a:srgbClr val="000000"/>
                </a:solidFill>
              </a:rPr>
              <a:t>الخدمة</a:t>
            </a: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خلال</a:t>
            </a: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lang="ar-JO" altLang="en-US" b="1" dirty="0">
                <a:solidFill>
                  <a:srgbClr val="000000"/>
                </a:solidFill>
              </a:rPr>
              <a:t>حياة</a:t>
            </a: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يسوع</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2357091" y="298450"/>
            <a:ext cx="397897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3. تفسير المقطع</a:t>
            </a:r>
            <a:endParaRPr kumimoji="0" lang="en-US" altLang="en-US" sz="5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1" y="16002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دعوة التلاميذ السابقة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0" y="22098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اجتماع التلاميذ ثانية</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ea typeface="+mn-ea"/>
                <a:cs typeface="+mn-cs"/>
              </a:rPr>
              <a:t> لحاجات ملحة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0" y="3429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مجموعة محددة مستهدفة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0" y="40386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0" y="4572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مبادئ</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1523710" y="266700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0" y="28194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المقارنة بين الأناجيل الإزائية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03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ar-JO" altLang="en-US" sz="4000" dirty="0"/>
              <a:t>دعوة التلاميذ السابقة</a:t>
            </a:r>
            <a:br>
              <a:rPr lang="ar-JO" altLang="en-US" sz="4000" dirty="0"/>
            </a:br>
            <a:r>
              <a:rPr lang="ar-JO" altLang="en-US" sz="4000" dirty="0"/>
              <a:t>متى 4: 19-22</a:t>
            </a:r>
            <a:endParaRPr lang="en-US" altLang="en-US" sz="4000" dirty="0"/>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dirty="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676400"/>
            <a:ext cx="3581400" cy="4495800"/>
          </a:xfrm>
        </p:spPr>
        <p:txBody>
          <a:bodyPr/>
          <a:lstStyle/>
          <a:p>
            <a:pPr algn="ctr">
              <a:lnSpc>
                <a:spcPct val="90000"/>
              </a:lnSpc>
              <a:buFontTx/>
              <a:buNone/>
            </a:pPr>
            <a:r>
              <a:rPr lang="ar-JO" altLang="en-US" dirty="0"/>
              <a:t>تم اختيار             التلاميذ سابقاً</a:t>
            </a:r>
          </a:p>
          <a:p>
            <a:pPr algn="ctr">
              <a:lnSpc>
                <a:spcPct val="90000"/>
              </a:lnSpc>
              <a:buFontTx/>
              <a:buNone/>
            </a:pPr>
            <a:r>
              <a:rPr lang="ar-JO" altLang="en-US" dirty="0"/>
              <a:t>متى 4: 19-22</a:t>
            </a:r>
            <a:endParaRPr lang="en-US" altLang="en-US" sz="4000" dirty="0"/>
          </a:p>
          <a:p>
            <a:pPr algn="ctr">
              <a:lnSpc>
                <a:spcPct val="90000"/>
              </a:lnSpc>
              <a:buFontTx/>
              <a:buNone/>
            </a:pPr>
            <a:r>
              <a:rPr lang="ar-JO" altLang="en-US" sz="2800" dirty="0"/>
              <a:t>فدعاهما فللوقت تركا السفينة واباهما وتبعاه</a:t>
            </a:r>
          </a:p>
          <a:p>
            <a:pPr algn="ctr">
              <a:lnSpc>
                <a:spcPct val="90000"/>
              </a:lnSpc>
              <a:buFontTx/>
              <a:buNone/>
            </a:pPr>
            <a:r>
              <a:rPr lang="en-US" altLang="en-US" sz="2800" dirty="0"/>
              <a:t>(</a:t>
            </a:r>
            <a:r>
              <a:rPr lang="ar-JO" altLang="en-US" sz="2800" dirty="0"/>
              <a:t>21ب-22</a:t>
            </a:r>
            <a:r>
              <a:rPr lang="en-US" altLang="en-US" sz="2800" dirty="0"/>
              <a:t>)</a:t>
            </a:r>
          </a:p>
          <a:p>
            <a:pPr>
              <a:lnSpc>
                <a:spcPct val="90000"/>
              </a:lnSpc>
            </a:pPr>
            <a:endParaRPr lang="en-US" altLang="en-US" sz="4000" dirty="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ar-JO" altLang="en-US" sz="3600" dirty="0"/>
              <a:t>اجتماع التلاميذ ثانية لحاجات ملحة (متى 10: 1-4)</a:t>
            </a:r>
            <a:endParaRPr lang="en-US" altLang="en-US" sz="3600" dirty="0"/>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dirty="0"/>
          </a:p>
          <a:p>
            <a:pPr>
              <a:lnSpc>
                <a:spcPct val="90000"/>
              </a:lnSpc>
            </a:pPr>
            <a:endParaRPr lang="en-US" altLang="en-US" sz="2400" dirty="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160318" y="1600200"/>
            <a:ext cx="3657600" cy="5105400"/>
          </a:xfrm>
        </p:spPr>
        <p:txBody>
          <a:bodyPr/>
          <a:lstStyle/>
          <a:p>
            <a:pPr algn="ctr">
              <a:lnSpc>
                <a:spcPct val="90000"/>
              </a:lnSpc>
              <a:buFontTx/>
              <a:buNone/>
            </a:pPr>
            <a:r>
              <a:rPr lang="ar-JO" altLang="en-US" sz="2800" dirty="0"/>
              <a:t>الأول سمعان الذي يقال له بطرس واندراوس أخوه يعقوب بن زبدي ويوحنا أخوه فيلبس وبرثولماوس توما ومتى العشار يعقوب بن حلفى ولباوس الملقب تداوس سمعان القانوي ويهوذا الإسخريوطي الذي أسلمه</a:t>
            </a:r>
            <a:endParaRPr lang="en-US" altLang="en-US" sz="2800" dirty="0"/>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4114800" y="1600200"/>
            <a:ext cx="475161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 أما أسماء الإثني عشر رسولاً فهي هذه :</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0843"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ar-JO" altLang="en-US" sz="4000" dirty="0"/>
              <a:t>مقارنة الأناجيل الإزائية</a:t>
            </a:r>
            <a:endParaRPr lang="en-US" altLang="en-US" sz="4000" dirty="0"/>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0" y="1600200"/>
            <a:ext cx="28194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u="sng" noProof="0" dirty="0">
                <a:latin typeface="Arial" panose="020B0604020202020204" pitchFamily="34" charset="0"/>
              </a:rPr>
              <a:t>متى 10</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الحصاد</a:t>
            </a:r>
            <a:r>
              <a:rPr kumimoji="0" lang="ar-JO" altLang="en-US" sz="2400" b="1" u="none" strike="noStrike" kern="1200" cap="none" spc="0" normalizeH="0" dirty="0">
                <a:ln>
                  <a:noFill/>
                </a:ln>
                <a:effectLst/>
                <a:uLnTx/>
                <a:uFillTx/>
                <a:latin typeface="Arial" panose="020B0604020202020204" pitchFamily="34" charset="0"/>
                <a:ea typeface="+mn-ea"/>
                <a:cs typeface="+mn-cs"/>
              </a:rPr>
              <a:t> كثير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dirty="0">
                <a:ln>
                  <a:noFill/>
                </a:ln>
                <a:effectLst/>
                <a:uLnTx/>
                <a:uFillTx/>
                <a:latin typeface="Arial" panose="020B0604020202020204" pitchFamily="34" charset="0"/>
                <a:ea typeface="+mn-ea"/>
                <a:cs typeface="+mn-cs"/>
              </a:rPr>
              <a:t>لكن الفعلة قليلون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sz="2400" b="1" baseline="0" noProof="0" dirty="0">
                <a:latin typeface="Arial" panose="020B0604020202020204" pitchFamily="34" charset="0"/>
              </a:rPr>
              <a:t>ثم</a:t>
            </a:r>
            <a:r>
              <a:rPr lang="ar-JO" altLang="en-US" sz="2400" b="1" noProof="0" dirty="0">
                <a:latin typeface="Arial" panose="020B0604020202020204" pitchFamily="34" charset="0"/>
              </a:rPr>
              <a:t> دعا تلاميذه الإثني عشر وأعطاهم سلطاناً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هؤلاء</a:t>
            </a:r>
            <a:r>
              <a:rPr kumimoji="0" lang="ar-JO" altLang="en-US" sz="2400" b="1" u="none" strike="noStrike" kern="1200" cap="none" spc="0" normalizeH="0" dirty="0">
                <a:ln>
                  <a:noFill/>
                </a:ln>
                <a:effectLst/>
                <a:uLnTx/>
                <a:uFillTx/>
                <a:latin typeface="Arial" panose="020B0604020202020204" pitchFamily="34" charset="0"/>
                <a:ea typeface="+mn-ea"/>
                <a:cs typeface="+mn-cs"/>
              </a:rPr>
              <a:t> الإثنا عشر أرسلهم يسوع و</a:t>
            </a:r>
            <a:r>
              <a:rPr kumimoji="0" lang="ar-JO" altLang="en-US" sz="2400" b="1" u="sng" strike="noStrike" kern="1200" cap="none" spc="0" normalizeH="0" dirty="0">
                <a:ln>
                  <a:noFill/>
                </a:ln>
                <a:effectLst/>
                <a:uLnTx/>
                <a:uFillTx/>
                <a:latin typeface="Arial" panose="020B0604020202020204" pitchFamily="34" charset="0"/>
                <a:ea typeface="+mn-ea"/>
                <a:cs typeface="+mn-cs"/>
              </a:rPr>
              <a:t>أوصاهم</a:t>
            </a:r>
            <a:endParaRPr kumimoji="0" lang="en-US" altLang="en-US" sz="2400" b="1" u="sng" strike="noStrike" kern="1200" cap="none" spc="0" normalizeH="0" baseline="0" noProof="0" dirty="0">
              <a:ln>
                <a:noFill/>
              </a:ln>
              <a:effectLst/>
              <a:uLnTx/>
              <a:uFillTx/>
              <a:latin typeface="Arial" panose="020B0604020202020204" pitchFamily="34" charset="0"/>
              <a:ea typeface="+mn-ea"/>
              <a:cs typeface="+mn-cs"/>
            </a:endParaRP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3491927" y="1600200"/>
            <a:ext cx="205697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مرقس 6: 7</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 دعا الإثني عشر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 ابتدأ يرسلهم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اثنين اثنين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 أعطاهم سلطاناً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على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الأرواح النجسة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 </a:t>
            </a:r>
            <a:r>
              <a:rPr kumimoji="0" lang="ar-JO"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أوصاهم أن</a:t>
            </a:r>
            <a:endParaRPr kumimoji="0" lang="en-US" altLang="en-US" sz="20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6096000" y="1600200"/>
            <a:ext cx="30480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effectLst/>
                <a:uLnTx/>
                <a:uFillTx/>
                <a:latin typeface="Arial" panose="020B0604020202020204" pitchFamily="34" charset="0"/>
                <a:ea typeface="+mn-ea"/>
                <a:cs typeface="+mn-cs"/>
              </a:rPr>
              <a:t>لوقا 10</a:t>
            </a:r>
            <a:endParaRPr kumimoji="0" lang="en-US" altLang="en-US" sz="2800" b="1" u="sng"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بعد ذلك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عين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سبعين آخرين أيضاً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أرسلهم اثنين اثنين</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إن الحصاد كثير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و لكن الفعلة قليلون</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اذهبوا ها أنا ارسلكم</a:t>
            </a:r>
            <a:endParaRPr kumimoji="0" lang="en-US" altLang="en-US" sz="3200" b="1" u="none" strike="noStrike" kern="1200" cap="none" spc="0" normalizeH="0" baseline="0" noProof="0" dirty="0">
              <a:ln>
                <a:noFill/>
              </a:ln>
              <a:effectLst/>
              <a:uLnTx/>
              <a:uFillTx/>
              <a:latin typeface="Arial" panose="020B0604020202020204" pitchFamily="34" charset="0"/>
              <a:ea typeface="+mn-ea"/>
              <a:cs typeface="+mn-cs"/>
            </a:endParaRP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8229600" cy="1143000"/>
          </a:xfrm>
        </p:spPr>
        <p:txBody>
          <a:bodyPr/>
          <a:lstStyle/>
          <a:p>
            <a:r>
              <a:rPr lang="ar-JO" altLang="en-US" sz="4000" dirty="0"/>
              <a:t>مجموعة محددة مستهدفة</a:t>
            </a:r>
            <a:br>
              <a:rPr lang="en-US" altLang="en-US" sz="4000" dirty="0"/>
            </a:br>
            <a:r>
              <a:rPr lang="ar-JO" altLang="en-US" sz="4000" dirty="0"/>
              <a:t>متى 10: 6</a:t>
            </a:r>
            <a:endParaRPr lang="en-US" altLang="en-US" sz="4000" dirty="0"/>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27863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C00000"/>
                </a:solidFill>
                <a:latin typeface="Arial" panose="020B0604020202020204" pitchFamily="34" charset="0"/>
              </a:rPr>
              <a:t>اذهبوا</a:t>
            </a:r>
            <a:r>
              <a:rPr lang="ar-JO" altLang="en-US" sz="3200" b="1" dirty="0">
                <a:solidFill>
                  <a:srgbClr val="0000FF"/>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إلى خراف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بيت إسرائيل الضالة</a:t>
            </a:r>
            <a:endParaRPr kumimoji="0" lang="en-US" altLang="en-US" sz="32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288925" y="5399088"/>
            <a:ext cx="5447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لا تكملون الذهاب إلى مدن إسرائيل (عدد 23)</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678487" y="4574610"/>
            <a:ext cx="1501775" cy="1039356"/>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dirty="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dirty="0"/>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04" y="1600200"/>
            <a:ext cx="3142396"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1) </a:t>
            </a:r>
            <a:r>
              <a:rPr lang="ar-JO" altLang="en-US" sz="1600" b="1" dirty="0">
                <a:solidFill>
                  <a:srgbClr val="FF5050"/>
                </a:solidFill>
                <a:latin typeface="Arial" panose="020B0604020202020204" pitchFamily="34" charset="0"/>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آفاثق العداء والإضطهاد المستقبلي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a:t>
            </a:r>
            <a:r>
              <a:rPr kumimoji="0" lang="ar-JO"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rPr>
              <a:t>26-31</a:t>
            </a:r>
            <a:endParaRPr kumimoji="0" lang="en-US"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رد الفعل المناسب للعداء هو مخافة الله</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1"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latin typeface="Arial" panose="020B0604020202020204" pitchFamily="34" charset="0"/>
              </a:rPr>
              <a:t>3) </a:t>
            </a:r>
            <a:r>
              <a:rPr lang="ar-JO" altLang="en-US" sz="1600" b="1" dirty="0">
                <a:solidFill>
                  <a:srgbClr val="FF0066"/>
                </a:solidFill>
                <a:latin typeface="Arial" panose="020B0604020202020204" pitchFamily="34" charset="0"/>
              </a:rPr>
              <a:t>32-42</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الخيار الشخصي : معرفة أو رفض يسوع</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00800"/>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br>
              <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17-42</a:t>
            </a: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362376"/>
            <a:ext cx="4267200" cy="830997"/>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المبدأ</a:t>
            </a:r>
            <a:endParaRPr kumimoji="0" lang="en-US" altLang="en-US" sz="66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88662" y="1594296"/>
            <a:ext cx="8558754" cy="1384995"/>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لم يضمن يسوع مطلقاً للتلاميذ (أو لنا) أنه لن يكون هناك ظروف قاسية،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صعوبات،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مشاكل واضطهادات ... الخ في خدمتهم</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3505200" y="3733800"/>
            <a:ext cx="16289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سيكون هناك</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84931" y="3140635"/>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7206343" y="3672244"/>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rPr>
              <a:t>لكن</a:t>
            </a:r>
            <a:endParaRPr kumimoji="0" lang="en-US"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56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روح أبيكم هو المتكلم</a:t>
            </a:r>
            <a:r>
              <a:rPr kumimoji="0" lang="ar-JO" altLang="en-US" sz="2800" b="1" u="none" strike="noStrike" kern="1200" cap="none" spc="0" normalizeH="0" noProof="0" dirty="0">
                <a:ln>
                  <a:noFill/>
                </a:ln>
                <a:solidFill>
                  <a:srgbClr val="000000"/>
                </a:solidFill>
                <a:effectLst/>
                <a:uLnTx/>
                <a:uFillTx/>
                <a:latin typeface="Arial" panose="020B0604020202020204" pitchFamily="34" charset="0"/>
                <a:ea typeface="+mn-ea"/>
                <a:cs typeface="+mn-cs"/>
              </a:rPr>
              <a:t> فيكم</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ar-JO" altLang="en-US" sz="2800" b="1" noProof="0" dirty="0">
                <a:solidFill>
                  <a:srgbClr val="0000CC"/>
                </a:solidFill>
                <a:latin typeface="Arial" panose="020B0604020202020204" pitchFamily="34" charset="0"/>
              </a:rPr>
              <a:t>متى 10: 20 </a:t>
            </a:r>
            <a:endParaRPr kumimoji="0" lang="en-US" altLang="en-US" sz="2800" b="1"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610315"/>
                                        </p:tgtEl>
                                        <p:attrNameLst>
                                          <p:attrName>style.visibility</p:attrName>
                                        </p:attrNameLst>
                                      </p:cBhvr>
                                      <p:to>
                                        <p:strVal val="visible"/>
                                      </p:to>
                                    </p:set>
                                    <p:set>
                                      <p:cBhvr>
                                        <p:cTn id="26" dur="455" fill="hold">
                                          <p:stCondLst>
                                            <p:cond delay="0"/>
                                          </p:stCondLst>
                                        </p:cTn>
                                        <p:tgtEl>
                                          <p:spTgt spid="610315"/>
                                        </p:tgtEl>
                                        <p:attrNameLst>
                                          <p:attrName>style.rotation</p:attrName>
                                        </p:attrNameLst>
                                      </p:cBhvr>
                                      <p:to>
                                        <p:strVal val="-45.0"/>
                                      </p:to>
                                    </p:set>
                                    <p:anim calcmode="lin" valueType="num">
                                      <p:cBhvr>
                                        <p:cTn id="27"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610313"/>
                                        </p:tgtEl>
                                        <p:attrNameLst>
                                          <p:attrName>style.visibility</p:attrName>
                                        </p:attrNameLst>
                                      </p:cBhvr>
                                      <p:to>
                                        <p:strVal val="visible"/>
                                      </p:to>
                                    </p:set>
                                    <p:anim calcmode="lin" valueType="num">
                                      <p:cBhvr additive="base">
                                        <p:cTn id="35" dur="500" fill="hold"/>
                                        <p:tgtEl>
                                          <p:spTgt spid="610313"/>
                                        </p:tgtEl>
                                        <p:attrNameLst>
                                          <p:attrName>ppt_x</p:attrName>
                                        </p:attrNameLst>
                                      </p:cBhvr>
                                      <p:tavLst>
                                        <p:tav tm="0">
                                          <p:val>
                                            <p:strVal val="#ppt_x"/>
                                          </p:val>
                                        </p:tav>
                                        <p:tav tm="100000">
                                          <p:val>
                                            <p:strVal val="#ppt_x"/>
                                          </p:val>
                                        </p:tav>
                                      </p:tavLst>
                                    </p:anim>
                                    <p:anim calcmode="lin" valueType="num">
                                      <p:cBhvr additive="base">
                                        <p:cTn id="36" dur="500" fill="hold"/>
                                        <p:tgtEl>
                                          <p:spTgt spid="610313"/>
                                        </p:tgtEl>
                                        <p:attrNameLst>
                                          <p:attrName>ppt_y</p:attrName>
                                        </p:attrNameLst>
                                      </p:cBhvr>
                                      <p:tavLst>
                                        <p:tav tm="0">
                                          <p:val>
                                            <p:strVal val="1+#ppt_h/2"/>
                                          </p:val>
                                        </p:tav>
                                        <p:tav tm="100000">
                                          <p:val>
                                            <p:strVal val="#ppt_y"/>
                                          </p:val>
                                        </p:tav>
                                      </p:tavLst>
                                    </p:anim>
                                  </p:childTnLst>
                                </p:cTn>
                              </p:par>
                              <p:par>
                                <p:cTn id="37" presetID="35" presetClass="entr" presetSubtype="0" fill="hold" nodeType="withEffect">
                                  <p:stCondLst>
                                    <p:cond delay="0"/>
                                  </p:stCondLst>
                                  <p:childTnLst>
                                    <p:set>
                                      <p:cBhvr>
                                        <p:cTn id="38" dur="1" fill="hold">
                                          <p:stCondLst>
                                            <p:cond delay="0"/>
                                          </p:stCondLst>
                                        </p:cTn>
                                        <p:tgtEl>
                                          <p:spTgt spid="610314"/>
                                        </p:tgtEl>
                                        <p:attrNameLst>
                                          <p:attrName>style.visibility</p:attrName>
                                        </p:attrNameLst>
                                      </p:cBhvr>
                                      <p:to>
                                        <p:strVal val="visible"/>
                                      </p:to>
                                    </p:set>
                                    <p:animEffect transition="in" filter="fade">
                                      <p:cBhvr>
                                        <p:cTn id="39" dur="3000"/>
                                        <p:tgtEl>
                                          <p:spTgt spid="610314"/>
                                        </p:tgtEl>
                                      </p:cBhvr>
                                    </p:animEffect>
                                    <p:anim calcmode="lin" valueType="num">
                                      <p:cBhvr>
                                        <p:cTn id="40" dur="3000" fill="hold"/>
                                        <p:tgtEl>
                                          <p:spTgt spid="610314"/>
                                        </p:tgtEl>
                                        <p:attrNameLst>
                                          <p:attrName>style.rotation</p:attrName>
                                        </p:attrNameLst>
                                      </p:cBhvr>
                                      <p:tavLst>
                                        <p:tav tm="0">
                                          <p:val>
                                            <p:fltVal val="720"/>
                                          </p:val>
                                        </p:tav>
                                        <p:tav tm="100000">
                                          <p:val>
                                            <p:fltVal val="0"/>
                                          </p:val>
                                        </p:tav>
                                      </p:tavLst>
                                    </p:anim>
                                    <p:anim calcmode="lin" valueType="num">
                                      <p:cBhvr>
                                        <p:cTn id="41" dur="3000" fill="hold"/>
                                        <p:tgtEl>
                                          <p:spTgt spid="610314"/>
                                        </p:tgtEl>
                                        <p:attrNameLst>
                                          <p:attrName>ppt_h</p:attrName>
                                        </p:attrNameLst>
                                      </p:cBhvr>
                                      <p:tavLst>
                                        <p:tav tm="0">
                                          <p:val>
                                            <p:fltVal val="0"/>
                                          </p:val>
                                        </p:tav>
                                        <p:tav tm="100000">
                                          <p:val>
                                            <p:strVal val="#ppt_h"/>
                                          </p:val>
                                        </p:tav>
                                      </p:tavLst>
                                    </p:anim>
                                    <p:anim calcmode="lin" valueType="num">
                                      <p:cBhvr>
                                        <p:cTn id="42"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r>
              <a:rPr lang="ar-JO" sz="3600" dirty="0">
                <a:solidFill>
                  <a:schemeClr val="bg1"/>
                </a:solidFill>
                <a:ea typeface="ＭＳ Ｐゴシック" charset="0"/>
                <a:cs typeface="ＭＳ Ｐゴシック" charset="0"/>
              </a:rPr>
              <a:t>وعد يسوع بالمقاومة العائلية</a:t>
            </a:r>
            <a:endParaRPr lang="en-US" sz="3600" dirty="0">
              <a:solidFill>
                <a:schemeClr val="bg1"/>
              </a:solidFill>
              <a:ea typeface="ＭＳ Ｐゴシック" charset="0"/>
              <a:cs typeface="ＭＳ Ｐゴシック" charset="0"/>
            </a:endParaRP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34 لا تظنوا أني</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جئت لألقي سلاماً على الأرض ما جئت لألقي سلاماً بل سيفاً</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35</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فإني جئت لأفرق الإنسان ضد أبيه والإبنة ضد أمها والكنة ضد حماتها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36</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وأعداء الإنسان أهل بيته</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(متى</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10: 34-36</a:t>
            </a:r>
            <a:r>
              <a:rPr lang="en-US"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solidFill>
            <a:srgbClr val="FF0000">
              <a:alpha val="25999"/>
            </a:srgbClr>
          </a:solidFill>
          <a:ln/>
        </p:spPr>
        <p:txBody>
          <a:bodyPr/>
          <a:lstStyle/>
          <a:p>
            <a:r>
              <a:rPr lang="ar-JO" altLang="en-US" dirty="0"/>
              <a:t>الرسالة : مت 10: 5-42</a:t>
            </a:r>
            <a:endParaRPr lang="en-US" altLang="en-US" dirty="0"/>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 فيما أنتم ذاهبون اكرزوا قائلين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إنه قد اقترب </a:t>
            </a:r>
            <a:r>
              <a:rPr lang="ar-JO" altLang="en-US" sz="2400" b="1" dirty="0">
                <a:solidFill>
                  <a:srgbClr val="FF5050"/>
                </a:solidFill>
                <a:latin typeface="Arial" panose="020B0604020202020204" pitchFamily="34" charset="0"/>
              </a:rPr>
              <a:t>ملكوت</a:t>
            </a:r>
            <a:r>
              <a:rPr lang="ar-JO" altLang="en-US" sz="2400" b="1" dirty="0">
                <a:solidFill>
                  <a:srgbClr val="000000"/>
                </a:solidFill>
                <a:latin typeface="Arial" panose="020B0604020202020204" pitchFamily="34" charset="0"/>
              </a:rPr>
              <a:t> السماوات (عدد 7)</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عملية الحكم</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876800" y="3384645"/>
            <a:ext cx="4267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ملك، قوة ملكية، حكم ملكي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حكم الله الملكي</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(عادة هي ملكوت الله</a:t>
            </a: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572000" y="4267200"/>
            <a:ext cx="457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2. مقاطعة يحمها ملكن مملكة</a:t>
            </a: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362200"/>
            <a:ext cx="13404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ملكوت الله يعني</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أعمال كتابية 6</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مملكة</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بلد</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ملك</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شعب</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عناصر المملكة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5205524" y="4868972"/>
            <a:ext cx="3063659" cy="1815882"/>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كن مستعداً .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حكم وقوة ملك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قريبة لأن الملك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آت قريباً</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526345"/>
                                        </p:tgtEl>
                                        <p:attrNameLst>
                                          <p:attrName>style.visibility</p:attrName>
                                        </p:attrNameLst>
                                      </p:cBhvr>
                                      <p:to>
                                        <p:strVal val="visible"/>
                                      </p:to>
                                    </p:set>
                                    <p:animScale>
                                      <p:cBhvr>
                                        <p:cTn id="38"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526345"/>
                                        </p:tgtEl>
                                        <p:attrNameLst>
                                          <p:attrName>ppt_x</p:attrName>
                                          <p:attrName>ppt_y</p:attrName>
                                        </p:attrNameLst>
                                      </p:cBhvr>
                                    </p:animMotion>
                                    <p:animEffect transition="in" filter="fade">
                                      <p:cBhvr>
                                        <p:cTn id="40" dur="1000"/>
                                        <p:tgtEl>
                                          <p:spTgt spid="5263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26346"/>
                                        </p:tgtEl>
                                        <p:attrNameLst>
                                          <p:attrName>style.visibility</p:attrName>
                                        </p:attrNameLst>
                                      </p:cBhvr>
                                      <p:to>
                                        <p:strVal val="visible"/>
                                      </p:to>
                                    </p:set>
                                    <p:animEffect transition="in" filter="slide(fromBottom)">
                                      <p:cBhvr>
                                        <p:cTn id="45" dur="500"/>
                                        <p:tgtEl>
                                          <p:spTgt spid="52634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526364"/>
                                        </p:tgtEl>
                                        <p:attrNameLst>
                                          <p:attrName>style.visibility</p:attrName>
                                        </p:attrNameLst>
                                      </p:cBhvr>
                                      <p:to>
                                        <p:strVal val="visible"/>
                                      </p:to>
                                    </p:set>
                                    <p:animEffect transition="in" filter="slide(fromBottom)">
                                      <p:cBhvr>
                                        <p:cTn id="50"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5" grpId="0"/>
      <p:bldP spid="526346" grpId="0"/>
      <p:bldP spid="526347" grpId="0"/>
      <p:bldP spid="526360" grpId="0"/>
      <p:bldP spid="526364"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خلاصة تفسيرية</a:t>
            </a:r>
            <a:endParaRPr kumimoji="0" lang="en-GB"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505849" y="406400"/>
            <a:ext cx="8291052" cy="52322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defTabSz="914400" fontAlgn="base">
              <a:spcBef>
                <a:spcPct val="0"/>
              </a:spcBef>
              <a:spcAft>
                <a:spcPct val="0"/>
              </a:spcAft>
              <a:defRPr/>
            </a:pPr>
            <a:r>
              <a:rPr lang="ar-JO" sz="2800" b="1" dirty="0">
                <a:latin typeface="Arial" panose="020B0604020202020204" pitchFamily="34" charset="0"/>
              </a:rPr>
              <a:t>كيف استطاع يسوع أن يستخدم الرجال الذين اختارهم؟ بعد كل شيء…</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0" y="4038600"/>
            <a:ext cx="70831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&gt;</a:t>
            </a:r>
            <a:r>
              <a:rPr lang="ar-JO" b="1" dirty="0">
                <a:latin typeface="Arial" panose="020B0604020202020204" pitchFamily="34" charset="0"/>
              </a:rPr>
              <a:t> واحد منهم على الأقل كان متعصبًا (لصوص ومشاغبين)</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0" y="1434578"/>
            <a:ext cx="70831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fontAlgn="base">
              <a:spcBef>
                <a:spcPct val="0"/>
              </a:spcBef>
              <a:spcAft>
                <a:spcPct val="0"/>
              </a:spcAft>
              <a:defRPr/>
            </a:pPr>
            <a:r>
              <a:rPr lang="ar-JO" sz="2000" b="1" dirty="0">
                <a:latin typeface="Arial" panose="020B0604020202020204" pitchFamily="34" charset="0"/>
              </a:rPr>
              <a:t>&gt; لم يحتل أي منهم مكانة بارزة في المجمع</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0" y="1916716"/>
            <a:ext cx="70695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000" b="1" u="none" strike="noStrike" kern="1200" cap="none" spc="0" normalizeH="0" baseline="0" noProof="0" dirty="0">
                <a:ln>
                  <a:noFill/>
                </a:ln>
                <a:solidFill>
                  <a:srgbClr val="99CC00"/>
                </a:solidFill>
                <a:effectLst/>
                <a:uLnTx/>
                <a:uFillTx/>
                <a:latin typeface="Arial" panose="020B0604020202020204" pitchFamily="34" charset="0"/>
                <a:ea typeface="+mn-ea"/>
                <a:cs typeface="+mn-cs"/>
              </a:rPr>
              <a:t> &gt;</a:t>
            </a:r>
            <a:r>
              <a:rPr kumimoji="0" lang="ar-JO" altLang="en-US" sz="2000" b="1" u="none" strike="noStrike" kern="1200" cap="none" spc="0" normalizeH="0" baseline="0" noProof="0" dirty="0">
                <a:ln>
                  <a:noFill/>
                </a:ln>
                <a:solidFill>
                  <a:srgbClr val="99CC00"/>
                </a:solidFill>
                <a:effectLst/>
                <a:uLnTx/>
                <a:uFillTx/>
                <a:latin typeface="Arial" panose="020B0604020202020204" pitchFamily="34" charset="0"/>
                <a:ea typeface="+mn-ea"/>
                <a:cs typeface="+mn-cs"/>
              </a:rPr>
              <a:t>لم ينتموا للكهنوت اللاوي </a:t>
            </a:r>
            <a:endParaRPr kumimoji="0" lang="en-US" altLang="en-US" sz="2000" b="1" u="none" strike="noStrike" kern="1200" cap="none" spc="0" normalizeH="0" baseline="0" noProof="0" dirty="0">
              <a:ln>
                <a:noFill/>
              </a:ln>
              <a:solidFill>
                <a:srgbClr val="99CC00"/>
              </a:solidFill>
              <a:effectLst/>
              <a:uLnTx/>
              <a:uFillTx/>
              <a:latin typeface="Arial" panose="020B0604020202020204" pitchFamily="34" charset="0"/>
              <a:ea typeface="+mn-ea"/>
              <a:cs typeface="+mn-cs"/>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0" y="2385632"/>
            <a:ext cx="70968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000" b="1" u="none" strike="noStrike" kern="1200" cap="none" spc="0" normalizeH="0" baseline="0" noProof="0" dirty="0">
                <a:ln>
                  <a:noFill/>
                </a:ln>
                <a:solidFill>
                  <a:srgbClr val="FF0066"/>
                </a:solidFill>
                <a:effectLst/>
                <a:uLnTx/>
                <a:uFillTx/>
                <a:latin typeface="Arial" panose="020B0604020202020204" pitchFamily="34" charset="0"/>
                <a:ea typeface="+mn-ea"/>
                <a:cs typeface="+mn-cs"/>
              </a:rPr>
              <a:t>&gt;</a:t>
            </a:r>
            <a:r>
              <a:rPr kumimoji="0" lang="ar-JO" altLang="en-US" sz="2000" b="1" u="none" strike="noStrike" kern="1200" cap="none" spc="0" normalizeH="0" baseline="0" noProof="0" dirty="0">
                <a:ln>
                  <a:noFill/>
                </a:ln>
                <a:solidFill>
                  <a:srgbClr val="FF0066"/>
                </a:solidFill>
                <a:effectLst/>
                <a:uLnTx/>
                <a:uFillTx/>
                <a:latin typeface="Arial" panose="020B0604020202020204" pitchFamily="34" charset="0"/>
                <a:ea typeface="+mn-ea"/>
                <a:cs typeface="+mn-cs"/>
              </a:rPr>
              <a:t>لم يحصلوا على تدريب محترف </a:t>
            </a:r>
            <a:endParaRPr kumimoji="0" lang="en-US" altLang="en-US" sz="2000" b="1"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0" y="2854548"/>
            <a:ext cx="70968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000" b="1" dirty="0">
                <a:latin typeface="Arial" panose="020B0604020202020204" pitchFamily="34" charset="0"/>
              </a:rPr>
              <a:t>&gt; لم يكن أحد منهم ثريا إلا ربما أبناء زبدي</a:t>
            </a:r>
            <a:endParaRPr kumimoji="0" lang="en-US" altLang="en-US" sz="2000" b="1" u="none" strike="noStrike" kern="1200" cap="none" spc="0" normalizeH="0" baseline="0" noProof="0" dirty="0">
              <a:ln>
                <a:noFill/>
              </a:ln>
              <a:solidFill>
                <a:srgbClr val="333300"/>
              </a:solidFill>
              <a:effectLst/>
              <a:uLnTx/>
              <a:uFillTx/>
              <a:latin typeface="Arial" panose="020B0604020202020204" pitchFamily="34" charset="0"/>
              <a:ea typeface="+mn-ea"/>
              <a:cs typeface="+mn-cs"/>
            </a:endParaRP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1" y="3300412"/>
            <a:ext cx="7083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rtl="1" fontAlgn="base">
              <a:spcBef>
                <a:spcPct val="0"/>
              </a:spcBef>
              <a:spcAft>
                <a:spcPct val="0"/>
              </a:spcAft>
              <a:defRPr/>
            </a:pPr>
            <a:r>
              <a:rPr lang="ar-JO" b="1" dirty="0">
                <a:solidFill>
                  <a:srgbClr val="00B050"/>
                </a:solidFill>
                <a:latin typeface="Arial" panose="020B0604020202020204" pitchFamily="34" charset="0"/>
              </a:rPr>
              <a:t>لقد نشأوا في الجزء الفقير من البلاد حول الجليل وربما مع مدرسة مجمع واحدة فقط</a:t>
            </a:r>
            <a:endParaRPr kumimoji="0" lang="en-US" altLang="en-US" sz="1800" b="1"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1676400" y="6504086"/>
            <a:ext cx="5486400" cy="307777"/>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روبرت ي. كولمان، خطة السيد في الكرازة، 22-23</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436728" y="2979948"/>
            <a:ext cx="8427260" cy="2123658"/>
          </a:xfrm>
          <a:prstGeom prst="rect">
            <a:avLst/>
          </a:prstGeom>
          <a:solidFill>
            <a:srgbClr val="0432FF"/>
          </a:solidFill>
          <a:ln>
            <a:noFill/>
          </a:ln>
          <a:effec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لكن جميعهم كانوا في يد سيدهم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الذي استطاع أن يجعلهم حادين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و يشكلهم بشكل أفضل</a:t>
            </a:r>
            <a:endParaRPr kumimoji="0" lang="en-US" altLang="en-US" sz="44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807720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501254" y="457200"/>
            <a:ext cx="5813946"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تجاوب شخصي</a:t>
            </a:r>
            <a:endParaRPr kumimoji="0" lang="en-GB"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562187" name="Text Box 11">
            <a:extLst>
              <a:ext uri="{FF2B5EF4-FFF2-40B4-BE49-F238E27FC236}">
                <a16:creationId xmlns:a16="http://schemas.microsoft.com/office/drawing/2014/main" id="{5E474367-159F-420E-B7D9-1ECD33EF5941}"/>
              </a:ext>
            </a:extLst>
          </p:cNvPr>
          <p:cNvSpPr txBox="1">
            <a:spLocks noChangeArrowheads="1"/>
          </p:cNvSpPr>
          <p:nvPr/>
        </p:nvSpPr>
        <p:spPr bwMode="auto">
          <a:xfrm>
            <a:off x="-914400" y="2362200"/>
            <a:ext cx="337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0" y="1716437"/>
            <a:ext cx="4953000" cy="3539430"/>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ctr" defTabSz="914400" fontAlgn="base">
              <a:spcBef>
                <a:spcPct val="0"/>
              </a:spcBef>
              <a:spcAft>
                <a:spcPct val="0"/>
              </a:spcAft>
              <a:defRPr/>
            </a:pPr>
            <a:r>
              <a:rPr lang="ar-JO" sz="2800" b="1" dirty="0">
                <a:latin typeface="Arial" panose="020B0604020202020204" pitchFamily="34" charset="0"/>
              </a:rPr>
              <a:t>توسلت إليه أن يعطيني بعض </a:t>
            </a:r>
            <a:r>
              <a:rPr lang="ar-JO" sz="2800" b="1" dirty="0">
                <a:solidFill>
                  <a:srgbClr val="0070C0"/>
                </a:solidFill>
                <a:latin typeface="Arial" panose="020B0604020202020204" pitchFamily="34" charset="0"/>
              </a:rPr>
              <a:t>الأعمال التي يجب القيام بها من أجله ، باعتباره منفذ للحب والامتنان</a:t>
            </a:r>
            <a:r>
              <a:rPr lang="ar-JO" sz="2800" b="1" dirty="0">
                <a:latin typeface="Arial" panose="020B0604020202020204" pitchFamily="34" charset="0"/>
              </a:rPr>
              <a:t>. بعض خدمة إنكار الذات ، بغض النظر عما قد يكون ، مهما حاولت أو مع ذلك تافه؛ شيء به سيكون مسرورا ، وذاك قد أفعل من أجل من فعل كثيرا بالنسبة لي</a:t>
            </a:r>
          </a:p>
          <a:p>
            <a:pPr lvl="0" algn="ctr" defTabSz="914400" fontAlgn="base">
              <a:spcBef>
                <a:spcPct val="0"/>
              </a:spcBef>
              <a:spcAft>
                <a:spcPct val="0"/>
              </a:spcAft>
              <a:defRPr/>
            </a:pPr>
            <a:r>
              <a:rPr lang="ar-JO" altLang="en-US" sz="1400" b="1" dirty="0">
                <a:solidFill>
                  <a:srgbClr val="000000"/>
                </a:solidFill>
                <a:latin typeface="Arial" panose="020B0604020202020204" pitchFamily="34" charset="0"/>
              </a:rPr>
              <a:t>ج. هدسون تايلور، الدعوة للخدمة (شركة الخدمة عبر البحار)، 300</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5105400" y="2043162"/>
            <a:ext cx="3810000" cy="2616101"/>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defTabSz="914400" fontAlgn="base">
              <a:spcBef>
                <a:spcPct val="0"/>
              </a:spcBef>
              <a:spcAft>
                <a:spcPct val="0"/>
              </a:spcAft>
              <a:defRPr/>
            </a:pPr>
            <a:r>
              <a:rPr lang="ar-JO" sz="2400" b="1" dirty="0">
                <a:latin typeface="Arial" panose="020B0604020202020204" pitchFamily="34" charset="0"/>
              </a:rPr>
              <a:t>كان غير متعلم ، غير مرسوم وغير متصل (مع مجتمع الإرسالية) ، وغير مألوف. وإذا كان ذلك لم يكن كافيًا ، فقد كان قصير (كانت ماريا طويلة) ، </a:t>
            </a:r>
            <a:r>
              <a:rPr lang="ar-JO" sz="2400" b="1" u="sng" dirty="0">
                <a:latin typeface="Arial" panose="020B0604020202020204" pitchFamily="34" charset="0"/>
              </a:rPr>
              <a:t>وكان يرتدي ملابس صينية </a:t>
            </a:r>
            <a:endParaRPr kumimoji="0" lang="en-US"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راعوث أ. تاكر من القدس إلى آريان جايا، 191</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(رسالة من الآنسة آلديرسي إلى عم ماريا)</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6024890"/>
            <a:ext cx="9144000" cy="52322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عرف ج. هدسون تايلور بأنه مؤسس خدمة الأراضي الصينية </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1160060" y="0"/>
            <a:ext cx="676474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ماذا</a:t>
            </a:r>
            <a:r>
              <a:rPr kumimoji="0" lang="ar-JO" altLang="en-US" sz="4400" b="1" u="sng" strike="noStrike" kern="1200" cap="none" spc="0" normalizeH="0" noProof="0" dirty="0">
                <a:ln>
                  <a:noFill/>
                </a:ln>
                <a:solidFill>
                  <a:srgbClr val="000000"/>
                </a:solidFill>
                <a:effectLst/>
                <a:uLnTx/>
                <a:uFillTx/>
                <a:latin typeface="Arial" panose="020B0604020202020204" pitchFamily="34" charset="0"/>
                <a:ea typeface="+mn-ea"/>
                <a:cs typeface="+mn-cs"/>
              </a:rPr>
              <a:t> عني أو عنك ؟</a:t>
            </a:r>
            <a:endParaRPr kumimoji="0" lang="en-US"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2365237" y="1051532"/>
            <a:ext cx="6492159" cy="5816977"/>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أحب رواية القصة</a:t>
            </a:r>
            <a:endParaRPr kumimoji="0" lang="en-US"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fontAlgn="base">
              <a:spcBef>
                <a:spcPct val="0"/>
              </a:spcBef>
              <a:spcAft>
                <a:spcPct val="0"/>
              </a:spcAft>
              <a:defRPr/>
            </a:pPr>
            <a:r>
              <a:rPr lang="ar-JO" sz="2800" b="1" dirty="0">
                <a:solidFill>
                  <a:srgbClr val="FFFF00"/>
                </a:solidFill>
                <a:latin typeface="Arial" panose="020B0604020202020204" pitchFamily="34" charset="0"/>
              </a:rPr>
              <a:t>1. أنا أحب أن أحكي القصة </a:t>
            </a:r>
          </a:p>
          <a:p>
            <a:pPr lvl="0" algn="r" defTabSz="914400" fontAlgn="base">
              <a:spcBef>
                <a:spcPct val="0"/>
              </a:spcBef>
              <a:spcAft>
                <a:spcPct val="0"/>
              </a:spcAft>
              <a:defRPr/>
            </a:pPr>
            <a:r>
              <a:rPr lang="ar-JO" sz="2800" b="1" dirty="0">
                <a:solidFill>
                  <a:srgbClr val="FFFF00"/>
                </a:solidFill>
                <a:latin typeface="Arial" panose="020B0604020202020204" pitchFamily="34" charset="0"/>
              </a:rPr>
              <a:t>من الأشياء غير المرئية أعلاه </a:t>
            </a:r>
          </a:p>
          <a:p>
            <a:pPr lvl="0" algn="r" defTabSz="914400" fontAlgn="base">
              <a:spcBef>
                <a:spcPct val="0"/>
              </a:spcBef>
              <a:spcAft>
                <a:spcPct val="0"/>
              </a:spcAft>
              <a:defRPr/>
            </a:pPr>
            <a:r>
              <a:rPr lang="ar-JO" sz="2800" b="1" dirty="0">
                <a:solidFill>
                  <a:srgbClr val="FFFF00"/>
                </a:solidFill>
                <a:latin typeface="Arial" panose="020B0604020202020204" pitchFamily="34" charset="0"/>
              </a:rPr>
              <a:t>عن يسوع ومجده، عن يسوع ومحبته </a:t>
            </a:r>
          </a:p>
          <a:p>
            <a:pPr lvl="0" algn="r" defTabSz="914400" fontAlgn="base">
              <a:spcBef>
                <a:spcPct val="0"/>
              </a:spcBef>
              <a:spcAft>
                <a:spcPct val="0"/>
              </a:spcAft>
              <a:defRPr/>
            </a:pPr>
            <a:r>
              <a:rPr lang="ar-JO" sz="2800" b="1" dirty="0">
                <a:solidFill>
                  <a:srgbClr val="FFFF00"/>
                </a:solidFill>
                <a:latin typeface="Arial" panose="020B0604020202020204" pitchFamily="34" charset="0"/>
              </a:rPr>
              <a:t>أحب أن أروي القصة </a:t>
            </a:r>
          </a:p>
          <a:p>
            <a:pPr lvl="0" algn="r" defTabSz="914400" fontAlgn="base">
              <a:spcBef>
                <a:spcPct val="0"/>
              </a:spcBef>
              <a:spcAft>
                <a:spcPct val="0"/>
              </a:spcAft>
              <a:defRPr/>
            </a:pPr>
            <a:r>
              <a:rPr lang="ar-JO" sz="2800" b="1" dirty="0">
                <a:solidFill>
                  <a:srgbClr val="FFFF00"/>
                </a:solidFill>
                <a:latin typeface="Arial" panose="020B0604020202020204" pitchFamily="34" charset="0"/>
              </a:rPr>
              <a:t>لأنني أعرف أن هذا صحيح </a:t>
            </a:r>
          </a:p>
          <a:p>
            <a:pPr lvl="0" algn="r" defTabSz="914400" fontAlgn="base">
              <a:spcBef>
                <a:spcPct val="0"/>
              </a:spcBef>
              <a:spcAft>
                <a:spcPct val="0"/>
              </a:spcAft>
              <a:defRPr/>
            </a:pPr>
            <a:r>
              <a:rPr lang="ar-JO" sz="2800" b="1" dirty="0">
                <a:solidFill>
                  <a:srgbClr val="FFFF00"/>
                </a:solidFill>
                <a:latin typeface="Arial" panose="020B0604020202020204" pitchFamily="34" charset="0"/>
              </a:rPr>
              <a:t>يرضي شوقي لا شيء آخر </a:t>
            </a:r>
          </a:p>
          <a:p>
            <a:pPr lvl="0" algn="r" defTabSz="914400" fontAlgn="base">
              <a:spcBef>
                <a:spcPct val="0"/>
              </a:spcBef>
              <a:spcAft>
                <a:spcPct val="0"/>
              </a:spcAft>
              <a:defRPr/>
            </a:pPr>
            <a:r>
              <a:rPr lang="ar-JO" sz="2800" b="1" dirty="0">
                <a:solidFill>
                  <a:srgbClr val="FFFF00"/>
                </a:solidFill>
                <a:latin typeface="Arial" panose="020B0604020202020204" pitchFamily="34" charset="0"/>
              </a:rPr>
              <a:t>يمكن أن يفعله. </a:t>
            </a:r>
          </a:p>
          <a:p>
            <a:pPr lvl="0" algn="r" defTabSz="914400" fontAlgn="base">
              <a:spcBef>
                <a:spcPct val="0"/>
              </a:spcBef>
              <a:spcAft>
                <a:spcPct val="0"/>
              </a:spcAft>
              <a:defRPr/>
            </a:pPr>
            <a:endParaRPr kumimoji="0" lang="en-US" altLang="en-US" sz="24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fontAlgn="base">
              <a:spcBef>
                <a:spcPct val="0"/>
              </a:spcBef>
              <a:spcAft>
                <a:spcPct val="0"/>
              </a:spcAft>
              <a:defRPr/>
            </a:pPr>
            <a:r>
              <a:rPr kumimoji="0" lang="en-US" altLang="en-US" sz="2400" b="1"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lang="ar-JO" sz="2400" b="1" dirty="0">
                <a:solidFill>
                  <a:schemeClr val="bg1"/>
                </a:solidFill>
                <a:latin typeface="Arial" panose="020B0604020202020204" pitchFamily="34" charset="0"/>
              </a:rPr>
              <a:t>أحب أن أروي القصة</a:t>
            </a:r>
          </a:p>
          <a:p>
            <a:pPr lvl="0" algn="r" defTabSz="914400" fontAlgn="base">
              <a:spcBef>
                <a:spcPct val="0"/>
              </a:spcBef>
              <a:spcAft>
                <a:spcPct val="0"/>
              </a:spcAft>
              <a:defRPr/>
            </a:pPr>
            <a:r>
              <a:rPr lang="ar-JO" sz="2400" b="1" dirty="0">
                <a:solidFill>
                  <a:schemeClr val="bg1"/>
                </a:solidFill>
                <a:latin typeface="Arial" panose="020B0604020202020204" pitchFamily="34" charset="0"/>
              </a:rPr>
              <a:t>سيكون موضوعي في المجد</a:t>
            </a:r>
          </a:p>
          <a:p>
            <a:pPr lvl="0" algn="r" defTabSz="914400" fontAlgn="base">
              <a:spcBef>
                <a:spcPct val="0"/>
              </a:spcBef>
              <a:spcAft>
                <a:spcPct val="0"/>
              </a:spcAft>
              <a:defRPr/>
            </a:pPr>
            <a:r>
              <a:rPr lang="ar-JO" sz="2400" b="1" dirty="0">
                <a:solidFill>
                  <a:schemeClr val="bg1"/>
                </a:solidFill>
                <a:latin typeface="Arial" panose="020B0604020202020204" pitchFamily="34" charset="0"/>
              </a:rPr>
              <a:t> لرواية القصة القديمة القديمة</a:t>
            </a:r>
          </a:p>
          <a:p>
            <a:pPr lvl="0" algn="r" defTabSz="914400" fontAlgn="base">
              <a:spcBef>
                <a:spcPct val="0"/>
              </a:spcBef>
              <a:spcAft>
                <a:spcPct val="0"/>
              </a:spcAft>
              <a:defRPr/>
            </a:pPr>
            <a:r>
              <a:rPr lang="ar-JO" sz="2400" b="1" dirty="0">
                <a:solidFill>
                  <a:schemeClr val="bg1"/>
                </a:solidFill>
                <a:latin typeface="Arial" panose="020B0604020202020204" pitchFamily="34" charset="0"/>
              </a:rPr>
              <a:t> ليسوع ومحبته</a:t>
            </a:r>
            <a:r>
              <a:rPr lang="ar-JO" sz="2400" b="1" dirty="0">
                <a:latin typeface="Arial" panose="020B0604020202020204" pitchFamily="34" charset="0"/>
              </a:rPr>
              <a:t>.</a:t>
            </a:r>
            <a:endParaRPr kumimoji="0" lang="en-US" alt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0" algn="r" defTabSz="914400" fontAlgn="base">
              <a:spcBef>
                <a:spcPct val="0"/>
              </a:spcBef>
              <a:spcAft>
                <a:spcPct val="0"/>
              </a:spcAft>
              <a:defRPr/>
            </a:pPr>
            <a:r>
              <a:rPr lang="ar-JO" sz="2800" b="1" dirty="0"/>
              <a:t>2. أحب سرد القصة</a:t>
            </a:r>
          </a:p>
          <a:p>
            <a:pPr lvl="0" algn="r" defTabSz="914400" fontAlgn="base">
              <a:spcBef>
                <a:spcPct val="0"/>
              </a:spcBef>
              <a:spcAft>
                <a:spcPct val="0"/>
              </a:spcAft>
              <a:defRPr/>
            </a:pPr>
            <a:r>
              <a:rPr lang="ar-JO" sz="2800" b="1" dirty="0"/>
              <a:t>إنه لمن دواعي سروري التكرار. </a:t>
            </a:r>
          </a:p>
          <a:p>
            <a:pPr lvl="0" algn="r" defTabSz="914400" fontAlgn="base">
              <a:spcBef>
                <a:spcPct val="0"/>
              </a:spcBef>
              <a:spcAft>
                <a:spcPct val="0"/>
              </a:spcAft>
              <a:defRPr/>
            </a:pPr>
            <a:r>
              <a:rPr lang="ar-JO" sz="2800" b="1" dirty="0"/>
              <a:t>ما يبدو ، في كل مرة أقولها </a:t>
            </a:r>
          </a:p>
          <a:p>
            <a:pPr lvl="0" algn="r" defTabSz="914400" fontAlgn="base">
              <a:spcBef>
                <a:spcPct val="0"/>
              </a:spcBef>
              <a:spcAft>
                <a:spcPct val="0"/>
              </a:spcAft>
              <a:defRPr/>
            </a:pPr>
            <a:r>
              <a:rPr lang="ar-JO" sz="2800" b="1" dirty="0"/>
              <a:t>حلو أكثر روعة</a:t>
            </a:r>
          </a:p>
          <a:p>
            <a:pPr lvl="0" algn="r" defTabSz="914400" fontAlgn="base">
              <a:spcBef>
                <a:spcPct val="0"/>
              </a:spcBef>
              <a:spcAft>
                <a:spcPct val="0"/>
              </a:spcAft>
              <a:defRPr/>
            </a:pPr>
            <a:r>
              <a:rPr lang="ar-JO" sz="2800" b="1" dirty="0"/>
              <a:t> أحب أن أروي القصة </a:t>
            </a:r>
          </a:p>
          <a:p>
            <a:pPr lvl="0" algn="r" defTabSz="914400" fontAlgn="base">
              <a:spcBef>
                <a:spcPct val="0"/>
              </a:spcBef>
              <a:spcAft>
                <a:spcPct val="0"/>
              </a:spcAft>
              <a:defRPr/>
            </a:pPr>
            <a:r>
              <a:rPr lang="ar-JO" sz="2800" b="1" dirty="0"/>
              <a:t> بالنسبة للبعض لم يسمعوا به من قبل. </a:t>
            </a:r>
          </a:p>
          <a:p>
            <a:pPr lvl="0" algn="r" defTabSz="914400" fontAlgn="base">
              <a:spcBef>
                <a:spcPct val="0"/>
              </a:spcBef>
              <a:spcAft>
                <a:spcPct val="0"/>
              </a:spcAft>
              <a:defRPr/>
            </a:pPr>
            <a:r>
              <a:rPr lang="ar-JO" sz="2800" b="1" dirty="0"/>
              <a:t>رسالة الخلاص من كلمة الله المقدسة.</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5074867" y="4495800"/>
            <a:ext cx="361669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r" defTabSz="914400" fontAlgn="base">
              <a:spcBef>
                <a:spcPct val="0"/>
              </a:spcBef>
              <a:spcAft>
                <a:spcPct val="0"/>
              </a:spcAft>
              <a:defRPr/>
            </a:pPr>
            <a:r>
              <a:rPr lang="ar-JO" sz="2800" b="1" dirty="0">
                <a:solidFill>
                  <a:srgbClr val="0070C0"/>
                </a:solidFill>
                <a:latin typeface="Arial" panose="020B0604020202020204" pitchFamily="34" charset="0"/>
              </a:rPr>
              <a:t>أحب أن أروي القصة</a:t>
            </a:r>
          </a:p>
          <a:p>
            <a:pPr lvl="0" algn="r" defTabSz="914400" fontAlgn="base">
              <a:spcBef>
                <a:spcPct val="0"/>
              </a:spcBef>
              <a:spcAft>
                <a:spcPct val="0"/>
              </a:spcAft>
              <a:defRPr/>
            </a:pPr>
            <a:r>
              <a:rPr lang="ar-JO" sz="2800" b="1" dirty="0">
                <a:solidFill>
                  <a:srgbClr val="0070C0"/>
                </a:solidFill>
                <a:latin typeface="Arial" panose="020B0604020202020204" pitchFamily="34" charset="0"/>
              </a:rPr>
              <a:t>سيكون موضوعي في المجد</a:t>
            </a:r>
          </a:p>
          <a:p>
            <a:pPr lvl="0" algn="r" defTabSz="914400" fontAlgn="base">
              <a:spcBef>
                <a:spcPct val="0"/>
              </a:spcBef>
              <a:spcAft>
                <a:spcPct val="0"/>
              </a:spcAft>
              <a:defRPr/>
            </a:pPr>
            <a:r>
              <a:rPr lang="ar-JO" sz="2800" b="1" dirty="0">
                <a:solidFill>
                  <a:srgbClr val="0070C0"/>
                </a:solidFill>
                <a:latin typeface="Arial" panose="020B0604020202020204" pitchFamily="34" charset="0"/>
              </a:rPr>
              <a:t> لرواية القصة القديمة القديمة</a:t>
            </a:r>
          </a:p>
          <a:p>
            <a:pPr lvl="0" algn="r" defTabSz="914400" fontAlgn="base">
              <a:spcBef>
                <a:spcPct val="0"/>
              </a:spcBef>
              <a:spcAft>
                <a:spcPct val="0"/>
              </a:spcAft>
              <a:defRPr/>
            </a:pPr>
            <a:r>
              <a:rPr lang="ar-JO" sz="2800" b="1" dirty="0">
                <a:solidFill>
                  <a:srgbClr val="0070C0"/>
                </a:solidFill>
                <a:latin typeface="Arial" panose="020B0604020202020204" pitchFamily="34" charset="0"/>
              </a:rPr>
              <a:t> ليسوع ومحبته</a:t>
            </a:r>
            <a:endParaRPr kumimoji="0" lang="en-US" altLang="en-US" sz="2800" b="1"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60249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9860161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رابط حياة المسيح </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إقامة مؤقتة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ثبت المسيح إيمان تلاميذه بهويته المسيانية في كفرناحوم قبل انطلاق خدمته العلنية العظيمة الأولى في اليهودية</a:t>
            </a:r>
          </a:p>
        </p:txBody>
      </p:sp>
    </p:spTree>
    <p:extLst>
      <p:ext uri="{BB962C8B-B14F-4D97-AF65-F5344CB8AC3E}">
        <p14:creationId xmlns:p14="http://schemas.microsoft.com/office/powerpoint/2010/main" val="5909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امتلاك الهيكل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13-22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أظهر يسوع سلطته كونه المسيا في غيرته من خلال تطهير الهيكل عندما تم تحديه من قبل مقاوميه حيث وعد أن يصادق على ذلك في موته وقيامته </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888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252"/>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تطهير </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689" y="3833692"/>
            <a:ext cx="1291949"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68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وصول</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أسلافه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مجيئه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طفولته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السفير</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إثبات</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معموديته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من خلال تجربته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إعلانه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613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50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0832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705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04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132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895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541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1242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5949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0319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4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289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580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القبول في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23-3: 21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قبول المسيح من قبل بني إسرائيل في يهوذا تأكد من خلال علامات معجزية ومن قبل نيقوديموس من خلال تصريح المسيح أنه المعلن الحقيقي عن الله والطريق الوحيد الذي يستطيع الإنسان من خلاله الحصول على ولادة جديدة لدخول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7897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شهادة يوحنا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3: 22-36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رداً على محاولة البعض استفزاز يوحنا للغيرة من نجاح خدمة المسيح فقد أظهر يوحنا ولاءه للمسيح من خلال الشهادة على تفوق هذا الأخير باعتباره المعلن السماوي عن الآب حتى يعرف الناس الآب ويمتلكوا الحياة الأبدية بدلاً من غضب الله</a:t>
            </a:r>
          </a:p>
        </p:txBody>
      </p:sp>
    </p:spTree>
    <p:extLst>
      <p:ext uri="{BB962C8B-B14F-4D97-AF65-F5344CB8AC3E}">
        <p14:creationId xmlns:p14="http://schemas.microsoft.com/office/powerpoint/2010/main" val="420317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الإنسحاب من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12، مرقس 1: 14، لوقا 3: 19-20، يوحنا 4: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نقل يسوع أساسه في الخدمة من اليهودية إلى الجليل لتجنب صراع محتمل بين تلاميذه وتلاميذ يوحنا بسبب رفض خدمته من قبل هيرودس الذي سجن يوحنا ولأن الروح قاده للهرب من موت محتمل على أيدي الفريسيين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2731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القبول في السامرة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5-42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قبل المسيح كونه المسيا من قبل بعض السامريين من خلال شهادة المرأة عند البئر والتي تجاوبت مع الإعلان عن شخصه والحياة الأبدية التي جاء ليعطيها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9090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سلطة</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الملك</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8907"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ar-JO" dirty="0">
                <a:ea typeface="ＭＳ Ｐゴシック" charset="0"/>
                <a:cs typeface="Arial" panose="020B0604020202020204" pitchFamily="34" charset="0"/>
              </a:rPr>
              <a:t>يسوع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في اليهودية والسامرة</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267871" y="4441777"/>
            <a:ext cx="8876128" cy="1384496"/>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JESUS TALKS WITH A SAMARITAN WOMAN</a:t>
            </a:r>
          </a:p>
        </p:txBody>
      </p:sp>
      <p:sp>
        <p:nvSpPr>
          <p:cNvPr id="6" name="TextBox 5">
            <a:extLst>
              <a:ext uri="{FF2B5EF4-FFF2-40B4-BE49-F238E27FC236}">
                <a16:creationId xmlns:a16="http://schemas.microsoft.com/office/drawing/2014/main" id="{34C25FBC-5805-E5AE-9E28-63D60FAD5751}"/>
              </a:ext>
            </a:extLst>
          </p:cNvPr>
          <p:cNvSpPr txBox="1"/>
          <p:nvPr/>
        </p:nvSpPr>
        <p:spPr>
          <a:xfrm>
            <a:off x="369173" y="3884749"/>
            <a:ext cx="5284995" cy="676615"/>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John 4:1-42</a:t>
            </a: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Tree>
    <p:extLst>
      <p:ext uri="{BB962C8B-B14F-4D97-AF65-F5344CB8AC3E}">
        <p14:creationId xmlns:p14="http://schemas.microsoft.com/office/powerpoint/2010/main" val="295104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قبول شخصه</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قبول المسيح بشكل مبدئي في اليهودية، السامرة والجليل من قبل تلاميذه الجدد والجموع</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328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51" y="1659351"/>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71" y="3148453"/>
            <a:ext cx="4940737" cy="12923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59352"/>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43" y="1659352"/>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39" y="1659352"/>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القبول في الجليل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43-45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الترحيب بالمسيح في الجليل بسبب ما رآه الجليليون يفعله في عيد الفصح في أورشليم ولأنهم شعروا بالتكريم أن يكون المسيح في وسطهم بدلاً من التواجد في أورشليم فقط بالرغم من أن يسوع توقع رفضه المستقبلي في هذه المنطقة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461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55</a:t>
            </a:r>
            <a:endParaRPr lang="en-US" b="1" dirty="0">
              <a:solidFill>
                <a:srgbClr val="FFFFFF"/>
              </a:solidFill>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محاضرة السير عبر العهد الجديد (استخدمت بإذن)</a:t>
            </a:r>
            <a:endParaRPr lang="en-US" sz="1600" b="1" dirty="0">
              <a:solidFill>
                <a:srgbClr val="FFFFFF"/>
              </a:solidFill>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التحضير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الجليلي في ذروته</a:t>
              </a:r>
              <a:endParaRPr lang="en-US" b="1" dirty="0">
                <a:solidFill>
                  <a:srgbClr val="000000"/>
                </a:solidFill>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التأكيد</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lang="en-US" sz="16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62212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سلطة</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222414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سلطة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المسيح سلطته كونه المسيا من خلال معجزاته وتعاليمه والتي تثبت أصالته ورسالته</a:t>
            </a:r>
          </a:p>
        </p:txBody>
      </p:sp>
    </p:spTree>
    <p:extLst>
      <p:ext uri="{BB962C8B-B14F-4D97-AF65-F5344CB8AC3E}">
        <p14:creationId xmlns:p14="http://schemas.microsoft.com/office/powerpoint/2010/main" val="2766699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سلطة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17، مرقس 1: 15، لوقا 4: 14-15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وعظ يسوع بقوة الروح كمعلم معين ذاتياً وتنبأ بنفس الرسالة التي أعلنها يوحنا وهي التوبة لدخول الملكوت المسياني وبهذا يوضح السلطة الإلهية التي خدم بها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2869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سلطة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46-54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سلطته كونه المسيا في شفاء ابن قائد المئة بناء على إيمانه بكلمة المسيح وحدها دون أي دليل خارجي عن حقيقتها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5507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الرفض في الناصرة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4: 16-30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سماع إعلانه عن امتلاك سلطة مسيانية للشفاء لتتميم أشعياء 61: 1-2 يشمل المسيح سامعيه ضمن إسرائيل المرتدة بينما رفض شعب الناصرة ملائمته ليكون المسيا في رفضه العلني الأول والذي سيصل ذروته في صلبه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1756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الإقامة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13-16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رفضه في الناصرة أقام يسوع على الأغلب في كفرناحوم الأممية كمنذر في سلطته ليخدم الأمم نتيجة لرفض إسرائيل له كالمسيا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3603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سلطة يسوع على الطبيعة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18-22، مرقس 1: 16-20، لوقا 5: 1-11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يؤكد المسيح سلطته على الطبيعة أمام بطرس وأندراوس ويعقوب ويوحنا في صيد السمك المعجزي كنتيجة لسلطة المسيح التي أخذتا أولوية فوق سلطة ابيهم وعمل العائلة ولهذا فإن الرجال تركوا كل شيء ليتبعوا يسوع</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670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إيمان التلاميذ الأوائل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 35-51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اعترف سمعان بطرس وأندراوس ويوحنا ونثنائيل بإيمانهم في شخص المسيح وعمله ودوره كمسيا إسرائيل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سلطة المسيح على الشياطين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١: ٢١-٢٨، لوقا ٤: ٣١-٣٧</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يمارس يسوع سلطته على العالم الشيطاني في طرد روح شرير مظهراً شخص وعمل المسيح كونه المسيا حيث لم يرغب المسيح في قبول الأمة لشهادته حيث أن سلطة المسيح في شخصه وليس في شهادة الأرواح الشريرة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41583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290"/>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يحرر رجلاً مسكوناً</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52536" y="4149094"/>
            <a:ext cx="8891464" cy="584624"/>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1: 21-28، لوقا 4: 31-37</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6371688" y="116633"/>
            <a:ext cx="3456896" cy="1551664"/>
            <a:chOff x="5508104" y="620689"/>
            <a:chExt cx="3456896" cy="1551664"/>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الإيمان من خلال المعجزة الأولى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1-11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أكد يسوع على إيمان تلاميذ يوحنا الذين أتوا إليه وهؤلاء التلاميذ الأوائل الذين أتوا إلى يسوع من خلال تحويل الماء إلى خمرو التي أعلنت مجده الأساسي كابن الله والفرح الذي يحضره لمن يقبل رسالته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1800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1041917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سلطة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14-17، مرقس 1: 29-34، لوقا 4: 38-41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يسوع حماة بطرس ومرضى آخرين ومسكونين بأرواح شريرة ليظهر سلطته على المرض كونه المسيا، مرة أخرى نراه يمنع الأرواح الشريرة من الشهادة عن طبيعته الإلهية خشية أن يرفضه الناس لأن شهادته جاءت من القوات الشيطانية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16886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dirty="0"/>
              <a:t>قوة وسلطة المسيا في</a:t>
            </a:r>
            <a:br>
              <a:rPr lang="ar-JO" sz="3600" dirty="0"/>
            </a:br>
            <a:r>
              <a:rPr lang="ar-JO" sz="3600" dirty="0"/>
              <a:t>متى 8-10</a:t>
            </a:r>
            <a:endParaRPr lang="en-US" sz="3600" dirty="0"/>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المعجزات</a:t>
            </a:r>
            <a:r>
              <a:rPr kumimoji="0" lang="ar-JO" sz="3200" b="1" u="none" strike="noStrike" kern="1200" cap="none" spc="0" normalizeH="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                          والتلمذة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8: 1-9: 34</a:t>
            </a:r>
            <a: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a:t>
            </a: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latin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rPr>
              <a:t>فأخرج الأرواح</a:t>
            </a:r>
            <a:r>
              <a:rPr lang="ar-JO" sz="2000" b="1" dirty="0">
                <a:latin typeface="Arial" panose="020B0604020202020204" pitchFamily="34" charset="0"/>
              </a:rPr>
              <a:t> بكلمة وجميع المرضى </a:t>
            </a:r>
            <a:r>
              <a:rPr lang="ar-JO" sz="2000" b="1" dirty="0">
                <a:solidFill>
                  <a:srgbClr val="FFFF00"/>
                </a:solidFill>
                <a:latin typeface="Arial" panose="020B0604020202020204" pitchFamily="34" charset="0"/>
              </a:rPr>
              <a:t>شفاهم</a:t>
            </a:r>
            <a:r>
              <a:rPr lang="ar-JO" sz="2000" b="1" dirty="0">
                <a:latin typeface="Arial" panose="020B0604020202020204" pitchFamily="34" charset="0"/>
              </a:rPr>
              <a:t> لكي يتم ما قيل بأشعياء النبي القائل هو أخذ أسقامنا وحمل أمراضنا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(مت 8: 16-17، أش 53: 4)</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تفويض السلطة            للتلاميذ</a:t>
            </a:r>
            <a:b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br>
            <a: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9: 35-10: 42</a:t>
            </a:r>
            <a: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a:t>
            </a: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noProof="0" dirty="0">
                <a:latin typeface="Arial" panose="020B0604020202020204" pitchFamily="34" charset="0"/>
              </a:rPr>
              <a:t>ثم دعا تلاميذه الإثني عشر و</a:t>
            </a:r>
            <a:r>
              <a:rPr lang="ar-JO" sz="2000" b="1" noProof="0" dirty="0">
                <a:solidFill>
                  <a:srgbClr val="FFFF00"/>
                </a:solidFill>
                <a:latin typeface="Arial" panose="020B0604020202020204" pitchFamily="34" charset="0"/>
              </a:rPr>
              <a:t>أعطاهم سلطاناً على أرواح نجسة حتى يخرجوها ويشفوا </a:t>
            </a:r>
            <a:r>
              <a:rPr lang="ar-JO" sz="2000" b="1" noProof="0" dirty="0">
                <a:latin typeface="Arial" panose="020B0604020202020204" pitchFamily="34" charset="0"/>
              </a:rPr>
              <a:t>كل مرض وكل ضعف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(مت</a:t>
            </a:r>
            <a:r>
              <a:rPr kumimoji="0" lang="ar-JO" sz="2000" b="1" u="none" strike="noStrike" kern="1200" cap="none" spc="0" normalizeH="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rPr>
              <a:t> 10: 1)</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128"/>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7525</TotalTime>
  <Words>9237</Words>
  <Application>Microsoft Macintosh PowerPoint</Application>
  <PresentationFormat>On-screen Show (4:3)</PresentationFormat>
  <Paragraphs>1024</Paragraphs>
  <Slides>254</Slides>
  <Notes>153</Notes>
  <HiddenSlides>0</HiddenSlides>
  <MMClips>0</MMClips>
  <ScaleCrop>false</ScaleCrop>
  <HeadingPairs>
    <vt:vector size="6" baseType="variant">
      <vt:variant>
        <vt:lpstr>Fonts Used</vt:lpstr>
      </vt:variant>
      <vt:variant>
        <vt:i4>21</vt:i4>
      </vt:variant>
      <vt:variant>
        <vt:lpstr>Theme</vt:lpstr>
      </vt:variant>
      <vt:variant>
        <vt:i4>30</vt:i4>
      </vt:variant>
      <vt:variant>
        <vt:lpstr>Slide Titles</vt:lpstr>
      </vt:variant>
      <vt:variant>
        <vt:i4>254</vt:i4>
      </vt:variant>
    </vt:vector>
  </HeadingPairs>
  <TitlesOfParts>
    <vt:vector size="305" baseType="lpstr">
      <vt:lpstr>Asimov</vt:lpstr>
      <vt:lpstr>Candles</vt:lpstr>
      <vt:lpstr>HY목각파임B</vt:lpstr>
      <vt:lpstr>ＭＳ Ｐゴシック</vt:lpstr>
      <vt:lpstr>XBRiyaz</vt:lpstr>
      <vt:lpstr>Arial</vt:lpstr>
      <vt:lpstr>Arial Black</vt:lpstr>
      <vt:lpstr>Arial Rounded MT Bold</vt:lpstr>
      <vt:lpstr>Avenir Black</vt:lpstr>
      <vt:lpstr>Bodoni MT Black</vt:lpstr>
      <vt:lpstr>Calibri</vt:lpstr>
      <vt:lpstr>Calibri Light</vt:lpstr>
      <vt:lpstr>Comic Sans MS</vt:lpstr>
      <vt:lpstr>Garamond</vt:lpstr>
      <vt:lpstr>Helvetica Neue</vt:lpstr>
      <vt:lpstr>Helvetica Neue Black Condensed</vt:lpstr>
      <vt:lpstr>Impact</vt:lpstr>
      <vt:lpstr>Lucida Grande</vt:lpstr>
      <vt:lpstr>Marker Felt</vt:lpstr>
      <vt:lpstr>Times New Roman</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2_Default Design</vt:lpstr>
      <vt:lpstr>1_Ribbons</vt:lpstr>
      <vt:lpstr>Fireball</vt:lpstr>
      <vt:lpstr>Ribbons</vt:lpstr>
      <vt:lpstr>1_Office Theme</vt:lpstr>
      <vt:lpstr>9_Office Theme</vt:lpstr>
      <vt:lpstr>4_Default Design</vt:lpstr>
      <vt:lpstr>PowerPoint Presentation</vt:lpstr>
      <vt:lpstr>تقديم  الملك</vt:lpstr>
      <vt:lpstr>تقديم  الملك</vt:lpstr>
      <vt:lpstr>ملخص كتاب بنتيكوست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يسوع  في اليهودية والسامرة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فترات عظيمة في حياة المسيح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قوة وسلطة المسيا في متى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أهمية معجزات يوحنا السبعة</vt:lpstr>
      <vt:lpstr>PowerPoint Presentation</vt:lpstr>
      <vt:lpstr>PowerPoint Presentation</vt:lpstr>
      <vt:lpstr>PowerPoint Presentation</vt:lpstr>
      <vt:lpstr>PowerPoint Presentation</vt:lpstr>
      <vt:lpstr>تعيين الإثني عشر</vt:lpstr>
      <vt:lpstr>PowerPoint Presentation</vt:lpstr>
      <vt:lpstr>الموعظة على الجبل (مقدمة متى 5-7)</vt:lpstr>
      <vt:lpstr>الموعظة على الجبل (مت 5-7)</vt:lpstr>
      <vt:lpstr>جبل التطويبات (مت 5-7)</vt:lpstr>
      <vt:lpstr>جبل التطويبات (مت 5-7)</vt:lpstr>
      <vt:lpstr>السماء على الأرض (مت 5-7)</vt:lpstr>
      <vt:lpstr>سبب الموعظة (مت 5-7)</vt:lpstr>
      <vt:lpstr>عندما يكون يسوع ملكاً .... (متى 5-7)</vt:lpstr>
      <vt:lpstr>العودة إلى الأساسيات (مت 5: 21-48)</vt:lpstr>
      <vt:lpstr>PowerPoint Presentation</vt:lpstr>
      <vt:lpstr>فإني اقول لكم  إنكم إن لم  يزد بركم على  الكتبة والفريسيين  لن تدخلوا  ملكوت السماوات (5: 20)</vt:lpstr>
      <vt:lpstr>PowerPoint Presentation</vt:lpstr>
      <vt:lpstr>PowerPoint Presentation</vt:lpstr>
      <vt:lpstr>PowerPoint Presentation</vt:lpstr>
      <vt:lpstr>كيف تفرح بالتطويبات</vt:lpstr>
      <vt:lpstr>إعلان الملك (مت 1-10)</vt:lpstr>
      <vt:lpstr>هل التطويبات عبارة عن قوانين كيفية الدخول إلى الملكوت  (الحياة الأبدية) ؟</vt:lpstr>
      <vt:lpstr>قصد الموعظة (متى 5-7)</vt:lpstr>
      <vt:lpstr>عندما يكون يسوع ملكاً ... (متى 5-7)</vt:lpstr>
      <vt:lpstr>التطويبات</vt:lpstr>
      <vt:lpstr>التطويبات</vt:lpstr>
      <vt:lpstr>لأنهم</vt:lpstr>
      <vt:lpstr>نتائج الإيمان بالمسيح (1-11)</vt:lpstr>
      <vt:lpstr>كيف تكون مباركاً في الحياة ؟</vt:lpstr>
      <vt:lpstr>سلوكيات المؤمن تأتي بالبركة  (الفكرة الرئيسية)</vt:lpstr>
      <vt:lpstr>عندما يكون يسوع ملكاً ... (متى 5-7)</vt:lpstr>
      <vt:lpstr>1. أنت تتبارك من خلال الإيمان  (5: 1-11) </vt:lpstr>
      <vt:lpstr> 2. افرح حين تعاني لأجل المسيح  (5: 12)</vt:lpstr>
      <vt:lpstr>PowerPoint Presentation</vt:lpstr>
      <vt:lpstr>كيف نستطيع أن نبارك الآخرين ؟</vt:lpstr>
      <vt:lpstr>توجيه الآخرين إلى الله</vt:lpstr>
      <vt:lpstr>توجيه الآخرين إلى الله</vt:lpstr>
      <vt:lpstr>1. ساعد الناس على الجوع لله (13)</vt:lpstr>
      <vt:lpstr> 2. قد الناس نحو الله حتى يسبحوه  (5: 14-16) </vt:lpstr>
      <vt:lpstr>كن مشاركاً</vt:lpstr>
      <vt:lpstr>PowerPoint Presentation</vt:lpstr>
      <vt:lpstr>PowerPoint Presentation</vt:lpstr>
      <vt:lpstr>PowerPoint Presentation</vt:lpstr>
      <vt:lpstr>PowerPoint Presentation</vt:lpstr>
      <vt:lpstr>كيف تحافظ على علاقات عظيمة ؟</vt:lpstr>
      <vt:lpstr>1. راقب غضبك (21-22)</vt:lpstr>
      <vt:lpstr>2. راقب عبادتك  (23-24)</vt:lpstr>
      <vt:lpstr>3. راقب مالك (25-26)</vt:lpstr>
      <vt:lpstr>PowerPoint Presentation</vt:lpstr>
      <vt:lpstr>PowerPoint Presentation</vt:lpstr>
      <vt:lpstr>كيف نستطيع أن ندافع عن الزواج ؟</vt:lpstr>
      <vt:lpstr>1. لا تنتقص من قيمة الزواج (مت 5: 31) </vt:lpstr>
      <vt:lpstr>2. دافع عن الزواج ضد الزنا (مت 5: 32)</vt:lpstr>
      <vt:lpstr>PowerPoint Presentation</vt:lpstr>
      <vt:lpstr>PowerPoint Presentation</vt:lpstr>
      <vt:lpstr>PowerPoint Presentation</vt:lpstr>
      <vt:lpstr>الأعداء : كيف ولماذا</vt:lpstr>
      <vt:lpstr>1. أحبب وصلي لعدوك (5: 43-44) </vt:lpstr>
      <vt:lpstr>2. مباركة عدوك تظهر المسيح فوق الناموس (5: 45-48) </vt:lpstr>
      <vt:lpstr>PowerPoint Presentation</vt:lpstr>
      <vt:lpstr>هيكل متوازي (مت 6)</vt:lpstr>
      <vt:lpstr>مكافآت البر (مت 6: 1-7: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قوة وسلطة المسيا في متى 8-10</vt:lpstr>
      <vt:lpstr>PowerPoint Presentation</vt:lpstr>
      <vt:lpstr>PowerPoint Presentation</vt:lpstr>
      <vt:lpstr>قوة وسلطة المسيا في متى 8-10</vt:lpstr>
      <vt:lpstr>PowerPoint Presentation</vt:lpstr>
      <vt:lpstr>PowerPoint Presentation</vt:lpstr>
      <vt:lpstr>PowerPoint Presentation</vt:lpstr>
      <vt:lpstr>PowerPoint Presentation</vt:lpstr>
      <vt:lpstr>ملك يسوع في متى 10</vt:lpstr>
      <vt:lpstr>PowerPoint Presentation</vt:lpstr>
      <vt:lpstr>الجسر (مت 9: 36-10: 4)</vt:lpstr>
      <vt:lpstr>سياق المقطع الأولي</vt:lpstr>
      <vt:lpstr>سياق المقطع الأولي</vt:lpstr>
      <vt:lpstr>تقسيم المقطع 10: 5-42</vt:lpstr>
      <vt:lpstr>PowerPoint Presentation</vt:lpstr>
      <vt:lpstr>دعوة التلاميذ السابقة متى 4: 19-22</vt:lpstr>
      <vt:lpstr>اجتماع التلاميذ ثانية لحاجات ملحة (متى 10: 1-4)</vt:lpstr>
      <vt:lpstr>مقارنة الأناجيل الإزائية</vt:lpstr>
      <vt:lpstr>مجموعة محددة مستهدفة متى 10: 6</vt:lpstr>
      <vt:lpstr>PowerPoint Presentation</vt:lpstr>
      <vt:lpstr>PowerPoint Presentation</vt:lpstr>
      <vt:lpstr>وعد يسوع بالمقاومة العائلية</vt:lpstr>
      <vt:lpstr>الرسالة : مت 10: 5-42</vt:lpstr>
      <vt:lpstr>PowerPoint Presentation</vt:lpstr>
      <vt:lpstr>PowerPoint Presentation</vt:lpstr>
      <vt:lpstr>PowerPoint Presentation</vt:lpstr>
      <vt:lpstr>PowerPoint Presentation</vt:lpstr>
      <vt:lpstr>PowerPoint Presentation</vt:lpstr>
      <vt:lpstr>Black</vt:lpstr>
      <vt:lpstr>     رابط 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91</cp:revision>
  <dcterms:created xsi:type="dcterms:W3CDTF">2018-02-05T03:13:19Z</dcterms:created>
  <dcterms:modified xsi:type="dcterms:W3CDTF">2024-02-22T07:48:51Z</dcterms:modified>
</cp:coreProperties>
</file>