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0.xml" ContentType="application/vnd.openxmlformats-officedocument.theme+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7.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8.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9.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0.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1.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2.xml" ContentType="application/vnd.openxmlformats-officedocument.theme+xml"/>
  <Override PartName="/ppt/slideLayouts/slideLayout416.xml" ContentType="application/vnd.openxmlformats-officedocument.presentationml.slideLayout+xml"/>
  <Override PartName="/ppt/theme/theme43.xml" ContentType="application/vnd.openxmlformats-officedocument.theme+xml"/>
  <Override PartName="/ppt/slideLayouts/slideLayout417.xml" ContentType="application/vnd.openxmlformats-officedocument.presentationml.slideLayout+xml"/>
  <Override PartName="/ppt/theme/theme44.xml" ContentType="application/vnd.openxmlformats-officedocument.theme+xml"/>
  <Override PartName="/ppt/slideLayouts/slideLayout418.xml" ContentType="application/vnd.openxmlformats-officedocument.presentationml.slideLayout+xml"/>
  <Override PartName="/ppt/theme/theme45.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6.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7.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8.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9.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50.xml" ContentType="application/vnd.openxmlformats-officedocument.theme+xml"/>
  <Override PartName="/ppt/slideLayouts/slideLayout474.xml" ContentType="application/vnd.openxmlformats-officedocument.presentationml.slideLayout+xml"/>
  <Override PartName="/ppt/theme/theme51.xml" ContentType="application/vnd.openxmlformats-officedocument.theme+xml"/>
  <Override PartName="/ppt/slideLayouts/slideLayout475.xml" ContentType="application/vnd.openxmlformats-officedocument.presentationml.slideLayout+xml"/>
  <Override PartName="/ppt/theme/theme52.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53.xml" ContentType="application/vnd.openxmlformats-officedocument.theme+xml"/>
  <Override PartName="/ppt/slideLayouts/slideLayout489.xml" ContentType="application/vnd.openxmlformats-officedocument.presentationml.slideLayout+xml"/>
  <Override PartName="/ppt/theme/theme54.xml" ContentType="application/vnd.openxmlformats-officedocument.theme+xml"/>
  <Override PartName="/ppt/slideLayouts/slideLayout490.xml" ContentType="application/vnd.openxmlformats-officedocument.presentationml.slideLayout+xml"/>
  <Override PartName="/ppt/theme/theme5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56.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7.xml" ContentType="application/vnd.openxmlformats-officedocument.theme+xml"/>
  <Override PartName="/ppt/slideLayouts/slideLayout516.xml" ContentType="application/vnd.openxmlformats-officedocument.presentationml.slideLayout+xml"/>
  <Override PartName="/ppt/theme/theme58.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9.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60.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61.xml" ContentType="application/vnd.openxmlformats-officedocument.theme+xml"/>
  <Override PartName="/ppt/slideLayouts/slideLayout540.xml" ContentType="application/vnd.openxmlformats-officedocument.presentationml.slideLayout+xml"/>
  <Override PartName="/ppt/theme/theme62.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63.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64.xml" ContentType="application/vnd.openxmlformats-officedocument.theme+xml"/>
  <Override PartName="/ppt/slideLayouts/slideLayout563.xml" ContentType="application/vnd.openxmlformats-officedocument.presentationml.slideLayout+xml"/>
  <Override PartName="/ppt/theme/theme65.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66.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xml" ContentType="application/vnd.openxmlformats-officedocument.themeOverride+xml"/>
  <Override PartName="/ppt/notesSlides/notesSlide113.xml" ContentType="application/vnd.openxmlformats-officedocument.presentationml.notesSlide+xml"/>
  <Override PartName="/ppt/theme/themeOverride3.xml" ContentType="application/vnd.openxmlformats-officedocument.themeOverride+xml"/>
  <Override PartName="/ppt/notesSlides/notesSlide114.xml" ContentType="application/vnd.openxmlformats-officedocument.presentationml.notesSlide+xml"/>
  <Override PartName="/ppt/theme/themeOverride4.xml" ContentType="application/vnd.openxmlformats-officedocument.themeOverride+xml"/>
  <Override PartName="/ppt/notesSlides/notesSlide115.xml" ContentType="application/vnd.openxmlformats-officedocument.presentationml.notesSlide+xml"/>
  <Override PartName="/ppt/theme/themeOverride5.xml" ContentType="application/vnd.openxmlformats-officedocument.themeOverride+xml"/>
  <Override PartName="/ppt/notesSlides/notesSlide116.xml" ContentType="application/vnd.openxmlformats-officedocument.presentationml.notesSlide+xml"/>
  <Override PartName="/ppt/theme/themeOverride6.xml" ContentType="application/vnd.openxmlformats-officedocument.themeOverride+xml"/>
  <Override PartName="/ppt/notesSlides/notesSlide117.xml" ContentType="application/vnd.openxmlformats-officedocument.presentationml.notesSlide+xml"/>
  <Override PartName="/ppt/theme/themeOverride7.xml" ContentType="application/vnd.openxmlformats-officedocument.themeOverride+xml"/>
  <Override PartName="/ppt/notesSlides/notesSlide118.xml" ContentType="application/vnd.openxmlformats-officedocument.presentationml.notesSlide+xml"/>
  <Override PartName="/ppt/theme/themeOverride8.xml" ContentType="application/vnd.openxmlformats-officedocument.themeOverride+xml"/>
  <Override PartName="/ppt/notesSlides/notesSlide119.xml" ContentType="application/vnd.openxmlformats-officedocument.presentationml.notesSlide+xml"/>
  <Override PartName="/ppt/theme/themeOverride9.xml" ContentType="application/vnd.openxmlformats-officedocument.themeOverride+xml"/>
  <Override PartName="/ppt/notesSlides/notesSlide120.xml" ContentType="application/vnd.openxmlformats-officedocument.presentationml.notesSlide+xml"/>
  <Override PartName="/ppt/theme/themeOverride10.xml" ContentType="application/vnd.openxmlformats-officedocument.themeOverride+xml"/>
  <Override PartName="/ppt/notesSlides/notesSlide121.xml" ContentType="application/vnd.openxmlformats-officedocument.presentationml.notesSlide+xml"/>
  <Override PartName="/ppt/theme/themeOverride11.xml" ContentType="application/vnd.openxmlformats-officedocument.themeOverride+xml"/>
  <Override PartName="/ppt/notesSlides/notesSlide122.xml" ContentType="application/vnd.openxmlformats-officedocument.presentationml.notesSlide+xml"/>
  <Override PartName="/ppt/theme/themeOverride12.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13.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14.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theme/themeOverride15.xml" ContentType="application/vnd.openxmlformats-officedocument.themeOverr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theme/themeOverride16.xml" ContentType="application/vnd.openxmlformats-officedocument.themeOverr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789" r:id="rId8"/>
    <p:sldMasterId id="2147483802" r:id="rId9"/>
    <p:sldMasterId id="2147483815" r:id="rId10"/>
    <p:sldMasterId id="2147483828" r:id="rId11"/>
    <p:sldMasterId id="2147483840" r:id="rId12"/>
    <p:sldMasterId id="2147483853" r:id="rId13"/>
    <p:sldMasterId id="2147483865" r:id="rId14"/>
    <p:sldMasterId id="2147483877" r:id="rId15"/>
    <p:sldMasterId id="2147483890" r:id="rId16"/>
    <p:sldMasterId id="2147483905" r:id="rId17"/>
    <p:sldMasterId id="2147483917" r:id="rId18"/>
    <p:sldMasterId id="2147483931" r:id="rId19"/>
    <p:sldMasterId id="2147483944" r:id="rId20"/>
    <p:sldMasterId id="2147483956" r:id="rId21"/>
    <p:sldMasterId id="2147483970" r:id="rId22"/>
    <p:sldMasterId id="2147483974" r:id="rId23"/>
    <p:sldMasterId id="2147483988" r:id="rId24"/>
    <p:sldMasterId id="2147484000" r:id="rId25"/>
    <p:sldMasterId id="2147484003" r:id="rId26"/>
    <p:sldMasterId id="2147484006" r:id="rId27"/>
    <p:sldMasterId id="2147484018" r:id="rId28"/>
    <p:sldMasterId id="2147484030" r:id="rId29"/>
    <p:sldMasterId id="2147484044" r:id="rId30"/>
    <p:sldMasterId id="2147484056" r:id="rId31"/>
    <p:sldMasterId id="2147484058" r:id="rId32"/>
    <p:sldMasterId id="2147484071" r:id="rId33"/>
    <p:sldMasterId id="2147484079" r:id="rId34"/>
    <p:sldMasterId id="2147484091" r:id="rId35"/>
    <p:sldMasterId id="2147484100" r:id="rId36"/>
    <p:sldMasterId id="2147484113" r:id="rId37"/>
    <p:sldMasterId id="2147484118" r:id="rId38"/>
    <p:sldMasterId id="2147484130" r:id="rId39"/>
    <p:sldMasterId id="2147484142" r:id="rId40"/>
    <p:sldMasterId id="2147484190" r:id="rId41"/>
    <p:sldMasterId id="2147484203" r:id="rId42"/>
    <p:sldMasterId id="2147484215" r:id="rId43"/>
    <p:sldMasterId id="2147484217" r:id="rId44"/>
    <p:sldMasterId id="2147484219" r:id="rId45"/>
    <p:sldMasterId id="2147484221" r:id="rId46"/>
    <p:sldMasterId id="2147484233" r:id="rId47"/>
    <p:sldMasterId id="2147484245" r:id="rId48"/>
    <p:sldMasterId id="2147484257" r:id="rId49"/>
    <p:sldMasterId id="2147484269" r:id="rId50"/>
    <p:sldMasterId id="2147484281" r:id="rId51"/>
    <p:sldMasterId id="2147484283" r:id="rId52"/>
    <p:sldMasterId id="2147484285" r:id="rId53"/>
    <p:sldMasterId id="2147484299" r:id="rId54"/>
    <p:sldMasterId id="2147484301" r:id="rId55"/>
    <p:sldMasterId id="2147484303" r:id="rId56"/>
    <p:sldMasterId id="2147484317" r:id="rId57"/>
    <p:sldMasterId id="2147484330" r:id="rId58"/>
    <p:sldMasterId id="2147484332" r:id="rId59"/>
    <p:sldMasterId id="2147484335" r:id="rId60"/>
    <p:sldMasterId id="2147484346" r:id="rId61"/>
    <p:sldMasterId id="2147484358" r:id="rId62"/>
    <p:sldMasterId id="2147484360" r:id="rId63"/>
    <p:sldMasterId id="2147484372" r:id="rId64"/>
    <p:sldMasterId id="2147484384" r:id="rId65"/>
    <p:sldMasterId id="2147484386" r:id="rId66"/>
    <p:sldMasterId id="2147484389" r:id="rId67"/>
  </p:sldMasterIdLst>
  <p:notesMasterIdLst>
    <p:notesMasterId r:id="rId399"/>
  </p:notesMasterIdLst>
  <p:handoutMasterIdLst>
    <p:handoutMasterId r:id="rId400"/>
  </p:handoutMasterIdLst>
  <p:sldIdLst>
    <p:sldId id="256" r:id="rId68"/>
    <p:sldId id="5338" r:id="rId69"/>
    <p:sldId id="5347" r:id="rId70"/>
    <p:sldId id="5339" r:id="rId71"/>
    <p:sldId id="5544" r:id="rId72"/>
    <p:sldId id="5545" r:id="rId73"/>
    <p:sldId id="5546" r:id="rId74"/>
    <p:sldId id="5547" r:id="rId75"/>
    <p:sldId id="5548" r:id="rId76"/>
    <p:sldId id="5549" r:id="rId77"/>
    <p:sldId id="5550" r:id="rId78"/>
    <p:sldId id="5551" r:id="rId79"/>
    <p:sldId id="5552" r:id="rId80"/>
    <p:sldId id="5553" r:id="rId81"/>
    <p:sldId id="5554" r:id="rId82"/>
    <p:sldId id="5555" r:id="rId83"/>
    <p:sldId id="5556" r:id="rId84"/>
    <p:sldId id="378" r:id="rId85"/>
    <p:sldId id="535" r:id="rId86"/>
    <p:sldId id="5557" r:id="rId87"/>
    <p:sldId id="5558" r:id="rId88"/>
    <p:sldId id="5559" r:id="rId89"/>
    <p:sldId id="5560" r:id="rId90"/>
    <p:sldId id="5561" r:id="rId91"/>
    <p:sldId id="541" r:id="rId92"/>
    <p:sldId id="5562" r:id="rId93"/>
    <p:sldId id="5563" r:id="rId94"/>
    <p:sldId id="5564" r:id="rId95"/>
    <p:sldId id="5565" r:id="rId96"/>
    <p:sldId id="5566" r:id="rId97"/>
    <p:sldId id="5567" r:id="rId98"/>
    <p:sldId id="5568" r:id="rId99"/>
    <p:sldId id="5569" r:id="rId100"/>
    <p:sldId id="5570" r:id="rId101"/>
    <p:sldId id="5571" r:id="rId102"/>
    <p:sldId id="5572" r:id="rId103"/>
    <p:sldId id="5573" r:id="rId104"/>
    <p:sldId id="5574" r:id="rId105"/>
    <p:sldId id="5575" r:id="rId106"/>
    <p:sldId id="5345" r:id="rId107"/>
    <p:sldId id="5371" r:id="rId108"/>
    <p:sldId id="371" r:id="rId109"/>
    <p:sldId id="373" r:id="rId110"/>
    <p:sldId id="412" r:id="rId111"/>
    <p:sldId id="413" r:id="rId112"/>
    <p:sldId id="414" r:id="rId113"/>
    <p:sldId id="415" r:id="rId114"/>
    <p:sldId id="416" r:id="rId115"/>
    <p:sldId id="417" r:id="rId116"/>
    <p:sldId id="418" r:id="rId117"/>
    <p:sldId id="419" r:id="rId118"/>
    <p:sldId id="420" r:id="rId119"/>
    <p:sldId id="421" r:id="rId120"/>
    <p:sldId id="422" r:id="rId121"/>
    <p:sldId id="423" r:id="rId122"/>
    <p:sldId id="424" r:id="rId123"/>
    <p:sldId id="425" r:id="rId124"/>
    <p:sldId id="426" r:id="rId125"/>
    <p:sldId id="427" r:id="rId126"/>
    <p:sldId id="428" r:id="rId127"/>
    <p:sldId id="429" r:id="rId128"/>
    <p:sldId id="430" r:id="rId129"/>
    <p:sldId id="431" r:id="rId130"/>
    <p:sldId id="5159" r:id="rId131"/>
    <p:sldId id="5160" r:id="rId132"/>
    <p:sldId id="434" r:id="rId133"/>
    <p:sldId id="5161" r:id="rId134"/>
    <p:sldId id="5162" r:id="rId135"/>
    <p:sldId id="437" r:id="rId136"/>
    <p:sldId id="438" r:id="rId137"/>
    <p:sldId id="439" r:id="rId138"/>
    <p:sldId id="440" r:id="rId139"/>
    <p:sldId id="441" r:id="rId140"/>
    <p:sldId id="442" r:id="rId141"/>
    <p:sldId id="443" r:id="rId142"/>
    <p:sldId id="444" r:id="rId143"/>
    <p:sldId id="5456" r:id="rId144"/>
    <p:sldId id="446" r:id="rId145"/>
    <p:sldId id="447" r:id="rId146"/>
    <p:sldId id="448" r:id="rId147"/>
    <p:sldId id="449" r:id="rId148"/>
    <p:sldId id="554" r:id="rId149"/>
    <p:sldId id="555" r:id="rId150"/>
    <p:sldId id="556" r:id="rId151"/>
    <p:sldId id="557" r:id="rId152"/>
    <p:sldId id="558" r:id="rId153"/>
    <p:sldId id="559" r:id="rId154"/>
    <p:sldId id="374" r:id="rId155"/>
    <p:sldId id="564" r:id="rId156"/>
    <p:sldId id="560" r:id="rId157"/>
    <p:sldId id="561" r:id="rId158"/>
    <p:sldId id="562" r:id="rId159"/>
    <p:sldId id="563" r:id="rId160"/>
    <p:sldId id="375" r:id="rId161"/>
    <p:sldId id="450" r:id="rId162"/>
    <p:sldId id="451" r:id="rId163"/>
    <p:sldId id="452" r:id="rId164"/>
    <p:sldId id="453" r:id="rId165"/>
    <p:sldId id="454" r:id="rId166"/>
    <p:sldId id="455" r:id="rId167"/>
    <p:sldId id="456" r:id="rId168"/>
    <p:sldId id="457" r:id="rId169"/>
    <p:sldId id="458" r:id="rId170"/>
    <p:sldId id="459" r:id="rId171"/>
    <p:sldId id="460" r:id="rId172"/>
    <p:sldId id="461" r:id="rId173"/>
    <p:sldId id="462" r:id="rId174"/>
    <p:sldId id="463" r:id="rId175"/>
    <p:sldId id="464" r:id="rId176"/>
    <p:sldId id="465" r:id="rId177"/>
    <p:sldId id="474" r:id="rId178"/>
    <p:sldId id="5169" r:id="rId179"/>
    <p:sldId id="376" r:id="rId180"/>
    <p:sldId id="5535" r:id="rId181"/>
    <p:sldId id="700" r:id="rId182"/>
    <p:sldId id="701" r:id="rId183"/>
    <p:sldId id="702" r:id="rId184"/>
    <p:sldId id="703" r:id="rId185"/>
    <p:sldId id="704" r:id="rId186"/>
    <p:sldId id="705" r:id="rId187"/>
    <p:sldId id="706" r:id="rId188"/>
    <p:sldId id="707" r:id="rId189"/>
    <p:sldId id="708" r:id="rId190"/>
    <p:sldId id="5536" r:id="rId191"/>
    <p:sldId id="5537" r:id="rId192"/>
    <p:sldId id="281" r:id="rId193"/>
    <p:sldId id="5538" r:id="rId194"/>
    <p:sldId id="5539" r:id="rId195"/>
    <p:sldId id="5540" r:id="rId196"/>
    <p:sldId id="5541" r:id="rId197"/>
    <p:sldId id="5542" r:id="rId198"/>
    <p:sldId id="844" r:id="rId199"/>
    <p:sldId id="845" r:id="rId200"/>
    <p:sldId id="846" r:id="rId201"/>
    <p:sldId id="847" r:id="rId202"/>
    <p:sldId id="848" r:id="rId203"/>
    <p:sldId id="849" r:id="rId204"/>
    <p:sldId id="850" r:id="rId205"/>
    <p:sldId id="851" r:id="rId206"/>
    <p:sldId id="852" r:id="rId207"/>
    <p:sldId id="853" r:id="rId208"/>
    <p:sldId id="854" r:id="rId209"/>
    <p:sldId id="855" r:id="rId210"/>
    <p:sldId id="5543" r:id="rId211"/>
    <p:sldId id="387" r:id="rId212"/>
    <p:sldId id="388" r:id="rId213"/>
    <p:sldId id="389" r:id="rId214"/>
    <p:sldId id="5367" r:id="rId215"/>
    <p:sldId id="466" r:id="rId216"/>
    <p:sldId id="467" r:id="rId217"/>
    <p:sldId id="468" r:id="rId218"/>
    <p:sldId id="469" r:id="rId219"/>
    <p:sldId id="470" r:id="rId220"/>
    <p:sldId id="471" r:id="rId221"/>
    <p:sldId id="472" r:id="rId222"/>
    <p:sldId id="473" r:id="rId223"/>
    <p:sldId id="390" r:id="rId224"/>
    <p:sldId id="488" r:id="rId225"/>
    <p:sldId id="601" r:id="rId226"/>
    <p:sldId id="602" r:id="rId227"/>
    <p:sldId id="391" r:id="rId228"/>
    <p:sldId id="489" r:id="rId229"/>
    <p:sldId id="490" r:id="rId230"/>
    <p:sldId id="491" r:id="rId231"/>
    <p:sldId id="492" r:id="rId232"/>
    <p:sldId id="493" r:id="rId233"/>
    <p:sldId id="494" r:id="rId234"/>
    <p:sldId id="495" r:id="rId235"/>
    <p:sldId id="496" r:id="rId236"/>
    <p:sldId id="497" r:id="rId237"/>
    <p:sldId id="498" r:id="rId238"/>
    <p:sldId id="499" r:id="rId239"/>
    <p:sldId id="500" r:id="rId240"/>
    <p:sldId id="574" r:id="rId241"/>
    <p:sldId id="575" r:id="rId242"/>
    <p:sldId id="576" r:id="rId243"/>
    <p:sldId id="577" r:id="rId244"/>
    <p:sldId id="578" r:id="rId245"/>
    <p:sldId id="579" r:id="rId246"/>
    <p:sldId id="580" r:id="rId247"/>
    <p:sldId id="581" r:id="rId248"/>
    <p:sldId id="582" r:id="rId249"/>
    <p:sldId id="583" r:id="rId250"/>
    <p:sldId id="584" r:id="rId251"/>
    <p:sldId id="585" r:id="rId252"/>
    <p:sldId id="586" r:id="rId253"/>
    <p:sldId id="587" r:id="rId254"/>
    <p:sldId id="588" r:id="rId255"/>
    <p:sldId id="589" r:id="rId256"/>
    <p:sldId id="590" r:id="rId257"/>
    <p:sldId id="591" r:id="rId258"/>
    <p:sldId id="592" r:id="rId259"/>
    <p:sldId id="593" r:id="rId260"/>
    <p:sldId id="594" r:id="rId261"/>
    <p:sldId id="595" r:id="rId262"/>
    <p:sldId id="596" r:id="rId263"/>
    <p:sldId id="5171" r:id="rId264"/>
    <p:sldId id="392" r:id="rId265"/>
    <p:sldId id="501" r:id="rId266"/>
    <p:sldId id="502" r:id="rId267"/>
    <p:sldId id="395" r:id="rId268"/>
    <p:sldId id="393" r:id="rId269"/>
    <p:sldId id="394" r:id="rId270"/>
    <p:sldId id="503" r:id="rId271"/>
    <p:sldId id="396" r:id="rId272"/>
    <p:sldId id="565" r:id="rId273"/>
    <p:sldId id="566" r:id="rId274"/>
    <p:sldId id="567" r:id="rId275"/>
    <p:sldId id="568" r:id="rId276"/>
    <p:sldId id="569" r:id="rId277"/>
    <p:sldId id="570" r:id="rId278"/>
    <p:sldId id="571" r:id="rId279"/>
    <p:sldId id="397" r:id="rId280"/>
    <p:sldId id="504" r:id="rId281"/>
    <p:sldId id="505" r:id="rId282"/>
    <p:sldId id="506" r:id="rId283"/>
    <p:sldId id="536" r:id="rId284"/>
    <p:sldId id="537" r:id="rId285"/>
    <p:sldId id="538" r:id="rId286"/>
    <p:sldId id="539" r:id="rId287"/>
    <p:sldId id="540" r:id="rId288"/>
    <p:sldId id="827" r:id="rId289"/>
    <p:sldId id="542" r:id="rId290"/>
    <p:sldId id="543" r:id="rId291"/>
    <p:sldId id="544" r:id="rId292"/>
    <p:sldId id="545" r:id="rId293"/>
    <p:sldId id="546" r:id="rId294"/>
    <p:sldId id="547" r:id="rId295"/>
    <p:sldId id="548" r:id="rId296"/>
    <p:sldId id="398" r:id="rId297"/>
    <p:sldId id="507" r:id="rId298"/>
    <p:sldId id="549" r:id="rId299"/>
    <p:sldId id="550" r:id="rId300"/>
    <p:sldId id="399" r:id="rId301"/>
    <p:sldId id="551" r:id="rId302"/>
    <p:sldId id="552" r:id="rId303"/>
    <p:sldId id="553" r:id="rId304"/>
    <p:sldId id="400" r:id="rId305"/>
    <p:sldId id="401" r:id="rId306"/>
    <p:sldId id="402" r:id="rId307"/>
    <p:sldId id="403" r:id="rId308"/>
    <p:sldId id="5372" r:id="rId309"/>
    <p:sldId id="369" r:id="rId310"/>
    <p:sldId id="404" r:id="rId311"/>
    <p:sldId id="5156" r:id="rId312"/>
    <p:sldId id="597" r:id="rId313"/>
    <p:sldId id="598" r:id="rId314"/>
    <p:sldId id="599" r:id="rId315"/>
    <p:sldId id="405" r:id="rId316"/>
    <p:sldId id="5157" r:id="rId317"/>
    <p:sldId id="5158" r:id="rId318"/>
    <p:sldId id="511" r:id="rId319"/>
    <p:sldId id="5576" r:id="rId320"/>
    <p:sldId id="5577" r:id="rId321"/>
    <p:sldId id="5578" r:id="rId322"/>
    <p:sldId id="5579" r:id="rId323"/>
    <p:sldId id="5580" r:id="rId324"/>
    <p:sldId id="5581" r:id="rId325"/>
    <p:sldId id="406" r:id="rId326"/>
    <p:sldId id="5583" r:id="rId327"/>
    <p:sldId id="5584" r:id="rId328"/>
    <p:sldId id="5585" r:id="rId329"/>
    <p:sldId id="5586" r:id="rId330"/>
    <p:sldId id="5587" r:id="rId331"/>
    <p:sldId id="5588" r:id="rId332"/>
    <p:sldId id="5589" r:id="rId333"/>
    <p:sldId id="5590" r:id="rId334"/>
    <p:sldId id="5591" r:id="rId335"/>
    <p:sldId id="532" r:id="rId336"/>
    <p:sldId id="407" r:id="rId337"/>
    <p:sldId id="5373" r:id="rId338"/>
    <p:sldId id="372" r:id="rId339"/>
    <p:sldId id="533" r:id="rId340"/>
    <p:sldId id="380" r:id="rId341"/>
    <p:sldId id="5363" r:id="rId342"/>
    <p:sldId id="527" r:id="rId343"/>
    <p:sldId id="528" r:id="rId344"/>
    <p:sldId id="529" r:id="rId345"/>
    <p:sldId id="530" r:id="rId346"/>
    <p:sldId id="531" r:id="rId347"/>
    <p:sldId id="2388" r:id="rId348"/>
    <p:sldId id="4413" r:id="rId349"/>
    <p:sldId id="408" r:id="rId350"/>
    <p:sldId id="534" r:id="rId351"/>
    <p:sldId id="603" r:id="rId352"/>
    <p:sldId id="343" r:id="rId353"/>
    <p:sldId id="605" r:id="rId354"/>
    <p:sldId id="606" r:id="rId355"/>
    <p:sldId id="607" r:id="rId356"/>
    <p:sldId id="608" r:id="rId357"/>
    <p:sldId id="609" r:id="rId358"/>
    <p:sldId id="610" r:id="rId359"/>
    <p:sldId id="611" r:id="rId360"/>
    <p:sldId id="612" r:id="rId361"/>
    <p:sldId id="5172" r:id="rId362"/>
    <p:sldId id="614" r:id="rId363"/>
    <p:sldId id="5176" r:id="rId364"/>
    <p:sldId id="5177" r:id="rId365"/>
    <p:sldId id="617" r:id="rId366"/>
    <p:sldId id="618" r:id="rId367"/>
    <p:sldId id="619" r:id="rId368"/>
    <p:sldId id="620" r:id="rId369"/>
    <p:sldId id="621" r:id="rId370"/>
    <p:sldId id="5168" r:id="rId371"/>
    <p:sldId id="623" r:id="rId372"/>
    <p:sldId id="624" r:id="rId373"/>
    <p:sldId id="625" r:id="rId374"/>
    <p:sldId id="626" r:id="rId375"/>
    <p:sldId id="627" r:id="rId376"/>
    <p:sldId id="628" r:id="rId377"/>
    <p:sldId id="629" r:id="rId378"/>
    <p:sldId id="5173" r:id="rId379"/>
    <p:sldId id="5174" r:id="rId380"/>
    <p:sldId id="5175" r:id="rId381"/>
    <p:sldId id="409" r:id="rId382"/>
    <p:sldId id="5164" r:id="rId383"/>
    <p:sldId id="410" r:id="rId384"/>
    <p:sldId id="5495" r:id="rId385"/>
    <p:sldId id="726" r:id="rId386"/>
    <p:sldId id="727" r:id="rId387"/>
    <p:sldId id="728" r:id="rId388"/>
    <p:sldId id="2365" r:id="rId389"/>
    <p:sldId id="263" r:id="rId390"/>
    <p:sldId id="411" r:id="rId391"/>
    <p:sldId id="363" r:id="rId392"/>
    <p:sldId id="364" r:id="rId393"/>
    <p:sldId id="5374" r:id="rId394"/>
    <p:sldId id="366" r:id="rId395"/>
    <p:sldId id="5375" r:id="rId396"/>
    <p:sldId id="360" r:id="rId397"/>
    <p:sldId id="361" r:id="rId3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 id="5338"/>
            <p14:sldId id="5347"/>
            <p14:sldId id="5339"/>
          </p14:sldIdLst>
        </p14:section>
        <p14:section name="Introduction" id="{768D6EE2-BAA0-E54A-9889-5834A91D3F6F}">
          <p14:sldIdLst>
            <p14:sldId id="5544"/>
            <p14:sldId id="5545"/>
            <p14:sldId id="5546"/>
            <p14:sldId id="5547"/>
            <p14:sldId id="5548"/>
            <p14:sldId id="5549"/>
            <p14:sldId id="5550"/>
            <p14:sldId id="5551"/>
            <p14:sldId id="5552"/>
            <p14:sldId id="5553"/>
            <p14:sldId id="5554"/>
            <p14:sldId id="5555"/>
            <p14:sldId id="5556"/>
            <p14:sldId id="378"/>
            <p14:sldId id="535"/>
            <p14:sldId id="5557"/>
            <p14:sldId id="5558"/>
            <p14:sldId id="5559"/>
            <p14:sldId id="5560"/>
            <p14:sldId id="5561"/>
            <p14:sldId id="541"/>
            <p14:sldId id="5562"/>
            <p14:sldId id="5563"/>
            <p14:sldId id="5564"/>
            <p14:sldId id="5565"/>
            <p14:sldId id="5566"/>
            <p14:sldId id="5567"/>
            <p14:sldId id="5568"/>
            <p14:sldId id="5569"/>
            <p14:sldId id="5570"/>
            <p14:sldId id="5571"/>
            <p14:sldId id="5572"/>
            <p14:sldId id="5573"/>
            <p14:sldId id="5574"/>
            <p14:sldId id="5575"/>
            <p14:sldId id="5345"/>
          </p14:sldIdLst>
        </p14:section>
        <p14:section name="A. Arrival of the King" id="{B70FF391-DE59-40E4-9D7B-48122AA3522F}">
          <p14:sldIdLst>
            <p14:sldId id="5371"/>
            <p14:sldId id="371"/>
            <p14:sldId id="373"/>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5159"/>
            <p14:sldId id="5160"/>
            <p14:sldId id="434"/>
            <p14:sldId id="5161"/>
            <p14:sldId id="5162"/>
            <p14:sldId id="437"/>
            <p14:sldId id="438"/>
            <p14:sldId id="439"/>
            <p14:sldId id="440"/>
            <p14:sldId id="441"/>
            <p14:sldId id="442"/>
            <p14:sldId id="443"/>
            <p14:sldId id="444"/>
            <p14:sldId id="5456"/>
            <p14:sldId id="446"/>
            <p14:sldId id="447"/>
            <p14:sldId id="448"/>
            <p14:sldId id="449"/>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74"/>
            <p14:sldId id="5169"/>
            <p14:sldId id="376"/>
            <p14:sldId id="5535"/>
            <p14:sldId id="700"/>
            <p14:sldId id="701"/>
            <p14:sldId id="702"/>
            <p14:sldId id="703"/>
            <p14:sldId id="704"/>
            <p14:sldId id="705"/>
            <p14:sldId id="706"/>
            <p14:sldId id="707"/>
            <p14:sldId id="708"/>
            <p14:sldId id="5536"/>
            <p14:sldId id="5537"/>
            <p14:sldId id="281"/>
            <p14:sldId id="5538"/>
            <p14:sldId id="5539"/>
            <p14:sldId id="5540"/>
            <p14:sldId id="5541"/>
            <p14:sldId id="5542"/>
            <p14:sldId id="844"/>
            <p14:sldId id="845"/>
            <p14:sldId id="846"/>
            <p14:sldId id="847"/>
            <p14:sldId id="848"/>
            <p14:sldId id="849"/>
            <p14:sldId id="850"/>
            <p14:sldId id="851"/>
            <p14:sldId id="852"/>
            <p14:sldId id="853"/>
            <p14:sldId id="854"/>
            <p14:sldId id="855"/>
            <p14:sldId id="5543"/>
            <p14:sldId id="387"/>
            <p14:sldId id="388"/>
            <p14:sldId id="389"/>
            <p14:sldId id="5367"/>
            <p14:sldId id="466"/>
            <p14:sldId id="467"/>
            <p14:sldId id="468"/>
            <p14:sldId id="469"/>
            <p14:sldId id="470"/>
            <p14:sldId id="471"/>
            <p14:sldId id="472"/>
            <p14:sldId id="473"/>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171"/>
            <p14:sldId id="392"/>
            <p14:sldId id="501"/>
            <p14:sldId id="502"/>
            <p14:sldId id="395"/>
            <p14:sldId id="393"/>
            <p14:sldId id="394"/>
            <p14:sldId id="503"/>
            <p14:sldId id="396"/>
            <p14:sldId id="565"/>
            <p14:sldId id="566"/>
            <p14:sldId id="567"/>
            <p14:sldId id="568"/>
            <p14:sldId id="569"/>
            <p14:sldId id="570"/>
            <p14:sldId id="571"/>
            <p14:sldId id="397"/>
            <p14:sldId id="504"/>
            <p14:sldId id="505"/>
            <p14:sldId id="506"/>
            <p14:sldId id="536"/>
            <p14:sldId id="537"/>
            <p14:sldId id="538"/>
            <p14:sldId id="539"/>
            <p14:sldId id="540"/>
            <p14:sldId id="827"/>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5372"/>
            <p14:sldId id="369"/>
            <p14:sldId id="404"/>
            <p14:sldId id="5156"/>
            <p14:sldId id="597"/>
            <p14:sldId id="598"/>
            <p14:sldId id="599"/>
            <p14:sldId id="405"/>
            <p14:sldId id="5157"/>
            <p14:sldId id="5158"/>
            <p14:sldId id="511"/>
            <p14:sldId id="5576"/>
            <p14:sldId id="5577"/>
            <p14:sldId id="5578"/>
            <p14:sldId id="5579"/>
            <p14:sldId id="5580"/>
            <p14:sldId id="5581"/>
            <p14:sldId id="406"/>
            <p14:sldId id="5583"/>
            <p14:sldId id="5584"/>
            <p14:sldId id="5585"/>
            <p14:sldId id="5586"/>
            <p14:sldId id="5587"/>
            <p14:sldId id="5588"/>
            <p14:sldId id="5589"/>
            <p14:sldId id="5590"/>
            <p14:sldId id="5591"/>
            <p14:sldId id="532"/>
            <p14:sldId id="407"/>
          </p14:sldIdLst>
        </p14:section>
        <p14:section name="C. Approval of the King" id="{4D34773F-7473-434C-BE17-0CBBE6F95F14}">
          <p14:sldIdLst>
            <p14:sldId id="5373"/>
            <p14:sldId id="372"/>
            <p14:sldId id="533"/>
            <p14:sldId id="380"/>
            <p14:sldId id="5363"/>
            <p14:sldId id="527"/>
            <p14:sldId id="528"/>
            <p14:sldId id="529"/>
            <p14:sldId id="530"/>
            <p14:sldId id="531"/>
            <p14:sldId id="2388"/>
            <p14:sldId id="4413"/>
            <p14:sldId id="408"/>
            <p14:sldId id="534"/>
            <p14:sldId id="603"/>
            <p14:sldId id="343"/>
            <p14:sldId id="605"/>
            <p14:sldId id="606"/>
            <p14:sldId id="607"/>
            <p14:sldId id="608"/>
            <p14:sldId id="609"/>
            <p14:sldId id="610"/>
            <p14:sldId id="611"/>
            <p14:sldId id="612"/>
            <p14:sldId id="5172"/>
            <p14:sldId id="614"/>
            <p14:sldId id="5176"/>
            <p14:sldId id="5177"/>
            <p14:sldId id="617"/>
            <p14:sldId id="618"/>
            <p14:sldId id="619"/>
            <p14:sldId id="620"/>
            <p14:sldId id="621"/>
            <p14:sldId id="5168"/>
            <p14:sldId id="623"/>
            <p14:sldId id="624"/>
            <p14:sldId id="625"/>
            <p14:sldId id="626"/>
            <p14:sldId id="627"/>
            <p14:sldId id="628"/>
            <p14:sldId id="629"/>
            <p14:sldId id="5173"/>
            <p14:sldId id="5174"/>
            <p14:sldId id="5175"/>
            <p14:sldId id="409"/>
            <p14:sldId id="5164"/>
            <p14:sldId id="410"/>
            <p14:sldId id="5495"/>
            <p14:sldId id="726"/>
            <p14:sldId id="727"/>
            <p14:sldId id="728"/>
            <p14:sldId id="2365"/>
            <p14:sldId id="263"/>
            <p14:sldId id="411"/>
            <p14:sldId id="363"/>
            <p14:sldId id="364"/>
            <p14:sldId id="5374"/>
            <p14:sldId id="366"/>
            <p14:sldId id="5375"/>
            <p14:sldId id="360"/>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99FFCC"/>
    <a:srgbClr val="99FF99"/>
    <a:srgbClr val="000000"/>
    <a:srgbClr val="3333FF"/>
    <a:srgbClr val="CC0000"/>
    <a:srgbClr val="0033C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74" autoAdjust="0"/>
    <p:restoredTop sz="77198" autoAdjust="0"/>
  </p:normalViewPr>
  <p:slideViewPr>
    <p:cSldViewPr>
      <p:cViewPr varScale="1">
        <p:scale>
          <a:sx n="77" d="100"/>
          <a:sy n="77" d="100"/>
        </p:scale>
        <p:origin x="184" y="106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0"/>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slide" Target="slides/slide257.xml"/><Relationship Id="rId366" Type="http://schemas.openxmlformats.org/officeDocument/2006/relationships/slide" Target="slides/slide299.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slide" Target="slides/slide268.xml"/><Relationship Id="rId377" Type="http://schemas.openxmlformats.org/officeDocument/2006/relationships/slide" Target="slides/slide310.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402" Type="http://schemas.openxmlformats.org/officeDocument/2006/relationships/viewProps" Target="viewProps.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slide" Target="slides/slide279.xml"/><Relationship Id="rId388" Type="http://schemas.openxmlformats.org/officeDocument/2006/relationships/slide" Target="slides/slide321.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357" Type="http://schemas.openxmlformats.org/officeDocument/2006/relationships/slide" Target="slides/slide290.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399" Type="http://schemas.openxmlformats.org/officeDocument/2006/relationships/notesMaster" Target="notesMasters/notesMaster1.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slide" Target="slides/slide259.xml"/><Relationship Id="rId65" Type="http://schemas.openxmlformats.org/officeDocument/2006/relationships/slideMaster" Target="slideMasters/slideMaster65.xml"/><Relationship Id="rId130" Type="http://schemas.openxmlformats.org/officeDocument/2006/relationships/slide" Target="slides/slide63.xml"/><Relationship Id="rId368" Type="http://schemas.openxmlformats.org/officeDocument/2006/relationships/slide" Target="slides/slide301.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slide" Target="slides/slide270.xml"/><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379" Type="http://schemas.openxmlformats.org/officeDocument/2006/relationships/slide" Target="slides/slide312.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390" Type="http://schemas.openxmlformats.org/officeDocument/2006/relationships/slide" Target="slides/slide323.xml"/><Relationship Id="rId404" Type="http://schemas.openxmlformats.org/officeDocument/2006/relationships/tableStyles" Target="tableStyles.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slide" Target="slides/slide281.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0.xml"/><Relationship Id="rId359" Type="http://schemas.openxmlformats.org/officeDocument/2006/relationships/slide" Target="slides/slide292.xml"/><Relationship Id="rId98" Type="http://schemas.openxmlformats.org/officeDocument/2006/relationships/slide" Target="slides/slide31.xml"/><Relationship Id="rId121" Type="http://schemas.openxmlformats.org/officeDocument/2006/relationships/slide" Target="slides/slide54.xml"/><Relationship Id="rId163" Type="http://schemas.openxmlformats.org/officeDocument/2006/relationships/slide" Target="slides/slide96.xml"/><Relationship Id="rId219" Type="http://schemas.openxmlformats.org/officeDocument/2006/relationships/slide" Target="slides/slide152.xml"/><Relationship Id="rId370" Type="http://schemas.openxmlformats.org/officeDocument/2006/relationships/slide" Target="slides/slide303.xml"/><Relationship Id="rId230" Type="http://schemas.openxmlformats.org/officeDocument/2006/relationships/slide" Target="slides/slide16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5.xml"/><Relationship Id="rId328" Type="http://schemas.openxmlformats.org/officeDocument/2006/relationships/slide" Target="slides/slide261.xml"/><Relationship Id="rId132" Type="http://schemas.openxmlformats.org/officeDocument/2006/relationships/slide" Target="slides/slide65.xml"/><Relationship Id="rId174" Type="http://schemas.openxmlformats.org/officeDocument/2006/relationships/slide" Target="slides/slide107.xml"/><Relationship Id="rId381" Type="http://schemas.openxmlformats.org/officeDocument/2006/relationships/slide" Target="slides/slide314.xml"/><Relationship Id="rId241" Type="http://schemas.openxmlformats.org/officeDocument/2006/relationships/slide" Target="slides/slide174.xml"/><Relationship Id="rId36" Type="http://schemas.openxmlformats.org/officeDocument/2006/relationships/slideMaster" Target="slideMasters/slideMaster36.xml"/><Relationship Id="rId283" Type="http://schemas.openxmlformats.org/officeDocument/2006/relationships/slide" Target="slides/slide216.xml"/><Relationship Id="rId339" Type="http://schemas.openxmlformats.org/officeDocument/2006/relationships/slide" Target="slides/slide272.xml"/><Relationship Id="rId78" Type="http://schemas.openxmlformats.org/officeDocument/2006/relationships/slide" Target="slides/slide11.xml"/><Relationship Id="rId101" Type="http://schemas.openxmlformats.org/officeDocument/2006/relationships/slide" Target="slides/slide34.xml"/><Relationship Id="rId143" Type="http://schemas.openxmlformats.org/officeDocument/2006/relationships/slide" Target="slides/slide76.xml"/><Relationship Id="rId185" Type="http://schemas.openxmlformats.org/officeDocument/2006/relationships/slide" Target="slides/slide118.xml"/><Relationship Id="rId350" Type="http://schemas.openxmlformats.org/officeDocument/2006/relationships/slide" Target="slides/slide283.xml"/><Relationship Id="rId9" Type="http://schemas.openxmlformats.org/officeDocument/2006/relationships/slideMaster" Target="slideMasters/slideMaster9.xml"/><Relationship Id="rId210" Type="http://schemas.openxmlformats.org/officeDocument/2006/relationships/slide" Target="slides/slide143.xml"/><Relationship Id="rId392" Type="http://schemas.openxmlformats.org/officeDocument/2006/relationships/slide" Target="slides/slide325.xml"/><Relationship Id="rId252" Type="http://schemas.openxmlformats.org/officeDocument/2006/relationships/slide" Target="slides/slide185.xml"/><Relationship Id="rId294" Type="http://schemas.openxmlformats.org/officeDocument/2006/relationships/slide" Target="slides/slide227.xml"/><Relationship Id="rId308" Type="http://schemas.openxmlformats.org/officeDocument/2006/relationships/slide" Target="slides/slide241.xml"/><Relationship Id="rId47" Type="http://schemas.openxmlformats.org/officeDocument/2006/relationships/slideMaster" Target="slideMasters/slideMaster47.xml"/><Relationship Id="rId89" Type="http://schemas.openxmlformats.org/officeDocument/2006/relationships/slide" Target="slides/slide22.xml"/><Relationship Id="rId112" Type="http://schemas.openxmlformats.org/officeDocument/2006/relationships/slide" Target="slides/slide45.xml"/><Relationship Id="rId154" Type="http://schemas.openxmlformats.org/officeDocument/2006/relationships/slide" Target="slides/slide87.xml"/><Relationship Id="rId361" Type="http://schemas.openxmlformats.org/officeDocument/2006/relationships/slide" Target="slides/slide294.xml"/><Relationship Id="rId196" Type="http://schemas.openxmlformats.org/officeDocument/2006/relationships/slide" Target="slides/slide129.xml"/><Relationship Id="rId16" Type="http://schemas.openxmlformats.org/officeDocument/2006/relationships/slideMaster" Target="slideMasters/slideMaster16.xml"/><Relationship Id="rId221" Type="http://schemas.openxmlformats.org/officeDocument/2006/relationships/slide" Target="slides/slide154.xml"/><Relationship Id="rId263" Type="http://schemas.openxmlformats.org/officeDocument/2006/relationships/slide" Target="slides/slide196.xml"/><Relationship Id="rId319" Type="http://schemas.openxmlformats.org/officeDocument/2006/relationships/slide" Target="slides/slide252.xml"/><Relationship Id="rId58" Type="http://schemas.openxmlformats.org/officeDocument/2006/relationships/slideMaster" Target="slideMasters/slideMaster58.xml"/><Relationship Id="rId123" Type="http://schemas.openxmlformats.org/officeDocument/2006/relationships/slide" Target="slides/slide56.xml"/><Relationship Id="rId330" Type="http://schemas.openxmlformats.org/officeDocument/2006/relationships/slide" Target="slides/slide263.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351" Type="http://schemas.openxmlformats.org/officeDocument/2006/relationships/slide" Target="slides/slide284.xml"/><Relationship Id="rId372" Type="http://schemas.openxmlformats.org/officeDocument/2006/relationships/slide" Target="slides/slide305.xml"/><Relationship Id="rId393" Type="http://schemas.openxmlformats.org/officeDocument/2006/relationships/slide" Target="slides/slide326.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slide" Target="slides/slide253.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slide" Target="slides/slide274.xml"/><Relationship Id="rId362" Type="http://schemas.openxmlformats.org/officeDocument/2006/relationships/slide" Target="slides/slide295.xml"/><Relationship Id="rId383" Type="http://schemas.openxmlformats.org/officeDocument/2006/relationships/slide" Target="slides/slide316.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slide" Target="slides/slide264.xml"/><Relationship Id="rId352" Type="http://schemas.openxmlformats.org/officeDocument/2006/relationships/slide" Target="slides/slide285.xml"/><Relationship Id="rId373" Type="http://schemas.openxmlformats.org/officeDocument/2006/relationships/slide" Target="slides/slide306.xml"/><Relationship Id="rId394" Type="http://schemas.openxmlformats.org/officeDocument/2006/relationships/slide" Target="slides/slide327.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slide" Target="slides/slide254.xml"/><Relationship Id="rId342" Type="http://schemas.openxmlformats.org/officeDocument/2006/relationships/slide" Target="slides/slide275.xml"/><Relationship Id="rId363" Type="http://schemas.openxmlformats.org/officeDocument/2006/relationships/slide" Target="slides/slide296.xml"/><Relationship Id="rId384" Type="http://schemas.openxmlformats.org/officeDocument/2006/relationships/slide" Target="slides/slide317.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slide" Target="slides/slide265.xml"/><Relationship Id="rId353" Type="http://schemas.openxmlformats.org/officeDocument/2006/relationships/slide" Target="slides/slide286.xml"/><Relationship Id="rId374" Type="http://schemas.openxmlformats.org/officeDocument/2006/relationships/slide" Target="slides/slide307.xml"/><Relationship Id="rId395" Type="http://schemas.openxmlformats.org/officeDocument/2006/relationships/slide" Target="slides/slide328.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slide" Target="slides/slide255.xml"/><Relationship Id="rId343" Type="http://schemas.openxmlformats.org/officeDocument/2006/relationships/slide" Target="slides/slide276.xml"/><Relationship Id="rId364" Type="http://schemas.openxmlformats.org/officeDocument/2006/relationships/slide" Target="slides/slide297.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385" Type="http://schemas.openxmlformats.org/officeDocument/2006/relationships/slide" Target="slides/slide318.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slide" Target="slides/slide266.xml"/><Relationship Id="rId354" Type="http://schemas.openxmlformats.org/officeDocument/2006/relationships/slide" Target="slides/slide287.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75" Type="http://schemas.openxmlformats.org/officeDocument/2006/relationships/slide" Target="slides/slide308.xml"/><Relationship Id="rId396" Type="http://schemas.openxmlformats.org/officeDocument/2006/relationships/slide" Target="slides/slide329.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400" Type="http://schemas.openxmlformats.org/officeDocument/2006/relationships/handoutMaster" Target="handoutMasters/handoutMaster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slide" Target="slides/slide256.xml"/><Relationship Id="rId344" Type="http://schemas.openxmlformats.org/officeDocument/2006/relationships/slide" Target="slides/slide2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365" Type="http://schemas.openxmlformats.org/officeDocument/2006/relationships/slide" Target="slides/slide298.xml"/><Relationship Id="rId386" Type="http://schemas.openxmlformats.org/officeDocument/2006/relationships/slide" Target="slides/slide319.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slide" Target="slides/slide267.xml"/><Relationship Id="rId355" Type="http://schemas.openxmlformats.org/officeDocument/2006/relationships/slide" Target="slides/slide288.xml"/><Relationship Id="rId376" Type="http://schemas.openxmlformats.org/officeDocument/2006/relationships/slide" Target="slides/slide309.xml"/><Relationship Id="rId397" Type="http://schemas.openxmlformats.org/officeDocument/2006/relationships/slide" Target="slides/slide330.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401" Type="http://schemas.openxmlformats.org/officeDocument/2006/relationships/presProps" Target="presProps.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slide" Target="slides/slide278.xml"/><Relationship Id="rId387" Type="http://schemas.openxmlformats.org/officeDocument/2006/relationships/slide" Target="slides/slide320.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356" Type="http://schemas.openxmlformats.org/officeDocument/2006/relationships/slide" Target="slides/slide289.xml"/><Relationship Id="rId398" Type="http://schemas.openxmlformats.org/officeDocument/2006/relationships/slide" Target="slides/slide331.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slide" Target="slides/slide258.xml"/><Relationship Id="rId367" Type="http://schemas.openxmlformats.org/officeDocument/2006/relationships/slide" Target="slides/slide300.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slide" Target="slides/slide269.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378" Type="http://schemas.openxmlformats.org/officeDocument/2006/relationships/slide" Target="slides/slide311.xml"/><Relationship Id="rId403" Type="http://schemas.openxmlformats.org/officeDocument/2006/relationships/theme" Target="theme/theme1.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slide" Target="slides/slide280.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389" Type="http://schemas.openxmlformats.org/officeDocument/2006/relationships/slide" Target="slides/slide322.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358" Type="http://schemas.openxmlformats.org/officeDocument/2006/relationships/slide" Target="slides/slide291.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slide" Target="slides/slide260.xml"/><Relationship Id="rId369" Type="http://schemas.openxmlformats.org/officeDocument/2006/relationships/slide" Target="slides/slide302.xml"/><Relationship Id="rId173" Type="http://schemas.openxmlformats.org/officeDocument/2006/relationships/slide" Target="slides/slide106.xml"/><Relationship Id="rId229" Type="http://schemas.openxmlformats.org/officeDocument/2006/relationships/slide" Target="slides/slide162.xml"/><Relationship Id="rId380" Type="http://schemas.openxmlformats.org/officeDocument/2006/relationships/slide" Target="slides/slide313.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slide" Target="slides/slide271.xml"/><Relationship Id="rId8" Type="http://schemas.openxmlformats.org/officeDocument/2006/relationships/slideMaster" Target="slideMasters/slideMaster8.xml"/><Relationship Id="rId142" Type="http://schemas.openxmlformats.org/officeDocument/2006/relationships/slide" Target="slides/slide75.xml"/><Relationship Id="rId184" Type="http://schemas.openxmlformats.org/officeDocument/2006/relationships/slide" Target="slides/slide117.xml"/><Relationship Id="rId391" Type="http://schemas.openxmlformats.org/officeDocument/2006/relationships/slide" Target="slides/slide324.xml"/><Relationship Id="rId251" Type="http://schemas.openxmlformats.org/officeDocument/2006/relationships/slide" Target="slides/slide184.xml"/><Relationship Id="rId46" Type="http://schemas.openxmlformats.org/officeDocument/2006/relationships/slideMaster" Target="slideMasters/slideMaster46.xml"/><Relationship Id="rId293" Type="http://schemas.openxmlformats.org/officeDocument/2006/relationships/slide" Target="slides/slide226.xml"/><Relationship Id="rId307" Type="http://schemas.openxmlformats.org/officeDocument/2006/relationships/slide" Target="slides/slide240.xml"/><Relationship Id="rId349" Type="http://schemas.openxmlformats.org/officeDocument/2006/relationships/slide" Target="slides/slide282.xml"/><Relationship Id="rId88" Type="http://schemas.openxmlformats.org/officeDocument/2006/relationships/slide" Target="slides/slide21.xml"/><Relationship Id="rId111" Type="http://schemas.openxmlformats.org/officeDocument/2006/relationships/slide" Target="slides/slide44.xml"/><Relationship Id="rId153" Type="http://schemas.openxmlformats.org/officeDocument/2006/relationships/slide" Target="slides/slide86.xml"/><Relationship Id="rId195" Type="http://schemas.openxmlformats.org/officeDocument/2006/relationships/slide" Target="slides/slide128.xml"/><Relationship Id="rId209" Type="http://schemas.openxmlformats.org/officeDocument/2006/relationships/slide" Target="slides/slide142.xml"/><Relationship Id="rId360" Type="http://schemas.openxmlformats.org/officeDocument/2006/relationships/slide" Target="slides/slide293.xml"/><Relationship Id="rId220" Type="http://schemas.openxmlformats.org/officeDocument/2006/relationships/slide" Target="slides/slide15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5.xml"/><Relationship Id="rId318" Type="http://schemas.openxmlformats.org/officeDocument/2006/relationships/slide" Target="slides/slide251.xml"/><Relationship Id="rId99" Type="http://schemas.openxmlformats.org/officeDocument/2006/relationships/slide" Target="slides/slide32.xml"/><Relationship Id="rId122" Type="http://schemas.openxmlformats.org/officeDocument/2006/relationships/slide" Target="slides/slide55.xml"/><Relationship Id="rId164" Type="http://schemas.openxmlformats.org/officeDocument/2006/relationships/slide" Target="slides/slide97.xml"/><Relationship Id="rId371" Type="http://schemas.openxmlformats.org/officeDocument/2006/relationships/slide" Target="slides/slide304.xml"/><Relationship Id="rId26" Type="http://schemas.openxmlformats.org/officeDocument/2006/relationships/slideMaster" Target="slideMasters/slideMaster26.xml"/><Relationship Id="rId231" Type="http://schemas.openxmlformats.org/officeDocument/2006/relationships/slide" Target="slides/slide164.xml"/><Relationship Id="rId273" Type="http://schemas.openxmlformats.org/officeDocument/2006/relationships/slide" Target="slides/slide206.xml"/><Relationship Id="rId329" Type="http://schemas.openxmlformats.org/officeDocument/2006/relationships/slide" Target="slides/slide262.xml"/><Relationship Id="rId68" Type="http://schemas.openxmlformats.org/officeDocument/2006/relationships/slide" Target="slides/slide1.xml"/><Relationship Id="rId133" Type="http://schemas.openxmlformats.org/officeDocument/2006/relationships/slide" Target="slides/slide66.xml"/><Relationship Id="rId175" Type="http://schemas.openxmlformats.org/officeDocument/2006/relationships/slide" Target="slides/slide108.xml"/><Relationship Id="rId340" Type="http://schemas.openxmlformats.org/officeDocument/2006/relationships/slide" Target="slides/slide273.xml"/><Relationship Id="rId200" Type="http://schemas.openxmlformats.org/officeDocument/2006/relationships/slide" Target="slides/slide133.xml"/><Relationship Id="rId382" Type="http://schemas.openxmlformats.org/officeDocument/2006/relationships/slide" Target="slides/slide315.xml"/><Relationship Id="rId242" Type="http://schemas.openxmlformats.org/officeDocument/2006/relationships/slide" Target="slides/slide175.xml"/><Relationship Id="rId284" Type="http://schemas.openxmlformats.org/officeDocument/2006/relationships/slide" Target="slides/slide217.xml"/><Relationship Id="rId37" Type="http://schemas.openxmlformats.org/officeDocument/2006/relationships/slideMaster" Target="slideMasters/slideMaster37.xml"/><Relationship Id="rId79" Type="http://schemas.openxmlformats.org/officeDocument/2006/relationships/slide" Target="slides/slide12.xml"/><Relationship Id="rId102" Type="http://schemas.openxmlformats.org/officeDocument/2006/relationships/slide" Target="slides/slide35.xml"/><Relationship Id="rId144" Type="http://schemas.openxmlformats.org/officeDocument/2006/relationships/slide" Target="slides/slide77.xml"/></Relationships>
</file>

<file path=ppt/_rels/viewProps.xml.rels><?xml version="1.0" encoding="UTF-8" standalone="yes"?>
<Relationships xmlns="http://schemas.openxmlformats.org/package/2006/relationships"><Relationship Id="rId1"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71.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www.internationalstandardbible.com/" TargetMode="External"/><Relationship Id="rId2" Type="http://schemas.openxmlformats.org/officeDocument/2006/relationships/slide" Target="../slides/slide245.xml"/><Relationship Id="rId1" Type="http://schemas.openxmlformats.org/officeDocument/2006/relationships/notesMaster" Target="../notesMasters/notesMaster1.xml"/><Relationship Id="rId5" Type="http://schemas.openxmlformats.org/officeDocument/2006/relationships/hyperlink" Target="https://www.oxfordreference.com/view/10.1093/oi/authority.20110803100120769" TargetMode="External"/><Relationship Id="rId4" Type="http://schemas.openxmlformats.org/officeDocument/2006/relationships/hyperlink" Target="https://av1611.com/verseclick/gobible.php?p=Lu_3.1" TargetMode="Externa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152470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84352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dirty="0">
                <a:ea typeface="ＭＳ Ｐゴシック" charset="0"/>
                <a:cs typeface="ＭＳ Ｐゴシック" charset="0"/>
              </a:rPr>
              <a:t>تُظهِر الولادتان المعجزيتان ليوحنَّا المعمدان ويسوع أنَّ الله يسيطر على كلِّ الأمور- ابتداءً من المرأة العاقر وانتهاءً بقرارات الملوك وأحكامهم- وذلك لكي يُقدِّم اللهُ المسيَّا الخاصَّ بإسرائيل (ليكون) عطيَّةً إلى كلِّ العالَم (لوقا 1: 57– 2: 20).</a:t>
            </a:r>
          </a:p>
        </p:txBody>
      </p:sp>
    </p:spTree>
    <p:extLst>
      <p:ext uri="{BB962C8B-B14F-4D97-AF65-F5344CB8AC3E}">
        <p14:creationId xmlns:p14="http://schemas.microsoft.com/office/powerpoint/2010/main" val="39943215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F9CE6-3DE7-2342-B7AD-D1647A7487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21B6C9-1729-8F4E-AACE-792887FA7F4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673686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8596182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200168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6677685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54056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730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1AB82-CA76-2E49-A91A-6A767EB0CCB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76456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76059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176012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685247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185242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289482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157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217187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F0182-A979-7547-8A81-DD80EB3DA47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6133185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00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3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7281769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7601239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p:txBody>
          <a:bodyPr/>
          <a:lstStyle/>
          <a:p>
            <a:r>
              <a:rPr lang="en-US"/>
              <a:t>Our text for today comes from the book of Luke....</a:t>
            </a:r>
          </a:p>
        </p:txBody>
      </p:sp>
    </p:spTree>
    <p:extLst>
      <p:ext uri="{BB962C8B-B14F-4D97-AF65-F5344CB8AC3E}">
        <p14:creationId xmlns:p14="http://schemas.microsoft.com/office/powerpoint/2010/main" val="36878399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2147" name="Rectangle 3"/>
          <p:cNvSpPr>
            <a:spLocks noGrp="1" noChangeArrowheads="1"/>
          </p:cNvSpPr>
          <p:nvPr>
            <p:ph type="body" idx="1"/>
          </p:nvPr>
        </p:nvSpPr>
        <p:spPr/>
        <p:txBody>
          <a:bodyPr/>
          <a:lstStyle/>
          <a:p>
            <a:r>
              <a:rPr lang="en-US"/>
              <a:t>and as our sister, Mary, has given us the structure of Luke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p:txBody>
          <a:bodyPr/>
          <a:lstStyle/>
          <a:p>
            <a:r>
              <a:rPr lang="en-US" dirty="0"/>
              <a:t>As many of you know, our calendar division of BC and AD is actually a Christian invention.</a:t>
            </a:r>
          </a:p>
          <a:p>
            <a:r>
              <a:rPr lang="en-US" dirty="0"/>
              <a:t>Before Christ and Anno Domini (The Year of the Lord)</a:t>
            </a:r>
          </a:p>
          <a:p>
            <a:endParaRPr lang="en-US" dirty="0"/>
          </a:p>
          <a:p>
            <a:r>
              <a:rPr lang="en-US" dirty="0"/>
              <a:t>1. Dionysus </a:t>
            </a:r>
            <a:r>
              <a:rPr lang="en-US" dirty="0" err="1"/>
              <a:t>Exiguus</a:t>
            </a:r>
            <a:r>
              <a:rPr lang="en-US" dirty="0"/>
              <a:t> in the early sixth century dated the birth of Jesus and since the Roman Empire was Christian, they decided that the calendar should be based on Christ. What Dionysus didn't factor in was the evidence from Josephus.</a:t>
            </a:r>
          </a:p>
          <a:p>
            <a:r>
              <a:rPr lang="en-US" dirty="0"/>
              <a:t>2. King Herod... once again, we know from Josephus that King Herod died in 4 BC and together with other data we can derive Christ birth between 4-6 BC</a:t>
            </a:r>
          </a:p>
          <a:p>
            <a:r>
              <a:rPr lang="en-US" dirty="0"/>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dirty="0"/>
              <a:t>4. Quirinius and his census literally places Christ's birth as 6 A.D</a:t>
            </a:r>
          </a:p>
          <a:p>
            <a:endParaRPr lang="en-US" dirty="0"/>
          </a:p>
        </p:txBody>
      </p:sp>
    </p:spTree>
    <p:extLst>
      <p:ext uri="{BB962C8B-B14F-4D97-AF65-F5344CB8AC3E}">
        <p14:creationId xmlns:p14="http://schemas.microsoft.com/office/powerpoint/2010/main" val="6628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70FD4-34A3-2A43-AEDD-B4D25AA888B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en-US"/>
              <a:t>Luke 2:2 and Luke 3:23</a:t>
            </a:r>
          </a:p>
        </p:txBody>
      </p:sp>
    </p:spTree>
    <p:extLst>
      <p:ext uri="{BB962C8B-B14F-4D97-AF65-F5344CB8AC3E}">
        <p14:creationId xmlns:p14="http://schemas.microsoft.com/office/powerpoint/2010/main" val="2163029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8291" name="Rectangle 3"/>
          <p:cNvSpPr>
            <a:spLocks noGrp="1" noChangeArrowheads="1"/>
          </p:cNvSpPr>
          <p:nvPr>
            <p:ph type="body" idx="1"/>
          </p:nvPr>
        </p:nvSpPr>
        <p:spPr/>
        <p:txBody>
          <a:bodyPr/>
          <a:lstStyle/>
          <a:p>
            <a:r>
              <a:rPr lang="en-US"/>
              <a:t>Therefore, the census in Luke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9FE3E-2B7F-7447-A3A0-40B292B815A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2387" name="Rectangle 3"/>
          <p:cNvSpPr>
            <a:spLocks noGrp="1" noChangeArrowheads="1"/>
          </p:cNvSpPr>
          <p:nvPr>
            <p:ph type="body" idx="1"/>
          </p:nvPr>
        </p:nvSpPr>
        <p:spPr/>
        <p:txBody>
          <a:bodyPr/>
          <a:lstStyle/>
          <a:p>
            <a:r>
              <a:rPr lang="en-US"/>
              <a:t>looking at luke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3411" name="Rectangle 3"/>
          <p:cNvSpPr>
            <a:spLocks noGrp="1" noChangeArrowheads="1"/>
          </p:cNvSpPr>
          <p:nvPr>
            <p:ph type="body" idx="1"/>
          </p:nvPr>
        </p:nvSpPr>
        <p:spPr/>
        <p:txBody>
          <a:bodyPr/>
          <a:lstStyle/>
          <a:p>
            <a:r>
              <a:rPr lang="en-US"/>
              <a:t>Now Luke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4435" name="Rectangle 3"/>
          <p:cNvSpPr>
            <a:spLocks noGrp="1" noChangeArrowheads="1"/>
          </p:cNvSpPr>
          <p:nvPr>
            <p:ph type="body" idx="1"/>
          </p:nvPr>
        </p:nvSpPr>
        <p:spPr/>
        <p:txBody>
          <a:bodyPr/>
          <a:lstStyle/>
          <a:p>
            <a:r>
              <a:rPr lang="en-US"/>
              <a:t>In Luke 2:2, we could link the information provided by Luke to Roman history...</a:t>
            </a:r>
          </a:p>
          <a:p>
            <a:r>
              <a:rPr lang="en-US"/>
              <a:t>here in Luke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198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9865057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7AA4C-C010-904D-8F07-C04916D419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2711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163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441225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565822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8638822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5641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110715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182877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3074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charset="0"/>
              <a:ea typeface="ＭＳ Ｐゴシック" charset="0"/>
            </a:endParaRPr>
          </a:p>
        </p:txBody>
      </p:sp>
      <p:sp>
        <p:nvSpPr>
          <p:cNvPr id="39321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Arial" panose="020B0604020202020204" pitchFamily="34" charset="0"/>
                <a:ea typeface="ＭＳ Ｐゴシック" charset="0"/>
                <a:cs typeface="ＭＳ Ｐゴシック" charset="0"/>
              </a:rPr>
              <a:t>The background of logos is threefold:</a:t>
            </a:r>
          </a:p>
          <a:p>
            <a:endParaRPr lang="en-US" b="1" u="sng" dirty="0">
              <a:latin typeface="Arial" panose="020B0604020202020204" pitchFamily="34" charset="0"/>
              <a:ea typeface="ＭＳ Ｐゴシック" charset="0"/>
              <a:cs typeface="ＭＳ Ｐゴシック" charset="0"/>
            </a:endParaRPr>
          </a:p>
          <a:p>
            <a:r>
              <a:rPr lang="en-US" b="1" u="sng" dirty="0">
                <a:latin typeface="Arial" panose="020B0604020202020204" pitchFamily="34" charset="0"/>
                <a:ea typeface="ＭＳ Ｐゴシック" charset="0"/>
                <a:cs typeface="ＭＳ Ｐゴシック" charset="0"/>
              </a:rPr>
              <a:t>Greek Philosophy</a:t>
            </a:r>
            <a:r>
              <a:rPr lang="en-US" b="1" dirty="0">
                <a:latin typeface="Arial" panose="020B0604020202020204" pitchFamily="34" charset="0"/>
                <a:ea typeface="ＭＳ Ｐゴシック" charset="0"/>
                <a:cs typeface="ＭＳ Ｐゴシック" charset="0"/>
              </a:rPr>
              <a:t>: </a:t>
            </a:r>
            <a:r>
              <a:rPr lang="en-US" altLang="ja-JP" b="1" dirty="0">
                <a:latin typeface="Arial" panose="020B0604020202020204" pitchFamily="34" charset="0"/>
                <a:ea typeface="ＭＳ Ｐゴシック" charset="0"/>
                <a:cs typeface="ＭＳ Ｐゴシック" charset="0"/>
              </a:rPr>
              <a:t>"The term was used technically in the Greek philosophy of this period, particularly by the Stoics, to denote the controlling Reason of the universe, the all-</a:t>
            </a:r>
          </a:p>
          <a:p>
            <a:r>
              <a:rPr lang="en-US" b="1" dirty="0">
                <a:latin typeface="Arial" panose="020B0604020202020204" pitchFamily="34" charset="0"/>
                <a:ea typeface="ＭＳ Ｐゴシック" charset="0"/>
                <a:cs typeface="ＭＳ Ｐゴシック" charset="0"/>
              </a:rPr>
              <a:t>pervasive Mind which ruled and gave meaning to all things.  LOGOS was one of the purest and most general concepts of that ultimate Intelligence, Reason, or Will that is called God</a:t>
            </a:r>
            <a:r>
              <a:rPr lang="en-US" altLang="ja-JP" b="1" dirty="0">
                <a:latin typeface="Arial" panose="020B0604020202020204" pitchFamily="34" charset="0"/>
                <a:ea typeface="ＭＳ Ｐゴシック" charset="0"/>
                <a:cs typeface="ＭＳ Ｐゴシック" charset="0"/>
              </a:rPr>
              <a:t>" (Merrill C. Tenney, The Gospel of </a:t>
            </a:r>
            <a:r>
              <a:rPr lang="ar-SA" altLang="ja-JP" b="1" dirty="0">
                <a:latin typeface="Arial" panose="020B0604020202020204" pitchFamily="34" charset="0"/>
                <a:ea typeface="ＭＳ Ｐゴシック" charset="0"/>
                <a:cs typeface="ＭＳ Ｐゴシック" charset="0"/>
              </a:rPr>
              <a:t>يوحنا</a:t>
            </a:r>
            <a:r>
              <a:rPr lang="en-US" altLang="ja-JP" b="1" dirty="0">
                <a:latin typeface="Arial" panose="020B0604020202020204" pitchFamily="34" charset="0"/>
                <a:ea typeface="ＭＳ Ｐゴシック" charset="0"/>
                <a:cs typeface="ＭＳ Ｐゴシック" charset="0"/>
              </a:rPr>
              <a:t> [Grand Rapids: Eerdmans, 1948; reprint 1975], 62).</a:t>
            </a:r>
          </a:p>
          <a:p>
            <a:endParaRPr lang="en-US" b="1" u="sng" dirty="0">
              <a:latin typeface="Arial" panose="020B0604020202020204" pitchFamily="34" charset="0"/>
              <a:ea typeface="ＭＳ Ｐゴシック" charset="0"/>
              <a:cs typeface="ＭＳ Ｐゴシック" charset="0"/>
            </a:endParaRPr>
          </a:p>
          <a:p>
            <a:r>
              <a:rPr lang="en-US" b="1" u="sng" dirty="0">
                <a:latin typeface="Arial" panose="020B0604020202020204" pitchFamily="34" charset="0"/>
                <a:ea typeface="ＭＳ Ｐゴシック" charset="0"/>
                <a:cs typeface="ＭＳ Ｐゴシック" charset="0"/>
              </a:rPr>
              <a:t>OT</a:t>
            </a:r>
            <a:r>
              <a:rPr lang="en-US" b="1" dirty="0">
                <a:latin typeface="Arial" panose="020B0604020202020204" pitchFamily="34" charset="0"/>
                <a:ea typeface="ＭＳ Ｐゴシック" charset="0"/>
                <a:cs typeface="ＭＳ Ｐゴシック" charset="0"/>
              </a:rPr>
              <a:t>: </a:t>
            </a:r>
            <a:r>
              <a:rPr lang="en-US" altLang="ja-JP" b="1" dirty="0">
                <a:latin typeface="Arial" panose="020B0604020202020204" pitchFamily="34" charset="0"/>
                <a:ea typeface="ＭＳ Ｐゴシック" charset="0"/>
                <a:cs typeface="ＭＳ Ｐゴシック" charset="0"/>
              </a:rPr>
              <a:t>"In the LX</a:t>
            </a:r>
            <a:r>
              <a:rPr lang="en-US" altLang="ja-JP" b="1" dirty="0">
                <a:latin typeface="Arial" panose="020B0604020202020204" pitchFamily="34" charset="0"/>
                <a:ea typeface="ＭＳ Ｐゴシック" charset="0"/>
                <a:cs typeface="ＭＳ Ｐゴシック" charset="0"/>
                <a:hlinkClick r:id="" action="ppaction://hlinkfile"/>
              </a:rPr>
              <a:t>X</a:t>
            </a:r>
            <a:r>
              <a:rPr lang="en-US" altLang="ja-JP" b="1" dirty="0">
                <a:latin typeface="Arial" panose="020B0604020202020204" pitchFamily="34" charset="0"/>
                <a:ea typeface="ＭＳ Ｐゴシック" charset="0"/>
                <a:cs typeface="ＭＳ Ｐゴシック" charset="0"/>
              </a:rPr>
              <a:t> Logos is used to translate Heb</a:t>
            </a:r>
            <a:r>
              <a:rPr lang="en-US" altLang="ja-JP" b="1" dirty="0">
                <a:latin typeface="Arial" panose="020B0604020202020204" pitchFamily="34" charset="0"/>
                <a:ea typeface="ＭＳ Ｐゴシック" charset="0"/>
                <a:cs typeface="ＭＳ Ｐゴシック" charset="0"/>
                <a:hlinkClick r:id="" action="ppaction://hlinkfile"/>
              </a:rPr>
              <a:t>.</a:t>
            </a:r>
            <a:r>
              <a:rPr lang="en-US" altLang="ja-JP" b="1" dirty="0">
                <a:latin typeface="Arial" panose="020B0604020202020204" pitchFamily="34" charset="0"/>
                <a:ea typeface="ＭＳ Ｐゴシック" charset="0"/>
                <a:cs typeface="ＭＳ Ｐゴシック" charset="0"/>
              </a:rPr>
              <a:t> </a:t>
            </a:r>
            <a:r>
              <a:rPr lang="en-US" altLang="ja-JP" b="1" dirty="0" err="1">
                <a:latin typeface="Arial" panose="020B0604020202020204" pitchFamily="34" charset="0"/>
                <a:ea typeface="ＭＳ Ｐゴシック" charset="0"/>
                <a:cs typeface="ＭＳ Ｐゴシック" charset="0"/>
              </a:rPr>
              <a:t>dāḇār</a:t>
            </a:r>
            <a:r>
              <a:rPr lang="en-US" altLang="ja-JP" b="1" dirty="0">
                <a:latin typeface="Arial" panose="020B0604020202020204" pitchFamily="34" charset="0"/>
                <a:ea typeface="ＭＳ Ｐゴシック" charset="0"/>
                <a:cs typeface="ＭＳ Ｐゴシック" charset="0"/>
              </a:rPr>
              <a:t>. The root of this signifies </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that which lies behind</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 and so when translated as </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word</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 it, too, means meaningful sound; it may also mean </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thing.</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  Some say it is the OT Wisdom literature whereas others say it refers to the Torah.</a:t>
            </a:r>
          </a:p>
          <a:p>
            <a:endParaRPr lang="en-US" b="1" u="sng" dirty="0">
              <a:latin typeface="Arial" panose="020B0604020202020204" pitchFamily="34" charset="0"/>
              <a:ea typeface="ＭＳ Ｐゴシック" charset="0"/>
              <a:cs typeface="ＭＳ Ｐゴシック" charset="0"/>
            </a:endParaRPr>
          </a:p>
          <a:p>
            <a:r>
              <a:rPr lang="en-US" b="1" u="sng" dirty="0">
                <a:latin typeface="Arial" panose="020B0604020202020204" pitchFamily="34" charset="0"/>
                <a:ea typeface="ＭＳ Ｐゴシック" charset="0"/>
                <a:cs typeface="ＭＳ Ｐゴシック" charset="0"/>
              </a:rPr>
              <a:t>Philo</a:t>
            </a:r>
            <a:r>
              <a:rPr lang="en-US" b="1" dirty="0">
                <a:latin typeface="Arial" panose="020B0604020202020204" pitchFamily="34" charset="0"/>
                <a:ea typeface="ＭＳ Ｐゴシック" charset="0"/>
                <a:cs typeface="ＭＳ Ｐゴシック" charset="0"/>
              </a:rPr>
              <a:t>: Philo was a Jewish philosopher in the first century AD down in Alexandria, Egypt.  He combined Jewish and Greek ideas to try to evangelize Greeks to Judaism.  The New Bible </a:t>
            </a:r>
            <a:r>
              <a:rPr lang="en-US" b="1" dirty="0" err="1">
                <a:latin typeface="Arial" panose="020B0604020202020204" pitchFamily="34" charset="0"/>
                <a:ea typeface="ＭＳ Ｐゴシック" charset="0"/>
                <a:cs typeface="ＭＳ Ｐゴシック" charset="0"/>
              </a:rPr>
              <a:t>Dicitonary</a:t>
            </a:r>
            <a:r>
              <a:rPr lang="en-US" b="1" dirty="0">
                <a:latin typeface="Arial" panose="020B0604020202020204" pitchFamily="34" charset="0"/>
                <a:ea typeface="ＭＳ Ｐゴシック" charset="0"/>
                <a:cs typeface="ＭＳ Ｐゴシック" charset="0"/>
              </a:rPr>
              <a:t> notes that only Philo</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a:t>
            </a:r>
            <a:r>
              <a:rPr lang="en-US" altLang="ja-JP" b="1" dirty="0">
                <a:latin typeface="Arial" panose="020B0604020202020204" pitchFamily="34" charset="0"/>
                <a:ea typeface="ＭＳ Ｐゴシック" charset="0"/>
                <a:cs typeface="ＭＳ Ｐゴシック" charset="0"/>
              </a:rPr>
              <a:t>"Logos-teaching provides a clear theological scheme in which the Word possesses a like unity with God and a like distinction from him, and in which both creative and sustaining activity in the universe and revelatory activity towards man is ascribed to it."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9430819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kind of star was it?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F560F0-04EC-DF4B-A1E1-222B0FE8AD2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624294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a:xfrm>
            <a:off x="1143000" y="685800"/>
            <a:ext cx="4572000" cy="3429000"/>
          </a:xfrm>
          <a:ln/>
        </p:spPr>
      </p:sp>
      <p:sp>
        <p:nvSpPr>
          <p:cNvPr id="3973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lnSpc>
                <a:spcPct val="90000"/>
              </a:lnSpc>
            </a:pPr>
            <a:r>
              <a:rPr lang="en-US" b="1" dirty="0">
                <a:solidFill>
                  <a:srgbClr val="FFFF00"/>
                </a:solidFill>
                <a:latin typeface="Arial" panose="020B0604020202020204" pitchFamily="34" charset="0"/>
                <a:ea typeface="ＭＳ Ｐゴシック" charset="0"/>
                <a:cs typeface="ＭＳ Ｐゴシック" charset="0"/>
              </a:rPr>
              <a:t>This does NOT say that Jesus</a:t>
            </a:r>
            <a:r>
              <a:rPr lang="fr-FR" altLang="ja-JP" b="1" dirty="0">
                <a:solidFill>
                  <a:srgbClr val="FFFF00"/>
                </a:solidFill>
                <a:latin typeface="Arial" panose="020B0604020202020204" pitchFamily="34" charset="0"/>
                <a:ea typeface="ＭＳ Ｐゴシック" charset="0"/>
                <a:cs typeface="ＭＳ Ｐゴシック" charset="0"/>
              </a:rPr>
              <a:t>'</a:t>
            </a:r>
            <a:r>
              <a:rPr lang="en-US" b="1" dirty="0">
                <a:solidFill>
                  <a:srgbClr val="FFFF00"/>
                </a:solidFill>
                <a:latin typeface="Arial" panose="020B0604020202020204" pitchFamily="34" charset="0"/>
                <a:ea typeface="ＭＳ Ｐゴシック" charset="0"/>
                <a:cs typeface="ＭＳ Ｐゴシック" charset="0"/>
              </a:rPr>
              <a:t> existence began with Gen 1:1. </a:t>
            </a:r>
            <a:r>
              <a:rPr lang="en-US" altLang="ja-JP" b="1" dirty="0">
                <a:solidFill>
                  <a:srgbClr val="FFFF00"/>
                </a:solidFill>
                <a:latin typeface="Arial" panose="020B0604020202020204" pitchFamily="34" charset="0"/>
                <a:ea typeface="ＭＳ Ｐゴシック" charset="0"/>
                <a:cs typeface="ＭＳ Ｐゴシック" charset="0"/>
              </a:rPr>
              <a:t>"The word </a:t>
            </a:r>
            <a:r>
              <a:rPr lang="fr-FR" altLang="ja-JP" b="1" dirty="0">
                <a:solidFill>
                  <a:srgbClr val="FFFF00"/>
                </a:solidFill>
                <a:latin typeface="Arial" panose="020B0604020202020204" pitchFamily="34" charset="0"/>
                <a:ea typeface="ＭＳ Ｐゴシック" charset="0"/>
                <a:cs typeface="ＭＳ Ｐゴシック" charset="0"/>
              </a:rPr>
              <a:t>'</a:t>
            </a:r>
            <a:r>
              <a:rPr lang="en-US" altLang="ja-JP" b="1" dirty="0">
                <a:solidFill>
                  <a:srgbClr val="FFFF00"/>
                </a:solidFill>
                <a:latin typeface="Arial" panose="020B0604020202020204" pitchFamily="34" charset="0"/>
                <a:ea typeface="ＭＳ Ｐゴシック" charset="0"/>
                <a:cs typeface="ＭＳ Ｐゴシック" charset="0"/>
              </a:rPr>
              <a:t>was</a:t>
            </a:r>
            <a:r>
              <a:rPr lang="fr-FR" altLang="ja-JP" b="1" dirty="0">
                <a:solidFill>
                  <a:srgbClr val="FFFF00"/>
                </a:solidFill>
                <a:latin typeface="Arial" panose="020B0604020202020204" pitchFamily="34" charset="0"/>
                <a:ea typeface="ＭＳ Ｐゴシック" charset="0"/>
                <a:cs typeface="ＭＳ Ｐゴシック" charset="0"/>
              </a:rPr>
              <a:t>'</a:t>
            </a:r>
            <a:r>
              <a:rPr lang="en-US" altLang="ja-JP" b="1" dirty="0">
                <a:solidFill>
                  <a:srgbClr val="FFFF00"/>
                </a:solidFill>
                <a:latin typeface="Arial" panose="020B0604020202020204" pitchFamily="34" charset="0"/>
                <a:ea typeface="ＭＳ Ｐゴシック" charset="0"/>
                <a:cs typeface="ＭＳ Ｐゴシック" charset="0"/>
              </a:rPr>
              <a:t> (imperfect tense) implies timelessness. Jesus existed before Gen 1:1. </a:t>
            </a:r>
            <a:r>
              <a:rPr lang="en-US" altLang="ja-JP" b="1" dirty="0">
                <a:solidFill>
                  <a:srgbClr val="00FF00"/>
                </a:solidFill>
                <a:latin typeface="Arial" panose="020B0604020202020204" pitchFamily="34" charset="0"/>
                <a:ea typeface="ＭＳ Ｐゴシック" charset="0"/>
                <a:cs typeface="ＭＳ Ｐゴシック" charset="0"/>
              </a:rPr>
              <a:t>He has a beginning of no beginning" [</a:t>
            </a:r>
            <a:r>
              <a:rPr lang="en-US" altLang="ja-JP" sz="1100" b="1" dirty="0">
                <a:solidFill>
                  <a:schemeClr val="bg1"/>
                </a:solidFill>
                <a:latin typeface="Arial" panose="020B0604020202020204" pitchFamily="34" charset="0"/>
                <a:ea typeface="ＭＳ Ｐゴシック" charset="0"/>
                <a:cs typeface="ＭＳ Ｐゴシック" charset="0"/>
              </a:rPr>
              <a:t>Jeffrey Khoo, The Story of Jesus, </a:t>
            </a:r>
            <a:r>
              <a:rPr lang="en-US" altLang="ja-JP" sz="1100" b="1" dirty="0">
                <a:solidFill>
                  <a:schemeClr val="bg1"/>
                </a:solidFill>
                <a:latin typeface="Arial" panose="020B0604020202020204" pitchFamily="34" charset="0"/>
                <a:ea typeface="ＭＳ Ｐゴシック" charset="0"/>
                <a:cs typeface="ＭＳ Ｐゴシック" charset="0"/>
                <a:hlinkClick r:id="rId3"/>
              </a:rPr>
              <a:t>www.febc.edu.sg</a:t>
            </a:r>
            <a:r>
              <a:rPr lang="en-US" altLang="ja-JP" sz="1100" b="1" dirty="0">
                <a:solidFill>
                  <a:schemeClr val="bg1"/>
                </a:solidFill>
                <a:latin typeface="Arial" panose="020B0604020202020204" pitchFamily="34" charset="0"/>
                <a:ea typeface="ＭＳ Ｐゴシック" charset="0"/>
                <a:cs typeface="ＭＳ Ｐゴシック" charset="0"/>
              </a:rPr>
              <a:t>]</a:t>
            </a:r>
          </a:p>
          <a:p>
            <a:endParaRPr lang="en-US" b="1" dirty="0">
              <a:latin typeface="Arial" panose="020B0604020202020204" pitchFamily="34" charset="0"/>
              <a:ea typeface="ＭＳ Ｐゴシック" charset="0"/>
              <a:cs typeface="ＭＳ Ｐゴシック" charset="0"/>
            </a:endParaRPr>
          </a:p>
        </p:txBody>
      </p:sp>
      <p:sp>
        <p:nvSpPr>
          <p:cNvPr id="3973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48CEC-3906-3E44-9642-7ED08F61E4D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2743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2518607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067859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439043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2120774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262706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9427980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7924255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many opportunities exist for errors in this single passage. If the time of even one of these reigns is inaccurate, then Luke would be disproven as a historian and inerrancy impossible. But each of these men was in leadership in AD 29 when John began his ministry. Each period is as follows:</a:t>
            </a:r>
          </a:p>
          <a:p>
            <a:r>
              <a:rPr lang="en-US" dirty="0"/>
              <a:t>Tiberius (AD 14-37)</a:t>
            </a:r>
          </a:p>
          <a:p>
            <a:r>
              <a:rPr lang="en-US" dirty="0"/>
              <a:t>Pilate (AD 26-36)</a:t>
            </a:r>
          </a:p>
          <a:p>
            <a:r>
              <a:rPr lang="en-US" dirty="0"/>
              <a:t>Philip (4 BC-AD 34)</a:t>
            </a:r>
          </a:p>
          <a:p>
            <a:r>
              <a:rPr lang="en-US" dirty="0"/>
              <a:t>Lysanias (AD 14-29)</a:t>
            </a:r>
          </a:p>
          <a:p>
            <a:r>
              <a:rPr lang="en-US" dirty="0"/>
              <a:t>Annas (AD 6-15 but wielding considerable power after that—probably died about AD 40; see </a:t>
            </a:r>
            <a:r>
              <a:rPr lang="en-US" i="1" dirty="0"/>
              <a:t>Annas</a:t>
            </a:r>
            <a:r>
              <a:rPr lang="en-US" dirty="0"/>
              <a:t> had been high priest from A.D. 6 to 15. The Romans had removed him from office yet he still wielded considerable power behind the scenes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r>
              <a:rPr lang="en-US" dirty="0"/>
              <a:t>Caiaphas (AD 18-36): Caiaphas was the ruling High Priest at the time of Jesus ministry (A.D. 18-36). He was the son-in-law of Annas.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endParaRPr lang="en-US" dirty="0"/>
          </a:p>
          <a:p>
            <a:r>
              <a:rPr lang="en-US" dirty="0"/>
              <a:t>——————</a:t>
            </a:r>
          </a:p>
          <a:p>
            <a:r>
              <a:rPr lang="en-US" b="1" dirty="0"/>
              <a:t>https://</a:t>
            </a:r>
            <a:r>
              <a:rPr lang="en-US" b="1" dirty="0" err="1"/>
              <a:t>www.internationalstandardbible.com</a:t>
            </a:r>
            <a:r>
              <a:rPr lang="en-US" b="1" dirty="0"/>
              <a:t>/L/</a:t>
            </a:r>
            <a:r>
              <a:rPr lang="en-US" b="1" dirty="0" err="1"/>
              <a:t>lysanias.html</a:t>
            </a:r>
            <a:endParaRPr lang="en-US" b="1" dirty="0"/>
          </a:p>
          <a:p>
            <a:r>
              <a:rPr lang="en-US" dirty="0">
                <a:hlinkClick r:id="rId3"/>
              </a:rPr>
              <a:t>International Standard Bible Encyclopedia Online</a:t>
            </a:r>
            <a:endParaRPr lang="en-US" b="1" dirty="0"/>
          </a:p>
          <a:p>
            <a:r>
              <a:rPr lang="en-US" b="1" dirty="0"/>
              <a:t>Accessed 17 June 2022</a:t>
            </a:r>
          </a:p>
          <a:p>
            <a:r>
              <a:rPr lang="en-US" b="1" dirty="0"/>
              <a:t>Lysanias</a:t>
            </a:r>
          </a:p>
          <a:p>
            <a:r>
              <a:rPr lang="en-US" dirty="0"/>
              <a:t>li-</a:t>
            </a:r>
            <a:r>
              <a:rPr lang="en-US" dirty="0" err="1"/>
              <a:t>sa</a:t>
            </a:r>
            <a:r>
              <a:rPr lang="en-US" dirty="0"/>
              <a:t>'-ni-as (</a:t>
            </a:r>
            <a:r>
              <a:rPr lang="en-US" dirty="0" err="1"/>
              <a:t>Lusanias</a:t>
            </a:r>
            <a:r>
              <a:rPr lang="en-US" dirty="0"/>
              <a:t>): Mentioned in </a:t>
            </a:r>
            <a:r>
              <a:rPr lang="en-US" dirty="0">
                <a:hlinkClick r:id="rId4"/>
              </a:rPr>
              <a:t>Lu 3:1</a:t>
            </a:r>
            <a:r>
              <a:rPr lang="en-US" dirty="0"/>
              <a:t> as tetrarch of Abilene in the 15th year of the reign of Tiberius Caesar, and thus fixing the date of the preaching of John the Baptist in the wilderness at about 26 or 28 AD. A Lysanias is mentioned by Josephus as having ruled over Chalcis and Abilene, and as having been slain by Mark Antony at the instigation of Cleopatra. As this happened about 36 BC, Luke has been charged with inaccuracy. Inscriptions, however, corroborate the view that the Lysanias of Luke was probably a descendant of the Lysanias mentioned by Josephus (compare </a:t>
            </a:r>
            <a:r>
              <a:rPr lang="en-US" dirty="0" err="1"/>
              <a:t>Schurer,H</a:t>
            </a:r>
            <a:r>
              <a:rPr lang="en-US" dirty="0"/>
              <a:t> J the Priestly Code (P), div I, </a:t>
            </a:r>
            <a:r>
              <a:rPr lang="en-US" dirty="0" err="1"/>
              <a:t>volumeII</a:t>
            </a:r>
            <a:r>
              <a:rPr lang="en-US" dirty="0"/>
              <a:t> , App. 1, p. 338).</a:t>
            </a:r>
          </a:p>
          <a:p>
            <a:r>
              <a:rPr lang="en-US" dirty="0"/>
              <a:t>——————</a:t>
            </a:r>
          </a:p>
          <a:p>
            <a:r>
              <a:rPr lang="en-US" dirty="0">
                <a:hlinkClick r:id="rId5"/>
              </a:rPr>
              <a:t>https://www.oxfordreference.com/view/10.1093/oi/authority.20110803100120769</a:t>
            </a:r>
            <a:endParaRPr lang="en-US" dirty="0"/>
          </a:p>
          <a:p>
            <a:r>
              <a:rPr lang="en-US" dirty="0"/>
              <a:t>Accessed 17 June 2022</a:t>
            </a:r>
          </a:p>
          <a:p>
            <a:r>
              <a:rPr lang="en-US" dirty="0"/>
              <a:t>The reference to Lysanias in Luke 3: 1 as the tetrarch of Abilene NW of Damascus may be a mistake, since the only Lysanias certainly known died in 36 </a:t>
            </a:r>
            <a:r>
              <a:rPr lang="en-US" dirty="0" err="1"/>
              <a:t>bce</a:t>
            </a:r>
            <a:r>
              <a:rPr lang="en-US" dirty="0"/>
              <a:t>. There was, however, possibly another, unknown, Lysanias in the fifteenth year of the reign of Tiberius (28 or 29 </a:t>
            </a:r>
            <a:r>
              <a:rPr lang="en-US" dirty="0" err="1"/>
              <a:t>ce</a:t>
            </a:r>
            <a:r>
              <a:rPr lang="en-US" dirty="0"/>
              <a:t>) to which Luke is referring, since an inscription bearing the name Lysanias was found at Abila, the city in Abilene, and dated between 14 and 29 </a:t>
            </a:r>
            <a:r>
              <a:rPr lang="en-US" dirty="0" err="1"/>
              <a:t>ce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243419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56DA48-3240-7B45-A10C-6D15F2E72D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6626" name="AutoShape 2"/>
          <p:cNvSpPr>
            <a:spLocks noGrp="1" noRot="1" noChangeAspect="1" noChangeArrowheads="1" noTextEdit="1"/>
          </p:cNvSpPr>
          <p:nvPr>
            <p:ph type="sldImg"/>
          </p:nvPr>
        </p:nvSpPr>
        <p:spPr bwMode="auto">
          <a:xfrm>
            <a:off x="841375" y="241300"/>
            <a:ext cx="5233988" cy="39258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xfrm>
            <a:off x="396875" y="4305300"/>
            <a:ext cx="5988050" cy="4184650"/>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112713" indent="-112713" defTabSz="1020763" eaLnBrk="1" hangingPunct="1">
              <a:spcBef>
                <a:spcPct val="0"/>
              </a:spcBef>
            </a:pPr>
            <a:r>
              <a:rPr lang="en-US">
                <a:latin typeface="Times New Roman" charset="0"/>
                <a:ea typeface="ＭＳ Ｐゴシック" charset="0"/>
                <a:cs typeface="ＭＳ Ｐゴシック" charset="0"/>
              </a:rPr>
              <a:t>Christ</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55901893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9CB64A-5356-1348-89F6-B17785490C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3007154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82CDB-573A-4E4E-A0BB-69E4DCB53A6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072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723"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392854296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7195710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 prophet Isaiah was speaking about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3:4</a:t>
            </a:r>
            <a:r>
              <a:rPr lang="en-US" dirty="0">
                <a:effectLst/>
                <a:latin typeface="Lucida Grande" panose="020B0600040502020204" pitchFamily="34" charset="0"/>
              </a:rPr>
              <a:t>    John’s clothes were woven from coarse camel hair, and he wore a leather belt around his waist. For food he ate locusts and wild honey.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People from Jerusalem and from all of Judea and all over the Jordan Valley went out to see and hear John.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when they confessed their sins, he baptized them in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3:7</a:t>
            </a:r>
            <a:r>
              <a:rPr lang="en-US" dirty="0">
                <a:effectLst/>
                <a:latin typeface="Lucida Grande" panose="020B0600040502020204" pitchFamily="34" charset="0"/>
              </a:rPr>
              <a:t>    But when he saw many Pharisees and Sadducees coming to watch him baptize, he denounced them. “You brood of snakes!” he exclaimed.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3:11</a:t>
            </a:r>
            <a:r>
              <a:rPr lang="en-US" dirty="0">
                <a:effectLst/>
                <a:latin typeface="Lucida Grande" panose="020B0600040502020204" pitchFamily="34" charset="0"/>
              </a:rPr>
              <a:t>    “I baptize with water those who repent of their sins and turn to God. But someone is coming soon who is greater than I am—so much greater that I’m not worthy even to be his slave and carry his sandals. He will baptize you with the Holy Spirit and with fire.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3:13</a:t>
            </a:r>
            <a:r>
              <a:rPr lang="en-US" dirty="0">
                <a:effectLst/>
                <a:latin typeface="Lucida Grande" panose="020B0600040502020204" pitchFamily="34" charset="0"/>
              </a:rPr>
              <a:t>    Then Jesus went from Galilee to the Jordan River to be baptized by John.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But John tried to talk him out of it. “I am the one who needs to be baptized by you,” he said, “so why are you coming to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3:15</a:t>
            </a:r>
            <a:r>
              <a:rPr lang="en-US" dirty="0">
                <a:solidFill>
                  <a:srgbClr val="000000"/>
                </a:solidFill>
                <a:effectLst/>
                <a:latin typeface="Lucida Grande" panose="020B0600040502020204" pitchFamily="34" charset="0"/>
              </a:rPr>
              <a:t>    But Jesus said, </a:t>
            </a:r>
            <a:r>
              <a:rPr lang="en-US" dirty="0">
                <a:solidFill>
                  <a:srgbClr val="FF2500"/>
                </a:solidFill>
                <a:effectLst/>
                <a:latin typeface="Lucida Grande" panose="020B0600040502020204" pitchFamily="34" charset="0"/>
              </a:rPr>
              <a:t>“It should be done, for we must carry out all that God requires.”</a:t>
            </a:r>
            <a:r>
              <a:rPr lang="en-US" dirty="0">
                <a:solidFill>
                  <a:srgbClr val="000000"/>
                </a:solidFill>
                <a:effectLst/>
                <a:latin typeface="Lucida Grande" panose="020B0600040502020204" pitchFamily="34" charset="0"/>
              </a:rPr>
              <a:t> So John agreed to baptize him.</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3:16</a:t>
            </a:r>
            <a:r>
              <a:rPr lang="en-US" dirty="0">
                <a:effectLst/>
                <a:latin typeface="Lucida Grande" panose="020B0600040502020204" pitchFamily="34" charset="0"/>
              </a:rPr>
              <a:t>    After his baptism, as Jesus came up out of the water, the heavens were opened and he saw the Spirit of God descending like a dove and settling on him.</a:t>
            </a:r>
          </a:p>
          <a:p>
            <a:endParaRPr lang="en-US" dirty="0">
              <a:effectLst/>
              <a:latin typeface="Lucida Grande" panose="020B0600040502020204" pitchFamily="34" charset="0"/>
            </a:endParaRPr>
          </a:p>
          <a:p>
            <a:r>
              <a:rPr lang="en-US" dirty="0">
                <a:effectLst/>
                <a:latin typeface="Lucida Grande" panose="020B0600040502020204" pitchFamily="34" charset="0"/>
              </a:rPr>
              <a:t>MARK</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a:t>
            </a:r>
            <a:r>
              <a:rPr lang="en-US" dirty="0">
                <a:effectLst/>
                <a:latin typeface="Lucida Grande" panose="020B0600040502020204" pitchFamily="34" charset="0"/>
              </a:rPr>
              <a:t>    This is the Good News about Jesus the Messiah, the Son of God. It began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just as the prophet Isaiah had written: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“Look, I am sending my messenger ahead of you,</a:t>
            </a:r>
          </a:p>
          <a:p>
            <a:r>
              <a:rPr lang="en-US" dirty="0">
                <a:effectLst/>
                <a:latin typeface="Lucida Grande" panose="020B0600040502020204" pitchFamily="34" charset="0"/>
              </a:rPr>
              <a:t>and he will prepare your way.</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a:t>
            </a:r>
            <a:r>
              <a:rPr lang="en-US" dirty="0">
                <a:effectLst/>
                <a:latin typeface="Lucida Grande" panose="020B0600040502020204" pitchFamily="34" charset="0"/>
              </a:rPr>
              <a:t>    This messenger was John the Baptist. He was in the wilderness and preached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All of Judea, including all the people of Jerusalem, went out to see and hear John. And when they confessed their sins, he baptized them in the Jordan River.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His clothes were woven from coarse camel hair, and he wore a leather belt around his waist. For food he ate locusts and wild honey.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1:7</a:t>
            </a:r>
            <a:r>
              <a:rPr lang="en-US" dirty="0">
                <a:effectLst/>
                <a:latin typeface="Lucida Grande" panose="020B0600040502020204" pitchFamily="34" charset="0"/>
              </a:rPr>
              <a:t>    John announced: “Someone is coming soon who is greater than I am—so much greater that I’m not even worthy to stoop down like a slave and untie the straps of his sandals.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 baptize you with water, but he will baptize you with the Holy Spirit!”</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and Temptation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1:9</a:t>
            </a:r>
            <a:r>
              <a:rPr lang="en-US" dirty="0">
                <a:effectLst/>
                <a:latin typeface="Lucida Grande" panose="020B0600040502020204" pitchFamily="34" charset="0"/>
              </a:rPr>
              <a:t>    One day Jesus came from Nazareth in Galilee, and John baptized him in the Jordan River.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As Jesus came up out of the water, he saw the heavens splitting apart and the Holy Spirit descending on him like a dove.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a:t>
            </a:r>
            <a:r>
              <a:rPr lang="en-US" dirty="0">
                <a:effectLst/>
                <a:latin typeface="Lucida Grande" panose="020B0600040502020204" pitchFamily="34" charset="0"/>
              </a:rPr>
              <a:t>    It was now the fifteenth year of the reign of Tiberius, the Roman emperor. Pontius Pilate was governor over Judea; Herod Antipas was ruler over Galilee; his brother Philip was ruler over </a:t>
            </a:r>
            <a:r>
              <a:rPr lang="en-US" dirty="0" err="1">
                <a:effectLst/>
                <a:latin typeface="Lucida Grande" panose="020B0600040502020204" pitchFamily="34" charset="0"/>
              </a:rPr>
              <a:t>Iturea</a:t>
            </a:r>
            <a:r>
              <a:rPr lang="en-US" dirty="0">
                <a:effectLst/>
                <a:latin typeface="Lucida Grande" panose="020B0600040502020204" pitchFamily="34" charset="0"/>
              </a:rPr>
              <a:t> and </a:t>
            </a:r>
            <a:r>
              <a:rPr lang="en-US" dirty="0" err="1">
                <a:effectLst/>
                <a:latin typeface="Lucida Grande" panose="020B0600040502020204" pitchFamily="34" charset="0"/>
              </a:rPr>
              <a:t>Traconitis</a:t>
            </a:r>
            <a:r>
              <a:rPr lang="en-US" dirty="0">
                <a:effectLst/>
                <a:latin typeface="Lucida Grande" panose="020B0600040502020204" pitchFamily="34" charset="0"/>
              </a:rPr>
              <a:t>; Lysanias was ruler over Abilene.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Annas and Caiaphas were the high priests. At this time a message from God came to John son of Zechariah, who was living in the wilderness.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Then John went from place to place on both sides of the Jordan River, preaching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Isaiah had spoken of John when he said,</a:t>
            </a:r>
          </a:p>
          <a:p>
            <a:endParaRPr lang="en-US" dirty="0">
              <a:effectLst/>
              <a:latin typeface="Lucida Grande" panose="020B0600040502020204" pitchFamily="34" charset="0"/>
            </a:endParaRP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valleys will be filled,</a:t>
            </a:r>
          </a:p>
          <a:p>
            <a:r>
              <a:rPr lang="en-US" dirty="0">
                <a:effectLst/>
                <a:latin typeface="Lucida Grande" panose="020B0600040502020204" pitchFamily="34" charset="0"/>
              </a:rPr>
              <a:t>and the mountains and hills made level.</a:t>
            </a:r>
          </a:p>
          <a:p>
            <a:r>
              <a:rPr lang="en-US" dirty="0">
                <a:effectLst/>
                <a:latin typeface="Lucida Grande" panose="020B0600040502020204" pitchFamily="34" charset="0"/>
              </a:rPr>
              <a:t>The curves will be straightened,</a:t>
            </a:r>
          </a:p>
          <a:p>
            <a:r>
              <a:rPr lang="en-US" dirty="0">
                <a:effectLst/>
                <a:latin typeface="Lucida Grande" panose="020B0600040502020204" pitchFamily="34" charset="0"/>
              </a:rPr>
              <a:t>and the rough places made smooth.</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then all people will see</a:t>
            </a:r>
          </a:p>
          <a:p>
            <a:r>
              <a:rPr lang="en-US" dirty="0">
                <a:effectLst/>
                <a:latin typeface="Lucida Grande" panose="020B0600040502020204" pitchFamily="34" charset="0"/>
              </a:rPr>
              <a:t>the salvation sent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3:7</a:t>
            </a:r>
            <a:r>
              <a:rPr lang="en-US" dirty="0">
                <a:effectLst/>
                <a:latin typeface="Lucida Grande" panose="020B0600040502020204" pitchFamily="34" charset="0"/>
              </a:rPr>
              <a:t>    When the crowds came to John for baptism, he said, “You brood of snakes!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3:10</a:t>
            </a:r>
            <a:r>
              <a:rPr lang="en-US" dirty="0">
                <a:effectLst/>
                <a:latin typeface="Lucida Grande" panose="020B0600040502020204" pitchFamily="34" charset="0"/>
              </a:rPr>
              <a:t>    The crowds asked,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3:11</a:t>
            </a:r>
            <a:r>
              <a:rPr lang="en-US" dirty="0">
                <a:effectLst/>
                <a:latin typeface="Lucida Grande" panose="020B0600040502020204" pitchFamily="34" charset="0"/>
              </a:rPr>
              <a:t>    John replied, “If you have two shirts, give one to the poor. If you have food, share it with those who are hungry.”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3:12</a:t>
            </a:r>
            <a:r>
              <a:rPr lang="en-US" dirty="0">
                <a:effectLst/>
                <a:latin typeface="Lucida Grande" panose="020B0600040502020204" pitchFamily="34" charset="0"/>
              </a:rPr>
              <a:t>    Even corrupt tax collectors came to be baptized and asked, “Teacher,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3:13</a:t>
            </a:r>
            <a:r>
              <a:rPr lang="en-US" dirty="0">
                <a:effectLst/>
                <a:latin typeface="Lucida Grande" panose="020B0600040502020204" pitchFamily="34" charset="0"/>
              </a:rPr>
              <a:t>    He replied, “Collect no more taxes than the government requires.”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3:14</a:t>
            </a:r>
            <a:r>
              <a:rPr lang="en-US" dirty="0">
                <a:effectLst/>
                <a:latin typeface="Lucida Grande" panose="020B0600040502020204" pitchFamily="34" charset="0"/>
              </a:rPr>
              <a:t>    “What should we do?” asked some soldiers. </a:t>
            </a:r>
          </a:p>
          <a:p>
            <a:endParaRPr lang="en-US" dirty="0">
              <a:effectLst/>
              <a:latin typeface="Lucida Grande" panose="020B0600040502020204" pitchFamily="34" charset="0"/>
            </a:endParaRPr>
          </a:p>
          <a:p>
            <a:r>
              <a:rPr lang="en-US" dirty="0">
                <a:effectLst/>
                <a:latin typeface="Lucida Grande" panose="020B0600040502020204" pitchFamily="34" charset="0"/>
              </a:rPr>
              <a:t>John replied, “Don’t extort money or make false accusations. And be content with your pay.”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3:15</a:t>
            </a:r>
            <a:r>
              <a:rPr lang="en-US" dirty="0">
                <a:effectLst/>
                <a:latin typeface="Lucida Grande" panose="020B0600040502020204" pitchFamily="34" charset="0"/>
              </a:rPr>
              <a:t>    Everyone was expecting the Messiah to come soon, and they were eager to know whether John might be the Messiah.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John answered their questions by saying, “I baptize you with water; but someone is coming soon who is greater than I am—so much greater that I’m not even worthy to be his slave and untie the straps of his sandals. He will baptize you with the Holy Spirit and with fire.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John used many such warnings as he announced the Good News to the people.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3:19</a:t>
            </a:r>
            <a:r>
              <a:rPr lang="en-US" dirty="0">
                <a:effectLst/>
                <a:latin typeface="Lucida Grande" panose="020B0600040502020204" pitchFamily="34" charset="0"/>
              </a:rPr>
              <a:t>    John also publicly criticized Herod Antipas, the ruler of Galilee, for marrying Herodias, his brother’s wife, and for many other wrongs he had done.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So Herod put John in prison, adding this sin to his many others.</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3:21</a:t>
            </a:r>
            <a:r>
              <a:rPr lang="en-US" dirty="0">
                <a:effectLst/>
                <a:latin typeface="Lucida Grande" panose="020B0600040502020204" pitchFamily="34" charset="0"/>
              </a:rPr>
              <a:t>    One day when the crowds were being baptized, Jesus himself was baptized. As he was praying, the heavens opened,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and the Holy Spirit, in bodily form, descended on him like a dove.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a:t>
            </a:r>
          </a:p>
          <a:p>
            <a:endParaRPr lang="en-US" dirty="0">
              <a:effectLst/>
              <a:latin typeface="Lucida Grande" panose="020B0600040502020204" pitchFamily="34" charset="0"/>
            </a:endParaRPr>
          </a:p>
          <a:p>
            <a:r>
              <a:rPr lang="en-US" dirty="0">
                <a:effectLst/>
                <a:latin typeface="Lucida Grande" panose="020B0600040502020204" pitchFamily="34" charset="0"/>
              </a:rPr>
              <a:t>Prologue: Christ, the Eternal Word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a:t>
            </a:r>
            <a:r>
              <a:rPr lang="en-US" dirty="0">
                <a:effectLst/>
                <a:latin typeface="Lucida Grande" panose="020B0600040502020204" pitchFamily="34" charset="0"/>
              </a:rPr>
              <a:t>    In the beginning the Word already existed.</a:t>
            </a:r>
          </a:p>
          <a:p>
            <a:r>
              <a:rPr lang="en-US" dirty="0">
                <a:effectLst/>
                <a:latin typeface="Lucida Grande" panose="020B0600040502020204" pitchFamily="34" charset="0"/>
              </a:rPr>
              <a:t>The Word was with God,</a:t>
            </a:r>
          </a:p>
          <a:p>
            <a:r>
              <a:rPr lang="en-US" dirty="0">
                <a:effectLst/>
                <a:latin typeface="Lucida Grande" panose="020B0600040502020204" pitchFamily="34" charset="0"/>
              </a:rPr>
              <a:t>and the Word was God.</a:t>
            </a:r>
          </a:p>
          <a:p>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He existed in the beginning with God.</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God created everything through him,</a:t>
            </a:r>
          </a:p>
          <a:p>
            <a:r>
              <a:rPr lang="en-US" dirty="0">
                <a:effectLst/>
                <a:latin typeface="Lucida Grande" panose="020B0600040502020204" pitchFamily="34" charset="0"/>
              </a:rPr>
              <a:t>and nothing was created except through him.</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Word gave life to everything that was created,</a:t>
            </a:r>
          </a:p>
          <a:p>
            <a:r>
              <a:rPr lang="en-US" dirty="0">
                <a:effectLst/>
                <a:latin typeface="Lucida Grande" panose="020B0600040502020204" pitchFamily="34" charset="0"/>
              </a:rPr>
              <a:t>and his life brought light to everyone.</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light shines in the darkness,</a:t>
            </a:r>
          </a:p>
          <a:p>
            <a:r>
              <a:rPr lang="en-US" dirty="0">
                <a:effectLst/>
                <a:latin typeface="Lucida Grande" panose="020B0600040502020204" pitchFamily="34" charset="0"/>
              </a:rPr>
              <a:t>and the darkness can never extinguish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1:6</a:t>
            </a:r>
            <a:r>
              <a:rPr lang="en-US" dirty="0">
                <a:effectLst/>
                <a:latin typeface="Lucida Grande" panose="020B0600040502020204" pitchFamily="34" charset="0"/>
              </a:rPr>
              <a:t>    God sent a man, John the Baptist,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to tell about the light so that everyone might believe because of his testimony.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John himself was not the light; he was simply a witness to tell about the light.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The one who is the true light, who gives light to everyone, was coming into the world.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1:10</a:t>
            </a:r>
            <a:r>
              <a:rPr lang="en-US" dirty="0">
                <a:effectLst/>
                <a:latin typeface="Lucida Grande" panose="020B0600040502020204" pitchFamily="34" charset="0"/>
              </a:rPr>
              <a:t>    He came into the very world he created, but the world didn’t recognize him.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He came to his own people, and even they rejected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But to all who believed him and accepted him, he gave the right to become children of God.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are reborn—not with a physical birth resulting from human passion or plan, but a birth that comes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1:14</a:t>
            </a:r>
            <a:r>
              <a:rPr lang="en-US" dirty="0">
                <a:effectLst/>
                <a:latin typeface="Lucida Grande" panose="020B0600040502020204" pitchFamily="34" charset="0"/>
              </a:rPr>
              <a:t>    So the Word became human and made his home among us. He was full of unfailing love and faithfulness. And we have seen his glory, the glory of the Father’s one and only Son.</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1:15</a:t>
            </a:r>
            <a:r>
              <a:rPr lang="en-US" dirty="0">
                <a:effectLst/>
                <a:latin typeface="Lucida Grande" panose="020B0600040502020204" pitchFamily="34" charset="0"/>
              </a:rPr>
              <a:t>    John testified about him when he shouted to the crowds, “This is the one I was talking about when I said, ‘Someone is coming after me who is far greater than I am, for he existed long before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1:16</a:t>
            </a:r>
            <a:r>
              <a:rPr lang="en-US" dirty="0">
                <a:effectLst/>
                <a:latin typeface="Lucida Grande" panose="020B0600040502020204" pitchFamily="34" charset="0"/>
              </a:rPr>
              <a:t>    From his abundance we have all received one gracious blessing after another.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For the law was given through Moses, but God’s unfailing love and faithfulness came through Jesus Christ.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No one has ever seen God. But the unique One, who is himself God, is near to the Father’s heart. He has revealed God to us.</a:t>
            </a:r>
          </a:p>
          <a:p>
            <a:endParaRPr lang="en-US" dirty="0">
              <a:effectLst/>
              <a:latin typeface="Lucida Grande" panose="020B0600040502020204" pitchFamily="34" charset="0"/>
            </a:endParaRPr>
          </a:p>
          <a:p>
            <a:r>
              <a:rPr lang="en-US" dirty="0">
                <a:effectLst/>
                <a:latin typeface="Lucida Grande" panose="020B0600040502020204" pitchFamily="34" charset="0"/>
              </a:rPr>
              <a:t>The Testimony of John the Baptist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1:19</a:t>
            </a:r>
            <a:r>
              <a:rPr lang="en-US" dirty="0">
                <a:effectLst/>
                <a:latin typeface="Lucida Grande" panose="020B0600040502020204" pitchFamily="34" charset="0"/>
              </a:rPr>
              <a:t>    This was John’s testimony when the Jewish leaders sent priests and Temple assistants from Jerusalem to ask John, “Who are you?”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He came right out and said, “I am not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1:21</a:t>
            </a:r>
            <a:r>
              <a:rPr lang="en-US" dirty="0">
                <a:effectLst/>
                <a:latin typeface="Lucida Grande" panose="020B0600040502020204" pitchFamily="34" charset="0"/>
              </a:rPr>
              <a:t>    “Well then, who are you?” they asked. “Are you Elijah?” </a:t>
            </a:r>
          </a:p>
          <a:p>
            <a:endParaRPr lang="en-US" dirty="0">
              <a:effectLst/>
              <a:latin typeface="Lucida Grande" panose="020B0600040502020204" pitchFamily="34" charset="0"/>
            </a:endParaRPr>
          </a:p>
          <a:p>
            <a:r>
              <a:rPr lang="en-US" dirty="0">
                <a:effectLst/>
                <a:latin typeface="Lucida Grande" panose="020B0600040502020204" pitchFamily="34" charset="0"/>
              </a:rPr>
              <a:t>“No,” he replied. </a:t>
            </a:r>
          </a:p>
          <a:p>
            <a:endParaRPr lang="en-US" dirty="0">
              <a:effectLst/>
              <a:latin typeface="Lucida Grande" panose="020B0600040502020204" pitchFamily="34" charset="0"/>
            </a:endParaRPr>
          </a:p>
          <a:p>
            <a:r>
              <a:rPr lang="en-US" dirty="0">
                <a:effectLst/>
                <a:latin typeface="Lucida Grande" panose="020B0600040502020204" pitchFamily="34" charset="0"/>
              </a:rPr>
              <a:t>“Are you the Prophet we are expecting?” </a:t>
            </a:r>
          </a:p>
          <a:p>
            <a:endParaRPr lang="en-US" dirty="0">
              <a:effectLst/>
              <a:latin typeface="Lucida Grande" panose="020B0600040502020204" pitchFamily="34" charset="0"/>
            </a:endParaRPr>
          </a:p>
          <a:p>
            <a:r>
              <a:rPr lang="en-US" dirty="0">
                <a:effectLst/>
                <a:latin typeface="Lucida Grande" panose="020B0600040502020204" pitchFamily="34" charset="0"/>
              </a:rPr>
              <a:t>“No.”</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1:22</a:t>
            </a:r>
            <a:r>
              <a:rPr lang="en-US" dirty="0">
                <a:effectLst/>
                <a:latin typeface="Lucida Grande" panose="020B0600040502020204" pitchFamily="34" charset="0"/>
              </a:rPr>
              <a:t>    “Then who are you? We need an answer for those who sent us. What do you have to say about yourself?”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a:t>
            </a:r>
            <a:r>
              <a:rPr lang="en-US" dirty="0">
                <a:effectLst/>
                <a:latin typeface="Lucida Grande" panose="020B0600040502020204" pitchFamily="34" charset="0"/>
              </a:rPr>
              <a:t>    John replied in the words of the prophet Isaiah: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am a voice shouting in the wilderness,</a:t>
            </a:r>
          </a:p>
          <a:p>
            <a:r>
              <a:rPr lang="en-US" dirty="0">
                <a:effectLst/>
                <a:latin typeface="Lucida Grande" panose="020B0600040502020204" pitchFamily="34" charset="0"/>
              </a:rPr>
              <a:t>‘Clear the way for the LORD’s coming!’”</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1:24</a:t>
            </a:r>
            <a:r>
              <a:rPr lang="en-US" dirty="0">
                <a:effectLst/>
                <a:latin typeface="Lucida Grande" panose="020B0600040502020204" pitchFamily="34" charset="0"/>
              </a:rPr>
              <a:t>    Then the Pharisees who had been sent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asked him, “If you aren’t the Messiah or Elijah or the Prophet, what right do you have to baptize?”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1:26</a:t>
            </a:r>
            <a:r>
              <a:rPr lang="en-US" dirty="0">
                <a:effectLst/>
                <a:latin typeface="Lucida Grande" panose="020B0600040502020204" pitchFamily="34" charset="0"/>
              </a:rPr>
              <a:t>    John told them, “I baptize with water, but right here in the crowd is someone you do not recognize.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Though his ministry follows mine, I’m not even worthy to be his slave and untie the straps of his sandal.”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1:28</a:t>
            </a:r>
            <a:r>
              <a:rPr lang="en-US" dirty="0">
                <a:effectLst/>
                <a:latin typeface="Lucida Grande" panose="020B0600040502020204" pitchFamily="34" charset="0"/>
              </a:rPr>
              <a:t>    This encounter took place in Bethany, an area east of the Jordan River, where John was baptizing.</a:t>
            </a:r>
          </a:p>
          <a:p>
            <a:endParaRPr lang="en-US" dirty="0">
              <a:effectLst/>
              <a:latin typeface="Lucida Grande" panose="020B0600040502020204" pitchFamily="34" charset="0"/>
            </a:endParaRPr>
          </a:p>
          <a:p>
            <a:r>
              <a:rPr lang="en-US" dirty="0">
                <a:effectLst/>
                <a:latin typeface="Lucida Grande" panose="020B0600040502020204" pitchFamily="34" charset="0"/>
              </a:rPr>
              <a:t>Jesus, the Lamb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1:29</a:t>
            </a:r>
            <a:r>
              <a:rPr lang="en-US" dirty="0">
                <a:effectLst/>
                <a:latin typeface="Lucida Grande" panose="020B0600040502020204" pitchFamily="34" charset="0"/>
              </a:rPr>
              <a:t>    The next day John saw Jesus coming toward him and said, “Look! The Lamb of God who takes away the sin of the world! </a:t>
            </a:r>
            <a:r>
              <a:rPr lang="en-US" b="1" baseline="30000" dirty="0">
                <a:solidFill>
                  <a:srgbClr val="006699"/>
                </a:solidFill>
                <a:effectLst/>
                <a:latin typeface="Helvetica Neue" panose="02000503000000020004" pitchFamily="2" charset="0"/>
              </a:rPr>
              <a:t>30</a:t>
            </a:r>
            <a:r>
              <a:rPr lang="en-US" dirty="0">
                <a:effectLst/>
                <a:latin typeface="Lucida Grande" panose="020B0600040502020204" pitchFamily="34" charset="0"/>
              </a:rPr>
              <a:t> He is the one I was talking about when I said, ‘A man is coming after me who is far greater than I am, for he existed long before me.’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I did not recognize him as the Messiah, but I have been baptizing with water so that he might be revealed to Israel.”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1:32</a:t>
            </a:r>
            <a:r>
              <a:rPr lang="en-US" dirty="0">
                <a:effectLst/>
                <a:latin typeface="Lucida Grande" panose="020B0600040502020204" pitchFamily="34" charset="0"/>
              </a:rPr>
              <a:t>    Then John testified, “I saw the Holy Spirit descending like a dove from heaven and resting upon him.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I didn’t know he was the one, but when God sent me to baptize with water, he told me, ‘The one on whom you see the Spirit descend and rest is the one who will baptize with the Holy Spirit.’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I saw this happen to Jesus, so I testify that he is the Chosen One of God.” </a:t>
            </a:r>
          </a:p>
          <a:p>
            <a:endParaRPr lang="en-US" dirty="0"/>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252</a:t>
            </a:fld>
            <a:endParaRPr lang="en-US"/>
          </a:p>
        </p:txBody>
      </p:sp>
    </p:spTree>
    <p:extLst>
      <p:ext uri="{BB962C8B-B14F-4D97-AF65-F5344CB8AC3E}">
        <p14:creationId xmlns:p14="http://schemas.microsoft.com/office/powerpoint/2010/main" val="200699998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was the son of the priest Zechariah, so John also qualified as a priest. But instead of sacrificial ministry in priestly robes at the temple, God called John to testify of the Ultimate Sacrifice out in the desert!</a:t>
            </a:r>
          </a:p>
        </p:txBody>
      </p:sp>
    </p:spTree>
    <p:extLst>
      <p:ext uri="{BB962C8B-B14F-4D97-AF65-F5344CB8AC3E}">
        <p14:creationId xmlns:p14="http://schemas.microsoft.com/office/powerpoint/2010/main" val="68128693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Rather than eating the rich meat of the sacrificial animals, John ate locusts and honey—not your typical priestly diet!</a:t>
            </a:r>
          </a:p>
        </p:txBody>
      </p:sp>
    </p:spTree>
    <p:extLst>
      <p:ext uri="{BB962C8B-B14F-4D97-AF65-F5344CB8AC3E}">
        <p14:creationId xmlns:p14="http://schemas.microsoft.com/office/powerpoint/2010/main" val="84285705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Instead of teaching in the temple courts to those required by Jewish Law to come to the temple, John preached in the desert to those who made the arduous journey to the wilderness. </a:t>
            </a:r>
          </a:p>
        </p:txBody>
      </p:sp>
    </p:spTree>
    <p:extLst>
      <p:ext uri="{BB962C8B-B14F-4D97-AF65-F5344CB8AC3E}">
        <p14:creationId xmlns:p14="http://schemas.microsoft.com/office/powerpoint/2010/main" val="190392805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baptized on the opposite side of the Jordan River in modern-day Jordan.</a:t>
            </a:r>
          </a:p>
        </p:txBody>
      </p:sp>
    </p:spTree>
    <p:extLst>
      <p:ext uri="{BB962C8B-B14F-4D97-AF65-F5344CB8AC3E}">
        <p14:creationId xmlns:p14="http://schemas.microsoft.com/office/powerpoint/2010/main" val="92081105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Self-immersion baptism had obscure origins in the Intertestamental Era. Some scholars saw it as a rite developed for Gentile women who wished to become Jews, whereas Gentile men would be circumcised. In any case, John was the first to perform baptism and do so for those repenting of their sins.</a:t>
            </a:r>
          </a:p>
        </p:txBody>
      </p:sp>
    </p:spTree>
    <p:extLst>
      <p:ext uri="{BB962C8B-B14F-4D97-AF65-F5344CB8AC3E}">
        <p14:creationId xmlns:p14="http://schemas.microsoft.com/office/powerpoint/2010/main" val="190177941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The Jewish leaders were envious of the great following that John had, despite not receiving their education or titles.</a:t>
            </a:r>
          </a:p>
        </p:txBody>
      </p:sp>
    </p:spTree>
    <p:extLst>
      <p:ext uri="{BB962C8B-B14F-4D97-AF65-F5344CB8AC3E}">
        <p14:creationId xmlns:p14="http://schemas.microsoft.com/office/powerpoint/2010/main" val="388847949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52880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1" dirty="0">
                <a:latin typeface="Arial" panose="020B0604020202020204" pitchFamily="34" charset="0"/>
                <a:ea typeface="ＭＳ Ｐゴシック" charset="0"/>
                <a:cs typeface="ＭＳ Ｐゴシック" charset="0"/>
              </a:rPr>
              <a:t>The Nicene Creed (AD 325) was the second oldest creedal statement of the Early Church, preceded only by The Apostle</a:t>
            </a:r>
            <a:r>
              <a:rPr lang="fr-FR" sz="1200" b="1" dirty="0">
                <a:latin typeface="Arial" panose="020B0604020202020204" pitchFamily="34" charset="0"/>
                <a:ea typeface="ＭＳ Ｐゴシック" charset="0"/>
                <a:cs typeface="ＭＳ Ｐゴシック" charset="0"/>
              </a:rPr>
              <a:t>’</a:t>
            </a:r>
            <a:r>
              <a:rPr lang="en-US" sz="1200" b="1" dirty="0">
                <a:latin typeface="Arial" panose="020B0604020202020204" pitchFamily="34" charset="0"/>
                <a:ea typeface="ＭＳ Ｐゴシック" charset="0"/>
                <a:cs typeface="ＭＳ Ｐゴシック" charset="0"/>
              </a:rPr>
              <a:t>s Creed of 1</a:t>
            </a:r>
            <a:r>
              <a:rPr lang="en-US" sz="1200" b="1" baseline="30000" dirty="0">
                <a:latin typeface="Arial" panose="020B0604020202020204" pitchFamily="34" charset="0"/>
                <a:ea typeface="ＭＳ Ｐゴシック" charset="0"/>
                <a:cs typeface="ＭＳ Ｐゴシック" charset="0"/>
              </a:rPr>
              <a:t>st to </a:t>
            </a:r>
            <a:r>
              <a:rPr lang="en-US" sz="1200" b="1" dirty="0">
                <a:latin typeface="Arial" panose="020B0604020202020204" pitchFamily="34" charset="0"/>
                <a:ea typeface="ＭＳ Ｐゴシック" charset="0"/>
                <a:cs typeface="ＭＳ Ｐゴシック" charset="0"/>
              </a:rPr>
              <a:t>3</a:t>
            </a:r>
            <a:r>
              <a:rPr lang="en-US" sz="1200" b="1" baseline="30000" dirty="0">
                <a:latin typeface="Arial" panose="020B0604020202020204" pitchFamily="34" charset="0"/>
                <a:ea typeface="ＭＳ Ｐゴシック" charset="0"/>
                <a:cs typeface="ＭＳ Ｐゴシック" charset="0"/>
              </a:rPr>
              <a:t>rd</a:t>
            </a:r>
            <a:r>
              <a:rPr lang="en-US" sz="1200" b="1" dirty="0">
                <a:latin typeface="Arial" panose="020B0604020202020204" pitchFamily="34" charset="0"/>
                <a:ea typeface="ＭＳ Ｐゴシック" charset="0"/>
                <a:cs typeface="ＭＳ Ｐゴシック" charset="0"/>
              </a:rPr>
              <a:t> centuries. But why do we have it in the first place?</a:t>
            </a:r>
          </a:p>
          <a:p>
            <a:r>
              <a:rPr lang="en-US" sz="1200" b="1" dirty="0">
                <a:latin typeface="Arial" panose="020B0604020202020204" pitchFamily="34" charset="0"/>
                <a:ea typeface="ＭＳ Ｐゴシック" charset="0"/>
                <a:cs typeface="ＭＳ Ｐゴシック" charset="0"/>
              </a:rPr>
              <a:t>___________</a:t>
            </a:r>
          </a:p>
          <a:p>
            <a:r>
              <a:rPr lang="en-US" sz="1200" b="1" dirty="0">
                <a:latin typeface="Arial" panose="020B0604020202020204" pitchFamily="34" charset="0"/>
                <a:ea typeface="ＭＳ Ｐゴシック" charset="0"/>
                <a:cs typeface="ＭＳ Ｐゴシック" charset="0"/>
              </a:rPr>
              <a:t>LC-00-Syllabus-88</a:t>
            </a:r>
          </a:p>
          <a:p>
            <a:r>
              <a:rPr lang="en-US" sz="1200" b="1" dirty="0">
                <a:latin typeface="Arial" panose="020B0604020202020204" pitchFamily="34" charset="0"/>
                <a:ea typeface="ＭＳ Ｐゴシック" charset="0"/>
                <a:cs typeface="ＭＳ Ｐゴシック" charset="0"/>
              </a:rPr>
              <a:t>NS-04-John1-12-slide 163</a:t>
            </a:r>
          </a:p>
          <a:p>
            <a:r>
              <a:rPr lang="en-US" sz="1200" b="1" dirty="0">
                <a:latin typeface="Arial" panose="020B0604020202020204" pitchFamily="34" charset="0"/>
                <a:ea typeface="ＭＳ Ｐゴシック" charset="0"/>
                <a:cs typeface="ＭＳ Ｐゴシック" charset="0"/>
              </a:rPr>
              <a:t>TH-03-Nicene Creed-1</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018887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What did John mean?</a:t>
            </a:r>
          </a:p>
          <a:p>
            <a:pPr>
              <a:defRPr/>
            </a:pPr>
            <a:endParaRPr lang="en-US" dirty="0">
              <a:cs typeface="+mn-cs"/>
            </a:endParaRPr>
          </a:p>
          <a:p>
            <a:pPr>
              <a:defRPr/>
            </a:pPr>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What would have happened if the people had turned from sin to God?</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The OT envisions a believing Israel in the earthly kingdom ruled by the Messiah. If Israel had trusted in Christ, then he would have brought in that kingdom just as John promised. Jesus made the same promise in Matthew 4:17.</a:t>
            </a:r>
            <a:endParaRPr lang="en-US" dirty="0">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44407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b="1"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1937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AD0762-8B9D-3A4F-995C-4D7FCEACB0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748543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941834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2899736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1067602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966309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4295857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4497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Today we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b="1"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283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pPr algn="r" rtl="1" fontAlgn="base">
              <a:spcBef>
                <a:spcPct val="30000"/>
              </a:spcBef>
              <a:spcAft>
                <a:spcPct val="0"/>
              </a:spcAft>
            </a:pPr>
            <a:endParaRPr lang="en-US" dirty="0"/>
          </a:p>
        </p:txBody>
      </p:sp>
    </p:spTree>
    <p:extLst>
      <p:ext uri="{BB962C8B-B14F-4D97-AF65-F5344CB8AC3E}">
        <p14:creationId xmlns:p14="http://schemas.microsoft.com/office/powerpoint/2010/main" val="428644900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51853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7837828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4899" name="Rectangle 3"/>
          <p:cNvSpPr>
            <a:spLocks noGrp="1" noChangeArrowheads="1"/>
          </p:cNvSpPr>
          <p:nvPr>
            <p:ph type="body" idx="1"/>
          </p:nvPr>
        </p:nvSpPr>
        <p:spPr/>
        <p:txBody>
          <a:bodyPr/>
          <a:lstStyle/>
          <a:p>
            <a:r>
              <a:rPr lang="en-US" dirty="0"/>
              <a:t>A third purpose is actually "to fulfill all righteousness," in the words of Jesus. He refused to ask others to do what he himself had not done.</a:t>
            </a:r>
          </a:p>
        </p:txBody>
      </p:sp>
    </p:spTree>
    <p:extLst>
      <p:ext uri="{BB962C8B-B14F-4D97-AF65-F5344CB8AC3E}">
        <p14:creationId xmlns:p14="http://schemas.microsoft.com/office/powerpoint/2010/main" val="102632988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b="1"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b="1" dirty="0">
                <a:latin typeface="Arial" panose="020B0604020202020204" pitchFamily="34" charset="0"/>
                <a:ea typeface="ＭＳ Ｐゴシック" panose="020B0600070205080204" pitchFamily="34" charset="-128"/>
              </a:rPr>
              <a:t>• However, to affirm the biblical teaching, about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85553662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99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The DaVinci Code, author Dan Brown claims (without support) that the Nicaea vote on whether Jesus was co-eternal with God was very close.  The truth is that the vote of the approximately 300-some leaders present was 300 to 3.  Along with Arius, </a:t>
            </a:r>
            <a:r>
              <a:rPr lang="en-US" altLang="ja-JP" b="1"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b="1" dirty="0" err="1">
                <a:latin typeface="Arial" panose="020B0604020202020204" pitchFamily="34" charset="0"/>
                <a:ea typeface="ＭＳ Ｐゴシック" charset="0"/>
                <a:cs typeface="Arial" panose="020B0604020202020204" pitchFamily="34" charset="0"/>
              </a:rPr>
              <a:t>Theonas</a:t>
            </a:r>
            <a:r>
              <a:rPr lang="en-US" altLang="ja-JP" b="1" dirty="0">
                <a:latin typeface="Arial" panose="020B0604020202020204" pitchFamily="34" charset="0"/>
                <a:ea typeface="ＭＳ Ｐゴシック" charset="0"/>
                <a:cs typeface="Arial" panose="020B0604020202020204" pitchFamily="34" charset="0"/>
              </a:rPr>
              <a:t> of </a:t>
            </a:r>
            <a:r>
              <a:rPr lang="en-US" altLang="ja-JP" b="1" dirty="0" err="1">
                <a:latin typeface="Arial" panose="020B0604020202020204" pitchFamily="34" charset="0"/>
                <a:ea typeface="ＭＳ Ｐゴシック" charset="0"/>
                <a:cs typeface="Arial" panose="020B0604020202020204" pitchFamily="34" charset="0"/>
              </a:rPr>
              <a:t>Mamarica</a:t>
            </a:r>
            <a:r>
              <a:rPr lang="en-US" altLang="ja-JP" b="1"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The Da Vinci Code: Fact or Fiction? with Hank </a:t>
            </a:r>
            <a:r>
              <a:rPr lang="en-US" altLang="ja-JP" b="1" dirty="0" err="1">
                <a:latin typeface="Arial" panose="020B0604020202020204" pitchFamily="34" charset="0"/>
                <a:ea typeface="ＭＳ Ｐゴシック" charset="0"/>
                <a:cs typeface="Arial" panose="020B0604020202020204" pitchFamily="34" charset="0"/>
              </a:rPr>
              <a:t>Hanegraaff</a:t>
            </a:r>
            <a:r>
              <a:rPr lang="en-US" altLang="ja-JP" b="1" dirty="0">
                <a:latin typeface="Arial" panose="020B0604020202020204" pitchFamily="34" charset="0"/>
                <a:ea typeface="ＭＳ Ｐゴシック" charset="0"/>
                <a:cs typeface="Arial" panose="020B0604020202020204" pitchFamily="34" charset="0"/>
              </a:rPr>
              <a:t> [Wheaton: Tyndale, 2004], 15, n. 6, on p. 73).</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0128933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cs typeface="Arial" panose="020B0604020202020204" pitchFamily="34" charset="0"/>
              </a:rPr>
              <a:t>يُمثِّل الأصحاح 40 من إشعياء معلومات الخلفيَّة الرئيسيَّة المتاحة عن يوحنَّا المعمدان. يُعزِّي اللهُ شعبَه رغم أنَّه يُخبِرهم بالسبي الآتي عليهم- وهو يفعل هذا بتقديم وعدٍ عن صوت صارخٍ في البرَّيَّة، وليس في الهيكل.</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941834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323</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324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6438852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b="1"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raised up Basil and the </a:t>
            </a:r>
            <a:r>
              <a:rPr lang="en-US" altLang="ja-JP" b="1" dirty="0">
                <a:latin typeface="Arial" panose="020B0604020202020204" pitchFamily="34" charset="0"/>
                <a:ea typeface="ＭＳ Ｐゴシック" charset="0"/>
                <a:cs typeface="Arial" panose="020B0604020202020204" pitchFamily="34" charset="0"/>
              </a:rPr>
              <a:t>"Two </a:t>
            </a:r>
            <a:r>
              <a:rPr lang="en-US" altLang="ja-JP" b="1" dirty="0" err="1">
                <a:latin typeface="Arial" panose="020B0604020202020204" pitchFamily="34" charset="0"/>
                <a:ea typeface="ＭＳ Ｐゴシック" charset="0"/>
                <a:cs typeface="Arial" panose="020B0604020202020204" pitchFamily="34" charset="0"/>
              </a:rPr>
              <a:t>Gregorys</a:t>
            </a:r>
            <a:r>
              <a:rPr lang="en-US" altLang="ja-JP" b="1" dirty="0">
                <a:latin typeface="Arial" panose="020B0604020202020204" pitchFamily="34" charset="0"/>
                <a:ea typeface="ＭＳ Ｐゴシック" charset="0"/>
                <a:cs typeface="Arial" panose="020B0604020202020204" pitchFamily="34" charset="0"/>
              </a:rPr>
              <a:t>" to finally nail the coffin in ancient Arianism. (But sadly, this same heresy came back in the 1800s in a cult called Jehovah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John begins his gospel with many clear contrasts to between John and Jesus.</a:t>
            </a:r>
          </a:p>
        </p:txBody>
      </p:sp>
    </p:spTree>
    <p:extLst>
      <p:ext uri="{BB962C8B-B14F-4D97-AF65-F5344CB8AC3E}">
        <p14:creationId xmlns:p14="http://schemas.microsoft.com/office/powerpoint/2010/main" val="294995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458747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6D167-A2DF-884D-9245-5FB0123B17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mr-IN"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extLst>
      <p:ext uri="{BB962C8B-B14F-4D97-AF65-F5344CB8AC3E}">
        <p14:creationId xmlns:p14="http://schemas.microsoft.com/office/powerpoint/2010/main" val="421724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2A8CB-8F50-F84D-8996-F4F9662037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7200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5A3473-0283-8943-AB56-0536C48181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5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69FE6-7EBC-C04E-B217-EF09735DE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567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D4C59-F36E-9A4C-8594-FE864DCE23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2343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29924-111A-334D-9545-C1FA41C0D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80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913310-A449-3C4C-8050-359CA73AE3FD}"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1774853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484AA9-DD1B-754A-8449-88C67ECC10E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941299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B6A29-ED0A-C24B-A001-FDCA107DB58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From their union came the brothers Cain and Abel.</a:t>
            </a:r>
          </a:p>
          <a:p>
            <a:r>
              <a:rPr lang="en-US" b="1" dirty="0">
                <a:solidFill>
                  <a:srgbClr val="000000"/>
                </a:solidFill>
                <a:latin typeface="Times New Roman" charset="0"/>
                <a:ea typeface="ＭＳ Ｐゴシック" charset="0"/>
                <a:cs typeface="ＭＳ Ｐゴシック" charset="0"/>
              </a:rPr>
              <a:t>////	And we know that Cain slew Abel because of Cain</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104594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284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E47659-D963-FA4E-BEE2-18E18E322A16}"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1533530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972074-8B21-A548-B611-49D143D2ACC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1851705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82AD3-8E54-D54B-AF0A-C2A97A8A78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790651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EF4D7C-2404-DF4D-A183-86084EAB3D6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And...among other of David</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1986870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02BEF0-09C4-9046-BB62-809E1F91C6A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513572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C549A-F7A1-7E4A-91BB-10A1E7E2742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Luke wrote about this in his Gospel.  In his third chapter, verse 23: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mr-IN" altLang="ja-JP" b="1" dirty="0">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This further explanation from two eminent Bible scholars: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mr-IN" altLang="ja-JP" b="1" dirty="0">
                <a:solidFill>
                  <a:srgbClr val="000000"/>
                </a:solidFill>
                <a:latin typeface="Times New Roman" charset="0"/>
                <a:ea typeface="ＭＳ Ｐゴシック" charset="0"/>
                <a:cs typeface="ＭＳ Ｐゴシック" charset="0"/>
              </a:rPr>
              <a:t>"</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0615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2FA85D-D491-9B48-B024-0B5C3A133D5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4039201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EB2C2C-1DE0-1F4B-9C1B-7A3FE0E3F0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2108641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61B9C1-C2EF-2645-A70B-F311B420FC9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14202588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8AE5E-7750-754C-BDC0-EC44625A942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1635715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125048-39A9-1D49-97F4-412BED084C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8218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39748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A08B2E-D9AF-CA42-B240-B3EC61F0A61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25785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LC-01-Intro-40</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6347D-8243-6645-823B-5957436C78C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92130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340374-058B-3347-BF14-9EE40A27AB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1944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88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By this time, the Jews had the gospel of Matthew that was directed towards Jewish readers. Matthew gave evidences for Jesus as the long-awaited Messiah, or ruler promised in the OT</a:t>
            </a:r>
            <a:r>
              <a:rPr lang="en-SG" sz="1200" b="1" kern="1200" dirty="0">
                <a:solidFill>
                  <a:schemeClr val="tx1"/>
                </a:solidFill>
                <a:effectLst/>
                <a:latin typeface="Arial" panose="020B0604020202020204" pitchFamily="34" charset="0"/>
                <a:ea typeface="ＭＳ Ｐゴシック" charset="-128"/>
                <a:cs typeface="ＭＳ Ｐゴシック" charset="-128"/>
              </a:rPr>
              <a:t>. But now after the East was reached was the time for Luke to present Jesus to the westerners. Paul was awaiting trial for two years in Israel. Luke was with him and in the perfect time and place to write a history of Jesus for Gentiles.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065024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9943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5569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30607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1065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13126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052073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7743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81897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1167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72208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61503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008857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074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2432119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0516354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5982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7152685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604297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972031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354737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715237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868614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54350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189888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056524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pPr>
                <a:defRPr/>
              </a:pPr>
              <a:t>‹#›</a:t>
            </a:fld>
            <a:endParaRPr lang="en-US"/>
          </a:p>
        </p:txBody>
      </p:sp>
    </p:spTree>
    <p:extLst>
      <p:ext uri="{BB962C8B-B14F-4D97-AF65-F5344CB8AC3E}">
        <p14:creationId xmlns:p14="http://schemas.microsoft.com/office/powerpoint/2010/main" val="35453113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792607"/>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206779415"/>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99598"/>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554353"/>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791120144"/>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716"/>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456073350"/>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071273147"/>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150980"/>
      </p:ext>
    </p:extLst>
  </p:cSld>
  <p:clrMapOvr>
    <a:masterClrMapping/>
  </p:clrMapOvr>
  <p:transitio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8194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42642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3835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7951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3922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6697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9291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03819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0847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06892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970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16470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3757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21" y="3817959"/>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293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41523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76887517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35314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876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7" y="6526234"/>
            <a:ext cx="817563"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185449729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7456619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755441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284041609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36351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5302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4109369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38587671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11097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01480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26900214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960664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222932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642915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3972062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9245009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161927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1"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1" y="3886201"/>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604448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59748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01229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71"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121441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53222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2373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28864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89127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528811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86279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544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55644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48336-F8FA-044C-AC69-BC706F297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39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63477-BE04-E446-B22F-282C158A4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3952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466CBA-EB7F-6244-AF0E-4E0D9880C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65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8110D3-E5AA-4942-B666-681CA5A8A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083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0A50E7-12DF-AF4D-9F4A-05172E32E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773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69365D-17EB-DB4D-968B-49702911E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41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EF7ECB-222F-DA42-BC20-9EFCC655D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309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4B1651-DF72-7B48-B985-3EBE5064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913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AE12F-E48A-254F-B874-00416B2FC6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10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5A253B-8D53-A94A-ADE9-99E9B4111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0990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BE8720-92F7-D941-B986-D0FFA2880A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331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89193-971F-2F4C-BBE8-6E7FCF10B7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206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409"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116871" name="Rectangle 135"/>
          <p:cNvSpPr>
            <a:spLocks noGrp="1" noChangeArrowheads="1"/>
          </p:cNvSpPr>
          <p:nvPr>
            <p:ph type="ctrTitle" sz="quarter"/>
          </p:nvPr>
        </p:nvSpPr>
        <p:spPr>
          <a:xfrm>
            <a:off x="685800" y="182723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3587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03536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871150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83581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150438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5478977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014777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37430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944560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193846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523446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47273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439808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8970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672784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6517857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735568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1582219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7634941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8769816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687746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762014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6778311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406132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12/20/24</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142630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28008390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1786617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3427388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2234199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2855573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080603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3450882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275606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5058291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0695135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372635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67584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4808925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36405848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9210A951-7663-3A4F-9AA1-90BBA16088EB}" type="slidenum">
              <a:rPr lang="en-US"/>
              <a:pPr>
                <a:defRPr/>
              </a:pPr>
              <a:t>‹#›</a:t>
            </a:fld>
            <a:endParaRPr lang="en-US"/>
          </a:p>
        </p:txBody>
      </p:sp>
    </p:spTree>
    <p:extLst>
      <p:ext uri="{BB962C8B-B14F-4D97-AF65-F5344CB8AC3E}">
        <p14:creationId xmlns:p14="http://schemas.microsoft.com/office/powerpoint/2010/main" val="41164573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B48D49-58EE-1047-8D1F-363F0BD4F37F}"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1E51D3-9C4F-FC4A-A7B7-0DFD64DFE315}" type="slidenum">
              <a:rPr lang="en-US"/>
              <a:pPr>
                <a:defRPr/>
              </a:pPr>
              <a:t>‹#›</a:t>
            </a:fld>
            <a:endParaRPr lang="en-US"/>
          </a:p>
        </p:txBody>
      </p:sp>
    </p:spTree>
    <p:extLst>
      <p:ext uri="{BB962C8B-B14F-4D97-AF65-F5344CB8AC3E}">
        <p14:creationId xmlns:p14="http://schemas.microsoft.com/office/powerpoint/2010/main" val="20750289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779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8583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513983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7551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560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9314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6995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7345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93410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0490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23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12/20/24</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13587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defTabSz="457200">
              <a:defRPr/>
            </a:lvl1pPr>
          </a:lstStyle>
          <a:p>
            <a:pPr>
              <a:defRPr/>
            </a:pPr>
            <a:endParaRPr lang="en-US"/>
          </a:p>
        </p:txBody>
      </p:sp>
      <p:sp>
        <p:nvSpPr>
          <p:cNvPr id="10"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11" name="Rectangle 11"/>
          <p:cNvSpPr>
            <a:spLocks noGrp="1" noChangeArrowheads="1"/>
          </p:cNvSpPr>
          <p:nvPr>
            <p:ph type="sldNum" sz="quarter" idx="12"/>
          </p:nvPr>
        </p:nvSpPr>
        <p:spPr/>
        <p:txBody>
          <a:bodyPr/>
          <a:lstStyle>
            <a:lvl1pPr defTabSz="457200">
              <a:defRPr/>
            </a:lvl1pPr>
          </a:lstStyle>
          <a:p>
            <a:pPr>
              <a:defRPr/>
            </a:pPr>
            <a:fld id="{7693456B-A965-3F40-80AA-ED6F3D45E004}" type="slidenum">
              <a:rPr lang="en-US"/>
              <a:pPr>
                <a:defRPr/>
              </a:pPr>
              <a:t>‹#›</a:t>
            </a:fld>
            <a:endParaRPr lang="en-US"/>
          </a:p>
        </p:txBody>
      </p:sp>
    </p:spTree>
    <p:extLst>
      <p:ext uri="{BB962C8B-B14F-4D97-AF65-F5344CB8AC3E}">
        <p14:creationId xmlns:p14="http://schemas.microsoft.com/office/powerpoint/2010/main" val="10502367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BEBB1B31-D688-8146-8A7F-1BAD3708F6BC}" type="slidenum">
              <a:rPr lang="en-US"/>
              <a:pPr>
                <a:defRPr/>
              </a:pPr>
              <a:t>‹#›</a:t>
            </a:fld>
            <a:endParaRPr lang="en-US"/>
          </a:p>
        </p:txBody>
      </p:sp>
    </p:spTree>
    <p:extLst>
      <p:ext uri="{BB962C8B-B14F-4D97-AF65-F5344CB8AC3E}">
        <p14:creationId xmlns:p14="http://schemas.microsoft.com/office/powerpoint/2010/main" val="21610321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03A71FBD-E776-F44F-A2C6-7BC75381E6D9}" type="slidenum">
              <a:rPr lang="en-US"/>
              <a:pPr>
                <a:defRPr/>
              </a:pPr>
              <a:t>‹#›</a:t>
            </a:fld>
            <a:endParaRPr lang="en-US"/>
          </a:p>
        </p:txBody>
      </p:sp>
    </p:spTree>
    <p:extLst>
      <p:ext uri="{BB962C8B-B14F-4D97-AF65-F5344CB8AC3E}">
        <p14:creationId xmlns:p14="http://schemas.microsoft.com/office/powerpoint/2010/main" val="6788295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73A214AC-427E-4F47-98FA-91BA4ACF2CDB}" type="slidenum">
              <a:rPr lang="en-US"/>
              <a:pPr>
                <a:defRPr/>
              </a:pPr>
              <a:t>‹#›</a:t>
            </a:fld>
            <a:endParaRPr lang="en-US"/>
          </a:p>
        </p:txBody>
      </p:sp>
    </p:spTree>
    <p:extLst>
      <p:ext uri="{BB962C8B-B14F-4D97-AF65-F5344CB8AC3E}">
        <p14:creationId xmlns:p14="http://schemas.microsoft.com/office/powerpoint/2010/main" val="15001788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defTabSz="457200">
              <a:defRPr/>
            </a:lvl1pPr>
          </a:lstStyle>
          <a:p>
            <a:pPr>
              <a:defRPr/>
            </a:pPr>
            <a:endParaRPr lang="en-US"/>
          </a:p>
        </p:txBody>
      </p:sp>
      <p:sp>
        <p:nvSpPr>
          <p:cNvPr id="8"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1"/>
          <p:cNvSpPr>
            <a:spLocks noGrp="1" noChangeArrowheads="1"/>
          </p:cNvSpPr>
          <p:nvPr>
            <p:ph type="sldNum" sz="quarter" idx="12"/>
          </p:nvPr>
        </p:nvSpPr>
        <p:spPr/>
        <p:txBody>
          <a:bodyPr/>
          <a:lstStyle>
            <a:lvl1pPr defTabSz="457200">
              <a:defRPr/>
            </a:lvl1pPr>
          </a:lstStyle>
          <a:p>
            <a:pPr>
              <a:defRPr/>
            </a:pPr>
            <a:fld id="{01830499-D8D2-4F46-A5E5-C4F23E6B0491}" type="slidenum">
              <a:rPr lang="en-US"/>
              <a:pPr>
                <a:defRPr/>
              </a:pPr>
              <a:t>‹#›</a:t>
            </a:fld>
            <a:endParaRPr lang="en-US"/>
          </a:p>
        </p:txBody>
      </p:sp>
    </p:spTree>
    <p:extLst>
      <p:ext uri="{BB962C8B-B14F-4D97-AF65-F5344CB8AC3E}">
        <p14:creationId xmlns:p14="http://schemas.microsoft.com/office/powerpoint/2010/main" val="17044308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defTabSz="457200">
              <a:defRPr/>
            </a:lvl1pPr>
          </a:lstStyle>
          <a:p>
            <a:pPr>
              <a:defRPr/>
            </a:pPr>
            <a:endParaRPr lang="en-US"/>
          </a:p>
        </p:txBody>
      </p:sp>
      <p:sp>
        <p:nvSpPr>
          <p:cNvPr id="4"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1"/>
          <p:cNvSpPr>
            <a:spLocks noGrp="1" noChangeArrowheads="1"/>
          </p:cNvSpPr>
          <p:nvPr>
            <p:ph type="sldNum" sz="quarter" idx="12"/>
          </p:nvPr>
        </p:nvSpPr>
        <p:spPr/>
        <p:txBody>
          <a:bodyPr/>
          <a:lstStyle>
            <a:lvl1pPr defTabSz="457200">
              <a:defRPr/>
            </a:lvl1pPr>
          </a:lstStyle>
          <a:p>
            <a:pPr>
              <a:defRPr/>
            </a:pPr>
            <a:fld id="{7C147D6F-35E4-DD4C-A3A5-59C2B5251082}" type="slidenum">
              <a:rPr lang="en-US"/>
              <a:pPr>
                <a:defRPr/>
              </a:pPr>
              <a:t>‹#›</a:t>
            </a:fld>
            <a:endParaRPr lang="en-US"/>
          </a:p>
        </p:txBody>
      </p:sp>
    </p:spTree>
    <p:extLst>
      <p:ext uri="{BB962C8B-B14F-4D97-AF65-F5344CB8AC3E}">
        <p14:creationId xmlns:p14="http://schemas.microsoft.com/office/powerpoint/2010/main" val="507628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457200">
              <a:defRPr/>
            </a:lvl1pPr>
          </a:lstStyle>
          <a:p>
            <a:pPr>
              <a:defRPr/>
            </a:pPr>
            <a:endParaRPr lang="en-US"/>
          </a:p>
        </p:txBody>
      </p:sp>
      <p:sp>
        <p:nvSpPr>
          <p:cNvPr id="3"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1"/>
          <p:cNvSpPr>
            <a:spLocks noGrp="1" noChangeArrowheads="1"/>
          </p:cNvSpPr>
          <p:nvPr>
            <p:ph type="sldNum" sz="quarter" idx="12"/>
          </p:nvPr>
        </p:nvSpPr>
        <p:spPr/>
        <p:txBody>
          <a:bodyPr/>
          <a:lstStyle>
            <a:lvl1pPr defTabSz="457200">
              <a:defRPr/>
            </a:lvl1pPr>
          </a:lstStyle>
          <a:p>
            <a:pPr>
              <a:defRPr/>
            </a:pPr>
            <a:fld id="{66A0C73A-5087-AE49-853E-55246C6E4CEA}" type="slidenum">
              <a:rPr lang="en-US"/>
              <a:pPr>
                <a:defRPr/>
              </a:pPr>
              <a:t>‹#›</a:t>
            </a:fld>
            <a:endParaRPr lang="en-US"/>
          </a:p>
        </p:txBody>
      </p:sp>
    </p:spTree>
    <p:extLst>
      <p:ext uri="{BB962C8B-B14F-4D97-AF65-F5344CB8AC3E}">
        <p14:creationId xmlns:p14="http://schemas.microsoft.com/office/powerpoint/2010/main" val="29700029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C63B3A7E-D403-8D4A-9AD2-8411060B54CA}" type="slidenum">
              <a:rPr lang="en-US"/>
              <a:pPr>
                <a:defRPr/>
              </a:pPr>
              <a:t>‹#›</a:t>
            </a:fld>
            <a:endParaRPr lang="en-US"/>
          </a:p>
        </p:txBody>
      </p:sp>
    </p:spTree>
    <p:extLst>
      <p:ext uri="{BB962C8B-B14F-4D97-AF65-F5344CB8AC3E}">
        <p14:creationId xmlns:p14="http://schemas.microsoft.com/office/powerpoint/2010/main" val="31953717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48E5A141-0E1E-7243-BAAB-F34C2CE2A43D}" type="slidenum">
              <a:rPr lang="en-US"/>
              <a:pPr>
                <a:defRPr/>
              </a:pPr>
              <a:t>‹#›</a:t>
            </a:fld>
            <a:endParaRPr lang="en-US"/>
          </a:p>
        </p:txBody>
      </p:sp>
    </p:spTree>
    <p:extLst>
      <p:ext uri="{BB962C8B-B14F-4D97-AF65-F5344CB8AC3E}">
        <p14:creationId xmlns:p14="http://schemas.microsoft.com/office/powerpoint/2010/main" val="29361164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98AD5AE0-61C5-A549-AB36-BC913F850F84}" type="slidenum">
              <a:rPr lang="en-US"/>
              <a:pPr>
                <a:defRPr/>
              </a:pPr>
              <a:t>‹#›</a:t>
            </a:fld>
            <a:endParaRPr lang="en-US"/>
          </a:p>
        </p:txBody>
      </p:sp>
    </p:spTree>
    <p:extLst>
      <p:ext uri="{BB962C8B-B14F-4D97-AF65-F5344CB8AC3E}">
        <p14:creationId xmlns:p14="http://schemas.microsoft.com/office/powerpoint/2010/main" val="14989484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A0CABF77-EC1E-B740-B874-60A9B2A66FB8}" type="slidenum">
              <a:rPr lang="en-US"/>
              <a:pPr>
                <a:defRPr/>
              </a:pPr>
              <a:t>‹#›</a:t>
            </a:fld>
            <a:endParaRPr lang="en-US"/>
          </a:p>
        </p:txBody>
      </p:sp>
    </p:spTree>
    <p:extLst>
      <p:ext uri="{BB962C8B-B14F-4D97-AF65-F5344CB8AC3E}">
        <p14:creationId xmlns:p14="http://schemas.microsoft.com/office/powerpoint/2010/main" val="3777460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2D75979E-8B02-2C44-8510-092DDD373073}" type="slidenum">
              <a:rPr lang="en-US"/>
              <a:pPr>
                <a:defRPr/>
              </a:pPr>
              <a:t>‹#›</a:t>
            </a:fld>
            <a:endParaRPr lang="en-US"/>
          </a:p>
        </p:txBody>
      </p:sp>
    </p:spTree>
    <p:extLst>
      <p:ext uri="{BB962C8B-B14F-4D97-AF65-F5344CB8AC3E}">
        <p14:creationId xmlns:p14="http://schemas.microsoft.com/office/powerpoint/2010/main" val="16345244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fontAlgn="auto">
              <a:spcBef>
                <a:spcPts val="0"/>
              </a:spcBef>
              <a:spcAft>
                <a:spcPts val="0"/>
              </a:spcAft>
              <a:defRPr>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9FA830A6-D475-484F-A0CD-EBDFD338F424}" type="slidenum">
              <a:rPr lang="en-US"/>
              <a:pPr>
                <a:defRPr/>
              </a:pPr>
              <a:t>‹#›</a:t>
            </a:fld>
            <a:endParaRPr lang="en-US"/>
          </a:p>
        </p:txBody>
      </p:sp>
    </p:spTree>
    <p:extLst>
      <p:ext uri="{BB962C8B-B14F-4D97-AF65-F5344CB8AC3E}">
        <p14:creationId xmlns:p14="http://schemas.microsoft.com/office/powerpoint/2010/main" val="26225078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20/12/2024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20/12/2024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20/12/2024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20/12/2024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20/12/2024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20/12/2024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20/12/2024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20/12/2024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15218909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2125810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Tree>
    <p:extLst>
      <p:ext uri="{BB962C8B-B14F-4D97-AF65-F5344CB8AC3E}">
        <p14:creationId xmlns:p14="http://schemas.microsoft.com/office/powerpoint/2010/main" val="10631609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39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Tree>
    <p:extLst>
      <p:ext uri="{BB962C8B-B14F-4D97-AF65-F5344CB8AC3E}">
        <p14:creationId xmlns:p14="http://schemas.microsoft.com/office/powerpoint/2010/main" val="322464086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45450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88170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385115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2840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22421087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90500728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721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5447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270110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655799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43300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14919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51372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18617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187696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5098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8214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79438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39683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11617121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27348990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37752026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663560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07590580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180121513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477270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230053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7588856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4016138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960339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90119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1613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8914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9497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75251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94449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95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3387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1584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0621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8838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2896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6867686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0732759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36001423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7830259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120351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8193233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4863386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5970216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40275098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3815422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2016513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charset="0"/>
                <a:cs typeface="MS Gothic" charset="0"/>
              </a:defRPr>
            </a:lvl1pPr>
          </a:lstStyle>
          <a:p>
            <a:pPr defTabSz="457200">
              <a:defRPr/>
            </a:pPr>
            <a:fld id="{BB949F63-333E-2F4E-B8DD-C43CF5671ECB}" type="slidenum">
              <a:rPr lang="en-US"/>
              <a:pPr defTabSz="457200">
                <a:defRPr/>
              </a:pPr>
              <a:t>‹#›</a:t>
            </a:fld>
            <a:endParaRPr lang="en-US"/>
          </a:p>
        </p:txBody>
      </p:sp>
    </p:spTree>
    <p:extLst>
      <p:ext uri="{BB962C8B-B14F-4D97-AF65-F5344CB8AC3E}">
        <p14:creationId xmlns:p14="http://schemas.microsoft.com/office/powerpoint/2010/main" val="68184365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261415162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3" name="Rectangle 1036"/>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4" name="Rectangle 1037"/>
          <p:cNvSpPr>
            <a:spLocks noGrp="1" noChangeArrowheads="1"/>
          </p:cNvSpPr>
          <p:nvPr>
            <p:ph type="sldNum" sz="quarter" idx="12"/>
          </p:nvPr>
        </p:nvSpPr>
        <p:spPr/>
        <p:txBody>
          <a:bodyPr/>
          <a:lstStyle>
            <a:lvl1pPr>
              <a:defRPr/>
            </a:lvl1pPr>
          </a:lstStyle>
          <a:p>
            <a:pPr>
              <a:defRPr/>
            </a:pPr>
            <a:fld id="{07C60A8C-E84E-574F-9738-3EC4A83D396F}" type="slidenum">
              <a:rPr lang="en-US"/>
              <a:pPr>
                <a:defRPr/>
              </a:pPr>
              <a:t>‹#›</a:t>
            </a:fld>
            <a:endParaRPr lang="en-US"/>
          </a:p>
        </p:txBody>
      </p:sp>
    </p:spTree>
    <p:extLst>
      <p:ext uri="{BB962C8B-B14F-4D97-AF65-F5344CB8AC3E}">
        <p14:creationId xmlns:p14="http://schemas.microsoft.com/office/powerpoint/2010/main" val="28766123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45383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23567544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31046419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106044406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101447838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8578516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16157324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137309702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55759297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58114060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2235752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47753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42811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23675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18403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40945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72304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413502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494944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49006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3255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75831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43437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121741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908847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264289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498382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16121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429139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16289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482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480831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39989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584921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15359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86608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024487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089367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753318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70044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263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048982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844767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11754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142583565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98199176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41991113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12/20/24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74999212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12/20/24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14351284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12/20/24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3216790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12/20/24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2290079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12/20/24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118264629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12/20/24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12401057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149799697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357010351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0011271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endParaRPr lang="en-US">
              <a:solidFill>
                <a:srgbClr val="FFFFFF"/>
              </a:solidFill>
            </a:endParaRPr>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75574565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041135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9970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22894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7864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636508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53833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267568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6680485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253588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33313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378098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4326379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247287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913924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10205157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8A1543-462F-2D45-8E56-754230938964}" type="slidenum">
              <a:rPr lang="en-US" smtClean="0"/>
              <a:pPr>
                <a:defRPr/>
              </a:pPr>
              <a:t>‹#›</a:t>
            </a:fld>
            <a:endParaRPr lang="en-US" dirty="0"/>
          </a:p>
        </p:txBody>
      </p:sp>
    </p:spTree>
    <p:extLst>
      <p:ext uri="{BB962C8B-B14F-4D97-AF65-F5344CB8AC3E}">
        <p14:creationId xmlns:p14="http://schemas.microsoft.com/office/powerpoint/2010/main" val="206716523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4EB6F9D-B02C-6C4C-AF45-6FA8ADE81A52}" type="slidenum">
              <a:rPr lang="en-US" smtClean="0"/>
              <a:pPr>
                <a:defRPr/>
              </a:pPr>
              <a:t>‹#›</a:t>
            </a:fld>
            <a:endParaRPr lang="en-US" dirty="0"/>
          </a:p>
        </p:txBody>
      </p:sp>
    </p:spTree>
    <p:extLst>
      <p:ext uri="{BB962C8B-B14F-4D97-AF65-F5344CB8AC3E}">
        <p14:creationId xmlns:p14="http://schemas.microsoft.com/office/powerpoint/2010/main" val="281496388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131736-1D08-124E-AC5F-A3386CA8A75D}" type="slidenum">
              <a:rPr lang="en-US" smtClean="0"/>
              <a:pPr>
                <a:defRPr/>
              </a:pPr>
              <a:t>‹#›</a:t>
            </a:fld>
            <a:endParaRPr lang="en-US" dirty="0"/>
          </a:p>
        </p:txBody>
      </p:sp>
    </p:spTree>
    <p:extLst>
      <p:ext uri="{BB962C8B-B14F-4D97-AF65-F5344CB8AC3E}">
        <p14:creationId xmlns:p14="http://schemas.microsoft.com/office/powerpoint/2010/main" val="241588707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2B0F525-9CAA-DF4B-97C2-B85A65F69FC3}" type="slidenum">
              <a:rPr lang="en-US" smtClean="0"/>
              <a:pPr>
                <a:defRPr/>
              </a:pPr>
              <a:t>‹#›</a:t>
            </a:fld>
            <a:endParaRPr lang="en-US" dirty="0"/>
          </a:p>
        </p:txBody>
      </p:sp>
    </p:spTree>
    <p:extLst>
      <p:ext uri="{BB962C8B-B14F-4D97-AF65-F5344CB8AC3E}">
        <p14:creationId xmlns:p14="http://schemas.microsoft.com/office/powerpoint/2010/main" val="30510275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5D4A66B-F017-F245-8B0B-C75BBE933BA0}" type="slidenum">
              <a:rPr lang="en-US" smtClean="0"/>
              <a:pPr>
                <a:defRPr/>
              </a:pPr>
              <a:t>‹#›</a:t>
            </a:fld>
            <a:endParaRPr lang="en-US" dirty="0"/>
          </a:p>
        </p:txBody>
      </p:sp>
    </p:spTree>
    <p:extLst>
      <p:ext uri="{BB962C8B-B14F-4D97-AF65-F5344CB8AC3E}">
        <p14:creationId xmlns:p14="http://schemas.microsoft.com/office/powerpoint/2010/main" val="28795054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2B31B50-1E73-D547-B79C-BAC104936FA0}" type="slidenum">
              <a:rPr lang="en-US" smtClean="0"/>
              <a:pPr>
                <a:defRPr/>
              </a:pPr>
              <a:t>‹#›</a:t>
            </a:fld>
            <a:endParaRPr lang="en-US" dirty="0"/>
          </a:p>
        </p:txBody>
      </p:sp>
    </p:spTree>
    <p:extLst>
      <p:ext uri="{BB962C8B-B14F-4D97-AF65-F5344CB8AC3E}">
        <p14:creationId xmlns:p14="http://schemas.microsoft.com/office/powerpoint/2010/main" val="7658452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E084925-E6AA-0D4C-BBE8-C9BF295EABA7}" type="slidenum">
              <a:rPr lang="en-US" smtClean="0"/>
              <a:pPr>
                <a:defRPr/>
              </a:pPr>
              <a:t>‹#›</a:t>
            </a:fld>
            <a:endParaRPr lang="en-US" dirty="0"/>
          </a:p>
        </p:txBody>
      </p:sp>
    </p:spTree>
    <p:extLst>
      <p:ext uri="{BB962C8B-B14F-4D97-AF65-F5344CB8AC3E}">
        <p14:creationId xmlns:p14="http://schemas.microsoft.com/office/powerpoint/2010/main" val="309687479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6BB2EB5-B953-C34A-A53B-599B42D56D14}" type="slidenum">
              <a:rPr lang="en-US" smtClean="0"/>
              <a:pPr>
                <a:defRPr/>
              </a:pPr>
              <a:t>‹#›</a:t>
            </a:fld>
            <a:endParaRPr lang="en-US" dirty="0"/>
          </a:p>
        </p:txBody>
      </p:sp>
    </p:spTree>
    <p:extLst>
      <p:ext uri="{BB962C8B-B14F-4D97-AF65-F5344CB8AC3E}">
        <p14:creationId xmlns:p14="http://schemas.microsoft.com/office/powerpoint/2010/main" val="15093964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8FE7BE6-B580-FD4D-BA71-933263BDE347}" type="slidenum">
              <a:rPr lang="en-US" smtClean="0"/>
              <a:pPr>
                <a:defRPr/>
              </a:pPr>
              <a:t>‹#›</a:t>
            </a:fld>
            <a:endParaRPr lang="en-US" dirty="0"/>
          </a:p>
        </p:txBody>
      </p:sp>
    </p:spTree>
    <p:extLst>
      <p:ext uri="{BB962C8B-B14F-4D97-AF65-F5344CB8AC3E}">
        <p14:creationId xmlns:p14="http://schemas.microsoft.com/office/powerpoint/2010/main" val="173123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29F6CD-48F7-A040-874F-8293F0E356E2}" type="slidenum">
              <a:rPr lang="en-US" smtClean="0"/>
              <a:pPr>
                <a:defRPr/>
              </a:pPr>
              <a:t>‹#›</a:t>
            </a:fld>
            <a:endParaRPr lang="en-US" dirty="0"/>
          </a:p>
        </p:txBody>
      </p:sp>
    </p:spTree>
    <p:extLst>
      <p:ext uri="{BB962C8B-B14F-4D97-AF65-F5344CB8AC3E}">
        <p14:creationId xmlns:p14="http://schemas.microsoft.com/office/powerpoint/2010/main" val="179037843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91CCE70-982D-284C-B4BC-0675C04C1998}" type="slidenum">
              <a:rPr lang="en-US" smtClean="0"/>
              <a:pPr>
                <a:defRPr/>
              </a:pPr>
              <a:t>‹#›</a:t>
            </a:fld>
            <a:endParaRPr lang="en-US" dirty="0"/>
          </a:p>
        </p:txBody>
      </p:sp>
    </p:spTree>
    <p:extLst>
      <p:ext uri="{BB962C8B-B14F-4D97-AF65-F5344CB8AC3E}">
        <p14:creationId xmlns:p14="http://schemas.microsoft.com/office/powerpoint/2010/main" val="17033461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B005D6C-6428-6B4F-A1FA-6EDAE95945A4}" type="slidenum">
              <a:rPr lang="en-US" smtClean="0"/>
              <a:pPr>
                <a:defRPr/>
              </a:pPr>
              <a:t>‹#›</a:t>
            </a:fld>
            <a:endParaRPr lang="en-US" dirty="0"/>
          </a:p>
        </p:txBody>
      </p:sp>
    </p:spTree>
    <p:extLst>
      <p:ext uri="{BB962C8B-B14F-4D97-AF65-F5344CB8AC3E}">
        <p14:creationId xmlns:p14="http://schemas.microsoft.com/office/powerpoint/2010/main" val="23478243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EC7390D-2922-BA49-BC2E-DA2FB5DAEF7A}" type="slidenum">
              <a:rPr lang="en-US" smtClean="0"/>
              <a:pPr>
                <a:defRPr/>
              </a:pPr>
              <a:t>‹#›</a:t>
            </a:fld>
            <a:endParaRPr lang="en-US" dirty="0"/>
          </a:p>
        </p:txBody>
      </p:sp>
    </p:spTree>
    <p:extLst>
      <p:ext uri="{BB962C8B-B14F-4D97-AF65-F5344CB8AC3E}">
        <p14:creationId xmlns:p14="http://schemas.microsoft.com/office/powerpoint/2010/main" val="386332955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5487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136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952290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37752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8573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626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096825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807214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38115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408230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576813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84629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1990041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689476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8048798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15FEDC-5BFD-F440-BB5B-548172FC4F9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6126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C8B137-8201-A14D-8EAB-788913F1FE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416725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F2ABAC-A42B-C148-9170-1B8C3DB064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188344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55103-836A-C243-A26E-3555F6FA06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1050109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AF850-EDBD-F24C-995C-5DCE95EEFE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7238716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25C05-FB1A-E343-947F-6A20F044E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537832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4C216-2838-1043-AD18-E54ED4A4E9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279014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523AD-9297-E84C-8FB0-F0ADE7B5B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926338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1EE35-D303-E346-B276-46264E9596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4772285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7CF051-1FF7-1C43-9974-8F6B35EEAD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271753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1301749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24680404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292067087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30302837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56135888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70351016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43604075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23343114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91563125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380448910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25316816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B51269-7D21-BD45-AC3B-E907316033D5}" type="slidenum">
              <a:rPr lang="en-US" smtClean="0"/>
              <a:pPr>
                <a:defRPr/>
              </a:pPr>
              <a:t>‹#›</a:t>
            </a:fld>
            <a:endParaRPr lang="en-US" dirty="0"/>
          </a:p>
        </p:txBody>
      </p:sp>
    </p:spTree>
    <p:extLst>
      <p:ext uri="{BB962C8B-B14F-4D97-AF65-F5344CB8AC3E}">
        <p14:creationId xmlns:p14="http://schemas.microsoft.com/office/powerpoint/2010/main" val="28499198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50157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45682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841030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719401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9456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24344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484480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41188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7904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4042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71467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03278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75457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3139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915088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124213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44017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177749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5142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615379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891891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6740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37375129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311144284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5226979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Tree>
    <p:extLst>
      <p:ext uri="{BB962C8B-B14F-4D97-AF65-F5344CB8AC3E}">
        <p14:creationId xmlns:p14="http://schemas.microsoft.com/office/powerpoint/2010/main" val="87969248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163219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Tree>
    <p:extLst>
      <p:ext uri="{BB962C8B-B14F-4D97-AF65-F5344CB8AC3E}">
        <p14:creationId xmlns:p14="http://schemas.microsoft.com/office/powerpoint/2010/main" val="11130849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0755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473435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0969146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84537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Tree>
    <p:extLst>
      <p:ext uri="{BB962C8B-B14F-4D97-AF65-F5344CB8AC3E}">
        <p14:creationId xmlns:p14="http://schemas.microsoft.com/office/powerpoint/2010/main" val="227071001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Tree>
    <p:extLst>
      <p:ext uri="{BB962C8B-B14F-4D97-AF65-F5344CB8AC3E}">
        <p14:creationId xmlns:p14="http://schemas.microsoft.com/office/powerpoint/2010/main" val="37105778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252387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441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12/20/24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12/20/24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12/20/24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12/20/24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12/20/24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image" Target="../media/image5.png"/><Relationship Id="rId2" Type="http://schemas.openxmlformats.org/officeDocument/2006/relationships/slideLayout" Target="../slideLayouts/slideLayout165.xml"/><Relationship Id="rId16" Type="http://schemas.openxmlformats.org/officeDocument/2006/relationships/image" Target="../media/image4.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50.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0.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32.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2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5" Type="http://schemas.openxmlformats.org/officeDocument/2006/relationships/slideLayout" Target="../slideLayouts/slideLayout342.xml"/><Relationship Id="rId10" Type="http://schemas.openxmlformats.org/officeDocument/2006/relationships/image" Target="../media/image8.jpeg"/><Relationship Id="rId4" Type="http://schemas.openxmlformats.org/officeDocument/2006/relationships/slideLayout" Target="../slideLayouts/slideLayout341.xml"/><Relationship Id="rId9"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6.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359.xml"/><Relationship Id="rId1" Type="http://schemas.openxmlformats.org/officeDocument/2006/relationships/slideLayout" Target="../slideLayouts/slideLayout35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8.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9.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image" Target="../media/image10.png"/><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40.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theme" Target="../theme/theme41.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2.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16.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4.xml"/><Relationship Id="rId1" Type="http://schemas.openxmlformats.org/officeDocument/2006/relationships/slideLayout" Target="../slideLayouts/slideLayout417.xml"/><Relationship Id="rId4" Type="http://schemas.openxmlformats.org/officeDocument/2006/relationships/image" Target="../media/image13.jpeg"/></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1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4.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6.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7.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8.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9.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50.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74.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2.xml"/><Relationship Id="rId1" Type="http://schemas.openxmlformats.org/officeDocument/2006/relationships/slideLayout" Target="../slideLayouts/slideLayout47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slideLayout" Target="../slideLayouts/slideLayout488.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slideLayout" Target="../slideLayouts/slideLayout48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54.xml"/><Relationship Id="rId1" Type="http://schemas.openxmlformats.org/officeDocument/2006/relationships/slideLayout" Target="../slideLayouts/slideLayout489.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55.xml"/><Relationship Id="rId1" Type="http://schemas.openxmlformats.org/officeDocument/2006/relationships/slideLayout" Target="../slideLayouts/slideLayout49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57.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16.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518.xml"/><Relationship Id="rId1" Type="http://schemas.openxmlformats.org/officeDocument/2006/relationships/slideLayout" Target="../slideLayouts/slideLayout5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18.pn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image" Target="../media/image17.png"/><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theme" Target="../theme/theme60.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image" Target="../media/image19.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61.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54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63.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64.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563.xml"/></Relationships>
</file>

<file path=ppt/slideMasters/_rels/slideMaster66.xml.rels><?xml version="1.0" encoding="UTF-8" standalone="yes"?>
<Relationships xmlns="http://schemas.openxmlformats.org/package/2006/relationships"><Relationship Id="rId3" Type="http://schemas.openxmlformats.org/officeDocument/2006/relationships/theme" Target="../theme/theme66.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4" Type="http://schemas.openxmlformats.org/officeDocument/2006/relationships/image" Target="../media/image20.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7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6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066695179"/>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70754665"/>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0961239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2693665765"/>
      </p:ext>
    </p:extLst>
  </p:cSld>
  <p:clrMap bg1="dk2" tx1="lt1" bg2="dk1"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08" charset="0"/>
        </a:defRPr>
      </a:lvl6pPr>
      <a:lvl7pPr marL="913455" algn="ctr" rtl="0" eaLnBrk="0" fontAlgn="base" hangingPunct="0">
        <a:spcBef>
          <a:spcPct val="0"/>
        </a:spcBef>
        <a:spcAft>
          <a:spcPct val="0"/>
        </a:spcAft>
        <a:defRPr sz="4400">
          <a:solidFill>
            <a:schemeClr val="tx2"/>
          </a:solidFill>
          <a:latin typeface="Times New Roman" pitchFamily="-108" charset="0"/>
        </a:defRPr>
      </a:lvl7pPr>
      <a:lvl8pPr marL="1370172" algn="ctr" rtl="0" eaLnBrk="0" fontAlgn="base" hangingPunct="0">
        <a:spcBef>
          <a:spcPct val="0"/>
        </a:spcBef>
        <a:spcAft>
          <a:spcPct val="0"/>
        </a:spcAft>
        <a:defRPr sz="4400">
          <a:solidFill>
            <a:schemeClr val="tx2"/>
          </a:solidFill>
          <a:latin typeface="Times New Roman" pitchFamily="-108" charset="0"/>
        </a:defRPr>
      </a:lvl8pPr>
      <a:lvl9pPr marL="1826907" algn="ctr" rtl="0" eaLnBrk="0" fontAlgn="base" hangingPunct="0">
        <a:spcBef>
          <a:spcPct val="0"/>
        </a:spcBef>
        <a:spcAft>
          <a:spcPct val="0"/>
        </a:spcAft>
        <a:defRPr sz="4400">
          <a:solidFill>
            <a:schemeClr val="tx2"/>
          </a:solidFill>
          <a:latin typeface="Times New Roman" pitchFamily="-108"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698326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Times New Roman" pitchFamily="-112" charset="0"/>
        </a:defRPr>
      </a:lvl6pPr>
      <a:lvl7pPr marL="913455" algn="ctr" rtl="0" fontAlgn="base">
        <a:spcBef>
          <a:spcPct val="0"/>
        </a:spcBef>
        <a:spcAft>
          <a:spcPct val="0"/>
        </a:spcAft>
        <a:defRPr sz="4400">
          <a:solidFill>
            <a:schemeClr val="tx2"/>
          </a:solidFill>
          <a:latin typeface="Times New Roman" pitchFamily="-112" charset="0"/>
        </a:defRPr>
      </a:lvl7pPr>
      <a:lvl8pPr marL="1370172" algn="ctr" rtl="0" fontAlgn="base">
        <a:spcBef>
          <a:spcPct val="0"/>
        </a:spcBef>
        <a:spcAft>
          <a:spcPct val="0"/>
        </a:spcAft>
        <a:defRPr sz="4400">
          <a:solidFill>
            <a:schemeClr val="tx2"/>
          </a:solidFill>
          <a:latin typeface="Times New Roman" pitchFamily="-112" charset="0"/>
        </a:defRPr>
      </a:lvl8pPr>
      <a:lvl9pPr marL="1826907" algn="ctr" rtl="0" fontAlgn="base">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eaLnBrk="1" hangingPunct="1">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eaLnBrk="1" hangingPunct="1">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r">
              <a:spcBef>
                <a:spcPct val="0"/>
              </a:spcBef>
              <a:defRPr sz="1400">
                <a:solidFill>
                  <a:schemeClr val="tx2"/>
                </a:solidFill>
                <a:latin typeface="Arial" charset="0"/>
              </a:defRPr>
            </a:lvl1pPr>
          </a:lstStyle>
          <a:p>
            <a:pPr eaLnBrk="1" hangingPunct="1"/>
            <a:fld id="{5F27870C-0DD9-CC4B-93BB-D2315362428C}" type="slidenum">
              <a:rPr lang="en-US">
                <a:solidFill>
                  <a:srgbClr val="482400"/>
                </a:solidFill>
              </a:rPr>
              <a:pPr eaLnBrk="1" hangingPunct="1"/>
              <a:t>‹#›</a:t>
            </a:fld>
            <a:endParaRPr lang="en-US">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1" y="1574801"/>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215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6726" algn="l" rtl="0" fontAlgn="base">
        <a:spcBef>
          <a:spcPct val="0"/>
        </a:spcBef>
        <a:spcAft>
          <a:spcPct val="0"/>
        </a:spcAft>
        <a:defRPr sz="4400">
          <a:solidFill>
            <a:schemeClr val="tx2"/>
          </a:solidFill>
          <a:latin typeface="Times New Roman" pitchFamily="-111" charset="0"/>
        </a:defRPr>
      </a:lvl6pPr>
      <a:lvl7pPr marL="913455" algn="l" rtl="0" fontAlgn="base">
        <a:spcBef>
          <a:spcPct val="0"/>
        </a:spcBef>
        <a:spcAft>
          <a:spcPct val="0"/>
        </a:spcAft>
        <a:defRPr sz="4400">
          <a:solidFill>
            <a:schemeClr val="tx2"/>
          </a:solidFill>
          <a:latin typeface="Times New Roman" pitchFamily="-111" charset="0"/>
        </a:defRPr>
      </a:lvl7pPr>
      <a:lvl8pPr marL="1370172" algn="l" rtl="0" fontAlgn="base">
        <a:spcBef>
          <a:spcPct val="0"/>
        </a:spcBef>
        <a:spcAft>
          <a:spcPct val="0"/>
        </a:spcAft>
        <a:defRPr sz="4400">
          <a:solidFill>
            <a:schemeClr val="tx2"/>
          </a:solidFill>
          <a:latin typeface="Times New Roman" pitchFamily="-111" charset="0"/>
        </a:defRPr>
      </a:lvl8pPr>
      <a:lvl9pPr marL="1826907" algn="l" rtl="0" fontAlgn="base">
        <a:spcBef>
          <a:spcPct val="0"/>
        </a:spcBef>
        <a:spcAft>
          <a:spcPct val="0"/>
        </a:spcAft>
        <a:defRPr sz="4400">
          <a:solidFill>
            <a:schemeClr val="tx2"/>
          </a:solidFill>
          <a:latin typeface="Times New Roman" pitchFamily="-111" charset="0"/>
        </a:defRPr>
      </a:lvl9pPr>
    </p:titleStyle>
    <p:bodyStyle>
      <a:lvl1pPr marL="342543" indent="-342543"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174" indent="-285456"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537"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5258"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1982"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8711"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543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216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98C5787A-3090-2D42-B037-78D6D6A1A47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4900020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84" y="2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909659894"/>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6726" algn="l" rtl="0" fontAlgn="base">
        <a:spcBef>
          <a:spcPct val="0"/>
        </a:spcBef>
        <a:spcAft>
          <a:spcPct val="0"/>
        </a:spcAft>
        <a:defRPr sz="4400">
          <a:solidFill>
            <a:schemeClr val="tx2"/>
          </a:solidFill>
          <a:latin typeface="Arial Black" pitchFamily="-111" charset="0"/>
        </a:defRPr>
      </a:lvl6pPr>
      <a:lvl7pPr marL="913455" algn="l" rtl="0" fontAlgn="base">
        <a:spcBef>
          <a:spcPct val="0"/>
        </a:spcBef>
        <a:spcAft>
          <a:spcPct val="0"/>
        </a:spcAft>
        <a:defRPr sz="4400">
          <a:solidFill>
            <a:schemeClr val="tx2"/>
          </a:solidFill>
          <a:latin typeface="Arial Black" pitchFamily="-111" charset="0"/>
        </a:defRPr>
      </a:lvl7pPr>
      <a:lvl8pPr marL="1370172" algn="l" rtl="0" fontAlgn="base">
        <a:spcBef>
          <a:spcPct val="0"/>
        </a:spcBef>
        <a:spcAft>
          <a:spcPct val="0"/>
        </a:spcAft>
        <a:defRPr sz="4400">
          <a:solidFill>
            <a:schemeClr val="tx2"/>
          </a:solidFill>
          <a:latin typeface="Arial Black" pitchFamily="-111" charset="0"/>
        </a:defRPr>
      </a:lvl8pPr>
      <a:lvl9pPr marL="1826907" algn="l" rtl="0" fontAlgn="base">
        <a:spcBef>
          <a:spcPct val="0"/>
        </a:spcBef>
        <a:spcAft>
          <a:spcPct val="0"/>
        </a:spcAft>
        <a:defRPr sz="4400">
          <a:solidFill>
            <a:schemeClr val="tx2"/>
          </a:solidFill>
          <a:latin typeface="Arial Black" pitchFamily="-111" charset="0"/>
        </a:defRPr>
      </a:lvl9pPr>
    </p:titleStyle>
    <p:bodyStyle>
      <a:lvl1pPr marL="342543" indent="-342543"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77208720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387721"/>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smtClean="0">
                <a:solidFill>
                  <a:srgbClr val="000000"/>
                </a:solidFill>
                <a:cs typeface="Arial" charset="0"/>
              </a:defRPr>
            </a:lvl1pPr>
          </a:lstStyle>
          <a:p>
            <a:pPr defTabSz="456726" eaLnBrk="1" hangingPunct="1">
              <a:defRPr/>
            </a:pPr>
            <a:fld id="{022ABDDE-DCA7-7445-A14D-1603734E64BE}" type="slidenum">
              <a:rPr lang="en-US"/>
              <a:pPr defTabSz="456726" eaLnBrk="1" hangingPunct="1">
                <a:defRPr/>
              </a:pPr>
              <a:t>‹#›</a:t>
            </a:fld>
            <a:endParaRPr lang="en-US"/>
          </a:p>
        </p:txBody>
      </p:sp>
    </p:spTree>
    <p:extLst>
      <p:ext uri="{BB962C8B-B14F-4D97-AF65-F5344CB8AC3E}">
        <p14:creationId xmlns:p14="http://schemas.microsoft.com/office/powerpoint/2010/main" val="955112803"/>
      </p:ext>
    </p:extLst>
  </p:cSld>
  <p:clrMap bg1="lt1" tx1="dk1" bg2="lt2" tx2="dk2" accent1="accent1" accent2="accent2" accent3="accent3" accent4="accent4" accent5="accent5" accent6="accent6" hlink="hlink" folHlink="folHlink"/>
  <p:sldLayoutIdLst>
    <p:sldLayoutId id="2147484001" r:id="rId1"/>
    <p:sldLayoutId id="214748400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defRPr sz="2000">
          <a:solidFill>
            <a:schemeClr val="tx1"/>
          </a:solidFill>
          <a:latin typeface="+mn-lt"/>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r" eaLnBrk="0" hangingPunct="0">
              <a:defRPr sz="1400" b="1" smtClean="0">
                <a:solidFill>
                  <a:srgbClr val="FFFFFF"/>
                </a:solidFill>
              </a:defRPr>
            </a:lvl1pPr>
          </a:lstStyle>
          <a:p>
            <a:pPr defTabSz="456726">
              <a:defRPr/>
            </a:pPr>
            <a:fld id="{5AFEE896-0371-8C40-B54E-EB494DDC5AEC}" type="slidenum">
              <a:rPr lang="en-US"/>
              <a:pPr defTabSz="456726">
                <a:defRPr/>
              </a:pPr>
              <a:t>‹#›</a:t>
            </a:fld>
            <a:endParaRPr lang="en-US"/>
          </a:p>
        </p:txBody>
      </p:sp>
    </p:spTree>
    <p:extLst>
      <p:ext uri="{BB962C8B-B14F-4D97-AF65-F5344CB8AC3E}">
        <p14:creationId xmlns:p14="http://schemas.microsoft.com/office/powerpoint/2010/main" val="4230098013"/>
      </p:ext>
    </p:extLst>
  </p:cSld>
  <p:clrMap bg1="lt1" tx1="dk1" bg2="lt2" tx2="dk2" accent1="accent1" accent2="accent2" accent3="accent3" accent4="accent4" accent5="accent5" accent6="accent6" hlink="hlink" folHlink="folHlink"/>
  <p:sldLayoutIdLst>
    <p:sldLayoutId id="2147484004" r:id="rId1"/>
    <p:sldLayoutId id="2147484005"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6726"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3455"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0172"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6907"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543" indent="-342543" algn="l" rtl="0" eaLnBrk="0" fontAlgn="base" hangingPunct="0">
        <a:spcBef>
          <a:spcPct val="20000"/>
        </a:spcBef>
        <a:spcAft>
          <a:spcPct val="0"/>
        </a:spcAft>
        <a:buChar char="•"/>
        <a:defRPr sz="3200" b="1">
          <a:solidFill>
            <a:schemeClr val="bg1"/>
          </a:solidFill>
          <a:latin typeface="+mn-lt"/>
          <a:ea typeface="+mn-ea"/>
          <a:cs typeface="+mn-cs"/>
        </a:defRPr>
      </a:lvl1pPr>
      <a:lvl2pPr marL="742174" indent="-285456" algn="l" rtl="0" eaLnBrk="0" fontAlgn="base" hangingPunct="0">
        <a:spcBef>
          <a:spcPct val="20000"/>
        </a:spcBef>
        <a:spcAft>
          <a:spcPct val="0"/>
        </a:spcAft>
        <a:buChar char="–"/>
        <a:defRPr sz="2800" b="1">
          <a:solidFill>
            <a:schemeClr val="bg1"/>
          </a:solidFill>
          <a:latin typeface="+mn-lt"/>
          <a:ea typeface="+mn-ea"/>
        </a:defRPr>
      </a:lvl2pPr>
      <a:lvl3pPr marL="1141806" indent="-228363" algn="l" rtl="0" eaLnBrk="0" fontAlgn="base" hangingPunct="0">
        <a:spcBef>
          <a:spcPct val="20000"/>
        </a:spcBef>
        <a:spcAft>
          <a:spcPct val="0"/>
        </a:spcAft>
        <a:buChar char="•"/>
        <a:defRPr sz="2400" b="1">
          <a:solidFill>
            <a:schemeClr val="bg1"/>
          </a:solidFill>
          <a:latin typeface="+mn-lt"/>
          <a:ea typeface="+mn-ea"/>
        </a:defRPr>
      </a:lvl3pPr>
      <a:lvl4pPr marL="1598537" indent="-228363" algn="l" rtl="0" eaLnBrk="0" fontAlgn="base" hangingPunct="0">
        <a:spcBef>
          <a:spcPct val="20000"/>
        </a:spcBef>
        <a:spcAft>
          <a:spcPct val="0"/>
        </a:spcAft>
        <a:buChar char="–"/>
        <a:defRPr sz="2000" b="1">
          <a:solidFill>
            <a:schemeClr val="bg1"/>
          </a:solidFill>
          <a:latin typeface="+mn-lt"/>
          <a:ea typeface="+mn-ea"/>
        </a:defRPr>
      </a:lvl4pPr>
      <a:lvl5pPr marL="2055258" indent="-228363" algn="l" rtl="0" eaLnBrk="0" fontAlgn="base" hangingPunct="0">
        <a:spcBef>
          <a:spcPct val="20000"/>
        </a:spcBef>
        <a:spcAft>
          <a:spcPct val="0"/>
        </a:spcAft>
        <a:buChar char="»"/>
        <a:defRPr sz="2000" b="1">
          <a:solidFill>
            <a:schemeClr val="bg1"/>
          </a:solidFill>
          <a:latin typeface="+mn-lt"/>
          <a:ea typeface="+mn-ea"/>
        </a:defRPr>
      </a:lvl5pPr>
      <a:lvl6pPr marL="2511982" indent="-228363" algn="l" rtl="0" fontAlgn="base">
        <a:spcBef>
          <a:spcPct val="20000"/>
        </a:spcBef>
        <a:spcAft>
          <a:spcPct val="0"/>
        </a:spcAft>
        <a:buChar char="»"/>
        <a:defRPr sz="2000" b="1">
          <a:solidFill>
            <a:schemeClr val="bg1"/>
          </a:solidFill>
          <a:latin typeface="+mn-lt"/>
          <a:ea typeface="+mn-ea"/>
        </a:defRPr>
      </a:lvl6pPr>
      <a:lvl7pPr marL="2968711" indent="-228363" algn="l" rtl="0" fontAlgn="base">
        <a:spcBef>
          <a:spcPct val="20000"/>
        </a:spcBef>
        <a:spcAft>
          <a:spcPct val="0"/>
        </a:spcAft>
        <a:buChar char="»"/>
        <a:defRPr sz="2000" b="1">
          <a:solidFill>
            <a:schemeClr val="bg1"/>
          </a:solidFill>
          <a:latin typeface="+mn-lt"/>
          <a:ea typeface="+mn-ea"/>
        </a:defRPr>
      </a:lvl7pPr>
      <a:lvl8pPr marL="3425430" indent="-228363" algn="l" rtl="0" fontAlgn="base">
        <a:spcBef>
          <a:spcPct val="20000"/>
        </a:spcBef>
        <a:spcAft>
          <a:spcPct val="0"/>
        </a:spcAft>
        <a:buChar char="»"/>
        <a:defRPr sz="2000" b="1">
          <a:solidFill>
            <a:schemeClr val="bg1"/>
          </a:solidFill>
          <a:latin typeface="+mn-lt"/>
          <a:ea typeface="+mn-ea"/>
        </a:defRPr>
      </a:lvl8pPr>
      <a:lvl9pPr marL="3882160" indent="-228363"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811243"/>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12/20/24</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Tree>
    <p:extLst>
      <p:ext uri="{BB962C8B-B14F-4D97-AF65-F5344CB8AC3E}">
        <p14:creationId xmlns:p14="http://schemas.microsoft.com/office/powerpoint/2010/main" val="1597995172"/>
      </p:ext>
    </p:extLst>
  </p:cSld>
  <p:clrMap bg1="dk2" tx1="lt1" bg2="dk1" tx2="lt2" accent1="accent1" accent2="accent2" accent3="accent3" accent4="accent4" accent5="accent5" accent6="accent6" hlink="hlink" folHlink="folHlink"/>
  <p:sldLayoutIdLst>
    <p:sldLayoutId id="214748403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457200" y="992188"/>
            <a:ext cx="8153400" cy="1600200"/>
            <a:chOff x="288" y="625"/>
            <a:chExt cx="5136" cy="1008"/>
          </a:xfrm>
        </p:grpSpPr>
        <p:sp>
          <p:nvSpPr>
            <p:cNvPr id="92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2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defTabSz="914400">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defTabSz="914400">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defTabSz="914400">
              <a:defRPr sz="1400">
                <a:solidFill>
                  <a:srgbClr val="FFFFCC"/>
                </a:solidFill>
                <a:latin typeface="Arial" charset="0"/>
              </a:defRPr>
            </a:lvl1pPr>
          </a:lstStyle>
          <a:p>
            <a:pPr>
              <a:defRPr/>
            </a:pPr>
            <a:fld id="{6D7AF3FE-1026-2143-B10C-72C7A5F08689}"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357769603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defRPr>
            </a:lvl1pPr>
          </a:lstStyle>
          <a:p>
            <a:pPr defTabSz="457200">
              <a:defRPr/>
            </a:pPr>
            <a:fld id="{447EA2AD-4F9D-3D40-B0BE-E47BBDD25FF2}"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750659051"/>
      </p:ext>
    </p:extLst>
  </p:cSld>
  <p:clrMap bg1="dk2" tx1="lt1" bg2="dk1" tx2="lt2" accent1="accent1" accent2="accent2" accent3="accent3" accent4="accent4" accent5="accent5" accent6="accent6" hlink="hlink" folHlink="folHlink"/>
  <p:sldLayoutIdLst>
    <p:sldLayoutId id="214748407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20/12/2024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81320" dir="2319588"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545834048"/>
      </p:ext>
    </p:extLst>
  </p:cSld>
  <p:clrMap bg1="lt1" tx1="dk1" bg2="lt2" tx2="dk2" accent1="accent1" accent2="accent2" accent3="accent3" accent4="accent4" accent5="accent5" accent6="accent6" hlink="hlink" folHlink="folHlink"/>
  <p:sldLayoutIdLst>
    <p:sldLayoutId id="2147484114" r:id="rId1"/>
    <p:sldLayoutId id="214748411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574660"/>
      </p:ext>
    </p:extLst>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738809"/>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302766142"/>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49948989"/>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2992274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307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850056"/>
      </p:ext>
    </p:extLst>
  </p:cSld>
  <p:clrMap bg1="lt1" tx1="dk1" bg2="lt2" tx2="dk2" accent1="accent1" accent2="accent2" accent3="accent3" accent4="accent4" accent5="accent5" accent6="accent6" hlink="hlink" folHlink="folHlink"/>
  <p:sldLayoutIdLst>
    <p:sldLayoutId id="2147484216"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defTabSz="457200">
              <a:defRPr/>
            </a:pPr>
            <a:fld id="{92FA3CDD-6A6D-E64B-955A-580A6D194D9D}"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529809694"/>
      </p:ext>
    </p:extLst>
  </p:cSld>
  <p:clrMap bg1="lt1" tx1="dk1" bg2="lt2" tx2="dk2" accent1="accent1" accent2="accent2" accent3="accent3" accent4="accent4" accent5="accent5" accent6="accent6" hlink="hlink" folHlink="folHlink"/>
  <p:sldLayoutIdLst>
    <p:sldLayoutId id="2147484218"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1"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2"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3"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4"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5"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6"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ＭＳ Ｐゴシック" charset="0"/>
            </a:endParaRPr>
          </a:p>
        </p:txBody>
      </p:sp>
      <p:sp>
        <p:nvSpPr>
          <p:cNvPr id="7177"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defTabSz="457200">
              <a:defRPr/>
            </a:pPr>
            <a:fld id="{68D099F0-7596-774D-AE4B-7ACEB53BF444}"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770147105"/>
      </p:ext>
    </p:extLst>
  </p:cSld>
  <p:clrMap bg1="lt1" tx1="dk1" bg2="lt2" tx2="dk2" accent1="accent1" accent2="accent2" accent3="accent3" accent4="accent4" accent5="accent5" accent6="accent6" hlink="hlink" folHlink="folHlink"/>
  <p:sldLayoutIdLst>
    <p:sldLayoutId id="214748422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extLst>
      <p:ext uri="{BB962C8B-B14F-4D97-AF65-F5344CB8AC3E}">
        <p14:creationId xmlns:p14="http://schemas.microsoft.com/office/powerpoint/2010/main" val="1995681096"/>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64268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876964"/>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72961807"/>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12/20/24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3779952727"/>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808286"/>
      </p:ext>
    </p:extLst>
  </p:cSld>
  <p:clrMap bg1="dk2" tx1="lt1" bg2="dk1" tx2="lt2" accent1="accent1" accent2="accent2" accent3="accent3" accent4="accent4" accent5="accent5" accent6="accent6" hlink="hlink" folHlink="folHlink"/>
  <p:sldLayoutIdLst>
    <p:sldLayoutId id="214748428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880857"/>
      </p:ext>
    </p:extLst>
  </p:cSld>
  <p:clrMap bg1="dk2" tx1="lt1" bg2="dk1" tx2="lt2" accent1="accent1" accent2="accent2" accent3="accent3" accent4="accent4" accent5="accent5" accent6="accent6" hlink="hlink" folHlink="folHlink"/>
  <p:sldLayoutIdLst>
    <p:sldLayoutId id="2147484284"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2688454"/>
      </p:ext>
    </p:extLst>
  </p:cSld>
  <p:clrMap bg1="dk2" tx1="lt1" bg2="dk1" tx2="lt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510569957"/>
      </p:ext>
    </p:extLst>
  </p:cSld>
  <p:clrMap bg1="lt1" tx1="dk1" bg2="lt2" tx2="dk2" accent1="accent1" accent2="accent2" accent3="accent3" accent4="accent4" accent5="accent5" accent6="accent6" hlink="hlink" folHlink="folHlink"/>
  <p:sldLayoutIdLst>
    <p:sldLayoutId id="21474843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GB" dirty="0"/>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extLst>
      <p:ext uri="{BB962C8B-B14F-4D97-AF65-F5344CB8AC3E}">
        <p14:creationId xmlns:p14="http://schemas.microsoft.com/office/powerpoint/2010/main" val="592533428"/>
      </p:ext>
    </p:extLst>
  </p:cSld>
  <p:clrMap bg1="lt1" tx1="dk1" bg2="lt2" tx2="dk2" accent1="accent1" accent2="accent2" accent3="accent3" accent4="accent4" accent5="accent5" accent6="accent6" hlink="hlink" folHlink="folHlink"/>
  <p:sldLayoutIdLst>
    <p:sldLayoutId id="214748430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27"/>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45491F41-B2F5-CD49-BA61-C8939334FB68}" type="slidenum">
              <a:rPr lang="en-US" smtClean="0"/>
              <a:pPr>
                <a:defRPr/>
              </a:pPr>
              <a:t>‹#›</a:t>
            </a:fld>
            <a:endParaRPr lang="en-US" dirty="0"/>
          </a:p>
        </p:txBody>
      </p:sp>
    </p:spTree>
    <p:extLst>
      <p:ext uri="{BB962C8B-B14F-4D97-AF65-F5344CB8AC3E}">
        <p14:creationId xmlns:p14="http://schemas.microsoft.com/office/powerpoint/2010/main" val="4247013705"/>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4998"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09996"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4972"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1998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1244" indent="-341244"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39354" indent="-284372"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37471" indent="-227503"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592476" indent="-227503"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47459" indent="-227503"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955180"/>
      </p:ext>
    </p:extLst>
  </p:cSld>
  <p:clrMap bg1="dk2" tx1="lt1" bg2="dk1" tx2="lt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2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b="1" i="0" dirty="0">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6501288"/>
      </p:ext>
    </p:extLst>
  </p:cSld>
  <p:clrMap bg1="dk2" tx1="lt1" bg2="dk1" tx2="lt2" accent1="accent1" accent2="accent2" accent3="accent3" accent4="accent4" accent5="accent5" accent6="accent6" hlink="hlink" folHlink="folHlink"/>
  <p:sldLayoutIdLst>
    <p:sldLayoutId id="2147484331" r:id="rId1"/>
  </p:sldLayoutIdLst>
  <p:txStyles>
    <p:titleStyle>
      <a:lvl1pPr algn="l"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b="1" i="0" dirty="0">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36561024"/>
      </p:ext>
    </p:extLst>
  </p:cSld>
  <p:clrMap bg1="dk2" tx1="lt1" bg2="dk1" tx2="lt2" accent1="accent1" accent2="accent2" accent3="accent3" accent4="accent4" accent5="accent5" accent6="accent6" hlink="hlink" folHlink="folHlink"/>
  <p:sldLayoutIdLst>
    <p:sldLayoutId id="2147484333" r:id="rId1"/>
    <p:sldLayoutId id="2147484334" r:id="rId2"/>
  </p:sldLayoutIdLst>
  <p:txStyles>
    <p:titleStyle>
      <a:lvl1pPr algn="l"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AA336FCD-6F11-0141-A062-845E0683101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9303905"/>
      </p:ext>
    </p:extLst>
  </p:cSld>
  <p:clrMap bg1="dk2" tx1="lt1" bg2="dk1"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901337"/>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C4983F2-1FE2-2C49-A2C6-C6AB79EB1B8C}" type="slidenum">
              <a:rPr lang="en-US" smtClean="0"/>
              <a:pPr>
                <a:defRPr/>
              </a:pPr>
              <a:t>‹#›</a:t>
            </a:fld>
            <a:endParaRPr lang="en-US" dirty="0"/>
          </a:p>
        </p:txBody>
      </p:sp>
    </p:spTree>
    <p:extLst>
      <p:ext uri="{BB962C8B-B14F-4D97-AF65-F5344CB8AC3E}">
        <p14:creationId xmlns:p14="http://schemas.microsoft.com/office/powerpoint/2010/main" val="2933836363"/>
      </p:ext>
    </p:extLst>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7994722"/>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6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6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179164"/>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4208802462"/>
      </p:ext>
    </p:extLst>
  </p:cSld>
  <p:clrMap bg1="dk2" tx1="lt1" bg2="dk1" tx2="lt2" accent1="accent1" accent2="accent2" accent3="accent3" accent4="accent4" accent5="accent5" accent6="accent6" hlink="hlink" folHlink="folHlink"/>
  <p:sldLayoutIdLst>
    <p:sldLayoutId id="214748438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842152317"/>
      </p:ext>
    </p:extLst>
  </p:cSld>
  <p:clrMap bg1="lt1" tx1="dk1" bg2="lt2" tx2="dk2" accent1="accent1" accent2="accent2" accent3="accent3" accent4="accent4" accent5="accent5" accent6="accent6" hlink="hlink" folHlink="folHlink"/>
  <p:sldLayoutIdLst>
    <p:sldLayoutId id="2147484387" r:id="rId1"/>
    <p:sldLayoutId id="2147484388"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43" tIns="44238" rIns="90043" bIns="44238" numCol="1" anchor="ctr" anchorCtr="0" compatLnSpc="1">
            <a:prstTxWarp prst="textNoShape">
              <a:avLst/>
            </a:prstTxWarp>
          </a:bodyPr>
          <a:lstStyle/>
          <a:p>
            <a:pPr lvl="0"/>
            <a:r>
              <a:rPr lang="en-US" dirty="0"/>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43" tIns="44238" rIns="90043" bIns="442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9014692"/>
      </p:ext>
    </p:extLst>
  </p:cSld>
  <p:clrMap bg1="dk2" tx1="lt1" bg2="dk1" tx2="lt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90.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230.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230.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230.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230.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30.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5.xml"/><Relationship Id="rId1" Type="http://schemas.openxmlformats.org/officeDocument/2006/relationships/slideLayout" Target="../slideLayouts/slideLayout230.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230.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230.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230.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23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8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230.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4.xml"/></Relationships>
</file>

<file path=ppt/slides/_rels/slide11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371.xml"/></Relationships>
</file>

<file path=ppt/slides/_rels/slide1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218.xml"/><Relationship Id="rId5" Type="http://schemas.openxmlformats.org/officeDocument/2006/relationships/image" Target="../media/image84.jpeg"/><Relationship Id="rId4" Type="http://schemas.openxmlformats.org/officeDocument/2006/relationships/image" Target="../media/image8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2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2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2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230.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23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8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23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9.xml"/><Relationship Id="rId1" Type="http://schemas.openxmlformats.org/officeDocument/2006/relationships/slideLayout" Target="../slideLayouts/slideLayout230.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2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230.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4.xml"/></Relationships>
</file>

<file path=ppt/slides/_rels/slide12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2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2.xml"/><Relationship Id="rId1" Type="http://schemas.openxmlformats.org/officeDocument/2006/relationships/slideLayout" Target="../slideLayouts/slideLayout425.xml"/><Relationship Id="rId4" Type="http://schemas.openxmlformats.org/officeDocument/2006/relationships/image" Target="../media/image110.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4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1.jpeg"/><Relationship Id="rId1" Type="http://schemas.openxmlformats.org/officeDocument/2006/relationships/slideLayout" Target="../slideLayouts/slideLayout24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48.xml"/></Relationships>
</file>

<file path=ppt/slides/_rels/slide1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16.jpeg"/><Relationship Id="rId1" Type="http://schemas.openxmlformats.org/officeDocument/2006/relationships/slideLayout" Target="../slideLayouts/slideLayout430.xml"/><Relationship Id="rId4" Type="http://schemas.openxmlformats.org/officeDocument/2006/relationships/image" Target="../media/image84.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47.xml"/><Relationship Id="rId1" Type="http://schemas.openxmlformats.org/officeDocument/2006/relationships/themeOverride" Target="../theme/themeOverride2.xml"/><Relationship Id="rId4" Type="http://schemas.openxmlformats.org/officeDocument/2006/relationships/image" Target="../media/image117.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47.xml"/><Relationship Id="rId1" Type="http://schemas.openxmlformats.org/officeDocument/2006/relationships/themeOverride" Target="../theme/themeOverride3.xml"/><Relationship Id="rId4" Type="http://schemas.openxmlformats.org/officeDocument/2006/relationships/image" Target="../media/image118.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47.xml"/><Relationship Id="rId1" Type="http://schemas.openxmlformats.org/officeDocument/2006/relationships/themeOverride" Target="../theme/themeOverride4.xml"/><Relationship Id="rId4" Type="http://schemas.openxmlformats.org/officeDocument/2006/relationships/image" Target="../media/image119.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447.xml"/><Relationship Id="rId1" Type="http://schemas.openxmlformats.org/officeDocument/2006/relationships/themeOverride" Target="../theme/themeOverride5.xml"/><Relationship Id="rId4" Type="http://schemas.openxmlformats.org/officeDocument/2006/relationships/image" Target="../media/image120.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47.xml"/><Relationship Id="rId1" Type="http://schemas.openxmlformats.org/officeDocument/2006/relationships/themeOverride" Target="../theme/themeOverride6.xml"/><Relationship Id="rId4" Type="http://schemas.openxmlformats.org/officeDocument/2006/relationships/image" Target="../media/image121.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447.xml"/><Relationship Id="rId1" Type="http://schemas.openxmlformats.org/officeDocument/2006/relationships/themeOverride" Target="../theme/themeOverride7.xml"/><Relationship Id="rId4" Type="http://schemas.openxmlformats.org/officeDocument/2006/relationships/image" Target="../media/image122.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447.xml"/><Relationship Id="rId1" Type="http://schemas.openxmlformats.org/officeDocument/2006/relationships/themeOverride" Target="../theme/themeOverride8.xml"/><Relationship Id="rId4" Type="http://schemas.openxmlformats.org/officeDocument/2006/relationships/image" Target="../media/image1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47.xml"/><Relationship Id="rId1" Type="http://schemas.openxmlformats.org/officeDocument/2006/relationships/themeOverride" Target="../theme/themeOverride9.xml"/><Relationship Id="rId4" Type="http://schemas.openxmlformats.org/officeDocument/2006/relationships/image" Target="../media/image123.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447.xml"/><Relationship Id="rId1" Type="http://schemas.openxmlformats.org/officeDocument/2006/relationships/themeOverride" Target="../theme/themeOverride10.xml"/><Relationship Id="rId4" Type="http://schemas.openxmlformats.org/officeDocument/2006/relationships/image" Target="../media/image124.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47.xml"/><Relationship Id="rId1" Type="http://schemas.openxmlformats.org/officeDocument/2006/relationships/themeOverride" Target="../theme/themeOverride11.xml"/><Relationship Id="rId4" Type="http://schemas.openxmlformats.org/officeDocument/2006/relationships/image" Target="../media/image125.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447.xml"/><Relationship Id="rId1" Type="http://schemas.openxmlformats.org/officeDocument/2006/relationships/themeOverride" Target="../theme/themeOverride12.xml"/><Relationship Id="rId4" Type="http://schemas.openxmlformats.org/officeDocument/2006/relationships/image" Target="../media/image126.jpeg"/></Relationships>
</file>

<file path=ppt/slides/_rels/slide14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405.xml"/></Relationships>
</file>

<file path=ppt/slides/_rels/slide1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7.xml"/><Relationship Id="rId1" Type="http://schemas.openxmlformats.org/officeDocument/2006/relationships/slideLayout" Target="../slideLayouts/slideLayout218.xml"/><Relationship Id="rId5" Type="http://schemas.openxmlformats.org/officeDocument/2006/relationships/image" Target="../media/image84.jpeg"/><Relationship Id="rId4" Type="http://schemas.openxmlformats.org/officeDocument/2006/relationships/image" Target="../media/image83.jpeg"/></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8.xml"/><Relationship Id="rId1" Type="http://schemas.openxmlformats.org/officeDocument/2006/relationships/slideLayout" Target="../slideLayouts/slideLayout2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9.xml"/><Relationship Id="rId1" Type="http://schemas.openxmlformats.org/officeDocument/2006/relationships/slideLayout" Target="../slideLayouts/slideLayout230.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0.xml"/><Relationship Id="rId1" Type="http://schemas.openxmlformats.org/officeDocument/2006/relationships/slideLayout" Target="../slideLayouts/slideLayout230.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230.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2.xml"/><Relationship Id="rId1" Type="http://schemas.openxmlformats.org/officeDocument/2006/relationships/slideLayout" Target="../slideLayouts/slideLayout230.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3.xml"/><Relationship Id="rId1" Type="http://schemas.openxmlformats.org/officeDocument/2006/relationships/slideLayout" Target="../slideLayouts/slideLayout230.xml"/></Relationships>
</file>

<file path=ppt/slides/_rels/slide1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4.xml"/><Relationship Id="rId1" Type="http://schemas.openxmlformats.org/officeDocument/2006/relationships/slideLayout" Target="../slideLayouts/slideLayout230.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230.xml"/></Relationships>
</file>

<file path=ppt/slides/_rels/slide1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7.xml"/><Relationship Id="rId1" Type="http://schemas.openxmlformats.org/officeDocument/2006/relationships/slideLayout" Target="../slideLayouts/slideLayout2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8.xml"/><Relationship Id="rId1" Type="http://schemas.openxmlformats.org/officeDocument/2006/relationships/slideLayout" Target="../slideLayouts/slideLayout303.xml"/><Relationship Id="rId5" Type="http://schemas.openxmlformats.org/officeDocument/2006/relationships/image" Target="../media/image137.png"/><Relationship Id="rId4" Type="http://schemas.openxmlformats.org/officeDocument/2006/relationships/image" Target="../media/image13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9.xml"/><Relationship Id="rId1" Type="http://schemas.openxmlformats.org/officeDocument/2006/relationships/slideLayout" Target="../slideLayouts/slideLayout303.xml"/></Relationships>
</file>

<file path=ppt/slides/_rels/slide1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48.xml"/></Relationships>
</file>

<file path=ppt/slides/_rels/slide16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8.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48.xml"/></Relationships>
</file>

<file path=ppt/slides/_rels/slide1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48.xml"/></Relationships>
</file>

<file path=ppt/slides/_rels/slide1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48.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48.xml"/></Relationships>
</file>

<file path=ppt/slides/_rels/slide1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4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82.xml"/><Relationship Id="rId4" Type="http://schemas.openxmlformats.org/officeDocument/2006/relationships/image" Target="../media/image30.jpeg"/></Relationships>
</file>

<file path=ppt/slides/_rels/slide17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48.xml"/></Relationships>
</file>

<file path=ppt/slides/_rels/slide1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1.xml"/><Relationship Id="rId1" Type="http://schemas.openxmlformats.org/officeDocument/2006/relationships/slideLayout" Target="../slideLayouts/slideLayout248.xml"/></Relationships>
</file>

<file path=ppt/slides/_rels/slide1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4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24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3.xml"/><Relationship Id="rId1" Type="http://schemas.openxmlformats.org/officeDocument/2006/relationships/themeOverride" Target="../theme/themeOverride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9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5.xml"/><Relationship Id="rId1" Type="http://schemas.openxmlformats.org/officeDocument/2006/relationships/slideLayout" Target="../slideLayouts/slideLayout257.xml"/></Relationships>
</file>

<file path=ppt/slides/_rels/slide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9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6.xml"/><Relationship Id="rId1" Type="http://schemas.openxmlformats.org/officeDocument/2006/relationships/slideLayout" Target="../slideLayouts/slideLayout248.xml"/></Relationships>
</file>

<file path=ppt/slides/_rels/slide20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65.xml"/><Relationship Id="rId1" Type="http://schemas.openxmlformats.org/officeDocument/2006/relationships/themeOverride" Target="../theme/themeOverride14.xml"/></Relationships>
</file>

<file path=ppt/slides/_rels/slide2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1.xml"/><Relationship Id="rId1" Type="http://schemas.openxmlformats.org/officeDocument/2006/relationships/slideLayout" Target="../slideLayouts/slideLayout303.xml"/><Relationship Id="rId5" Type="http://schemas.openxmlformats.org/officeDocument/2006/relationships/image" Target="../media/image79.png"/><Relationship Id="rId4" Type="http://schemas.openxmlformats.org/officeDocument/2006/relationships/image" Target="../media/image162.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0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03.xml"/></Relationships>
</file>

<file path=ppt/slides/_rels/slide2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4.xml"/><Relationship Id="rId1" Type="http://schemas.openxmlformats.org/officeDocument/2006/relationships/slideLayout" Target="../slideLayouts/slideLayout30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7.xml"/></Relationships>
</file>

<file path=ppt/slides/_rels/slide21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5.xml"/><Relationship Id="rId1" Type="http://schemas.openxmlformats.org/officeDocument/2006/relationships/slideLayout" Target="../slideLayouts/slideLayout305.xml"/><Relationship Id="rId4" Type="http://schemas.openxmlformats.org/officeDocument/2006/relationships/image" Target="../media/image164.jpeg"/></Relationships>
</file>

<file path=ppt/slides/_rels/slide2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6.xml"/><Relationship Id="rId1" Type="http://schemas.openxmlformats.org/officeDocument/2006/relationships/slideLayout" Target="../slideLayouts/slideLayout30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03.xml"/></Relationships>
</file>

<file path=ppt/slides/_rels/slide2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79.xml"/><Relationship Id="rId1" Type="http://schemas.openxmlformats.org/officeDocument/2006/relationships/slideLayout" Target="../slideLayouts/slideLayout95.xml"/></Relationships>
</file>

<file path=ppt/slides/_rels/slide21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75.xml"/></Relationships>
</file>

<file path=ppt/slides/_rels/slide21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7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03.xml"/></Relationships>
</file>

<file path=ppt/slides/_rels/slide21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1.xml"/><Relationship Id="rId1" Type="http://schemas.openxmlformats.org/officeDocument/2006/relationships/slideLayout" Target="../slideLayouts/slideLayout303.xml"/></Relationships>
</file>

<file path=ppt/slides/_rels/slide21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2.xml"/><Relationship Id="rId1" Type="http://schemas.openxmlformats.org/officeDocument/2006/relationships/slideLayout" Target="../slideLayouts/slideLayout30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92.xml"/><Relationship Id="rId4" Type="http://schemas.openxmlformats.org/officeDocument/2006/relationships/image" Target="../media/image35.jpeg"/></Relationships>
</file>

<file path=ppt/slides/_rels/slide22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3.xml"/><Relationship Id="rId1" Type="http://schemas.openxmlformats.org/officeDocument/2006/relationships/slideLayout" Target="../slideLayouts/slideLayout308.xml"/><Relationship Id="rId4" Type="http://schemas.openxmlformats.org/officeDocument/2006/relationships/image" Target="../media/image171.jpeg"/></Relationships>
</file>

<file path=ppt/slides/_rels/slide22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4.xml"/><Relationship Id="rId1" Type="http://schemas.openxmlformats.org/officeDocument/2006/relationships/slideLayout" Target="../slideLayouts/slideLayout308.xml"/></Relationships>
</file>

<file path=ppt/slides/_rels/slide22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5.xml"/><Relationship Id="rId1" Type="http://schemas.openxmlformats.org/officeDocument/2006/relationships/slideLayout" Target="../slideLayouts/slideLayout358.xml"/></Relationships>
</file>

<file path=ppt/slides/_rels/slide2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86.xml"/><Relationship Id="rId1" Type="http://schemas.openxmlformats.org/officeDocument/2006/relationships/slideLayout" Target="../slideLayouts/slideLayout308.xml"/></Relationships>
</file>

<file path=ppt/slides/_rels/slide22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7.xml"/><Relationship Id="rId1" Type="http://schemas.openxmlformats.org/officeDocument/2006/relationships/slideLayout" Target="../slideLayouts/slideLayout303.xml"/></Relationships>
</file>

<file path=ppt/slides/_rels/slide22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8.xml"/><Relationship Id="rId1" Type="http://schemas.openxmlformats.org/officeDocument/2006/relationships/slideLayout" Target="../slideLayouts/slideLayout303.xml"/></Relationships>
</file>

<file path=ppt/slides/_rels/slide22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9.xml"/><Relationship Id="rId1" Type="http://schemas.openxmlformats.org/officeDocument/2006/relationships/slideLayout" Target="../slideLayouts/slideLayout303.xml"/></Relationships>
</file>

<file path=ppt/slides/_rels/slide22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0.xml"/><Relationship Id="rId1" Type="http://schemas.openxmlformats.org/officeDocument/2006/relationships/slideLayout" Target="../slideLayouts/slideLayout303.xml"/></Relationships>
</file>

<file path=ppt/slides/_rels/slide22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1.xml"/><Relationship Id="rId1" Type="http://schemas.openxmlformats.org/officeDocument/2006/relationships/slideLayout" Target="../slideLayouts/slideLayout303.xml"/></Relationships>
</file>

<file path=ppt/slides/_rels/slide22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0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05.xml"/><Relationship Id="rId1" Type="http://schemas.openxmlformats.org/officeDocument/2006/relationships/themeOverride" Target="../theme/themeOverride1.xml"/><Relationship Id="rId4" Type="http://schemas.openxmlformats.org/officeDocument/2006/relationships/image" Target="../media/image36.jpeg"/></Relationships>
</file>

<file path=ppt/slides/_rels/slide2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3.xml"/><Relationship Id="rId1" Type="http://schemas.openxmlformats.org/officeDocument/2006/relationships/slideLayout" Target="../slideLayouts/slideLayout101.xml"/></Relationships>
</file>

<file path=ppt/slides/_rels/slide23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4.xml"/><Relationship Id="rId1" Type="http://schemas.openxmlformats.org/officeDocument/2006/relationships/slideLayout" Target="../slideLayouts/slideLayout303.xml"/></Relationships>
</file>

<file path=ppt/slides/_rels/slide23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5.xml"/><Relationship Id="rId1" Type="http://schemas.openxmlformats.org/officeDocument/2006/relationships/slideLayout" Target="../slideLayouts/slideLayout303.xml"/><Relationship Id="rId4" Type="http://schemas.openxmlformats.org/officeDocument/2006/relationships/image" Target="../media/image179.jpeg"/></Relationships>
</file>

<file path=ppt/slides/_rels/slide2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97.xml"/><Relationship Id="rId1" Type="http://schemas.openxmlformats.org/officeDocument/2006/relationships/slideLayout" Target="../slideLayouts/slideLayout303.xml"/><Relationship Id="rId6" Type="http://schemas.openxmlformats.org/officeDocument/2006/relationships/image" Target="../media/image181.jpeg"/><Relationship Id="rId5" Type="http://schemas.openxmlformats.org/officeDocument/2006/relationships/hyperlink" Target="Nazareth%20Street-1894-1.jpg" TargetMode="External"/><Relationship Id="rId4" Type="http://schemas.openxmlformats.org/officeDocument/2006/relationships/image" Target="../media/image180.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08.xml"/></Relationships>
</file>

<file path=ppt/slides/_rels/slide2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9.xml"/><Relationship Id="rId1" Type="http://schemas.openxmlformats.org/officeDocument/2006/relationships/slideLayout" Target="../slideLayouts/slideLayout302.xml"/></Relationships>
</file>

<file path=ppt/slides/_rels/slide2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6.xml"/></Relationships>
</file>

<file path=ppt/slides/_rels/slide2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7.xml"/><Relationship Id="rId1" Type="http://schemas.openxmlformats.org/officeDocument/2006/relationships/slideLayout" Target="../slideLayouts/slideLayout285.xml"/></Relationships>
</file>

<file path=ppt/slides/_rels/slide2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8.xml"/><Relationship Id="rId1" Type="http://schemas.openxmlformats.org/officeDocument/2006/relationships/slideLayout" Target="../slideLayouts/slideLayout41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1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18.xml"/></Relationships>
</file>

<file path=ppt/slides/_rels/slide2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8.xml"/></Relationships>
</file>

<file path=ppt/slides/_rels/slide25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85.xml"/></Relationships>
</file>

<file path=ppt/slides/_rels/slide25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85.xml"/></Relationships>
</file>

<file path=ppt/slides/_rels/slide25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2.xml"/><Relationship Id="rId1" Type="http://schemas.openxmlformats.org/officeDocument/2006/relationships/slideLayout" Target="../slideLayouts/slideLayout290.xml"/><Relationship Id="rId5" Type="http://schemas.openxmlformats.org/officeDocument/2006/relationships/image" Target="../media/image84.jpeg"/><Relationship Id="rId4" Type="http://schemas.openxmlformats.org/officeDocument/2006/relationships/image" Target="../media/image83.jpeg"/></Relationships>
</file>

<file path=ppt/slides/_rels/slide25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13.xml"/><Relationship Id="rId1" Type="http://schemas.openxmlformats.org/officeDocument/2006/relationships/slideLayout" Target="../slideLayouts/slideLayout296.xml"/></Relationships>
</file>

<file path=ppt/slides/_rels/slide25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4.xml"/><Relationship Id="rId1" Type="http://schemas.openxmlformats.org/officeDocument/2006/relationships/slideLayout" Target="../slideLayouts/slideLayout296.xml"/></Relationships>
</file>

<file path=ppt/slides/_rels/slide25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5.xml"/><Relationship Id="rId1" Type="http://schemas.openxmlformats.org/officeDocument/2006/relationships/slideLayout" Target="../slideLayouts/slideLayout296.xml"/></Relationships>
</file>

<file path=ppt/slides/_rels/slide25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6.xml"/><Relationship Id="rId1" Type="http://schemas.openxmlformats.org/officeDocument/2006/relationships/slideLayout" Target="../slideLayouts/slideLayout296.xml"/></Relationships>
</file>

<file path=ppt/slides/_rels/slide25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7.xml"/><Relationship Id="rId1" Type="http://schemas.openxmlformats.org/officeDocument/2006/relationships/slideLayout" Target="../slideLayouts/slideLayout296.xml"/></Relationships>
</file>

<file path=ppt/slides/_rels/slide25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8.xml"/><Relationship Id="rId1" Type="http://schemas.openxmlformats.org/officeDocument/2006/relationships/slideLayout" Target="../slideLayouts/slideLayout296.xml"/></Relationships>
</file>

<file path=ppt/slides/_rels/slide2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19.xml"/><Relationship Id="rId4" Type="http://schemas.openxmlformats.org/officeDocument/2006/relationships/image" Target="../media/image17.png"/></Relationships>
</file>

<file path=ppt/slides/_rels/slide26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20.xml"/><Relationship Id="rId1" Type="http://schemas.openxmlformats.org/officeDocument/2006/relationships/slideLayout" Target="../slideLayouts/slideLayout296.xml"/></Relationships>
</file>

<file path=ppt/slides/_rels/slide26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1.xml"/><Relationship Id="rId1" Type="http://schemas.openxmlformats.org/officeDocument/2006/relationships/slideLayout" Target="../slideLayouts/slideLayout296.xml"/></Relationships>
</file>

<file path=ppt/slides/_rels/slide26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2.xml"/><Relationship Id="rId1" Type="http://schemas.openxmlformats.org/officeDocument/2006/relationships/slideLayout" Target="../slideLayouts/slideLayout296.xml"/></Relationships>
</file>

<file path=ppt/slides/_rels/slide26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3.xml"/><Relationship Id="rId1" Type="http://schemas.openxmlformats.org/officeDocument/2006/relationships/slideLayout" Target="../slideLayouts/slideLayout296.xml"/></Relationships>
</file>

<file path=ppt/slides/_rels/slide26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4.xml"/><Relationship Id="rId1" Type="http://schemas.openxmlformats.org/officeDocument/2006/relationships/slideLayout" Target="../slideLayouts/slideLayout296.xml"/></Relationships>
</file>

<file path=ppt/slides/_rels/slide26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5.xml"/><Relationship Id="rId1" Type="http://schemas.openxmlformats.org/officeDocument/2006/relationships/slideLayout" Target="../slideLayouts/slideLayout296.xml"/></Relationships>
</file>

<file path=ppt/slides/_rels/slide26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6.xml"/><Relationship Id="rId1" Type="http://schemas.openxmlformats.org/officeDocument/2006/relationships/slideLayout" Target="../slideLayouts/slideLayout296.xml"/></Relationships>
</file>

<file path=ppt/slides/_rels/slide26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7.xml"/><Relationship Id="rId1" Type="http://schemas.openxmlformats.org/officeDocument/2006/relationships/slideLayout" Target="../slideLayouts/slideLayout296.xml"/></Relationships>
</file>

<file path=ppt/slides/_rels/slide26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8.xml"/><Relationship Id="rId1" Type="http://schemas.openxmlformats.org/officeDocument/2006/relationships/slideLayout" Target="../slideLayouts/slideLayout296.xml"/></Relationships>
</file>

<file path=ppt/slides/_rels/slide2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0.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35.xml"/></Relationships>
</file>

<file path=ppt/slides/_rels/slide2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0.xml"/><Relationship Id="rId1" Type="http://schemas.openxmlformats.org/officeDocument/2006/relationships/slideLayout" Target="../slideLayouts/slideLayout76.xml"/><Relationship Id="rId5" Type="http://schemas.openxmlformats.org/officeDocument/2006/relationships/image" Target="../media/image53.svg"/><Relationship Id="rId4" Type="http://schemas.openxmlformats.org/officeDocument/2006/relationships/image" Target="../media/image52.png"/></Relationships>
</file>

<file path=ppt/slides/_rels/slide2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1.xml"/><Relationship Id="rId1" Type="http://schemas.openxmlformats.org/officeDocument/2006/relationships/slideLayout" Target="../slideLayouts/slideLayout88.xml"/></Relationships>
</file>

<file path=ppt/slides/_rels/slide27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32.xml"/><Relationship Id="rId1" Type="http://schemas.openxmlformats.org/officeDocument/2006/relationships/slideLayout" Target="../slideLayouts/slideLayout101.xml"/></Relationships>
</file>

<file path=ppt/slides/_rels/slide2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34.xml"/><Relationship Id="rId1" Type="http://schemas.openxmlformats.org/officeDocument/2006/relationships/slideLayout" Target="../slideLayouts/slideLayout290.xml"/><Relationship Id="rId5" Type="http://schemas.openxmlformats.org/officeDocument/2006/relationships/image" Target="../media/image84.jpeg"/><Relationship Id="rId4" Type="http://schemas.openxmlformats.org/officeDocument/2006/relationships/image" Target="../media/image83.jpeg"/></Relationships>
</file>

<file path=ppt/slides/_rels/slide27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35.xml"/><Relationship Id="rId1" Type="http://schemas.openxmlformats.org/officeDocument/2006/relationships/slideLayout" Target="../slideLayouts/slideLayout296.xml"/></Relationships>
</file>

<file path=ppt/slides/_rels/slide27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36.xml"/><Relationship Id="rId1" Type="http://schemas.openxmlformats.org/officeDocument/2006/relationships/slideLayout" Target="../slideLayouts/slideLayout296.xml"/></Relationships>
</file>

<file path=ppt/slides/_rels/slide27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37.xml"/><Relationship Id="rId1" Type="http://schemas.openxmlformats.org/officeDocument/2006/relationships/slideLayout" Target="../slideLayouts/slideLayout296.xml"/></Relationships>
</file>

<file path=ppt/slides/_rels/slide27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38.xml"/><Relationship Id="rId1" Type="http://schemas.openxmlformats.org/officeDocument/2006/relationships/slideLayout" Target="../slideLayouts/slideLayout29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40.xml"/></Relationships>
</file>

<file path=ppt/slides/_rels/slide28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9.xml"/><Relationship Id="rId1" Type="http://schemas.openxmlformats.org/officeDocument/2006/relationships/slideLayout" Target="../slideLayouts/slideLayout296.xml"/></Relationships>
</file>

<file path=ppt/slides/_rels/slide2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93.xml"/></Relationships>
</file>

<file path=ppt/slides/_rels/slide28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405.xml"/></Relationships>
</file>

<file path=ppt/slides/_rels/slide2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301.xml"/><Relationship Id="rId1" Type="http://schemas.openxmlformats.org/officeDocument/2006/relationships/themeOverride" Target="../theme/themeOverride15.xml"/><Relationship Id="rId5" Type="http://schemas.openxmlformats.org/officeDocument/2006/relationships/image" Target="../media/image205.jpeg"/><Relationship Id="rId4" Type="http://schemas.openxmlformats.org/officeDocument/2006/relationships/image" Target="../media/image204.png"/></Relationships>
</file>

<file path=ppt/slides/_rels/slide28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42.xml"/><Relationship Id="rId1" Type="http://schemas.openxmlformats.org/officeDocument/2006/relationships/slideLayout" Target="../slideLayouts/slideLayout327.xml"/></Relationships>
</file>

<file path=ppt/slides/_rels/slide28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43.xml"/><Relationship Id="rId1" Type="http://schemas.openxmlformats.org/officeDocument/2006/relationships/slideLayout" Target="../slideLayouts/slideLayout388.xml"/></Relationships>
</file>

<file path=ppt/slides/_rels/slide28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8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8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547.xml"/></Relationships>
</file>

<file path=ppt/slides/_rels/slide29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1.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4.xml"/><Relationship Id="rId1" Type="http://schemas.openxmlformats.org/officeDocument/2006/relationships/slideLayout" Target="../slideLayouts/slideLayout346.xml"/></Relationships>
</file>

<file path=ppt/slides/_rels/slide29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34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47.xml"/></Relationships>
</file>

<file path=ppt/slides/_rels/slide2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6.xml"/><Relationship Id="rId1" Type="http://schemas.openxmlformats.org/officeDocument/2006/relationships/slideLayout" Target="../slideLayouts/slideLayout347.xml"/><Relationship Id="rId4" Type="http://schemas.openxmlformats.org/officeDocument/2006/relationships/image" Target="../media/image210.png"/></Relationships>
</file>

<file path=ppt/slides/_rels/slide29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47.xml"/><Relationship Id="rId1" Type="http://schemas.openxmlformats.org/officeDocument/2006/relationships/slideLayout" Target="../slideLayouts/slideLayout35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552.xml"/><Relationship Id="rId5" Type="http://schemas.openxmlformats.org/officeDocument/2006/relationships/image" Target="../media/image45.svg"/><Relationship Id="rId4" Type="http://schemas.openxmlformats.org/officeDocument/2006/relationships/image" Target="../media/image44.png"/></Relationships>
</file>

<file path=ppt/slides/_rels/slide3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8.xml"/><Relationship Id="rId1" Type="http://schemas.openxmlformats.org/officeDocument/2006/relationships/slideLayout" Target="../slideLayouts/slideLayout357.xml"/><Relationship Id="rId4" Type="http://schemas.openxmlformats.org/officeDocument/2006/relationships/image" Target="../media/image211.png"/></Relationships>
</file>

<file path=ppt/slides/_rels/slide30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49.xml"/><Relationship Id="rId1" Type="http://schemas.openxmlformats.org/officeDocument/2006/relationships/slideLayout" Target="../slideLayouts/slideLayout357.xml"/></Relationships>
</file>

<file path=ppt/slides/_rels/slide30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50.xml"/><Relationship Id="rId1" Type="http://schemas.openxmlformats.org/officeDocument/2006/relationships/slideLayout" Target="../slideLayouts/slideLayout35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0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51.xml"/><Relationship Id="rId1" Type="http://schemas.openxmlformats.org/officeDocument/2006/relationships/slideLayout" Target="../slideLayouts/slideLayout357.xml"/></Relationships>
</file>

<file path=ppt/slides/_rels/slide30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52.xml"/><Relationship Id="rId1" Type="http://schemas.openxmlformats.org/officeDocument/2006/relationships/slideLayout" Target="../slideLayouts/slideLayout357.xml"/></Relationships>
</file>

<file path=ppt/slides/_rels/slide30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53.xml"/><Relationship Id="rId1" Type="http://schemas.openxmlformats.org/officeDocument/2006/relationships/slideLayout" Target="../slideLayouts/slideLayout357.xml"/></Relationships>
</file>

<file path=ppt/slides/_rels/slide3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54.xml"/><Relationship Id="rId1" Type="http://schemas.openxmlformats.org/officeDocument/2006/relationships/slideLayout" Target="../slideLayouts/slideLayout347.xml"/></Relationships>
</file>

<file path=ppt/slides/_rels/slide30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347.xml"/></Relationships>
</file>

<file path=ppt/slides/_rels/slide30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3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3.xml"/></Relationships>
</file>

<file path=ppt/slides/_rels/slide31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347.xml"/></Relationships>
</file>

<file path=ppt/slides/_rels/slide31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347.xml"/></Relationships>
</file>

<file path=ppt/slides/_rels/slide31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55.xml"/><Relationship Id="rId1" Type="http://schemas.openxmlformats.org/officeDocument/2006/relationships/slideLayout" Target="../slideLayouts/slideLayout35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5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52.xml"/></Relationships>
</file>

<file path=ppt/slides/_rels/slide3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63.xml"/></Relationships>
</file>

<file path=ppt/slides/_rels/slide3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61.xml"/><Relationship Id="rId1" Type="http://schemas.openxmlformats.org/officeDocument/2006/relationships/slideLayout" Target="../slideLayouts/slideLayout290.xml"/><Relationship Id="rId5" Type="http://schemas.openxmlformats.org/officeDocument/2006/relationships/image" Target="../media/image84.jpeg"/><Relationship Id="rId4" Type="http://schemas.openxmlformats.org/officeDocument/2006/relationships/image" Target="../media/image83.jpeg"/></Relationships>
</file>

<file path=ppt/slides/_rels/slide31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62.xml"/><Relationship Id="rId1" Type="http://schemas.openxmlformats.org/officeDocument/2006/relationships/slideLayout" Target="../slideLayouts/slideLayout45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564.xml"/></Relationships>
</file>

<file path=ppt/slides/_rels/slide3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63.xml"/><Relationship Id="rId1" Type="http://schemas.openxmlformats.org/officeDocument/2006/relationships/slideLayout" Target="../slideLayouts/slideLayout458.xml"/></Relationships>
</file>

<file path=ppt/slides/_rels/slide32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64.xml"/><Relationship Id="rId1" Type="http://schemas.openxmlformats.org/officeDocument/2006/relationships/slideLayout" Target="../slideLayouts/slideLayout458.xml"/></Relationships>
</file>

<file path=ppt/slides/_rels/slide32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222.jpeg"/><Relationship Id="rId1" Type="http://schemas.openxmlformats.org/officeDocument/2006/relationships/slideLayout" Target="../slideLayouts/slideLayout463.xml"/></Relationships>
</file>

<file path=ppt/slides/_rels/slide32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65.xml"/><Relationship Id="rId1" Type="http://schemas.openxmlformats.org/officeDocument/2006/relationships/slideLayout" Target="../slideLayouts/slideLayout463.xml"/><Relationship Id="rId4" Type="http://schemas.openxmlformats.org/officeDocument/2006/relationships/image" Target="../media/image186.jpeg"/></Relationships>
</file>

<file path=ppt/slides/_rels/slide3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30.xml"/></Relationships>
</file>

<file path=ppt/slides/_rels/slide32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6.xml"/></Relationships>
</file>

<file path=ppt/slides/_rels/slide3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7.xml"/><Relationship Id="rId1" Type="http://schemas.openxmlformats.org/officeDocument/2006/relationships/slideLayout" Target="../slideLayouts/slideLayout54.xml"/></Relationships>
</file>

<file path=ppt/slides/_rels/slide3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0.xml"/></Relationships>
</file>

<file path=ppt/slides/_rels/slide32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40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565.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68.xml"/><Relationship Id="rId1" Type="http://schemas.openxmlformats.org/officeDocument/2006/relationships/slideLayout" Target="../slideLayouts/slideLayout23.xml"/><Relationship Id="rId4" Type="http://schemas.openxmlformats.org/officeDocument/2006/relationships/image" Target="../media/image225.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54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54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54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540.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5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3.sv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8.xml"/><Relationship Id="rId1" Type="http://schemas.openxmlformats.org/officeDocument/2006/relationships/tags" Target="../tags/tag1.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7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6.xml"/><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159.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167.xml"/><Relationship Id="rId5" Type="http://schemas.openxmlformats.org/officeDocument/2006/relationships/image" Target="../media/image66.emf"/><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74.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19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30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5.xml"/></Relationships>
</file>

<file path=ppt/slides/_rels/slide8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4.xml"/><Relationship Id="rId1" Type="http://schemas.openxmlformats.org/officeDocument/2006/relationships/slideLayout" Target="../slideLayouts/slideLayout308.xml"/></Relationships>
</file>

<file path=ppt/slides/_rels/slide8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5.xml"/><Relationship Id="rId1" Type="http://schemas.openxmlformats.org/officeDocument/2006/relationships/slideLayout" Target="../slideLayouts/slideLayout30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8.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30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9.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305.xml"/><Relationship Id="rId4" Type="http://schemas.openxmlformats.org/officeDocument/2006/relationships/image" Target="../media/image74.jpeg"/></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308.xml"/><Relationship Id="rId5" Type="http://schemas.openxmlformats.org/officeDocument/2006/relationships/image" Target="../media/image76.png"/><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308.xml"/><Relationship Id="rId5" Type="http://schemas.openxmlformats.org/officeDocument/2006/relationships/image" Target="file://localhost/http://www.wels.net/wmc/Downloads/163.gif" TargetMode="Externa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308.xml"/><Relationship Id="rId6" Type="http://schemas.openxmlformats.org/officeDocument/2006/relationships/image" Target="file://localhost/http://www.wels.net/wmc/Downloads/173.gif" TargetMode="External"/><Relationship Id="rId5" Type="http://schemas.openxmlformats.org/officeDocument/2006/relationships/image" Target="../media/image81.png"/><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218.xml"/><Relationship Id="rId5" Type="http://schemas.openxmlformats.org/officeDocument/2006/relationships/image" Target="../media/image84.jpeg"/><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230.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230.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230.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23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a:cs typeface="Arial"/>
              </a:rPr>
              <a:t>تقديم</a:t>
            </a:r>
            <a:r>
              <a:rPr lang="en-US" sz="7200" b="1" dirty="0">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dirty="0">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الهوية المسيانية ليسوع المسيح واضحة في مجيئه، </a:t>
            </a:r>
          </a:p>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شهادة يوحنا وقد تم تأكيدها في معموديته وتجربته</a:t>
            </a:r>
            <a:endParaRPr lang="en-US" sz="3200" b="1" kern="0" dirty="0">
              <a:solidFill>
                <a:srgbClr val="FFFFFF"/>
              </a:solidFill>
              <a:effectLst>
                <a:glow rad="228600">
                  <a:schemeClr val="bg2"/>
                </a:glow>
              </a:effectLst>
              <a:latin typeface="Arial"/>
              <a:cs typeface="Arial"/>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a:cs typeface="Arial"/>
              </a:rPr>
              <a:t>تلخيص القسم معتمد على ج. دوايت بنتيكوست، تناغم أقوال وأعمال يسوع المسيح (جراند رابيدز : زوندرفان، 1981)</a:t>
            </a:r>
            <a:endParaRPr lang="en-US" sz="1600" b="1" kern="0" dirty="0">
              <a:solidFill>
                <a:srgbClr val="FFFFFF"/>
              </a:solidFill>
              <a:effectLst>
                <a:outerShdw blurRad="38100" dist="38100" dir="2700000" algn="tl">
                  <a:srgbClr val="000000"/>
                </a:outerShdw>
              </a:effectLst>
              <a:latin typeface="Arial"/>
              <a:cs typeface="Arial"/>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chemeClr val="bg2"/>
                  </a:glow>
                </a:effectLst>
                <a:latin typeface="Arial"/>
                <a:cs typeface="Arial"/>
              </a:rPr>
              <a:t>27-1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3"/>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23540"/>
            <a:ext cx="4303092" cy="3287960"/>
          </a:xfrm>
          <a:effectLst>
            <a:outerShdw blurRad="63500" dist="35921" dir="2700000" algn="ctr" rotWithShape="0">
              <a:srgbClr val="000000">
                <a:alpha val="74998"/>
              </a:srgbClr>
            </a:outerShdw>
          </a:effectLst>
        </p:spPr>
        <p:txBody>
          <a:bodyPr/>
          <a:lstStyle/>
          <a:p>
            <a:pPr eaLnBrk="1" hangingPunct="1">
              <a:defRPr/>
            </a:pPr>
            <a:r>
              <a:rPr kumimoji="0" lang="ar-JO" dirty="0">
                <a:solidFill>
                  <a:srgbClr val="000000"/>
                </a:solidFill>
              </a:rPr>
              <a:t>من هو ثاوفيلس؟</a:t>
            </a:r>
            <a:endParaRPr kumimoji="0" lang="en-US" dirty="0">
              <a:solidFill>
                <a:srgbClr val="000000"/>
              </a:solidFill>
            </a:endParaRPr>
          </a:p>
        </p:txBody>
      </p:sp>
      <p:sp>
        <p:nvSpPr>
          <p:cNvPr id="5" name="Rectangle 3"/>
          <p:cNvSpPr txBox="1">
            <a:spLocks noChangeArrowheads="1"/>
          </p:cNvSpPr>
          <p:nvPr/>
        </p:nvSpPr>
        <p:spPr bwMode="auto">
          <a:xfrm>
            <a:off x="0" y="4876800"/>
            <a:ext cx="91440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a:t>
            </a:r>
            <a:r>
              <a:rPr kumimoji="0" lang="ar-JO" sz="3200" b="1" i="0" u="none" strike="noStrike" kern="0" cap="none" spc="0" normalizeH="0" baseline="0" noProof="0" dirty="0">
                <a:ln>
                  <a:noFill/>
                </a:ln>
                <a:solidFill>
                  <a:srgbClr val="000000"/>
                </a:solidFill>
                <a:effectLst/>
                <a:uLnTx/>
                <a:uFillTx/>
                <a:latin typeface="Helvetica"/>
                <a:ea typeface="Osaka"/>
                <a:cs typeface="Osaka"/>
              </a:rPr>
              <a:t>حبيب الرب</a:t>
            </a:r>
            <a:r>
              <a:rPr kumimoji="0" lang="en-US" sz="3200" b="1" i="0" u="none" strike="noStrike" kern="0" cap="none" spc="0" normalizeH="0" baseline="0" noProof="0" dirty="0">
                <a:ln>
                  <a:noFill/>
                </a:ln>
                <a:solidFill>
                  <a:srgbClr val="000000"/>
                </a:solidFill>
                <a:effectLst/>
                <a:uLnTx/>
                <a:uFillTx/>
                <a:latin typeface="Helvetica"/>
                <a:ea typeface="Osaka"/>
                <a:cs typeface="Osaka"/>
              </a:rPr>
              <a:t>”</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000000"/>
                </a:solidFill>
                <a:effectLst/>
                <a:uLnTx/>
                <a:uFillTx/>
                <a:latin typeface="Helvetica"/>
                <a:ea typeface="Osaka"/>
                <a:cs typeface="Osaka"/>
              </a:rPr>
              <a:t>مؤمن بيسوع</a:t>
            </a:r>
            <a:endParaRPr kumimoji="0" lang="en-US" sz="3200" b="1" i="0" u="none" strike="noStrike" kern="0" cap="none" spc="0" normalizeH="0" baseline="0" noProof="0" dirty="0">
              <a:ln>
                <a:noFill/>
              </a:ln>
              <a:solidFill>
                <a:srgbClr val="000000"/>
              </a:solidFill>
              <a:effectLst/>
              <a:uLnTx/>
              <a:uFillTx/>
              <a:latin typeface="Helvetica"/>
              <a:ea typeface="Osaka"/>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000000"/>
                </a:solidFill>
                <a:effectLst/>
                <a:uLnTx/>
                <a:uFillTx/>
                <a:latin typeface="Helvetica"/>
                <a:ea typeface="Osaka"/>
                <a:cs typeface="Osaka"/>
              </a:rPr>
              <a:t>ربما يكون هو المستفيد الثري</a:t>
            </a:r>
            <a:endParaRPr kumimoji="0" lang="en-US" sz="32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19739253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14400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3085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94</a:t>
            </a:r>
            <a:endParaRPr kumimoji="0" lang="en-US"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48132" name="Text Box 4"/>
          <p:cNvSpPr txBox="1">
            <a:spLocks noChangeArrowheads="1"/>
          </p:cNvSpPr>
          <p:nvPr/>
        </p:nvSpPr>
        <p:spPr bwMode="auto">
          <a:xfrm>
            <a:off x="3635896" y="764712"/>
            <a:ext cx="5429358" cy="5632279"/>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sng"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الأصل / المستلمون</a:t>
            </a:r>
            <a:endPar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r" defTabSz="914400" rtl="1" eaLnBrk="1" fontAlgn="base" latinLnBrk="0" hangingPunct="1">
              <a:lnSpc>
                <a:spcPct val="100000"/>
              </a:lnSpc>
              <a:spcBef>
                <a:spcPct val="0"/>
              </a:spcBef>
              <a:spcAft>
                <a:spcPct val="0"/>
              </a:spcAft>
              <a:buClrTx/>
              <a:buSzTx/>
              <a:buFontTx/>
              <a:buChar char="•"/>
              <a:tabLst/>
              <a:defRPr/>
            </a:pPr>
            <a:r>
              <a:rPr kumimoji="0" lang="ar-JO"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على افتراض أن التاريخ المقدم صحيح فقد كتب لوقا من قيصرية ويتضح أنه كتب إلى ثاوفيلس .</a:t>
            </a:r>
            <a:endPar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r" defTabSz="914400" rtl="1" eaLnBrk="1" fontAlgn="base" latinLnBrk="0" hangingPunct="1">
              <a:lnSpc>
                <a:spcPct val="100000"/>
              </a:lnSpc>
              <a:spcBef>
                <a:spcPct val="0"/>
              </a:spcBef>
              <a:spcAft>
                <a:spcPct val="0"/>
              </a:spcAft>
              <a:buClrTx/>
              <a:buSzTx/>
              <a:buFontTx/>
              <a:buChar char="•"/>
              <a:tabLst/>
              <a:defRPr/>
            </a:pPr>
            <a:endPar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r" defTabSz="914400" rtl="1" eaLnBrk="1" fontAlgn="base" latinLnBrk="0" hangingPunct="1">
              <a:lnSpc>
                <a:spcPct val="100000"/>
              </a:lnSpc>
              <a:spcBef>
                <a:spcPct val="0"/>
              </a:spcBef>
              <a:spcAft>
                <a:spcPct val="0"/>
              </a:spcAft>
              <a:buClrTx/>
              <a:buSzTx/>
              <a:buFontTx/>
              <a:buChar char="•"/>
              <a:tabLst/>
              <a:defRPr/>
            </a:pPr>
            <a:r>
              <a:rPr kumimoji="0" lang="ar-JO"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العنوان (العزيز) لثاوفيلس يشير إلى أنه كان موظفاً حكومياً مسؤولاً وله وضع اجتماعي مرموق وربما تولى مسؤولية نشر لوقا وأعمال الرسل</a:t>
            </a:r>
            <a:r>
              <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ar-JO" sz="2800" dirty="0">
                <a:solidFill>
                  <a:schemeClr val="bg2"/>
                </a:solidFill>
                <a:ea typeface="SimSun" charset="0"/>
                <a:cs typeface="SimSun" charset="0"/>
              </a:rPr>
              <a:t>الظروف</a:t>
            </a:r>
            <a:endParaRPr lang="en-US" dirty="0"/>
          </a:p>
        </p:txBody>
      </p:sp>
    </p:spTree>
    <p:extLst>
      <p:ext uri="{BB962C8B-B14F-4D97-AF65-F5344CB8AC3E}">
        <p14:creationId xmlns:p14="http://schemas.microsoft.com/office/powerpoint/2010/main" val="426158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429132"/>
            <a:ext cx="9144000" cy="621731"/>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245569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ب. بشارة ولادة يسوع لمريم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5</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26-38</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أعلن جبرائيل لمريم العذراء أنها ستحبل بالمسيا  يسوع معجزياً بحيث يصير الله متجسداً بدون طبيعة ساقطة حيث عرفت مريم أنها ستصير حبلى بالروح القدس</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ملاكٌ يزور مريم</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p:cNvSpPr txBox="1"/>
          <p:nvPr/>
        </p:nvSpPr>
        <p:spPr>
          <a:xfrm>
            <a:off x="3635896" y="5157192"/>
            <a:ext cx="5184576" cy="707870"/>
          </a:xfrm>
          <a:prstGeom prst="rect">
            <a:avLst/>
          </a:prstGeom>
          <a:noFill/>
        </p:spPr>
        <p:txBody>
          <a:bodyPr wrap="square" lIns="91408" tIns="45704" rIns="91408" bIns="45704">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لوقا 1: 26-38</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065921B-76F5-07BC-FA8A-0BB26150B02A}"/>
              </a:ext>
            </a:extLst>
          </p:cNvPr>
          <p:cNvGrpSpPr/>
          <p:nvPr/>
        </p:nvGrpSpPr>
        <p:grpSpPr>
          <a:xfrm>
            <a:off x="124854" y="4538721"/>
            <a:ext cx="2430922" cy="1592508"/>
            <a:chOff x="5508104" y="620689"/>
            <a:chExt cx="3456896" cy="1592508"/>
          </a:xfrm>
        </p:grpSpPr>
        <p:grpSp>
          <p:nvGrpSpPr>
            <p:cNvPr id="5" name="Group 4">
              <a:extLst>
                <a:ext uri="{FF2B5EF4-FFF2-40B4-BE49-F238E27FC236}">
                  <a16:creationId xmlns:a16="http://schemas.microsoft.com/office/drawing/2014/main" id="{29F35B74-8DE2-5874-7892-2AA23CDB8BD9}"/>
                </a:ext>
              </a:extLst>
            </p:cNvPr>
            <p:cNvGrpSpPr/>
            <p:nvPr/>
          </p:nvGrpSpPr>
          <p:grpSpPr>
            <a:xfrm>
              <a:off x="5508104" y="620689"/>
              <a:ext cx="2660102" cy="1394677"/>
              <a:chOff x="5508104" y="620689"/>
              <a:chExt cx="2660102" cy="1394677"/>
            </a:xfrm>
          </p:grpSpPr>
          <p:pic>
            <p:nvPicPr>
              <p:cNvPr id="13" name="Picture 1" descr="22_John_Baptist_Prison_JPEG_1024.jpg">
                <a:extLst>
                  <a:ext uri="{FF2B5EF4-FFF2-40B4-BE49-F238E27FC236}">
                    <a16:creationId xmlns:a16="http://schemas.microsoft.com/office/drawing/2014/main" id="{35BA99A0-B749-4901-E94B-7104A38C48A0}"/>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D65508B7-972D-CA77-4FD1-AFA029464F76}"/>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TextBox 5">
              <a:extLst>
                <a:ext uri="{FF2B5EF4-FFF2-40B4-BE49-F238E27FC236}">
                  <a16:creationId xmlns:a16="http://schemas.microsoft.com/office/drawing/2014/main" id="{C4C7B492-0586-DC81-B8E6-00C064B4B10F}"/>
                </a:ext>
              </a:extLst>
            </p:cNvPr>
            <p:cNvSpPr txBox="1"/>
            <p:nvPr/>
          </p:nvSpPr>
          <p:spPr>
            <a:xfrm>
              <a:off x="5971140" y="648153"/>
              <a:ext cx="2993860" cy="1565044"/>
            </a:xfrm>
            <a:prstGeom prst="rect">
              <a:avLst/>
            </a:prstGeom>
            <a:noFill/>
          </p:spPr>
          <p:txBody>
            <a:bodyPr wrap="square"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a:t>
              </a:r>
              <a:endParaRPr kumimoji="0" lang="en-US"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كتابية</a:t>
              </a:r>
              <a:endParaRPr kumimoji="0" lang="en-US"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مجانية</a:t>
              </a:r>
            </a:p>
          </p:txBody>
        </p:sp>
      </p:grpSp>
    </p:spTree>
    <p:extLst>
      <p:ext uri="{BB962C8B-B14F-4D97-AF65-F5344CB8AC3E}">
        <p14:creationId xmlns:p14="http://schemas.microsoft.com/office/powerpoint/2010/main" val="2390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66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5179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2669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4291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993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3085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94</a:t>
            </a:r>
            <a:endParaRPr kumimoji="0" lang="en-US"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ar-JO" sz="2800" dirty="0">
                <a:solidFill>
                  <a:schemeClr val="bg2"/>
                </a:solidFill>
                <a:ea typeface="SimSun" charset="0"/>
                <a:cs typeface="SimSun" charset="0"/>
              </a:rPr>
              <a:t>الظروف</a:t>
            </a:r>
            <a:endParaRPr lang="en-US" dirty="0"/>
          </a:p>
        </p:txBody>
      </p:sp>
      <p:sp>
        <p:nvSpPr>
          <p:cNvPr id="7" name="Text Box 4"/>
          <p:cNvSpPr txBox="1">
            <a:spLocks noChangeArrowheads="1"/>
          </p:cNvSpPr>
          <p:nvPr/>
        </p:nvSpPr>
        <p:spPr bwMode="auto">
          <a:xfrm>
            <a:off x="3888746" y="1151525"/>
            <a:ext cx="5255254" cy="3970285"/>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بالتزامن مع الكتابة للأمم فإن لوقا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يترجم المصطلحات الآرامية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يتتبع نسب المسيح بالرجوع إلى آدم،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يشير للحكام الرومان للتأكيد على الناحية الزمنية</a:t>
            </a:r>
            <a:r>
              <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a:t>
            </a: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يتجنب ذكر تتميم النبوات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يقتبس من الترجمة السبعينية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يوضح العادات اليهودية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جغرافيا أرض إسرائيل </a:t>
            </a:r>
            <a:r>
              <a:rPr kumimoji="0" lang="en-US"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3046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358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835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8231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1544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337653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177757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5516" y="-1"/>
            <a:ext cx="8028484" cy="685800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6"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402667"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0419" name="Picture 3"/>
          <p:cNvSpPr>
            <a:spLocks noChangeAspect="1" noChangeArrowheads="1"/>
          </p:cNvSpPr>
          <p:nvPr/>
        </p:nvSpPr>
        <p:spPr bwMode="auto">
          <a:xfrm>
            <a:off x="-36513" y="0"/>
            <a:ext cx="4551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420" name="Text Box 4"/>
          <p:cNvSpPr txBox="1">
            <a:spLocks noChangeArrowheads="1"/>
          </p:cNvSpPr>
          <p:nvPr/>
        </p:nvSpPr>
        <p:spPr bwMode="auto">
          <a:xfrm>
            <a:off x="-203001" y="1268761"/>
            <a:ext cx="4343400" cy="769409"/>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1" name="Rectangle 5"/>
          <p:cNvSpPr>
            <a:spLocks noGrp="1" noChangeArrowheads="1"/>
          </p:cNvSpPr>
          <p:nvPr>
            <p:ph type="title" idx="4294967295"/>
          </p:nvPr>
        </p:nvSpPr>
        <p:spPr>
          <a:xfrm>
            <a:off x="-35496" y="416842"/>
            <a:ext cx="9144000" cy="914400"/>
          </a:xfrm>
        </p:spPr>
        <p:txBody>
          <a:bodyPr/>
          <a:lstStyle/>
          <a:p>
            <a:pPr eaLnBrk="1" hangingPunct="1">
              <a:defRPr/>
            </a:pPr>
            <a:r>
              <a:rPr lang="ar-JO" sz="4000" b="1" dirty="0">
                <a:solidFill>
                  <a:schemeClr val="bg1"/>
                </a:solidFill>
                <a:effectLst>
                  <a:glow rad="152400">
                    <a:schemeClr val="tx1"/>
                  </a:glow>
                </a:effectLst>
                <a:latin typeface="Arial" panose="020B0604020202020204" pitchFamily="34" charset="0"/>
                <a:cs typeface="Arial" panose="020B0604020202020204" pitchFamily="34" charset="0"/>
              </a:rPr>
              <a:t>ردود الفعل حول أخبار الولادة المدهشة</a:t>
            </a:r>
            <a:endParaRPr lang="en-US" sz="4000" b="1" dirty="0">
              <a:effectLst>
                <a:glow rad="152400">
                  <a:schemeClr val="tx1"/>
                </a:glow>
              </a:effectLst>
              <a:latin typeface="Arial" panose="020B0604020202020204" pitchFamily="34" charset="0"/>
              <a:cs typeface="Arial" panose="020B0604020202020204" pitchFamily="34" charset="0"/>
            </a:endParaRPr>
          </a:p>
        </p:txBody>
      </p:sp>
      <p:sp>
        <p:nvSpPr>
          <p:cNvPr id="60422" name="Text Box 6"/>
          <p:cNvSpPr txBox="1">
            <a:spLocks noChangeArrowheads="1"/>
          </p:cNvSpPr>
          <p:nvPr/>
        </p:nvSpPr>
        <p:spPr bwMode="auto">
          <a:xfrm>
            <a:off x="4283968" y="1268761"/>
            <a:ext cx="4968552"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مريم</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3" name="Text Box 7"/>
          <p:cNvSpPr txBox="1">
            <a:spLocks noChangeArrowheads="1"/>
          </p:cNvSpPr>
          <p:nvPr/>
        </p:nvSpPr>
        <p:spPr bwMode="auto">
          <a:xfrm>
            <a:off x="12576" y="23980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عجوز لمجيء طفل</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4" name="Text Box 8"/>
          <p:cNvSpPr txBox="1">
            <a:spLocks noChangeArrowheads="1"/>
          </p:cNvSpPr>
          <p:nvPr/>
        </p:nvSpPr>
        <p:spPr bwMode="auto">
          <a:xfrm>
            <a:off x="4415243" y="2398042"/>
            <a:ext cx="4728757" cy="590147"/>
          </a:xfrm>
          <a:prstGeom prst="rect">
            <a:avLst/>
          </a:prstGeom>
          <a:noFill/>
          <a:ln w="9525">
            <a:noFill/>
            <a:miter lim="800000"/>
            <a:headEnd/>
            <a:tailEnd/>
          </a:ln>
          <a:effectLst/>
        </p:spPr>
        <p:txBody>
          <a:bodyPr wrap="square"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صغيرة لمجيء طفل</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5" name="Text Box 9"/>
          <p:cNvSpPr txBox="1">
            <a:spLocks noChangeArrowheads="1"/>
          </p:cNvSpPr>
          <p:nvPr/>
        </p:nvSpPr>
        <p:spPr bwMode="auto">
          <a:xfrm>
            <a:off x="12576" y="33886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كيف يمكن أن أتأكد؟</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6" name="Text Box 10"/>
          <p:cNvSpPr txBox="1">
            <a:spLocks noChangeArrowheads="1"/>
          </p:cNvSpPr>
          <p:nvPr/>
        </p:nvSpPr>
        <p:spPr bwMode="auto">
          <a:xfrm>
            <a:off x="4415243" y="3388642"/>
            <a:ext cx="4693261" cy="590147"/>
          </a:xfrm>
          <a:prstGeom prst="rect">
            <a:avLst/>
          </a:prstGeom>
          <a:noFill/>
          <a:ln w="9525">
            <a:noFill/>
            <a:miter lim="800000"/>
            <a:headEnd/>
            <a:tailEnd/>
          </a:ln>
          <a:effectLst/>
        </p:spPr>
        <p:txBody>
          <a:bodyPr wrap="square"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كيف يكون هذا؟</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7" name="Text Box 11"/>
          <p:cNvSpPr txBox="1">
            <a:spLocks noChangeArrowheads="1"/>
          </p:cNvSpPr>
          <p:nvPr/>
        </p:nvSpPr>
        <p:spPr bwMode="auto">
          <a:xfrm>
            <a:off x="12576" y="43792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شك في كلمة الله</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8" name="Text Box 12"/>
          <p:cNvSpPr txBox="1">
            <a:spLocks noChangeArrowheads="1"/>
          </p:cNvSpPr>
          <p:nvPr/>
        </p:nvSpPr>
        <p:spPr bwMode="auto">
          <a:xfrm>
            <a:off x="4402667" y="4379242"/>
            <a:ext cx="4777845" cy="590147"/>
          </a:xfrm>
          <a:prstGeom prst="rect">
            <a:avLst/>
          </a:prstGeom>
          <a:noFill/>
          <a:ln w="9525">
            <a:noFill/>
            <a:miter lim="800000"/>
            <a:headEnd/>
            <a:tailEnd/>
          </a:ln>
          <a:effectLst/>
        </p:spPr>
        <p:txBody>
          <a:bodyPr wrap="square"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سألت عن طريقة الله</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9" name="Text Box 13"/>
          <p:cNvSpPr txBox="1">
            <a:spLocks noChangeArrowheads="1"/>
          </p:cNvSpPr>
          <p:nvPr/>
        </p:nvSpPr>
        <p:spPr bwMode="auto">
          <a:xfrm>
            <a:off x="12576" y="5369844"/>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انتهى الأمر بغباء</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30" name="Text Box 14"/>
          <p:cNvSpPr txBox="1">
            <a:spLocks noChangeArrowheads="1"/>
          </p:cNvSpPr>
          <p:nvPr/>
        </p:nvSpPr>
        <p:spPr bwMode="auto">
          <a:xfrm>
            <a:off x="4684712" y="5369844"/>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انتهى الأمر بخضوع</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23598" name="Text Box 3"/>
          <p:cNvSpPr txBox="1">
            <a:spLocks noChangeArrowheads="1"/>
          </p:cNvSpPr>
          <p:nvPr/>
        </p:nvSpPr>
        <p:spPr bwMode="auto">
          <a:xfrm>
            <a:off x="8028485" y="44455"/>
            <a:ext cx="1080592"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101ج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04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042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60423"/>
                                        </p:tgtEl>
                                        <p:attrNameLst>
                                          <p:attrName>style.visibility</p:attrName>
                                        </p:attrNameLst>
                                      </p:cBhvr>
                                      <p:to>
                                        <p:strVal val="visible"/>
                                      </p:to>
                                    </p:set>
                                    <p:anim calcmode="lin" valueType="num">
                                      <p:cBhvr>
                                        <p:cTn id="18" dur="1000" fill="hold"/>
                                        <p:tgtEl>
                                          <p:spTgt spid="60423"/>
                                        </p:tgtEl>
                                        <p:attrNameLst>
                                          <p:attrName>ppt_w</p:attrName>
                                        </p:attrNameLst>
                                      </p:cBhvr>
                                      <p:tavLst>
                                        <p:tav tm="0">
                                          <p:val>
                                            <p:fltVal val="0"/>
                                          </p:val>
                                        </p:tav>
                                        <p:tav tm="100000">
                                          <p:val>
                                            <p:strVal val="#ppt_w"/>
                                          </p:val>
                                        </p:tav>
                                      </p:tavLst>
                                    </p:anim>
                                    <p:anim calcmode="lin" valueType="num">
                                      <p:cBhvr>
                                        <p:cTn id="19" dur="1000" fill="hold"/>
                                        <p:tgtEl>
                                          <p:spTgt spid="60423"/>
                                        </p:tgtEl>
                                        <p:attrNameLst>
                                          <p:attrName>ppt_h</p:attrName>
                                        </p:attrNameLst>
                                      </p:cBhvr>
                                      <p:tavLst>
                                        <p:tav tm="0">
                                          <p:val>
                                            <p:fltVal val="0"/>
                                          </p:val>
                                        </p:tav>
                                        <p:tav tm="100000">
                                          <p:val>
                                            <p:strVal val="#ppt_h"/>
                                          </p:val>
                                        </p:tav>
                                      </p:tavLst>
                                    </p:anim>
                                    <p:anim calcmode="lin" valueType="num">
                                      <p:cBhvr>
                                        <p:cTn id="20"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60424"/>
                                        </p:tgtEl>
                                        <p:attrNameLst>
                                          <p:attrName>style.visibility</p:attrName>
                                        </p:attrNameLst>
                                      </p:cBhvr>
                                      <p:to>
                                        <p:strVal val="visible"/>
                                      </p:to>
                                    </p:set>
                                    <p:anim calcmode="lin" valueType="num">
                                      <p:cBhvr>
                                        <p:cTn id="26" dur="1000" fill="hold"/>
                                        <p:tgtEl>
                                          <p:spTgt spid="60424"/>
                                        </p:tgtEl>
                                        <p:attrNameLst>
                                          <p:attrName>ppt_w</p:attrName>
                                        </p:attrNameLst>
                                      </p:cBhvr>
                                      <p:tavLst>
                                        <p:tav tm="0">
                                          <p:val>
                                            <p:fltVal val="0"/>
                                          </p:val>
                                        </p:tav>
                                        <p:tav tm="100000">
                                          <p:val>
                                            <p:strVal val="#ppt_w"/>
                                          </p:val>
                                        </p:tav>
                                      </p:tavLst>
                                    </p:anim>
                                    <p:anim calcmode="lin" valueType="num">
                                      <p:cBhvr>
                                        <p:cTn id="27" dur="1000" fill="hold"/>
                                        <p:tgtEl>
                                          <p:spTgt spid="60424"/>
                                        </p:tgtEl>
                                        <p:attrNameLst>
                                          <p:attrName>ppt_h</p:attrName>
                                        </p:attrNameLst>
                                      </p:cBhvr>
                                      <p:tavLst>
                                        <p:tav tm="0">
                                          <p:val>
                                            <p:fltVal val="0"/>
                                          </p:val>
                                        </p:tav>
                                        <p:tav tm="100000">
                                          <p:val>
                                            <p:strVal val="#ppt_h"/>
                                          </p:val>
                                        </p:tav>
                                      </p:tavLst>
                                    </p:anim>
                                    <p:anim calcmode="lin" valueType="num">
                                      <p:cBhvr>
                                        <p:cTn id="28"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nodeType="clickEffect">
                                  <p:stCondLst>
                                    <p:cond delay="0"/>
                                  </p:stCondLst>
                                  <p:childTnLst>
                                    <p:set>
                                      <p:cBhvr>
                                        <p:cTn id="33" dur="1" fill="hold">
                                          <p:stCondLst>
                                            <p:cond delay="0"/>
                                          </p:stCondLst>
                                        </p:cTn>
                                        <p:tgtEl>
                                          <p:spTgt spid="60425"/>
                                        </p:tgtEl>
                                        <p:attrNameLst>
                                          <p:attrName>style.visibility</p:attrName>
                                        </p:attrNameLst>
                                      </p:cBhvr>
                                      <p:to>
                                        <p:strVal val="visible"/>
                                      </p:to>
                                    </p:set>
                                    <p:anim calcmode="lin" valueType="num">
                                      <p:cBhvr>
                                        <p:cTn id="34" dur="1000" fill="hold"/>
                                        <p:tgtEl>
                                          <p:spTgt spid="60425"/>
                                        </p:tgtEl>
                                        <p:attrNameLst>
                                          <p:attrName>ppt_w</p:attrName>
                                        </p:attrNameLst>
                                      </p:cBhvr>
                                      <p:tavLst>
                                        <p:tav tm="0">
                                          <p:val>
                                            <p:fltVal val="0"/>
                                          </p:val>
                                        </p:tav>
                                        <p:tav tm="100000">
                                          <p:val>
                                            <p:strVal val="#ppt_w"/>
                                          </p:val>
                                        </p:tav>
                                      </p:tavLst>
                                    </p:anim>
                                    <p:anim calcmode="lin" valueType="num">
                                      <p:cBhvr>
                                        <p:cTn id="35" dur="1000" fill="hold"/>
                                        <p:tgtEl>
                                          <p:spTgt spid="60425"/>
                                        </p:tgtEl>
                                        <p:attrNameLst>
                                          <p:attrName>ppt_h</p:attrName>
                                        </p:attrNameLst>
                                      </p:cBhvr>
                                      <p:tavLst>
                                        <p:tav tm="0">
                                          <p:val>
                                            <p:fltVal val="0"/>
                                          </p:val>
                                        </p:tav>
                                        <p:tav tm="100000">
                                          <p:val>
                                            <p:strVal val="#ppt_h"/>
                                          </p:val>
                                        </p:tav>
                                      </p:tavLst>
                                    </p:anim>
                                    <p:anim calcmode="lin" valueType="num">
                                      <p:cBhvr>
                                        <p:cTn id="36"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 calcmode="lin" valueType="num">
                                      <p:cBhvr>
                                        <p:cTn id="42" dur="1000" fill="hold"/>
                                        <p:tgtEl>
                                          <p:spTgt spid="60426"/>
                                        </p:tgtEl>
                                        <p:attrNameLst>
                                          <p:attrName>ppt_w</p:attrName>
                                        </p:attrNameLst>
                                      </p:cBhvr>
                                      <p:tavLst>
                                        <p:tav tm="0">
                                          <p:val>
                                            <p:fltVal val="0"/>
                                          </p:val>
                                        </p:tav>
                                        <p:tav tm="100000">
                                          <p:val>
                                            <p:strVal val="#ppt_w"/>
                                          </p:val>
                                        </p:tav>
                                      </p:tavLst>
                                    </p:anim>
                                    <p:anim calcmode="lin" valueType="num">
                                      <p:cBhvr>
                                        <p:cTn id="43" dur="1000" fill="hold"/>
                                        <p:tgtEl>
                                          <p:spTgt spid="60426"/>
                                        </p:tgtEl>
                                        <p:attrNameLst>
                                          <p:attrName>ppt_h</p:attrName>
                                        </p:attrNameLst>
                                      </p:cBhvr>
                                      <p:tavLst>
                                        <p:tav tm="0">
                                          <p:val>
                                            <p:fltVal val="0"/>
                                          </p:val>
                                        </p:tav>
                                        <p:tav tm="100000">
                                          <p:val>
                                            <p:strVal val="#ppt_h"/>
                                          </p:val>
                                        </p:tav>
                                      </p:tavLst>
                                    </p:anim>
                                    <p:anim calcmode="lin" valueType="num">
                                      <p:cBhvr>
                                        <p:cTn id="44"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nodeType="clickEffect">
                                  <p:stCondLst>
                                    <p:cond delay="0"/>
                                  </p:stCondLst>
                                  <p:childTnLst>
                                    <p:set>
                                      <p:cBhvr>
                                        <p:cTn id="49" dur="1" fill="hold">
                                          <p:stCondLst>
                                            <p:cond delay="0"/>
                                          </p:stCondLst>
                                        </p:cTn>
                                        <p:tgtEl>
                                          <p:spTgt spid="60427"/>
                                        </p:tgtEl>
                                        <p:attrNameLst>
                                          <p:attrName>style.visibility</p:attrName>
                                        </p:attrNameLst>
                                      </p:cBhvr>
                                      <p:to>
                                        <p:strVal val="visible"/>
                                      </p:to>
                                    </p:set>
                                    <p:anim calcmode="lin" valueType="num">
                                      <p:cBhvr>
                                        <p:cTn id="50" dur="1000" fill="hold"/>
                                        <p:tgtEl>
                                          <p:spTgt spid="60427"/>
                                        </p:tgtEl>
                                        <p:attrNameLst>
                                          <p:attrName>ppt_w</p:attrName>
                                        </p:attrNameLst>
                                      </p:cBhvr>
                                      <p:tavLst>
                                        <p:tav tm="0">
                                          <p:val>
                                            <p:fltVal val="0"/>
                                          </p:val>
                                        </p:tav>
                                        <p:tav tm="100000">
                                          <p:val>
                                            <p:strVal val="#ppt_w"/>
                                          </p:val>
                                        </p:tav>
                                      </p:tavLst>
                                    </p:anim>
                                    <p:anim calcmode="lin" valueType="num">
                                      <p:cBhvr>
                                        <p:cTn id="51" dur="1000" fill="hold"/>
                                        <p:tgtEl>
                                          <p:spTgt spid="60427"/>
                                        </p:tgtEl>
                                        <p:attrNameLst>
                                          <p:attrName>ppt_h</p:attrName>
                                        </p:attrNameLst>
                                      </p:cBhvr>
                                      <p:tavLst>
                                        <p:tav tm="0">
                                          <p:val>
                                            <p:fltVal val="0"/>
                                          </p:val>
                                        </p:tav>
                                        <p:tav tm="100000">
                                          <p:val>
                                            <p:strVal val="#ppt_h"/>
                                          </p:val>
                                        </p:tav>
                                      </p:tavLst>
                                    </p:anim>
                                    <p:anim calcmode="lin" valueType="num">
                                      <p:cBhvr>
                                        <p:cTn id="52"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60428"/>
                                        </p:tgtEl>
                                        <p:attrNameLst>
                                          <p:attrName>style.visibility</p:attrName>
                                        </p:attrNameLst>
                                      </p:cBhvr>
                                      <p:to>
                                        <p:strVal val="visible"/>
                                      </p:to>
                                    </p:set>
                                    <p:anim calcmode="lin" valueType="num">
                                      <p:cBhvr>
                                        <p:cTn id="58" dur="1000" fill="hold"/>
                                        <p:tgtEl>
                                          <p:spTgt spid="60428"/>
                                        </p:tgtEl>
                                        <p:attrNameLst>
                                          <p:attrName>ppt_w</p:attrName>
                                        </p:attrNameLst>
                                      </p:cBhvr>
                                      <p:tavLst>
                                        <p:tav tm="0">
                                          <p:val>
                                            <p:fltVal val="0"/>
                                          </p:val>
                                        </p:tav>
                                        <p:tav tm="100000">
                                          <p:val>
                                            <p:strVal val="#ppt_w"/>
                                          </p:val>
                                        </p:tav>
                                      </p:tavLst>
                                    </p:anim>
                                    <p:anim calcmode="lin" valueType="num">
                                      <p:cBhvr>
                                        <p:cTn id="59" dur="1000" fill="hold"/>
                                        <p:tgtEl>
                                          <p:spTgt spid="60428"/>
                                        </p:tgtEl>
                                        <p:attrNameLst>
                                          <p:attrName>ppt_h</p:attrName>
                                        </p:attrNameLst>
                                      </p:cBhvr>
                                      <p:tavLst>
                                        <p:tav tm="0">
                                          <p:val>
                                            <p:fltVal val="0"/>
                                          </p:val>
                                        </p:tav>
                                        <p:tav tm="100000">
                                          <p:val>
                                            <p:strVal val="#ppt_h"/>
                                          </p:val>
                                        </p:tav>
                                      </p:tavLst>
                                    </p:anim>
                                    <p:anim calcmode="lin" valueType="num">
                                      <p:cBhvr>
                                        <p:cTn id="60"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60429"/>
                                        </p:tgtEl>
                                        <p:attrNameLst>
                                          <p:attrName>style.visibility</p:attrName>
                                        </p:attrNameLst>
                                      </p:cBhvr>
                                      <p:to>
                                        <p:strVal val="visible"/>
                                      </p:to>
                                    </p:set>
                                    <p:anim calcmode="lin" valueType="num">
                                      <p:cBhvr>
                                        <p:cTn id="66" dur="1000" fill="hold"/>
                                        <p:tgtEl>
                                          <p:spTgt spid="60429"/>
                                        </p:tgtEl>
                                        <p:attrNameLst>
                                          <p:attrName>ppt_w</p:attrName>
                                        </p:attrNameLst>
                                      </p:cBhvr>
                                      <p:tavLst>
                                        <p:tav tm="0">
                                          <p:val>
                                            <p:fltVal val="0"/>
                                          </p:val>
                                        </p:tav>
                                        <p:tav tm="100000">
                                          <p:val>
                                            <p:strVal val="#ppt_w"/>
                                          </p:val>
                                        </p:tav>
                                      </p:tavLst>
                                    </p:anim>
                                    <p:anim calcmode="lin" valueType="num">
                                      <p:cBhvr>
                                        <p:cTn id="67" dur="1000" fill="hold"/>
                                        <p:tgtEl>
                                          <p:spTgt spid="60429"/>
                                        </p:tgtEl>
                                        <p:attrNameLst>
                                          <p:attrName>ppt_h</p:attrName>
                                        </p:attrNameLst>
                                      </p:cBhvr>
                                      <p:tavLst>
                                        <p:tav tm="0">
                                          <p:val>
                                            <p:fltVal val="0"/>
                                          </p:val>
                                        </p:tav>
                                        <p:tav tm="100000">
                                          <p:val>
                                            <p:strVal val="#ppt_h"/>
                                          </p:val>
                                        </p:tav>
                                      </p:tavLst>
                                    </p:anim>
                                    <p:anim calcmode="lin" valueType="num">
                                      <p:cBhvr>
                                        <p:cTn id="68"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nodeType="clickEffect">
                                  <p:stCondLst>
                                    <p:cond delay="0"/>
                                  </p:stCondLst>
                                  <p:childTnLst>
                                    <p:set>
                                      <p:cBhvr>
                                        <p:cTn id="73" dur="1" fill="hold">
                                          <p:stCondLst>
                                            <p:cond delay="0"/>
                                          </p:stCondLst>
                                        </p:cTn>
                                        <p:tgtEl>
                                          <p:spTgt spid="60430"/>
                                        </p:tgtEl>
                                        <p:attrNameLst>
                                          <p:attrName>style.visibility</p:attrName>
                                        </p:attrNameLst>
                                      </p:cBhvr>
                                      <p:to>
                                        <p:strVal val="visible"/>
                                      </p:to>
                                    </p:set>
                                    <p:anim calcmode="lin" valueType="num">
                                      <p:cBhvr>
                                        <p:cTn id="74" dur="1000" fill="hold"/>
                                        <p:tgtEl>
                                          <p:spTgt spid="60430"/>
                                        </p:tgtEl>
                                        <p:attrNameLst>
                                          <p:attrName>ppt_w</p:attrName>
                                        </p:attrNameLst>
                                      </p:cBhvr>
                                      <p:tavLst>
                                        <p:tav tm="0">
                                          <p:val>
                                            <p:fltVal val="0"/>
                                          </p:val>
                                        </p:tav>
                                        <p:tav tm="100000">
                                          <p:val>
                                            <p:strVal val="#ppt_w"/>
                                          </p:val>
                                        </p:tav>
                                      </p:tavLst>
                                    </p:anim>
                                    <p:anim calcmode="lin" valueType="num">
                                      <p:cBhvr>
                                        <p:cTn id="75" dur="1000" fill="hold"/>
                                        <p:tgtEl>
                                          <p:spTgt spid="60430"/>
                                        </p:tgtEl>
                                        <p:attrNameLst>
                                          <p:attrName>ppt_h</p:attrName>
                                        </p:attrNameLst>
                                      </p:cBhvr>
                                      <p:tavLst>
                                        <p:tav tm="0">
                                          <p:val>
                                            <p:fltVal val="0"/>
                                          </p:val>
                                        </p:tav>
                                        <p:tav tm="100000">
                                          <p:val>
                                            <p:strVal val="#ppt_h"/>
                                          </p:val>
                                        </p:tav>
                                      </p:tavLst>
                                    </p:anim>
                                    <p:anim calcmode="lin" valueType="num">
                                      <p:cBhvr>
                                        <p:cTn id="76"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0" y="0"/>
            <a:ext cx="9144000" cy="1066800"/>
          </a:xfrm>
        </p:spPr>
        <p:txBody>
          <a:bodyPr/>
          <a:lstStyle/>
          <a:p>
            <a:r>
              <a:rPr lang="ar-JO"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كانت بيت لحم هي مدينة داود</a:t>
            </a:r>
            <a:endPar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439473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297" name="Picture 3" descr="SonOfHighe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2452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88640"/>
            <a:ext cx="8458200" cy="4680520"/>
          </a:xfrm>
          <a:noFill/>
          <a:ln>
            <a:noFill/>
          </a:ln>
        </p:spPr>
        <p:txBody>
          <a:bodyPr vert="horz" wrap="square" lIns="91408" tIns="45704" rIns="91408" bIns="45704" numCol="1" anchor="ctr" anchorCtr="0" compatLnSpc="1">
            <a:prstTxWarp prst="textNoShape">
              <a:avLst/>
            </a:prstTxWarp>
          </a:bodyPr>
          <a:lstStyle/>
          <a:p>
            <a:r>
              <a:rPr lang="ar-SA" sz="13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وَابْنَ</a:t>
            </a:r>
            <a:br>
              <a:rPr lang="en-US" sz="13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13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 الْعَلِيِّ</a:t>
            </a:r>
            <a:endParaRPr lang="en-US" sz="13800" dirty="0">
              <a:solidFill>
                <a:schemeClr val="bg1"/>
              </a:solidFill>
              <a:effectLst>
                <a:outerShdw blurRad="50800" dist="76200" dir="2700000" algn="tl" rotWithShape="0">
                  <a:srgbClr val="000000"/>
                </a:outerShdw>
              </a:effectLst>
              <a:latin typeface="Times New Roman"/>
              <a:ea typeface="ＭＳ Ｐゴシック" charset="0"/>
              <a:cs typeface="Times New Roman"/>
            </a:endParaRPr>
          </a:p>
        </p:txBody>
      </p:sp>
    </p:spTree>
    <p:extLst>
      <p:ext uri="{BB962C8B-B14F-4D97-AF65-F5344CB8AC3E}">
        <p14:creationId xmlns:p14="http://schemas.microsoft.com/office/powerpoint/2010/main" val="88014186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solidFill>
            <a:schemeClr val="tx1">
              <a:alpha val="23000"/>
            </a:schemeClr>
          </a:solidFill>
          <a:ln>
            <a:noFill/>
          </a:ln>
        </p:spPr>
        <p:txBody>
          <a:bodyPr vert="horz" wrap="square" lIns="91408" tIns="45704" rIns="91408" bIns="45704" numCol="1" anchor="ctr" anchorCtr="0" compatLnSpc="1">
            <a:prstTxWarp prst="textNoShape">
              <a:avLst/>
            </a:prstTxWarp>
          </a:bodyPr>
          <a:lstStyle/>
          <a:p>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لوقا ١ : ٣٣</a:t>
            </a:r>
            <a:b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br>
              <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 وَيَمْلِكُ عَلَى بَيْتِ يَعْقُوبَ إِلَى الأَبَدِ وَلاَ يَكُونُ لِمُلْكِهِ نِهَايَةٌ. </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27133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94</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Text Box 3"/>
          <p:cNvSpPr txBox="1">
            <a:spLocks noChangeArrowheads="1"/>
          </p:cNvSpPr>
          <p:nvPr/>
        </p:nvSpPr>
        <p:spPr bwMode="auto">
          <a:xfrm>
            <a:off x="0" y="971551"/>
            <a:ext cx="9144000" cy="6124721"/>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بلا شك فإن ثاوفيلس يعتبر لوقا مصدراً مميزاً لتزويده بقصة منظمة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حياة المسيح</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كتب لوقا ليقوي إيمان المسيحي الثري من خلال إظهار أن إيمانه يقف على حقائق تاريخية ثابتة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لعل الأهم من ذلك أن لوقا سعى ليوضح لجمهوره الأوسع من الأمم كيف مات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للعالم أجمع بعد أن رفضه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3347" name="Rectangle 4"/>
          <p:cNvSpPr>
            <a:spLocks noGrp="1" noChangeArrowheads="1"/>
          </p:cNvSpPr>
          <p:nvPr>
            <p:ph type="title" idx="4294967295"/>
          </p:nvPr>
        </p:nvSpPr>
        <p:spPr>
          <a:xfrm>
            <a:off x="2438400" y="166695"/>
            <a:ext cx="4191000" cy="525215"/>
          </a:xfrm>
          <a:solidFill>
            <a:schemeClr val="tx2"/>
          </a:solidFill>
        </p:spPr>
        <p:txBody>
          <a:bodyPr anchor="t">
            <a:spAutoFit/>
          </a:bodyPr>
          <a:lstStyle/>
          <a:p>
            <a:pPr eaLnBrk="1" hangingPunct="1"/>
            <a:r>
              <a:rPr lang="ar-JO" sz="2800" dirty="0">
                <a:solidFill>
                  <a:schemeClr val="bg2"/>
                </a:solidFill>
                <a:ea typeface="SimSun" charset="0"/>
                <a:cs typeface="SimSun" charset="0"/>
              </a:rPr>
              <a:t>المناسبة</a:t>
            </a:r>
            <a:endParaRPr lang="en-US" sz="2800" dirty="0">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a:ln>
            <a:noFill/>
          </a:ln>
        </p:spPr>
        <p:txBody>
          <a:bodyPr vert="horz" wrap="square" lIns="91408" tIns="45704" rIns="91408" bIns="45704" numCol="1" anchor="ctr" anchorCtr="0" compatLnSpc="1">
            <a:prstTxWarp prst="textNoShape">
              <a:avLst/>
            </a:prstTxWarp>
          </a:bodyPr>
          <a:lstStyle/>
          <a:p>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لوقا ١ : ٣٢</a:t>
            </a:r>
            <a:b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br>
              <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وَيُعْطِيهِ الرَّبُّ الإِلَهُ كُرْسِيَّ دَاوُدَ أَبِيهِ </a:t>
            </a:r>
          </a:p>
        </p:txBody>
      </p:sp>
      <p:pic>
        <p:nvPicPr>
          <p:cNvPr id="4" name="Picture 1" descr="SonOfHighesp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8044"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982834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solidFill>
            <a:schemeClr val="tx1">
              <a:alpha val="23000"/>
            </a:schemeClr>
          </a:solidFill>
          <a:ln>
            <a:noFill/>
          </a:ln>
        </p:spPr>
        <p:txBody>
          <a:bodyPr vert="horz" wrap="square" lIns="91408" tIns="45704" rIns="91408" bIns="45704" numCol="1" anchor="ctr" anchorCtr="0" compatLnSpc="1">
            <a:prstTxWarp prst="textNoShape">
              <a:avLst/>
            </a:prstTxWarp>
          </a:bodyPr>
          <a:lstStyle/>
          <a:p>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لوقا ١ : ٣٣</a:t>
            </a:r>
            <a:b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br>
              <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 وَيَمْلِكُ عَلَى بَيْتِ يَعْقُوبَ إِلَى الأَبَدِ وَلاَ يَكُونُ لِمُلْكِهِ نِهَايَةٌ. </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نبوات عن ميلاد المسيح</a:t>
            </a:r>
            <a:endPar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3933056"/>
            <a:ext cx="3119488"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العهدين القديم والجديد</a:t>
            </a:r>
            <a:endPar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643054C5-B888-448D-4255-73D24A22E14E}"/>
              </a:ext>
            </a:extLst>
          </p:cNvPr>
          <p:cNvGrpSpPr/>
          <p:nvPr/>
        </p:nvGrpSpPr>
        <p:grpSpPr>
          <a:xfrm>
            <a:off x="323528" y="369615"/>
            <a:ext cx="2430922" cy="1592508"/>
            <a:chOff x="5508104" y="620689"/>
            <a:chExt cx="3456896" cy="1592508"/>
          </a:xfrm>
        </p:grpSpPr>
        <p:grpSp>
          <p:nvGrpSpPr>
            <p:cNvPr id="5" name="Group 4">
              <a:extLst>
                <a:ext uri="{FF2B5EF4-FFF2-40B4-BE49-F238E27FC236}">
                  <a16:creationId xmlns:a16="http://schemas.microsoft.com/office/drawing/2014/main" id="{5675DC1D-4FDD-C470-062B-76B78500A12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F18B53B-2F70-3731-4A13-AAEC5409C8B2}"/>
                  </a:ext>
                </a:extLst>
              </p:cNvPr>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1EC876CC-F7EF-EFA0-D7C8-7AAA6B995A76}"/>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6" name="TextBox 5">
              <a:extLst>
                <a:ext uri="{FF2B5EF4-FFF2-40B4-BE49-F238E27FC236}">
                  <a16:creationId xmlns:a16="http://schemas.microsoft.com/office/drawing/2014/main" id="{9EEBC1EB-E6FD-9083-081B-A6909E49E240}"/>
                </a:ext>
              </a:extLst>
            </p:cNvPr>
            <p:cNvSpPr txBox="1"/>
            <p:nvPr/>
          </p:nvSpPr>
          <p:spPr>
            <a:xfrm>
              <a:off x="5971140" y="648153"/>
              <a:ext cx="2993860" cy="1565044"/>
            </a:xfrm>
            <a:prstGeom prst="rect">
              <a:avLst/>
            </a:prstGeom>
            <a:noFill/>
          </p:spPr>
          <p:txBody>
            <a:bodyPr wrap="square"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صور</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كتابية</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مجانية</a:t>
              </a:r>
            </a:p>
          </p:txBody>
        </p:sp>
      </p:grpSp>
    </p:spTree>
    <p:extLst>
      <p:ext uri="{BB962C8B-B14F-4D97-AF65-F5344CB8AC3E}">
        <p14:creationId xmlns:p14="http://schemas.microsoft.com/office/powerpoint/2010/main" val="391085077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6075"/>
            <a:ext cx="9144000" cy="685799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46210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6516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74586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56" y="-27384"/>
            <a:ext cx="9222868" cy="68376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03522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27384"/>
            <a:ext cx="9185305" cy="68853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645270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216341"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127095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8206"/>
            <a:ext cx="9144000" cy="68497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9936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8496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95</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2227" name="Text Box 3"/>
          <p:cNvSpPr txBox="1">
            <a:spLocks noChangeArrowheads="1"/>
          </p:cNvSpPr>
          <p:nvPr/>
        </p:nvSpPr>
        <p:spPr bwMode="auto">
          <a:xfrm rot="-1200000">
            <a:off x="1148637" y="1512445"/>
            <a:ext cx="1106329"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28" name="Text Box 4"/>
          <p:cNvSpPr txBox="1">
            <a:spLocks noChangeArrowheads="1"/>
          </p:cNvSpPr>
          <p:nvPr/>
        </p:nvSpPr>
        <p:spPr bwMode="auto">
          <a:xfrm rot="-1200000">
            <a:off x="2471832" y="2679251"/>
            <a:ext cx="2090572"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تعليمي / تنويري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29" name="Text Box 5"/>
          <p:cNvSpPr txBox="1">
            <a:spLocks noChangeArrowheads="1"/>
          </p:cNvSpPr>
          <p:nvPr/>
        </p:nvSpPr>
        <p:spPr bwMode="auto">
          <a:xfrm rot="-1200000">
            <a:off x="1416098" y="4722370"/>
            <a:ext cx="2098587"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خلاصي / كرازي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0" name="Text Box 6"/>
          <p:cNvSpPr txBox="1">
            <a:spLocks noChangeArrowheads="1"/>
          </p:cNvSpPr>
          <p:nvPr/>
        </p:nvSpPr>
        <p:spPr bwMode="auto">
          <a:xfrm rot="-1200000">
            <a:off x="2380728" y="6032050"/>
            <a:ext cx="902747"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دفاعي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1" name="Text Box 7"/>
          <p:cNvSpPr txBox="1">
            <a:spLocks noChangeArrowheads="1"/>
          </p:cNvSpPr>
          <p:nvPr/>
        </p:nvSpPr>
        <p:spPr bwMode="auto">
          <a:xfrm rot="1200000">
            <a:off x="6867321" y="1826770"/>
            <a:ext cx="837024"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كنسي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2" name="Text Box 8"/>
          <p:cNvSpPr txBox="1">
            <a:spLocks noChangeArrowheads="1"/>
          </p:cNvSpPr>
          <p:nvPr/>
        </p:nvSpPr>
        <p:spPr bwMode="auto">
          <a:xfrm rot="1200000">
            <a:off x="6310229" y="4188970"/>
            <a:ext cx="1797223"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رواية تاريخية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3" name="Text Box 9"/>
          <p:cNvSpPr txBox="1">
            <a:spLocks noChangeArrowheads="1"/>
          </p:cNvSpPr>
          <p:nvPr/>
        </p:nvSpPr>
        <p:spPr bwMode="auto">
          <a:xfrm rot="1200000">
            <a:off x="5656290" y="5865370"/>
            <a:ext cx="1117549"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مصالحة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5401" name="Rectangle 10"/>
          <p:cNvSpPr>
            <a:spLocks noGrp="1" noChangeArrowheads="1"/>
          </p:cNvSpPr>
          <p:nvPr>
            <p:ph type="title" idx="4294967295"/>
          </p:nvPr>
        </p:nvSpPr>
        <p:spPr>
          <a:xfrm>
            <a:off x="3200400" y="457207"/>
            <a:ext cx="2819400" cy="525215"/>
          </a:xfrm>
          <a:solidFill>
            <a:schemeClr val="tx2"/>
          </a:solidFill>
        </p:spPr>
        <p:txBody>
          <a:bodyPr anchor="t">
            <a:spAutoFit/>
          </a:bodyPr>
          <a:lstStyle/>
          <a:p>
            <a:pPr eaLnBrk="1" hangingPunct="1"/>
            <a:r>
              <a:rPr lang="ar-JO" sz="2800" dirty="0">
                <a:solidFill>
                  <a:schemeClr val="bg2"/>
                </a:solidFill>
                <a:ea typeface="SimSun" charset="0"/>
                <a:cs typeface="SimSun" charset="0"/>
              </a:rPr>
              <a:t>القصد</a:t>
            </a:r>
            <a:endParaRPr lang="en-US" sz="2800" dirty="0">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1+#ppt_w/2"/>
                                          </p:val>
                                        </p:tav>
                                        <p:tav tm="100000">
                                          <p:val>
                                            <p:strVal val="#ppt_x"/>
                                          </p:val>
                                        </p:tav>
                                      </p:tavLst>
                                    </p:anim>
                                    <p:anim calcmode="lin" valueType="num">
                                      <p:cBhvr additive="base">
                                        <p:cTn id="32"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2232"/>
                                        </p:tgtEl>
                                        <p:attrNameLst>
                                          <p:attrName>style.visibility</p:attrName>
                                        </p:attrNameLst>
                                      </p:cBhvr>
                                      <p:to>
                                        <p:strVal val="visible"/>
                                      </p:to>
                                    </p:set>
                                    <p:anim calcmode="lin" valueType="num">
                                      <p:cBhvr additive="base">
                                        <p:cTn id="37" dur="500" fill="hold"/>
                                        <p:tgtEl>
                                          <p:spTgt spid="52232"/>
                                        </p:tgtEl>
                                        <p:attrNameLst>
                                          <p:attrName>ppt_x</p:attrName>
                                        </p:attrNameLst>
                                      </p:cBhvr>
                                      <p:tavLst>
                                        <p:tav tm="0">
                                          <p:val>
                                            <p:strVal val="1+#ppt_w/2"/>
                                          </p:val>
                                        </p:tav>
                                        <p:tav tm="100000">
                                          <p:val>
                                            <p:strVal val="#ppt_x"/>
                                          </p:val>
                                        </p:tav>
                                      </p:tavLst>
                                    </p:anim>
                                    <p:anim calcmode="lin" valueType="num">
                                      <p:cBhvr additive="base">
                                        <p:cTn id="38"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2233"/>
                                        </p:tgtEl>
                                        <p:attrNameLst>
                                          <p:attrName>style.visibility</p:attrName>
                                        </p:attrNameLst>
                                      </p:cBhvr>
                                      <p:to>
                                        <p:strVal val="visible"/>
                                      </p:to>
                                    </p:set>
                                    <p:anim calcmode="lin" valueType="num">
                                      <p:cBhvr additive="base">
                                        <p:cTn id="43" dur="500" fill="hold"/>
                                        <p:tgtEl>
                                          <p:spTgt spid="52233"/>
                                        </p:tgtEl>
                                        <p:attrNameLst>
                                          <p:attrName>ppt_x</p:attrName>
                                        </p:attrNameLst>
                                      </p:cBhvr>
                                      <p:tavLst>
                                        <p:tav tm="0">
                                          <p:val>
                                            <p:strVal val="1+#ppt_w/2"/>
                                          </p:val>
                                        </p:tav>
                                        <p:tav tm="100000">
                                          <p:val>
                                            <p:strVal val="#ppt_x"/>
                                          </p:val>
                                        </p:tav>
                                      </p:tavLst>
                                    </p:anim>
                                    <p:anim calcmode="lin" valueType="num">
                                      <p:cBhvr additive="base">
                                        <p:cTn id="44"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nimBg="1" autoUpdateAnimBg="0"/>
      <p:bldP spid="52229" grpId="0" animBg="1" autoUpdateAnimBg="0"/>
      <p:bldP spid="52230" grpId="0" animBg="1" autoUpdateAnimBg="0"/>
      <p:bldP spid="52231" grpId="0" animBg="1" autoUpdateAnimBg="0"/>
      <p:bldP spid="52232" grpId="0" animBg="1" autoUpdateAnimBg="0"/>
      <p:bldP spid="52233"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180512" cy="688898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111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29" y="31583"/>
            <a:ext cx="9139973" cy="68264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1573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240865"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873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4011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57637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4243490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ت. وصول مريم إلى اليهودية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6</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39-45</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تزور مريم نسيبتها أليصابات لتشجيعها ولتأكيد ما قاله الملاك جبرائيل لها عن حملها أو لقضاء بعض الوقت بالتفكير بعيداً عن يوسف لكن هذه الزيارة كانت تأكيداً لزكريا وأليصابات ومريم أن إعلانات الله النبوية بخصوص الطفلين يوحنا ويسوع سوف تتحقق بالتأكيد</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2897705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ث. نشيد مريم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7</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46-56</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تسبيح مريم الله على نعمته بالسماح لامرأة متواضعة مثلها بأن تحمل المسيا موضحة أنها قد فهمت المضامين المسيانية لهذا الحمل كتتميم للعهد الإبراهيمي بقوة الله</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ج. ولادة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8</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57-80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ولادة يوحنا ونبوة زكريا في ختان الطفل سجلت كشهادة عن طرق سيادة الله في تتميم العهد الإبراهيمي والداوودي والجديد من خلال المسيا الذي سيسبقه يوحنا في البرية بدلاً من كهنة الهيكل</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20AC2-37B6-FCBD-EB9B-F2D627C65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p:cNvSpPr txBox="1"/>
          <p:nvPr/>
        </p:nvSpPr>
        <p:spPr>
          <a:xfrm>
            <a:off x="107504" y="11708"/>
            <a:ext cx="2868028"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لوقا 1: 57-80</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2200" y="4365104"/>
            <a:ext cx="3456896" cy="1681828"/>
            <a:chOff x="5508104" y="620689"/>
            <a:chExt cx="3456896" cy="168182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65436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8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p>
          </p:txBody>
        </p:sp>
      </p:grpSp>
      <p:sp>
        <p:nvSpPr>
          <p:cNvPr id="6" name="TextBox 5">
            <a:extLst>
              <a:ext uri="{FF2B5EF4-FFF2-40B4-BE49-F238E27FC236}">
                <a16:creationId xmlns:a16="http://schemas.microsoft.com/office/drawing/2014/main" id="{89A8EF90-B3C5-52C5-057E-B386CC350A0A}"/>
              </a:ext>
            </a:extLst>
          </p:cNvPr>
          <p:cNvSpPr txBox="1"/>
          <p:nvPr/>
        </p:nvSpPr>
        <p:spPr>
          <a:xfrm>
            <a:off x="467544" y="4077073"/>
            <a:ext cx="6588450" cy="1107963"/>
          </a:xfrm>
          <a:prstGeom prst="rect">
            <a:avLst/>
          </a:prstGeom>
          <a:noFill/>
        </p:spPr>
        <p:txBody>
          <a:bodyPr wrap="square" lIns="91408" tIns="45704" rIns="91408" bIns="45704">
            <a:spAutoFit/>
          </a:bodyPr>
          <a:lstStyle>
            <a:defPPr>
              <a:defRPr lang="en-US"/>
            </a:defPPr>
            <a:lvl1pPr marL="0" marR="0" lvl="0" indent="0" defTabSz="914400" eaLnBrk="0" latinLnBrk="0" hangingPunct="0">
              <a:lnSpc>
                <a:spcPct val="100000"/>
              </a:lnSpc>
              <a:buClrTx/>
              <a:buSzTx/>
              <a:buFontTx/>
              <a:buNone/>
              <a:tabLst/>
              <a:defRPr kumimoji="0" sz="5400" b="1" i="0" u="none" strike="noStrike" cap="none" spc="0" normalizeH="0" baseline="0">
                <a:ln>
                  <a:noFill/>
                </a:ln>
                <a:solidFill>
                  <a:srgbClr val="6BCBF4"/>
                </a:solidFill>
                <a:effectLst>
                  <a:outerShdw blurRad="50800" dist="38100" dir="2700000" algn="tl" rotWithShape="0">
                    <a:srgbClr val="000000"/>
                  </a:outerShdw>
                </a:effectLst>
                <a:uLnTx/>
                <a:uFillTx/>
                <a:latin typeface="Arial" charset="0"/>
              </a:defRPr>
            </a:lvl1pPr>
          </a:lstStyle>
          <a:p>
            <a:r>
              <a:rPr lang="ar-JO" sz="6600" dirty="0"/>
              <a:t>ولادة يوحنا</a:t>
            </a:r>
            <a:endParaRPr lang="en-US" sz="6600" dirty="0"/>
          </a:p>
        </p:txBody>
      </p:sp>
    </p:spTree>
    <p:extLst>
      <p:ext uri="{BB962C8B-B14F-4D97-AF65-F5344CB8AC3E}">
        <p14:creationId xmlns:p14="http://schemas.microsoft.com/office/powerpoint/2010/main" val="32548520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562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96</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4275" name="Text Box 3"/>
          <p:cNvSpPr txBox="1">
            <a:spLocks noChangeArrowheads="1"/>
          </p:cNvSpPr>
          <p:nvPr/>
        </p:nvSpPr>
        <p:spPr bwMode="auto">
          <a:xfrm>
            <a:off x="972614" y="1143007"/>
            <a:ext cx="1559978"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أسلوب رائع</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6" name="Text Box 4"/>
          <p:cNvSpPr txBox="1">
            <a:spLocks noChangeArrowheads="1"/>
          </p:cNvSpPr>
          <p:nvPr/>
        </p:nvSpPr>
        <p:spPr bwMode="auto">
          <a:xfrm>
            <a:off x="1042261" y="2133607"/>
            <a:ext cx="780918"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كوني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7" name="Text Box 5"/>
          <p:cNvSpPr txBox="1">
            <a:spLocks noChangeArrowheads="1"/>
          </p:cNvSpPr>
          <p:nvPr/>
        </p:nvSpPr>
        <p:spPr bwMode="auto">
          <a:xfrm>
            <a:off x="1468129" y="3429007"/>
            <a:ext cx="1022972"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الغفران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8" name="Text Box 6"/>
          <p:cNvSpPr txBox="1">
            <a:spLocks noChangeArrowheads="1"/>
          </p:cNvSpPr>
          <p:nvPr/>
        </p:nvSpPr>
        <p:spPr bwMode="auto">
          <a:xfrm>
            <a:off x="1002110" y="4495807"/>
            <a:ext cx="1697836"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9" name="Text Box 7"/>
          <p:cNvSpPr txBox="1">
            <a:spLocks noChangeArrowheads="1"/>
          </p:cNvSpPr>
          <p:nvPr/>
        </p:nvSpPr>
        <p:spPr bwMode="auto">
          <a:xfrm>
            <a:off x="742676" y="5410207"/>
            <a:ext cx="2000804"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التاريخ العلماني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0" name="Text Box 8"/>
          <p:cNvSpPr txBox="1">
            <a:spLocks noChangeArrowheads="1"/>
          </p:cNvSpPr>
          <p:nvPr/>
        </p:nvSpPr>
        <p:spPr bwMode="auto">
          <a:xfrm>
            <a:off x="1231675" y="6338895"/>
            <a:ext cx="1005339"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شمولي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1" name="Text Box 9"/>
          <p:cNvSpPr txBox="1">
            <a:spLocks noChangeArrowheads="1"/>
          </p:cNvSpPr>
          <p:nvPr/>
        </p:nvSpPr>
        <p:spPr bwMode="auto">
          <a:xfrm>
            <a:off x="3567186" y="1447807"/>
            <a:ext cx="779316"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صلاة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2" name="Text Box 10"/>
          <p:cNvSpPr txBox="1">
            <a:spLocks noChangeArrowheads="1"/>
          </p:cNvSpPr>
          <p:nvPr/>
        </p:nvSpPr>
        <p:spPr bwMode="auto">
          <a:xfrm>
            <a:off x="4199189" y="2514607"/>
            <a:ext cx="744050"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المال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3" name="Text Box 11"/>
          <p:cNvSpPr txBox="1">
            <a:spLocks noChangeArrowheads="1"/>
          </p:cNvSpPr>
          <p:nvPr/>
        </p:nvSpPr>
        <p:spPr bwMode="auto">
          <a:xfrm>
            <a:off x="4122231" y="3429007"/>
            <a:ext cx="899541"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الهيكل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4" name="Text Box 12"/>
          <p:cNvSpPr txBox="1">
            <a:spLocks noChangeArrowheads="1"/>
          </p:cNvSpPr>
          <p:nvPr/>
        </p:nvSpPr>
        <p:spPr bwMode="auto">
          <a:xfrm>
            <a:off x="3912964" y="4149087"/>
            <a:ext cx="2154692"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الإرسالية الفدائية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5" name="Text Box 13"/>
          <p:cNvSpPr txBox="1">
            <a:spLocks noChangeArrowheads="1"/>
          </p:cNvSpPr>
          <p:nvPr/>
        </p:nvSpPr>
        <p:spPr bwMode="auto">
          <a:xfrm>
            <a:off x="6767451" y="990607"/>
            <a:ext cx="644664"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6" name="Text Box 14"/>
          <p:cNvSpPr txBox="1">
            <a:spLocks noChangeArrowheads="1"/>
          </p:cNvSpPr>
          <p:nvPr/>
        </p:nvSpPr>
        <p:spPr bwMode="auto">
          <a:xfrm>
            <a:off x="4168734" y="5673087"/>
            <a:ext cx="803360"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فردي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7" name="Text Box 15"/>
          <p:cNvSpPr txBox="1">
            <a:spLocks noChangeArrowheads="1"/>
          </p:cNvSpPr>
          <p:nvPr/>
        </p:nvSpPr>
        <p:spPr bwMode="auto">
          <a:xfrm>
            <a:off x="5288633" y="1143007"/>
            <a:ext cx="655885"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فرح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8" name="Text Box 16"/>
          <p:cNvSpPr txBox="1">
            <a:spLocks noChangeArrowheads="1"/>
          </p:cNvSpPr>
          <p:nvPr/>
        </p:nvSpPr>
        <p:spPr bwMode="auto">
          <a:xfrm>
            <a:off x="5851279" y="1844682"/>
            <a:ext cx="1830886"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بشرية المسيح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9" name="Text Box 17"/>
          <p:cNvSpPr txBox="1">
            <a:spLocks noChangeArrowheads="1"/>
          </p:cNvSpPr>
          <p:nvPr/>
        </p:nvSpPr>
        <p:spPr bwMode="auto">
          <a:xfrm>
            <a:off x="6086723" y="2909895"/>
            <a:ext cx="1236172"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السبعينية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90" name="Text Box 18"/>
          <p:cNvSpPr txBox="1">
            <a:spLocks noChangeArrowheads="1"/>
          </p:cNvSpPr>
          <p:nvPr/>
        </p:nvSpPr>
        <p:spPr bwMode="auto">
          <a:xfrm>
            <a:off x="4474920" y="4834887"/>
            <a:ext cx="3473963"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الإبراهيمي والداوودي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91" name="Text Box 19"/>
          <p:cNvSpPr txBox="1">
            <a:spLocks noChangeArrowheads="1"/>
          </p:cNvSpPr>
          <p:nvPr/>
        </p:nvSpPr>
        <p:spPr bwMode="auto">
          <a:xfrm>
            <a:off x="7400515" y="4114807"/>
            <a:ext cx="716799"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59" name="Rectangle 20"/>
          <p:cNvSpPr>
            <a:spLocks noGrp="1" noChangeArrowheads="1"/>
          </p:cNvSpPr>
          <p:nvPr>
            <p:ph type="title" idx="4294967295"/>
          </p:nvPr>
        </p:nvSpPr>
        <p:spPr>
          <a:xfrm>
            <a:off x="2971800" y="304807"/>
            <a:ext cx="3505200" cy="525215"/>
          </a:xfrm>
          <a:solidFill>
            <a:schemeClr val="tx2"/>
          </a:solidFill>
        </p:spPr>
        <p:txBody>
          <a:bodyPr anchor="t">
            <a:spAutoFit/>
          </a:bodyPr>
          <a:lstStyle/>
          <a:p>
            <a:pPr eaLnBrk="1" hangingPunct="1"/>
            <a:r>
              <a:rPr lang="ar-JO" sz="2800" dirty="0">
                <a:solidFill>
                  <a:schemeClr val="bg2"/>
                </a:solidFill>
                <a:ea typeface="SimSun" charset="0"/>
                <a:cs typeface="SimSun" charset="0"/>
              </a:rPr>
              <a:t>الخصائص</a:t>
            </a:r>
            <a:endParaRPr lang="en-US" sz="2800" dirty="0">
              <a:solidFill>
                <a:schemeClr val="bg2"/>
              </a:solidFill>
              <a:ea typeface="SimSun" charset="0"/>
              <a:cs typeface="SimSun" charset="0"/>
            </a:endParaRPr>
          </a:p>
        </p:txBody>
      </p:sp>
      <p:sp>
        <p:nvSpPr>
          <p:cNvPr id="21" name="Text Box 18"/>
          <p:cNvSpPr txBox="1">
            <a:spLocks noChangeArrowheads="1"/>
          </p:cNvSpPr>
          <p:nvPr/>
        </p:nvSpPr>
        <p:spPr bwMode="auto">
          <a:xfrm>
            <a:off x="6005157" y="6290156"/>
            <a:ext cx="2331023"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التركيز على المرأة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 calcmode="lin" valueType="num">
                                      <p:cBhvr additive="base">
                                        <p:cTn id="19" dur="500" fill="hold"/>
                                        <p:tgtEl>
                                          <p:spTgt spid="54277"/>
                                        </p:tgtEl>
                                        <p:attrNameLst>
                                          <p:attrName>ppt_x</p:attrName>
                                        </p:attrNameLst>
                                      </p:cBhvr>
                                      <p:tavLst>
                                        <p:tav tm="0">
                                          <p:val>
                                            <p:strVal val="#ppt_x"/>
                                          </p:val>
                                        </p:tav>
                                        <p:tav tm="100000">
                                          <p:val>
                                            <p:strVal val="#ppt_x"/>
                                          </p:val>
                                        </p:tav>
                                      </p:tavLst>
                                    </p:anim>
                                    <p:anim calcmode="lin" valueType="num">
                                      <p:cBhvr additive="base">
                                        <p:cTn id="20" dur="5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anim calcmode="lin" valueType="num">
                                      <p:cBhvr additive="base">
                                        <p:cTn id="25" dur="500" fill="hold"/>
                                        <p:tgtEl>
                                          <p:spTgt spid="54278"/>
                                        </p:tgtEl>
                                        <p:attrNameLst>
                                          <p:attrName>ppt_x</p:attrName>
                                        </p:attrNameLst>
                                      </p:cBhvr>
                                      <p:tavLst>
                                        <p:tav tm="0">
                                          <p:val>
                                            <p:strVal val="#ppt_x"/>
                                          </p:val>
                                        </p:tav>
                                        <p:tav tm="100000">
                                          <p:val>
                                            <p:strVal val="#ppt_x"/>
                                          </p:val>
                                        </p:tav>
                                      </p:tavLst>
                                    </p:anim>
                                    <p:anim calcmode="lin" valueType="num">
                                      <p:cBhvr additive="base">
                                        <p:cTn id="26"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4279"/>
                                        </p:tgtEl>
                                        <p:attrNameLst>
                                          <p:attrName>style.visibility</p:attrName>
                                        </p:attrNameLst>
                                      </p:cBhvr>
                                      <p:to>
                                        <p:strVal val="visible"/>
                                      </p:to>
                                    </p:set>
                                    <p:anim calcmode="lin" valueType="num">
                                      <p:cBhvr additive="base">
                                        <p:cTn id="31" dur="500" fill="hold"/>
                                        <p:tgtEl>
                                          <p:spTgt spid="54279"/>
                                        </p:tgtEl>
                                        <p:attrNameLst>
                                          <p:attrName>ppt_x</p:attrName>
                                        </p:attrNameLst>
                                      </p:cBhvr>
                                      <p:tavLst>
                                        <p:tav tm="0">
                                          <p:val>
                                            <p:strVal val="#ppt_x"/>
                                          </p:val>
                                        </p:tav>
                                        <p:tav tm="100000">
                                          <p:val>
                                            <p:strVal val="#ppt_x"/>
                                          </p:val>
                                        </p:tav>
                                      </p:tavLst>
                                    </p:anim>
                                    <p:anim calcmode="lin" valueType="num">
                                      <p:cBhvr additive="base">
                                        <p:cTn id="32" dur="500" fill="hold"/>
                                        <p:tgtEl>
                                          <p:spTgt spid="5427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4280"/>
                                        </p:tgtEl>
                                        <p:attrNameLst>
                                          <p:attrName>style.visibility</p:attrName>
                                        </p:attrNameLst>
                                      </p:cBhvr>
                                      <p:to>
                                        <p:strVal val="visible"/>
                                      </p:to>
                                    </p:set>
                                    <p:anim calcmode="lin" valueType="num">
                                      <p:cBhvr additive="base">
                                        <p:cTn id="37" dur="500" fill="hold"/>
                                        <p:tgtEl>
                                          <p:spTgt spid="54280"/>
                                        </p:tgtEl>
                                        <p:attrNameLst>
                                          <p:attrName>ppt_x</p:attrName>
                                        </p:attrNameLst>
                                      </p:cBhvr>
                                      <p:tavLst>
                                        <p:tav tm="0">
                                          <p:val>
                                            <p:strVal val="#ppt_x"/>
                                          </p:val>
                                        </p:tav>
                                        <p:tav tm="100000">
                                          <p:val>
                                            <p:strVal val="#ppt_x"/>
                                          </p:val>
                                        </p:tav>
                                      </p:tavLst>
                                    </p:anim>
                                    <p:anim calcmode="lin" valueType="num">
                                      <p:cBhvr additive="base">
                                        <p:cTn id="38" dur="500" fill="hold"/>
                                        <p:tgtEl>
                                          <p:spTgt spid="5428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4281"/>
                                        </p:tgtEl>
                                        <p:attrNameLst>
                                          <p:attrName>style.visibility</p:attrName>
                                        </p:attrNameLst>
                                      </p:cBhvr>
                                      <p:to>
                                        <p:strVal val="visible"/>
                                      </p:to>
                                    </p:set>
                                    <p:anim calcmode="lin" valueType="num">
                                      <p:cBhvr additive="base">
                                        <p:cTn id="43" dur="500" fill="hold"/>
                                        <p:tgtEl>
                                          <p:spTgt spid="54281"/>
                                        </p:tgtEl>
                                        <p:attrNameLst>
                                          <p:attrName>ppt_x</p:attrName>
                                        </p:attrNameLst>
                                      </p:cBhvr>
                                      <p:tavLst>
                                        <p:tav tm="0">
                                          <p:val>
                                            <p:strVal val="#ppt_x"/>
                                          </p:val>
                                        </p:tav>
                                        <p:tav tm="100000">
                                          <p:val>
                                            <p:strVal val="#ppt_x"/>
                                          </p:val>
                                        </p:tav>
                                      </p:tavLst>
                                    </p:anim>
                                    <p:anim calcmode="lin" valueType="num">
                                      <p:cBhvr additive="base">
                                        <p:cTn id="44" dur="500" fill="hold"/>
                                        <p:tgtEl>
                                          <p:spTgt spid="5428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additive="base">
                                        <p:cTn id="49" dur="500" fill="hold"/>
                                        <p:tgtEl>
                                          <p:spTgt spid="54282"/>
                                        </p:tgtEl>
                                        <p:attrNameLst>
                                          <p:attrName>ppt_x</p:attrName>
                                        </p:attrNameLst>
                                      </p:cBhvr>
                                      <p:tavLst>
                                        <p:tav tm="0">
                                          <p:val>
                                            <p:strVal val="#ppt_x"/>
                                          </p:val>
                                        </p:tav>
                                        <p:tav tm="100000">
                                          <p:val>
                                            <p:strVal val="#ppt_x"/>
                                          </p:val>
                                        </p:tav>
                                      </p:tavLst>
                                    </p:anim>
                                    <p:anim calcmode="lin" valueType="num">
                                      <p:cBhvr additive="base">
                                        <p:cTn id="50" dur="500" fill="hold"/>
                                        <p:tgtEl>
                                          <p:spTgt spid="5428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4283"/>
                                        </p:tgtEl>
                                        <p:attrNameLst>
                                          <p:attrName>style.visibility</p:attrName>
                                        </p:attrNameLst>
                                      </p:cBhvr>
                                      <p:to>
                                        <p:strVal val="visible"/>
                                      </p:to>
                                    </p:set>
                                    <p:anim calcmode="lin" valueType="num">
                                      <p:cBhvr additive="base">
                                        <p:cTn id="55" dur="500" fill="hold"/>
                                        <p:tgtEl>
                                          <p:spTgt spid="54283"/>
                                        </p:tgtEl>
                                        <p:attrNameLst>
                                          <p:attrName>ppt_x</p:attrName>
                                        </p:attrNameLst>
                                      </p:cBhvr>
                                      <p:tavLst>
                                        <p:tav tm="0">
                                          <p:val>
                                            <p:strVal val="#ppt_x"/>
                                          </p:val>
                                        </p:tav>
                                        <p:tav tm="100000">
                                          <p:val>
                                            <p:strVal val="#ppt_x"/>
                                          </p:val>
                                        </p:tav>
                                      </p:tavLst>
                                    </p:anim>
                                    <p:anim calcmode="lin" valueType="num">
                                      <p:cBhvr additive="base">
                                        <p:cTn id="56" dur="500" fill="hold"/>
                                        <p:tgtEl>
                                          <p:spTgt spid="54283"/>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4284"/>
                                        </p:tgtEl>
                                        <p:attrNameLst>
                                          <p:attrName>style.visibility</p:attrName>
                                        </p:attrNameLst>
                                      </p:cBhvr>
                                      <p:to>
                                        <p:strVal val="visible"/>
                                      </p:to>
                                    </p:set>
                                    <p:anim calcmode="lin" valueType="num">
                                      <p:cBhvr additive="base">
                                        <p:cTn id="61" dur="500" fill="hold"/>
                                        <p:tgtEl>
                                          <p:spTgt spid="54284"/>
                                        </p:tgtEl>
                                        <p:attrNameLst>
                                          <p:attrName>ppt_x</p:attrName>
                                        </p:attrNameLst>
                                      </p:cBhvr>
                                      <p:tavLst>
                                        <p:tav tm="0">
                                          <p:val>
                                            <p:strVal val="#ppt_x"/>
                                          </p:val>
                                        </p:tav>
                                        <p:tav tm="100000">
                                          <p:val>
                                            <p:strVal val="#ppt_x"/>
                                          </p:val>
                                        </p:tav>
                                      </p:tavLst>
                                    </p:anim>
                                    <p:anim calcmode="lin" valueType="num">
                                      <p:cBhvr additive="base">
                                        <p:cTn id="62" dur="500" fill="hold"/>
                                        <p:tgtEl>
                                          <p:spTgt spid="54284"/>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54285"/>
                                        </p:tgtEl>
                                        <p:attrNameLst>
                                          <p:attrName>style.visibility</p:attrName>
                                        </p:attrNameLst>
                                      </p:cBhvr>
                                      <p:to>
                                        <p:strVal val="visible"/>
                                      </p:to>
                                    </p:set>
                                    <p:anim calcmode="lin" valueType="num">
                                      <p:cBhvr additive="base">
                                        <p:cTn id="67" dur="500" fill="hold"/>
                                        <p:tgtEl>
                                          <p:spTgt spid="54285"/>
                                        </p:tgtEl>
                                        <p:attrNameLst>
                                          <p:attrName>ppt_x</p:attrName>
                                        </p:attrNameLst>
                                      </p:cBhvr>
                                      <p:tavLst>
                                        <p:tav tm="0">
                                          <p:val>
                                            <p:strVal val="#ppt_x"/>
                                          </p:val>
                                        </p:tav>
                                        <p:tav tm="100000">
                                          <p:val>
                                            <p:strVal val="#ppt_x"/>
                                          </p:val>
                                        </p:tav>
                                      </p:tavLst>
                                    </p:anim>
                                    <p:anim calcmode="lin" valueType="num">
                                      <p:cBhvr additive="base">
                                        <p:cTn id="68" dur="500" fill="hold"/>
                                        <p:tgtEl>
                                          <p:spTgt spid="54285"/>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54286"/>
                                        </p:tgtEl>
                                        <p:attrNameLst>
                                          <p:attrName>style.visibility</p:attrName>
                                        </p:attrNameLst>
                                      </p:cBhvr>
                                      <p:to>
                                        <p:strVal val="visible"/>
                                      </p:to>
                                    </p:set>
                                    <p:anim calcmode="lin" valueType="num">
                                      <p:cBhvr additive="base">
                                        <p:cTn id="73" dur="500" fill="hold"/>
                                        <p:tgtEl>
                                          <p:spTgt spid="54286"/>
                                        </p:tgtEl>
                                        <p:attrNameLst>
                                          <p:attrName>ppt_x</p:attrName>
                                        </p:attrNameLst>
                                      </p:cBhvr>
                                      <p:tavLst>
                                        <p:tav tm="0">
                                          <p:val>
                                            <p:strVal val="#ppt_x"/>
                                          </p:val>
                                        </p:tav>
                                        <p:tav tm="100000">
                                          <p:val>
                                            <p:strVal val="#ppt_x"/>
                                          </p:val>
                                        </p:tav>
                                      </p:tavLst>
                                    </p:anim>
                                    <p:anim calcmode="lin" valueType="num">
                                      <p:cBhvr additive="base">
                                        <p:cTn id="74" dur="500" fill="hold"/>
                                        <p:tgtEl>
                                          <p:spTgt spid="54286"/>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54287"/>
                                        </p:tgtEl>
                                        <p:attrNameLst>
                                          <p:attrName>style.visibility</p:attrName>
                                        </p:attrNameLst>
                                      </p:cBhvr>
                                      <p:to>
                                        <p:strVal val="visible"/>
                                      </p:to>
                                    </p:set>
                                    <p:anim calcmode="lin" valueType="num">
                                      <p:cBhvr additive="base">
                                        <p:cTn id="79" dur="500" fill="hold"/>
                                        <p:tgtEl>
                                          <p:spTgt spid="54287"/>
                                        </p:tgtEl>
                                        <p:attrNameLst>
                                          <p:attrName>ppt_x</p:attrName>
                                        </p:attrNameLst>
                                      </p:cBhvr>
                                      <p:tavLst>
                                        <p:tav tm="0">
                                          <p:val>
                                            <p:strVal val="#ppt_x"/>
                                          </p:val>
                                        </p:tav>
                                        <p:tav tm="100000">
                                          <p:val>
                                            <p:strVal val="#ppt_x"/>
                                          </p:val>
                                        </p:tav>
                                      </p:tavLst>
                                    </p:anim>
                                    <p:anim calcmode="lin" valueType="num">
                                      <p:cBhvr additive="base">
                                        <p:cTn id="80" dur="500" fill="hold"/>
                                        <p:tgtEl>
                                          <p:spTgt spid="54287"/>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54288"/>
                                        </p:tgtEl>
                                        <p:attrNameLst>
                                          <p:attrName>style.visibility</p:attrName>
                                        </p:attrNameLst>
                                      </p:cBhvr>
                                      <p:to>
                                        <p:strVal val="visible"/>
                                      </p:to>
                                    </p:set>
                                    <p:anim calcmode="lin" valueType="num">
                                      <p:cBhvr additive="base">
                                        <p:cTn id="85" dur="500" fill="hold"/>
                                        <p:tgtEl>
                                          <p:spTgt spid="54288"/>
                                        </p:tgtEl>
                                        <p:attrNameLst>
                                          <p:attrName>ppt_x</p:attrName>
                                        </p:attrNameLst>
                                      </p:cBhvr>
                                      <p:tavLst>
                                        <p:tav tm="0">
                                          <p:val>
                                            <p:strVal val="#ppt_x"/>
                                          </p:val>
                                        </p:tav>
                                        <p:tav tm="100000">
                                          <p:val>
                                            <p:strVal val="#ppt_x"/>
                                          </p:val>
                                        </p:tav>
                                      </p:tavLst>
                                    </p:anim>
                                    <p:anim calcmode="lin" valueType="num">
                                      <p:cBhvr additive="base">
                                        <p:cTn id="86" dur="500" fill="hold"/>
                                        <p:tgtEl>
                                          <p:spTgt spid="54288"/>
                                        </p:tgtEl>
                                        <p:attrNameLst>
                                          <p:attrName>ppt_y</p:attrName>
                                        </p:attrNameLst>
                                      </p:cBhvr>
                                      <p:tavLst>
                                        <p:tav tm="0">
                                          <p:val>
                                            <p:strVal val="0-#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54289"/>
                                        </p:tgtEl>
                                        <p:attrNameLst>
                                          <p:attrName>style.visibility</p:attrName>
                                        </p:attrNameLst>
                                      </p:cBhvr>
                                      <p:to>
                                        <p:strVal val="visible"/>
                                      </p:to>
                                    </p:set>
                                    <p:anim calcmode="lin" valueType="num">
                                      <p:cBhvr additive="base">
                                        <p:cTn id="91" dur="500" fill="hold"/>
                                        <p:tgtEl>
                                          <p:spTgt spid="54289"/>
                                        </p:tgtEl>
                                        <p:attrNameLst>
                                          <p:attrName>ppt_x</p:attrName>
                                        </p:attrNameLst>
                                      </p:cBhvr>
                                      <p:tavLst>
                                        <p:tav tm="0">
                                          <p:val>
                                            <p:strVal val="#ppt_x"/>
                                          </p:val>
                                        </p:tav>
                                        <p:tav tm="100000">
                                          <p:val>
                                            <p:strVal val="#ppt_x"/>
                                          </p:val>
                                        </p:tav>
                                      </p:tavLst>
                                    </p:anim>
                                    <p:anim calcmode="lin" valueType="num">
                                      <p:cBhvr additive="base">
                                        <p:cTn id="92" dur="500" fill="hold"/>
                                        <p:tgtEl>
                                          <p:spTgt spid="54289"/>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54290"/>
                                        </p:tgtEl>
                                        <p:attrNameLst>
                                          <p:attrName>style.visibility</p:attrName>
                                        </p:attrNameLst>
                                      </p:cBhvr>
                                      <p:to>
                                        <p:strVal val="visible"/>
                                      </p:to>
                                    </p:set>
                                    <p:anim calcmode="lin" valueType="num">
                                      <p:cBhvr additive="base">
                                        <p:cTn id="97" dur="500" fill="hold"/>
                                        <p:tgtEl>
                                          <p:spTgt spid="54290"/>
                                        </p:tgtEl>
                                        <p:attrNameLst>
                                          <p:attrName>ppt_x</p:attrName>
                                        </p:attrNameLst>
                                      </p:cBhvr>
                                      <p:tavLst>
                                        <p:tav tm="0">
                                          <p:val>
                                            <p:strVal val="#ppt_x"/>
                                          </p:val>
                                        </p:tav>
                                        <p:tav tm="100000">
                                          <p:val>
                                            <p:strVal val="#ppt_x"/>
                                          </p:val>
                                        </p:tav>
                                      </p:tavLst>
                                    </p:anim>
                                    <p:anim calcmode="lin" valueType="num">
                                      <p:cBhvr additive="base">
                                        <p:cTn id="98" dur="500" fill="hold"/>
                                        <p:tgtEl>
                                          <p:spTgt spid="54290"/>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4291"/>
                                        </p:tgtEl>
                                        <p:attrNameLst>
                                          <p:attrName>style.visibility</p:attrName>
                                        </p:attrNameLst>
                                      </p:cBhvr>
                                      <p:to>
                                        <p:strVal val="visible"/>
                                      </p:to>
                                    </p:set>
                                    <p:anim calcmode="lin" valueType="num">
                                      <p:cBhvr additive="base">
                                        <p:cTn id="103" dur="500" fill="hold"/>
                                        <p:tgtEl>
                                          <p:spTgt spid="54291"/>
                                        </p:tgtEl>
                                        <p:attrNameLst>
                                          <p:attrName>ppt_x</p:attrName>
                                        </p:attrNameLst>
                                      </p:cBhvr>
                                      <p:tavLst>
                                        <p:tav tm="0">
                                          <p:val>
                                            <p:strVal val="#ppt_x"/>
                                          </p:val>
                                        </p:tav>
                                        <p:tav tm="100000">
                                          <p:val>
                                            <p:strVal val="#ppt_x"/>
                                          </p:val>
                                        </p:tav>
                                      </p:tavLst>
                                    </p:anim>
                                    <p:anim calcmode="lin" valueType="num">
                                      <p:cBhvr additive="base">
                                        <p:cTn id="104" dur="500" fill="hold"/>
                                        <p:tgtEl>
                                          <p:spTgt spid="5429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P spid="54276" grpId="0" animBg="1" autoUpdateAnimBg="0"/>
      <p:bldP spid="54277" grpId="0" animBg="1" autoUpdateAnimBg="0"/>
      <p:bldP spid="54278" grpId="0" animBg="1" autoUpdateAnimBg="0"/>
      <p:bldP spid="54279" grpId="0" animBg="1" autoUpdateAnimBg="0"/>
      <p:bldP spid="54280" grpId="0" animBg="1" autoUpdateAnimBg="0"/>
      <p:bldP spid="54281" grpId="0" animBg="1" autoUpdateAnimBg="0"/>
      <p:bldP spid="54282" grpId="0" animBg="1" autoUpdateAnimBg="0"/>
      <p:bldP spid="54283" grpId="0" animBg="1" autoUpdateAnimBg="0"/>
      <p:bldP spid="54284" grpId="0" animBg="1" autoUpdateAnimBg="0"/>
      <p:bldP spid="54285" grpId="0" animBg="1" autoUpdateAnimBg="0"/>
      <p:bldP spid="54286" grpId="0" animBg="1" autoUpdateAnimBg="0"/>
      <p:bldP spid="54287" grpId="0" animBg="1" autoUpdateAnimBg="0"/>
      <p:bldP spid="54288" grpId="0" animBg="1" autoUpdateAnimBg="0"/>
      <p:bldP spid="54289" grpId="0" animBg="1" autoUpdateAnimBg="0"/>
      <p:bldP spid="54290" grpId="0" animBg="1" autoUpdateAnimBg="0"/>
      <p:bldP spid="54291" grpId="0" animBg="1" autoUpdateAnimBg="0"/>
      <p:bldP spid="21"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685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6232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2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638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5668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9649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465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ح. اعلان ولادة يسوع ليوسف</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9</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1: 18-25</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أعلن ملاك الرب ليوسف أن مريم ستحمل المسيا كعذراء فعلى يوسف أن يستعد ليكون الأب الراعي بأن يتزوجها وأظهر يوسف إيماناً صريحاً من خلال الحفاظ عليها كعذراء حتى ولادة يسوع</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يوسف زوج مريم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dirty="0">
              <a:solidFill>
                <a:srgbClr val="002060"/>
              </a:solidFill>
              <a:effectLst>
                <a:outerShdw blurRad="38100" dist="38100" dir="2700000" algn="tl">
                  <a:srgbClr val="000000"/>
                </a:outerShdw>
              </a:effectLst>
            </a:endParaRPr>
          </a:p>
          <a:p>
            <a:pPr>
              <a:buFontTx/>
              <a:buNone/>
            </a:pPr>
            <a:r>
              <a:rPr lang="ar-JO" sz="4000" b="1" dirty="0">
                <a:solidFill>
                  <a:srgbClr val="002060"/>
                </a:solidFill>
                <a:effectLst>
                  <a:outerShdw blurRad="38100" dist="38100" dir="2700000" algn="tl">
                    <a:srgbClr val="000000"/>
                  </a:outerShdw>
                </a:effectLst>
              </a:rPr>
              <a:t>خطوبة، عقد زواج ملزم</a:t>
            </a:r>
            <a:endParaRPr lang="en-US" sz="4000" b="1" dirty="0">
              <a:solidFill>
                <a:srgbClr val="002060"/>
              </a:solidFill>
              <a:effectLst>
                <a:outerShdw blurRad="38100" dist="38100" dir="2700000" algn="tl">
                  <a:srgbClr val="000000"/>
                </a:outerShdw>
              </a:effectLst>
            </a:endParaRPr>
          </a:p>
          <a:p>
            <a:pPr>
              <a:buFontTx/>
              <a:buNone/>
            </a:pPr>
            <a:endParaRPr lang="en-US" sz="4000" b="1" dirty="0">
              <a:solidFill>
                <a:srgbClr val="002060"/>
              </a:solidFill>
              <a:effectLst>
                <a:outerShdw blurRad="38100" dist="38100" dir="2700000" algn="tl">
                  <a:srgbClr val="000000"/>
                </a:outerShdw>
              </a:effectLst>
            </a:endParaRPr>
          </a:p>
          <a:p>
            <a:pPr>
              <a:buFontTx/>
              <a:buNone/>
            </a:pPr>
            <a:endParaRPr lang="en-US" sz="4000" b="1" dirty="0">
              <a:solidFill>
                <a:srgbClr val="002060"/>
              </a:solidFill>
              <a:effectLst>
                <a:outerShdw blurRad="38100" dist="38100" dir="2700000" algn="tl">
                  <a:srgbClr val="000000"/>
                </a:outerShdw>
              </a:effectLst>
            </a:endParaRPr>
          </a:p>
          <a:p>
            <a:pPr algn="r" rtl="1"/>
            <a:r>
              <a:rPr lang="ar-JO" sz="4000" b="1" dirty="0">
                <a:solidFill>
                  <a:srgbClr val="002060"/>
                </a:solidFill>
                <a:effectLst>
                  <a:outerShdw blurRad="38100" dist="38100" dir="2700000" algn="tl">
                    <a:srgbClr val="000000"/>
                  </a:outerShdw>
                </a:effectLst>
              </a:rPr>
              <a:t>يحدث الزواج بعد سنة</a:t>
            </a:r>
            <a:endParaRPr lang="en-US" sz="4000" b="1" dirty="0">
              <a:solidFill>
                <a:srgbClr val="002060"/>
              </a:solidFill>
              <a:effectLst>
                <a:outerShdw blurRad="38100" dist="38100" dir="2700000" algn="tl">
                  <a:srgbClr val="000000"/>
                </a:outerShdw>
              </a:effectLst>
            </a:endParaRP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 xmlns:a14="http://schemas.microsoft.com/office/drawing/2010/main">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742950" marR="0" lvl="0" indent="-742950" algn="ctr" defTabSz="914400" rtl="0" eaLnBrk="1" fontAlgn="base" latinLnBrk="0" hangingPunct="1">
              <a:lnSpc>
                <a:spcPct val="100000"/>
              </a:lnSpc>
              <a:spcBef>
                <a:spcPct val="0"/>
              </a:spcBef>
              <a:spcAft>
                <a:spcPct val="0"/>
              </a:spcAft>
              <a:buClrTx/>
              <a:buSzTx/>
              <a:tabLst/>
              <a:defRPr/>
            </a:pPr>
            <a:r>
              <a:rPr lang="ar-JO" sz="4400" b="1" noProof="0" dirty="0">
                <a:solidFill>
                  <a:srgbClr val="333399"/>
                </a:solidFill>
                <a:effectLst>
                  <a:outerShdw blurRad="38100" dist="38100" dir="2700000" algn="tl">
                    <a:srgbClr val="DDDDDD"/>
                  </a:outerShdw>
                </a:effectLst>
                <a:latin typeface="Arial" charset="0"/>
                <a:cs typeface="Arial" charset="0"/>
              </a:rPr>
              <a:t>1. الميلاد العذراوي               </a:t>
            </a:r>
            <a:r>
              <a:rPr lang="ar-JO" sz="2800" b="1" noProof="0" dirty="0">
                <a:solidFill>
                  <a:srgbClr val="333399"/>
                </a:solidFill>
                <a:effectLst>
                  <a:outerShdw blurRad="38100" dist="38100" dir="2700000" algn="tl">
                    <a:srgbClr val="DDDDDD"/>
                  </a:outerShdw>
                </a:effectLst>
                <a:latin typeface="Arial" charset="0"/>
                <a:cs typeface="Arial" charset="0"/>
              </a:rPr>
              <a:t>(1: 18-25)</a:t>
            </a:r>
            <a:endParaRPr kumimoji="0" lang="en-US"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052"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عادات الزواج</a:t>
              </a:r>
              <a:endParaRPr kumimoji="0" lang="en-US"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563"/>
                                        </p:tgtEl>
                                        <p:attrNameLst>
                                          <p:attrName>style.visibility</p:attrName>
                                        </p:attrNameLst>
                                      </p:cBhvr>
                                      <p:to>
                                        <p:strVal val="visible"/>
                                      </p:to>
                                    </p:set>
                                    <p:anim calcmode="lin" valueType="num">
                                      <p:cBhvr>
                                        <p:cTn id="7" dur="1000" fill="hold"/>
                                        <p:tgtEl>
                                          <p:spTgt spid="23563"/>
                                        </p:tgtEl>
                                        <p:attrNameLst>
                                          <p:attrName>ppt_w</p:attrName>
                                        </p:attrNameLst>
                                      </p:cBhvr>
                                      <p:tavLst>
                                        <p:tav tm="0">
                                          <p:val>
                                            <p:fltVal val="0"/>
                                          </p:val>
                                        </p:tav>
                                        <p:tav tm="100000">
                                          <p:val>
                                            <p:strVal val="#ppt_w"/>
                                          </p:val>
                                        </p:tav>
                                      </p:tavLst>
                                    </p:anim>
                                    <p:anim calcmode="lin" valueType="num">
                                      <p:cBhvr>
                                        <p:cTn id="8" dur="1000" fill="hold"/>
                                        <p:tgtEl>
                                          <p:spTgt spid="23563"/>
                                        </p:tgtEl>
                                        <p:attrNameLst>
                                          <p:attrName>ppt_h</p:attrName>
                                        </p:attrNameLst>
                                      </p:cBhvr>
                                      <p:tavLst>
                                        <p:tav tm="0">
                                          <p:val>
                                            <p:fltVal val="0"/>
                                          </p:val>
                                        </p:tav>
                                        <p:tav tm="100000">
                                          <p:val>
                                            <p:strVal val="#ppt_h"/>
                                          </p:val>
                                        </p:tav>
                                      </p:tavLst>
                                    </p:anim>
                                    <p:anim calcmode="lin" valueType="num">
                                      <p:cBhvr>
                                        <p:cTn id="9" dur="1000" fill="hold"/>
                                        <p:tgtEl>
                                          <p:spTgt spid="23563"/>
                                        </p:tgtEl>
                                        <p:attrNameLst>
                                          <p:attrName>style.rotation</p:attrName>
                                        </p:attrNameLst>
                                      </p:cBhvr>
                                      <p:tavLst>
                                        <p:tav tm="0">
                                          <p:val>
                                            <p:fltVal val="90"/>
                                          </p:val>
                                        </p:tav>
                                        <p:tav tm="100000">
                                          <p:val>
                                            <p:fltVal val="0"/>
                                          </p:val>
                                        </p:tav>
                                      </p:tavLst>
                                    </p:anim>
                                    <p:animEffect transition="in" filter="fade">
                                      <p:cBhvr>
                                        <p:cTn id="10" dur="1000"/>
                                        <p:tgtEl>
                                          <p:spTgt spid="23563"/>
                                        </p:tgtEl>
                                      </p:cBhvr>
                                    </p:animEffect>
                                  </p:childTnLst>
                                </p:cTn>
                              </p:par>
                              <p:par>
                                <p:cTn id="11" presetID="17" presetClass="entr" presetSubtype="10" fill="hold"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p:cTn id="13"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3555">
                                            <p:txEl>
                                              <p:pRg st="1" end="1"/>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23557"/>
                                        </p:tgtEl>
                                        <p:attrNameLst>
                                          <p:attrName>style.visibility</p:attrName>
                                        </p:attrNameLst>
                                      </p:cBhvr>
                                      <p:to>
                                        <p:strVal val="visible"/>
                                      </p:to>
                                    </p:set>
                                    <p:anim calcmode="lin" valueType="num">
                                      <p:cBhvr>
                                        <p:cTn id="18" dur="1000" fill="hold"/>
                                        <p:tgtEl>
                                          <p:spTgt spid="23557"/>
                                        </p:tgtEl>
                                        <p:attrNameLst>
                                          <p:attrName>ppt_x</p:attrName>
                                        </p:attrNameLst>
                                      </p:cBhvr>
                                      <p:tavLst>
                                        <p:tav tm="0">
                                          <p:val>
                                            <p:strVal val="#ppt_x-.2"/>
                                          </p:val>
                                        </p:tav>
                                        <p:tav tm="100000">
                                          <p:val>
                                            <p:strVal val="#ppt_x"/>
                                          </p:val>
                                        </p:tav>
                                      </p:tavLst>
                                    </p:anim>
                                    <p:anim calcmode="lin" valueType="num">
                                      <p:cBhvr>
                                        <p:cTn id="19"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3557"/>
                                        </p:tgtEl>
                                      </p:cBhvr>
                                    </p:animEffect>
                                  </p:childTnLst>
                                </p:cTn>
                              </p:par>
                              <p:par>
                                <p:cTn id="21" presetID="30" presetClass="entr" presetSubtype="0" fill="hold" nodeType="with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animEffect transition="in" filter="fade">
                                      <p:cBhvr>
                                        <p:cTn id="23" dur="800" decel="100000"/>
                                        <p:tgtEl>
                                          <p:spTgt spid="23555">
                                            <p:txEl>
                                              <p:pRg st="4" end="4"/>
                                            </p:txEl>
                                          </p:spTgt>
                                        </p:tgtEl>
                                      </p:cBhvr>
                                    </p:animEffect>
                                    <p:anim calcmode="lin" valueType="num">
                                      <p:cBhvr>
                                        <p:cTn id="24"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childTnLst>
                          </p:cTn>
                        </p:par>
                        <p:par>
                          <p:cTn id="29" fill="hold" nodeType="afterGroup">
                            <p:stCondLst>
                              <p:cond delay="2000"/>
                            </p:stCondLst>
                            <p:childTnLst>
                              <p:par>
                                <p:cTn id="30" presetID="58" presetClass="entr" presetSubtype="0" accel="100000" fill="hold" nodeType="afterEffect">
                                  <p:stCondLst>
                                    <p:cond delay="0"/>
                                  </p:stCondLst>
                                  <p:childTnLst>
                                    <p:set>
                                      <p:cBhvr>
                                        <p:cTn id="31" dur="1" fill="hold">
                                          <p:stCondLst>
                                            <p:cond delay="0"/>
                                          </p:stCondLst>
                                        </p:cTn>
                                        <p:tgtEl>
                                          <p:spTgt spid="23556"/>
                                        </p:tgtEl>
                                        <p:attrNameLst>
                                          <p:attrName>style.visibility</p:attrName>
                                        </p:attrNameLst>
                                      </p:cBhvr>
                                      <p:to>
                                        <p:strVal val="visible"/>
                                      </p:to>
                                    </p:set>
                                    <p:anim calcmode="lin" valueType="num">
                                      <p:cBhvr>
                                        <p:cTn id="32" dur="500" fill="hold"/>
                                        <p:tgtEl>
                                          <p:spTgt spid="23556"/>
                                        </p:tgtEl>
                                        <p:attrNameLst>
                                          <p:attrName>ppt_w</p:attrName>
                                        </p:attrNameLst>
                                      </p:cBhvr>
                                      <p:tavLst>
                                        <p:tav tm="0">
                                          <p:val>
                                            <p:strVal val="#ppt_w*2.5"/>
                                          </p:val>
                                        </p:tav>
                                        <p:tav tm="100000">
                                          <p:val>
                                            <p:strVal val="#ppt_w"/>
                                          </p:val>
                                        </p:tav>
                                      </p:tavLst>
                                    </p:anim>
                                    <p:anim calcmode="lin" valueType="num">
                                      <p:cBhvr>
                                        <p:cTn id="33" dur="500" fill="hold"/>
                                        <p:tgtEl>
                                          <p:spTgt spid="23556"/>
                                        </p:tgtEl>
                                        <p:attrNameLst>
                                          <p:attrName>ppt_h</p:attrName>
                                        </p:attrNameLst>
                                      </p:cBhvr>
                                      <p:tavLst>
                                        <p:tav tm="0">
                                          <p:val>
                                            <p:strVal val="#ppt_h*0.01"/>
                                          </p:val>
                                        </p:tav>
                                        <p:tav tm="100000">
                                          <p:val>
                                            <p:strVal val="#ppt_h"/>
                                          </p:val>
                                        </p:tav>
                                      </p:tavLst>
                                    </p:anim>
                                    <p:anim calcmode="lin" valueType="num">
                                      <p:cBhvr>
                                        <p:cTn id="34" dur="500" fill="hold"/>
                                        <p:tgtEl>
                                          <p:spTgt spid="23556"/>
                                        </p:tgtEl>
                                        <p:attrNameLst>
                                          <p:attrName>ppt_x</p:attrName>
                                        </p:attrNameLst>
                                      </p:cBhvr>
                                      <p:tavLst>
                                        <p:tav tm="0">
                                          <p:val>
                                            <p:strVal val="#ppt_x"/>
                                          </p:val>
                                        </p:tav>
                                        <p:tav tm="100000">
                                          <p:val>
                                            <p:strVal val="#ppt_x"/>
                                          </p:val>
                                        </p:tav>
                                      </p:tavLst>
                                    </p:anim>
                                    <p:anim calcmode="lin" valueType="num">
                                      <p:cBhvr>
                                        <p:cTn id="35" dur="500" fill="hold"/>
                                        <p:tgtEl>
                                          <p:spTgt spid="23556"/>
                                        </p:tgtEl>
                                        <p:attrNameLst>
                                          <p:attrName>ppt_y</p:attrName>
                                        </p:attrNameLst>
                                      </p:cBhvr>
                                      <p:tavLst>
                                        <p:tav tm="0">
                                          <p:val>
                                            <p:strVal val="#ppt_h+1"/>
                                          </p:val>
                                        </p:tav>
                                        <p:tav tm="100000">
                                          <p:val>
                                            <p:strVal val="#ppt_y"/>
                                          </p:val>
                                        </p:tav>
                                      </p:tavLst>
                                    </p:anim>
                                    <p:animEffect transition="in" filter="fade">
                                      <p:cBhvr>
                                        <p:cTn id="36"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96</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6323" name="Text Box 3"/>
          <p:cNvSpPr txBox="1">
            <a:spLocks noChangeArrowheads="1"/>
          </p:cNvSpPr>
          <p:nvPr/>
        </p:nvSpPr>
        <p:spPr bwMode="auto">
          <a:xfrm>
            <a:off x="0" y="1458913"/>
            <a:ext cx="9144000" cy="452428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34" charset="0"/>
                <a:ea typeface="ＭＳ Ｐゴシック" charset="0"/>
                <a:cs typeface="Arial" pitchFamily="34" charset="0"/>
              </a:rPr>
              <a:t>كُتب إنجيل لوقا من فكر أممي إلى فكر الأمميين لتأكيد إيمان ثاوفيلس ولكن أيضًا للإجابة عن كيف يمكن للمخلص اليهودي أن يكون مخلصًا للأمم.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34" charset="0"/>
                <a:ea typeface="ＭＳ Ｐゴシック" charset="0"/>
                <a:cs typeface="Arial" pitchFamily="34" charset="0"/>
              </a:rPr>
              <a:t>يقوم لوقا بهذه المهمة ببراعة من خلال تتبع رسالة الملكوت الموجهة إلهياً من اليهود إلى الأمم . بما أن إسرائيل رفضت مسيحها يمكن لجميع الناس أن ينالوا الخلاص بالإيمان البسيط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34" charset="0"/>
                <a:ea typeface="ＭＳ Ｐゴシック" charset="0"/>
                <a:cs typeface="Arial" pitchFamily="34" charset="0"/>
              </a:rPr>
              <a:t>و تستمر هذه الرسالة في سفر لوقا في أعمال الرسل الذي يؤرخ رسالة الملكوت منذ استقبالها من قبل يهود أورشليم إلى الأمم في أقصى جزء من الإمبراطورية الرومانية.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9491" name="Rectangle 4"/>
          <p:cNvSpPr>
            <a:spLocks noGrp="1" noChangeArrowheads="1"/>
          </p:cNvSpPr>
          <p:nvPr>
            <p:ph type="title" idx="4294967295"/>
          </p:nvPr>
        </p:nvSpPr>
        <p:spPr>
          <a:xfrm>
            <a:off x="3352800" y="533407"/>
            <a:ext cx="2743200" cy="525215"/>
          </a:xfrm>
          <a:solidFill>
            <a:schemeClr val="tx2"/>
          </a:solidFill>
        </p:spPr>
        <p:txBody>
          <a:bodyPr anchor="t">
            <a:spAutoFit/>
          </a:bodyPr>
          <a:lstStyle/>
          <a:p>
            <a:pPr eaLnBrk="1" hangingPunct="1"/>
            <a:r>
              <a:rPr lang="ar-JO" sz="2800" dirty="0">
                <a:solidFill>
                  <a:srgbClr val="000000"/>
                </a:solidFill>
                <a:ea typeface="SimSun" charset="0"/>
                <a:cs typeface="SimSun" charset="0"/>
              </a:rPr>
              <a:t>الحجة</a:t>
            </a:r>
            <a:endParaRPr lang="en-US" sz="2800" dirty="0">
              <a:solidFill>
                <a:srgbClr val="000000"/>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1579563" y="0"/>
            <a:ext cx="611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altLang="ja-JP"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Arial"/>
                <a:ea typeface="ＭＳ Ｐゴシック" charset="0"/>
                <a:cs typeface="Arial" charset="0"/>
              </a:rPr>
              <a:t>فستلد ابناً وتدعو اسمه </a:t>
            </a:r>
            <a:r>
              <a:rPr kumimoji="0" lang="ar-JO" altLang="ja-JP" sz="4400" b="1" i="0" u="none" strike="noStrike" kern="1200" cap="none" spc="0" normalizeH="0" baseline="0" noProof="0" dirty="0">
                <a:ln>
                  <a:noFill/>
                </a:ln>
                <a:solidFill>
                  <a:srgbClr val="FF0000"/>
                </a:solidFill>
                <a:effectLst>
                  <a:outerShdw blurRad="38100" dist="38100" dir="2700000" algn="tl">
                    <a:srgbClr val="FFFFFF"/>
                  </a:outerShdw>
                </a:effectLst>
                <a:uLnTx/>
                <a:uFillTx/>
                <a:latin typeface="Arial"/>
                <a:ea typeface="ＭＳ Ｐゴシック" charset="0"/>
                <a:cs typeface="Arial" charset="0"/>
              </a:rPr>
              <a:t>يسوع</a:t>
            </a:r>
            <a:r>
              <a:rPr kumimoji="0" lang="ar-JO" altLang="ja-JP"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Arial"/>
                <a:ea typeface="ＭＳ Ｐゴシック" charset="0"/>
                <a:cs typeface="Arial" charset="0"/>
              </a:rPr>
              <a: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altLang="ja-JP"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Arial"/>
                <a:ea typeface="ＭＳ Ｐゴシック" charset="0"/>
                <a:cs typeface="Arial" charset="0"/>
              </a:rPr>
              <a:t>لأنه يخلص شعبه من خطاياهم</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يهوه يخلص</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lang="ar-JO" sz="4400" b="1" dirty="0">
                <a:solidFill>
                  <a:srgbClr val="0033CC"/>
                </a:solidFill>
                <a:effectLst>
                  <a:outerShdw blurRad="38100" dist="38100" dir="2700000" algn="tl">
                    <a:srgbClr val="FFFFFF"/>
                  </a:outerShdw>
                </a:effectLst>
                <a:latin typeface="Algerian" charset="0"/>
                <a:cs typeface="Arial" charset="0"/>
              </a:rPr>
              <a:t>أو يهوه خلاص</a:t>
            </a:r>
            <a:endParaRPr kumimoji="0" lang="en-US" sz="4400" b="1" i="0" u="none" strike="noStrike" kern="1200" cap="none" spc="0" normalizeH="0" baseline="0" noProof="0" dirty="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endParaRP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ar-JO" dirty="0"/>
              <a:t>متى 1: 21</a:t>
            </a:r>
            <a:endParaRPr lang="en-US" dirty="0"/>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9225">
                                            <p:txEl>
                                              <p:pRg st="2" end="2"/>
                                            </p:txEl>
                                          </p:spTgt>
                                        </p:tgtEl>
                                        <p:attrNameLst>
                                          <p:attrName>style.visibility</p:attrName>
                                        </p:attrNameLst>
                                      </p:cBhvr>
                                      <p:to>
                                        <p:strVal val="visible"/>
                                      </p:to>
                                    </p:set>
                                    <p:anim calcmode="lin" valueType="num">
                                      <p:cBhvr>
                                        <p:cTn id="16" dur="500" fill="hold"/>
                                        <p:tgtEl>
                                          <p:spTgt spid="9225">
                                            <p:txEl>
                                              <p:pRg st="2" end="2"/>
                                            </p:txEl>
                                          </p:spTgt>
                                        </p:tgtEl>
                                        <p:attrNameLst>
                                          <p:attrName>ppt_w</p:attrName>
                                        </p:attrNameLst>
                                      </p:cBhvr>
                                      <p:tavLst>
                                        <p:tav tm="0">
                                          <p:val>
                                            <p:strVal val="#ppt_w*0.05"/>
                                          </p:val>
                                        </p:tav>
                                        <p:tav tm="100000">
                                          <p:val>
                                            <p:strVal val="#ppt_w"/>
                                          </p:val>
                                        </p:tav>
                                      </p:tavLst>
                                    </p:anim>
                                    <p:anim calcmode="lin" valueType="num">
                                      <p:cBhvr>
                                        <p:cTn id="17" dur="500" fill="hold"/>
                                        <p:tgtEl>
                                          <p:spTgt spid="9225">
                                            <p:txEl>
                                              <p:pRg st="2" end="2"/>
                                            </p:txEl>
                                          </p:spTgt>
                                        </p:tgtEl>
                                        <p:attrNameLst>
                                          <p:attrName>ppt_h</p:attrName>
                                        </p:attrNameLst>
                                      </p:cBhvr>
                                      <p:tavLst>
                                        <p:tav tm="0">
                                          <p:val>
                                            <p:strVal val="#ppt_h"/>
                                          </p:val>
                                        </p:tav>
                                        <p:tav tm="100000">
                                          <p:val>
                                            <p:strVal val="#ppt_h"/>
                                          </p:val>
                                        </p:tav>
                                      </p:tavLst>
                                    </p:anim>
                                    <p:anim calcmode="lin" valueType="num">
                                      <p:cBhvr>
                                        <p:cTn id="18" dur="500" fill="hold"/>
                                        <p:tgtEl>
                                          <p:spTgt spid="9225">
                                            <p:txEl>
                                              <p:pRg st="2" end="2"/>
                                            </p:txEl>
                                          </p:spTgt>
                                        </p:tgtEl>
                                        <p:attrNameLst>
                                          <p:attrName>ppt_x</p:attrName>
                                        </p:attrNameLst>
                                      </p:cBhvr>
                                      <p:tavLst>
                                        <p:tav tm="0">
                                          <p:val>
                                            <p:strVal val="#ppt_x-.2"/>
                                          </p:val>
                                        </p:tav>
                                        <p:tav tm="100000">
                                          <p:val>
                                            <p:strVal val="#ppt_x"/>
                                          </p:val>
                                        </p:tav>
                                      </p:tavLst>
                                    </p:anim>
                                    <p:anim calcmode="lin" valueType="num">
                                      <p:cBhvr>
                                        <p:cTn id="19" dur="500" fill="hold"/>
                                        <p:tgtEl>
                                          <p:spTgt spid="9225">
                                            <p:txEl>
                                              <p:pRg st="2" end="2"/>
                                            </p:txEl>
                                          </p:spTgt>
                                        </p:tgtEl>
                                        <p:attrNameLst>
                                          <p:attrName>ppt_y</p:attrName>
                                        </p:attrNameLst>
                                      </p:cBhvr>
                                      <p:tavLst>
                                        <p:tav tm="0">
                                          <p:val>
                                            <p:strVal val="#ppt_y"/>
                                          </p:val>
                                        </p:tav>
                                        <p:tav tm="100000">
                                          <p:val>
                                            <p:strVal val="#ppt_y"/>
                                          </p:val>
                                        </p:tav>
                                      </p:tavLst>
                                    </p:anim>
                                    <p:animEffect transition="in" filter="fade">
                                      <p:cBhvr>
                                        <p:cTn id="20" dur="500"/>
                                        <p:tgtEl>
                                          <p:spTgt spid="9225">
                                            <p:txEl>
                                              <p:pRg st="2" end="2"/>
                                            </p:txEl>
                                          </p:spTgt>
                                        </p:tgtEl>
                                      </p:cBhvr>
                                    </p:animEffect>
                                  </p:childTnLst>
                                </p:cTn>
                              </p:par>
                            </p:childTnLst>
                          </p:cTn>
                        </p:par>
                        <p:par>
                          <p:cTn id="21" fill="hold" nodeType="afterGroup">
                            <p:stCondLst>
                              <p:cond delay="5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9228"/>
                                        </p:tgtEl>
                                        <p:attrNameLst>
                                          <p:attrName>style.visibility</p:attrName>
                                        </p:attrNameLst>
                                      </p:cBhvr>
                                      <p:to>
                                        <p:strVal val="visible"/>
                                      </p:to>
                                    </p:set>
                                    <p:anim calcmode="lin" valueType="num">
                                      <p:cBhvr>
                                        <p:cTn id="24" dur="1000" fill="hold"/>
                                        <p:tgtEl>
                                          <p:spTgt spid="9228"/>
                                        </p:tgtEl>
                                        <p:attrNameLst>
                                          <p:attrName>ppt_w</p:attrName>
                                        </p:attrNameLst>
                                      </p:cBhvr>
                                      <p:tavLst>
                                        <p:tav tm="0">
                                          <p:val>
                                            <p:fltVal val="0"/>
                                          </p:val>
                                        </p:tav>
                                        <p:tav tm="100000">
                                          <p:val>
                                            <p:strVal val="#ppt_w"/>
                                          </p:val>
                                        </p:tav>
                                      </p:tavLst>
                                    </p:anim>
                                    <p:anim calcmode="lin" valueType="num">
                                      <p:cBhvr>
                                        <p:cTn id="25" dur="1000" fill="hold"/>
                                        <p:tgtEl>
                                          <p:spTgt spid="9228"/>
                                        </p:tgtEl>
                                        <p:attrNameLst>
                                          <p:attrName>ppt_h</p:attrName>
                                        </p:attrNameLst>
                                      </p:cBhvr>
                                      <p:tavLst>
                                        <p:tav tm="0">
                                          <p:val>
                                            <p:fltVal val="0"/>
                                          </p:val>
                                        </p:tav>
                                        <p:tav tm="100000">
                                          <p:val>
                                            <p:strVal val="#ppt_h"/>
                                          </p:val>
                                        </p:tav>
                                      </p:tavLst>
                                    </p:anim>
                                    <p:anim calcmode="lin" valueType="num">
                                      <p:cBhvr>
                                        <p:cTn id="26" dur="1000" fill="hold"/>
                                        <p:tgtEl>
                                          <p:spTgt spid="9228"/>
                                        </p:tgtEl>
                                        <p:attrNameLst>
                                          <p:attrName>style.rotation</p:attrName>
                                        </p:attrNameLst>
                                      </p:cBhvr>
                                      <p:tavLst>
                                        <p:tav tm="0">
                                          <p:val>
                                            <p:fltVal val="90"/>
                                          </p:val>
                                        </p:tav>
                                        <p:tav tm="100000">
                                          <p:val>
                                            <p:fltVal val="0"/>
                                          </p:val>
                                        </p:tav>
                                      </p:tavLst>
                                    </p:anim>
                                    <p:animEffect transition="in" filter="fade">
                                      <p:cBhvr>
                                        <p:cTn id="27" dur="1000"/>
                                        <p:tgtEl>
                                          <p:spTgt spid="92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229"/>
                                        </p:tgtEl>
                                        <p:attrNameLst>
                                          <p:attrName>style.visibility</p:attrName>
                                        </p:attrNameLst>
                                      </p:cBhvr>
                                      <p:to>
                                        <p:strVal val="visible"/>
                                      </p:to>
                                    </p:set>
                                    <p:animEffect transition="in" filter="fade">
                                      <p:cBhvr>
                                        <p:cTn id="32" dur="2000"/>
                                        <p:tgtEl>
                                          <p:spTgt spid="92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nodeType="clickEffect">
                                  <p:stCondLst>
                                    <p:cond delay="0"/>
                                  </p:stCondLst>
                                  <p:childTnLst>
                                    <p:set>
                                      <p:cBhvr>
                                        <p:cTn id="36" dur="1" fill="hold">
                                          <p:stCondLst>
                                            <p:cond delay="0"/>
                                          </p:stCondLst>
                                        </p:cTn>
                                        <p:tgtEl>
                                          <p:spTgt spid="9225">
                                            <p:txEl>
                                              <p:pRg st="5" end="5"/>
                                            </p:txEl>
                                          </p:spTgt>
                                        </p:tgtEl>
                                        <p:attrNameLst>
                                          <p:attrName>style.visibility</p:attrName>
                                        </p:attrNameLst>
                                      </p:cBhvr>
                                      <p:to>
                                        <p:strVal val="visible"/>
                                      </p:to>
                                    </p:set>
                                    <p:anim calcmode="lin" valueType="num">
                                      <p:cBhvr>
                                        <p:cTn id="37" dur="500" decel="50000" fill="hold">
                                          <p:stCondLst>
                                            <p:cond delay="0"/>
                                          </p:stCondLst>
                                        </p:cTn>
                                        <p:tgtEl>
                                          <p:spTgt spid="9225">
                                            <p:txEl>
                                              <p:pRg st="5" end="5"/>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225">
                                            <p:txEl>
                                              <p:pRg st="5" end="5"/>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225">
                                            <p:txEl>
                                              <p:pRg st="5" end="5"/>
                                            </p:txEl>
                                          </p:spTgt>
                                        </p:tgtEl>
                                        <p:attrNameLst>
                                          <p:attrName>ppt_w</p:attrName>
                                        </p:attrNameLst>
                                      </p:cBhvr>
                                      <p:tavLst>
                                        <p:tav tm="0">
                                          <p:val>
                                            <p:strVal val="#ppt_w*.05"/>
                                          </p:val>
                                        </p:tav>
                                        <p:tav tm="100000">
                                          <p:val>
                                            <p:strVal val="#ppt_w"/>
                                          </p:val>
                                        </p:tav>
                                      </p:tavLst>
                                    </p:anim>
                                    <p:anim calcmode="lin" valueType="num">
                                      <p:cBhvr>
                                        <p:cTn id="40" dur="1000" fill="hold"/>
                                        <p:tgtEl>
                                          <p:spTgt spid="9225">
                                            <p:txEl>
                                              <p:pRg st="5" end="5"/>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225">
                                            <p:txEl>
                                              <p:pRg st="5" end="5"/>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225">
                                            <p:txEl>
                                              <p:pRg st="5" end="5"/>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225">
                                            <p:txEl>
                                              <p:pRg st="5" end="5"/>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22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9225">
                                            <p:txEl>
                                              <p:pRg st="6" end="6"/>
                                            </p:txEl>
                                          </p:spTgt>
                                        </p:tgtEl>
                                        <p:attrNameLst>
                                          <p:attrName>style.visibility</p:attrName>
                                        </p:attrNameLst>
                                      </p:cBhvr>
                                      <p:to>
                                        <p:strVal val="visible"/>
                                      </p:to>
                                    </p:set>
                                    <p:anim calcmode="lin" valueType="num">
                                      <p:cBhvr>
                                        <p:cTn id="49" dur="500" decel="50000" fill="hold">
                                          <p:stCondLst>
                                            <p:cond delay="0"/>
                                          </p:stCondLst>
                                        </p:cTn>
                                        <p:tgtEl>
                                          <p:spTgt spid="9225">
                                            <p:txEl>
                                              <p:pRg st="6" end="6"/>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9225">
                                            <p:txEl>
                                              <p:pRg st="6" end="6"/>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9225">
                                            <p:txEl>
                                              <p:pRg st="6" end="6"/>
                                            </p:txEl>
                                          </p:spTgt>
                                        </p:tgtEl>
                                        <p:attrNameLst>
                                          <p:attrName>ppt_w</p:attrName>
                                        </p:attrNameLst>
                                      </p:cBhvr>
                                      <p:tavLst>
                                        <p:tav tm="0">
                                          <p:val>
                                            <p:strVal val="#ppt_w*.05"/>
                                          </p:val>
                                        </p:tav>
                                        <p:tav tm="100000">
                                          <p:val>
                                            <p:strVal val="#ppt_w"/>
                                          </p:val>
                                        </p:tav>
                                      </p:tavLst>
                                    </p:anim>
                                    <p:anim calcmode="lin" valueType="num">
                                      <p:cBhvr>
                                        <p:cTn id="52" dur="1000" fill="hold"/>
                                        <p:tgtEl>
                                          <p:spTgt spid="9225">
                                            <p:txEl>
                                              <p:pRg st="6" end="6"/>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9225">
                                            <p:txEl>
                                              <p:pRg st="6" end="6"/>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9225">
                                            <p:txEl>
                                              <p:pRg st="6" end="6"/>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9225">
                                            <p:txEl>
                                              <p:pRg st="6" end="6"/>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92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خ. ولادة يسوع</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10</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1-7</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glow rad="228600">
                    <a:srgbClr val="220011"/>
                  </a:glow>
                </a:effectLst>
                <a:latin typeface="Arial"/>
                <a:cs typeface="Arial"/>
              </a:rPr>
              <a:t>ولد يسوع في أبسط ظروف في بيت لحم خلال الإكتتاب في حكم أغسطس قيصر (5 كانون أول – 4 كانون ثاني ق.م) كدليل على أنه من نسل داود تتميماً</a:t>
            </a:r>
          </a:p>
          <a:p>
            <a:pPr algn="ctr">
              <a:spcBef>
                <a:spcPct val="20000"/>
              </a:spcBef>
              <a:spcAft>
                <a:spcPts val="0"/>
              </a:spcAft>
              <a:buClr>
                <a:srgbClr val="FFCC00"/>
              </a:buClr>
              <a:buSzPct val="70000"/>
              <a:defRPr/>
            </a:pPr>
            <a:r>
              <a:rPr lang="ar-JO" sz="2800" b="1" kern="0" dirty="0">
                <a:solidFill>
                  <a:srgbClr val="FFFFFF"/>
                </a:solidFill>
                <a:effectLst>
                  <a:glow rad="228600">
                    <a:srgbClr val="220011"/>
                  </a:glow>
                </a:effectLst>
                <a:latin typeface="Arial"/>
                <a:cs typeface="Arial"/>
              </a:rPr>
              <a:t> لميخا 5: 2 حتى يموت باعتباره الله الإنسان المسيا المصور في قماطه </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224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تأكد أنه الطفل</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62806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هدف للسرقة</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ma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9600" y="1879600"/>
            <a:ext cx="226060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Text Box 3"/>
          <p:cNvSpPr txBox="1">
            <a:spLocks noChangeArrowheads="1"/>
          </p:cNvSpPr>
          <p:nvPr/>
        </p:nvSpPr>
        <p:spPr bwMode="auto">
          <a:xfrm>
            <a:off x="8534404" y="152404"/>
            <a:ext cx="53085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97</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8372" name="Text Box 4"/>
          <p:cNvSpPr txBox="1">
            <a:spLocks noChangeArrowheads="1"/>
          </p:cNvSpPr>
          <p:nvPr/>
        </p:nvSpPr>
        <p:spPr bwMode="auto">
          <a:xfrm>
            <a:off x="864824" y="838201"/>
            <a:ext cx="2183546"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المصادر 1: 1-4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373" name="Text Box 5"/>
          <p:cNvSpPr txBox="1">
            <a:spLocks noChangeArrowheads="1"/>
          </p:cNvSpPr>
          <p:nvPr/>
        </p:nvSpPr>
        <p:spPr bwMode="auto">
          <a:xfrm>
            <a:off x="4104001" y="3981452"/>
            <a:ext cx="2044086"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العاطفة 22-23</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374" name="Text Box 6"/>
          <p:cNvSpPr txBox="1">
            <a:spLocks noChangeArrowheads="1"/>
          </p:cNvSpPr>
          <p:nvPr/>
        </p:nvSpPr>
        <p:spPr bwMode="auto">
          <a:xfrm>
            <a:off x="5639386" y="5029205"/>
            <a:ext cx="2480102"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الأخيرة 24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21542" name="Picture 7" descr="genealogyofjes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676400"/>
            <a:ext cx="299243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Text Box 8"/>
          <p:cNvSpPr txBox="1">
            <a:spLocks noChangeArrowheads="1"/>
          </p:cNvSpPr>
          <p:nvPr/>
        </p:nvSpPr>
        <p:spPr bwMode="auto">
          <a:xfrm>
            <a:off x="1743027" y="1885957"/>
            <a:ext cx="4087914"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الحياة العامة 1: 5-4: 13</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377" name="Text Box 9"/>
          <p:cNvSpPr txBox="1">
            <a:spLocks noChangeArrowheads="1"/>
          </p:cNvSpPr>
          <p:nvPr/>
        </p:nvSpPr>
        <p:spPr bwMode="auto">
          <a:xfrm>
            <a:off x="3016075" y="2933702"/>
            <a:ext cx="3129318"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الخدمة 4: 14- 21: 38</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545" name="Rectangle 10"/>
          <p:cNvSpPr>
            <a:spLocks noGrp="1" noChangeArrowheads="1"/>
          </p:cNvSpPr>
          <p:nvPr>
            <p:ph type="title" idx="4294967295"/>
          </p:nvPr>
        </p:nvSpPr>
        <p:spPr>
          <a:xfrm>
            <a:off x="3352800" y="457207"/>
            <a:ext cx="2743200" cy="525215"/>
          </a:xfrm>
          <a:solidFill>
            <a:schemeClr val="tx2"/>
          </a:solidFill>
        </p:spPr>
        <p:txBody>
          <a:bodyPr anchor="t">
            <a:spAutoFit/>
          </a:bodyPr>
          <a:lstStyle/>
          <a:p>
            <a:pPr eaLnBrk="1" hangingPunct="1"/>
            <a:r>
              <a:rPr lang="ar-JO" sz="2800" dirty="0">
                <a:solidFill>
                  <a:srgbClr val="000000"/>
                </a:solidFill>
                <a:ea typeface="SimSun" charset="0"/>
                <a:cs typeface="SimSun" charset="0"/>
              </a:rPr>
              <a:t>الفرضية</a:t>
            </a:r>
            <a:endParaRPr lang="en-US" sz="2800" dirty="0">
              <a:solidFill>
                <a:srgbClr val="000000"/>
              </a:solidFill>
              <a:ea typeface="SimSun" charset="0"/>
              <a:cs typeface="SimSun" charset="0"/>
            </a:endParaRPr>
          </a:p>
        </p:txBody>
      </p:sp>
      <p:sp>
        <p:nvSpPr>
          <p:cNvPr id="11" name="TextBox 10"/>
          <p:cNvSpPr txBox="1"/>
          <p:nvPr/>
        </p:nvSpPr>
        <p:spPr>
          <a:xfrm>
            <a:off x="-2052637" y="2124082"/>
            <a:ext cx="431800" cy="214313"/>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Nuh</a:t>
            </a:r>
            <a:endParaRPr kumimoji="0" lang="en-US" sz="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p:txBody>
      </p:sp>
      <p:sp>
        <p:nvSpPr>
          <p:cNvPr id="12" name="TextBox 11"/>
          <p:cNvSpPr txBox="1"/>
          <p:nvPr/>
        </p:nvSpPr>
        <p:spPr>
          <a:xfrm>
            <a:off x="-2989262"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5:32)</a:t>
            </a:r>
          </a:p>
        </p:txBody>
      </p:sp>
      <p:sp>
        <p:nvSpPr>
          <p:cNvPr id="13" name="TextBox 12"/>
          <p:cNvSpPr txBox="1"/>
          <p:nvPr/>
        </p:nvSpPr>
        <p:spPr>
          <a:xfrm>
            <a:off x="-1309688"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YAFET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5:32)</a:t>
            </a:r>
          </a:p>
        </p:txBody>
      </p:sp>
      <p:sp>
        <p:nvSpPr>
          <p:cNvPr id="14" name="TextBox 13"/>
          <p:cNvSpPr txBox="1"/>
          <p:nvPr/>
        </p:nvSpPr>
        <p:spPr>
          <a:xfrm>
            <a:off x="-2173287" y="2967038"/>
            <a:ext cx="76835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5:32)</a:t>
            </a:r>
          </a:p>
        </p:txBody>
      </p:sp>
      <p:sp>
        <p:nvSpPr>
          <p:cNvPr id="15" name="TextBox 14"/>
          <p:cNvSpPr txBox="1"/>
          <p:nvPr/>
        </p:nvSpPr>
        <p:spPr>
          <a:xfrm>
            <a:off x="-3132138" y="39243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Elam</a:t>
            </a:r>
          </a:p>
        </p:txBody>
      </p:sp>
      <p:sp>
        <p:nvSpPr>
          <p:cNvPr id="16" name="TextBox 15"/>
          <p:cNvSpPr txBox="1"/>
          <p:nvPr/>
        </p:nvSpPr>
        <p:spPr>
          <a:xfrm>
            <a:off x="-2700338" y="3924301"/>
            <a:ext cx="647700" cy="306388"/>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Asyur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(Kej10:22)</a:t>
            </a:r>
          </a:p>
        </p:txBody>
      </p:sp>
      <p:sp>
        <p:nvSpPr>
          <p:cNvPr id="17" name="TextBox 16"/>
          <p:cNvSpPr txBox="1"/>
          <p:nvPr/>
        </p:nvSpPr>
        <p:spPr>
          <a:xfrm>
            <a:off x="-2052638" y="3940175"/>
            <a:ext cx="6477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Arpakhsad</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p:txBody>
      </p:sp>
      <p:sp>
        <p:nvSpPr>
          <p:cNvPr id="18" name="TextBox 17"/>
          <p:cNvSpPr txBox="1"/>
          <p:nvPr/>
        </p:nvSpPr>
        <p:spPr>
          <a:xfrm>
            <a:off x="-1476374"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Lud</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p:txBody>
      </p:sp>
      <p:sp>
        <p:nvSpPr>
          <p:cNvPr id="19" name="TextBox 18"/>
          <p:cNvSpPr txBox="1"/>
          <p:nvPr/>
        </p:nvSpPr>
        <p:spPr>
          <a:xfrm>
            <a:off x="-1044575"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Aram</a:t>
            </a:r>
          </a:p>
        </p:txBody>
      </p:sp>
      <p:sp>
        <p:nvSpPr>
          <p:cNvPr id="20" name="TextBox 19"/>
          <p:cNvSpPr txBox="1"/>
          <p:nvPr/>
        </p:nvSpPr>
        <p:spPr>
          <a:xfrm>
            <a:off x="-2700338" y="4787900"/>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Selah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1" name="TextBox 20"/>
          <p:cNvSpPr txBox="1"/>
          <p:nvPr/>
        </p:nvSpPr>
        <p:spPr>
          <a:xfrm>
            <a:off x="-2124074"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Us</a:t>
            </a:r>
          </a:p>
        </p:txBody>
      </p:sp>
      <p:sp>
        <p:nvSpPr>
          <p:cNvPr id="22" name="TextBox 21"/>
          <p:cNvSpPr txBox="1"/>
          <p:nvPr/>
        </p:nvSpPr>
        <p:spPr>
          <a:xfrm>
            <a:off x="-1763713" y="4787901"/>
            <a:ext cx="935038" cy="307744"/>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Hul</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Geter</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(Kej10:23;1Taw1:17</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a:t>
            </a:r>
          </a:p>
        </p:txBody>
      </p:sp>
      <p:sp>
        <p:nvSpPr>
          <p:cNvPr id="23" name="TextBox 22"/>
          <p:cNvSpPr txBox="1"/>
          <p:nvPr/>
        </p:nvSpPr>
        <p:spPr>
          <a:xfrm>
            <a:off x="-900113"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Mas</a:t>
            </a:r>
          </a:p>
        </p:txBody>
      </p:sp>
      <p:sp>
        <p:nvSpPr>
          <p:cNvPr id="24" name="TextBox 23"/>
          <p:cNvSpPr txBox="1"/>
          <p:nvPr/>
        </p:nvSpPr>
        <p:spPr>
          <a:xfrm>
            <a:off x="-2555875" y="5580064"/>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Eber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5" name="TextBox 24"/>
          <p:cNvSpPr txBox="1"/>
          <p:nvPr/>
        </p:nvSpPr>
        <p:spPr>
          <a:xfrm>
            <a:off x="-2771775" y="6515101"/>
            <a:ext cx="1174750" cy="3079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Peleg</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Yoktan</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(Kej10:25</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a:t>
            </a:r>
          </a:p>
        </p:txBody>
      </p:sp>
      <p:sp>
        <p:nvSpPr>
          <p:cNvPr id="26" name="TextBox 25"/>
          <p:cNvSpPr txBox="1"/>
          <p:nvPr/>
        </p:nvSpPr>
        <p:spPr>
          <a:xfrm>
            <a:off x="-1620831" y="6299207"/>
            <a:ext cx="1408113" cy="5238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Geneologi</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Yesus</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Kritus</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Luk</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3:23-38)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mengesani</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keturunan</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melalui</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Sem</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(w.35-36)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6"/>
                                        </p:tgtEl>
                                        <p:attrNameLst>
                                          <p:attrName>style.visibility</p:attrName>
                                        </p:attrNameLst>
                                      </p:cBhvr>
                                      <p:to>
                                        <p:strVal val="visible"/>
                                      </p:to>
                                    </p:set>
                                    <p:anim calcmode="lin" valueType="num">
                                      <p:cBhvr additive="base">
                                        <p:cTn id="13" dur="500" fill="hold"/>
                                        <p:tgtEl>
                                          <p:spTgt spid="58376"/>
                                        </p:tgtEl>
                                        <p:attrNameLst>
                                          <p:attrName>ppt_x</p:attrName>
                                        </p:attrNameLst>
                                      </p:cBhvr>
                                      <p:tavLst>
                                        <p:tav tm="0">
                                          <p:val>
                                            <p:strVal val="0-#ppt_w/2"/>
                                          </p:val>
                                        </p:tav>
                                        <p:tav tm="100000">
                                          <p:val>
                                            <p:strVal val="#ppt_x"/>
                                          </p:val>
                                        </p:tav>
                                      </p:tavLst>
                                    </p:anim>
                                    <p:anim calcmode="lin" valueType="num">
                                      <p:cBhvr additive="base">
                                        <p:cTn id="14"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3"/>
                                        </p:tgtEl>
                                        <p:attrNameLst>
                                          <p:attrName>style.visibility</p:attrName>
                                        </p:attrNameLst>
                                      </p:cBhvr>
                                      <p:to>
                                        <p:strVal val="visible"/>
                                      </p:to>
                                    </p:set>
                                    <p:anim calcmode="lin" valueType="num">
                                      <p:cBhvr additive="base">
                                        <p:cTn id="25" dur="500" fill="hold"/>
                                        <p:tgtEl>
                                          <p:spTgt spid="58373"/>
                                        </p:tgtEl>
                                        <p:attrNameLst>
                                          <p:attrName>ppt_x</p:attrName>
                                        </p:attrNameLst>
                                      </p:cBhvr>
                                      <p:tavLst>
                                        <p:tav tm="0">
                                          <p:val>
                                            <p:strVal val="0-#ppt_w/2"/>
                                          </p:val>
                                        </p:tav>
                                        <p:tav tm="100000">
                                          <p:val>
                                            <p:strVal val="#ppt_x"/>
                                          </p:val>
                                        </p:tav>
                                      </p:tavLst>
                                    </p:anim>
                                    <p:anim calcmode="lin" valueType="num">
                                      <p:cBhvr additive="base">
                                        <p:cTn id="26"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58370"/>
                                        </p:tgtEl>
                                        <p:attrNameLst>
                                          <p:attrName>style.visibility</p:attrName>
                                        </p:attrNameLst>
                                      </p:cBhvr>
                                      <p:to>
                                        <p:strVal val="visible"/>
                                      </p:to>
                                    </p:set>
                                    <p:anim calcmode="lin" valueType="num">
                                      <p:cBhvr>
                                        <p:cTn id="37" dur="1000" fill="hold"/>
                                        <p:tgtEl>
                                          <p:spTgt spid="58370"/>
                                        </p:tgtEl>
                                        <p:attrNameLst>
                                          <p:attrName>ppt_w</p:attrName>
                                        </p:attrNameLst>
                                      </p:cBhvr>
                                      <p:tavLst>
                                        <p:tav tm="0">
                                          <p:val>
                                            <p:fltVal val="0"/>
                                          </p:val>
                                        </p:tav>
                                        <p:tav tm="100000">
                                          <p:val>
                                            <p:strVal val="#ppt_w"/>
                                          </p:val>
                                        </p:tav>
                                      </p:tavLst>
                                    </p:anim>
                                    <p:anim calcmode="lin" valueType="num">
                                      <p:cBhvr>
                                        <p:cTn id="38" dur="1000" fill="hold"/>
                                        <p:tgtEl>
                                          <p:spTgt spid="58370"/>
                                        </p:tgtEl>
                                        <p:attrNameLst>
                                          <p:attrName>ppt_h</p:attrName>
                                        </p:attrNameLst>
                                      </p:cBhvr>
                                      <p:tavLst>
                                        <p:tav tm="0">
                                          <p:val>
                                            <p:fltVal val="0"/>
                                          </p:val>
                                        </p:tav>
                                        <p:tav tm="100000">
                                          <p:val>
                                            <p:strVal val="#ppt_h"/>
                                          </p:val>
                                        </p:tav>
                                      </p:tavLst>
                                    </p:anim>
                                    <p:anim calcmode="lin" valueType="num">
                                      <p:cBhvr>
                                        <p:cTn id="3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autoUpdateAnimBg="0"/>
      <p:bldP spid="58373" grpId="0" animBg="1" autoUpdateAnimBg="0"/>
      <p:bldP spid="58374" grpId="0" animBg="1" autoUpdateAnimBg="0"/>
      <p:bldP spid="58376" grpId="0" animBg="1" autoUpdateAnimBg="0"/>
      <p:bldP spid="58377"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4000" b="1" kern="1200" dirty="0">
                <a:solidFill>
                  <a:srgbClr val="FFFFFF"/>
                </a:solidFill>
                <a:effectLst>
                  <a:glow rad="177800">
                    <a:srgbClr val="000000"/>
                  </a:glow>
                </a:effectLst>
                <a:latin typeface="Arial"/>
                <a:ea typeface="ＭＳ Ｐゴシック" charset="0"/>
                <a:cs typeface="Arial"/>
              </a:rPr>
              <a:t>جهاز أمان بريكهاوس عبر الأقمار الصناعية</a:t>
            </a:r>
            <a:endParaRPr lang="en-US" sz="4000" b="1" kern="1200" dirty="0">
              <a:solidFill>
                <a:srgbClr val="FFFFFF"/>
              </a:solidFill>
              <a:effectLst>
                <a:glow rad="177800">
                  <a:srgbClr val="000000"/>
                </a:glow>
              </a:effectLst>
              <a:latin typeface="Arial"/>
              <a:ea typeface="ＭＳ Ｐゴシック" charset="0"/>
              <a:cs typeface="Arial"/>
            </a:endParaRP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ar-JO" sz="2000" b="1" kern="0" dirty="0">
                <a:solidFill>
                  <a:srgbClr val="FFFFFF"/>
                </a:solidFill>
                <a:effectLst>
                  <a:outerShdw blurRad="38100" dist="38100" dir="2700000" algn="tl">
                    <a:srgbClr val="000000"/>
                  </a:outerShdw>
                </a:effectLst>
                <a:latin typeface="Arial"/>
              </a:rPr>
              <a:t>مقتبس من محاضرة صفية عام 2006 للسيد كوني تونغ فور</a:t>
            </a:r>
            <a:br>
              <a:rPr lang="en-US" sz="2000" b="1" kern="0" dirty="0">
                <a:solidFill>
                  <a:srgbClr val="FFFFFF"/>
                </a:solidFill>
                <a:effectLst>
                  <a:outerShdw blurRad="38100" dist="38100" dir="2700000" algn="tl">
                    <a:srgbClr val="000000"/>
                  </a:outerShdw>
                </a:effectLst>
                <a:latin typeface="Arial"/>
              </a:rPr>
            </a:br>
            <a:r>
              <a:rPr lang="ar-JO" sz="2000" b="1" kern="0" dirty="0">
                <a:solidFill>
                  <a:srgbClr val="FFFFFF"/>
                </a:solidFill>
                <a:effectLst>
                  <a:outerShdw blurRad="38100" dist="38100" dir="2700000" algn="tl">
                    <a:srgbClr val="000000"/>
                  </a:outerShdw>
                </a:effectLst>
                <a:latin typeface="Arial"/>
              </a:rPr>
              <a:t>د. ريك جريفيث</a:t>
            </a:r>
            <a:r>
              <a:rPr lang="en-US" sz="2000" b="1" kern="0" dirty="0">
                <a:solidFill>
                  <a:srgbClr val="FFFFFF"/>
                </a:solidFill>
                <a:effectLst>
                  <a:outerShdw blurRad="38100" dist="38100" dir="2700000" algn="tl">
                    <a:srgbClr val="000000"/>
                  </a:outerShdw>
                </a:effectLst>
                <a:latin typeface="Arial"/>
              </a:rPr>
              <a:t> • </a:t>
            </a:r>
            <a:r>
              <a:rPr lang="ar-JO" sz="2000" b="1" kern="0" dirty="0">
                <a:solidFill>
                  <a:srgbClr val="FFFFFF"/>
                </a:solidFill>
                <a:effectLst>
                  <a:outerShdw blurRad="38100" dist="38100" dir="2700000" algn="tl">
                    <a:srgbClr val="000000"/>
                  </a:outerShdw>
                </a:effectLst>
                <a:latin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rPr>
              <a:t> • BibleStudyDownloads.org</a:t>
            </a:r>
          </a:p>
        </p:txBody>
      </p:sp>
      <p:sp>
        <p:nvSpPr>
          <p:cNvPr id="2" name="Title 1"/>
          <p:cNvSpPr>
            <a:spLocks noGrp="1"/>
          </p:cNvSpPr>
          <p:nvPr>
            <p:ph type="title"/>
          </p:nvPr>
        </p:nvSpPr>
        <p:spPr>
          <a:xfrm>
            <a:off x="683568" y="2780928"/>
            <a:ext cx="7772400" cy="2708920"/>
          </a:xfrm>
        </p:spPr>
        <p:txBody>
          <a:bodyPr/>
          <a:lstStyle/>
          <a:p>
            <a:r>
              <a:rPr lang="ar-JO" sz="8000" b="1" dirty="0">
                <a:solidFill>
                  <a:srgbClr val="FFFFFF"/>
                </a:solidFill>
                <a:effectLst>
                  <a:glow rad="228600">
                    <a:srgbClr val="000000"/>
                  </a:glow>
                </a:effectLst>
                <a:latin typeface="Arial"/>
                <a:cs typeface="Arial"/>
              </a:rPr>
              <a:t>تاريخ ولادة يسوع</a:t>
            </a:r>
            <a:endParaRPr lang="en-US" sz="8000" b="1"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0" cap="none" spc="-240" normalizeH="1" baseline="0" noProof="0" dirty="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حقيقة أم خيال</a:t>
            </a:r>
            <a:endParaRPr kumimoji="0" lang="en-US" sz="4800" b="0" i="0" u="none" strike="noStrike" kern="10" cap="none" spc="-240" normalizeH="1" baseline="0" noProof="0" dirty="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endParaRP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Times New Roman" charset="0"/>
                <a:ea typeface="ＭＳ Ｐゴシック" charset="0"/>
                <a:cs typeface="+mn-cs"/>
              </a:rPr>
              <a:t>جوردان تان رقم 172</a:t>
            </a:r>
            <a:endParaRPr kumimoji="0" lang="en-US" sz="2400" b="0" i="0" u="none" strike="noStrike" kern="1200" cap="none" spc="0" normalizeH="0" baseline="0" noProof="0" dirty="0">
              <a:ln>
                <a:noFill/>
              </a:ln>
              <a:solidFill>
                <a:srgbClr val="FFFF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472725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dirty="0">
                <a:solidFill>
                  <a:srgbClr val="FFFFCC"/>
                </a:solidFill>
                <a:latin typeface="Arial"/>
                <a:cs typeface="Arial"/>
              </a:rPr>
              <a:t>ولدت في السنة الحادية عشرة من استقلال سنغافورة</a:t>
            </a:r>
            <a:endPar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dirty="0">
                <a:solidFill>
                  <a:srgbClr val="FFFFCC"/>
                </a:solidFill>
                <a:latin typeface="Arial"/>
                <a:cs typeface="Arial"/>
              </a:rPr>
              <a:t>بدأت دراستي في كلية سنغافورة للكتاب المقدس في سن 28</a:t>
            </a:r>
            <a:endPar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0" i="0" u="none" strike="noStrike" kern="1200" cap="none" spc="0" normalizeH="0" baseline="0" noProof="0" dirty="0">
                <a:ln>
                  <a:noFill/>
                </a:ln>
                <a:solidFill>
                  <a:srgbClr val="FFFFCC"/>
                </a:solidFill>
                <a:effectLst/>
                <a:uLnTx/>
                <a:uFillTx/>
                <a:latin typeface="Arial"/>
                <a:ea typeface="ＭＳ Ｐゴシック" charset="0"/>
                <a:cs typeface="Arial"/>
              </a:rPr>
              <a:t>في أي سنة ولدت؟</a:t>
            </a:r>
            <a:endPar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2143108" y="1219200"/>
            <a:ext cx="150019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1965</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47815" name="Text Box 7"/>
          <p:cNvSpPr txBox="1">
            <a:spLocks noChangeArrowheads="1"/>
          </p:cNvSpPr>
          <p:nvPr/>
        </p:nvSpPr>
        <p:spPr bwMode="auto">
          <a:xfrm>
            <a:off x="2428860" y="2928934"/>
            <a:ext cx="691518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تموز 2004</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1976</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يسوع</a:t>
            </a:r>
            <a:endParaRPr kumimoji="0" lang="en-US" sz="3600" b="1" i="0" u="none" strike="noStrike" kern="10" cap="none" spc="0" normalizeH="0" baseline="0" noProof="0" dirty="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endParaRP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التاريخي</a:t>
            </a:r>
            <a:endParaRPr kumimoji="0" lang="en-US" sz="3600" b="1" i="0" u="none" strike="noStrike" kern="10" cap="none" spc="0" normalizeH="0" baseline="0" noProof="0" dirty="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3279971" y="0"/>
            <a:ext cx="2553904" cy="584775"/>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660033"/>
                </a:solidFill>
                <a:effectLst/>
                <a:uLnTx/>
                <a:uFillTx/>
                <a:latin typeface="Arial" charset="0"/>
                <a:ea typeface="宋体" charset="0"/>
                <a:cs typeface="宋体" charset="0"/>
              </a:rPr>
              <a:t>رف العهد الجديد</a:t>
            </a:r>
            <a:endParaRPr kumimoji="0" lang="en-US" sz="3200" b="1" i="0" u="none" strike="noStrike" kern="1200" cap="none" spc="0" normalizeH="0" baseline="0" noProof="0" dirty="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764744" y="487363"/>
            <a:ext cx="877163"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الأناجيل</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30457" name="Group 57"/>
          <p:cNvGrpSpPr>
            <a:grpSpLocks/>
          </p:cNvGrpSpPr>
          <p:nvPr/>
        </p:nvGrpSpPr>
        <p:grpSpPr bwMode="auto">
          <a:xfrm>
            <a:off x="304800" y="1412880"/>
            <a:ext cx="3048000" cy="644527"/>
            <a:chOff x="192" y="890"/>
            <a:chExt cx="1920" cy="406"/>
          </a:xfrm>
        </p:grpSpPr>
        <p:sp>
          <p:nvSpPr>
            <p:cNvPr id="230405" name="Text Box 5"/>
            <p:cNvSpPr txBox="1">
              <a:spLocks noChangeArrowheads="1"/>
            </p:cNvSpPr>
            <p:nvPr/>
          </p:nvSpPr>
          <p:spPr bwMode="auto">
            <a:xfrm rot="16200000">
              <a:off x="1128" y="949"/>
              <a:ext cx="369"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لوقا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56338"/>
            <a:chOff x="81" y="307"/>
            <a:chExt cx="5583" cy="3941"/>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72" y="1392"/>
              <a:ext cx="5437" cy="1533"/>
              <a:chOff x="172" y="1392"/>
              <a:chExt cx="5437" cy="1533"/>
            </a:xfrm>
          </p:grpSpPr>
          <p:sp>
            <p:nvSpPr>
              <p:cNvPr id="230403" name="Text Box 3"/>
              <p:cNvSpPr txBox="1">
                <a:spLocks noChangeArrowheads="1"/>
              </p:cNvSpPr>
              <p:nvPr/>
            </p:nvSpPr>
            <p:spPr bwMode="auto">
              <a:xfrm rot="16200000">
                <a:off x="2127" y="2479"/>
                <a:ext cx="641"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فيلبي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nvGrpSpPr>
              <p:cNvPr id="230450" name="Group 50"/>
              <p:cNvGrpSpPr>
                <a:grpSpLocks/>
              </p:cNvGrpSpPr>
              <p:nvPr/>
            </p:nvGrpSpPr>
            <p:grpSpPr bwMode="auto">
              <a:xfrm>
                <a:off x="172" y="1392"/>
                <a:ext cx="5437" cy="1533"/>
                <a:chOff x="172" y="1392"/>
                <a:chExt cx="5437" cy="1533"/>
              </a:xfrm>
            </p:grpSpPr>
            <p:sp>
              <p:nvSpPr>
                <p:cNvPr id="230408" name="Text Box 8"/>
                <p:cNvSpPr txBox="1">
                  <a:spLocks noChangeArrowheads="1"/>
                </p:cNvSpPr>
                <p:nvPr/>
              </p:nvSpPr>
              <p:spPr bwMode="auto">
                <a:xfrm>
                  <a:off x="2376" y="1392"/>
                  <a:ext cx="849"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رسائل بولس</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30409" name="Group 9"/>
                <p:cNvGrpSpPr>
                  <a:grpSpLocks/>
                </p:cNvGrpSpPr>
                <p:nvPr/>
              </p:nvGrpSpPr>
              <p:grpSpPr bwMode="auto">
                <a:xfrm>
                  <a:off x="172" y="1933"/>
                  <a:ext cx="5437" cy="992"/>
                  <a:chOff x="172" y="1933"/>
                  <a:chExt cx="5437" cy="992"/>
                </a:xfrm>
              </p:grpSpPr>
              <p:sp>
                <p:nvSpPr>
                  <p:cNvPr id="230410" name="Text Box 10"/>
                  <p:cNvSpPr txBox="1">
                    <a:spLocks noChangeArrowheads="1"/>
                  </p:cNvSpPr>
                  <p:nvPr/>
                </p:nvSpPr>
                <p:spPr bwMode="auto">
                  <a:xfrm rot="16200000">
                    <a:off x="19" y="2521"/>
                    <a:ext cx="557"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رومية</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1" name="Text Box 11"/>
                  <p:cNvSpPr txBox="1">
                    <a:spLocks noChangeArrowheads="1"/>
                  </p:cNvSpPr>
                  <p:nvPr/>
                </p:nvSpPr>
                <p:spPr bwMode="auto">
                  <a:xfrm rot="16200000">
                    <a:off x="277" y="2345"/>
                    <a:ext cx="908"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كورنثوس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2" name="Text Box 12"/>
                  <p:cNvSpPr txBox="1">
                    <a:spLocks noChangeArrowheads="1"/>
                  </p:cNvSpPr>
                  <p:nvPr/>
                </p:nvSpPr>
                <p:spPr bwMode="auto">
                  <a:xfrm rot="16200000">
                    <a:off x="697" y="2345"/>
                    <a:ext cx="908"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كورنثوس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3" name="Text Box 13"/>
                  <p:cNvSpPr txBox="1">
                    <a:spLocks noChangeArrowheads="1"/>
                  </p:cNvSpPr>
                  <p:nvPr/>
                </p:nvSpPr>
                <p:spPr bwMode="auto">
                  <a:xfrm rot="16200000">
                    <a:off x="1266" y="2482"/>
                    <a:ext cx="634"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غلاطية</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4" name="Text Box 14"/>
                  <p:cNvSpPr txBox="1">
                    <a:spLocks noChangeArrowheads="1"/>
                  </p:cNvSpPr>
                  <p:nvPr/>
                </p:nvSpPr>
                <p:spPr bwMode="auto">
                  <a:xfrm rot="16200000">
                    <a:off x="1701" y="2484"/>
                    <a:ext cx="629"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أفسس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5" name="Text Box 15"/>
                  <p:cNvSpPr txBox="1">
                    <a:spLocks noChangeArrowheads="1"/>
                  </p:cNvSpPr>
                  <p:nvPr/>
                </p:nvSpPr>
                <p:spPr bwMode="auto">
                  <a:xfrm rot="16200000">
                    <a:off x="2486" y="2451"/>
                    <a:ext cx="696"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كولوسي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6" name="Text Box 16"/>
                  <p:cNvSpPr txBox="1">
                    <a:spLocks noChangeArrowheads="1"/>
                  </p:cNvSpPr>
                  <p:nvPr/>
                </p:nvSpPr>
                <p:spPr bwMode="auto">
                  <a:xfrm rot="16200000">
                    <a:off x="2768" y="2303"/>
                    <a:ext cx="991"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تسالونيكي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7" name="Text Box 17"/>
                  <p:cNvSpPr txBox="1">
                    <a:spLocks noChangeArrowheads="1"/>
                  </p:cNvSpPr>
                  <p:nvPr/>
                </p:nvSpPr>
                <p:spPr bwMode="auto">
                  <a:xfrm rot="16200000">
                    <a:off x="3248" y="2303"/>
                    <a:ext cx="991"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تسالونيكي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8" name="Text Box 18"/>
                  <p:cNvSpPr txBox="1">
                    <a:spLocks noChangeArrowheads="1"/>
                  </p:cNvSpPr>
                  <p:nvPr/>
                </p:nvSpPr>
                <p:spPr bwMode="auto">
                  <a:xfrm rot="16200000">
                    <a:off x="3787" y="2385"/>
                    <a:ext cx="778"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تيموثاوس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9" name="Text Box 19"/>
                  <p:cNvSpPr txBox="1">
                    <a:spLocks noChangeArrowheads="1"/>
                  </p:cNvSpPr>
                  <p:nvPr/>
                </p:nvSpPr>
                <p:spPr bwMode="auto">
                  <a:xfrm rot="16200000">
                    <a:off x="4219" y="2385"/>
                    <a:ext cx="778"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تيموثاوس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0" name="Text Box 20"/>
                  <p:cNvSpPr txBox="1">
                    <a:spLocks noChangeArrowheads="1"/>
                  </p:cNvSpPr>
                  <p:nvPr/>
                </p:nvSpPr>
                <p:spPr bwMode="auto">
                  <a:xfrm rot="16200000">
                    <a:off x="4825" y="2560"/>
                    <a:ext cx="433"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تيطس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1" name="Text Box 21"/>
                  <p:cNvSpPr txBox="1">
                    <a:spLocks noChangeArrowheads="1"/>
                  </p:cNvSpPr>
                  <p:nvPr/>
                </p:nvSpPr>
                <p:spPr bwMode="auto">
                  <a:xfrm rot="16200000">
                    <a:off x="5172" y="2488"/>
                    <a:ext cx="621" cy="252"/>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فليمون</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grpSp>
        </p:grpSp>
        <p:grpSp>
          <p:nvGrpSpPr>
            <p:cNvPr id="230454" name="Group 54"/>
            <p:cNvGrpSpPr>
              <a:grpSpLocks/>
            </p:cNvGrpSpPr>
            <p:nvPr/>
          </p:nvGrpSpPr>
          <p:grpSpPr bwMode="auto">
            <a:xfrm>
              <a:off x="312" y="770"/>
              <a:ext cx="1557" cy="497"/>
              <a:chOff x="312" y="770"/>
              <a:chExt cx="1557" cy="497"/>
            </a:xfrm>
          </p:grpSpPr>
          <p:sp>
            <p:nvSpPr>
              <p:cNvPr id="230424" name="Text Box 24"/>
              <p:cNvSpPr txBox="1">
                <a:spLocks noChangeArrowheads="1"/>
              </p:cNvSpPr>
              <p:nvPr/>
            </p:nvSpPr>
            <p:spPr bwMode="auto">
              <a:xfrm rot="16200000">
                <a:off x="193" y="889"/>
                <a:ext cx="490"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متى</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5" name="Text Box 25"/>
              <p:cNvSpPr txBox="1">
                <a:spLocks noChangeArrowheads="1"/>
              </p:cNvSpPr>
              <p:nvPr/>
            </p:nvSpPr>
            <p:spPr bwMode="auto">
              <a:xfrm rot="16200000">
                <a:off x="642" y="905"/>
                <a:ext cx="458"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مرقس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6" name="Text Box 26"/>
              <p:cNvSpPr txBox="1">
                <a:spLocks noChangeArrowheads="1"/>
              </p:cNvSpPr>
              <p:nvPr/>
            </p:nvSpPr>
            <p:spPr bwMode="auto">
              <a:xfrm rot="16200000">
                <a:off x="1540" y="939"/>
                <a:ext cx="405" cy="252"/>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grpSp>
          <p:nvGrpSpPr>
            <p:cNvPr id="230451" name="Group 51"/>
            <p:cNvGrpSpPr>
              <a:grpSpLocks/>
            </p:cNvGrpSpPr>
            <p:nvPr/>
          </p:nvGrpSpPr>
          <p:grpSpPr bwMode="auto">
            <a:xfrm>
              <a:off x="130" y="3072"/>
              <a:ext cx="3147" cy="1048"/>
              <a:chOff x="130" y="3072"/>
              <a:chExt cx="3147" cy="1048"/>
            </a:xfrm>
          </p:grpSpPr>
          <p:sp>
            <p:nvSpPr>
              <p:cNvPr id="230429" name="Text Box 29"/>
              <p:cNvSpPr txBox="1">
                <a:spLocks noChangeArrowheads="1"/>
              </p:cNvSpPr>
              <p:nvPr/>
            </p:nvSpPr>
            <p:spPr bwMode="auto">
              <a:xfrm>
                <a:off x="845" y="3072"/>
                <a:ext cx="932"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الرسائل العامة</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30430" name="Group 30"/>
              <p:cNvGrpSpPr>
                <a:grpSpLocks/>
              </p:cNvGrpSpPr>
              <p:nvPr/>
            </p:nvGrpSpPr>
            <p:grpSpPr bwMode="auto">
              <a:xfrm>
                <a:off x="130" y="3501"/>
                <a:ext cx="3147" cy="619"/>
                <a:chOff x="130" y="3501"/>
                <a:chExt cx="3147" cy="619"/>
              </a:xfrm>
            </p:grpSpPr>
            <p:sp>
              <p:nvSpPr>
                <p:cNvPr id="230431" name="Text Box 31"/>
                <p:cNvSpPr txBox="1">
                  <a:spLocks noChangeArrowheads="1"/>
                </p:cNvSpPr>
                <p:nvPr/>
              </p:nvSpPr>
              <p:spPr bwMode="auto">
                <a:xfrm rot="16200000">
                  <a:off x="-30" y="3661"/>
                  <a:ext cx="571"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عبرانيين</a:t>
                  </a:r>
                </a:p>
              </p:txBody>
            </p:sp>
            <p:sp>
              <p:nvSpPr>
                <p:cNvPr id="230432" name="Text Box 32"/>
                <p:cNvSpPr txBox="1">
                  <a:spLocks noChangeArrowheads="1"/>
                </p:cNvSpPr>
                <p:nvPr/>
              </p:nvSpPr>
              <p:spPr bwMode="auto">
                <a:xfrm rot="16200000">
                  <a:off x="399" y="3732"/>
                  <a:ext cx="474"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يعقوب</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3" name="Text Box 33"/>
                <p:cNvSpPr txBox="1">
                  <a:spLocks noChangeArrowheads="1"/>
                </p:cNvSpPr>
                <p:nvPr/>
              </p:nvSpPr>
              <p:spPr bwMode="auto">
                <a:xfrm rot="16200000">
                  <a:off x="772" y="3691"/>
                  <a:ext cx="595"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بطرس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4" name="Text Box 34"/>
                <p:cNvSpPr txBox="1">
                  <a:spLocks noChangeArrowheads="1"/>
                </p:cNvSpPr>
                <p:nvPr/>
              </p:nvSpPr>
              <p:spPr bwMode="auto">
                <a:xfrm rot="16200000">
                  <a:off x="1175" y="3697"/>
                  <a:ext cx="595"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بطرس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5" name="Text Box 35"/>
                <p:cNvSpPr txBox="1">
                  <a:spLocks noChangeArrowheads="1"/>
                </p:cNvSpPr>
                <p:nvPr/>
              </p:nvSpPr>
              <p:spPr bwMode="auto">
                <a:xfrm rot="16200000">
                  <a:off x="1616" y="3710"/>
                  <a:ext cx="540"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6" name="Text Box 36"/>
                <p:cNvSpPr txBox="1">
                  <a:spLocks noChangeArrowheads="1"/>
                </p:cNvSpPr>
                <p:nvPr/>
              </p:nvSpPr>
              <p:spPr bwMode="auto">
                <a:xfrm rot="16200000">
                  <a:off x="2048" y="3710"/>
                  <a:ext cx="540"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7" name="Text Box 37"/>
                <p:cNvSpPr txBox="1">
                  <a:spLocks noChangeArrowheads="1"/>
                </p:cNvSpPr>
                <p:nvPr/>
              </p:nvSpPr>
              <p:spPr bwMode="auto">
                <a:xfrm rot="16200000">
                  <a:off x="2481" y="3710"/>
                  <a:ext cx="540"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3 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8" name="Text Box 38"/>
                <p:cNvSpPr txBox="1">
                  <a:spLocks noChangeArrowheads="1"/>
                </p:cNvSpPr>
                <p:nvPr/>
              </p:nvSpPr>
              <p:spPr bwMode="auto">
                <a:xfrm rot="16200000">
                  <a:off x="2953" y="3775"/>
                  <a:ext cx="396" cy="252"/>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يهوذا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grpSp>
        <p:grpSp>
          <p:nvGrpSpPr>
            <p:cNvPr id="230449" name="Group 49"/>
            <p:cNvGrpSpPr>
              <a:grpSpLocks/>
            </p:cNvGrpSpPr>
            <p:nvPr/>
          </p:nvGrpSpPr>
          <p:grpSpPr bwMode="auto">
            <a:xfrm>
              <a:off x="3354" y="307"/>
              <a:ext cx="816" cy="873"/>
              <a:chOff x="3354" y="307"/>
              <a:chExt cx="816" cy="873"/>
            </a:xfrm>
          </p:grpSpPr>
          <p:sp>
            <p:nvSpPr>
              <p:cNvPr id="230441" name="Text Box 41"/>
              <p:cNvSpPr txBox="1">
                <a:spLocks noChangeArrowheads="1"/>
              </p:cNvSpPr>
              <p:nvPr/>
            </p:nvSpPr>
            <p:spPr bwMode="auto">
              <a:xfrm>
                <a:off x="3380" y="307"/>
                <a:ext cx="510"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التاريخ</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0442" name="Text Box 42"/>
              <p:cNvSpPr txBox="1">
                <a:spLocks noChangeArrowheads="1"/>
              </p:cNvSpPr>
              <p:nvPr/>
            </p:nvSpPr>
            <p:spPr bwMode="auto">
              <a:xfrm rot="16200000">
                <a:off x="3376" y="823"/>
                <a:ext cx="462" cy="252"/>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أعمال </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411" y="3072"/>
              <a:ext cx="821" cy="1176"/>
              <a:chOff x="4411" y="3072"/>
              <a:chExt cx="821" cy="1176"/>
            </a:xfrm>
          </p:grpSpPr>
          <p:sp>
            <p:nvSpPr>
              <p:cNvPr id="230445" name="Text Box 45"/>
              <p:cNvSpPr txBox="1">
                <a:spLocks noChangeArrowheads="1"/>
              </p:cNvSpPr>
              <p:nvPr/>
            </p:nvSpPr>
            <p:spPr bwMode="auto">
              <a:xfrm>
                <a:off x="4411" y="3072"/>
                <a:ext cx="433"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النبوة</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0446" name="Text Box 46"/>
              <p:cNvSpPr txBox="1">
                <a:spLocks noChangeArrowheads="1"/>
              </p:cNvSpPr>
              <p:nvPr/>
            </p:nvSpPr>
            <p:spPr bwMode="auto">
              <a:xfrm rot="16200000">
                <a:off x="4357" y="3821"/>
                <a:ext cx="565" cy="252"/>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رؤيا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14678" y="2590800"/>
            <a:ext cx="2786082" cy="1446550"/>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لوقا</a:t>
            </a:r>
            <a:endParaRPr kumimoji="0" lang="en-US" sz="88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ar-JO" b="1" dirty="0">
                <a:latin typeface="Times" charset="0"/>
              </a:rPr>
              <a:t>هيكل لوقا</a:t>
            </a:r>
            <a:endParaRPr lang="en-US" b="1" dirty="0">
              <a:latin typeface="Times" charset="0"/>
            </a:endParaRP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1-2</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1" name="Text Box 23"/>
          <p:cNvSpPr txBox="1">
            <a:spLocks noChangeArrowheads="1"/>
          </p:cNvSpPr>
          <p:nvPr/>
        </p:nvSpPr>
        <p:spPr bwMode="auto">
          <a:xfrm>
            <a:off x="1142976" y="4038600"/>
            <a:ext cx="762024" cy="646331"/>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3: 1-4: 13</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2" name="Text Box 24"/>
          <p:cNvSpPr txBox="1">
            <a:spLocks noChangeArrowheads="1"/>
          </p:cNvSpPr>
          <p:nvPr/>
        </p:nvSpPr>
        <p:spPr bwMode="auto">
          <a:xfrm>
            <a:off x="2133600" y="4038600"/>
            <a:ext cx="1219200" cy="646331"/>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4: 14-9: 50</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3" name="Text Box 25"/>
          <p:cNvSpPr txBox="1">
            <a:spLocks noChangeArrowheads="1"/>
          </p:cNvSpPr>
          <p:nvPr/>
        </p:nvSpPr>
        <p:spPr bwMode="auto">
          <a:xfrm>
            <a:off x="3810000" y="4038600"/>
            <a:ext cx="2209800" cy="369332"/>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 </a:t>
            </a: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 18: 34</a:t>
            </a:r>
            <a:r>
              <a:rPr kumimoji="0" lang="en-US"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 </a:t>
            </a: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9: 51</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4" name="Text Box 26"/>
          <p:cNvSpPr txBox="1">
            <a:spLocks noChangeArrowheads="1"/>
          </p:cNvSpPr>
          <p:nvPr/>
        </p:nvSpPr>
        <p:spPr bwMode="auto">
          <a:xfrm>
            <a:off x="6477000" y="4038600"/>
            <a:ext cx="1524000" cy="646331"/>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220011"/>
                </a:solidFill>
                <a:latin typeface="Times New Roman" pitchFamily="18" charset="0"/>
                <a:ea typeface="宋体" charset="0"/>
                <a:cs typeface="Times New Roman" pitchFamily="18" charset="0"/>
              </a:rPr>
              <a:t>18: 35- 21: 38</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5" name="Text Box 27"/>
          <p:cNvSpPr txBox="1">
            <a:spLocks noChangeArrowheads="1"/>
          </p:cNvSpPr>
          <p:nvPr/>
        </p:nvSpPr>
        <p:spPr bwMode="auto">
          <a:xfrm>
            <a:off x="8153400" y="4038600"/>
            <a:ext cx="838200" cy="369332"/>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22-24</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8" name="Text Box 30"/>
          <p:cNvSpPr txBox="1">
            <a:spLocks noChangeArrowheads="1"/>
          </p:cNvSpPr>
          <p:nvPr/>
        </p:nvSpPr>
        <p:spPr bwMode="auto">
          <a:xfrm>
            <a:off x="7162800" y="5562600"/>
            <a:ext cx="1905000" cy="46166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الآلام والقيامة</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46166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قصة السفر</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46166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بدء خدمة يسوع</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30997"/>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يسوع في الجليل</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30997"/>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الخدمة في وقرب أورشليم</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الطفولة</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220011"/>
                </a:solidFill>
                <a:effectLst/>
                <a:uLnTx/>
                <a:uFillTx/>
                <a:latin typeface="Times" charset="0"/>
                <a:ea typeface="宋体" charset="0"/>
                <a:cs typeface="宋体" charset="0"/>
              </a:rPr>
              <a:t>الطفولة</a:t>
            </a:r>
            <a:endParaRPr kumimoji="0" lang="en-US" sz="66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928794" y="1752600"/>
            <a:ext cx="5286412" cy="341632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7200" b="1" i="0" u="none" strike="noStrike" kern="1200" cap="none" spc="0" normalizeH="0" baseline="0" noProof="0" dirty="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7200" b="1" i="0" u="none" strike="noStrike" kern="1200" cap="none" spc="0" normalizeH="0" baseline="0" noProof="0" dirty="0">
                <a:ln>
                  <a:noFill/>
                </a:ln>
                <a:solidFill>
                  <a:srgbClr val="220011"/>
                </a:solidFill>
                <a:effectLst/>
                <a:uLnTx/>
                <a:uFillTx/>
                <a:latin typeface="Times" charset="0"/>
                <a:ea typeface="宋体" charset="0"/>
                <a:cs typeface="宋体" charset="0"/>
              </a:rPr>
              <a:t>ولادة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7200" b="1" i="0" u="none" strike="noStrike" kern="1200" cap="none" spc="0" normalizeH="0" baseline="0" noProof="0" dirty="0">
                <a:ln>
                  <a:noFill/>
                </a:ln>
                <a:solidFill>
                  <a:srgbClr val="220011"/>
                </a:solidFill>
                <a:effectLst/>
                <a:uLnTx/>
                <a:uFillTx/>
                <a:latin typeface="Times" charset="0"/>
                <a:ea typeface="宋体" charset="0"/>
                <a:cs typeface="宋体" charset="0"/>
              </a:rPr>
              <a:t>يسوع</a:t>
            </a:r>
            <a:endParaRPr kumimoji="0" lang="en-US" sz="72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12EBA586-0FB0-E311-854A-D0AB44FFE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6364" r="10028" b="13903"/>
          <a:stretch/>
        </p:blipFill>
        <p:spPr bwMode="auto">
          <a:xfrm>
            <a:off x="18634" y="23529"/>
            <a:ext cx="9106732" cy="67829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ب. الوجود السابق للمسيح</a:t>
            </a:r>
            <a:endParaRPr lang="en-US" sz="5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a:t>
            </a:r>
            <a:endParaRPr kumimoji="0" lang="is-I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 1: 1-18</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0" y="3429000"/>
            <a:ext cx="9144000" cy="3356992"/>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يقدم يوحنا قصته عن علاقات المسيح مع الآب والخليقة والإنسان ويوحنا المعمدان ليثبت ألوهيته بصفته من يعلن عن الآب كونه الإنسان والفادي للذين يؤمنون، مع أنه رفض كونه مسيا إسرائيل</a:t>
            </a: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7909592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ولادة المسيح</a:t>
            </a:r>
            <a:endParaRPr kumimoji="0" lang="en-US" sz="3600" b="0" i="0" u="none" strike="noStrike" kern="10" cap="none" spc="0" normalizeH="0" baseline="0" noProof="0" dirty="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endParaRP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1. ديونيسيوس إكسيجيوس           1 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2. الملك هيرودس                     4-6 ق.م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3. نجم بيت لحم                        5-7 ق.م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4. كيرينيوس                           6 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a:ea typeface="ＭＳ Ｐゴシック" charset="0"/>
                <a:cs typeface="Arial"/>
              </a:rPr>
              <a:t>بلومبيرغ، 188</a:t>
            </a:r>
            <a:endParaRPr kumimoji="0" lang="en-US" sz="20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8215064"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cs typeface="Arial"/>
              </a:rPr>
              <a:t>لوقا 2: 2</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و هذا الإكتتاب الأول جرى إذ كان كيرينيوس</a:t>
            </a:r>
            <a:r>
              <a:rPr kumimoji="0" lang="ar-JO" sz="2800" b="1" i="0" u="none" strike="noStrike" kern="1200" cap="none" spc="0" normalizeH="0" noProof="0" dirty="0">
                <a:ln>
                  <a:noFill/>
                </a:ln>
                <a:solidFill>
                  <a:srgbClr val="FFFFFF"/>
                </a:solidFill>
                <a:effectLst/>
                <a:uLnTx/>
                <a:uFillTx/>
                <a:latin typeface="Arial"/>
                <a:ea typeface="ＭＳ Ｐゴシック" charset="0"/>
                <a:cs typeface="Arial"/>
              </a:rPr>
              <a:t> والي سورية</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07877" name="Rectangle 5"/>
          <p:cNvSpPr>
            <a:spLocks noChangeArrowheads="1"/>
          </p:cNvSpPr>
          <p:nvPr/>
        </p:nvSpPr>
        <p:spPr bwMode="auto">
          <a:xfrm>
            <a:off x="533400" y="3429000"/>
            <a:ext cx="8215064"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لوقا 3: 23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cs typeface="Arial"/>
              </a:rPr>
              <a:t>و لما ابتدأ يسوع كان له نحو ثلاثين سنة وهو على ما كان يظن ابن يوسف ابن هالي</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نصوص كتابية</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الكبير</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1" u="sng" strike="noStrike" kern="1200" cap="none" spc="0" normalizeH="0" baseline="0" noProof="0" dirty="0">
                <a:ln>
                  <a:noFill/>
                </a:ln>
                <a:solidFill>
                  <a:srgbClr val="FFCC00"/>
                </a:solidFill>
                <a:effectLst/>
                <a:uLnTx/>
                <a:uFillTx/>
                <a:latin typeface="Arial"/>
                <a:ea typeface="ＭＳ Ｐゴシック" charset="0"/>
                <a:cs typeface="Arial"/>
              </a:rPr>
              <a:t>معلومة رقم 1</a:t>
            </a:r>
            <a:endParaRPr kumimoji="0" lang="en-US" sz="3600" b="0" i="1" u="sng"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3600" dirty="0">
                <a:solidFill>
                  <a:srgbClr val="FFCC00"/>
                </a:solidFill>
                <a:latin typeface="Arial"/>
                <a:cs typeface="Arial"/>
              </a:rPr>
              <a:t>ولد يسوع خلال اكتتاب كيرينيوس</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1" u="sng" strike="noStrike" kern="1200" cap="none" spc="0" normalizeH="0" baseline="0" noProof="0" dirty="0">
                <a:ln>
                  <a:noFill/>
                </a:ln>
                <a:solidFill>
                  <a:srgbClr val="FFCC00"/>
                </a:solidFill>
                <a:effectLst/>
                <a:uLnTx/>
                <a:uFillTx/>
                <a:latin typeface="Arial"/>
                <a:ea typeface="ＭＳ Ｐゴシック" charset="0"/>
                <a:cs typeface="Arial"/>
              </a:rPr>
              <a:t>معلومة رقم 2</a:t>
            </a:r>
            <a:endParaRPr kumimoji="0" lang="en-US" sz="3600" b="0" i="1" u="sng"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CC00"/>
                </a:solidFill>
                <a:effectLst/>
                <a:uLnTx/>
                <a:uFillTx/>
                <a:latin typeface="Arial"/>
                <a:ea typeface="ＭＳ Ｐゴシック" charset="0"/>
                <a:cs typeface="Arial"/>
              </a:rPr>
              <a:t>كان عمر يسوع حوالي ثلاثين سنة حين بدأ خدمته</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31430" name="WordArt 6"/>
          <p:cNvSpPr>
            <a:spLocks noChangeArrowheads="1" noChangeShapeType="1" noTextEdit="1"/>
          </p:cNvSpPr>
          <p:nvPr/>
        </p:nvSpPr>
        <p:spPr bwMode="auto">
          <a:xfrm>
            <a:off x="0" y="1600200"/>
            <a:ext cx="8686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السؤال</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714611" cy="3141142"/>
          </a:xfrm>
          <a:prstGeom prst="rect">
            <a:avLst/>
          </a:prstGeom>
          <a:noFill/>
          <a:extLst>
            <a:ext uri="{909E8E84-426E-40dd-AFC4-6F175D3DCCD1}">
              <a14:hiddenFill xmlns="" xmlns:a14="http://schemas.microsoft.com/office/drawing/2010/main">
                <a:solidFill>
                  <a:srgbClr val="FFFFFF"/>
                </a:solidFill>
              </a14:hiddenFill>
            </a:ext>
          </a:extLst>
        </p:spPr>
      </p:pic>
      <p:sp>
        <p:nvSpPr>
          <p:cNvPr id="231432" name="Rectangle 8"/>
          <p:cNvSpPr>
            <a:spLocks noChangeArrowheads="1"/>
          </p:cNvSpPr>
          <p:nvPr/>
        </p:nvSpPr>
        <p:spPr bwMode="auto">
          <a:xfrm>
            <a:off x="0" y="4229100"/>
            <a:ext cx="8915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ماذا بخصوص كيرينيوس والإكتتاب؟</a:t>
            </a:r>
            <a:endParaRPr kumimoji="0" lang="en-US"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550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ctr">
              <a:spcBef>
                <a:spcPct val="50000"/>
              </a:spcBef>
              <a:defRPr/>
            </a:pPr>
            <a:r>
              <a:rPr lang="ar-JO" sz="3200" b="1" dirty="0"/>
              <a:t>تم إرسال كيرينيوس من قبل أغسطس ليكون حاكمًا لسوريا (ويهوذا) في 6 م (وليس 6 قبل الميلاد) وبعد ذلك قام بإجراء إحصاء ملحوظ للإمبراطورية. </a:t>
            </a:r>
          </a:p>
          <a:p>
            <a:pPr lvl="0" algn="ctr">
              <a:spcBef>
                <a:spcPct val="50000"/>
              </a:spcBef>
              <a:defRPr/>
            </a:pPr>
            <a:r>
              <a:rPr lang="ar-JO" sz="3200" b="1" dirty="0"/>
              <a:t>يخبرنا يوسيفوس أن كيرينيوس زار يهودا في 6-7 م لتقييم ممتلكات اليهود استعدادًا لتسجيل تلك الممتلكات وفرض الضرائب عليها. ولا يوجد دليل على أنه كان والي المنطقة مرتين أو أنه أجرى إحصاء سكاني للمنطقة مرتين. </a:t>
            </a:r>
          </a:p>
          <a:p>
            <a:pPr lvl="0" algn="ctr">
              <a:spcBef>
                <a:spcPct val="50000"/>
              </a:spcBef>
              <a:defRPr/>
            </a:pPr>
            <a:r>
              <a:rPr lang="ar-JO" sz="3200" b="1" dirty="0"/>
              <a:t>لقد تم اقتراح أن لوقا ربما خلط بين كيرينيوس و. في مقابل ذلك ، كان من الواضح أن لوقا كان على دراية بالأسماء اللاتينية وكان سيعرف اسمًا قريبًا من كيرينيوس مثل اسم كوانتيليوس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86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ctr">
              <a:spcBef>
                <a:spcPct val="50000"/>
              </a:spcBef>
              <a:defRPr/>
            </a:pPr>
            <a:r>
              <a:rPr lang="ar-JO" sz="3600" b="1" dirty="0"/>
              <a:t>لم يكن الإحصاء الروماني يتطلب من اليهود السفر إلى موطن أجدادهم للتسجيل. على أي حال ، هل من المحتمل أن يقوم الرومان بإجراء مثل هذا الإحصاء السكاني في دولة تابعة لها بالفعل حاكمها (هيرودس)؟ استجابة لهذه المشاكل ، تم تقديم إجابات مختلفة. في المقام الأول ، إذا كان هناك إحصاء سكاني أثر على يهوذا في عهد هيرودس الكبير ، فمن المحتمل أن يسير على غرار التعداد اليهودي ، وليس الروماني. في هذه الحالة ، من المعقول أن يعود اليهود إلى منازل أجدادهم وأن يذهب كلا الراشدين (خاصةً إذا كانت مريم أيضًا من أصل داودي).</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1015885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909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ctr">
              <a:spcBef>
                <a:spcPct val="50000"/>
              </a:spcBef>
              <a:defRPr/>
            </a:pPr>
            <a:r>
              <a:rPr lang="ar-JO" sz="3600" b="1" dirty="0"/>
              <a:t>ثانيًا ، يُظهر لوقا في أماكن أخرى معرفته بالإحصاء الأخير الذي أجراه كيرينيوس والذي أدى إلى ثورة يهوذا الجليلي في 6-7 م (أعمال الرسل 5:37). </a:t>
            </a:r>
          </a:p>
          <a:p>
            <a:pPr lvl="0" algn="ctr">
              <a:spcBef>
                <a:spcPct val="50000"/>
              </a:spcBef>
              <a:defRPr/>
            </a:pPr>
            <a:r>
              <a:rPr lang="ar-JO" sz="3600" b="1" dirty="0"/>
              <a:t>هل من المحتمل أنه كان سيخلط بين هذا الإحصاء ، الذي عرف أنه لاحقًا ، مع واحد في عهد هيرودس؟ ليس من المؤكد أن لوقا في 2: 1 يعني أن أغسطس قد أجرى إحصاءً هائلاً واحدًا للإمبراطورية بأكملها. اللغة عامة وقد لا تعني أكثر من أن الأجزاء المختلفة من الإمبراطورية كانت خاضعة لتعدادات مختلفة خلال زمن أغسطس ...</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4325613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 xmlns:a14="http://schemas.microsoft.com/office/drawing/2010/main">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3323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كيرينيوس</a:t>
            </a:r>
            <a:endParaRPr kumimoji="0" lang="en-US"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800" b="1" dirty="0">
                <a:solidFill>
                  <a:srgbClr val="FFFFCC"/>
                </a:solidFill>
                <a:effectLst>
                  <a:outerShdw blurRad="38100" dist="38100" dir="2700000" algn="tl">
                    <a:srgbClr val="000000"/>
                  </a:outerShdw>
                </a:effectLst>
                <a:latin typeface="Arial"/>
                <a:ea typeface="宋体" charset="0"/>
                <a:cs typeface="Arial"/>
              </a:rPr>
              <a:t>1. أرسل كيرينيوس من قبل أغسطس ليكون حاكم سوريا في 6-7 م حيث قام بعمل إحصار مكتوب لصالح الإمبراطورية الرومانية .</a:t>
            </a:r>
            <a:endParaRPr kumimoji="0" lang="en-US" altLang="zh-CN"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宋体"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altLang="zh-CN" sz="2800" b="1" dirty="0">
                <a:solidFill>
                  <a:srgbClr val="FFFFCC"/>
                </a:solidFill>
                <a:effectLst>
                  <a:outerShdw blurRad="38100" dist="38100" dir="2700000" algn="tl">
                    <a:srgbClr val="000000"/>
                  </a:outerShdw>
                </a:effectLst>
                <a:latin typeface="Arial"/>
                <a:ea typeface="宋体" charset="0"/>
                <a:cs typeface="Arial"/>
              </a:rPr>
              <a:t>2. كما عين كيرينيوس قنصلاً في وقت أبكر أي حوالي 12 ق.م .</a:t>
            </a:r>
            <a:endParaRPr kumimoji="0" lang="en-US" altLang="zh-CN"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宋体"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altLang="zh-CN" sz="2800" b="1" dirty="0">
                <a:solidFill>
                  <a:srgbClr val="FFFFCC"/>
                </a:solidFill>
                <a:effectLst>
                  <a:outerShdw blurRad="38100" dist="38100" dir="2700000" algn="tl">
                    <a:srgbClr val="000000"/>
                  </a:outerShdw>
                </a:effectLst>
                <a:latin typeface="Arial"/>
                <a:ea typeface="宋体" charset="0"/>
                <a:cs typeface="Arial"/>
              </a:rPr>
              <a:t>3. حاكماً يمكن أن تعني عدة أدوار قيادية وهناك نقوش عديدة تظهر أنه في الفترة بين 7-10 ق.م أنجز كيرينيوس مهاماً عسكرية في سوريا . </a:t>
            </a:r>
            <a:endParaRPr kumimoji="0" lang="en-US" altLang="zh-CN"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宋体" charset="0"/>
              <a:cs typeface="Arial"/>
            </a:endParaRP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000" b="1" dirty="0">
                <a:solidFill>
                  <a:srgbClr val="FFFFCC"/>
                </a:solidFill>
                <a:latin typeface="Arial"/>
                <a:cs typeface="Arial"/>
              </a:rPr>
              <a:t>يوئيل ب. غرين، قاموس يسوع والأناجيل ، 66</a:t>
            </a:r>
            <a:endParaRPr kumimoji="0" lang="en-US" sz="20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الإحصاءات</a:t>
            </a:r>
            <a:endParaRPr kumimoji="0" lang="en-US"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514350" marR="0" lvl="0" indent="-514350" algn="r" defTabSz="914400" rtl="1" eaLnBrk="1" fontAlgn="base" latinLnBrk="0" hangingPunct="1">
              <a:lnSpc>
                <a:spcPct val="100000"/>
              </a:lnSpc>
              <a:spcBef>
                <a:spcPct val="50000"/>
              </a:spcBef>
              <a:spcAft>
                <a:spcPct val="0"/>
              </a:spcAft>
              <a:buClrTx/>
              <a:buSzTx/>
              <a:buAutoNum type="arabicPeriod"/>
              <a:tabLst/>
              <a:defRPr/>
            </a:pPr>
            <a:r>
              <a:rPr lang="ar-JO" sz="2800" b="1" dirty="0">
                <a:solidFill>
                  <a:srgbClr val="FFFFCC"/>
                </a:solidFill>
                <a:effectLst>
                  <a:outerShdw blurRad="38100" dist="38100" dir="2700000" algn="tl">
                    <a:srgbClr val="000000"/>
                  </a:outerShdw>
                </a:effectLst>
                <a:latin typeface="Arial"/>
                <a:cs typeface="Arial"/>
              </a:rPr>
              <a:t>تتم الإحصاءات الرومانية كل 14 سنة.</a:t>
            </a:r>
            <a:endParaRPr lang="en-US" sz="2800" b="1" dirty="0">
              <a:solidFill>
                <a:srgbClr val="FFFFCC"/>
              </a:solidFill>
              <a:effectLst>
                <a:outerShdw blurRad="38100" dist="38100" dir="2700000" algn="tl">
                  <a:srgbClr val="000000"/>
                </a:outerShdw>
              </a:effectLst>
              <a:latin typeface="Arial"/>
              <a:cs typeface="Arial"/>
            </a:endParaRPr>
          </a:p>
          <a:p>
            <a:pPr lvl="0" algn="r" rtl="1">
              <a:spcBef>
                <a:spcPct val="50000"/>
              </a:spcBef>
              <a:buFontTx/>
              <a:buAutoNum type="arabicPeriod"/>
              <a:defRPr/>
            </a:pPr>
            <a:r>
              <a:rPr lang="en-US" altLang="zh-CN" sz="2800" b="1" dirty="0">
                <a:solidFill>
                  <a:srgbClr val="FFFFCC"/>
                </a:solidFill>
                <a:effectLst>
                  <a:outerShdw blurRad="38100" dist="38100" dir="2700000" algn="tl">
                    <a:srgbClr val="000000"/>
                  </a:outerShdw>
                </a:effectLst>
                <a:latin typeface="Arial"/>
                <a:ea typeface="宋体" charset="0"/>
                <a:cs typeface="Arial"/>
              </a:rPr>
              <a:t>(</a:t>
            </a:r>
            <a:r>
              <a:rPr lang="en-US" altLang="zh-CN" sz="2800" b="1" i="1" dirty="0" err="1">
                <a:solidFill>
                  <a:srgbClr val="FFFFCC"/>
                </a:solidFill>
                <a:effectLst>
                  <a:outerShdw blurRad="38100" dist="38100" dir="2700000" algn="tl">
                    <a:srgbClr val="000000"/>
                  </a:outerShdw>
                </a:effectLst>
                <a:latin typeface="Arial"/>
                <a:ea typeface="宋体" charset="0"/>
                <a:cs typeface="Arial"/>
              </a:rPr>
              <a:t>prōtē</a:t>
            </a:r>
            <a:r>
              <a:rPr lang="en-US" altLang="zh-CN" sz="2800" b="1" dirty="0">
                <a:solidFill>
                  <a:srgbClr val="FFFFCC"/>
                </a:solidFill>
                <a:effectLst>
                  <a:outerShdw blurRad="38100" dist="38100" dir="2700000" algn="tl">
                    <a:srgbClr val="000000"/>
                  </a:outerShdw>
                </a:effectLst>
                <a:latin typeface="Arial"/>
                <a:ea typeface="宋体" charset="0"/>
                <a:cs typeface="Arial"/>
              </a:rPr>
              <a:t>)</a:t>
            </a:r>
            <a:r>
              <a:rPr lang="ar-JO" altLang="zh-CN" sz="2800" b="1" dirty="0">
                <a:solidFill>
                  <a:srgbClr val="FFFFCC"/>
                </a:solidFill>
                <a:latin typeface="Arial"/>
                <a:ea typeface="宋体" charset="0"/>
                <a:cs typeface="Arial"/>
              </a:rPr>
              <a:t> الأول أو السابق؟</a:t>
            </a:r>
            <a:br>
              <a:rPr lang="en-US" altLang="zh-CN" sz="2800" b="1" dirty="0">
                <a:solidFill>
                  <a:srgbClr val="FFFFCC"/>
                </a:solidFill>
                <a:latin typeface="Arial"/>
                <a:ea typeface="宋体" charset="0"/>
                <a:cs typeface="Arial"/>
              </a:rPr>
            </a:br>
            <a:r>
              <a:rPr lang="ar-JO" sz="2800" dirty="0"/>
              <a:t> </a:t>
            </a:r>
            <a:r>
              <a:rPr lang="ar-JO" sz="2800" b="1" dirty="0"/>
              <a:t>قد تعني صياغة لوقا الدقيقة أنه يشير إما إلى أول تعداد سكاني أو سابق تحت حكم كيرينيوس لسوريا. </a:t>
            </a:r>
          </a:p>
          <a:p>
            <a:pPr lvl="0" algn="r" rtl="1">
              <a:spcBef>
                <a:spcPct val="50000"/>
              </a:spcBef>
              <a:defRPr/>
            </a:pPr>
            <a:r>
              <a:rPr lang="ar-JO" sz="2800" b="1" dirty="0"/>
              <a:t>     هذا يعني قبل 6 م.</a:t>
            </a:r>
            <a:endParaRPr lang="en-US" altLang="zh-CN" sz="2800" b="1" dirty="0">
              <a:solidFill>
                <a:srgbClr val="FFFFCC"/>
              </a:solidFill>
              <a:latin typeface="Arial"/>
              <a:ea typeface="宋体" charset="0"/>
              <a:cs typeface="Arial"/>
            </a:endParaRPr>
          </a:p>
          <a:p>
            <a:pPr marL="0" marR="0" lvl="0" indent="0" algn="r" defTabSz="914400" rtl="1" eaLnBrk="1" fontAlgn="base" latinLnBrk="0" hangingPunct="1">
              <a:lnSpc>
                <a:spcPct val="100000"/>
              </a:lnSpc>
              <a:spcBef>
                <a:spcPct val="50000"/>
              </a:spcBef>
              <a:spcAft>
                <a:spcPct val="0"/>
              </a:spcAft>
              <a:buClrTx/>
              <a:buSzTx/>
              <a:tabLst/>
              <a:defRPr/>
            </a:pPr>
            <a:endParaRPr kumimoji="0" lang="en-US"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lgn="r">
              <a:spcBef>
                <a:spcPct val="50000"/>
              </a:spcBef>
              <a:defRPr/>
            </a:pPr>
            <a:r>
              <a:rPr lang="ar-JO" sz="2000" b="1" dirty="0">
                <a:solidFill>
                  <a:srgbClr val="FFFFCC"/>
                </a:solidFill>
                <a:latin typeface="Arial"/>
                <a:cs typeface="Arial"/>
              </a:rPr>
              <a:t>يوئيل ب. غرين، قاموس يسوع والأناجيل ، 66</a:t>
            </a:r>
            <a:endParaRPr lang="en-US" sz="2000" b="1" dirty="0">
              <a:solidFill>
                <a:srgbClr val="FFFFCC"/>
              </a:solidFill>
              <a:latin typeface="Arial"/>
              <a:cs typeface="Arial"/>
            </a:endParaRPr>
          </a:p>
        </p:txBody>
      </p:sp>
    </p:spTree>
    <p:extLst>
      <p:ext uri="{BB962C8B-B14F-4D97-AF65-F5344CB8AC3E}">
        <p14:creationId xmlns:p14="http://schemas.microsoft.com/office/powerpoint/2010/main" val="21161069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الكبير التالي</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latin typeface="Impact"/>
                <a:ea typeface="Impact"/>
                <a:cs typeface="Impact"/>
              </a:rPr>
              <a:t>السؤال</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 xmlns:a14="http://schemas.microsoft.com/office/drawing/2010/main">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ماذا عن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6000" b="1" dirty="0">
                <a:solidFill>
                  <a:srgbClr val="FFFFCC"/>
                </a:solidFill>
                <a:effectLst>
                  <a:glow rad="228600">
                    <a:srgbClr val="000000"/>
                  </a:glow>
                  <a:outerShdw blurRad="38100" dist="38100" dir="2700000" algn="tl">
                    <a:srgbClr val="000000"/>
                  </a:outerShdw>
                </a:effectLst>
                <a:latin typeface="Arial"/>
                <a:cs typeface="Arial"/>
              </a:rPr>
              <a:t>هيرودس؟</a:t>
            </a:r>
            <a:endParaRPr kumimoji="0" lang="en-US"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5201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الملك هيرودس</a:t>
            </a:r>
            <a:endParaRPr kumimoji="0" lang="en-US"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lang="ar-JO" sz="3200" dirty="0">
                <a:solidFill>
                  <a:srgbClr val="FFFFCC"/>
                </a:solidFill>
                <a:latin typeface="Arial"/>
                <a:cs typeface="Arial"/>
              </a:rPr>
              <a:t>بحسب سجلات يوسيفوس نعرف أن هيرودس مات حوالي 4 ق.م</a:t>
            </a:r>
            <a:endParaRPr kumimoji="0" lang="en-US" sz="32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متى 2: 1</a:t>
            </a:r>
            <a:br>
              <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rPr>
            </a:br>
            <a:r>
              <a:rPr kumimoji="0" lang="ar-JO" sz="2800" b="0" i="0" u="none" strike="noStrike" kern="1200" cap="none" spc="0" normalizeH="0" baseline="0" noProof="0" dirty="0">
                <a:ln>
                  <a:noFill/>
                </a:ln>
                <a:solidFill>
                  <a:srgbClr val="FFFFCC"/>
                </a:solidFill>
                <a:effectLst/>
                <a:uLnTx/>
                <a:uFillTx/>
                <a:latin typeface="Arial"/>
                <a:ea typeface="ＭＳ Ｐゴシック" charset="0"/>
                <a:cs typeface="Arial"/>
              </a:rPr>
              <a:t>و لما ولد يسوع في بيت لحم اليهودية في أيام هيرودس الملك إذا مجوس من المشرق قد جاؤوا إلى أورشليم</a:t>
            </a:r>
            <a:endPar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متى 2: 16</a:t>
            </a:r>
            <a:br>
              <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rPr>
            </a:br>
            <a:r>
              <a:rPr kumimoji="0" lang="ar-JO" sz="2800" b="0" i="0" u="none" strike="noStrike" kern="1200" cap="none" spc="0" normalizeH="0" baseline="0" noProof="0" dirty="0">
                <a:ln>
                  <a:noFill/>
                </a:ln>
                <a:solidFill>
                  <a:srgbClr val="FFFFCC"/>
                </a:solidFill>
                <a:effectLst/>
                <a:uLnTx/>
                <a:uFillTx/>
                <a:latin typeface="Arial"/>
                <a:ea typeface="ＭＳ Ｐゴシック" charset="0"/>
                <a:cs typeface="Arial"/>
              </a:rPr>
              <a:t>حينئذ لما رأى هيرودس</a:t>
            </a:r>
            <a:r>
              <a:rPr kumimoji="0" lang="ar-JO" sz="2800" b="0" i="0" u="none" strike="noStrike" kern="1200" cap="none" spc="0" normalizeH="0" noProof="0" dirty="0">
                <a:ln>
                  <a:noFill/>
                </a:ln>
                <a:solidFill>
                  <a:srgbClr val="FFFFCC"/>
                </a:solidFill>
                <a:effectLst/>
                <a:uLnTx/>
                <a:uFillTx/>
                <a:latin typeface="Arial"/>
                <a:ea typeface="ＭＳ Ｐゴシック" charset="0"/>
                <a:cs typeface="Arial"/>
              </a:rPr>
              <a:t> أن المجوس سخروا به غضب جداً فأرسل وقتل جميع الصبيان الذين في بيت لحم وفي كل تخومها من ابن سنتين فما دون بحسب الزمان الذي تحققه من المجوس</a:t>
            </a:r>
            <a:br>
              <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CC"/>
                </a:solidFill>
                <a:effectLst/>
                <a:uLnTx/>
                <a:uFillTx/>
                <a:latin typeface="Arial"/>
                <a:ea typeface="ＭＳ Ｐゴシック" charset="0"/>
                <a:cs typeface="Arial"/>
              </a:rPr>
              <a:t>بلومبيرغ، 188</a:t>
            </a:r>
            <a:endParaRPr kumimoji="0" lang="en-US" sz="2400" b="0"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ar-JO" dirty="0">
                <a:solidFill>
                  <a:schemeClr val="bg1"/>
                </a:solidFill>
              </a:rPr>
              <a:t>كيف يتكلم الله إلينا؟</a:t>
            </a:r>
            <a:endParaRPr lang="en-US" dirty="0">
              <a:solidFill>
                <a:schemeClr val="bg1"/>
              </a:solidFill>
            </a:endParaRP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lIns="90993" tIns="45499" rIns="90993" bIns="45499"/>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يتكلم الله بلغة مكتوبة وشفوية</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pic>
        <p:nvPicPr>
          <p:cNvPr id="390148" name="Picture 7" descr="word-weight-joh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62247"/>
            <a:ext cx="9144000" cy="439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786050" y="228600"/>
            <a:ext cx="635795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ar-JO" sz="36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وضع الأمور معاً</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538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إحصاء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FFFFCC"/>
                </a:solidFill>
                <a:latin typeface="Arial"/>
                <a:cs typeface="Arial"/>
              </a:rPr>
              <a:t>كيرينيوس</a:t>
            </a:r>
            <a:br>
              <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CC"/>
                </a:solidFill>
                <a:effectLst/>
                <a:uLnTx/>
                <a:uFillTx/>
                <a:latin typeface="Arial"/>
                <a:ea typeface="ＭＳ Ｐゴシック" charset="0"/>
                <a:cs typeface="Arial"/>
              </a:rPr>
              <a:t>6-7 م</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27" name="Text Box 11"/>
          <p:cNvSpPr txBox="1">
            <a:spLocks noChangeArrowheads="1"/>
          </p:cNvSpPr>
          <p:nvPr/>
        </p:nvSpPr>
        <p:spPr bwMode="auto">
          <a:xfrm>
            <a:off x="2209800" y="2438400"/>
            <a:ext cx="2209800" cy="13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موت</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2800" b="1" dirty="0">
                <a:solidFill>
                  <a:srgbClr val="FFFFCC"/>
                </a:solidFill>
                <a:latin typeface="Arial"/>
                <a:cs typeface="Arial"/>
              </a:rPr>
              <a:t>الملك هيرودس</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4</a:t>
            </a:r>
            <a:r>
              <a:rPr kumimoji="0" lang="ar-JO" sz="2800" b="1" i="0" u="none" strike="noStrike" kern="1200" cap="none" spc="0" normalizeH="0" noProof="0" dirty="0">
                <a:ln>
                  <a:noFill/>
                </a:ln>
                <a:solidFill>
                  <a:srgbClr val="FFFFCC"/>
                </a:solidFill>
                <a:effectLst/>
                <a:uLnTx/>
                <a:uFillTx/>
                <a:latin typeface="Arial"/>
                <a:ea typeface="ＭＳ Ｐゴシック" charset="0"/>
                <a:cs typeface="Arial"/>
              </a:rPr>
              <a:t> ق.م</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الإحصاء</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dirty="0">
                <a:solidFill>
                  <a:srgbClr val="FFFFCC"/>
                </a:solidFill>
              </a:rPr>
              <a:t>السابق</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8-7 ق.م</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14 سنة</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239642" name="Text Box 26"/>
          <p:cNvSpPr txBox="1">
            <a:spLocks noChangeArrowheads="1"/>
          </p:cNvSpPr>
          <p:nvPr/>
        </p:nvSpPr>
        <p:spPr bwMode="auto">
          <a:xfrm>
            <a:off x="1524000" y="5486400"/>
            <a:ext cx="5943600"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99FF99"/>
                </a:solidFill>
                <a:latin typeface="Arial"/>
                <a:cs typeface="Arial"/>
              </a:rPr>
              <a:t>لهذا يمكننا أن نستنتج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99FF99"/>
                </a:solidFill>
                <a:latin typeface="Arial"/>
                <a:cs typeface="Arial"/>
              </a:rPr>
              <a:t>أن يسوع ولد بين 8-4 ق.م</a:t>
            </a:r>
            <a:endParaRPr kumimoji="0" lang="en-US" sz="2800" b="1" i="0" u="none" strike="noStrike" kern="1200" cap="none" spc="0" normalizeH="0" baseline="0" noProof="0" dirty="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CC00"/>
                </a:solidFill>
                <a:effectLst/>
                <a:uLnTx/>
                <a:uFillTx/>
                <a:latin typeface="Arial"/>
                <a:ea typeface="ＭＳ Ｐゴシック" charset="0"/>
                <a:cs typeface="Arial"/>
              </a:rPr>
              <a:t>لوقا 2: 2</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ar-JO" sz="2800" b="1" i="0" u="none" strike="noStrike" kern="1200" cap="none" spc="0" normalizeH="0" baseline="0" noProof="0" dirty="0">
                <a:ln>
                  <a:noFill/>
                </a:ln>
                <a:solidFill>
                  <a:srgbClr val="FFCC00"/>
                </a:solidFill>
                <a:effectLst/>
                <a:uLnTx/>
                <a:uFillTx/>
                <a:latin typeface="Arial"/>
                <a:ea typeface="ＭＳ Ｐゴシック" charset="0"/>
                <a:cs typeface="Arial"/>
              </a:rPr>
              <a:t>و هذا الإكتتاب الأول جرى إذ كان كيرينيوس والي سورية</a:t>
            </a:r>
            <a:endPar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CC00"/>
                </a:solidFill>
                <a:effectLst/>
                <a:uLnTx/>
                <a:uFillTx/>
                <a:latin typeface="Arial"/>
                <a:ea typeface="ＭＳ Ｐゴシック" charset="0"/>
                <a:cs typeface="Arial"/>
              </a:rPr>
              <a:t>لوقا 3: 23</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lang="ar-JO" sz="2800" b="1" dirty="0">
                <a:solidFill>
                  <a:srgbClr val="FFCC00"/>
                </a:solidFill>
                <a:latin typeface="Arial"/>
                <a:cs typeface="Arial"/>
              </a:rPr>
              <a:t>و لما ابتدأ يسوع كان له نحو ثلاثين سنة وهو على ما كان يظن ابن يوسف بن هالي</a:t>
            </a:r>
            <a:endPar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نصوص كتابية</a:t>
            </a:r>
            <a:endParaRPr kumimoji="0" 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endParaRPr>
          </a:p>
        </p:txBody>
      </p:sp>
      <p:sp>
        <p:nvSpPr>
          <p:cNvPr id="250887" name="Text Box 7"/>
          <p:cNvSpPr txBox="1">
            <a:spLocks noChangeArrowheads="1"/>
          </p:cNvSpPr>
          <p:nvPr/>
        </p:nvSpPr>
        <p:spPr bwMode="auto">
          <a:xfrm>
            <a:off x="3428992" y="332656"/>
            <a:ext cx="5715008" cy="2631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rPr>
              <a:t>ولد يسوع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rPr>
              <a:t>بين 4-7 ق.م</a:t>
            </a:r>
            <a:endParaRPr kumimoji="0" lang="en-US" sz="66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كبير آخر</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latin typeface="Impact"/>
                <a:ea typeface="Impact"/>
                <a:cs typeface="Impact"/>
              </a:rPr>
              <a:t>سؤال</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071801" cy="3554455"/>
          </a:xfrm>
          <a:prstGeom prst="rect">
            <a:avLst/>
          </a:prstGeom>
          <a:noFill/>
          <a:extLst>
            <a:ext uri="{909E8E84-426E-40dd-AFC4-6F175D3DCCD1}">
              <a14:hiddenFill xmlns="" xmlns:a14="http://schemas.microsoft.com/office/drawing/2010/main">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كان عمر يسوع حوالي ثلاثين</a:t>
            </a:r>
            <a:r>
              <a:rPr kumimoji="0" lang="ar-JO" sz="6000" b="1" i="0" u="none" strike="noStrike" kern="1200" cap="none" spc="0" normalizeH="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 سنة حين بدأ خدمته</a:t>
            </a:r>
            <a:endParaRPr kumimoji="0" lang="en-US"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endParaRP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إذاً؟؟</a:t>
            </a:r>
            <a:endParaRPr kumimoji="0" lang="en-US" sz="6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1600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lang="ar-JO" sz="2800" b="1" dirty="0">
                <a:solidFill>
                  <a:srgbClr val="FFFFCC"/>
                </a:solidFill>
                <a:latin typeface="Arial"/>
                <a:cs typeface="Arial"/>
              </a:rPr>
              <a:t>نعرف من التاريخ اليهودي أن اللاويين يبدأون خدمتهم في عمر الثلاثين</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lang="ar-JO" sz="2800" b="1" dirty="0">
                <a:solidFill>
                  <a:srgbClr val="FFFFCC"/>
                </a:solidFill>
                <a:latin typeface="Arial"/>
                <a:cs typeface="Arial"/>
              </a:rPr>
              <a:t>على كل حال فإن التقاليد التاريخية اليهودية تستخدم الأرقام التقريبية وليس الدقيقة للأعمار</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6000" b="1" dirty="0">
                <a:solidFill>
                  <a:srgbClr val="99FF99"/>
                </a:solidFill>
                <a:effectLst>
                  <a:outerShdw blurRad="38100" dist="38100" dir="2700000" algn="tl">
                    <a:srgbClr val="000000"/>
                  </a:outerShdw>
                </a:effectLst>
                <a:latin typeface="Arial"/>
                <a:cs typeface="Arial"/>
              </a:rPr>
              <a:t>هذا يقودنا للإعتقاد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6000" b="1" dirty="0">
                <a:solidFill>
                  <a:srgbClr val="99FF99"/>
                </a:solidFill>
                <a:effectLst>
                  <a:outerShdw blurRad="38100" dist="38100" dir="2700000" algn="tl">
                    <a:srgbClr val="000000"/>
                  </a:outerShdw>
                </a:effectLst>
                <a:latin typeface="Arial"/>
                <a:cs typeface="Arial"/>
              </a:rPr>
              <a:t>أن يسوع بدأ خدمته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6000" b="1" dirty="0">
                <a:solidFill>
                  <a:srgbClr val="99FF99"/>
                </a:solidFill>
                <a:effectLst>
                  <a:outerShdw blurRad="38100" dist="38100" dir="2700000" algn="tl">
                    <a:srgbClr val="000000"/>
                  </a:outerShdw>
                </a:effectLst>
                <a:latin typeface="Arial"/>
                <a:cs typeface="Arial"/>
              </a:rPr>
              <a:t>بين 25-27 م</a:t>
            </a:r>
            <a:endParaRPr kumimoji="0" lang="en-US" sz="60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ar-JO" b="1" dirty="0">
                <a:solidFill>
                  <a:schemeClr val="bg1"/>
                </a:solidFill>
                <a:latin typeface="Arial" panose="020B0604020202020204" pitchFamily="34" charset="0"/>
                <a:cs typeface="Arial" panose="020B0604020202020204" pitchFamily="34" charset="0"/>
              </a:rPr>
              <a:t>ومع ذلك يجب علينا أيضًا النظر في هذا العمل النهائي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i="0" dirty="0">
                <a:solidFill>
                  <a:schemeClr val="bg1"/>
                </a:solidFill>
                <a:latin typeface="Arial" charset="0"/>
                <a:cs typeface="Arial" charset="0"/>
              </a:rPr>
              <a:t>تأريخ ولادة المسيح</a:t>
            </a:r>
            <a:endParaRPr lang="en-US" sz="3600" b="1" i="0"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تاريخ الميلاد</a:t>
            </a:r>
            <a:r>
              <a:rPr kumimoji="0" lang="ar-JO" sz="2800" b="1" i="0" u="none" strike="noStrike" kern="1200" cap="none" spc="0" normalizeH="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 كانون أول 5 ق.م / كانون ثاني 4 ق.م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ولد يسوع بين هذين</a:t>
            </a:r>
            <a:r>
              <a:rPr kumimoji="0" lang="ar-JO" sz="2400" b="1" i="0" u="none" strike="noStrike" kern="1200" cap="none" spc="0" normalizeH="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29 آذار – 11 نيسان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effectLst>
                  <a:outerShdw blurRad="38100" dist="38100" dir="2700000" algn="tl">
                    <a:srgbClr val="000000">
                      <a:alpha val="43137"/>
                    </a:srgbClr>
                  </a:outerShdw>
                </a:effectLst>
                <a:ea typeface="MS Gothic" charset="0"/>
              </a:rPr>
              <a:t>هارولد و. هوينر، النواحي المخصتة بالتسلسل الزمني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إحصاء</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كيرينيوس</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لوقا 2: 1-5</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موت</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هيرودس الكبير</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(مت 2: 1، لو 1: 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4456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charset="0"/>
                <a:cs typeface="Arial" charset="0"/>
              </a:rPr>
              <a:t>تأريخ بداية خدمة المسيح</a:t>
            </a:r>
            <a:endParaRPr lang="en-US" sz="36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i="0" dirty="0">
                <a:solidFill>
                  <a:srgbClr val="F2FCFF"/>
                </a:solidFill>
                <a:effectLst>
                  <a:outerShdw blurRad="38100" dist="38100" dir="2700000" algn="tl">
                    <a:srgbClr val="000000">
                      <a:alpha val="43137"/>
                    </a:srgbClr>
                  </a:outerShdw>
                </a:effectLst>
                <a:latin typeface="Arial" charset="0"/>
                <a:cs typeface="Arial" charset="0"/>
              </a:rPr>
              <a:t>بدء الخدمة : خريف 29 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ربما بدأ يسوع خدمته بين هذين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9" name="Title 7"/>
          <p:cNvSpPr txBox="1">
            <a:spLocks/>
          </p:cNvSpPr>
          <p:nvPr/>
        </p:nvSpPr>
        <p:spPr bwMode="auto">
          <a:xfrm>
            <a:off x="1231900"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السنة الخامسة عشر من حكم طيباريوس</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lang="ar-JO" sz="2400" b="1" i="0" dirty="0">
                <a:solidFill>
                  <a:srgbClr val="F2FCFF"/>
                </a:solidFill>
                <a:effectLst>
                  <a:outerShdw blurRad="38100" dist="38100" dir="2700000" algn="tl">
                    <a:srgbClr val="000000">
                      <a:alpha val="43137"/>
                    </a:srgbClr>
                  </a:outerShdw>
                </a:effectLst>
                <a:latin typeface="Arial" charset="0"/>
                <a:cs typeface="Arial" charset="0"/>
              </a:rPr>
              <a:t>لوقا 3: 1-3</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آب</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28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2" name="Title 7"/>
          <p:cNvSpPr txBox="1">
            <a:spLocks/>
          </p:cNvSpPr>
          <p:nvPr/>
        </p:nvSpPr>
        <p:spPr bwMode="auto">
          <a:xfrm>
            <a:off x="5402263" y="4427538"/>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كانون أول</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i="0" dirty="0">
                <a:solidFill>
                  <a:srgbClr val="F2FCFF"/>
                </a:solidFill>
                <a:effectLst>
                  <a:outerShdw blurRad="38100" dist="38100" dir="2700000" algn="tl">
                    <a:srgbClr val="000000">
                      <a:alpha val="43137"/>
                    </a:srgbClr>
                  </a:outerShdw>
                </a:effectLst>
                <a:latin typeface="Arial" charset="0"/>
                <a:cs typeface="Arial" charset="0"/>
              </a:rPr>
              <a:t>* محسوب إما من التقويم اليولياني أو سنة طيباريوس الملكية</a:t>
            </a:r>
            <a:endPar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هوينر، النواحي المخصتة بالتسلسل الزمني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Tree>
    <p:extLst>
      <p:ext uri="{BB962C8B-B14F-4D97-AF65-F5344CB8AC3E}">
        <p14:creationId xmlns:p14="http://schemas.microsoft.com/office/powerpoint/2010/main" val="11149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692224" y="116632"/>
            <a:ext cx="7696200" cy="1295400"/>
          </a:xfrm>
          <a:prstGeom prst="rect">
            <a:avLst/>
          </a:prstGeom>
        </p:spPr>
        <p:txBody>
          <a:bodyPr wrap="none" fromWordArt="1">
            <a:prstTxWarp prst="textPlain">
              <a:avLst>
                <a:gd name="adj" fmla="val 50000"/>
              </a:avLst>
            </a:prstTxWarp>
          </a:bodyPr>
          <a:lstStyle/>
          <a:p>
            <a:pPr lvl="0" algn="ctr">
              <a:defRPr/>
            </a:pPr>
            <a:r>
              <a:rPr lang="ar-JO" sz="3600" kern="10" dirty="0">
                <a:ln w="19050">
                  <a:solidFill>
                    <a:srgbClr val="00FF00"/>
                  </a:solidFill>
                  <a:miter lim="800000"/>
                  <a:headEnd/>
                  <a:tailEnd/>
                </a:ln>
                <a:solidFill>
                  <a:srgbClr val="00FF00"/>
                </a:solidFill>
                <a:effectLst>
                  <a:outerShdw blurRad="63500" dist="38099" dir="2700000" algn="ctr" rotWithShape="0">
                    <a:srgbClr val="990000">
                      <a:alpha val="74998"/>
                    </a:srgbClr>
                  </a:outerShdw>
                </a:effectLst>
                <a:latin typeface="Impact"/>
                <a:ea typeface="Impact"/>
                <a:cs typeface="Impact"/>
              </a:rPr>
              <a:t>الخلاصة</a:t>
            </a:r>
            <a:endParaRPr lang="en-US" sz="3600" kern="10" dirty="0">
              <a:ln w="19050">
                <a:solidFill>
                  <a:srgbClr val="00FF00"/>
                </a:solidFill>
                <a:miter lim="800000"/>
                <a:headEnd/>
                <a:tailEnd/>
              </a:ln>
              <a:solidFill>
                <a:srgbClr val="00FF00"/>
              </a:solidFill>
              <a:effectLst>
                <a:outerShdw blurRad="63500" dist="38099" dir="2700000" algn="ctr" rotWithShape="0">
                  <a:srgbClr val="990000">
                    <a:alpha val="74998"/>
                  </a:srgbClr>
                </a:outerShdw>
              </a:effectLst>
              <a:latin typeface="Impact"/>
              <a:ea typeface="Impact"/>
              <a:cs typeface="Impact"/>
            </a:endParaRPr>
          </a:p>
        </p:txBody>
      </p:sp>
      <p:sp>
        <p:nvSpPr>
          <p:cNvPr id="241669" name="Rectangle 5"/>
          <p:cNvSpPr>
            <a:spLocks noChangeArrowheads="1"/>
          </p:cNvSpPr>
          <p:nvPr/>
        </p:nvSpPr>
        <p:spPr bwMode="auto">
          <a:xfrm>
            <a:off x="395536" y="1844824"/>
            <a:ext cx="8763000" cy="353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lvl="0" algn="ctr">
              <a:spcBef>
                <a:spcPct val="50000"/>
              </a:spcBef>
              <a:defRPr/>
            </a:pPr>
            <a:r>
              <a:rPr lang="ar-JO" sz="3200" b="1" dirty="0">
                <a:latin typeface="Arial" pitchFamily="34" charset="0"/>
                <a:cs typeface="Arial" pitchFamily="34" charset="0"/>
              </a:rPr>
              <a:t>يؤكد لنا لوقا ، نحن قراء الكتاب ، أن يسوع كان موجودًا تاريخيًا من خلال إظهار تاريخ ميلاده وفقًا لتاريخ العالم الحالي في عصره.</a:t>
            </a:r>
            <a:endParaRPr lang="en-US" sz="3200" b="1" dirty="0">
              <a:solidFill>
                <a:srgbClr val="FFFFCC"/>
              </a:solidFill>
              <a:latin typeface="Arial" pitchFamily="34" charset="0"/>
              <a:cs typeface="Arial" pitchFamily="34" charset="0"/>
            </a:endParaRPr>
          </a:p>
          <a:p>
            <a:pPr lvl="0" algn="ctr">
              <a:spcBef>
                <a:spcPct val="50000"/>
              </a:spcBef>
              <a:defRPr/>
            </a:pPr>
            <a:endParaRPr lang="en-US" sz="3200" b="1" dirty="0">
              <a:latin typeface="Arial" pitchFamily="34" charset="0"/>
              <a:cs typeface="Arial" pitchFamily="34" charset="0"/>
            </a:endParaRPr>
          </a:p>
          <a:p>
            <a:pPr lvl="0" algn="ctr">
              <a:spcBef>
                <a:spcPct val="50000"/>
              </a:spcBef>
              <a:defRPr/>
            </a:pPr>
            <a:r>
              <a:rPr lang="ar-JO" sz="3200" b="1" dirty="0">
                <a:latin typeface="Arial" pitchFamily="34" charset="0"/>
                <a:cs typeface="Arial" pitchFamily="34" charset="0"/>
              </a:rPr>
              <a:t>عندما نعترف بيسوع ونظهره كشخصية تاريخية أصيلة وحقيقية ، فإن ذلك يساعدنا على دحض الحجج المتعلقة بما إذا كان موجودًا بالفعل أم أنه مجرد أسطورة.</a:t>
            </a:r>
            <a:endParaRPr lang="en-US" sz="3200" b="1" dirty="0">
              <a:solidFill>
                <a:srgbClr val="FFFFCC"/>
              </a:solidFill>
              <a:latin typeface="Arial" pitchFamily="34" charset="0"/>
              <a:cs typeface="Arial" pitchFamily="34" charset="0"/>
            </a:endParaRPr>
          </a:p>
        </p:txBody>
      </p:sp>
      <p:sp>
        <p:nvSpPr>
          <p:cNvPr id="241670" name="WordArt 6"/>
          <p:cNvSpPr>
            <a:spLocks noChangeArrowheads="1" noChangeShapeType="1" noTextEdit="1"/>
          </p:cNvSpPr>
          <p:nvPr/>
        </p:nvSpPr>
        <p:spPr bwMode="auto">
          <a:xfrm>
            <a:off x="533400" y="3115340"/>
            <a:ext cx="8610600" cy="3810000"/>
          </a:xfrm>
          <a:prstGeom prst="rect">
            <a:avLst/>
          </a:prstGeom>
        </p:spPr>
        <p:txBody>
          <a:bodyPr wrap="none" fromWordArt="1">
            <a:prstTxWarp prst="textPlain">
              <a:avLst>
                <a:gd name="adj" fmla="val 50000"/>
              </a:avLst>
            </a:prstTxWarp>
          </a:bodyPr>
          <a:lstStyle/>
          <a:p>
            <a:pPr lvl="0" algn="ctr">
              <a:defRPr/>
            </a:pPr>
            <a:r>
              <a:rPr lang="ar-JO" sz="3600" kern="1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rPr>
              <a:t>حقيقة أم خيال ؟</a:t>
            </a:r>
            <a:endParaRPr lang="en-US" sz="3600" kern="1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endParaRPr>
          </a:p>
        </p:txBody>
      </p:sp>
    </p:spTree>
    <p:extLst>
      <p:ext uri="{BB962C8B-B14F-4D97-AF65-F5344CB8AC3E}">
        <p14:creationId xmlns:p14="http://schemas.microsoft.com/office/powerpoint/2010/main" val="3268554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childTnLst>
                          </p:cTn>
                        </p:par>
                        <p:par>
                          <p:cTn id="12" fill="hold">
                            <p:stCondLst>
                              <p:cond delay="0"/>
                            </p:stCondLst>
                            <p:childTnLst>
                              <p:par>
                                <p:cTn id="13" presetID="20" presetClass="entr" presetSubtype="0" fill="hold" grpId="0" nodeType="afterEffect">
                                  <p:stCondLst>
                                    <p:cond delay="0"/>
                                  </p:stCondLst>
                                  <p:childTnLst>
                                    <p:set>
                                      <p:cBhvr>
                                        <p:cTn id="14" dur="1" fill="hold">
                                          <p:stCondLst>
                                            <p:cond delay="0"/>
                                          </p:stCondLst>
                                        </p:cTn>
                                        <p:tgtEl>
                                          <p:spTgt spid="241669">
                                            <p:txEl>
                                              <p:pRg st="2" end="2"/>
                                            </p:txEl>
                                          </p:spTgt>
                                        </p:tgtEl>
                                        <p:attrNameLst>
                                          <p:attrName>style.visibility</p:attrName>
                                        </p:attrNameLst>
                                      </p:cBhvr>
                                      <p:to>
                                        <p:strVal val="visible"/>
                                      </p:to>
                                    </p:set>
                                    <p:animEffect transition="in" filter="wedge">
                                      <p:cBhvr>
                                        <p:cTn id="15" dur="2000"/>
                                        <p:tgtEl>
                                          <p:spTgt spid="241669">
                                            <p:txEl>
                                              <p:pRg st="2" end="2"/>
                                            </p:txEl>
                                          </p:spTgt>
                                        </p:tgtEl>
                                      </p:cBhvr>
                                    </p:animEffect>
                                  </p:childTnLst>
                                </p:cTn>
                              </p:par>
                              <p:par>
                                <p:cTn id="16" presetID="64" presetClass="path" presetSubtype="0" accel="50000" decel="50000" fill="hold" grpId="2" nodeType="withEffect">
                                  <p:stCondLst>
                                    <p:cond delay="0"/>
                                  </p:stCondLst>
                                  <p:childTnLst>
                                    <p:animMotion origin="layout" path="M 5E-6 7.40741E-7 L 5E-6 -0.3331 " pathEditMode="relative" rAng="0" ptsTypes="AA">
                                      <p:cBhvr>
                                        <p:cTn id="17" dur="2000" fill="hold"/>
                                        <p:tgtEl>
                                          <p:spTgt spid="241669">
                                            <p:txEl>
                                              <p:pRg st="0" end="0"/>
                                            </p:txEl>
                                          </p:spTgt>
                                        </p:tgtEl>
                                        <p:attrNameLst>
                                          <p:attrName>ppt_x</p:attrName>
                                          <p:attrName>ppt_y</p:attrName>
                                        </p:attrNameLst>
                                      </p:cBhvr>
                                      <p:rCtr x="0" y="-16667"/>
                                    </p:animMotion>
                                  </p:childTnLst>
                                </p:cTn>
                              </p:par>
                              <p:par>
                                <p:cTn id="18" presetID="64" presetClass="path" presetSubtype="0" accel="50000" decel="50000" fill="hold" grpId="2" nodeType="withEffect">
                                  <p:stCondLst>
                                    <p:cond delay="0"/>
                                  </p:stCondLst>
                                  <p:childTnLst>
                                    <p:animMotion origin="layout" path="M 4.16667E-6 -2.59259E-6 L 4.16667E-6 -0.3331 " pathEditMode="relative" rAng="0" ptsTypes="AA">
                                      <p:cBhvr>
                                        <p:cTn id="19" dur="2000" fill="hold"/>
                                        <p:tgtEl>
                                          <p:spTgt spid="241669">
                                            <p:txEl>
                                              <p:pRg st="2" end="2"/>
                                            </p:txEl>
                                          </p:spTgt>
                                        </p:tgtEl>
                                        <p:attrNameLst>
                                          <p:attrName>ppt_x</p:attrName>
                                          <p:attrName>ppt_y</p:attrName>
                                        </p:attrNameLst>
                                      </p:cBhvr>
                                      <p:rCtr x="0" y="-16667"/>
                                    </p:animMotion>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41669">
                                            <p:txEl>
                                              <p:pRg st="2" end="2"/>
                                            </p:txEl>
                                          </p:spTgt>
                                        </p:tgtEl>
                                        <p:attrNameLst>
                                          <p:attrName>style.visibility</p:attrName>
                                        </p:attrNameLst>
                                      </p:cBhvr>
                                      <p:to>
                                        <p:strVal val="hidden"/>
                                      </p:to>
                                    </p:set>
                                  </p:childTnLst>
                                </p:cTn>
                              </p:par>
                              <p:par>
                                <p:cTn id="24" presetID="3" presetClass="exit" presetSubtype="0" fill="hold" grpId="0" nodeType="withEffect">
                                  <p:stCondLst>
                                    <p:cond delay="0"/>
                                  </p:stCondLst>
                                  <p:childTnLst>
                                    <p:set>
                                      <p:cBhvr>
                                        <p:cTn id="25" dur="1" fill="hold">
                                          <p:stCondLst>
                                            <p:cond delay="0"/>
                                          </p:stCondLst>
                                        </p:cTn>
                                        <p:tgtEl>
                                          <p:spTgt spid="241668"/>
                                        </p:tgtEl>
                                        <p:attrNameLst>
                                          <p:attrName>style.visibility</p:attrName>
                                        </p:attrNameLst>
                                      </p:cBhvr>
                                      <p:to>
                                        <p:strVal val="hidden"/>
                                      </p:to>
                                    </p:set>
                                  </p:childTnLst>
                                </p:cTn>
                              </p:par>
                              <p:par>
                                <p:cTn id="26" presetID="49" presetClass="entr" presetSubtype="0" decel="100000" fill="hold" grpId="0" nodeType="withEffect">
                                  <p:stCondLst>
                                    <p:cond delay="0"/>
                                  </p:stCondLst>
                                  <p:childTnLst>
                                    <p:set>
                                      <p:cBhvr>
                                        <p:cTn id="27" dur="1" fill="hold">
                                          <p:stCondLst>
                                            <p:cond delay="0"/>
                                          </p:stCondLst>
                                        </p:cTn>
                                        <p:tgtEl>
                                          <p:spTgt spid="241670"/>
                                        </p:tgtEl>
                                        <p:attrNameLst>
                                          <p:attrName>style.visibility</p:attrName>
                                        </p:attrNameLst>
                                      </p:cBhvr>
                                      <p:to>
                                        <p:strVal val="visible"/>
                                      </p:to>
                                    </p:set>
                                    <p:anim calcmode="lin" valueType="num">
                                      <p:cBhvr>
                                        <p:cTn id="28" dur="500" fill="hold"/>
                                        <p:tgtEl>
                                          <p:spTgt spid="241670"/>
                                        </p:tgtEl>
                                        <p:attrNameLst>
                                          <p:attrName>ppt_w</p:attrName>
                                        </p:attrNameLst>
                                      </p:cBhvr>
                                      <p:tavLst>
                                        <p:tav tm="0">
                                          <p:val>
                                            <p:fltVal val="0"/>
                                          </p:val>
                                        </p:tav>
                                        <p:tav tm="100000">
                                          <p:val>
                                            <p:strVal val="#ppt_w"/>
                                          </p:val>
                                        </p:tav>
                                      </p:tavLst>
                                    </p:anim>
                                    <p:anim calcmode="lin" valueType="num">
                                      <p:cBhvr>
                                        <p:cTn id="29" dur="500" fill="hold"/>
                                        <p:tgtEl>
                                          <p:spTgt spid="241670"/>
                                        </p:tgtEl>
                                        <p:attrNameLst>
                                          <p:attrName>ppt_h</p:attrName>
                                        </p:attrNameLst>
                                      </p:cBhvr>
                                      <p:tavLst>
                                        <p:tav tm="0">
                                          <p:val>
                                            <p:fltVal val="0"/>
                                          </p:val>
                                        </p:tav>
                                        <p:tav tm="100000">
                                          <p:val>
                                            <p:strVal val="#ppt_h"/>
                                          </p:val>
                                        </p:tav>
                                      </p:tavLst>
                                    </p:anim>
                                    <p:anim calcmode="lin" valueType="num">
                                      <p:cBhvr>
                                        <p:cTn id="30" dur="500" fill="hold"/>
                                        <p:tgtEl>
                                          <p:spTgt spid="241670"/>
                                        </p:tgtEl>
                                        <p:attrNameLst>
                                          <p:attrName>style.rotation</p:attrName>
                                        </p:attrNameLst>
                                      </p:cBhvr>
                                      <p:tavLst>
                                        <p:tav tm="0">
                                          <p:val>
                                            <p:fltVal val="360"/>
                                          </p:val>
                                        </p:tav>
                                        <p:tav tm="100000">
                                          <p:val>
                                            <p:fltVal val="0"/>
                                          </p:val>
                                        </p:tav>
                                      </p:tavLst>
                                    </p:anim>
                                    <p:animEffect transition="in" filter="fade">
                                      <p:cBhvr>
                                        <p:cTn id="31"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د. إعلان الرعاة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11</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8-20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ar-JO" sz="3200" b="1" kern="0" dirty="0">
                <a:solidFill>
                  <a:srgbClr val="FFFFFF"/>
                </a:solidFill>
                <a:effectLst>
                  <a:glow rad="228600">
                    <a:srgbClr val="220011"/>
                  </a:glow>
                </a:effectLst>
                <a:latin typeface="Arial"/>
                <a:cs typeface="Arial"/>
              </a:rPr>
              <a:t>تعلن ملائكة الله للرعاة أنهم الشهود غير المحتملين حتى الآن غير المتحيزين وأنهم قد يعرفون أن الله قد قدم علامة على حضوره في ولادة المخلص الذي جاء كمسيا ، حاكم وفادي إسرائيل في المملكة المسيانية.</a:t>
            </a:r>
          </a:p>
        </p:txBody>
      </p:sp>
    </p:spTree>
    <p:extLst>
      <p:ext uri="{BB962C8B-B14F-4D97-AF65-F5344CB8AC3E}">
        <p14:creationId xmlns:p14="http://schemas.microsoft.com/office/powerpoint/2010/main" val="27350667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0" y="685800"/>
            <a:ext cx="7772400" cy="1143000"/>
          </a:xfrm>
        </p:spPr>
        <p:txBody>
          <a:bodyPr/>
          <a:lstStyle/>
          <a:p>
            <a:pPr eaLnBrk="1" hangingPunct="1"/>
            <a:r>
              <a:rPr lang="en-US">
                <a:latin typeface="Arial" charset="0"/>
              </a:rPr>
              <a:t>Bored Shepherds</a:t>
            </a:r>
          </a:p>
        </p:txBody>
      </p:sp>
      <p:sp>
        <p:nvSpPr>
          <p:cNvPr id="325635" name="Rectangle 3"/>
          <p:cNvSpPr>
            <a:spLocks noChangeArrowheads="1"/>
          </p:cNvSpPr>
          <p:nvPr/>
        </p:nvSpPr>
        <p:spPr bwMode="auto">
          <a:xfrm>
            <a:off x="0" y="0"/>
            <a:ext cx="9296400" cy="70866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pic>
        <p:nvPicPr>
          <p:cNvPr id="325636" name="Picture 4" descr="nv15#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533400"/>
            <a:ext cx="4267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7" name="Text Box 5"/>
          <p:cNvSpPr txBox="1">
            <a:spLocks noChangeArrowheads="1"/>
          </p:cNvSpPr>
          <p:nvPr/>
        </p:nvSpPr>
        <p:spPr bwMode="auto">
          <a:xfrm>
            <a:off x="1392609" y="6019801"/>
            <a:ext cx="6364178" cy="584743"/>
          </a:xfrm>
          <a:prstGeom prst="rect">
            <a:avLst/>
          </a:prstGeom>
          <a:solidFill>
            <a:srgbClr val="CC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FFFFFF"/>
                </a:solidFill>
                <a:cs typeface="Arial" charset="0"/>
              </a:rPr>
              <a:t>لا يوجد شيء مدهش يحدث في مثل هذه الوظيفة</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438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ar-JO" dirty="0">
                <a:solidFill>
                  <a:schemeClr val="bg1"/>
                </a:solidFill>
              </a:rPr>
              <a:t>كيف يتكلم الله إلينا؟</a:t>
            </a:r>
            <a:endParaRPr lang="en-US" dirty="0">
              <a:solidFill>
                <a:schemeClr val="bg1"/>
              </a:solidFill>
            </a:endParaRPr>
          </a:p>
        </p:txBody>
      </p:sp>
      <p:sp>
        <p:nvSpPr>
          <p:cNvPr id="4" name="Rectangle 3"/>
          <p:cNvSpPr txBox="1">
            <a:spLocks noChangeArrowheads="1"/>
          </p:cNvSpPr>
          <p:nvPr/>
        </p:nvSpPr>
        <p:spPr bwMode="auto">
          <a:xfrm>
            <a:off x="5715000" y="1371600"/>
            <a:ext cx="3048000" cy="2590800"/>
          </a:xfrm>
          <a:prstGeom prst="rect">
            <a:avLst/>
          </a:prstGeom>
          <a:noFill/>
          <a:ln w="9525">
            <a:noFill/>
            <a:miter lim="800000"/>
            <a:headEnd/>
            <a:tailEnd/>
          </a:ln>
        </p:spPr>
        <p:txBody>
          <a:bodyPr lIns="90993" tIns="45499" rIns="90993" bIns="45499"/>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لكنه تكلم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بشكل خاص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من خلال شخص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 يسوع المسيح</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يسوع هو اللوجوس (الكلمة)</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80000"/>
              </a:lnSpc>
              <a:spcBef>
                <a:spcPct val="2000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هذا يعني أن يسوع أعلن من هو الله بشكل كامل</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342900" marR="0" lvl="0" indent="-342900" algn="r" defTabSz="914400" rtl="1" eaLnBrk="1" fontAlgn="base" latinLnBrk="0" hangingPunct="1">
              <a:lnSpc>
                <a:spcPct val="80000"/>
              </a:lnSpc>
              <a:spcBef>
                <a:spcPct val="2000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الإعلان الكامل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1173" name="Picture 9" descr="jesus spea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1" y="1219200"/>
            <a:ext cx="5126038"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Scale>
                                      <p:cBhvr>
                                        <p:cTn id="12"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xEl>
                                              <p:pRg st="1" end="1"/>
                                            </p:txEl>
                                          </p:spTgt>
                                        </p:tgtEl>
                                        <p:attrNameLst>
                                          <p:attrName>ppt_x</p:attrName>
                                          <p:attrName>ppt_y</p:attrName>
                                        </p:attrNameLst>
                                      </p:cBhvr>
                                    </p:animMotion>
                                    <p:animEffect transition="in" filter="fade">
                                      <p:cBhvr>
                                        <p:cTn id="14" dur="1000"/>
                                        <p:tgtEl>
                                          <p:spTgt spid="4">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Scale>
                                      <p:cBhvr>
                                        <p:cTn id="17" dur="1000" decel="50000" fill="hold">
                                          <p:stCondLst>
                                            <p:cond delay="0"/>
                                          </p:stCondLst>
                                        </p:cTn>
                                        <p:tgtEl>
                                          <p:spTgt spid="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xEl>
                                              <p:pRg st="2" end="2"/>
                                            </p:txEl>
                                          </p:spTgt>
                                        </p:tgtEl>
                                        <p:attrNameLst>
                                          <p:attrName>ppt_x</p:attrName>
                                          <p:attrName>ppt_y</p:attrName>
                                        </p:attrNameLst>
                                      </p:cBhvr>
                                    </p:animMotion>
                                    <p:animEffect transition="in" filter="fade">
                                      <p:cBhvr>
                                        <p:cTn id="19" dur="1000"/>
                                        <p:tgtEl>
                                          <p:spTgt spid="4">
                                            <p:txEl>
                                              <p:pRg st="2" end="2"/>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Scale>
                                      <p:cBhvr>
                                        <p:cTn id="22" dur="1000" decel="50000" fill="hold">
                                          <p:stCondLst>
                                            <p:cond delay="0"/>
                                          </p:stCondLst>
                                        </p:cTn>
                                        <p:tgtEl>
                                          <p:spTgt spid="4">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
                                            <p:txEl>
                                              <p:pRg st="3" end="3"/>
                                            </p:txEl>
                                          </p:spTgt>
                                        </p:tgtEl>
                                        <p:attrNameLst>
                                          <p:attrName>ppt_x</p:attrName>
                                          <p:attrName>ppt_y</p:attrName>
                                        </p:attrNameLst>
                                      </p:cBhvr>
                                    </p:animMotion>
                                    <p:animEffect transition="in" filter="fade">
                                      <p:cBhvr>
                                        <p:cTn id="24" dur="1000"/>
                                        <p:tgtEl>
                                          <p:spTgt spid="4">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30"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31"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4" presetClass="entr" presetSubtype="0" accel="10000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39"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40"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41"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4" presetClass="entr" presetSubtype="0" accel="100000"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p:cTn id="47"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48"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49"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50"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5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p:spPr>
        <p:txBody>
          <a:bodyPr/>
          <a:lstStyle/>
          <a:p>
            <a:pPr eaLnBrk="1" hangingPunct="1">
              <a:defRPr/>
            </a:pPr>
            <a:br>
              <a:rPr lang="en-US"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br>
            <a:r>
              <a:rPr lang="ar-JO"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t>ولد لكم اليوم في مدينة داود مخلص هو المسيح الرب</a:t>
            </a:r>
            <a:br>
              <a:rPr lang="ar-JO"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br>
            <a:r>
              <a:rPr lang="ar-JO"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t>(لوقا 2: 11)</a:t>
            </a:r>
            <a:r>
              <a:rPr lang="en-US"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40308478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3. طفولته</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12-19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أحداث منتقاة من طفولة يسوع مسجلة بترتيب لتؤكد أن يسوع هو المسيا الموعود</a:t>
            </a:r>
          </a:p>
        </p:txBody>
      </p:sp>
    </p:spTree>
    <p:extLst>
      <p:ext uri="{BB962C8B-B14F-4D97-AF65-F5344CB8AC3E}">
        <p14:creationId xmlns:p14="http://schemas.microsoft.com/office/powerpoint/2010/main" val="15015800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أ. ختانه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12</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21</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ختن يسوع كعلامة على العهد الإبراهيمي حتى يكون قادراً على تتميم الوعود التي أعطاها الله لإبراهيم</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ب. تقديمه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13</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22-38</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تم تقديم يسوع في الهيكل طاعة للناموس حتى تتطهر مريم طقسياً وحتى يفتدى يسوع بحسب الكهنوت الهاروني</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br>
              <a:rPr lang="en-US" dirty="0">
                <a:solidFill>
                  <a:srgbClr val="FFFFFF"/>
                </a:solidFill>
                <a:latin typeface="Arial" charset="0"/>
                <a:ea typeface="ＭＳ Ｐゴシック" charset="0"/>
                <a:cs typeface="Arial" charset="0"/>
              </a:rPr>
            </a:br>
            <a:r>
              <a:rPr lang="ar-JO" dirty="0">
                <a:solidFill>
                  <a:srgbClr val="FFFFFF"/>
                </a:solidFill>
                <a:latin typeface="Arial" charset="0"/>
                <a:ea typeface="ＭＳ Ｐゴシック" charset="0"/>
                <a:cs typeface="Arial" charset="0"/>
              </a:rPr>
              <a:t>بارك سمعان يسوع في الهيكل</a:t>
            </a:r>
            <a:br>
              <a:rPr lang="ar-JO" dirty="0">
                <a:solidFill>
                  <a:srgbClr val="FFFFFF"/>
                </a:solidFill>
                <a:latin typeface="Arial" charset="0"/>
                <a:ea typeface="ＭＳ Ｐゴシック" charset="0"/>
                <a:cs typeface="Arial" charset="0"/>
              </a:rPr>
            </a:br>
            <a:r>
              <a:rPr lang="ar-JO" dirty="0">
                <a:solidFill>
                  <a:srgbClr val="FFFFFF"/>
                </a:solidFill>
                <a:latin typeface="Arial" charset="0"/>
                <a:ea typeface="ＭＳ Ｐゴシック" charset="0"/>
                <a:cs typeface="Arial" charset="0"/>
              </a:rPr>
              <a:t> (لو 2: 21-32)</a:t>
            </a:r>
            <a:r>
              <a:rPr lang="en-US" b="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ت. طفولته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14-16</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عبادة المجوس، الهروب إلى مصر وإلى الناصرة كلها معاً تتمم النبوة حتى تثبت أن المسيح هو مسيا إسرائيل </a:t>
            </a:r>
            <a:r>
              <a:rPr lang="en-GB" sz="3200" b="1" kern="0" dirty="0">
                <a:solidFill>
                  <a:srgbClr val="FFFFFF"/>
                </a:solidFill>
                <a:effectLst>
                  <a:glow rad="228600">
                    <a:srgbClr val="220011"/>
                  </a:glow>
                </a:effectLst>
                <a:latin typeface="Arial"/>
                <a:cs typeface="Arial"/>
              </a:rPr>
              <a:t>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2780" name="Text Box 12"/>
            <p:cNvSpPr txBox="1">
              <a:spLocks noChangeArrowheads="1"/>
            </p:cNvSpPr>
            <p:nvPr/>
          </p:nvSpPr>
          <p:spPr bwMode="auto">
            <a:xfrm>
              <a:off x="710" y="1498"/>
              <a:ext cx="786"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بيت لحم</a:t>
              </a:r>
              <a:endParaRPr kumimoji="0" lang="en-US"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685" cy="330"/>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الناصرة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2782" name="Text Box 14"/>
            <p:cNvSpPr txBox="1">
              <a:spLocks noChangeArrowheads="1"/>
            </p:cNvSpPr>
            <p:nvPr/>
          </p:nvSpPr>
          <p:spPr bwMode="auto">
            <a:xfrm>
              <a:off x="3648" y="2016"/>
              <a:ext cx="48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مصر</a:t>
              </a:r>
              <a:endParaRPr kumimoji="0" lang="en-US" sz="2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 xmlns:a14="http://schemas.microsoft.com/office/drawing/2010/main" w="9525">
                <a:noFill/>
                <a:round/>
                <a:headEnd/>
                <a:tailEnd/>
              </a14:hiddenLine>
            </a:ex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0" cap="none" spc="880" normalizeH="0" baseline="0" noProof="0" dirty="0">
                <a:ln>
                  <a:noFill/>
                </a:ln>
                <a:solidFill>
                  <a:srgbClr val="FF3300"/>
                </a:solidFill>
                <a:effectLst/>
                <a:uLnTx/>
                <a:uFillTx/>
                <a:latin typeface="Harrington"/>
                <a:ea typeface="Harrington"/>
                <a:cs typeface="Harrington"/>
              </a:rPr>
              <a:t>الإصحاح الثاني</a:t>
            </a:r>
            <a:endParaRPr kumimoji="0" lang="en-US" sz="4400" b="1" i="0" u="none" strike="noStrike" kern="10" cap="none" spc="880" normalizeH="0" baseline="0" noProof="0" dirty="0">
              <a:ln>
                <a:noFill/>
              </a:ln>
              <a:solidFill>
                <a:srgbClr val="FF3300"/>
              </a:solidFill>
              <a:effectLst/>
              <a:uLnTx/>
              <a:uFillTx/>
              <a:latin typeface="Harrington"/>
              <a:ea typeface="Harrington"/>
              <a:cs typeface="Harrington"/>
            </a:endParaRP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779"/>
                                        </p:tgtEl>
                                        <p:attrNameLst>
                                          <p:attrName>style.visibility</p:attrName>
                                        </p:attrNameLst>
                                      </p:cBhvr>
                                      <p:to>
                                        <p:strVal val="visible"/>
                                      </p:to>
                                    </p:set>
                                    <p:animEffect transition="in" filter="dissolve">
                                      <p:cBhvr>
                                        <p:cTn id="7" dur="500"/>
                                        <p:tgtEl>
                                          <p:spTgt spid="32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32783"/>
                                        </p:tgtEl>
                                        <p:attrNameLst>
                                          <p:attrName>style.visibility</p:attrName>
                                        </p:attrNameLst>
                                      </p:cBhvr>
                                      <p:to>
                                        <p:strVal val="visible"/>
                                      </p:to>
                                    </p:set>
                                    <p:animScale>
                                      <p:cBhvr>
                                        <p:cTn id="12"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2783"/>
                                        </p:tgtEl>
                                        <p:attrNameLst>
                                          <p:attrName>ppt_x</p:attrName>
                                          <p:attrName>ppt_y</p:attrName>
                                        </p:attrNameLst>
                                      </p:cBhvr>
                                    </p:animMotion>
                                    <p:animEffect transition="in" filter="fade">
                                      <p:cBhvr>
                                        <p:cTn id="14" dur="1000"/>
                                        <p:tgtEl>
                                          <p:spTgt spid="32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nodeType="clickEffect">
                                  <p:stCondLst>
                                    <p:cond delay="0"/>
                                  </p:stCondLst>
                                  <p:childTnLst>
                                    <p:set>
                                      <p:cBhvr>
                                        <p:cTn id="18" dur="1" fill="hold">
                                          <p:stCondLst>
                                            <p:cond delay="0"/>
                                          </p:stCondLst>
                                        </p:cTn>
                                        <p:tgtEl>
                                          <p:spTgt spid="32785"/>
                                        </p:tgtEl>
                                        <p:attrNameLst>
                                          <p:attrName>style.visibility</p:attrName>
                                        </p:attrNameLst>
                                      </p:cBhvr>
                                      <p:to>
                                        <p:strVal val="visible"/>
                                      </p:to>
                                    </p:set>
                                    <p:animEffect transition="in" filter="wheel(4)">
                                      <p:cBhvr>
                                        <p:cTn id="19" dur="1000"/>
                                        <p:tgtEl>
                                          <p:spTgt spid="327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32784"/>
                                        </p:tgtEl>
                                        <p:attrNameLst>
                                          <p:attrName>style.visibility</p:attrName>
                                        </p:attrNameLst>
                                      </p:cBhvr>
                                      <p:to>
                                        <p:strVal val="visible"/>
                                      </p:to>
                                    </p:set>
                                    <p:anim calcmode="lin" valueType="num">
                                      <p:cBhvr>
                                        <p:cTn id="24" dur="500" fill="hold"/>
                                        <p:tgtEl>
                                          <p:spTgt spid="32784"/>
                                        </p:tgtEl>
                                        <p:attrNameLst>
                                          <p:attrName>ppt_w</p:attrName>
                                        </p:attrNameLst>
                                      </p:cBhvr>
                                      <p:tavLst>
                                        <p:tav tm="0">
                                          <p:val>
                                            <p:strVal val="#ppt_w*0.05"/>
                                          </p:val>
                                        </p:tav>
                                        <p:tav tm="100000">
                                          <p:val>
                                            <p:strVal val="#ppt_w"/>
                                          </p:val>
                                        </p:tav>
                                      </p:tavLst>
                                    </p:anim>
                                    <p:anim calcmode="lin" valueType="num">
                                      <p:cBhvr>
                                        <p:cTn id="25" dur="500" fill="hold"/>
                                        <p:tgtEl>
                                          <p:spTgt spid="32784"/>
                                        </p:tgtEl>
                                        <p:attrNameLst>
                                          <p:attrName>ppt_h</p:attrName>
                                        </p:attrNameLst>
                                      </p:cBhvr>
                                      <p:tavLst>
                                        <p:tav tm="0">
                                          <p:val>
                                            <p:strVal val="#ppt_h"/>
                                          </p:val>
                                        </p:tav>
                                        <p:tav tm="100000">
                                          <p:val>
                                            <p:strVal val="#ppt_h"/>
                                          </p:val>
                                        </p:tav>
                                      </p:tavLst>
                                    </p:anim>
                                    <p:anim calcmode="lin" valueType="num">
                                      <p:cBhvr>
                                        <p:cTn id="26" dur="500" fill="hold"/>
                                        <p:tgtEl>
                                          <p:spTgt spid="32784"/>
                                        </p:tgtEl>
                                        <p:attrNameLst>
                                          <p:attrName>ppt_x</p:attrName>
                                        </p:attrNameLst>
                                      </p:cBhvr>
                                      <p:tavLst>
                                        <p:tav tm="0">
                                          <p:val>
                                            <p:strVal val="#ppt_x-.2"/>
                                          </p:val>
                                        </p:tav>
                                        <p:tav tm="100000">
                                          <p:val>
                                            <p:strVal val="#ppt_x"/>
                                          </p:val>
                                        </p:tav>
                                      </p:tavLst>
                                    </p:anim>
                                    <p:anim calcmode="lin" valueType="num">
                                      <p:cBhvr>
                                        <p:cTn id="27" dur="500" fill="hold"/>
                                        <p:tgtEl>
                                          <p:spTgt spid="32784"/>
                                        </p:tgtEl>
                                        <p:attrNameLst>
                                          <p:attrName>ppt_y</p:attrName>
                                        </p:attrNameLst>
                                      </p:cBhvr>
                                      <p:tavLst>
                                        <p:tav tm="0">
                                          <p:val>
                                            <p:strVal val="#ppt_y"/>
                                          </p:val>
                                        </p:tav>
                                        <p:tav tm="100000">
                                          <p:val>
                                            <p:strVal val="#ppt_y"/>
                                          </p:val>
                                        </p:tav>
                                      </p:tavLst>
                                    </p:anim>
                                    <p:animEffect transition="in" filter="fade">
                                      <p:cBhvr>
                                        <p:cTn id="28"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dirty="0">
                <a:solidFill>
                  <a:srgbClr val="FF9933"/>
                </a:solidFill>
                <a:effectLst>
                  <a:outerShdw blurRad="38100" dist="38100" dir="2700000" algn="tl">
                    <a:srgbClr val="FFFFFF"/>
                  </a:outerShdw>
                </a:effectLst>
                <a:latin typeface="Pristina" charset="0"/>
                <a:ea typeface="SimSun" charset="0"/>
                <a:cs typeface="SimSun" charset="0"/>
              </a:rPr>
              <a:t>	</a:t>
            </a:r>
            <a:r>
              <a:rPr lang="ar-JO" sz="5000" b="1" dirty="0">
                <a:solidFill>
                  <a:srgbClr val="FF9933"/>
                </a:solidFill>
                <a:effectLst>
                  <a:outerShdw blurRad="38100" dist="38100" dir="2700000" algn="tl">
                    <a:srgbClr val="FFFFFF"/>
                  </a:outerShdw>
                </a:effectLst>
                <a:latin typeface="Pristina" charset="0"/>
                <a:ea typeface="SimSun" charset="0"/>
                <a:cs typeface="SimSun" charset="0"/>
              </a:rPr>
              <a:t>تم هذا كله لكي </a:t>
            </a:r>
            <a:r>
              <a:rPr lang="ar-JO" sz="5000" b="1" dirty="0">
                <a:solidFill>
                  <a:srgbClr val="92D050"/>
                </a:solidFill>
                <a:effectLst>
                  <a:outerShdw blurRad="38100" dist="38100" dir="2700000" algn="tl">
                    <a:srgbClr val="FFFFFF"/>
                  </a:outerShdw>
                </a:effectLst>
                <a:latin typeface="Pristina" charset="0"/>
                <a:ea typeface="SimSun" charset="0"/>
                <a:cs typeface="SimSun" charset="0"/>
              </a:rPr>
              <a:t>يتم</a:t>
            </a:r>
            <a:r>
              <a:rPr lang="ar-JO" sz="5000" b="1" dirty="0">
                <a:solidFill>
                  <a:srgbClr val="FF9933"/>
                </a:solidFill>
                <a:effectLst>
                  <a:outerShdw blurRad="38100" dist="38100" dir="2700000" algn="tl">
                    <a:srgbClr val="FFFFFF"/>
                  </a:outerShdw>
                </a:effectLst>
                <a:latin typeface="Pristina" charset="0"/>
                <a:ea typeface="SimSun" charset="0"/>
                <a:cs typeface="SimSun" charset="0"/>
              </a:rPr>
              <a:t> ما قيل بالنبي</a:t>
            </a:r>
            <a:endParaRPr lang="en-US" sz="5000" b="1" dirty="0">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dirty="0">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16288"/>
            <a:chOff x="1888" y="1929"/>
            <a:chExt cx="3062" cy="2089"/>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20163402">
              <a:off x="1888" y="2383"/>
              <a:ext cx="2988" cy="1221"/>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يكتمل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outerShdw blurRad="38100" dist="38100" dir="2700000" algn="tl">
                      <a:srgbClr val="000000"/>
                    </a:outerShdw>
                  </a:effectLst>
                  <a:latin typeface="Algerian" charset="0"/>
                  <a:cs typeface="Arial" charset="0"/>
                </a:rPr>
                <a:t>أو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يملأ بالكامل</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endParaRP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27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Times New Roman" pitchFamily="18" charset="0"/>
                <a:ea typeface="Lucida Handwriting"/>
                <a:cs typeface="Times New Roman" pitchFamily="18" charset="0"/>
              </a:rPr>
              <a:t>يتم</a:t>
            </a:r>
            <a:endParaRPr kumimoji="0" lang="en-US" sz="5400" b="1" i="0" u="none" strike="noStrike" kern="10" cap="none" spc="-27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Times New Roman" pitchFamily="18" charset="0"/>
              <a:ea typeface="Lucida Handwriting"/>
              <a:cs typeface="Times New Roman" pitchFamily="18" charset="0"/>
            </a:endParaRP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dirty="0">
              <a:solidFill>
                <a:srgbClr val="FFFF66"/>
              </a:solidFill>
              <a:effectLst>
                <a:outerShdw blurRad="38100" dist="38100" dir="2700000" algn="tl">
                  <a:srgbClr val="000000"/>
                </a:outerShdw>
              </a:effectLst>
            </a:endParaRPr>
          </a:p>
          <a:p>
            <a:pPr marL="0" indent="0" algn="ctr">
              <a:buFontTx/>
              <a:buNone/>
            </a:pPr>
            <a:r>
              <a:rPr lang="ar-JO" sz="4800" b="1" dirty="0">
                <a:solidFill>
                  <a:srgbClr val="FFFF66"/>
                </a:solidFill>
                <a:effectLst>
                  <a:outerShdw blurRad="38100" dist="38100" dir="2700000" algn="tl">
                    <a:srgbClr val="000000"/>
                  </a:outerShdw>
                </a:effectLst>
              </a:rPr>
              <a:t>نبوات مباشرة</a:t>
            </a:r>
            <a:endParaRPr lang="en-US" sz="4800" b="1" dirty="0">
              <a:solidFill>
                <a:srgbClr val="FFFF66"/>
              </a:solidFill>
              <a:effectLst>
                <a:outerShdw blurRad="38100" dist="38100" dir="2700000" algn="tl">
                  <a:srgbClr val="000000"/>
                </a:outerShdw>
              </a:effectLst>
            </a:endParaRP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حرفي</a:t>
            </a:r>
            <a:endParaRPr kumimoji="0" lang="en-US" sz="60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sp>
        <p:nvSpPr>
          <p:cNvPr id="46093" name="Text Box 13"/>
          <p:cNvSpPr txBox="1">
            <a:spLocks noChangeArrowheads="1"/>
          </p:cNvSpPr>
          <p:nvPr/>
        </p:nvSpPr>
        <p:spPr bwMode="auto">
          <a:xfrm>
            <a:off x="3886200" y="3962400"/>
            <a:ext cx="4572000"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مكان الولادة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FFFF66"/>
                </a:solidFill>
                <a:effectLst>
                  <a:outerShdw blurRad="38100" dist="38100" dir="2700000" algn="tl">
                    <a:srgbClr val="000000"/>
                  </a:outerShdw>
                </a:effectLst>
                <a:latin typeface="Arial" charset="0"/>
                <a:cs typeface="Arial" charset="0"/>
              </a:rPr>
              <a:t>في بيت لحم</a:t>
            </a:r>
            <a:br>
              <a:rPr kumimoji="0" lang="en-US"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ar-JO"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مت 2: 6</a:t>
            </a:r>
            <a:endParaRPr kumimoji="0" lang="en-US"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ميخا 5:</a:t>
            </a:r>
            <a:r>
              <a:rPr kumimoji="0" lang="ar-JO" sz="4400" b="1" i="0" u="none" strike="noStrike" kern="1200" cap="none" spc="0" normalizeH="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2</a:t>
            </a:r>
            <a:endParaRPr kumimoji="0" lang="en-US"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تصنيفي</a:t>
            </a:r>
            <a:endParaRPr kumimoji="0" lang="en-US" sz="5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a:t>
            </a:r>
            <a:r>
              <a:rPr kumimoji="0" lang="ar-JO" sz="5400" b="1" i="0" u="none" strike="noStrike" kern="10" cap="none" spc="0" normalizeH="0" noProof="0" dirty="0">
                <a:ln w="19050">
                  <a:round/>
                  <a:headEnd/>
                  <a:tailEnd/>
                </a:ln>
                <a:solidFill>
                  <a:srgbClr val="333399"/>
                </a:solidFill>
                <a:effectLst/>
                <a:uLnTx/>
                <a:uFillTx/>
                <a:latin typeface="Pristina"/>
                <a:ea typeface="Pristina"/>
                <a:cs typeface="Pristina"/>
              </a:rPr>
              <a:t>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sp>
        <p:nvSpPr>
          <p:cNvPr id="52238" name="Text Box 14"/>
          <p:cNvSpPr txBox="1">
            <a:spLocks noChangeArrowheads="1"/>
          </p:cNvSpPr>
          <p:nvPr/>
        </p:nvSpPr>
        <p:spPr bwMode="auto">
          <a:xfrm>
            <a:off x="626239" y="3124200"/>
            <a:ext cx="7955383"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التواصل بين أحداث العهد القديم والعهد الجديد</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66"/>
                </a:solidFill>
                <a:effectLst>
                  <a:outerShdw blurRad="38100" dist="38100" dir="2700000" algn="tl">
                    <a:srgbClr val="000000"/>
                  </a:outerShdw>
                </a:effectLst>
                <a:latin typeface="Arial" charset="0"/>
                <a:cs typeface="Arial" charset="0"/>
              </a:rPr>
              <a:t>مثل هوشع 11: 1 ---- متى 2: 15</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a:ea typeface="ＭＳ Ｐゴシック" charset="0"/>
                <a:cs typeface="Arial" charset="0"/>
              </a:rPr>
              <a:t>من مصر دعوت ابني</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endParaRPr>
          </a:p>
        </p:txBody>
      </p:sp>
      <p:sp>
        <p:nvSpPr>
          <p:cNvPr id="55299" name="Rectangle 2"/>
          <p:cNvSpPr>
            <a:spLocks noChangeArrowheads="1"/>
          </p:cNvSpPr>
          <p:nvPr/>
        </p:nvSpPr>
        <p:spPr bwMode="auto">
          <a:xfrm>
            <a:off x="154027" y="6257959"/>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61" tIns="40830" rIns="81661" bIns="4083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7" name="Oval 26"/>
          <p:cNvSpPr>
            <a:spLocks noChangeArrowheads="1"/>
          </p:cNvSpPr>
          <p:nvPr/>
        </p:nvSpPr>
        <p:spPr bwMode="auto">
          <a:xfrm rot="-2888524">
            <a:off x="3887055" y="464345"/>
            <a:ext cx="5000625" cy="4967287"/>
          </a:xfrm>
          <a:prstGeom prst="ellipse">
            <a:avLst/>
          </a:prstGeom>
          <a:solidFill>
            <a:srgbClr val="333399">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Arial" panose="020B0604020202020204" pitchFamily="34" charset="0"/>
            </a:endParaRPr>
          </a:p>
        </p:txBody>
      </p:sp>
      <p:sp>
        <p:nvSpPr>
          <p:cNvPr id="26" name="Oval 25"/>
          <p:cNvSpPr>
            <a:spLocks noChangeArrowheads="1"/>
          </p:cNvSpPr>
          <p:nvPr/>
        </p:nvSpPr>
        <p:spPr bwMode="auto">
          <a:xfrm rot="9274204">
            <a:off x="727080" y="2692400"/>
            <a:ext cx="5213350" cy="3849688"/>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99342" name="Rectangle 13"/>
          <p:cNvSpPr>
            <a:spLocks noChangeArrowheads="1"/>
          </p:cNvSpPr>
          <p:nvPr/>
        </p:nvSpPr>
        <p:spPr bwMode="auto">
          <a:xfrm>
            <a:off x="1600200" y="4691090"/>
            <a:ext cx="2514600" cy="1064739"/>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العهد القديم : الذي يكمن وراء</a:t>
            </a:r>
            <a:endPar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99343" name="Rectangle 14"/>
          <p:cNvSpPr>
            <a:spLocks noChangeArrowheads="1"/>
          </p:cNvSpPr>
          <p:nvPr/>
        </p:nvSpPr>
        <p:spPr bwMode="auto">
          <a:xfrm>
            <a:off x="1757424" y="708026"/>
            <a:ext cx="2738437" cy="2070143"/>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ctr"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الفلسفة</a:t>
            </a:r>
          </a:p>
          <a:p>
            <a:pPr marL="0" marR="0" lvl="0" indent="0" algn="ctr"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اليونانية </a:t>
            </a:r>
          </a:p>
          <a:p>
            <a:pPr marL="0" marR="0" lvl="0" indent="0" algn="ctr"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المنطق</a:t>
            </a:r>
          </a:p>
        </p:txBody>
      </p:sp>
      <p:sp>
        <p:nvSpPr>
          <p:cNvPr id="99344" name="Rectangle 15"/>
          <p:cNvSpPr>
            <a:spLocks noChangeArrowheads="1"/>
          </p:cNvSpPr>
          <p:nvPr/>
        </p:nvSpPr>
        <p:spPr bwMode="auto">
          <a:xfrm>
            <a:off x="5867400" y="1316042"/>
            <a:ext cx="2794000" cy="1557182"/>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فيلو : متحد مع الله لكن متميز عنه، خالق، ثابت ومعلن</a:t>
            </a:r>
            <a:endPar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55306" name="Text Box 17"/>
          <p:cNvSpPr txBox="1">
            <a:spLocks noChangeArrowheads="1"/>
          </p:cNvSpPr>
          <p:nvPr/>
        </p:nvSpPr>
        <p:spPr bwMode="auto">
          <a:xfrm>
            <a:off x="8781073" y="-292601"/>
            <a:ext cx="162318" cy="361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374" tIns="41793" rIns="80374" bIns="417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Comic Sans MS" charset="0"/>
                <a:ea typeface="MS Gothic" charset="0"/>
                <a:cs typeface="MS Gothic" charset="0"/>
              </a:rPr>
              <a:t> </a:t>
            </a:r>
          </a:p>
        </p:txBody>
      </p:sp>
      <p:sp>
        <p:nvSpPr>
          <p:cNvPr id="55307" name="Text Box 18"/>
          <p:cNvSpPr txBox="1">
            <a:spLocks noChangeArrowheads="1"/>
          </p:cNvSpPr>
          <p:nvPr/>
        </p:nvSpPr>
        <p:spPr bwMode="auto">
          <a:xfrm>
            <a:off x="8764627" y="5835650"/>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61" tIns="40830" rIns="81661" bIns="4083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4" name="Title 23"/>
          <p:cNvSpPr>
            <a:spLocks noGrp="1"/>
          </p:cNvSpPr>
          <p:nvPr>
            <p:ph type="title" idx="4294967295"/>
          </p:nvPr>
        </p:nvSpPr>
        <p:spPr>
          <a:xfrm>
            <a:off x="3886200" y="2903538"/>
            <a:ext cx="1600200" cy="609600"/>
          </a:xfrm>
        </p:spPr>
        <p:txBody>
          <a:bodyPr/>
          <a:lstStyle/>
          <a:p>
            <a:pPr>
              <a:buFont typeface="Times New Roman" charset="0"/>
              <a:buNone/>
              <a:defRPr/>
            </a:pPr>
            <a:r>
              <a:rPr lang="ar-JO" sz="2900" dirty="0">
                <a:solidFill>
                  <a:srgbClr val="FFEA18"/>
                </a:solidFill>
                <a:latin typeface="Comic Sans MS" charset="0"/>
              </a:rPr>
              <a:t>اللوجوس</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p:spPr>
        <p:txBody>
          <a:bodyPr/>
          <a:lstStyle/>
          <a:p>
            <a:pPr marL="0" indent="0" algn="ctr">
              <a:buFontTx/>
              <a:buNone/>
            </a:pPr>
            <a:r>
              <a:rPr lang="ar-JO" sz="4000" b="1" dirty="0">
                <a:solidFill>
                  <a:srgbClr val="002060"/>
                </a:solidFill>
                <a:effectLst>
                  <a:outerShdw blurRad="38100" dist="38100" dir="2700000" algn="tl">
                    <a:srgbClr val="000000"/>
                  </a:outerShdw>
                </a:effectLst>
              </a:rPr>
              <a:t>هوشع 11: 1</a:t>
            </a:r>
            <a:endParaRPr lang="en-US" sz="4000" b="1" dirty="0">
              <a:solidFill>
                <a:srgbClr val="002060"/>
              </a:solidFill>
              <a:effectLst>
                <a:outerShdw blurRad="38100" dist="38100" dir="2700000" algn="tl">
                  <a:srgbClr val="000000"/>
                </a:outerShdw>
              </a:effectLst>
            </a:endParaRPr>
          </a:p>
          <a:p>
            <a:pPr marL="0" indent="0" algn="ctr">
              <a:buFontTx/>
              <a:buNone/>
            </a:pPr>
            <a:endParaRPr lang="en-US" sz="4000" b="1" dirty="0">
              <a:solidFill>
                <a:srgbClr val="002060"/>
              </a:solidFill>
              <a:effectLst>
                <a:outerShdw blurRad="38100" dist="38100" dir="2700000" algn="tl">
                  <a:srgbClr val="000000"/>
                </a:outerShdw>
              </a:effectLst>
            </a:endParaRPr>
          </a:p>
          <a:p>
            <a:pPr marL="0" indent="0" algn="ctr">
              <a:buFontTx/>
              <a:buNone/>
            </a:pPr>
            <a:r>
              <a:rPr lang="en-US" sz="4000" b="1" dirty="0">
                <a:solidFill>
                  <a:srgbClr val="002060"/>
                </a:solidFill>
                <a:effectLst>
                  <a:outerShdw blurRad="38100" dist="38100" dir="2700000" algn="tl">
                    <a:srgbClr val="000000"/>
                  </a:outerShdw>
                </a:effectLst>
              </a:rPr>
              <a:t>	</a:t>
            </a:r>
          </a:p>
          <a:p>
            <a:pPr marL="0" indent="0" algn="ctr">
              <a:buFontTx/>
              <a:buNone/>
            </a:pPr>
            <a:r>
              <a:rPr lang="ar-JO" sz="4000" b="1" dirty="0">
                <a:solidFill>
                  <a:srgbClr val="002060"/>
                </a:solidFill>
                <a:effectLst>
                  <a:outerShdw blurRad="38100" dist="38100" dir="2700000" algn="tl">
                    <a:srgbClr val="000000"/>
                  </a:outerShdw>
                </a:effectLst>
              </a:rPr>
              <a:t>دعا الله إسرائيل للخروج من مصر</a:t>
            </a:r>
            <a:endParaRPr lang="en-US" sz="4000" b="1" dirty="0">
              <a:solidFill>
                <a:srgbClr val="002060"/>
              </a:solidFill>
              <a:effectLst>
                <a:outerShdw blurRad="38100" dist="38100" dir="2700000" algn="tl">
                  <a:srgbClr val="000000"/>
                </a:outerShdw>
              </a:effectLst>
            </a:endParaRPr>
          </a:p>
        </p:txBody>
      </p:sp>
      <p:sp>
        <p:nvSpPr>
          <p:cNvPr id="100364" name="Text Box 12"/>
          <p:cNvSpPr txBox="1">
            <a:spLocks noGrp="1" noChangeArrowheads="1"/>
          </p:cNvSpPr>
          <p:nvPr>
            <p:ph type="body" sz="half" idx="2"/>
          </p:nvPr>
        </p:nvSpPr>
        <p:spPr>
          <a:xfrm>
            <a:off x="4648200" y="685800"/>
            <a:ext cx="4038600" cy="4525963"/>
          </a:xfrm>
          <a:noFill/>
          <a:ln>
            <a:noFill/>
          </a:ln>
          <a:effectLst/>
        </p:spPr>
        <p:txBody>
          <a:bodyPr vert="horz" wrap="square" lIns="91440" tIns="45720" rIns="91440" bIns="45720" numCol="1" anchor="t" anchorCtr="0" compatLnSpc="1">
            <a:prstTxWarp prst="textNoShape">
              <a:avLst/>
            </a:prstTxWarp>
          </a:bodyPr>
          <a:lstStyle/>
          <a:p>
            <a:pPr marL="0" indent="0" algn="ctr">
              <a:buNone/>
            </a:pPr>
            <a:r>
              <a:rPr lang="ar-JO" sz="4000" b="1" dirty="0">
                <a:solidFill>
                  <a:srgbClr val="002060"/>
                </a:solidFill>
                <a:effectLst>
                  <a:outerShdw blurRad="38100" dist="38100" dir="2700000" algn="tl">
                    <a:srgbClr val="000000"/>
                  </a:outerShdw>
                </a:effectLst>
              </a:rPr>
              <a:t>متى 2: 15</a:t>
            </a:r>
            <a:endParaRPr lang="en-US" sz="4000" b="1" dirty="0">
              <a:solidFill>
                <a:srgbClr val="002060"/>
              </a:solidFill>
              <a:effectLst>
                <a:outerShdw blurRad="38100" dist="38100" dir="2700000" algn="tl">
                  <a:srgbClr val="000000"/>
                </a:outerShdw>
              </a:effectLst>
            </a:endParaRPr>
          </a:p>
          <a:p>
            <a:pPr marL="0" indent="0" algn="ctr">
              <a:buNone/>
            </a:pPr>
            <a:endParaRPr lang="en-US" sz="4000" b="1" dirty="0">
              <a:solidFill>
                <a:srgbClr val="002060"/>
              </a:solidFill>
              <a:effectLst>
                <a:outerShdw blurRad="38100" dist="38100" dir="2700000" algn="tl">
                  <a:srgbClr val="000000"/>
                </a:outerShdw>
              </a:effectLst>
            </a:endParaRPr>
          </a:p>
          <a:p>
            <a:pPr marL="0" indent="0" algn="ctr">
              <a:buNone/>
            </a:pPr>
            <a:r>
              <a:rPr lang="en-US" sz="4000" b="1" dirty="0">
                <a:solidFill>
                  <a:srgbClr val="002060"/>
                </a:solidFill>
                <a:effectLst>
                  <a:outerShdw blurRad="38100" dist="38100" dir="2700000" algn="tl">
                    <a:srgbClr val="000000"/>
                  </a:outerShdw>
                </a:effectLst>
              </a:rPr>
              <a:t>	</a:t>
            </a:r>
          </a:p>
          <a:p>
            <a:pPr marL="0" indent="0" algn="ctr">
              <a:buNone/>
            </a:pPr>
            <a:r>
              <a:rPr lang="ar-JO" sz="4000" b="1" dirty="0">
                <a:solidFill>
                  <a:srgbClr val="002060"/>
                </a:solidFill>
                <a:effectLst>
                  <a:outerShdw blurRad="38100" dist="38100" dir="2700000" algn="tl">
                    <a:srgbClr val="000000"/>
                  </a:outerShdw>
                </a:effectLst>
              </a:rPr>
              <a:t>هرب يسوع </a:t>
            </a:r>
            <a:br>
              <a:rPr lang="en-US" sz="4000" b="1" dirty="0">
                <a:solidFill>
                  <a:srgbClr val="002060"/>
                </a:solidFill>
                <a:effectLst>
                  <a:outerShdw blurRad="38100" dist="38100" dir="2700000" algn="tl">
                    <a:srgbClr val="000000"/>
                  </a:outerShdw>
                </a:effectLst>
              </a:rPr>
            </a:br>
            <a:r>
              <a:rPr lang="ar-JO" sz="4000" b="1" dirty="0">
                <a:solidFill>
                  <a:srgbClr val="002060"/>
                </a:solidFill>
                <a:effectLst>
                  <a:outerShdw blurRad="38100" dist="38100" dir="2700000" algn="tl">
                    <a:srgbClr val="000000"/>
                  </a:outerShdw>
                </a:effectLst>
              </a:rPr>
              <a:t>و رجع من مصر</a:t>
            </a:r>
            <a:endParaRPr lang="en-US" sz="4000" b="1" dirty="0">
              <a:solidFill>
                <a:srgbClr val="002060"/>
              </a:solidFill>
              <a:effectLst>
                <a:outerShdw blurRad="38100" dist="38100" dir="2700000" algn="tl">
                  <a:srgbClr val="000000"/>
                </a:outerShdw>
              </a:effectLst>
            </a:endParaRP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par>
                                <p:cTn id="20" presetID="39" presetClass="entr" presetSubtype="0" accel="100000" fill="hold" nodeType="withEffect">
                                  <p:stCondLst>
                                    <p:cond delay="0"/>
                                  </p:stCondLst>
                                  <p:childTnLst>
                                    <p:set>
                                      <p:cBhvr>
                                        <p:cTn id="21" dur="1" fill="hold">
                                          <p:stCondLst>
                                            <p:cond delay="0"/>
                                          </p:stCondLst>
                                        </p:cTn>
                                        <p:tgtEl>
                                          <p:spTgt spid="100362">
                                            <p:txEl>
                                              <p:pRg st="3" end="3"/>
                                            </p:txEl>
                                          </p:spTgt>
                                        </p:tgtEl>
                                        <p:attrNameLst>
                                          <p:attrName>style.visibility</p:attrName>
                                        </p:attrNameLst>
                                      </p:cBhvr>
                                      <p:to>
                                        <p:strVal val="visible"/>
                                      </p:to>
                                    </p:set>
                                    <p:anim calcmode="lin" valueType="num">
                                      <p:cBhvr>
                                        <p:cTn id="22"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1003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nodeType="clickEffect">
                                  <p:stCondLst>
                                    <p:cond delay="0"/>
                                  </p:stCondLst>
                                  <p:childTnLst>
                                    <p:set>
                                      <p:cBhvr>
                                        <p:cTn id="29" dur="1" fill="hold">
                                          <p:stCondLst>
                                            <p:cond delay="0"/>
                                          </p:stCondLst>
                                        </p:cTn>
                                        <p:tgtEl>
                                          <p:spTgt spid="100364">
                                            <p:txEl>
                                              <p:pRg st="3" end="3"/>
                                            </p:txEl>
                                          </p:spTgt>
                                        </p:tgtEl>
                                        <p:attrNameLst>
                                          <p:attrName>style.visibility</p:attrName>
                                        </p:attrNameLst>
                                      </p:cBhvr>
                                      <p:to>
                                        <p:strVal val="visible"/>
                                      </p:to>
                                    </p:set>
                                    <p:anim to="" calcmode="lin" valueType="num">
                                      <p:cBhvr>
                                        <p:cTn id="30" dur="1" fill="hold"/>
                                        <p:tgtEl>
                                          <p:spTgt spid="100364">
                                            <p:txEl>
                                              <p:pRg st="3" end="3"/>
                                            </p:txEl>
                                          </p:spTgt>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100370"/>
                                        </p:tgtEl>
                                        <p:attrNameLst>
                                          <p:attrName>style.visibility</p:attrName>
                                        </p:attrNameLst>
                                      </p:cBhvr>
                                      <p:to>
                                        <p:strVal val="visible"/>
                                      </p:to>
                                    </p:set>
                                    <p:anim calcmode="lin" valueType="num">
                                      <p:cBhvr>
                                        <p:cTn id="35" dur="500" fill="hold"/>
                                        <p:tgtEl>
                                          <p:spTgt spid="100370"/>
                                        </p:tgtEl>
                                        <p:attrNameLst>
                                          <p:attrName>ppt_w</p:attrName>
                                        </p:attrNameLst>
                                      </p:cBhvr>
                                      <p:tavLst>
                                        <p:tav tm="0">
                                          <p:val>
                                            <p:fltVal val="0"/>
                                          </p:val>
                                        </p:tav>
                                        <p:tav tm="100000">
                                          <p:val>
                                            <p:strVal val="#ppt_w"/>
                                          </p:val>
                                        </p:tav>
                                      </p:tavLst>
                                    </p:anim>
                                    <p:anim calcmode="lin" valueType="num">
                                      <p:cBhvr>
                                        <p:cTn id="36"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dirty="0">
                <a:solidFill>
                  <a:schemeClr val="bg1"/>
                </a:solidFill>
                <a:effectLst>
                  <a:outerShdw blurRad="38100" dist="38100" dir="2700000" algn="tl">
                    <a:srgbClr val="000000"/>
                  </a:outerShdw>
                </a:effectLst>
              </a:rPr>
              <a:t>	</a:t>
            </a:r>
          </a:p>
          <a:p>
            <a:pPr algn="ctr">
              <a:lnSpc>
                <a:spcPct val="80000"/>
              </a:lnSpc>
              <a:buFontTx/>
              <a:buNone/>
            </a:pPr>
            <a:r>
              <a:rPr lang="en-US" sz="200" b="1" dirty="0">
                <a:solidFill>
                  <a:srgbClr val="FFFF66"/>
                </a:solidFill>
                <a:effectLst>
                  <a:outerShdw blurRad="38100" dist="38100" dir="2700000" algn="tl">
                    <a:srgbClr val="000000"/>
                  </a:outerShdw>
                </a:effectLst>
              </a:rPr>
              <a:t>	</a:t>
            </a:r>
          </a:p>
          <a:p>
            <a:pPr algn="ctr">
              <a:lnSpc>
                <a:spcPct val="80000"/>
              </a:lnSpc>
              <a:buFontTx/>
              <a:buNone/>
            </a:pPr>
            <a:r>
              <a:rPr lang="ar-JO" sz="2400" b="1" dirty="0">
                <a:solidFill>
                  <a:srgbClr val="FFFF66"/>
                </a:solidFill>
                <a:effectLst>
                  <a:outerShdw blurRad="38100" dist="38100" dir="2700000" algn="tl">
                    <a:srgbClr val="000000"/>
                  </a:outerShdw>
                </a:effectLst>
              </a:rPr>
              <a:t>أشعيا 7: 14 ... يعطي</a:t>
            </a:r>
            <a:r>
              <a:rPr lang="ar-JO" sz="2400" b="1" dirty="0">
                <a:solidFill>
                  <a:schemeClr val="bg1"/>
                </a:solidFill>
                <a:effectLst>
                  <a:outerShdw blurRad="38100" dist="38100" dir="2700000" algn="tl">
                    <a:srgbClr val="000000"/>
                  </a:outerShdw>
                </a:effectLst>
              </a:rPr>
              <a:t>كم</a:t>
            </a:r>
            <a:r>
              <a:rPr lang="ar-JO" sz="2400" b="1" dirty="0">
                <a:solidFill>
                  <a:srgbClr val="FFFF66"/>
                </a:solidFill>
                <a:effectLst>
                  <a:outerShdw blurRad="38100" dist="38100" dir="2700000" algn="tl">
                    <a:srgbClr val="000000"/>
                  </a:outerShdw>
                </a:effectLst>
              </a:rPr>
              <a:t> آية ها </a:t>
            </a:r>
            <a:r>
              <a:rPr lang="ar-JO" sz="2400" b="1" dirty="0">
                <a:solidFill>
                  <a:schemeClr val="bg1"/>
                </a:solidFill>
                <a:effectLst>
                  <a:outerShdw blurRad="38100" dist="38100" dir="2700000" algn="tl">
                    <a:srgbClr val="000000"/>
                  </a:outerShdw>
                </a:effectLst>
              </a:rPr>
              <a:t>العذراء</a:t>
            </a:r>
            <a:endParaRPr lang="en-US" sz="2400" b="1" dirty="0">
              <a:solidFill>
                <a:schemeClr val="bg1"/>
              </a:solidFill>
              <a:effectLst>
                <a:outerShdw blurRad="38100" dist="38100" dir="2700000" algn="tl">
                  <a:srgbClr val="000000"/>
                </a:outerShdw>
              </a:effectLst>
            </a:endParaRPr>
          </a:p>
          <a:p>
            <a:pPr algn="ctr">
              <a:lnSpc>
                <a:spcPct val="80000"/>
              </a:lnSpc>
              <a:buFontTx/>
              <a:buNone/>
            </a:pPr>
            <a:r>
              <a:rPr lang="en-US" sz="2400" b="1" dirty="0">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dirty="0">
              <a:solidFill>
                <a:srgbClr val="FFFF66"/>
              </a:solidFill>
              <a:effectLst>
                <a:outerShdw blurRad="38100" dist="38100" dir="2700000" algn="tl">
                  <a:srgbClr val="000000"/>
                </a:outerShdw>
              </a:effectLst>
            </a:endParaRPr>
          </a:p>
          <a:p>
            <a:pPr algn="ctr">
              <a:lnSpc>
                <a:spcPct val="80000"/>
              </a:lnSpc>
              <a:buFontTx/>
              <a:buNone/>
            </a:pPr>
            <a:r>
              <a:rPr lang="en-US" sz="400" b="1" dirty="0">
                <a:solidFill>
                  <a:schemeClr val="bg1"/>
                </a:solidFill>
                <a:effectLst>
                  <a:outerShdw blurRad="38100" dist="38100" dir="2700000" algn="tl">
                    <a:srgbClr val="000000"/>
                  </a:outerShdw>
                </a:effectLst>
              </a:rPr>
              <a:t>	</a:t>
            </a:r>
          </a:p>
          <a:p>
            <a:pPr algn="ctr">
              <a:lnSpc>
                <a:spcPct val="80000"/>
              </a:lnSpc>
              <a:buFontTx/>
              <a:buNone/>
            </a:pPr>
            <a:r>
              <a:rPr lang="en-US" sz="1200" b="1" dirty="0">
                <a:solidFill>
                  <a:srgbClr val="FF0000"/>
                </a:solidFill>
                <a:effectLst>
                  <a:outerShdw blurRad="38100" dist="38100" dir="2700000" algn="tl">
                    <a:srgbClr val="000000"/>
                  </a:outerShdw>
                </a:effectLst>
              </a:rPr>
              <a:t>	</a:t>
            </a:r>
          </a:p>
          <a:p>
            <a:pPr algn="ctr">
              <a:lnSpc>
                <a:spcPct val="80000"/>
              </a:lnSpc>
              <a:buFontTx/>
              <a:buNone/>
            </a:pPr>
            <a:endParaRPr lang="en-US" sz="1200" b="1" dirty="0">
              <a:solidFill>
                <a:srgbClr val="FF0000"/>
              </a:solidFill>
              <a:effectLst>
                <a:outerShdw blurRad="38100" dist="38100" dir="2700000" algn="tl">
                  <a:srgbClr val="000000"/>
                </a:outerShdw>
              </a:effectLst>
            </a:endParaRPr>
          </a:p>
          <a:p>
            <a:pPr algn="ctr">
              <a:lnSpc>
                <a:spcPct val="80000"/>
              </a:lnSpc>
              <a:buFontTx/>
              <a:buNone/>
            </a:pPr>
            <a:r>
              <a:rPr lang="ar-JO" b="1" dirty="0">
                <a:solidFill>
                  <a:schemeClr val="bg1"/>
                </a:solidFill>
                <a:effectLst>
                  <a:outerShdw blurRad="38100" dist="38100" dir="2700000" algn="tl">
                    <a:srgbClr val="000000"/>
                  </a:outerShdw>
                </a:effectLst>
              </a:rPr>
              <a:t>أنت</a:t>
            </a:r>
            <a:r>
              <a:rPr lang="ar-JO" b="1" dirty="0">
                <a:solidFill>
                  <a:srgbClr val="FFFF66"/>
                </a:solidFill>
                <a:effectLst>
                  <a:outerShdw blurRad="38100" dist="38100" dir="2700000" algn="tl">
                    <a:srgbClr val="000000"/>
                  </a:outerShdw>
                </a:effectLst>
              </a:rPr>
              <a:t> : بالعبرية جمع</a:t>
            </a:r>
            <a:endParaRPr lang="en-US" b="1" dirty="0">
              <a:solidFill>
                <a:srgbClr val="FFFF66"/>
              </a:solidFill>
              <a:effectLst>
                <a:outerShdw blurRad="38100" dist="38100" dir="2700000" algn="tl">
                  <a:srgbClr val="000000"/>
                </a:outerShdw>
              </a:effectLst>
            </a:endParaRPr>
          </a:p>
          <a:p>
            <a:pPr algn="ctr">
              <a:lnSpc>
                <a:spcPct val="80000"/>
              </a:lnSpc>
              <a:buFontTx/>
              <a:buNone/>
            </a:pPr>
            <a:endParaRPr lang="en-US" sz="1800" b="1" dirty="0">
              <a:solidFill>
                <a:srgbClr val="FFFF66"/>
              </a:solidFill>
              <a:effectLst>
                <a:outerShdw blurRad="38100" dist="38100" dir="2700000" algn="tl">
                  <a:srgbClr val="000000"/>
                </a:outerShdw>
              </a:effectLst>
            </a:endParaRPr>
          </a:p>
          <a:p>
            <a:pPr algn="ctr">
              <a:lnSpc>
                <a:spcPct val="80000"/>
              </a:lnSpc>
              <a:buFontTx/>
              <a:buNone/>
            </a:pPr>
            <a:r>
              <a:rPr lang="ar-JO" b="1" dirty="0">
                <a:solidFill>
                  <a:schemeClr val="bg1"/>
                </a:solidFill>
                <a:effectLst>
                  <a:outerShdw blurRad="38100" dist="38100" dir="2700000" algn="tl">
                    <a:srgbClr val="000000"/>
                  </a:outerShdw>
                </a:effectLst>
                <a:latin typeface="Arial"/>
              </a:rPr>
              <a:t>العذراء</a:t>
            </a:r>
            <a:r>
              <a:rPr lang="ar-JO" b="1" dirty="0">
                <a:solidFill>
                  <a:srgbClr val="FFFF66"/>
                </a:solidFill>
                <a:effectLst>
                  <a:outerShdw blurRad="38100" dist="38100" dir="2700000" algn="tl">
                    <a:srgbClr val="000000"/>
                  </a:outerShdw>
                </a:effectLst>
                <a:latin typeface="Arial"/>
              </a:rPr>
              <a:t> : بالعبرية تعني شابة في عمر الزواج</a:t>
            </a:r>
            <a:endParaRPr lang="en-US" b="1" dirty="0">
              <a:solidFill>
                <a:srgbClr val="FFFF66"/>
              </a:solidFill>
              <a:effectLst>
                <a:outerShdw blurRad="38100" dist="38100" dir="2700000" algn="tl">
                  <a:srgbClr val="000000"/>
                </a:outerShdw>
              </a:effectLst>
            </a:endParaRPr>
          </a:p>
          <a:p>
            <a:pPr algn="ctr">
              <a:lnSpc>
                <a:spcPct val="80000"/>
              </a:lnSpc>
              <a:buFontTx/>
              <a:buNone/>
            </a:pPr>
            <a:r>
              <a:rPr lang="en-US" sz="2000" b="1" dirty="0">
                <a:solidFill>
                  <a:schemeClr val="bg1"/>
                </a:solidFill>
                <a:effectLst>
                  <a:outerShdw blurRad="38100" dist="38100" dir="2700000" algn="tl">
                    <a:srgbClr val="000000"/>
                  </a:outerShdw>
                </a:effectLst>
              </a:rPr>
              <a:t>	</a:t>
            </a:r>
          </a:p>
          <a:p>
            <a:pPr algn="ctr">
              <a:lnSpc>
                <a:spcPct val="80000"/>
              </a:lnSpc>
              <a:buFontTx/>
              <a:buNone/>
            </a:pPr>
            <a:endParaRPr lang="en-US" sz="2000" b="1" dirty="0">
              <a:solidFill>
                <a:schemeClr val="bg1"/>
              </a:solidFill>
              <a:effectLst>
                <a:outerShdw blurRad="38100" dist="38100" dir="2700000" algn="tl">
                  <a:srgbClr val="000000"/>
                </a:outerShdw>
              </a:effectLst>
            </a:endParaRPr>
          </a:p>
          <a:p>
            <a:pPr algn="ctr">
              <a:lnSpc>
                <a:spcPct val="80000"/>
              </a:lnSpc>
              <a:buFontTx/>
              <a:buNone/>
            </a:pPr>
            <a:endParaRPr lang="en-US" sz="2000" b="1" dirty="0">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حرفي وتصنيفي</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dirty="0">
                <a:solidFill>
                  <a:schemeClr val="bg1"/>
                </a:solidFill>
                <a:effectLst>
                  <a:outerShdw blurRad="38100" dist="38100" dir="2700000" algn="tl">
                    <a:srgbClr val="000000"/>
                  </a:outerShdw>
                </a:effectLst>
              </a:rPr>
              <a:t>		</a:t>
            </a:r>
          </a:p>
          <a:p>
            <a:pPr algn="ctr">
              <a:buFontTx/>
              <a:buNone/>
            </a:pPr>
            <a:endParaRPr lang="en-US" b="1" dirty="0">
              <a:solidFill>
                <a:schemeClr val="bg1"/>
              </a:solidFill>
              <a:effectLst>
                <a:outerShdw blurRad="38100" dist="38100" dir="2700000" algn="tl">
                  <a:srgbClr val="000000"/>
                </a:outerShdw>
              </a:effectLst>
            </a:endParaRPr>
          </a:p>
          <a:p>
            <a:pPr algn="ctr">
              <a:buFontTx/>
              <a:buNone/>
            </a:pPr>
            <a:r>
              <a:rPr lang="ar-JO" sz="4800" b="1" dirty="0">
                <a:solidFill>
                  <a:schemeClr val="bg1"/>
                </a:solidFill>
                <a:effectLst>
                  <a:outerShdw blurRad="38100" dist="38100" dir="2700000" algn="tl">
                    <a:srgbClr val="000000"/>
                  </a:outerShdw>
                </a:effectLst>
              </a:rPr>
              <a:t>تنبؤ نهائي</a:t>
            </a:r>
            <a:r>
              <a:rPr lang="en-US" sz="4800" b="1" dirty="0">
                <a:solidFill>
                  <a:schemeClr val="bg1"/>
                </a:solidFill>
                <a:effectLst>
                  <a:outerShdw blurRad="38100" dist="38100" dir="2700000" algn="tl">
                    <a:srgbClr val="000000"/>
                  </a:outerShdw>
                </a:effectLst>
              </a:rPr>
              <a:t> </a:t>
            </a:r>
            <a:r>
              <a:rPr lang="ar-JO" sz="4800" b="1" dirty="0">
                <a:solidFill>
                  <a:schemeClr val="bg1"/>
                </a:solidFill>
                <a:effectLst>
                  <a:outerShdw blurRad="38100" dist="38100" dir="2700000" algn="tl">
                    <a:srgbClr val="000000"/>
                  </a:outerShdw>
                </a:effectLst>
              </a:rPr>
              <a:t>يشير إلى المسيح</a:t>
            </a:r>
            <a:endParaRPr lang="en-US" sz="4800" b="1" dirty="0">
              <a:solidFill>
                <a:schemeClr val="bg1"/>
              </a:solidFill>
              <a:effectLst>
                <a:outerShdw blurRad="38100" dist="38100" dir="2700000" algn="tl">
                  <a:srgbClr val="000000"/>
                </a:outerShdw>
              </a:effectLst>
            </a:endParaRPr>
          </a:p>
          <a:p>
            <a:pPr algn="ctr">
              <a:buFontTx/>
              <a:buNone/>
            </a:pPr>
            <a:endParaRPr lang="en-US" sz="4800" b="1" dirty="0">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حرفي وتصنيفي</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337226"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يسوع</a:t>
            </a:r>
            <a:endParaRPr kumimoji="0" lang="en-US"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9409" name="Text Box 17"/>
          <p:cNvSpPr txBox="1">
            <a:spLocks noChangeArrowheads="1"/>
          </p:cNvSpPr>
          <p:nvPr/>
        </p:nvSpPr>
        <p:spPr bwMode="auto">
          <a:xfrm>
            <a:off x="1219200" y="3124200"/>
            <a:ext cx="106471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آحاز</a:t>
            </a:r>
            <a:endParaRPr kumimoji="0" lang="en-US"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في بيت لحم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14</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2: 1-12</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تم عبادة يسوع كونه ملك اليهود من قبل الأمم في بيت لحم لتحقيق ميخا 5: 2 وكمؤشر أن هذا الطفل المولود سيحكم يوماً ما كملك الملوك ورب الأرباب، المسيا الحاكم على كل أمم العالم</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ت. طفولته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ar-JO" sz="6600" b="1" dirty="0">
                <a:solidFill>
                  <a:schemeClr val="bg1"/>
                </a:solidFill>
                <a:latin typeface="Times New Roman" pitchFamily="18" charset="0"/>
                <a:ea typeface="ＭＳ Ｐゴシック" charset="0"/>
                <a:cs typeface="Times New Roman" pitchFamily="18" charset="0"/>
              </a:rPr>
              <a:t>بيت لحم</a:t>
            </a:r>
            <a:endParaRPr lang="en-US" b="1" dirty="0">
              <a:solidFill>
                <a:schemeClr val="bg1"/>
              </a:solidFill>
              <a:latin typeface="Times New Roman" pitchFamily="18" charset="0"/>
              <a:ea typeface="ＭＳ Ｐゴシック" charset="0"/>
              <a:cs typeface="Times New Roman" pitchFamily="18" charset="0"/>
            </a:endParaRPr>
          </a:p>
        </p:txBody>
      </p:sp>
      <p:sp>
        <p:nvSpPr>
          <p:cNvPr id="4" name="Title 1"/>
          <p:cNvSpPr txBox="1">
            <a:spLocks/>
          </p:cNvSpPr>
          <p:nvPr/>
        </p:nvSpPr>
        <p:spPr bwMode="auto">
          <a:xfrm>
            <a:off x="285720" y="4293096"/>
            <a:ext cx="8534752"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و أنت يا بيت لحم أرض يهوذا لست الصغرى بين رؤساء يهوذا لأن منك يخرج مدبر يرعى</a:t>
            </a:r>
            <a:r>
              <a:rPr kumimoji="0" lang="ar-JO" sz="2800" b="1" i="0"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شعبي إسرائيل</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latin typeface="Arial" panose="020B0604020202020204" pitchFamily="34" charset="0"/>
                <a:cs typeface="Arial" panose="020B0604020202020204" pitchFamily="34" charset="0"/>
              </a:rPr>
              <a:t>( ميخا 5: 2 مقتبسة في متى 2: 6)</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44005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252520" cy="69573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ar-JO" sz="4000" b="1" dirty="0">
                <a:solidFill>
                  <a:schemeClr val="bg1"/>
                </a:solidFill>
                <a:latin typeface="Arial"/>
                <a:ea typeface="ＭＳ Ｐゴシック" charset="0"/>
                <a:cs typeface="Arial"/>
              </a:rPr>
              <a:t>الرحلة إلى بيت لحم</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178080915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263170"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6515" y="144016"/>
            <a:ext cx="9170535"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السهل التعرف على يسوع</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111929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الولادة في بيت لحم</a:t>
            </a:r>
            <a:endParaRPr kumimoji="0" lang="en-US"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47107" name="Rectangle 3"/>
          <p:cNvSpPr>
            <a:spLocks noGrp="1" noChangeArrowheads="1"/>
          </p:cNvSpPr>
          <p:nvPr>
            <p:ph type="body" idx="1"/>
          </p:nvPr>
        </p:nvSpPr>
        <p:spPr>
          <a:xfrm>
            <a:off x="304800" y="1752600"/>
            <a:ext cx="8229600" cy="4648200"/>
          </a:xfrm>
        </p:spPr>
        <p:txBody>
          <a:bodyPr/>
          <a:lstStyle/>
          <a:p>
            <a:pPr algn="ctr">
              <a:lnSpc>
                <a:spcPct val="90000"/>
              </a:lnSpc>
              <a:buFontTx/>
              <a:buNone/>
            </a:pPr>
            <a:r>
              <a:rPr lang="ar-JO" sz="4000" b="1" dirty="0">
                <a:solidFill>
                  <a:srgbClr val="CCFF33"/>
                </a:solidFill>
                <a:effectLst>
                  <a:outerShdw blurRad="38100" dist="38100" dir="2700000" algn="tl">
                    <a:srgbClr val="FFFFFF"/>
                  </a:outerShdw>
                </a:effectLst>
                <a:latin typeface="Arial"/>
              </a:rPr>
              <a:t>أما أنت يا </a:t>
            </a:r>
            <a:r>
              <a:rPr lang="ar-JO" sz="4000" b="1" dirty="0">
                <a:solidFill>
                  <a:schemeClr val="bg1"/>
                </a:solidFill>
                <a:effectLst>
                  <a:outerShdw blurRad="38100" dist="38100" dir="2700000" algn="tl">
                    <a:srgbClr val="FFFFFF"/>
                  </a:outerShdw>
                </a:effectLst>
                <a:latin typeface="Arial"/>
              </a:rPr>
              <a:t>بيت لحم </a:t>
            </a:r>
            <a:r>
              <a:rPr lang="ar-JO" sz="4000" b="1" dirty="0">
                <a:solidFill>
                  <a:srgbClr val="CCFF33"/>
                </a:solidFill>
                <a:effectLst>
                  <a:outerShdw blurRad="38100" dist="38100" dir="2700000" algn="tl">
                    <a:srgbClr val="FFFFFF"/>
                  </a:outerShdw>
                </a:effectLst>
                <a:latin typeface="Arial"/>
              </a:rPr>
              <a:t>أفراتة وأنت صغيرة أن تكوني بين ألوف يهوذا فمنك يخرج لي الذي يكون متسلطاً على إسرائيل</a:t>
            </a:r>
            <a:endParaRPr lang="en-US" sz="4000" b="1" dirty="0">
              <a:solidFill>
                <a:srgbClr val="CCFF33"/>
              </a:solidFill>
              <a:effectLst>
                <a:outerShdw blurRad="38100" dist="38100" dir="2700000" algn="tl">
                  <a:srgbClr val="FFFFFF"/>
                </a:outerShdw>
              </a:effectLst>
            </a:endParaRPr>
          </a:p>
          <a:p>
            <a:pPr>
              <a:lnSpc>
                <a:spcPct val="90000"/>
              </a:lnSpc>
              <a:buFontTx/>
              <a:buNone/>
            </a:pPr>
            <a:r>
              <a:rPr lang="en-US" sz="2800" b="1" dirty="0">
                <a:solidFill>
                  <a:srgbClr val="CCFF33"/>
                </a:solidFill>
                <a:effectLst>
                  <a:outerShdw blurRad="38100" dist="38100" dir="2700000" algn="tl">
                    <a:srgbClr val="FFFFFF"/>
                  </a:outerShdw>
                </a:effectLst>
              </a:rPr>
              <a:t>(</a:t>
            </a:r>
            <a:r>
              <a:rPr lang="ar-JO" sz="2800" b="1" dirty="0">
                <a:solidFill>
                  <a:srgbClr val="CCFF33"/>
                </a:solidFill>
                <a:effectLst>
                  <a:outerShdw blurRad="38100" dist="38100" dir="2700000" algn="tl">
                    <a:srgbClr val="FFFFFF"/>
                  </a:outerShdw>
                </a:effectLst>
              </a:rPr>
              <a:t>ميخا 5: 2</a:t>
            </a:r>
            <a:r>
              <a:rPr lang="en-US" sz="2800" b="1" dirty="0">
                <a:solidFill>
                  <a:srgbClr val="CCFF33"/>
                </a:solidFill>
                <a:effectLst>
                  <a:outerShdw blurRad="38100" dist="38100" dir="2700000" algn="tl">
                    <a:srgbClr val="FFFFFF"/>
                  </a:outerShdw>
                </a:effectLst>
              </a:rPr>
              <a:t>)</a:t>
            </a:r>
          </a:p>
          <a:p>
            <a:pPr>
              <a:lnSpc>
                <a:spcPct val="90000"/>
              </a:lnSpc>
              <a:buFontTx/>
              <a:buNone/>
            </a:pPr>
            <a:endParaRPr lang="en-US" sz="4000" b="1" dirty="0">
              <a:solidFill>
                <a:srgbClr val="CCFF33"/>
              </a:solidFill>
              <a:effectLst>
                <a:outerShdw blurRad="38100" dist="38100" dir="2700000" algn="tl">
                  <a:srgbClr val="FFFFFF"/>
                </a:outerShdw>
              </a:effectLst>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 calcmode="lin" valueType="num">
                                      <p:cBhvr additive="base">
                                        <p:cTn id="7" dur="500" fill="hold"/>
                                        <p:tgtEl>
                                          <p:spTgt spid="47111"/>
                                        </p:tgtEl>
                                        <p:attrNameLst>
                                          <p:attrName>ppt_x</p:attrName>
                                        </p:attrNameLst>
                                      </p:cBhvr>
                                      <p:tavLst>
                                        <p:tav tm="0">
                                          <p:val>
                                            <p:strVal val="1+#ppt_w/2"/>
                                          </p:val>
                                        </p:tav>
                                        <p:tav tm="100000">
                                          <p:val>
                                            <p:strVal val="#ppt_x"/>
                                          </p:val>
                                        </p:tav>
                                      </p:tavLst>
                                    </p:anim>
                                    <p:anim calcmode="lin" valueType="num">
                                      <p:cBhvr additive="base">
                                        <p:cTn id="8"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7107">
                                            <p:txEl>
                                              <p:pRg st="0" end="0"/>
                                            </p:txEl>
                                          </p:spTgt>
                                        </p:tgtEl>
                                        <p:attrNameLst>
                                          <p:attrName>style.visibility</p:attrName>
                                        </p:attrNameLst>
                                      </p:cBhvr>
                                      <p:to>
                                        <p:strVal val="visible"/>
                                      </p:to>
                                    </p:set>
                                    <p:anim calcmode="lin" valueType="num">
                                      <p:cBhvr>
                                        <p:cTn id="13"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7107">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 calcmode="lin" valueType="num">
                                      <p:cBhvr>
                                        <p:cTn id="18"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accent2"/>
                </a:solidFill>
                <a:effectLst>
                  <a:outerShdw blurRad="38100" dist="38100" dir="2700000" algn="tl">
                    <a:srgbClr val="DDDDDD"/>
                  </a:outerShdw>
                </a:effectLst>
              </a:rPr>
              <a:t>.... وزيارة المجوس        </a:t>
            </a:r>
            <a:r>
              <a:rPr lang="ar-JO" sz="3200" b="1" dirty="0">
                <a:solidFill>
                  <a:schemeClr val="accent2"/>
                </a:solidFill>
                <a:effectLst>
                  <a:outerShdw blurRad="38100" dist="38100" dir="2700000" algn="tl">
                    <a:srgbClr val="DDDDDD"/>
                  </a:outerShdw>
                </a:effectLst>
              </a:rPr>
              <a:t>(2: 1-12)</a:t>
            </a:r>
            <a:endParaRPr lang="en-US" sz="3200" b="1" dirty="0">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fade">
                                      <p:cBhvr>
                                        <p:cTn id="7" dur="800" decel="100000"/>
                                        <p:tgtEl>
                                          <p:spTgt spid="10252"/>
                                        </p:tgtEl>
                                      </p:cBhvr>
                                    </p:animEffect>
                                    <p:anim calcmode="lin" valueType="num">
                                      <p:cBhvr>
                                        <p:cTn id="8" dur="800" decel="100000" fill="hold"/>
                                        <p:tgtEl>
                                          <p:spTgt spid="10252"/>
                                        </p:tgtEl>
                                        <p:attrNameLst>
                                          <p:attrName>style.rotation</p:attrName>
                                        </p:attrNameLst>
                                      </p:cBhvr>
                                      <p:tavLst>
                                        <p:tav tm="0">
                                          <p:val>
                                            <p:fltVal val="-90"/>
                                          </p:val>
                                        </p:tav>
                                        <p:tav tm="100000">
                                          <p:val>
                                            <p:fltVal val="0"/>
                                          </p:val>
                                        </p:tav>
                                      </p:tavLst>
                                    </p:anim>
                                    <p:anim calcmode="lin" valueType="num">
                                      <p:cBhvr>
                                        <p:cTn id="9" dur="800" decel="100000" fill="hold"/>
                                        <p:tgtEl>
                                          <p:spTgt spid="10252"/>
                                        </p:tgtEl>
                                        <p:attrNameLst>
                                          <p:attrName>ppt_x</p:attrName>
                                        </p:attrNameLst>
                                      </p:cBhvr>
                                      <p:tavLst>
                                        <p:tav tm="0">
                                          <p:val>
                                            <p:strVal val="#ppt_x+0.4"/>
                                          </p:val>
                                        </p:tav>
                                        <p:tav tm="100000">
                                          <p:val>
                                            <p:strVal val="#ppt_x-0.05"/>
                                          </p:val>
                                        </p:tav>
                                      </p:tavLst>
                                    </p:anim>
                                    <p:anim calcmode="lin" valueType="num">
                                      <p:cBhvr>
                                        <p:cTn id="10" dur="800" decel="100000" fill="hold"/>
                                        <p:tgtEl>
                                          <p:spTgt spid="1025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6" descr="inthebegin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 البدء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خلق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السماوات والأرض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1)</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6" name="Picture 5" descr="gospel of john tit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914400"/>
            <a:ext cx="4724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 البدء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الكلمة</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 1: 1</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2" name="Title 1"/>
          <p:cNvSpPr>
            <a:spLocks noGrp="1"/>
          </p:cNvSpPr>
          <p:nvPr>
            <p:ph type="title"/>
          </p:nvPr>
        </p:nvSpPr>
        <p:spPr>
          <a:xfrm>
            <a:off x="0" y="28"/>
            <a:ext cx="9144000" cy="944563"/>
          </a:xfrm>
          <a:solidFill>
            <a:schemeClr val="tx1"/>
          </a:solidFill>
        </p:spPr>
        <p:txBody>
          <a:bodyPr/>
          <a:lstStyle/>
          <a:p>
            <a:pPr>
              <a:defRPr/>
            </a:pPr>
            <a:r>
              <a:rPr lang="ar-JO" dirty="0"/>
              <a:t>بدايات دقيقة</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 xmlns:a14="http://schemas.microsoft.com/office/drawing/2010/main">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327468" y="1445747"/>
            <a:ext cx="1050289" cy="523220"/>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سياسية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1" name="Text Box 5"/>
          <p:cNvSpPr txBox="1">
            <a:spLocks noChangeArrowheads="1"/>
          </p:cNvSpPr>
          <p:nvPr/>
        </p:nvSpPr>
        <p:spPr bwMode="auto">
          <a:xfrm>
            <a:off x="2305839" y="2588747"/>
            <a:ext cx="788999" cy="523220"/>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مادية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2" name="Text Box 6"/>
          <p:cNvSpPr txBox="1">
            <a:spLocks noChangeArrowheads="1"/>
          </p:cNvSpPr>
          <p:nvPr/>
        </p:nvSpPr>
        <p:spPr bwMode="auto">
          <a:xfrm>
            <a:off x="5260021" y="4572000"/>
            <a:ext cx="821059" cy="523220"/>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ذهنية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3" name="Text Box 7"/>
          <p:cNvSpPr txBox="1">
            <a:spLocks noChangeArrowheads="1"/>
          </p:cNvSpPr>
          <p:nvPr/>
        </p:nvSpPr>
        <p:spPr bwMode="auto">
          <a:xfrm>
            <a:off x="6843788" y="5636747"/>
            <a:ext cx="936475" cy="523220"/>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روحية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 xmlns:a14="http://schemas.microsoft.com/office/drawing/2010/main">
                <a:solidFill>
                  <a:srgbClr val="FFFFFF"/>
                </a:solidFill>
              </a14:hiddenFill>
            </a:ext>
          </a:extLst>
        </p:spPr>
      </p:pic>
      <p:sp>
        <p:nvSpPr>
          <p:cNvPr id="147465" name="Text Box 9"/>
          <p:cNvSpPr txBox="1">
            <a:spLocks noChangeArrowheads="1"/>
          </p:cNvSpPr>
          <p:nvPr/>
        </p:nvSpPr>
        <p:spPr bwMode="auto">
          <a:xfrm>
            <a:off x="3786678" y="3441234"/>
            <a:ext cx="1015021" cy="523220"/>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عاطفية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6" name="Rectangle 10"/>
          <p:cNvSpPr>
            <a:spLocks noGrp="1" noChangeArrowheads="1"/>
          </p:cNvSpPr>
          <p:nvPr>
            <p:ph type="title" idx="4294967295"/>
          </p:nvPr>
        </p:nvSpPr>
        <p:spPr>
          <a:xfrm>
            <a:off x="76200" y="553750"/>
            <a:ext cx="8229600" cy="584775"/>
          </a:xfrm>
          <a:solidFill>
            <a:srgbClr val="FFCC66"/>
          </a:solidFill>
          <a:ln/>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spAutoFit/>
          </a:bodyPr>
          <a:lstStyle/>
          <a:p>
            <a:r>
              <a:rPr lang="ar-JO" altLang="zh-CN" sz="3200" b="1" dirty="0">
                <a:solidFill>
                  <a:schemeClr val="tx1"/>
                </a:solidFill>
                <a:latin typeface="Times" charset="0"/>
                <a:ea typeface="SimSun" charset="0"/>
                <a:cs typeface="SimSun" charset="0"/>
              </a:rPr>
              <a:t>ما نوع المملكة التي يصورها كل من أشعياء ومتى؟</a:t>
            </a:r>
            <a:r>
              <a:rPr lang="en-US" altLang="zh-CN" sz="3200" b="1" dirty="0">
                <a:solidFill>
                  <a:schemeClr val="tx1"/>
                </a:solidFill>
                <a:latin typeface="Times" charset="0"/>
                <a:ea typeface="SimSun" charset="0"/>
                <a:cs typeface="SimSun" charset="0"/>
              </a:rPr>
              <a:t> </a:t>
            </a:r>
            <a:endParaRPr lang="en-US" sz="3200" b="1" dirty="0">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17177-74AF-0A57-AB4C-B277FC860A7E}"/>
              </a:ext>
            </a:extLst>
          </p:cNvPr>
          <p:cNvPicPr>
            <a:picLocks noChangeAspect="1"/>
          </p:cNvPicPr>
          <p:nvPr/>
        </p:nvPicPr>
        <p:blipFill>
          <a:blip r:embed="rId3"/>
          <a:stretch>
            <a:fillRect/>
          </a:stretch>
        </p:blipFill>
        <p:spPr>
          <a:xfrm>
            <a:off x="-1" y="0"/>
            <a:ext cx="9151155" cy="5805264"/>
          </a:xfrm>
          <a:prstGeom prst="rect">
            <a:avLst/>
          </a:prstGeom>
        </p:spPr>
      </p:pic>
      <p:sp>
        <p:nvSpPr>
          <p:cNvPr id="55308" name="Rectangle 12"/>
          <p:cNvSpPr>
            <a:spLocks noGrp="1" noChangeArrowheads="1"/>
          </p:cNvSpPr>
          <p:nvPr>
            <p:ph type="title" idx="4294967295"/>
          </p:nvPr>
        </p:nvSpPr>
        <p:spPr>
          <a:xfrm>
            <a:off x="0" y="5257800"/>
            <a:ext cx="9144000" cy="1524000"/>
          </a:xfrm>
        </p:spPr>
        <p:txBody>
          <a:bodyPr/>
          <a:lstStyle/>
          <a:p>
            <a:r>
              <a:rPr lang="ar-JO" sz="3600" b="1" dirty="0">
                <a:solidFill>
                  <a:schemeClr val="bg1"/>
                </a:solidFill>
                <a:effectLst>
                  <a:outerShdw blurRad="38100" dist="38100" dir="2700000" algn="tl">
                    <a:srgbClr val="808080"/>
                  </a:outerShdw>
                </a:effectLst>
              </a:rPr>
              <a:t>ما هو التطبيق المعاصر لاتباع النجم؟</a:t>
            </a:r>
            <a:endParaRPr lang="en-US" dirty="0"/>
          </a:p>
        </p:txBody>
      </p:sp>
    </p:spTree>
    <p:extLst>
      <p:ext uri="{BB962C8B-B14F-4D97-AF65-F5344CB8AC3E}">
        <p14:creationId xmlns:p14="http://schemas.microsoft.com/office/powerpoint/2010/main" val="2623138662"/>
      </p:ext>
    </p:extLst>
  </p:cSld>
  <p:clrMapOvr>
    <a:masterClrMapping/>
  </p:clrMapOvr>
  <p:transition>
    <p:comb/>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TheProphesiedOneP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23928" y="31039"/>
            <a:ext cx="4968552" cy="2259683"/>
          </a:xfrm>
        </p:spPr>
        <p:txBody>
          <a:bodyPr/>
          <a:lstStyle/>
          <a:p>
            <a:r>
              <a:rPr lang="ar-JO" sz="4800" b="1" dirty="0">
                <a:latin typeface="Arial" panose="020B0604020202020204" pitchFamily="34" charset="0"/>
                <a:cs typeface="Arial" panose="020B0604020202020204" pitchFamily="34" charset="0"/>
              </a:rPr>
              <a:t>أي نوع من النجوم؟</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60346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أ. بابل</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ت. فارس</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ب. آشور</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2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ث. شبه الجزيرة العربية</a:t>
            </a:r>
            <a:endParaRPr kumimoji="0" lang="en-US" sz="22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مليون دينار</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250000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125000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32000 د</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16000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1000 د</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ar-JO" sz="4000" b="1" dirty="0">
                <a:solidFill>
                  <a:schemeClr val="bg1"/>
                </a:solidFill>
              </a:rPr>
              <a:t>من أين جاء المجوس؟</a:t>
            </a:r>
            <a:endParaRPr lang="en-US" dirty="0"/>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70662" name="Text Box 6"/>
          <p:cNvSpPr txBox="1">
            <a:spLocks noChangeArrowheads="1"/>
          </p:cNvSpPr>
          <p:nvPr/>
        </p:nvSpPr>
        <p:spPr bwMode="auto">
          <a:xfrm>
            <a:off x="357158" y="2667000"/>
            <a:ext cx="8024842"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موقعهم :</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المشرق قد تعني الجنوب الشرقي كما يمكن أن تعني الشمال الشرقي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آشور وبابل وفارس كانت دائماً تدعى أراضي الشمال (إر 1: 13-15، 6: 22، 25: 9)</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1556" name="Text Box 4"/>
          <p:cNvSpPr txBox="1">
            <a:spLocks noChangeArrowheads="1"/>
          </p:cNvSpPr>
          <p:nvPr/>
        </p:nvSpPr>
        <p:spPr bwMode="auto">
          <a:xfrm>
            <a:off x="0" y="2667000"/>
            <a:ext cx="9144000"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هداياهم</a:t>
            </a:r>
            <a:r>
              <a:rPr lang="ar-JO" sz="3600" dirty="0">
                <a:solidFill>
                  <a:srgbClr val="FFFFFF"/>
                </a:solidFill>
              </a:rPr>
              <a:t> (مت 2: 11)</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كل الهدايا أتت عن طريق تجارة التوابل جنوب شرق إسرائيل</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تأتي من شبا تحمل ذهباً ولباناً (أش 60: 6، مز 72: 10) شبا في العصر الحالي هي أرض جنوب الجزيرة العربية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3604" name="Text Box 4"/>
          <p:cNvSpPr txBox="1">
            <a:spLocks noChangeArrowheads="1"/>
          </p:cNvSpPr>
          <p:nvPr/>
        </p:nvSpPr>
        <p:spPr bwMode="auto">
          <a:xfrm>
            <a:off x="609600" y="2667000"/>
            <a:ext cx="8534400"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هداياهم</a:t>
            </a:r>
            <a:r>
              <a:rPr lang="ar-JO" sz="3600" dirty="0">
                <a:solidFill>
                  <a:srgbClr val="FFFFFF"/>
                </a:solidFill>
              </a:rPr>
              <a:t> (مت 2: 11) :</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يأتي البخور فقط من جنوب العربية مع أنه كان يباع في كل الشرق الأوسط</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يأتي الذهب من شبه الجزيرة العربية من أرض أوفير وهي اليوم اليمن</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5652" name="Text Box 4"/>
          <p:cNvSpPr txBox="1">
            <a:spLocks noChangeArrowheads="1"/>
          </p:cNvSpPr>
          <p:nvPr/>
        </p:nvSpPr>
        <p:spPr bwMode="auto">
          <a:xfrm>
            <a:off x="0" y="2667000"/>
            <a:ext cx="9144000"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rPr>
              <a:t>دورهم : العرب يفدون إسرائيل</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أنقذ يوسف من إخوته من قبل الإسماعيليين في العربية والذين أحضروه إلى مصر (تك 37: 27-28)</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مقاومة موسى من قبل شيوخ إسرائيل أجبرته على اللجوء إلى أرض مديان في العربية (خر 2: 13-15)</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7700" name="Text Box 4"/>
          <p:cNvSpPr txBox="1">
            <a:spLocks noChangeArrowheads="1"/>
          </p:cNvSpPr>
          <p:nvPr/>
        </p:nvSpPr>
        <p:spPr bwMode="auto">
          <a:xfrm>
            <a:off x="609600" y="2667000"/>
            <a:ext cx="85344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دورهم</a:t>
            </a:r>
            <a:r>
              <a:rPr lang="ar-JO" sz="3600" dirty="0">
                <a:solidFill>
                  <a:srgbClr val="FFFFFF"/>
                </a:solidFill>
              </a:rPr>
              <a:t> : العرب يفدون إسرائيل</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حتى في الضيقة المستقبلية فسوف تجد إسرائيل ملجأ لها في الصحراء (رؤ 12: 14) وغالباً ستكون في العربية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b="1"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 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 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في مصر</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15</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2 : 13-18</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هرب يوسف ومريم ويسوع إلى مصر للنجاة من قتل الأطفال بيد هيرودس حتى تتحقق هوشع 11: 1 ويموت المسيح قبل فداء العالم</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ت. طفولته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30715"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ar-JO" sz="2800" dirty="0">
                <a:solidFill>
                  <a:srgbClr val="FFFFFF"/>
                </a:solidFill>
                <a:latin typeface="Arial" panose="020B0604020202020204" pitchFamily="34" charset="0"/>
                <a:cs typeface="Arial" panose="020B0604020202020204" pitchFamily="34" charset="0"/>
              </a:rPr>
              <a:t>الرحلة إلى بيت لحم، الهرب إلى مصر والرجوع إلى الناصرة (متى 2)</a:t>
            </a:r>
            <a:endParaRPr lang="en-US" sz="2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2369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ar-JO" b="1" dirty="0">
                <a:solidFill>
                  <a:schemeClr val="accent2"/>
                </a:solidFill>
                <a:effectLst>
                  <a:outerShdw blurRad="38100" dist="38100" dir="2700000" algn="tl">
                    <a:srgbClr val="000000"/>
                  </a:outerShdw>
                </a:effectLst>
              </a:rPr>
              <a:t>3. الهرب إلى مصر            </a:t>
            </a:r>
            <a:r>
              <a:rPr lang="ar-JO" sz="2800" b="1" dirty="0">
                <a:solidFill>
                  <a:schemeClr val="accent2"/>
                </a:solidFill>
                <a:effectLst>
                  <a:outerShdw blurRad="38100" dist="38100" dir="2700000" algn="tl">
                    <a:srgbClr val="000000"/>
                  </a:outerShdw>
                </a:effectLst>
              </a:rPr>
              <a:t>(2: 13-15)</a:t>
            </a:r>
            <a:endParaRPr lang="en-US" sz="5400" b="1" dirty="0">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ar-JO" b="1" dirty="0">
                <a:solidFill>
                  <a:schemeClr val="bg1"/>
                </a:solidFill>
                <a:effectLst>
                  <a:outerShdw blurRad="38100" dist="38100" dir="2700000" algn="tl">
                    <a:srgbClr val="808080"/>
                  </a:outerShdw>
                </a:effectLst>
              </a:rPr>
              <a:t>4. قتل الأبرياء</a:t>
            </a:r>
            <a:endParaRPr lang="en-US" b="1" dirty="0">
              <a:solidFill>
                <a:schemeClr val="bg1"/>
              </a:solidFill>
              <a:effectLst>
                <a:outerShdw blurRad="38100" dist="38100" dir="2700000" algn="tl">
                  <a:srgbClr val="808080"/>
                </a:outerShdw>
              </a:effectLst>
            </a:endParaRP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2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3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3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4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في الناصرة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16</a:t>
            </a:r>
            <a:endParaRPr lang="fi-FI"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2: 19-23، لوقا 2: 39</a:t>
            </a:r>
            <a:endParaRPr lang="fi-FI"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رجعت العائلة إلى إسرائيل بإعلان ملائكي واختاروا الناصرة بدلاً من بيت لحم لتجنب أرخيلاوس حتى تتم النبوات المتعلقة بأصول المسيا المتواضعة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ت. طفولته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ar-JO" b="1" dirty="0">
                <a:solidFill>
                  <a:srgbClr val="FF3300"/>
                </a:solidFill>
                <a:effectLst>
                  <a:outerShdw blurRad="38100" dist="38100" dir="2700000" algn="tl">
                    <a:srgbClr val="000000"/>
                  </a:outerShdw>
                </a:effectLst>
              </a:rPr>
              <a:t>5. الرجوع إلى الناصرة             </a:t>
            </a:r>
            <a:r>
              <a:rPr lang="ar-JO" sz="2800" b="1" dirty="0">
                <a:solidFill>
                  <a:srgbClr val="FF3300"/>
                </a:solidFill>
                <a:effectLst>
                  <a:outerShdw blurRad="38100" dist="38100" dir="2700000" algn="tl">
                    <a:srgbClr val="000000"/>
                  </a:outerShdw>
                </a:effectLst>
              </a:rPr>
              <a:t>(2: 19-23)</a:t>
            </a:r>
            <a:endParaRPr lang="en-US" sz="4800" b="1" dirty="0">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2298" name="Text Box 10"/>
          <p:cNvSpPr txBox="1">
            <a:spLocks noChangeArrowheads="1"/>
          </p:cNvSpPr>
          <p:nvPr/>
        </p:nvSpPr>
        <p:spPr bwMode="auto">
          <a:xfrm>
            <a:off x="5577340" y="2144713"/>
            <a:ext cx="1515158" cy="1446550"/>
          </a:xfrm>
          <a:prstGeom prst="rect">
            <a:avLst/>
          </a:prstGeom>
          <a:noFill/>
          <a:ln>
            <a:noFill/>
          </a:ln>
          <a:effectLst>
            <a:outerShdw blurRad="63500" dist="74053" dir="1857825"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a:ea typeface="ＭＳ Ｐゴシック" charset="0"/>
                <a:cs typeface="Arial" charset="0"/>
              </a:rPr>
              <a:t>سيدعى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333399"/>
                </a:solidFill>
                <a:effectLst>
                  <a:outerShdw blurRad="38100" dist="38100" dir="2700000" algn="tl">
                    <a:srgbClr val="000000"/>
                  </a:outerShdw>
                </a:effectLst>
                <a:latin typeface="Arial"/>
                <a:cs typeface="Arial" charset="0"/>
              </a:rPr>
              <a:t>ناصرياً</a:t>
            </a:r>
            <a:endParaRPr kumimoji="0" lang="en-US" sz="4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ppt_w</p:attrName>
                                        </p:attrNameLst>
                                      </p:cBhvr>
                                      <p:tavLst>
                                        <p:tav tm="0">
                                          <p:val>
                                            <p:strVal val="#ppt_w*0.05"/>
                                          </p:val>
                                        </p:tav>
                                        <p:tav tm="100000">
                                          <p:val>
                                            <p:strVal val="#ppt_w"/>
                                          </p:val>
                                        </p:tav>
                                      </p:tavLst>
                                    </p:anim>
                                    <p:anim calcmode="lin" valueType="num">
                                      <p:cBhvr>
                                        <p:cTn id="8" dur="500" fill="hold"/>
                                        <p:tgtEl>
                                          <p:spTgt spid="12296"/>
                                        </p:tgtEl>
                                        <p:attrNameLst>
                                          <p:attrName>ppt_h</p:attrName>
                                        </p:attrNameLst>
                                      </p:cBhvr>
                                      <p:tavLst>
                                        <p:tav tm="0">
                                          <p:val>
                                            <p:strVal val="#ppt_h"/>
                                          </p:val>
                                        </p:tav>
                                        <p:tav tm="100000">
                                          <p:val>
                                            <p:strVal val="#ppt_h"/>
                                          </p:val>
                                        </p:tav>
                                      </p:tavLst>
                                    </p:anim>
                                    <p:anim calcmode="lin" valueType="num">
                                      <p:cBhvr>
                                        <p:cTn id="9" dur="500" fill="hold"/>
                                        <p:tgtEl>
                                          <p:spTgt spid="12296"/>
                                        </p:tgtEl>
                                        <p:attrNameLst>
                                          <p:attrName>ppt_x</p:attrName>
                                        </p:attrNameLst>
                                      </p:cBhvr>
                                      <p:tavLst>
                                        <p:tav tm="0">
                                          <p:val>
                                            <p:strVal val="#ppt_x-.2"/>
                                          </p:val>
                                        </p:tav>
                                        <p:tav tm="100000">
                                          <p:val>
                                            <p:strVal val="#ppt_x"/>
                                          </p:val>
                                        </p:tav>
                                      </p:tavLst>
                                    </p:anim>
                                    <p:anim calcmode="lin" valueType="num">
                                      <p:cBhvr>
                                        <p:cTn id="10" dur="500" fill="hold"/>
                                        <p:tgtEl>
                                          <p:spTgt spid="12296"/>
                                        </p:tgtEl>
                                        <p:attrNameLst>
                                          <p:attrName>ppt_y</p:attrName>
                                        </p:attrNameLst>
                                      </p:cBhvr>
                                      <p:tavLst>
                                        <p:tav tm="0">
                                          <p:val>
                                            <p:strVal val="#ppt_y"/>
                                          </p:val>
                                        </p:tav>
                                        <p:tav tm="100000">
                                          <p:val>
                                            <p:strVal val="#ppt_y"/>
                                          </p:val>
                                        </p:tav>
                                      </p:tavLst>
                                    </p:anim>
                                    <p:animEffect transition="in" filter="fade">
                                      <p:cBhvr>
                                        <p:cTn id="11" dur="500"/>
                                        <p:tgtEl>
                                          <p:spTgt spid="122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12297"/>
                                        </p:tgtEl>
                                        <p:attrNameLst>
                                          <p:attrName>style.visibility</p:attrName>
                                        </p:attrNameLst>
                                      </p:cBhvr>
                                      <p:to>
                                        <p:strVal val="visible"/>
                                      </p:to>
                                    </p:set>
                                    <p:anim calcmode="lin" valueType="num">
                                      <p:cBhvr>
                                        <p:cTn id="16" dur="500" fill="hold"/>
                                        <p:tgtEl>
                                          <p:spTgt spid="12297"/>
                                        </p:tgtEl>
                                        <p:attrNameLst>
                                          <p:attrName>ppt_w</p:attrName>
                                        </p:attrNameLst>
                                      </p:cBhvr>
                                      <p:tavLst>
                                        <p:tav tm="0">
                                          <p:val>
                                            <p:fltVal val="0"/>
                                          </p:val>
                                        </p:tav>
                                        <p:tav tm="100000">
                                          <p:val>
                                            <p:strVal val="#ppt_w"/>
                                          </p:val>
                                        </p:tav>
                                      </p:tavLst>
                                    </p:anim>
                                    <p:anim calcmode="lin" valueType="num">
                                      <p:cBhvr>
                                        <p:cTn id="17"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298"/>
                                        </p:tgtEl>
                                        <p:attrNameLst>
                                          <p:attrName>style.visibility</p:attrName>
                                        </p:attrNameLst>
                                      </p:cBhvr>
                                      <p:to>
                                        <p:strVal val="visible"/>
                                      </p:to>
                                    </p:set>
                                    <p:anim calcmode="lin" valueType="num">
                                      <p:cBhvr>
                                        <p:cTn id="22" dur="1000" fill="hold"/>
                                        <p:tgtEl>
                                          <p:spTgt spid="12298"/>
                                        </p:tgtEl>
                                        <p:attrNameLst>
                                          <p:attrName>ppt_w</p:attrName>
                                        </p:attrNameLst>
                                      </p:cBhvr>
                                      <p:tavLst>
                                        <p:tav tm="0">
                                          <p:val>
                                            <p:strVal val="#ppt_w*0.70"/>
                                          </p:val>
                                        </p:tav>
                                        <p:tav tm="100000">
                                          <p:val>
                                            <p:strVal val="#ppt_w"/>
                                          </p:val>
                                        </p:tav>
                                      </p:tavLst>
                                    </p:anim>
                                    <p:anim calcmode="lin" valueType="num">
                                      <p:cBhvr>
                                        <p:cTn id="23" dur="1000" fill="hold"/>
                                        <p:tgtEl>
                                          <p:spTgt spid="12298"/>
                                        </p:tgtEl>
                                        <p:attrNameLst>
                                          <p:attrName>ppt_h</p:attrName>
                                        </p:attrNameLst>
                                      </p:cBhvr>
                                      <p:tavLst>
                                        <p:tav tm="0">
                                          <p:val>
                                            <p:strVal val="#ppt_h"/>
                                          </p:val>
                                        </p:tav>
                                        <p:tav tm="100000">
                                          <p:val>
                                            <p:strVal val="#ppt_h"/>
                                          </p:val>
                                        </p:tav>
                                      </p:tavLst>
                                    </p:anim>
                                    <p:animEffect transition="in" filter="fade">
                                      <p:cBhvr>
                                        <p:cTn id="24"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 xmlns:a14="http://schemas.microsoft.com/office/drawing/2010/main">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1" u="none" strike="noStrike" kern="10" cap="none" spc="0" normalizeH="0" baseline="0" noProof="0" dirty="0">
                <a:ln w="9525">
                  <a:round/>
                  <a:headEnd/>
                  <a:tailEnd/>
                </a:ln>
                <a:solidFill>
                  <a:srgbClr val="0033CC"/>
                </a:solidFill>
                <a:effectLst/>
                <a:uLnTx/>
                <a:uFillTx/>
                <a:latin typeface="Broadway"/>
                <a:ea typeface="Broadway"/>
                <a:cs typeface="Broadway"/>
              </a:rPr>
              <a:t>الموضوع الرئيسي</a:t>
            </a:r>
            <a:endParaRPr kumimoji="0" lang="en-US" sz="5400" b="1" i="1" u="none" strike="noStrike" kern="10" cap="none" spc="0" normalizeH="0" baseline="0" noProof="0" dirty="0">
              <a:ln w="9525">
                <a:round/>
                <a:headEnd/>
                <a:tailEnd/>
              </a:ln>
              <a:solidFill>
                <a:srgbClr val="0033CC"/>
              </a:solidFill>
              <a:effectLst/>
              <a:uLnTx/>
              <a:uFillTx/>
              <a:latin typeface="Broadway"/>
              <a:ea typeface="Broadway"/>
              <a:cs typeface="Broadway"/>
            </a:endParaRP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7795724" cy="769441"/>
          </a:xfrm>
          <a:prstGeom prst="rect">
            <a:avLst/>
          </a:prstGeom>
          <a:noFill/>
          <a:ln>
            <a:noFill/>
          </a:ln>
          <a:effectLst>
            <a:outerShdw blurRad="63500" dist="46662" dir="2115817"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ar-JO" sz="4400" b="1" dirty="0">
                <a:solidFill>
                  <a:srgbClr val="000000"/>
                </a:solidFill>
              </a:rPr>
              <a:t>1. حققت ولادة المسيح نبوات العهد القديم</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5480" name="Text Box 8"/>
          <p:cNvSpPr txBox="1">
            <a:spLocks noChangeArrowheads="1"/>
          </p:cNvSpPr>
          <p:nvPr/>
        </p:nvSpPr>
        <p:spPr bwMode="auto">
          <a:xfrm>
            <a:off x="1371600" y="4930775"/>
            <a:ext cx="6986614" cy="769441"/>
          </a:xfrm>
          <a:prstGeom prst="rect">
            <a:avLst/>
          </a:prstGeom>
          <a:noFill/>
          <a:ln>
            <a:noFill/>
          </a:ln>
          <a:effectLst>
            <a:outerShdw blurRad="63500" dist="46662" dir="2115817"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 تحقق طاعة البشر خطة الله</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p:cTn id="7" dur="500" fill="hold"/>
                                        <p:tgtEl>
                                          <p:spTgt spid="105481"/>
                                        </p:tgtEl>
                                        <p:attrNameLst>
                                          <p:attrName>ppt_w</p:attrName>
                                        </p:attrNameLst>
                                      </p:cBhvr>
                                      <p:tavLst>
                                        <p:tav tm="0">
                                          <p:val>
                                            <p:strVal val="#ppt_w*0.05"/>
                                          </p:val>
                                        </p:tav>
                                        <p:tav tm="100000">
                                          <p:val>
                                            <p:strVal val="#ppt_w"/>
                                          </p:val>
                                        </p:tav>
                                      </p:tavLst>
                                    </p:anim>
                                    <p:anim calcmode="lin" valueType="num">
                                      <p:cBhvr>
                                        <p:cTn id="8" dur="500" fill="hold"/>
                                        <p:tgtEl>
                                          <p:spTgt spid="105481"/>
                                        </p:tgtEl>
                                        <p:attrNameLst>
                                          <p:attrName>ppt_h</p:attrName>
                                        </p:attrNameLst>
                                      </p:cBhvr>
                                      <p:tavLst>
                                        <p:tav tm="0">
                                          <p:val>
                                            <p:strVal val="#ppt_h"/>
                                          </p:val>
                                        </p:tav>
                                        <p:tav tm="100000">
                                          <p:val>
                                            <p:strVal val="#ppt_h"/>
                                          </p:val>
                                        </p:tav>
                                      </p:tavLst>
                                    </p:anim>
                                    <p:anim calcmode="lin" valueType="num">
                                      <p:cBhvr>
                                        <p:cTn id="9" dur="500" fill="hold"/>
                                        <p:tgtEl>
                                          <p:spTgt spid="105481"/>
                                        </p:tgtEl>
                                        <p:attrNameLst>
                                          <p:attrName>ppt_x</p:attrName>
                                        </p:attrNameLst>
                                      </p:cBhvr>
                                      <p:tavLst>
                                        <p:tav tm="0">
                                          <p:val>
                                            <p:strVal val="#ppt_x-.2"/>
                                          </p:val>
                                        </p:tav>
                                        <p:tav tm="100000">
                                          <p:val>
                                            <p:strVal val="#ppt_x"/>
                                          </p:val>
                                        </p:tav>
                                      </p:tavLst>
                                    </p:anim>
                                    <p:anim calcmode="lin" valueType="num">
                                      <p:cBhvr>
                                        <p:cTn id="10" dur="500" fill="hold"/>
                                        <p:tgtEl>
                                          <p:spTgt spid="105481"/>
                                        </p:tgtEl>
                                        <p:attrNameLst>
                                          <p:attrName>ppt_y</p:attrName>
                                        </p:attrNameLst>
                                      </p:cBhvr>
                                      <p:tavLst>
                                        <p:tav tm="0">
                                          <p:val>
                                            <p:strVal val="#ppt_y"/>
                                          </p:val>
                                        </p:tav>
                                        <p:tav tm="100000">
                                          <p:val>
                                            <p:strVal val="#ppt_y"/>
                                          </p:val>
                                        </p:tav>
                                      </p:tavLst>
                                    </p:anim>
                                    <p:animEffect transition="in" filter="fade">
                                      <p:cBhvr>
                                        <p:cTn id="11" dur="500"/>
                                        <p:tgtEl>
                                          <p:spTgt spid="10548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05479"/>
                                        </p:tgtEl>
                                        <p:attrNameLst>
                                          <p:attrName>style.visibility</p:attrName>
                                        </p:attrNameLst>
                                      </p:cBhvr>
                                      <p:to>
                                        <p:strVal val="visible"/>
                                      </p:to>
                                    </p:set>
                                    <p:anim calcmode="lin" valueType="num">
                                      <p:cBhvr>
                                        <p:cTn id="16" dur="500" fill="hold"/>
                                        <p:tgtEl>
                                          <p:spTgt spid="105479"/>
                                        </p:tgtEl>
                                        <p:attrNameLst>
                                          <p:attrName>ppt_w</p:attrName>
                                        </p:attrNameLst>
                                      </p:cBhvr>
                                      <p:tavLst>
                                        <p:tav tm="0">
                                          <p:val>
                                            <p:fltVal val="0"/>
                                          </p:val>
                                        </p:tav>
                                        <p:tav tm="100000">
                                          <p:val>
                                            <p:strVal val="#ppt_w"/>
                                          </p:val>
                                        </p:tav>
                                      </p:tavLst>
                                    </p:anim>
                                    <p:anim calcmode="lin" valueType="num">
                                      <p:cBhvr>
                                        <p:cTn id="17"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05480"/>
                                        </p:tgtEl>
                                        <p:attrNameLst>
                                          <p:attrName>style.visibility</p:attrName>
                                        </p:attrNameLst>
                                      </p:cBhvr>
                                      <p:to>
                                        <p:strVal val="visible"/>
                                      </p:to>
                                    </p:set>
                                    <p:animEffect transition="in" filter="plus(in)">
                                      <p:cBhvr>
                                        <p:cTn id="22"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p:bldP spid="105480"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ar-JO" sz="5400" b="1" dirty="0">
                <a:solidFill>
                  <a:schemeClr val="bg1"/>
                </a:solidFill>
                <a:effectLst>
                  <a:outerShdw blurRad="38100" dist="38100" dir="2700000" algn="tl">
                    <a:srgbClr val="808080"/>
                  </a:outerShdw>
                </a:effectLst>
                <a:latin typeface="Papyrus" charset="0"/>
              </a:rPr>
              <a:t>ولادة وطفولة</a:t>
            </a:r>
            <a:br>
              <a:rPr lang="ar-JO" sz="5400" b="1" dirty="0">
                <a:solidFill>
                  <a:schemeClr val="bg1"/>
                </a:solidFill>
                <a:effectLst>
                  <a:outerShdw blurRad="38100" dist="38100" dir="2700000" algn="tl">
                    <a:srgbClr val="808080"/>
                  </a:outerShdw>
                </a:effectLst>
                <a:latin typeface="Papyrus" charset="0"/>
              </a:rPr>
            </a:br>
            <a:r>
              <a:rPr lang="ar-JO" sz="5400" b="1" dirty="0">
                <a:solidFill>
                  <a:schemeClr val="bg1"/>
                </a:solidFill>
                <a:effectLst>
                  <a:outerShdw blurRad="38100" dist="38100" dir="2700000" algn="tl">
                    <a:srgbClr val="808080"/>
                  </a:outerShdw>
                </a:effectLst>
                <a:latin typeface="Papyrus" charset="0"/>
              </a:rPr>
              <a:t>يسوع</a:t>
            </a:r>
            <a:endParaRPr lang="en-US" sz="5400" b="1" dirty="0">
              <a:solidFill>
                <a:schemeClr val="bg1"/>
              </a:solidFill>
              <a:effectLst>
                <a:outerShdw blurRad="38100" dist="38100" dir="2700000" algn="tl">
                  <a:srgbClr val="808080"/>
                </a:outerShdw>
              </a:effectLst>
              <a:latin typeface="Papyrus" charset="0"/>
            </a:endParaRPr>
          </a:p>
        </p:txBody>
      </p:sp>
      <p:sp>
        <p:nvSpPr>
          <p:cNvPr id="145414" name="Rectangle 6"/>
          <p:cNvSpPr>
            <a:spLocks noGrp="1" noChangeArrowheads="1"/>
          </p:cNvSpPr>
          <p:nvPr>
            <p:ph type="subTitle" idx="1"/>
          </p:nvPr>
        </p:nvSpPr>
        <p:spPr>
          <a:xfrm>
            <a:off x="6629400" y="6477000"/>
            <a:ext cx="2743200" cy="609600"/>
          </a:xfrm>
        </p:spPr>
        <p:txBody>
          <a:bodyPr/>
          <a:lstStyle/>
          <a:p>
            <a:r>
              <a:rPr lang="ar-JO" sz="2400" b="1" dirty="0">
                <a:solidFill>
                  <a:schemeClr val="bg1"/>
                </a:solidFill>
                <a:effectLst>
                  <a:outerShdw blurRad="38100" dist="38100" dir="2700000" algn="tl">
                    <a:srgbClr val="808080"/>
                  </a:outerShdw>
                </a:effectLst>
              </a:rPr>
              <a:t>كوني تونغ</a:t>
            </a:r>
            <a:endParaRPr lang="en-US" sz="2400" b="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3203964497"/>
      </p:ext>
    </p:extLst>
  </p:cSld>
  <p:clrMapOvr>
    <a:masterClrMapping/>
  </p:clrMapOvr>
  <p:transition>
    <p:comb/>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ث. صباه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17-19</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الأحداث المختارة من حياة المسيح المبكرة تظهر أنه بينما كان ينمو جسدياً، ذهنياً، روحياً واجتماعياً فقد كان مدركاً لألوهيته بشكل كامل كما كان مدركاً لبشريته</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نموه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17</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40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ترعرع يسوع جسدياً، ذهنياً وروحياً مثبتاً أنه قد خسل على التعليم الكتابي من شبابه في بيت تقي</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ث. صباه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br>
              <a:rPr lang="en-US" dirty="0">
                <a:effectLst>
                  <a:glow rad="228600">
                    <a:schemeClr val="bg2">
                      <a:alpha val="81000"/>
                    </a:schemeClr>
                  </a:glow>
                </a:effectLst>
                <a:ea typeface="ＭＳ Ｐゴシック" charset="0"/>
              </a:rPr>
            </a:br>
            <a:r>
              <a:rPr lang="ar-JO" dirty="0">
                <a:effectLst>
                  <a:glow rad="228600">
                    <a:schemeClr val="bg2">
                      <a:alpha val="81000"/>
                    </a:schemeClr>
                  </a:glow>
                </a:effectLst>
                <a:ea typeface="ＭＳ Ｐゴシック" charset="0"/>
              </a:rPr>
              <a:t>رفض اليهود المسيح </a:t>
            </a:r>
            <a:br>
              <a:rPr lang="ar-JO" dirty="0">
                <a:effectLst>
                  <a:glow rad="228600">
                    <a:schemeClr val="bg2">
                      <a:alpha val="81000"/>
                    </a:schemeClr>
                  </a:glow>
                </a:effectLst>
                <a:ea typeface="ＭＳ Ｐゴシック" charset="0"/>
              </a:rPr>
            </a:br>
            <a:r>
              <a:rPr lang="ar-JO" dirty="0">
                <a:effectLst>
                  <a:glow rad="228600">
                    <a:schemeClr val="bg2">
                      <a:alpha val="81000"/>
                    </a:schemeClr>
                  </a:glow>
                </a:effectLst>
                <a:ea typeface="ＭＳ Ｐゴシック" charset="0"/>
              </a:rPr>
              <a:t>مع أنه كان يهودياً (1: 11)</a:t>
            </a:r>
            <a:endParaRPr lang="en-US" dirty="0">
              <a:effectLst>
                <a:glow rad="228600">
                  <a:schemeClr val="bg2">
                    <a:alpha val="81000"/>
                  </a:schemeClr>
                </a:glow>
              </a:effectLst>
              <a:ea typeface="ＭＳ Ｐゴシック" charset="0"/>
            </a:endParaRP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charset="0"/>
                <a:cs typeface="Arial" panose="020B0604020202020204" pitchFamily="34" charset="0"/>
              </a:rPr>
              <a:t>إلى خاصته جاء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charset="0"/>
                <a:cs typeface="Arial" panose="020B0604020202020204" pitchFamily="34" charset="0"/>
              </a:rPr>
              <a:t>و خاصته لم تقبله</a:t>
            </a:r>
            <a:endParaRPr kumimoji="0" lang="en-US" sz="3600" b="1" i="0"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54907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زيارته إلى أورشليم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18</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41-50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معرفة يسوع بتعاليم الناموس في الهيكل بعمر اثنا عشر سنة يظهر أنه لم يكن مجرد ابن الناموس لكنه في فهم كامل لألوهيته ورسالته وعلاقته مع الآب حتى في هذا السن المبكر</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ث. صباه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تطوره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19</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51-52</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في الأحداث غير المسجلة للثمانية عشر عاماً التالية من حياة يسوع فقد كان ينمو ذهنياً، جسدياً، روحياً واجتماعياً وبهذا يثبت كمال رجولته وكمال طاعته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ث. صباه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Tree>
    <p:extLst>
      <p:ext uri="{BB962C8B-B14F-4D97-AF65-F5344CB8AC3E}">
        <p14:creationId xmlns:p14="http://schemas.microsoft.com/office/powerpoint/2010/main" val="55463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ب. سفير 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20-23</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يسبق يوحنا المعمدان يسوع المسيح ليحضر إسرائيل لاستقباله كونه المسيا المنتظر</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رسالة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20</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مرقس 1: 1، لوقا 3: 1-2</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يستقبل يوحنا رسالة نبوية من الله في البرية أن يخصص إسرائيل للرب تحضيراً للمسيا</a:t>
            </a:r>
            <a:r>
              <a:rPr lang="en-GB" sz="3200" b="1" kern="0" dirty="0">
                <a:solidFill>
                  <a:srgbClr val="FFFFFF"/>
                </a:solidFill>
                <a:effectLst>
                  <a:glow rad="228600">
                    <a:srgbClr val="220011"/>
                  </a:glow>
                </a:effectLst>
                <a:latin typeface="Arial"/>
                <a:cs typeface="Arial"/>
              </a:rPr>
              <a:t>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يوحنا المعمدان</a:t>
            </a:r>
            <a:endParaRPr lang="en-US" sz="40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algn="r" eaLnBrk="1" hangingPunct="1">
              <a:lnSpc>
                <a:spcPct val="90000"/>
              </a:lnSpc>
              <a:buNone/>
            </a:pPr>
            <a:r>
              <a:rPr lang="ar-JO" sz="2800" b="1" dirty="0">
                <a:solidFill>
                  <a:schemeClr val="bg1"/>
                </a:solidFill>
                <a:latin typeface="Arial" panose="020B0604020202020204" pitchFamily="34" charset="0"/>
                <a:ea typeface="ＭＳ Ｐゴシック" charset="0"/>
                <a:cs typeface="Arial" panose="020B0604020202020204" pitchFamily="34" charset="0"/>
              </a:rPr>
              <a:t>و في السنة الخامسة عشرة من سلطنة طيباريوس </a:t>
            </a:r>
            <a:r>
              <a:rPr lang="ar-JO" sz="2800" b="1" dirty="0">
                <a:solidFill>
                  <a:srgbClr val="FFFF00"/>
                </a:solidFill>
                <a:latin typeface="Arial" panose="020B0604020202020204" pitchFamily="34" charset="0"/>
                <a:ea typeface="ＭＳ Ｐゴシック" charset="0"/>
                <a:cs typeface="Arial" panose="020B0604020202020204" pitchFamily="34" charset="0"/>
              </a:rPr>
              <a:t>قيصر</a:t>
            </a:r>
            <a:r>
              <a:rPr lang="ar-JO" sz="2800" b="1" dirty="0">
                <a:solidFill>
                  <a:schemeClr val="bg1"/>
                </a:solidFill>
                <a:latin typeface="Arial" panose="020B0604020202020204" pitchFamily="34" charset="0"/>
                <a:ea typeface="ＭＳ Ｐゴシック" charset="0"/>
                <a:cs typeface="Arial" panose="020B0604020202020204" pitchFamily="34" charset="0"/>
              </a:rPr>
              <a:t> إذ كان </a:t>
            </a:r>
            <a:r>
              <a:rPr lang="ar-JO" sz="2800" b="1" dirty="0">
                <a:solidFill>
                  <a:srgbClr val="FFFF00"/>
                </a:solidFill>
                <a:latin typeface="Arial" panose="020B0604020202020204" pitchFamily="34" charset="0"/>
                <a:ea typeface="ＭＳ Ｐゴシック" charset="0"/>
                <a:cs typeface="Arial" panose="020B0604020202020204" pitchFamily="34" charset="0"/>
              </a:rPr>
              <a:t>بيلاطس</a:t>
            </a:r>
            <a:r>
              <a:rPr lang="ar-JO" sz="2800" b="1" dirty="0">
                <a:solidFill>
                  <a:schemeClr val="bg1"/>
                </a:solidFill>
                <a:latin typeface="Arial" panose="020B0604020202020204" pitchFamily="34" charset="0"/>
                <a:ea typeface="ＭＳ Ｐゴシック" charset="0"/>
                <a:cs typeface="Arial" panose="020B0604020202020204" pitchFamily="34" charset="0"/>
              </a:rPr>
              <a:t> البنطي والياً على اليهودية و</a:t>
            </a:r>
            <a:r>
              <a:rPr lang="ar-JO" sz="2800" b="1" dirty="0">
                <a:solidFill>
                  <a:srgbClr val="FFFF00"/>
                </a:solidFill>
                <a:latin typeface="Arial" panose="020B0604020202020204" pitchFamily="34" charset="0"/>
                <a:ea typeface="ＭＳ Ｐゴシック" charset="0"/>
                <a:cs typeface="Arial" panose="020B0604020202020204" pitchFamily="34" charset="0"/>
              </a:rPr>
              <a:t>هيرودس</a:t>
            </a:r>
            <a:r>
              <a:rPr lang="ar-JO" sz="2800" b="1" dirty="0">
                <a:solidFill>
                  <a:schemeClr val="bg1"/>
                </a:solidFill>
                <a:latin typeface="Arial" panose="020B0604020202020204" pitchFamily="34" charset="0"/>
                <a:ea typeface="ＭＳ Ｐゴシック" charset="0"/>
                <a:cs typeface="Arial" panose="020B0604020202020204" pitchFamily="34" charset="0"/>
              </a:rPr>
              <a:t> رئيس ربع على الجليل و</a:t>
            </a:r>
            <a:r>
              <a:rPr lang="ar-JO" sz="2800" b="1" dirty="0">
                <a:solidFill>
                  <a:srgbClr val="FFFF00"/>
                </a:solidFill>
                <a:latin typeface="Arial" panose="020B0604020202020204" pitchFamily="34" charset="0"/>
                <a:ea typeface="ＭＳ Ｐゴシック" charset="0"/>
                <a:cs typeface="Arial" panose="020B0604020202020204" pitchFamily="34" charset="0"/>
              </a:rPr>
              <a:t>فيلبس</a:t>
            </a:r>
            <a:r>
              <a:rPr lang="ar-JO" sz="2800" b="1" dirty="0">
                <a:solidFill>
                  <a:schemeClr val="bg1"/>
                </a:solidFill>
                <a:latin typeface="Arial" panose="020B0604020202020204" pitchFamily="34" charset="0"/>
                <a:ea typeface="ＭＳ Ｐゴシック" charset="0"/>
                <a:cs typeface="Arial" panose="020B0604020202020204" pitchFamily="34" charset="0"/>
              </a:rPr>
              <a:t> أخوه رئيس ربع على إيطورية وكورة تراخونيتس و</a:t>
            </a:r>
            <a:r>
              <a:rPr lang="ar-JO" sz="2800" b="1" dirty="0">
                <a:solidFill>
                  <a:srgbClr val="FFFF00"/>
                </a:solidFill>
                <a:latin typeface="Arial" panose="020B0604020202020204" pitchFamily="34" charset="0"/>
                <a:ea typeface="ＭＳ Ｐゴシック" charset="0"/>
                <a:cs typeface="Arial" panose="020B0604020202020204" pitchFamily="34" charset="0"/>
              </a:rPr>
              <a:t>ليسانيوس</a:t>
            </a:r>
            <a:r>
              <a:rPr lang="ar-JO" sz="2800" b="1" dirty="0">
                <a:solidFill>
                  <a:schemeClr val="bg1"/>
                </a:solidFill>
                <a:latin typeface="Arial" panose="020B0604020202020204" pitchFamily="34" charset="0"/>
                <a:ea typeface="ＭＳ Ｐゴシック" charset="0"/>
                <a:cs typeface="Arial" panose="020B0604020202020204" pitchFamily="34" charset="0"/>
              </a:rPr>
              <a:t> رئيس ربع على الأبلية</a:t>
            </a:r>
          </a:p>
          <a:p>
            <a:pPr marL="0" indent="0" algn="r" eaLnBrk="1" hangingPunct="1">
              <a:lnSpc>
                <a:spcPct val="90000"/>
              </a:lnSpc>
              <a:buNone/>
            </a:pPr>
            <a:r>
              <a:rPr lang="ar-JO" sz="2800" b="1" dirty="0">
                <a:solidFill>
                  <a:schemeClr val="bg1"/>
                </a:solidFill>
                <a:latin typeface="Arial" panose="020B0604020202020204" pitchFamily="34" charset="0"/>
                <a:ea typeface="ＭＳ Ｐゴシック" charset="0"/>
                <a:cs typeface="Arial" panose="020B0604020202020204" pitchFamily="34" charset="0"/>
              </a:rPr>
              <a:t>في أيام رئيس الكهنة </a:t>
            </a:r>
            <a:r>
              <a:rPr lang="ar-JO" sz="2800" b="1" dirty="0">
                <a:solidFill>
                  <a:srgbClr val="FFFF00"/>
                </a:solidFill>
                <a:latin typeface="Arial" panose="020B0604020202020204" pitchFamily="34" charset="0"/>
                <a:ea typeface="ＭＳ Ｐゴシック" charset="0"/>
                <a:cs typeface="Arial" panose="020B0604020202020204" pitchFamily="34" charset="0"/>
              </a:rPr>
              <a:t>حنان</a:t>
            </a:r>
            <a:r>
              <a:rPr lang="ar-JO" sz="2800" b="1" dirty="0">
                <a:solidFill>
                  <a:schemeClr val="bg1"/>
                </a:solidFill>
                <a:latin typeface="Arial" panose="020B0604020202020204" pitchFamily="34" charset="0"/>
                <a:ea typeface="ＭＳ Ｐゴシック" charset="0"/>
                <a:cs typeface="Arial" panose="020B0604020202020204" pitchFamily="34" charset="0"/>
              </a:rPr>
              <a:t> و</a:t>
            </a:r>
            <a:r>
              <a:rPr lang="ar-JO" sz="2800" b="1" dirty="0">
                <a:solidFill>
                  <a:srgbClr val="FFFF00"/>
                </a:solidFill>
                <a:latin typeface="Arial" panose="020B0604020202020204" pitchFamily="34" charset="0"/>
                <a:ea typeface="ＭＳ Ｐゴシック" charset="0"/>
                <a:cs typeface="Arial" panose="020B0604020202020204" pitchFamily="34" charset="0"/>
              </a:rPr>
              <a:t>قيافا</a:t>
            </a:r>
            <a:r>
              <a:rPr lang="ar-JO" sz="2800" b="1" dirty="0">
                <a:solidFill>
                  <a:schemeClr val="bg1"/>
                </a:solidFill>
                <a:latin typeface="Arial" panose="020B0604020202020204" pitchFamily="34" charset="0"/>
                <a:ea typeface="ＭＳ Ｐゴシック" charset="0"/>
                <a:cs typeface="Arial" panose="020B0604020202020204" pitchFamily="34" charset="0"/>
              </a:rPr>
              <a:t> كانت كلمة الله على يوحنا بن زكريا في البرية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marL="0" indent="0" eaLnBrk="1" hangingPunct="1">
              <a:lnSpc>
                <a:spcPct val="90000"/>
              </a:lnSpc>
              <a:buNone/>
            </a:pP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7156" name="TextBox 5"/>
          <p:cNvSpPr txBox="1">
            <a:spLocks noChangeArrowheads="1"/>
          </p:cNvSpPr>
          <p:nvPr/>
        </p:nvSpPr>
        <p:spPr bwMode="auto">
          <a:xfrm>
            <a:off x="533400" y="493720"/>
            <a:ext cx="1752600"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87638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2"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3" name="Rectangle 8"/>
          <p:cNvSpPr>
            <a:spLocks noGrp="1" noChangeArrowheads="1"/>
          </p:cNvSpPr>
          <p:nvPr>
            <p:ph type="title"/>
          </p:nvPr>
        </p:nvSpPr>
        <p:spPr bwMode="auto">
          <a:xfrm>
            <a:off x="-152400" y="0"/>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124" tIns="41061" rIns="82124" bIns="41061" numCol="1" anchor="b" anchorCtr="0" compatLnSpc="1">
            <a:prstTxWarp prst="textNoShape">
              <a:avLst/>
            </a:prstTxWarp>
          </a:bodyPr>
          <a:lstStyle/>
          <a:p>
            <a:pPr eaLnBrk="1" hangingPunct="1"/>
            <a:r>
              <a:rPr lang="ar-JO" altLang="zh-CN" sz="4400" dirty="0">
                <a:solidFill>
                  <a:schemeClr val="bg1"/>
                </a:solidFill>
                <a:latin typeface="Arial" panose="020B0604020202020204" pitchFamily="34" charset="0"/>
                <a:ea typeface="MS Gothic" charset="0"/>
                <a:cs typeface="Arial" panose="020B0604020202020204" pitchFamily="34" charset="0"/>
              </a:rPr>
              <a:t>فترة خدمة المسيح</a:t>
            </a:r>
            <a:endParaRPr lang="en-US" altLang="zh-CN" sz="4000" dirty="0">
              <a:latin typeface="Arial" panose="020B0604020202020204" pitchFamily="34" charset="0"/>
              <a:ea typeface="MS Gothic" charset="0"/>
              <a:cs typeface="Arial" panose="020B0604020202020204" pitchFamily="34" charset="0"/>
            </a:endParaRPr>
          </a:p>
        </p:txBody>
      </p:sp>
      <p:sp>
        <p:nvSpPr>
          <p:cNvPr id="25604" name="Text Box 9"/>
          <p:cNvSpPr txBox="1">
            <a:spLocks noChangeArrowheads="1"/>
          </p:cNvSpPr>
          <p:nvPr/>
        </p:nvSpPr>
        <p:spPr bwMode="auto">
          <a:xfrm>
            <a:off x="-47625" y="838200"/>
            <a:ext cx="924083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 – 3 نيسان 33 م (5ر3 سنوات)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5" name="Text Box 9"/>
          <p:cNvSpPr txBox="1">
            <a:spLocks noChangeArrowheads="1"/>
          </p:cNvSpPr>
          <p:nvPr/>
        </p:nvSpPr>
        <p:spPr bwMode="auto">
          <a:xfrm>
            <a:off x="0" y="2743200"/>
            <a:ext cx="1981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بدء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خدمة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يسوع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6" name="Text Box 9"/>
          <p:cNvSpPr txBox="1">
            <a:spLocks noChangeArrowheads="1"/>
          </p:cNvSpPr>
          <p:nvPr/>
        </p:nvSpPr>
        <p:spPr bwMode="auto">
          <a:xfrm>
            <a:off x="152400" y="4648200"/>
            <a:ext cx="1447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29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cxnSp>
        <p:nvCxnSpPr>
          <p:cNvPr id="25607"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608"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609"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610"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611"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612"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613" name="Text Box 9"/>
          <p:cNvSpPr txBox="1">
            <a:spLocks noChangeArrowheads="1"/>
          </p:cNvSpPr>
          <p:nvPr/>
        </p:nvSpPr>
        <p:spPr bwMode="auto">
          <a:xfrm>
            <a:off x="2057400" y="2743200"/>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الأول</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7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30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4" name="Text Box 9"/>
          <p:cNvSpPr txBox="1">
            <a:spLocks noChangeArrowheads="1"/>
          </p:cNvSpPr>
          <p:nvPr/>
        </p:nvSpPr>
        <p:spPr bwMode="auto">
          <a:xfrm>
            <a:off x="1571604" y="4648200"/>
            <a:ext cx="200979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يوحنا 2: 13، 23</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615" name="Text Box 9"/>
          <p:cNvSpPr txBox="1">
            <a:spLocks noChangeArrowheads="1"/>
          </p:cNvSpPr>
          <p:nvPr/>
        </p:nvSpPr>
        <p:spPr bwMode="auto">
          <a:xfrm>
            <a:off x="3643306" y="2743200"/>
            <a:ext cx="172879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الفصح الثاني</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6" name="Text Box 9"/>
          <p:cNvSpPr txBox="1">
            <a:spLocks noChangeArrowheads="1"/>
          </p:cNvSpPr>
          <p:nvPr/>
        </p:nvSpPr>
        <p:spPr bwMode="auto">
          <a:xfrm>
            <a:off x="3429000" y="4648200"/>
            <a:ext cx="250032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غير مذكور في يوحنا</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مر 2: 23-28</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لو 6: 1-5</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مت 12: 1-8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7" name="Text Box 9"/>
          <p:cNvSpPr txBox="1">
            <a:spLocks noChangeArrowheads="1"/>
          </p:cNvSpPr>
          <p:nvPr/>
        </p:nvSpPr>
        <p:spPr bwMode="auto">
          <a:xfrm>
            <a:off x="5286380" y="2743200"/>
            <a:ext cx="178117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الثالث</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32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8"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6: 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619" name="Text Box 9"/>
          <p:cNvSpPr txBox="1">
            <a:spLocks noChangeArrowheads="1"/>
          </p:cNvSpPr>
          <p:nvPr/>
        </p:nvSpPr>
        <p:spPr bwMode="auto">
          <a:xfrm>
            <a:off x="7143768" y="2743200"/>
            <a:ext cx="177163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الرابع</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33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20" name="Text Box 9"/>
          <p:cNvSpPr txBox="1">
            <a:spLocks noChangeArrowheads="1"/>
          </p:cNvSpPr>
          <p:nvPr/>
        </p:nvSpPr>
        <p:spPr bwMode="auto">
          <a:xfrm>
            <a:off x="7072330" y="4648200"/>
            <a:ext cx="207167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11: 55-12: 1</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621"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ذكر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يوحنا</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وحده ثلاثة أعياد فصح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36" name="TextBox 35"/>
          <p:cNvSpPr txBox="1"/>
          <p:nvPr/>
        </p:nvSpPr>
        <p:spPr>
          <a:xfrm>
            <a:off x="8616950" y="71438"/>
            <a:ext cx="53091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rPr>
              <a:t>56</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endParaRPr>
          </a:p>
        </p:txBody>
      </p:sp>
      <p:sp>
        <p:nvSpPr>
          <p:cNvPr id="25623"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هوينر، النواحي المخصتة بالتسلسل الزمني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25624" name="Text Box 9"/>
          <p:cNvSpPr txBox="1">
            <a:spLocks noChangeArrowheads="1"/>
          </p:cNvSpPr>
          <p:nvPr/>
        </p:nvSpPr>
        <p:spPr bwMode="auto">
          <a:xfrm>
            <a:off x="381000" y="1997075"/>
            <a:ext cx="845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rPr>
              <a:t>لذلك فإن خدمة يسوع هي 5ر2 سنة على الأقل</a:t>
            </a:r>
            <a:endParaRPr kumimoji="0" lang="en-US"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endParaRPr>
          </a:p>
        </p:txBody>
      </p:sp>
    </p:spTree>
    <p:extLst>
      <p:ext uri="{BB962C8B-B14F-4D97-AF65-F5344CB8AC3E}">
        <p14:creationId xmlns:p14="http://schemas.microsoft.com/office/powerpoint/2010/main" val="2220122787"/>
      </p:ext>
    </p:extLst>
  </p:cSld>
  <p:clrMapOvr>
    <a:masterClrMapping/>
  </p:clrMapOvr>
  <p:transition>
    <p:zoom/>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التسلسل الزمني ليسوع والأعمال</a:t>
            </a:r>
            <a:endParaRPr kumimoji="0" lang="en-US" dirty="0">
              <a:latin typeface="Arial" panose="020B0604020202020204" pitchFamily="34" charset="0"/>
              <a:ea typeface="ＭＳ Ｐゴシック" charset="0"/>
              <a:cs typeface="Arial" panose="020B0604020202020204" pitchFamily="34" charset="0"/>
            </a:endParaRPr>
          </a:p>
        </p:txBody>
      </p:sp>
      <p:sp>
        <p:nvSpPr>
          <p:cNvPr id="84995" name="Text Box 3"/>
          <p:cNvSpPr txBox="1">
            <a:spLocks noChangeArrowheads="1"/>
          </p:cNvSpPr>
          <p:nvPr/>
        </p:nvSpPr>
        <p:spPr bwMode="auto">
          <a:xfrm>
            <a:off x="483211" y="1219200"/>
            <a:ext cx="8258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4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6" name="Text Box 4"/>
          <p:cNvSpPr txBox="1">
            <a:spLocks noChangeArrowheads="1"/>
          </p:cNvSpPr>
          <p:nvPr/>
        </p:nvSpPr>
        <p:spPr bwMode="auto">
          <a:xfrm>
            <a:off x="1397611" y="1219200"/>
            <a:ext cx="8258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1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7" name="Text Box 5"/>
          <p:cNvSpPr txBox="1">
            <a:spLocks noChangeArrowheads="1"/>
          </p:cNvSpPr>
          <p:nvPr/>
        </p:nvSpPr>
        <p:spPr bwMode="auto">
          <a:xfrm>
            <a:off x="2676866" y="1219200"/>
            <a:ext cx="5533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1 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5260629" y="12192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29</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9" name="Text Box 7"/>
          <p:cNvSpPr txBox="1">
            <a:spLocks noChangeArrowheads="1"/>
          </p:cNvSpPr>
          <p:nvPr/>
        </p:nvSpPr>
        <p:spPr bwMode="auto">
          <a:xfrm>
            <a:off x="6168679" y="12192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30</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0" name="Text Box 8"/>
          <p:cNvSpPr txBox="1">
            <a:spLocks noChangeArrowheads="1"/>
          </p:cNvSpPr>
          <p:nvPr/>
        </p:nvSpPr>
        <p:spPr bwMode="auto">
          <a:xfrm>
            <a:off x="6776692" y="12192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33</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1" name="Text Box 9"/>
          <p:cNvSpPr txBox="1">
            <a:spLocks noChangeArrowheads="1"/>
          </p:cNvSpPr>
          <p:nvPr/>
        </p:nvSpPr>
        <p:spPr bwMode="auto">
          <a:xfrm>
            <a:off x="8065742" y="12192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35</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2" name="Text Box 10"/>
          <p:cNvSpPr txBox="1">
            <a:spLocks noChangeArrowheads="1"/>
          </p:cNvSpPr>
          <p:nvPr/>
        </p:nvSpPr>
        <p:spPr bwMode="auto">
          <a:xfrm>
            <a:off x="3677892" y="12192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14</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3" name="Text Box 11"/>
          <p:cNvSpPr txBox="1">
            <a:spLocks noChangeArrowheads="1"/>
          </p:cNvSpPr>
          <p:nvPr/>
        </p:nvSpPr>
        <p:spPr bwMode="auto">
          <a:xfrm>
            <a:off x="514433" y="1905000"/>
            <a:ext cx="77136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ولادة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4" name="Text Box 12"/>
          <p:cNvSpPr txBox="1">
            <a:spLocks noChangeArrowheads="1"/>
          </p:cNvSpPr>
          <p:nvPr/>
        </p:nvSpPr>
        <p:spPr bwMode="auto">
          <a:xfrm>
            <a:off x="1399453" y="1905000"/>
            <a:ext cx="15937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سنة واحدة</a:t>
            </a:r>
            <a: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a:t>
            </a:r>
          </a:p>
        </p:txBody>
      </p:sp>
      <p:sp>
        <p:nvSpPr>
          <p:cNvPr id="85005" name="Text Box 13"/>
          <p:cNvSpPr txBox="1">
            <a:spLocks noChangeArrowheads="1"/>
          </p:cNvSpPr>
          <p:nvPr/>
        </p:nvSpPr>
        <p:spPr bwMode="auto">
          <a:xfrm>
            <a:off x="4838217" y="1905000"/>
            <a:ext cx="138050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السنة 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 لطيباريوس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a:t>
            </a:r>
            <a:b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يوحنا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و 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6" name="Text Box 14"/>
          <p:cNvSpPr txBox="1">
            <a:spLocks noChangeArrowheads="1"/>
          </p:cNvSpPr>
          <p:nvPr/>
        </p:nvSpPr>
        <p:spPr bwMode="auto">
          <a:xfrm>
            <a:off x="6662063" y="1905000"/>
            <a:ext cx="7633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7" name="Text Box 15"/>
          <p:cNvSpPr txBox="1">
            <a:spLocks noChangeArrowheads="1"/>
          </p:cNvSpPr>
          <p:nvPr/>
        </p:nvSpPr>
        <p:spPr bwMode="auto">
          <a:xfrm>
            <a:off x="7951930" y="1905000"/>
            <a:ext cx="75854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إيمان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بولس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8" name="Text Box 16"/>
          <p:cNvSpPr txBox="1">
            <a:spLocks noChangeArrowheads="1"/>
          </p:cNvSpPr>
          <p:nvPr/>
        </p:nvSpPr>
        <p:spPr bwMode="auto">
          <a:xfrm>
            <a:off x="3332440" y="1905000"/>
            <a:ext cx="12234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حكم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9" name="Text Box 17"/>
          <p:cNvSpPr txBox="1">
            <a:spLocks noChangeArrowheads="1"/>
          </p:cNvSpPr>
          <p:nvPr/>
        </p:nvSpPr>
        <p:spPr bwMode="auto">
          <a:xfrm>
            <a:off x="2449451" y="4191000"/>
            <a:ext cx="14574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32-33 سنة</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64"/>
              </a:solidFill>
              <a:effectLst/>
              <a:uLnTx/>
              <a:uFillTx/>
              <a:latin typeface="Arial" panose="020B0604020202020204" pitchFamily="34" charset="0"/>
              <a:cs typeface="Arial" panose="020B0604020202020204" pitchFamily="34" charset="0"/>
            </a:endParaRPr>
          </a:p>
        </p:txBody>
      </p:sp>
      <p:sp>
        <p:nvSpPr>
          <p:cNvPr id="85011" name="Text Box 19"/>
          <p:cNvSpPr txBox="1">
            <a:spLocks noChangeArrowheads="1"/>
          </p:cNvSpPr>
          <p:nvPr/>
        </p:nvSpPr>
        <p:spPr bwMode="auto">
          <a:xfrm>
            <a:off x="914400" y="4648200"/>
            <a:ext cx="4724400" cy="830997"/>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ولما ابتدأ يسوع كان له نحو ثلاثين سنة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5012" name="Text Box 20"/>
          <p:cNvSpPr txBox="1">
            <a:spLocks noChangeArrowheads="1"/>
          </p:cNvSpPr>
          <p:nvPr/>
        </p:nvSpPr>
        <p:spPr bwMode="auto">
          <a:xfrm>
            <a:off x="0" y="2835275"/>
            <a:ext cx="4953000" cy="830997"/>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السنة الخامسة عشرة لطيباريوس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خدم يوحنا (لوقا 3: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cs typeface="Arial" panose="020B0604020202020204" pitchFamily="34" charset="0"/>
            </a:endParaRPr>
          </a:p>
        </p:txBody>
      </p:sp>
      <p:sp>
        <p:nvSpPr>
          <p:cNvPr id="27669"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912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698"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699"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0"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1"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2"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3"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4"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5"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6"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7"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8"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9"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0"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1"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2"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3"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4"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5"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6"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7"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8"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9"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0"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1"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2"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3"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4"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5"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6"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7"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8" name="Text Box 33"/>
          <p:cNvSpPr txBox="1">
            <a:spLocks noChangeArrowheads="1"/>
          </p:cNvSpPr>
          <p:nvPr/>
        </p:nvSpPr>
        <p:spPr bwMode="auto">
          <a:xfrm>
            <a:off x="0" y="4100513"/>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4       3     2      1      </a:t>
            </a:r>
            <a:r>
              <a:rPr kumimoji="0" lang="en-US" sz="1200" b="1"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rPr>
              <a:t>1     2      3       4      5      6      7      8 ……………………………………………….…………………… 26  27  28   29</a:t>
            </a:r>
          </a:p>
        </p:txBody>
      </p:sp>
      <p:sp>
        <p:nvSpPr>
          <p:cNvPr id="29729" name="Line 34"/>
          <p:cNvSpPr>
            <a:spLocks noChangeShapeType="1"/>
          </p:cNvSpPr>
          <p:nvPr/>
        </p:nvSpPr>
        <p:spPr bwMode="auto">
          <a:xfrm flipH="1">
            <a:off x="166688"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0"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1"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2" name="Text Box 37"/>
          <p:cNvSpPr txBox="1">
            <a:spLocks noChangeArrowheads="1"/>
          </p:cNvSpPr>
          <p:nvPr/>
        </p:nvSpPr>
        <p:spPr bwMode="auto">
          <a:xfrm>
            <a:off x="0" y="2881313"/>
            <a:ext cx="12144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3"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سنة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4" name="Text Box 39"/>
          <p:cNvSpPr txBox="1">
            <a:spLocks noChangeArrowheads="1"/>
          </p:cNvSpPr>
          <p:nvPr/>
        </p:nvSpPr>
        <p:spPr bwMode="auto">
          <a:xfrm>
            <a:off x="1447800" y="2805113"/>
            <a:ext cx="7593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5" name="Text Box 40"/>
          <p:cNvSpPr txBox="1">
            <a:spLocks noChangeArrowheads="1"/>
          </p:cNvSpPr>
          <p:nvPr/>
        </p:nvSpPr>
        <p:spPr bwMode="auto">
          <a:xfrm>
            <a:off x="1447800" y="2805113"/>
            <a:ext cx="7634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28-29 سنة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6" name="Text Box 41"/>
          <p:cNvSpPr txBox="1">
            <a:spLocks noChangeArrowheads="1"/>
          </p:cNvSpPr>
          <p:nvPr/>
        </p:nvSpPr>
        <p:spPr bwMode="auto">
          <a:xfrm>
            <a:off x="0" y="4405313"/>
            <a:ext cx="373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29737" name="Text Box 42"/>
          <p:cNvSpPr txBox="1">
            <a:spLocks noChangeArrowheads="1"/>
          </p:cNvSpPr>
          <p:nvPr/>
        </p:nvSpPr>
        <p:spPr bwMode="auto">
          <a:xfrm>
            <a:off x="1447800" y="838200"/>
            <a:ext cx="6553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8" name="Text Box 43"/>
          <p:cNvSpPr txBox="1">
            <a:spLocks noChangeArrowheads="1"/>
          </p:cNvSpPr>
          <p:nvPr/>
        </p:nvSpPr>
        <p:spPr bwMode="auto">
          <a:xfrm>
            <a:off x="1295400" y="5014913"/>
            <a:ext cx="66294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+ 1 + 28 = 32 سنة (غير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+ 1 + 29 = 33 سنة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9" name="Rectangle 44"/>
          <p:cNvSpPr>
            <a:spLocks noGrp="1" noChangeArrowheads="1"/>
          </p:cNvSpPr>
          <p:nvPr>
            <p:ph type="title" idx="4294967295"/>
          </p:nvPr>
        </p:nvSpPr>
        <p:spPr>
          <a:xfrm>
            <a:off x="1150938" y="617538"/>
            <a:ext cx="7793037" cy="914400"/>
          </a:xfrm>
        </p:spPr>
        <p:txBody>
          <a:bodyPr/>
          <a:lstStyle/>
          <a:p>
            <a:pPr algn="ctr" eaLnBrk="1" hangingPunct="1"/>
            <a:r>
              <a:rPr lang="ar-JO" sz="3200" b="1" dirty="0">
                <a:solidFill>
                  <a:schemeClr val="tx1"/>
                </a:solidFill>
                <a:latin typeface="Arial" panose="020B0604020202020204" pitchFamily="34" charset="0"/>
                <a:cs typeface="Arial" panose="020B0604020202020204" pitchFamily="34" charset="0"/>
              </a:rPr>
              <a:t>عمر يسوع</a:t>
            </a:r>
            <a:br>
              <a:rPr lang="en-US" sz="3200" b="1" dirty="0">
                <a:solidFill>
                  <a:schemeClr val="tx1"/>
                </a:solidFill>
                <a:latin typeface="Arial" panose="020B0604020202020204" pitchFamily="34" charset="0"/>
                <a:cs typeface="Arial" panose="020B0604020202020204" pitchFamily="34" charset="0"/>
              </a:rPr>
            </a:br>
            <a:r>
              <a:rPr lang="ar-JO" sz="3200" b="1" dirty="0">
                <a:solidFill>
                  <a:schemeClr val="tx1"/>
                </a:solidFill>
                <a:latin typeface="Arial" panose="020B0604020202020204" pitchFamily="34" charset="0"/>
                <a:cs typeface="Arial" panose="020B0604020202020204" pitchFamily="34" charset="0"/>
              </a:rPr>
              <a:t>عندما بدأ خدمته</a:t>
            </a:r>
            <a:endParaRPr lang="en-US" sz="2400" dirty="0">
              <a:solidFill>
                <a:schemeClr val="tx1"/>
              </a:solidFill>
              <a:latin typeface="Arial" panose="020B0604020202020204" pitchFamily="34" charset="0"/>
              <a:cs typeface="Arial" panose="020B0604020202020204" pitchFamily="34" charset="0"/>
            </a:endParaRPr>
          </a:p>
        </p:txBody>
      </p:sp>
      <p:sp>
        <p:nvSpPr>
          <p:cNvPr id="29740" name="Text Box 45"/>
          <p:cNvSpPr txBox="1">
            <a:spLocks noChangeArrowheads="1"/>
          </p:cNvSpPr>
          <p:nvPr/>
        </p:nvSpPr>
        <p:spPr bwMode="auto">
          <a:xfrm>
            <a:off x="0" y="6373813"/>
            <a:ext cx="89900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ميشيل آنج (طالب مساق العهد الجديد، كلية سنغافورة للكتاب المقدس، 2006)</a:t>
            </a:r>
            <a:endPar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97"/>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ولما ابتدأ يسوع كان له نحو ثلاثين سنة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42"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672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رسالة من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21</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1-6، مرقس 1: 2-6، لوقا 3: 3-6</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كرز يوحنا بالتوبة لمغفرة الخطايا والمعمودية استعداداً للملكة المسيانية حتى تتأسس على الأرض مع الملك كونه حاكمها</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algn="ctr" eaLnBrk="1" hangingPunct="1"/>
            <a:r>
              <a:rPr lang="ar-JO" altLang="en-US" sz="3600" dirty="0">
                <a:ea typeface="ＭＳ Ｐゴシック" panose="020B0600070205080204" pitchFamily="34" charset="-128"/>
              </a:rPr>
              <a:t>أنت تصير ابناً لله من خلال الإيمان أن يسوع هو الله :</a:t>
            </a:r>
            <a:r>
              <a:rPr lang="en-US" altLang="en-US" sz="3600" dirty="0">
                <a:ea typeface="ＭＳ Ｐゴシック" panose="020B0600070205080204" pitchFamily="34" charset="-128"/>
              </a:rPr>
              <a:t> </a:t>
            </a:r>
            <a:endParaRPr lang="en-US" altLang="en-US" sz="3600"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أما كل الذين </a:t>
            </a: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قبلوه</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فأعطاهم سلطاناً أن يصيروا أولاد الله</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1: 12</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2721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يوحنا المعمدان</a:t>
            </a:r>
            <a:endParaRPr lang="en-US" sz="40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algn="r" eaLnBrk="1" hangingPunct="1">
              <a:lnSpc>
                <a:spcPct val="90000"/>
              </a:lnSpc>
              <a:buFontTx/>
              <a:buNone/>
            </a:pPr>
            <a:r>
              <a:rPr lang="ar-JO" sz="2800" b="1" dirty="0">
                <a:solidFill>
                  <a:srgbClr val="EAEAEA"/>
                </a:solidFill>
                <a:latin typeface="Arial" panose="020B0604020202020204" pitchFamily="34" charset="0"/>
                <a:ea typeface="ＭＳ Ｐゴシック" charset="0"/>
                <a:cs typeface="Arial" panose="020B0604020202020204" pitchFamily="34" charset="0"/>
              </a:rPr>
              <a:t>فجاء إلى جميع الكورة المحيطة بالأردن يكرز بمعمودية التوبة لمغفرة الخطايا</a:t>
            </a:r>
          </a:p>
          <a:p>
            <a:pPr algn="r" eaLnBrk="1" hangingPunct="1">
              <a:lnSpc>
                <a:spcPct val="90000"/>
              </a:lnSpc>
              <a:buFontTx/>
              <a:buNone/>
            </a:pPr>
            <a:r>
              <a:rPr lang="ar-JO" sz="2800" b="1" dirty="0">
                <a:solidFill>
                  <a:srgbClr val="EAEAEA"/>
                </a:solidFill>
                <a:latin typeface="Arial" panose="020B0604020202020204" pitchFamily="34" charset="0"/>
                <a:ea typeface="ＭＳ Ｐゴシック" charset="0"/>
                <a:cs typeface="Arial" panose="020B0604020202020204" pitchFamily="34" charset="0"/>
              </a:rPr>
              <a:t>كما هو مكتوب في سفر أقوال أشعياء النبي القائل صوت صارخ في البرية أعدوا طريق الرب اصنعوا سبله مستقيمة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8180" name="TextBox 5"/>
          <p:cNvSpPr txBox="1">
            <a:spLocks noChangeArrowheads="1"/>
          </p:cNvSpPr>
          <p:nvPr/>
        </p:nvSpPr>
        <p:spPr bwMode="auto">
          <a:xfrm>
            <a:off x="533400" y="493720"/>
            <a:ext cx="1752600"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3: 3-4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6002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يوحنا المعمدان</a:t>
            </a:r>
            <a:endParaRPr lang="en-US" sz="40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algn="r" eaLnBrk="1" hangingPunct="1">
              <a:lnSpc>
                <a:spcPct val="90000"/>
              </a:lnSpc>
              <a:buFontTx/>
              <a:buNone/>
            </a:pPr>
            <a:r>
              <a:rPr lang="ar-JO" sz="2800" b="1" dirty="0">
                <a:solidFill>
                  <a:schemeClr val="bg1"/>
                </a:solidFill>
                <a:latin typeface="Arial" panose="020B0604020202020204" pitchFamily="34" charset="0"/>
                <a:ea typeface="ＭＳ Ｐゴシック" charset="0"/>
                <a:cs typeface="Arial" panose="020B0604020202020204" pitchFamily="34" charset="0"/>
              </a:rPr>
              <a:t>كل واد يمتلئ وكل جبل وأكمة ينخفض وتصير المعوجات مستقيمة والشعاب طرقاً سهلة</a:t>
            </a:r>
          </a:p>
          <a:p>
            <a:pPr algn="r" eaLnBrk="1" hangingPunct="1">
              <a:lnSpc>
                <a:spcPct val="90000"/>
              </a:lnSpc>
              <a:buFontTx/>
              <a:buNone/>
            </a:pPr>
            <a:r>
              <a:rPr lang="ar-JO" sz="2800" b="1" dirty="0">
                <a:solidFill>
                  <a:schemeClr val="bg1"/>
                </a:solidFill>
                <a:latin typeface="Arial" panose="020B0604020202020204" pitchFamily="34" charset="0"/>
                <a:ea typeface="ＭＳ Ｐゴシック" charset="0"/>
                <a:cs typeface="Arial" panose="020B0604020202020204" pitchFamily="34" charset="0"/>
              </a:rPr>
              <a:t>و يبصر كل بشر خلاص الله</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9204" name="TextBox 5"/>
          <p:cNvSpPr txBox="1">
            <a:spLocks noChangeArrowheads="1"/>
          </p:cNvSpPr>
          <p:nvPr/>
        </p:nvSpPr>
        <p:spPr bwMode="auto">
          <a:xfrm>
            <a:off x="533400" y="493720"/>
            <a:ext cx="1752600" cy="52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3: 5-6</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592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156176" y="4293096"/>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17185489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330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852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7852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50862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15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040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تفسير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22</a:t>
            </a:r>
            <a:endParaRPr lang="fi-FI"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7-10، لوقا 3: 7-14</a:t>
            </a:r>
            <a:endParaRPr lang="fi-FI"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وعظ يوحنا عن الدينونة التي ستأتي على الشعب عند مجيء المسيا حتى يقنع كل من الشيوخ والشعب ليظهروا الحياة المتغيرة الناتجة عن التوبة </a:t>
            </a:r>
          </a:p>
        </p:txBody>
      </p:sp>
    </p:spTree>
    <p:extLst>
      <p:ext uri="{BB962C8B-B14F-4D97-AF65-F5344CB8AC3E}">
        <p14:creationId xmlns:p14="http://schemas.microsoft.com/office/powerpoint/2010/main" val="171873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u="sng" dirty="0">
                <a:ea typeface="ＭＳ Ｐゴシック" charset="0"/>
                <a:cs typeface="Arial" panose="020B0604020202020204" pitchFamily="34" charset="0"/>
              </a:rPr>
              <a:t>صار الله إنساناً في يسوع</a:t>
            </a:r>
            <a:endParaRPr lang="en-US" dirty="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الكلمة صار جسداً وحل بيننا ورأينا مجده مجداً كما لوحيد من الآب مملوءا نعمة وحقاً (يوحنا 1: 14)</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375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6962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759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59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160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0407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6467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480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3533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81718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ar-JO" sz="4800" dirty="0">
                <a:solidFill>
                  <a:srgbClr val="FFFFFF"/>
                </a:solidFill>
              </a:rPr>
              <a:t>المرسوم النيقاوي</a:t>
            </a:r>
            <a:br>
              <a:rPr lang="en-US" sz="4800" dirty="0">
                <a:solidFill>
                  <a:srgbClr val="FFFFFF"/>
                </a:solidFill>
              </a:rPr>
            </a:br>
            <a:r>
              <a:rPr lang="en-US" sz="4800" dirty="0">
                <a:solidFill>
                  <a:srgbClr val="FFFFFF"/>
                </a:solidFill>
              </a:rPr>
              <a:t>(</a:t>
            </a:r>
            <a:r>
              <a:rPr lang="ar-JO" sz="4800" dirty="0">
                <a:solidFill>
                  <a:srgbClr val="FFFFFF"/>
                </a:solidFill>
              </a:rPr>
              <a:t>325 م</a:t>
            </a:r>
            <a:r>
              <a:rPr lang="en-US" sz="4800" dirty="0">
                <a:solidFill>
                  <a:srgbClr val="FFFFFF"/>
                </a:solidFill>
              </a:rPr>
              <a:t>)</a:t>
            </a:r>
          </a:p>
        </p:txBody>
      </p:sp>
      <p:sp>
        <p:nvSpPr>
          <p:cNvPr id="12" name="Text Box 7"/>
          <p:cNvSpPr txBox="1">
            <a:spLocks noChangeArrowheads="1"/>
          </p:cNvSpPr>
          <p:nvPr/>
        </p:nvSpPr>
        <p:spPr bwMode="auto">
          <a:xfrm>
            <a:off x="8243888" y="0"/>
            <a:ext cx="881973"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153ج</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&amp; BibleStudyDownloads.org</a:t>
            </a:r>
          </a:p>
        </p:txBody>
      </p:sp>
    </p:spTree>
    <p:extLst>
      <p:ext uri="{BB962C8B-B14F-4D97-AF65-F5344CB8AC3E}">
        <p14:creationId xmlns:p14="http://schemas.microsoft.com/office/powerpoint/2010/main" val="24745948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4. الوعد من قبل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23</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11-12، مرقس 1: 7-8، لوقا 3: 15-18</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يعظ يوحنا رسالة الرجاء والوعد أن المسيا سيعطي الروح القدس كتتميم لما جاء في يوئيل 2: 28 وحزقيال 36: 25-27 وأنه سيدين الأمة ليزيل كل ما ليس ذي قيمة وغير متناسب مع الملكوت</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6040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pPr rtl="1"/>
            <a:r>
              <a:rPr lang="ar-JO" sz="5400" b="1" dirty="0">
                <a:solidFill>
                  <a:srgbClr val="FFFFFF"/>
                </a:solidFill>
                <a:effectLst>
                  <a:glow rad="228600">
                    <a:srgbClr val="000000"/>
                  </a:glow>
                </a:effectLst>
                <a:latin typeface="Arial"/>
                <a:cs typeface="Arial"/>
              </a:rPr>
              <a:t>ت. إثبات 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24-27</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الآب، الشيطان ويوحنا معاً يشهدون من خلال معمودية، تجربة وانتصار المسيح أنه هو المسيا</a:t>
            </a:r>
            <a:r>
              <a:rPr lang="en-US" sz="3200" b="1" kern="0" dirty="0">
                <a:solidFill>
                  <a:srgbClr val="FFFFFF"/>
                </a:solidFill>
                <a:effectLst>
                  <a:glow rad="228600">
                    <a:schemeClr val="bg2"/>
                  </a:glow>
                </a:effectLst>
                <a:latin typeface="Arial"/>
                <a:cs typeface="Arial"/>
              </a:rPr>
              <a:t> </a:t>
            </a:r>
          </a:p>
        </p:txBody>
      </p:sp>
    </p:spTree>
    <p:extLst>
      <p:ext uri="{BB962C8B-B14F-4D97-AF65-F5344CB8AC3E}">
        <p14:creationId xmlns:p14="http://schemas.microsoft.com/office/powerpoint/2010/main" val="25245181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4"/>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8162" name="Rectangle 2"/>
          <p:cNvSpPr>
            <a:spLocks noChangeArrowheads="1"/>
          </p:cNvSpPr>
          <p:nvPr/>
        </p:nvSpPr>
        <p:spPr bwMode="auto">
          <a:xfrm>
            <a:off x="1933576" y="1962150"/>
            <a:ext cx="9144000" cy="460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48163" name="Picture 3"/>
          <p:cNvPicPr>
            <a:picLocks noChangeAspect="1" noChangeArrowheads="1"/>
          </p:cNvPicPr>
          <p:nvPr/>
        </p:nvPicPr>
        <p:blipFill>
          <a:blip r:embed="rId3" cstate="screen">
            <a:clrChange>
              <a:clrFrom>
                <a:srgbClr val="FFFFFF"/>
              </a:clrFrom>
              <a:clrTo>
                <a:srgbClr val="FFFFFF">
                  <a:alpha val="0"/>
                </a:srgbClr>
              </a:clrTo>
            </a:clrChange>
            <a:lum bright="2000"/>
            <a:extLst>
              <a:ext uri="{28A0092B-C50C-407E-A947-70E740481C1C}">
                <a14:useLocalDpi xmlns:a14="http://schemas.microsoft.com/office/drawing/2010/main"/>
              </a:ext>
            </a:extLst>
          </a:blip>
          <a:srcRect/>
          <a:stretch>
            <a:fillRect/>
          </a:stretch>
        </p:blipFill>
        <p:spPr bwMode="auto">
          <a:xfrm>
            <a:off x="0" y="928670"/>
            <a:ext cx="9144000" cy="5083175"/>
          </a:xfrm>
          <a:prstGeom prst="rect">
            <a:avLst/>
          </a:prstGeom>
          <a:solidFill>
            <a:srgbClr val="66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48164" name="Text Box 4"/>
          <p:cNvSpPr txBox="1">
            <a:spLocks noChangeArrowheads="1"/>
          </p:cNvSpPr>
          <p:nvPr/>
        </p:nvSpPr>
        <p:spPr bwMode="auto">
          <a:xfrm>
            <a:off x="8653472" y="-26981"/>
            <a:ext cx="530715"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333375"/>
            <a:ext cx="5867400" cy="1155700"/>
          </a:xfrm>
          <a:solidFill>
            <a:srgbClr val="000090"/>
          </a:solidFill>
        </p:spPr>
        <p:txBody>
          <a:bodyPr/>
          <a:lstStyle/>
          <a:p>
            <a:pPr>
              <a:defRPr/>
            </a:pPr>
            <a:r>
              <a:rPr lang="ar-JO" sz="2800" b="1" dirty="0">
                <a:solidFill>
                  <a:srgbClr val="FFFFFF"/>
                </a:solidFill>
                <a:latin typeface="Arial" panose="020B0604020202020204" pitchFamily="34" charset="0"/>
                <a:cs typeface="Arial" panose="020B0604020202020204" pitchFamily="34" charset="0"/>
              </a:rPr>
              <a:t>معمودية وتجربة المسيح</a:t>
            </a:r>
            <a:br>
              <a:rPr lang="ar-JO"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3: 23-4: 11</a:t>
            </a:r>
            <a:r>
              <a:rPr lang="en-US" sz="2800" b="1"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22533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في معموديته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24</a:t>
            </a:r>
            <a:endParaRPr lang="en-GB"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13-17، مرقس 1: 9-11، لوقا 3: 21-23أ</a:t>
            </a:r>
            <a:endParaRPr lang="en-GB"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تم تقديم تأييد إلهي في معمودية المسيح حيث أعلن الآب رسمياً تعيين المسيح لعمله المسياني من خلال سابق معين بتأييد الله الكامل لشخصه وعمله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156176" y="4293096"/>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1376385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3021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41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583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447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5D22CA-0BC4-3461-DF71-1DB6504BEB2C}"/>
              </a:ext>
            </a:extLst>
          </p:cNvPr>
          <p:cNvGrpSpPr/>
          <p:nvPr/>
        </p:nvGrpSpPr>
        <p:grpSpPr>
          <a:xfrm>
            <a:off x="1524000" y="0"/>
            <a:ext cx="6115050" cy="6705600"/>
            <a:chOff x="1524000" y="0"/>
            <a:chExt cx="6115050" cy="670560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B7D0F4C6-D642-63F2-5E7B-CD755DD90F16}"/>
                </a:ext>
              </a:extLst>
            </p:cNvPr>
            <p:cNvSpPr txBox="1">
              <a:spLocks noChangeArrowheads="1"/>
            </p:cNvSpPr>
            <p:nvPr/>
          </p:nvSpPr>
          <p:spPr bwMode="auto">
            <a:xfrm>
              <a:off x="1979712" y="1259235"/>
              <a:ext cx="1799555" cy="107939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الأزلية السابقة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32FC12AF-8247-6402-AA3F-53D29CC2EEA3}"/>
                </a:ext>
              </a:extLst>
            </p:cNvPr>
            <p:cNvSpPr txBox="1">
              <a:spLocks noChangeArrowheads="1"/>
            </p:cNvSpPr>
            <p:nvPr/>
          </p:nvSpPr>
          <p:spPr bwMode="auto">
            <a:xfrm>
              <a:off x="5484912" y="1259235"/>
              <a:ext cx="1799555" cy="107939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الأزلية المستقبلية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C374F95C-13B6-F72E-6F37-EB2E15AC65D8}"/>
                </a:ext>
              </a:extLst>
            </p:cNvPr>
            <p:cNvSpPr txBox="1">
              <a:spLocks noChangeArrowheads="1"/>
            </p:cNvSpPr>
            <p:nvPr/>
          </p:nvSpPr>
          <p:spPr bwMode="auto">
            <a:xfrm>
              <a:off x="3816599" y="2614029"/>
              <a:ext cx="1604640" cy="525401"/>
            </a:xfrm>
            <a:prstGeom prst="rect">
              <a:avLst/>
            </a:prstGeom>
            <a:solidFill>
              <a:srgbClr val="ECF8FA"/>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C55221F-C11D-F2D6-D5B3-CF46BFF7EFF6}"/>
                </a:ext>
              </a:extLst>
            </p:cNvPr>
            <p:cNvSpPr/>
            <p:nvPr/>
          </p:nvSpPr>
          <p:spPr bwMode="auto">
            <a:xfrm>
              <a:off x="4085852" y="1106905"/>
              <a:ext cx="1399060" cy="1313983"/>
            </a:xfrm>
            <a:prstGeom prst="rect">
              <a:avLst/>
            </a:prstGeom>
            <a:solidFill>
              <a:srgbClr val="F7F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تعليم آريوس الهرطوقي</a:t>
            </a:r>
            <a:endParaRPr lang="en-US" dirty="0">
              <a:solidFill>
                <a:schemeClr val="bg1"/>
              </a:solidFill>
              <a:ea typeface="ＭＳ Ｐゴシック" charset="0"/>
              <a:cs typeface="Arial" panose="020B0604020202020204" pitchFamily="34" charset="0"/>
            </a:endParaRPr>
          </a:p>
        </p:txBody>
      </p:sp>
      <p:sp>
        <p:nvSpPr>
          <p:cNvPr id="483331" name="Text Box 4"/>
          <p:cNvSpPr txBox="1">
            <a:spLocks noChangeArrowheads="1"/>
          </p:cNvSpPr>
          <p:nvPr/>
        </p:nvSpPr>
        <p:spPr bwMode="auto">
          <a:xfrm>
            <a:off x="0" y="6516689"/>
            <a:ext cx="9144000" cy="338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614D0ACB-3006-2DA1-9216-DD943E1E2497}"/>
              </a:ext>
            </a:extLst>
          </p:cNvPr>
          <p:cNvSpPr txBox="1">
            <a:spLocks noChangeArrowheads="1"/>
          </p:cNvSpPr>
          <p:nvPr/>
        </p:nvSpPr>
        <p:spPr bwMode="auto">
          <a:xfrm>
            <a:off x="3759449" y="5157192"/>
            <a:ext cx="1604640" cy="648512"/>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المخلوقات   الأخرى</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EBC91546-7C20-CF1B-6F21-23B9E6218A57}"/>
              </a:ext>
            </a:extLst>
          </p:cNvPr>
          <p:cNvSpPr txBox="1">
            <a:spLocks noChangeArrowheads="1"/>
          </p:cNvSpPr>
          <p:nvPr/>
        </p:nvSpPr>
        <p:spPr bwMode="auto">
          <a:xfrm>
            <a:off x="3368924" y="3623679"/>
            <a:ext cx="1604640" cy="525401"/>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20DF2D31-E59C-C632-B578-50D1747BCD8D}"/>
              </a:ext>
            </a:extLst>
          </p:cNvPr>
          <p:cNvSpPr txBox="1">
            <a:spLocks noChangeArrowheads="1"/>
          </p:cNvSpPr>
          <p:nvPr/>
        </p:nvSpPr>
        <p:spPr bwMode="auto">
          <a:xfrm>
            <a:off x="3749663" y="1496603"/>
            <a:ext cx="1604640" cy="52540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الزمن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666805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17359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34516235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من خلال تجربته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25</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4: 1-11، مرقس 1: 9-11، لوقا 4: 1-13</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نجد في تجربة المسيح تأكيداً أخلاقياً ليسوع باعتباره المسيا قد تبين في إظهاره أنه لا يمكن أن يخطئ، هذا الكمال يتأصل في تأكيد الروح القدس.</a:t>
            </a:r>
            <a:endParaRPr lang="en-US" sz="3200" b="1" kern="0" dirty="0">
              <a:solidFill>
                <a:srgbClr val="FFFFFF"/>
              </a:solidFill>
              <a:effectLst>
                <a:glow rad="228600">
                  <a:srgbClr val="220011"/>
                </a:glow>
              </a:effectLst>
              <a:latin typeface="Arial"/>
              <a:cs typeface="Arial"/>
            </a:endParaRPr>
          </a:p>
        </p:txBody>
      </p:sp>
      <p:sp>
        <p:nvSpPr>
          <p:cNvPr id="3" name="TextBox 2">
            <a:extLst>
              <a:ext uri="{FF2B5EF4-FFF2-40B4-BE49-F238E27FC236}">
                <a16:creationId xmlns:a16="http://schemas.microsoft.com/office/drawing/2014/main" id="{84B412E4-C019-66C2-1AAE-2921A018711C}"/>
              </a:ext>
            </a:extLst>
          </p:cNvPr>
          <p:cNvSpPr txBox="1"/>
          <p:nvPr/>
        </p:nvSpPr>
        <p:spPr>
          <a:xfrm>
            <a:off x="5193182" y="-883403"/>
            <a:ext cx="184730" cy="461665"/>
          </a:xfrm>
          <a:prstGeom prst="rect">
            <a:avLst/>
          </a:prstGeom>
          <a:noFill/>
        </p:spPr>
        <p:txBody>
          <a:bodyPr wrap="none" rtlCol="0">
            <a:spAutoFit/>
          </a:bodyPr>
          <a:lstStyle/>
          <a:p>
            <a:pPr algn="r" rtl="1" fontAlgn="base">
              <a:spcBef>
                <a:spcPct val="0"/>
              </a:spcBef>
              <a:spcAft>
                <a:spcPct val="0"/>
              </a:spcAft>
            </a:pPr>
            <a:endParaRPr lang="en-US" dirty="0"/>
          </a:p>
        </p:txBody>
      </p:sp>
    </p:spTree>
    <p:extLst>
      <p:ext uri="{BB962C8B-B14F-4D97-AF65-F5344CB8AC3E}">
        <p14:creationId xmlns:p14="http://schemas.microsoft.com/office/powerpoint/2010/main" val="134885259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مصادر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التجربة</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000" b="1" dirty="0">
                <a:solidFill>
                  <a:srgbClr val="F8F8F8"/>
                </a:solidFill>
                <a:effectLst>
                  <a:outerShdw blurRad="38100" dist="38100" dir="2700000" algn="tl">
                    <a:srgbClr val="000000"/>
                  </a:outerShdw>
                </a:effectLst>
                <a:latin typeface="Arial" panose="020B0604020202020204" pitchFamily="34" charset="0"/>
                <a:cs typeface="Arial" panose="020B0604020202020204" pitchFamily="34" charset="0"/>
              </a:rPr>
              <a:t>تك 3</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2860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رغبات جسدية شهوانية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الجنس خارج الزواج</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الشراهة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lang="ar-JO" altLang="zh-CN" sz="1800" b="1" dirty="0">
                <a:solidFill>
                  <a:srgbClr val="F8F8F8"/>
                </a:solidFill>
                <a:latin typeface="Arial" panose="020B0604020202020204" pitchFamily="34" charset="0"/>
                <a:cs typeface="Arial" panose="020B0604020202020204" pitchFamily="34" charset="0"/>
              </a:rPr>
              <a:t>الخ</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28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altLang="zh-CN" sz="1800" b="1" dirty="0">
                <a:solidFill>
                  <a:srgbClr val="F8F8F8"/>
                </a:solidFill>
                <a:latin typeface="Arial" panose="020B0604020202020204" pitchFamily="34" charset="0"/>
                <a:cs typeface="Arial" panose="020B0604020202020204" pitchFamily="34" charset="0"/>
              </a:rPr>
              <a:t>الشهوة، الطمع</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a:t>
            </a:r>
            <a:r>
              <a:rPr kumimoji="0" lang="ar-JO" altLang="zh-CN" sz="1800" b="1" i="0" u="none" strike="noStrike" kern="1200" cap="none" spc="0" normalizeH="0" noProof="0" dirty="0">
                <a:ln>
                  <a:noFill/>
                </a:ln>
                <a:solidFill>
                  <a:srgbClr val="F8F8F8"/>
                </a:solidFill>
                <a:effectLst/>
                <a:uLnTx/>
                <a:uFillTx/>
                <a:latin typeface="Arial" panose="020B0604020202020204" pitchFamily="34" charset="0"/>
                <a:cs typeface="Arial" panose="020B0604020202020204" pitchFamily="34" charset="0"/>
              </a:rPr>
              <a:t> العاشرة</a:t>
            </a: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286000" cy="146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والرغبة في :</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lang="ar-JO" altLang="zh-CN" sz="1800" b="1" dirty="0">
                <a:solidFill>
                  <a:srgbClr val="F8F8F8"/>
                </a:solidFill>
                <a:latin typeface="Arial" panose="020B0604020202020204" pitchFamily="34" charset="0"/>
                <a:cs typeface="Arial" panose="020B0604020202020204" pitchFamily="34" charset="0"/>
              </a:rPr>
              <a:t>الوظيفة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المركز</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الإمتيازات العالمية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lang="ar-JO" altLang="zh-CN" sz="1800" b="1" dirty="0">
                <a:solidFill>
                  <a:srgbClr val="F8F8F8"/>
                </a:solidFill>
                <a:latin typeface="Arial" panose="020B0604020202020204" pitchFamily="34" charset="0"/>
                <a:cs typeface="Arial" panose="020B0604020202020204" pitchFamily="34" charset="0"/>
              </a:rPr>
              <a:t>الخ</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1800" b="1" dirty="0">
                <a:solidFill>
                  <a:srgbClr val="F8F8F8"/>
                </a:solidFill>
                <a:latin typeface="Arial" panose="020B0604020202020204" pitchFamily="34" charset="0"/>
                <a:cs typeface="Arial" panose="020B0604020202020204" pitchFamily="34" charset="0"/>
              </a:rPr>
              <a:t>شهية للنظر</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000" b="1" dirty="0">
                <a:solidFill>
                  <a:srgbClr val="F8F8F8"/>
                </a:solidFill>
                <a:effectLst>
                  <a:outerShdw blurRad="38100" dist="38100" dir="2700000" algn="tl">
                    <a:srgbClr val="000000"/>
                  </a:outerShdw>
                </a:effectLst>
                <a:latin typeface="Arial" panose="020B0604020202020204" pitchFamily="34" charset="0"/>
                <a:cs typeface="Arial" panose="020B0604020202020204" pitchFamily="34" charset="0"/>
              </a:rPr>
              <a:t>1 يو 2: 15-16</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424113"/>
            <a:ext cx="2057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887788"/>
            <a:ext cx="2057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457200" y="4995863"/>
            <a:ext cx="1828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1800" b="1" dirty="0">
                <a:solidFill>
                  <a:srgbClr val="F8F8F8"/>
                </a:solidFill>
                <a:effectLst>
                  <a:outerShdw blurRad="38100" dist="38100" dir="2700000" algn="tl">
                    <a:srgbClr val="000000"/>
                  </a:outerShdw>
                </a:effectLst>
                <a:latin typeface="Arial" panose="020B0604020202020204" pitchFamily="34" charset="0"/>
                <a:cs typeface="Arial" panose="020B0604020202020204" pitchFamily="34" charset="0"/>
              </a:rPr>
              <a:t>مت 4، لو 4</a:t>
            </a: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781800" y="2424113"/>
            <a:ext cx="21050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الحجارة إلى خبز</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781800" y="3887788"/>
            <a:ext cx="21050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ممالك العالم</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781800" y="4995863"/>
            <a:ext cx="21050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مجد من الناس</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ارم نفسك عن الهيكل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مقارنة بعض النصوص الرئيسية</a:t>
            </a:r>
            <a:endParaRPr kumimoji="0" lang="en-US" altLang="zh-CN" sz="20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12453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ar-JO" sz="5400" b="1" dirty="0">
                <a:solidFill>
                  <a:schemeClr val="bg1"/>
                </a:solidFill>
                <a:effectLst>
                  <a:glow rad="228600">
                    <a:schemeClr val="tx1"/>
                  </a:glow>
                </a:effectLst>
                <a:latin typeface="Arial"/>
                <a:cs typeface="Arial"/>
              </a:rPr>
              <a:t>بداية الخدمة وتجربة يسوع</a:t>
            </a:r>
            <a:endParaRPr lang="en-US" sz="5400" b="1" dirty="0">
              <a:solidFill>
                <a:schemeClr val="bg1"/>
              </a:solidFill>
              <a:effectLst>
                <a:glow rad="228600">
                  <a:schemeClr val="tx1"/>
                </a:glow>
              </a:effectLst>
              <a:latin typeface="Arial"/>
              <a:cs typeface="Arial"/>
            </a:endParaRP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cs typeface="Arial"/>
              </a:rPr>
              <a:t>مقتبس من محاضرة صفية عام 2006 من قبل وليم هنغفور</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fontAlgn="auto" hangingPunct="1">
              <a:spcBef>
                <a:spcPts val="0"/>
              </a:spcBef>
              <a:spcAft>
                <a:spcPts val="0"/>
              </a:spcAft>
              <a:defRPr/>
            </a:pPr>
            <a:r>
              <a:rPr lang="ar-JO" sz="4400" b="1" dirty="0">
                <a:solidFill>
                  <a:srgbClr val="FFFFFF"/>
                </a:solidFill>
                <a:effectLst>
                  <a:glow rad="292100">
                    <a:prstClr val="black">
                      <a:alpha val="93000"/>
                    </a:prstClr>
                  </a:glow>
                </a:effectLst>
                <a:latin typeface="Arial"/>
                <a:cs typeface="Arial"/>
              </a:rPr>
              <a:t>جراهام كندريك</a:t>
            </a:r>
            <a:endParaRPr lang="en-US" sz="4400" b="1" dirty="0">
              <a:solidFill>
                <a:srgbClr val="FFFFFF"/>
              </a:solidFill>
              <a:effectLst>
                <a:glow rad="292100">
                  <a:prstClr val="black">
                    <a:alpha val="93000"/>
                  </a:prstClr>
                </a:glow>
              </a:effectLst>
              <a:latin typeface="Arial"/>
              <a:cs typeface="Arial"/>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fontAlgn="auto" hangingPunct="1">
              <a:spcBef>
                <a:spcPts val="0"/>
              </a:spcBef>
              <a:spcAft>
                <a:spcPts val="0"/>
              </a:spcAft>
              <a:defRPr/>
            </a:pPr>
            <a:r>
              <a:rPr lang="ar-JO" sz="5400" b="1" dirty="0">
                <a:solidFill>
                  <a:srgbClr val="FFFFFF"/>
                </a:solidFill>
                <a:effectLst>
                  <a:glow rad="292100">
                    <a:prstClr val="black">
                      <a:alpha val="93000"/>
                    </a:prstClr>
                  </a:glow>
                </a:effectLst>
                <a:latin typeface="Arial"/>
                <a:cs typeface="Arial"/>
              </a:rPr>
              <a:t>الملك الخادم</a:t>
            </a:r>
            <a:endParaRPr lang="en-US" sz="5400" b="1" dirty="0">
              <a:solidFill>
                <a:srgbClr val="FFFFFF"/>
              </a:solidFill>
              <a:effectLst>
                <a:glow rad="292100">
                  <a:prstClr val="black">
                    <a:alpha val="93000"/>
                  </a:prstClr>
                </a:glow>
              </a:effectLst>
              <a:latin typeface="Arial"/>
              <a:cs typeface="Arial"/>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800" b="1" dirty="0">
                <a:solidFill>
                  <a:schemeClr val="bg1"/>
                </a:solidFill>
                <a:effectLst>
                  <a:glow rad="292100">
                    <a:prstClr val="black">
                      <a:alpha val="93000"/>
                    </a:prstClr>
                  </a:glow>
                </a:effectLst>
                <a:latin typeface="Arial" pitchFamily="34" charset="0"/>
                <a:cs typeface="Arial"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chemeClr val="bg1"/>
                </a:solidFill>
                <a:effectLst>
                  <a:glow rad="292100">
                    <a:prstClr val="black">
                      <a:alpha val="93000"/>
                    </a:prstClr>
                  </a:glow>
                </a:effectLst>
                <a:uLnTx/>
                <a:uFillTx/>
                <a:latin typeface="Arial" pitchFamily="34" charset="0"/>
                <a:cs typeface="Arial"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800" b="1" dirty="0">
                <a:solidFill>
                  <a:schemeClr val="bg1"/>
                </a:solidFill>
                <a:effectLst>
                  <a:glow rad="292100">
                    <a:prstClr val="black">
                      <a:alpha val="93000"/>
                    </a:prstClr>
                  </a:glow>
                </a:effectLst>
                <a:latin typeface="Arial" pitchFamily="34" charset="0"/>
                <a:cs typeface="Arial"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chemeClr val="bg1"/>
                </a:solidFill>
                <a:effectLst>
                  <a:glow rad="292100">
                    <a:prstClr val="black">
                      <a:alpha val="93000"/>
                    </a:prstClr>
                  </a:glow>
                </a:effectLst>
                <a:uLnTx/>
                <a:uFillTx/>
                <a:latin typeface="Arial" pitchFamily="34" charset="0"/>
                <a:cs typeface="Arial" pitchFamily="34" charset="0"/>
              </a:rPr>
              <a:t>و تعطي حياتك حتى نعيشها</a:t>
            </a:r>
            <a:endParaRPr kumimoji="0" lang="en-US" sz="4800" b="1" i="0" u="none" strike="noStrike" kern="1200" cap="none" spc="0" normalizeH="0" baseline="0" noProof="0" dirty="0">
              <a:ln>
                <a:noFill/>
              </a:ln>
              <a:solidFill>
                <a:schemeClr val="bg1"/>
              </a:solidFill>
              <a:effectLst>
                <a:glow rad="292100">
                  <a:prstClr val="black">
                    <a:alpha val="93000"/>
                  </a:prstClr>
                </a:glow>
              </a:effectLst>
              <a:uLnTx/>
              <a:uFillTx/>
              <a:latin typeface="Arial" pitchFamily="34" charset="0"/>
              <a:cs typeface="Arial"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 </a:t>
            </a:r>
          </a:p>
          <a:p>
            <a:pPr lvl="0" fontAlgn="auto">
              <a:spcBef>
                <a:spcPts val="0"/>
              </a:spcBef>
              <a:spcAft>
                <a:spcPts val="0"/>
              </a:spcAft>
              <a:defRPr/>
            </a:pPr>
            <a:r>
              <a:rPr lang="ar-JO" sz="4800" dirty="0"/>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037628711"/>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هناك في حديقة الدموع </a:t>
            </a:r>
          </a:p>
          <a:p>
            <a:pPr lvl="0" fontAlgn="auto">
              <a:spcBef>
                <a:spcPts val="0"/>
              </a:spcBef>
              <a:spcAft>
                <a:spcPts val="0"/>
              </a:spcAft>
              <a:defRPr/>
            </a:pPr>
            <a:r>
              <a:rPr lang="ar-JO" sz="4800" dirty="0"/>
              <a:t>حملي الثقيل اختار أن يتحمله </a:t>
            </a:r>
          </a:p>
          <a:p>
            <a:pPr lvl="0" fontAlgn="auto">
              <a:spcBef>
                <a:spcPts val="0"/>
              </a:spcBef>
              <a:spcAft>
                <a:spcPts val="0"/>
              </a:spcAft>
              <a:defRPr/>
            </a:pPr>
            <a:r>
              <a:rPr lang="ar-JO" sz="4800" dirty="0"/>
              <a:t>تمزق قلبه بالحزن </a:t>
            </a:r>
          </a:p>
          <a:p>
            <a:pPr lvl="0" fontAlgn="auto">
              <a:spcBef>
                <a:spcPts val="0"/>
              </a:spcBef>
              <a:spcAft>
                <a:spcPts val="0"/>
              </a:spcAft>
              <a:defRPr/>
            </a:pPr>
            <a:r>
              <a:rPr lang="ar-JO" sz="4800" dirty="0"/>
              <a:t>قال ولكن ليست إرادتي بل إرادتك.</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4000" dirty="0">
                <a:solidFill>
                  <a:schemeClr val="bg1"/>
                </a:solidFill>
                <a:cs typeface="Arial" panose="020B0604020202020204" pitchFamily="34" charset="0"/>
              </a:rPr>
              <a:t>ألكسندر ضد آريوس الهرطوقي</a:t>
            </a:r>
            <a:endParaRPr lang="en-US" altLang="en-US" sz="4000" dirty="0">
              <a:solidFill>
                <a:schemeClr val="bg1"/>
              </a:solidFill>
              <a:cs typeface="Arial" panose="020B0604020202020204" pitchFamily="34" charset="0"/>
            </a:endParaRP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الإبن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ألكسندر :        أسقف       الإسكندرية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5"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1"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12"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الإبن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089658"/>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آريوس :</a:t>
              </a:r>
            </a:p>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شيخ تحت ألكسندر</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 </a:t>
            </a:r>
          </a:p>
          <a:p>
            <a:pPr lvl="0" fontAlgn="auto">
              <a:spcBef>
                <a:spcPts val="0"/>
              </a:spcBef>
              <a:spcAft>
                <a:spcPts val="0"/>
              </a:spcAft>
              <a:defRPr/>
            </a:pPr>
            <a:r>
              <a:rPr lang="ar-JO" sz="4800" dirty="0"/>
              <a:t>من عبادة الملك الخادم</a:t>
            </a:r>
            <a:endParaRPr lang="en-US" sz="4800" dirty="0">
              <a:effectLst>
                <a:glow rad="292100">
                  <a:prstClr val="black">
                    <a:alpha val="93000"/>
                  </a:prstClr>
                </a:glow>
              </a:effectLst>
            </a:endParaRPr>
          </a:p>
        </p:txBody>
      </p:sp>
    </p:spTree>
    <p:extLst>
      <p:ext uri="{BB962C8B-B14F-4D97-AF65-F5344CB8AC3E}">
        <p14:creationId xmlns:p14="http://schemas.microsoft.com/office/powerpoint/2010/main" val="3879214047"/>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lvl="0" fontAlgn="auto">
              <a:spcBef>
                <a:spcPts val="0"/>
              </a:spcBef>
              <a:spcAft>
                <a:spcPts val="0"/>
              </a:spcAf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r>
              <a:rPr lang="ar-JO" sz="4800" dirty="0"/>
              <a:t>تعال وانظر يديه ورجليه </a:t>
            </a:r>
          </a:p>
          <a:p>
            <a:pPr lvl="0" fontAlgn="auto">
              <a:spcBef>
                <a:spcPts val="0"/>
              </a:spcBef>
              <a:spcAft>
                <a:spcPts val="0"/>
              </a:spcAft>
              <a:defRPr/>
            </a:pPr>
            <a:r>
              <a:rPr lang="ar-JO" sz="4800" dirty="0"/>
              <a:t>الندوب التي تتحدث عن الذبيحة </a:t>
            </a:r>
          </a:p>
          <a:p>
            <a:pPr lvl="0" fontAlgn="auto">
              <a:spcBef>
                <a:spcPts val="0"/>
              </a:spcBef>
              <a:spcAft>
                <a:spcPts val="0"/>
              </a:spcAft>
              <a:defRPr/>
            </a:pPr>
            <a:r>
              <a:rPr lang="ar-JO" sz="4800" dirty="0"/>
              <a:t>الأيدي التي رمت النجوم في الفضاء </a:t>
            </a:r>
          </a:p>
          <a:p>
            <a:pPr lvl="0" fontAlgn="auto">
              <a:spcBef>
                <a:spcPts val="0"/>
              </a:spcBef>
              <a:spcAft>
                <a:spcPts val="0"/>
              </a:spcAft>
              <a:defRPr/>
            </a:pPr>
            <a:r>
              <a:rPr lang="ar-JO" sz="4800" dirty="0"/>
              <a:t>إلى المسامير القاسية استسلمت</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1152191311"/>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 </a:t>
            </a:r>
          </a:p>
          <a:p>
            <a:pPr lvl="0" fontAlgn="auto">
              <a:spcBef>
                <a:spcPts val="0"/>
              </a:spcBef>
              <a:spcAft>
                <a:spcPts val="0"/>
              </a:spcAft>
              <a:defRPr/>
            </a:pPr>
            <a:r>
              <a:rPr lang="ar-JO" sz="4800" dirty="0"/>
              <a:t>من عبادة الملك الخادم</a:t>
            </a:r>
            <a:endParaRPr lang="en-US" sz="4800" dirty="0">
              <a:effectLst>
                <a:glow rad="292100">
                  <a:prstClr val="black">
                    <a:alpha val="93000"/>
                  </a:prstClr>
                </a:glow>
              </a:effectLst>
            </a:endParaRPr>
          </a:p>
        </p:txBody>
      </p:sp>
    </p:spTree>
    <p:extLst>
      <p:ext uri="{BB962C8B-B14F-4D97-AF65-F5344CB8AC3E}">
        <p14:creationId xmlns:p14="http://schemas.microsoft.com/office/powerpoint/2010/main" val="340347468"/>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لذا دعونا نتعلم كيف نخدم </a:t>
            </a:r>
          </a:p>
          <a:p>
            <a:pPr lvl="0" fontAlgn="auto">
              <a:spcBef>
                <a:spcPts val="0"/>
              </a:spcBef>
              <a:spcAft>
                <a:spcPts val="0"/>
              </a:spcAft>
              <a:defRPr/>
            </a:pPr>
            <a:r>
              <a:rPr lang="ar-JO" sz="4800" dirty="0"/>
              <a:t>وفي حياتنا نتوجه </a:t>
            </a:r>
          </a:p>
          <a:p>
            <a:pPr lvl="0" fontAlgn="auto">
              <a:spcBef>
                <a:spcPts val="0"/>
              </a:spcBef>
              <a:spcAft>
                <a:spcPts val="0"/>
              </a:spcAft>
              <a:defRPr/>
            </a:pPr>
            <a:r>
              <a:rPr lang="ar-JO" sz="4800" dirty="0"/>
              <a:t>يحتاج كل منا إلى الأفضل </a:t>
            </a:r>
          </a:p>
          <a:p>
            <a:pPr lvl="0" fontAlgn="auto">
              <a:spcBef>
                <a:spcPts val="0"/>
              </a:spcBef>
              <a:spcAft>
                <a:spcPts val="0"/>
              </a:spcAft>
              <a:defRPr/>
            </a:pPr>
            <a:r>
              <a:rPr lang="ar-JO" sz="4800" dirty="0"/>
              <a:t>لاننا نخدم المسيح</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28468413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a:t>
            </a:r>
          </a:p>
          <a:p>
            <a:pPr lvl="0" fontAlgn="auto">
              <a:spcBef>
                <a:spcPts val="0"/>
              </a:spcBef>
              <a:spcAft>
                <a:spcPts val="0"/>
              </a:spcAft>
              <a:defRPr/>
            </a:pPr>
            <a:r>
              <a:rPr lang="ar-JO" sz="4800" dirty="0"/>
              <a:t> من عبادة الملك الخادم</a:t>
            </a:r>
          </a:p>
          <a:p>
            <a:pPr lvl="0" fontAlgn="auto">
              <a:spcBef>
                <a:spcPts val="0"/>
              </a:spcBef>
              <a:spcAft>
                <a:spcPts val="0"/>
              </a:spcAft>
              <a:defRPr/>
            </a:pPr>
            <a:r>
              <a:rPr lang="ar-JO" sz="4800" dirty="0"/>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883B975-B20B-2401-8B7B-B2A2416FC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7" name="Rectangle 29"/>
          <p:cNvSpPr>
            <a:spLocks noGrp="1" noChangeArrowheads="1"/>
          </p:cNvSpPr>
          <p:nvPr>
            <p:ph type="ctrTitle"/>
          </p:nvPr>
        </p:nvSpPr>
        <p:spPr>
          <a:xfrm>
            <a:off x="914400" y="2278360"/>
            <a:ext cx="7772400" cy="1371600"/>
          </a:xfrm>
          <a:noFill/>
          <a:ln>
            <a:noFill/>
          </a:ln>
        </p:spPr>
        <p:txBody>
          <a:bodyPr vert="horz" wrap="square" lIns="91440" tIns="45720" rIns="91440" bIns="45720" numCol="1" anchor="ctr" anchorCtr="0" compatLnSpc="1">
            <a:prstTxWarp prst="textNoShape">
              <a:avLst/>
            </a:prstTxWarp>
          </a:bodyPr>
          <a:lstStyle/>
          <a:p>
            <a:pPr algn="r"/>
            <a:r>
              <a:rPr lang="ar-JO" sz="4200" dirty="0">
                <a:effectLst>
                  <a:glow rad="228600">
                    <a:schemeClr val="accent6">
                      <a:satMod val="175000"/>
                      <a:alpha val="72757"/>
                    </a:schemeClr>
                  </a:glow>
                </a:effectLst>
              </a:rPr>
              <a:t>متى 4: 1-11</a:t>
            </a:r>
            <a:endParaRPr lang="en-US" sz="4200" dirty="0">
              <a:effectLst>
                <a:glow rad="228600">
                  <a:schemeClr val="accent6">
                    <a:satMod val="175000"/>
                    <a:alpha val="72757"/>
                  </a:schemeClr>
                </a:glow>
              </a:effectLst>
            </a:endParaRPr>
          </a:p>
        </p:txBody>
      </p:sp>
      <p:sp>
        <p:nvSpPr>
          <p:cNvPr id="2" name="Subtitle 1"/>
          <p:cNvSpPr>
            <a:spLocks noGrp="1"/>
          </p:cNvSpPr>
          <p:nvPr>
            <p:ph type="subTitle" idx="1"/>
          </p:nvPr>
        </p:nvSpPr>
        <p:spPr>
          <a:xfrm>
            <a:off x="5950496" y="3429000"/>
            <a:ext cx="2736304" cy="2880320"/>
          </a:xfrm>
          <a:noFill/>
          <a:ln>
            <a:noFill/>
          </a:ln>
          <a:effectLst/>
        </p:spPr>
        <p:txBody>
          <a:bodyPr vert="horz" wrap="square" lIns="91440" tIns="45720" rIns="91440" bIns="45720" numCol="1" anchor="t" anchorCtr="0" compatLnSpc="1">
            <a:prstTxWarp prst="textNoShape">
              <a:avLst/>
            </a:prstTxWarp>
          </a:bodyPr>
          <a:lstStyle/>
          <a:p>
            <a:pPr algn="r"/>
            <a:r>
              <a:rPr lang="ar-JO" sz="3200" dirty="0">
                <a:effectLst>
                  <a:glow rad="228600">
                    <a:schemeClr val="accent6">
                      <a:satMod val="175000"/>
                      <a:alpha val="72757"/>
                    </a:schemeClr>
                  </a:glow>
                </a:effectLst>
              </a:rPr>
              <a:t>الشيطان</a:t>
            </a:r>
            <a:r>
              <a:rPr lang="en-US" sz="3200" dirty="0">
                <a:effectLst>
                  <a:glow rad="228600">
                    <a:schemeClr val="accent6">
                      <a:satMod val="175000"/>
                      <a:alpha val="72757"/>
                    </a:schemeClr>
                  </a:glow>
                </a:effectLst>
              </a:rPr>
              <a:t> </a:t>
            </a:r>
          </a:p>
          <a:p>
            <a:pPr algn="r"/>
            <a:r>
              <a:rPr lang="ar-JO" sz="3200" dirty="0">
                <a:effectLst>
                  <a:glow rad="228600">
                    <a:schemeClr val="accent6">
                      <a:satMod val="175000"/>
                      <a:alpha val="72757"/>
                    </a:schemeClr>
                  </a:glow>
                </a:effectLst>
              </a:rPr>
              <a:t>جرب</a:t>
            </a:r>
          </a:p>
          <a:p>
            <a:pPr algn="r"/>
            <a:r>
              <a:rPr lang="en-US" sz="3200" dirty="0">
                <a:effectLst>
                  <a:glow rad="228600">
                    <a:schemeClr val="accent6">
                      <a:satMod val="175000"/>
                      <a:alpha val="72757"/>
                    </a:schemeClr>
                  </a:glow>
                </a:effectLst>
              </a:rPr>
              <a:t> </a:t>
            </a:r>
            <a:r>
              <a:rPr lang="ar-JO" sz="3200" dirty="0">
                <a:effectLst>
                  <a:glow rad="228600">
                    <a:schemeClr val="accent6">
                      <a:satMod val="175000"/>
                      <a:alpha val="72757"/>
                    </a:schemeClr>
                  </a:glow>
                </a:effectLst>
              </a:rPr>
              <a:t>يسوع</a:t>
            </a:r>
            <a:br>
              <a:rPr lang="en-US" sz="3200" dirty="0">
                <a:effectLst>
                  <a:glow rad="228600">
                    <a:schemeClr val="accent6">
                      <a:satMod val="175000"/>
                      <a:alpha val="72757"/>
                    </a:schemeClr>
                  </a:glow>
                </a:effectLst>
              </a:rPr>
            </a:br>
            <a:r>
              <a:rPr lang="ar-JO" sz="3200" dirty="0">
                <a:effectLst>
                  <a:glow rad="228600">
                    <a:schemeClr val="accent6">
                      <a:satMod val="175000"/>
                      <a:alpha val="72757"/>
                    </a:schemeClr>
                  </a:glow>
                </a:effectLst>
              </a:rPr>
              <a:t>لكن ماذا قبل ذلك</a:t>
            </a:r>
            <a:endParaRPr lang="en-US" sz="3200" dirty="0">
              <a:effectLst>
                <a:glow rad="228600">
                  <a:schemeClr val="accent6">
                    <a:satMod val="175000"/>
                    <a:alpha val="72757"/>
                  </a:schemeClr>
                </a:glow>
              </a:effectLst>
            </a:endParaRPr>
          </a:p>
        </p:txBody>
      </p:sp>
    </p:spTree>
    <p:extLst>
      <p:ext uri="{BB962C8B-B14F-4D97-AF65-F5344CB8AC3E}">
        <p14:creationId xmlns:p14="http://schemas.microsoft.com/office/powerpoint/2010/main" val="26308863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21524102-2858-B926-6F99-2BFD51BB4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6" name="Rectangle 2"/>
          <p:cNvSpPr>
            <a:spLocks noGrp="1" noChangeArrowheads="1"/>
          </p:cNvSpPr>
          <p:nvPr>
            <p:ph type="title"/>
          </p:nvPr>
        </p:nvSpPr>
        <p:spPr>
          <a:xfrm>
            <a:off x="1391725" y="457200"/>
            <a:ext cx="7543800" cy="1143000"/>
          </a:xfrm>
        </p:spPr>
        <p:txBody>
          <a:bodyPr/>
          <a:lstStyle/>
          <a:p>
            <a:pPr algn="r" rtl="1"/>
            <a:r>
              <a:rPr lang="ar-SA" dirty="0">
                <a:effectLst>
                  <a:glow rad="228600">
                    <a:schemeClr val="accent6">
                      <a:satMod val="175000"/>
                      <a:alpha val="83000"/>
                    </a:schemeClr>
                  </a:glow>
                </a:effectLst>
              </a:rPr>
              <a:t>أجندة التقديم</a:t>
            </a:r>
            <a:endParaRPr lang="en-US" dirty="0">
              <a:effectLst>
                <a:glow rad="228600">
                  <a:schemeClr val="accent6">
                    <a:satMod val="175000"/>
                    <a:alpha val="83000"/>
                  </a:schemeClr>
                </a:glow>
              </a:effectLst>
            </a:endParaRPr>
          </a:p>
        </p:txBody>
      </p:sp>
      <p:sp>
        <p:nvSpPr>
          <p:cNvPr id="415747" name="Rectangle 3"/>
          <p:cNvSpPr>
            <a:spLocks noGrp="1" noChangeArrowheads="1"/>
          </p:cNvSpPr>
          <p:nvPr>
            <p:ph type="body" idx="1"/>
          </p:nvPr>
        </p:nvSpPr>
        <p:spPr>
          <a:xfrm>
            <a:off x="914400" y="1600200"/>
            <a:ext cx="8050088" cy="4953000"/>
          </a:xfrm>
        </p:spPr>
        <p:txBody>
          <a:bodyPr/>
          <a:lstStyle/>
          <a:p>
            <a:pPr algn="r" rtl="1">
              <a:lnSpc>
                <a:spcPct val="90000"/>
              </a:lnSpc>
            </a:pPr>
            <a:r>
              <a:rPr lang="ar-SA" sz="3200" dirty="0">
                <a:effectLst>
                  <a:glow rad="228600">
                    <a:schemeClr val="accent6">
                      <a:satMod val="175000"/>
                      <a:alpha val="83000"/>
                    </a:schemeClr>
                  </a:glow>
                </a:effectLst>
              </a:rPr>
              <a:t>مراجعة</a:t>
            </a:r>
          </a:p>
          <a:p>
            <a:pPr algn="r" rtl="1">
              <a:lnSpc>
                <a:spcPct val="90000"/>
              </a:lnSpc>
            </a:pPr>
            <a:r>
              <a:rPr lang="ar-SA" sz="3200" dirty="0">
                <a:effectLst>
                  <a:glow rad="228600">
                    <a:schemeClr val="accent6">
                      <a:satMod val="175000"/>
                      <a:alpha val="83000"/>
                    </a:schemeClr>
                  </a:glow>
                </a:effectLst>
              </a:rPr>
              <a:t>بدء خدمة يسوع</a:t>
            </a:r>
          </a:p>
          <a:p>
            <a:pPr algn="r" rtl="1">
              <a:lnSpc>
                <a:spcPct val="90000"/>
              </a:lnSpc>
            </a:pPr>
            <a:r>
              <a:rPr lang="ar-SA" sz="3200" dirty="0">
                <a:effectLst>
                  <a:glow rad="228600">
                    <a:schemeClr val="accent6">
                      <a:satMod val="175000"/>
                      <a:alpha val="83000"/>
                    </a:schemeClr>
                  </a:glow>
                </a:effectLst>
              </a:rPr>
              <a:t>متى 3 – معمودية يسوع</a:t>
            </a:r>
          </a:p>
          <a:p>
            <a:pPr algn="r" rtl="1">
              <a:lnSpc>
                <a:spcPct val="90000"/>
              </a:lnSpc>
            </a:pPr>
            <a:r>
              <a:rPr lang="ar-SA" sz="3200" dirty="0">
                <a:effectLst>
                  <a:glow rad="228600">
                    <a:schemeClr val="accent6">
                      <a:satMod val="175000"/>
                      <a:alpha val="83000"/>
                    </a:schemeClr>
                  </a:glow>
                </a:effectLst>
              </a:rPr>
              <a:t>إطار تاريخي</a:t>
            </a:r>
          </a:p>
          <a:p>
            <a:pPr algn="r" rtl="1">
              <a:lnSpc>
                <a:spcPct val="90000"/>
              </a:lnSpc>
            </a:pPr>
            <a:r>
              <a:rPr lang="ar-SA" sz="3200" dirty="0">
                <a:effectLst>
                  <a:glow rad="228600">
                    <a:schemeClr val="accent6">
                      <a:satMod val="175000"/>
                      <a:alpha val="83000"/>
                    </a:schemeClr>
                  </a:glow>
                </a:effectLst>
              </a:rPr>
              <a:t>عرض متى 4 التجربة</a:t>
            </a:r>
          </a:p>
          <a:p>
            <a:pPr algn="r" rtl="1">
              <a:lnSpc>
                <a:spcPct val="90000"/>
              </a:lnSpc>
            </a:pPr>
            <a:r>
              <a:rPr lang="ar-SA" sz="3200" dirty="0">
                <a:effectLst>
                  <a:glow rad="228600">
                    <a:schemeClr val="accent6">
                      <a:satMod val="175000"/>
                      <a:alpha val="83000"/>
                    </a:schemeClr>
                  </a:glow>
                </a:effectLst>
              </a:rPr>
              <a:t>الموضوع الرئيسي</a:t>
            </a:r>
          </a:p>
          <a:p>
            <a:pPr algn="r" rtl="1">
              <a:lnSpc>
                <a:spcPct val="90000"/>
              </a:lnSpc>
            </a:pPr>
            <a:r>
              <a:rPr lang="ar-SA" sz="3200" dirty="0">
                <a:effectLst>
                  <a:glow rad="228600">
                    <a:schemeClr val="accent6">
                      <a:satMod val="175000"/>
                      <a:alpha val="83000"/>
                    </a:schemeClr>
                  </a:glow>
                </a:effectLst>
              </a:rPr>
              <a:t>التطبيق</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pPr algn="r"/>
            <a:r>
              <a:rPr lang="ar-JO" dirty="0"/>
              <a:t>مراجعة</a:t>
            </a:r>
            <a:endParaRPr lang="en-US" dirty="0"/>
          </a:p>
        </p:txBody>
      </p:sp>
      <p:sp>
        <p:nvSpPr>
          <p:cNvPr id="290831" name="Rectangle 15"/>
          <p:cNvSpPr>
            <a:spLocks noGrp="1" noChangeArrowheads="1"/>
          </p:cNvSpPr>
          <p:nvPr>
            <p:ph type="body" idx="1"/>
          </p:nvPr>
        </p:nvSpPr>
        <p:spPr/>
        <p:txBody>
          <a:bodyPr/>
          <a:lstStyle/>
          <a:p>
            <a:pPr algn="r" rtl="1"/>
            <a:r>
              <a:rPr lang="ar-JO" dirty="0"/>
              <a:t>نسب المسيح</a:t>
            </a:r>
            <a:endParaRPr lang="en-US" dirty="0"/>
          </a:p>
          <a:p>
            <a:pPr algn="r" rtl="1"/>
            <a:r>
              <a:rPr lang="ar-JO" dirty="0"/>
              <a:t>يقين الإنجيل</a:t>
            </a:r>
            <a:endParaRPr lang="en-US" dirty="0"/>
          </a:p>
          <a:p>
            <a:pPr algn="r" rtl="1"/>
            <a:r>
              <a:rPr lang="ar-JO" dirty="0"/>
              <a:t>كان يسوع شخصية تاريخية أصيلة</a:t>
            </a:r>
            <a:endParaRPr lang="en-US" dirty="0"/>
          </a:p>
          <a:p>
            <a:pPr algn="r" rtl="1"/>
            <a:r>
              <a:rPr lang="ar-JO" dirty="0"/>
              <a:t>ولادة المسيح تتميم لمخطط الله الخلاصي</a:t>
            </a:r>
            <a:endParaRPr lang="en-US" dirty="0"/>
          </a:p>
        </p:txBody>
      </p:sp>
    </p:spTree>
    <p:extLst>
      <p:ext uri="{BB962C8B-B14F-4D97-AF65-F5344CB8AC3E}">
        <p14:creationId xmlns:p14="http://schemas.microsoft.com/office/powerpoint/2010/main" val="2627400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Object 4">
            <a:extLst>
              <a:ext uri="{FF2B5EF4-FFF2-40B4-BE49-F238E27FC236}">
                <a16:creationId xmlns:a16="http://schemas.microsoft.com/office/drawing/2014/main" id="{6BE5D41D-4E14-6933-4CC7-B8B11491E1AD}"/>
              </a:ext>
            </a:extLst>
          </p:cNvPr>
          <p:cNvGraphicFramePr>
            <a:graphicFrameLocks noGrp="1" noChangeAspect="1"/>
          </p:cNvGraphicFramePr>
          <p:nvPr>
            <p:ph idx="1"/>
            <p:extLst>
              <p:ext uri="{D42A27DB-BD31-4B8C-83A1-F6EECF244321}">
                <p14:modId xmlns:p14="http://schemas.microsoft.com/office/powerpoint/2010/main" val="3281999336"/>
              </p:ext>
            </p:extLst>
          </p:nvPr>
        </p:nvGraphicFramePr>
        <p:xfrm>
          <a:off x="0" y="1752600"/>
          <a:ext cx="9144000" cy="5105400"/>
        </p:xfrm>
        <a:graphic>
          <a:graphicData uri="http://schemas.openxmlformats.org/presentationml/2006/ole">
            <mc:AlternateContent xmlns:mc="http://schemas.openxmlformats.org/markup-compatibility/2006">
              <mc:Choice xmlns:v="urn:schemas-microsoft-com:vml" Requires="v">
                <p:oleObj name="Photo Editor Photo" r:id="rId3" imgW="6668431" imgH="3067478" progId="MSPhotoEd.3">
                  <p:embed/>
                </p:oleObj>
              </mc:Choice>
              <mc:Fallback>
                <p:oleObj name="Photo Editor Photo" r:id="rId3" imgW="6668431" imgH="3067478" progId="MSPhotoEd.3">
                  <p:embed/>
                  <p:pic>
                    <p:nvPicPr>
                      <p:cNvPr id="4587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58754" name="Rectangle 2"/>
          <p:cNvSpPr>
            <a:spLocks noGrp="1" noChangeArrowheads="1"/>
          </p:cNvSpPr>
          <p:nvPr>
            <p:ph type="title"/>
          </p:nvPr>
        </p:nvSpPr>
        <p:spPr>
          <a:xfrm>
            <a:off x="914400" y="228600"/>
            <a:ext cx="7543800" cy="1143000"/>
          </a:xfrm>
        </p:spPr>
        <p:txBody>
          <a:bodyPr/>
          <a:lstStyle/>
          <a:p>
            <a:pPr algn="ctr"/>
            <a:r>
              <a:rPr lang="ar-JO" sz="3200" dirty="0">
                <a:latin typeface="Arial"/>
                <a:cs typeface="Arial"/>
              </a:rPr>
              <a:t>بدء خدمة يسوع</a:t>
            </a:r>
            <a:endParaRPr lang="en-US" sz="3200" dirty="0">
              <a:latin typeface="Arial"/>
              <a:cs typeface="Arial"/>
            </a:endParaRPr>
          </a:p>
        </p:txBody>
      </p:sp>
      <p:sp>
        <p:nvSpPr>
          <p:cNvPr id="458758" name="Rectangle 6"/>
          <p:cNvSpPr>
            <a:spLocks noChangeArrowheads="1"/>
          </p:cNvSpPr>
          <p:nvPr/>
        </p:nvSpPr>
        <p:spPr bwMode="auto">
          <a:xfrm>
            <a:off x="4267200" y="4800600"/>
            <a:ext cx="4876800"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قاد الروح القدس يسوع إلى البرية ليجرب</a:t>
            </a:r>
            <a:endParaRPr kumimoji="1"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5" name="Rectangle 13"/>
          <p:cNvSpPr>
            <a:spLocks noChangeArrowheads="1"/>
          </p:cNvSpPr>
          <p:nvPr/>
        </p:nvSpPr>
        <p:spPr bwMode="auto">
          <a:xfrm>
            <a:off x="4572000" y="1371600"/>
            <a:ext cx="4343400" cy="830997"/>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خدم يوحنا المعمدان في برية يهوذا وعمد في نهر الأردن</a:t>
            </a:r>
            <a:endPar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6" name="Rectangle 14"/>
          <p:cNvSpPr>
            <a:spLocks noChangeArrowheads="1"/>
          </p:cNvSpPr>
          <p:nvPr/>
        </p:nvSpPr>
        <p:spPr bwMode="auto">
          <a:xfrm>
            <a:off x="0" y="1371600"/>
            <a:ext cx="4495800" cy="461665"/>
          </a:xfrm>
          <a:prstGeom prst="rect">
            <a:avLst/>
          </a:prstGeom>
          <a:solidFill>
            <a:srgbClr val="2A1CE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جاء يسوع من الجليل ليعتمد</a:t>
            </a:r>
            <a:endPar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7" name="Rectangle 15"/>
          <p:cNvSpPr>
            <a:spLocks noChangeArrowheads="1"/>
          </p:cNvSpPr>
          <p:nvPr/>
        </p:nvSpPr>
        <p:spPr bwMode="auto">
          <a:xfrm>
            <a:off x="0" y="1833265"/>
            <a:ext cx="4500562" cy="461665"/>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عاد يسوع إلى الأردن لدعوة التلاميذ</a:t>
            </a:r>
            <a:endPar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عاد يسوع إلى الجليل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المعجزة الأولى في قانا</a:t>
            </a:r>
            <a:r>
              <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23201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8765"/>
                                        </p:tgtEl>
                                        <p:attrNameLst>
                                          <p:attrName>style.visibility</p:attrName>
                                        </p:attrNameLst>
                                      </p:cBhvr>
                                      <p:to>
                                        <p:strVal val="visible"/>
                                      </p:to>
                                    </p:set>
                                    <p:anim calcmode="lin" valueType="num">
                                      <p:cBhvr additive="base">
                                        <p:cTn id="11" dur="500" fill="hold"/>
                                        <p:tgtEl>
                                          <p:spTgt spid="458765"/>
                                        </p:tgtEl>
                                        <p:attrNameLst>
                                          <p:attrName>ppt_x</p:attrName>
                                        </p:attrNameLst>
                                      </p:cBhvr>
                                      <p:tavLst>
                                        <p:tav tm="0">
                                          <p:val>
                                            <p:strVal val="0-#ppt_w/2"/>
                                          </p:val>
                                        </p:tav>
                                        <p:tav tm="100000">
                                          <p:val>
                                            <p:strVal val="#ppt_x"/>
                                          </p:val>
                                        </p:tav>
                                      </p:tavLst>
                                    </p:anim>
                                    <p:anim calcmode="lin" valueType="num">
                                      <p:cBhvr additive="base">
                                        <p:cTn id="12"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58761"/>
                                        </p:tgtEl>
                                        <p:attrNameLst>
                                          <p:attrName>style.visibility</p:attrName>
                                        </p:attrNameLst>
                                      </p:cBhvr>
                                      <p:to>
                                        <p:strVal val="visible"/>
                                      </p:to>
                                    </p:set>
                                    <p:anim calcmode="lin" valueType="num">
                                      <p:cBhvr additive="base">
                                        <p:cTn id="17" dur="500" fill="hold"/>
                                        <p:tgtEl>
                                          <p:spTgt spid="458761"/>
                                        </p:tgtEl>
                                        <p:attrNameLst>
                                          <p:attrName>ppt_x</p:attrName>
                                        </p:attrNameLst>
                                      </p:cBhvr>
                                      <p:tavLst>
                                        <p:tav tm="0">
                                          <p:val>
                                            <p:strVal val="0-#ppt_w/2"/>
                                          </p:val>
                                        </p:tav>
                                        <p:tav tm="100000">
                                          <p:val>
                                            <p:strVal val="#ppt_x"/>
                                          </p:val>
                                        </p:tav>
                                      </p:tavLst>
                                    </p:anim>
                                    <p:anim calcmode="lin" valueType="num">
                                      <p:cBhvr additive="base">
                                        <p:cTn id="18" dur="500" fill="hold"/>
                                        <p:tgtEl>
                                          <p:spTgt spid="45876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58766"/>
                                        </p:tgtEl>
                                        <p:attrNameLst>
                                          <p:attrName>style.visibility</p:attrName>
                                        </p:attrNameLst>
                                      </p:cBhvr>
                                      <p:to>
                                        <p:strVal val="visible"/>
                                      </p:to>
                                    </p:set>
                                    <p:anim calcmode="lin" valueType="num">
                                      <p:cBhvr additive="base">
                                        <p:cTn id="21" dur="500" fill="hold"/>
                                        <p:tgtEl>
                                          <p:spTgt spid="458766"/>
                                        </p:tgtEl>
                                        <p:attrNameLst>
                                          <p:attrName>ppt_x</p:attrName>
                                        </p:attrNameLst>
                                      </p:cBhvr>
                                      <p:tavLst>
                                        <p:tav tm="0">
                                          <p:val>
                                            <p:strVal val="0-#ppt_w/2"/>
                                          </p:val>
                                        </p:tav>
                                        <p:tav tm="100000">
                                          <p:val>
                                            <p:strVal val="#ppt_x"/>
                                          </p:val>
                                        </p:tav>
                                      </p:tavLst>
                                    </p:anim>
                                    <p:anim calcmode="lin" valueType="num">
                                      <p:cBhvr additive="base">
                                        <p:cTn id="22"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58762"/>
                                        </p:tgtEl>
                                        <p:attrNameLst>
                                          <p:attrName>style.visibility</p:attrName>
                                        </p:attrNameLst>
                                      </p:cBhvr>
                                      <p:to>
                                        <p:strVal val="visible"/>
                                      </p:to>
                                    </p:set>
                                    <p:anim calcmode="lin" valueType="num">
                                      <p:cBhvr additive="base">
                                        <p:cTn id="27" dur="500" fill="hold"/>
                                        <p:tgtEl>
                                          <p:spTgt spid="458762"/>
                                        </p:tgtEl>
                                        <p:attrNameLst>
                                          <p:attrName>ppt_x</p:attrName>
                                        </p:attrNameLst>
                                      </p:cBhvr>
                                      <p:tavLst>
                                        <p:tav tm="0">
                                          <p:val>
                                            <p:strVal val="0-#ppt_w/2"/>
                                          </p:val>
                                        </p:tav>
                                        <p:tav tm="100000">
                                          <p:val>
                                            <p:strVal val="#ppt_x"/>
                                          </p:val>
                                        </p:tav>
                                      </p:tavLst>
                                    </p:anim>
                                    <p:anim calcmode="lin" valueType="num">
                                      <p:cBhvr additive="base">
                                        <p:cTn id="28" dur="500" fill="hold"/>
                                        <p:tgtEl>
                                          <p:spTgt spid="45876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58758"/>
                                        </p:tgtEl>
                                        <p:attrNameLst>
                                          <p:attrName>style.visibility</p:attrName>
                                        </p:attrNameLst>
                                      </p:cBhvr>
                                      <p:to>
                                        <p:strVal val="visible"/>
                                      </p:to>
                                    </p:set>
                                    <p:anim calcmode="lin" valueType="num">
                                      <p:cBhvr additive="base">
                                        <p:cTn id="31" dur="500" fill="hold"/>
                                        <p:tgtEl>
                                          <p:spTgt spid="458758"/>
                                        </p:tgtEl>
                                        <p:attrNameLst>
                                          <p:attrName>ppt_x</p:attrName>
                                        </p:attrNameLst>
                                      </p:cBhvr>
                                      <p:tavLst>
                                        <p:tav tm="0">
                                          <p:val>
                                            <p:strVal val="0-#ppt_w/2"/>
                                          </p:val>
                                        </p:tav>
                                        <p:tav tm="100000">
                                          <p:val>
                                            <p:strVal val="#ppt_x"/>
                                          </p:val>
                                        </p:tav>
                                      </p:tavLst>
                                    </p:anim>
                                    <p:anim calcmode="lin" valueType="num">
                                      <p:cBhvr additive="base">
                                        <p:cTn id="32"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3"/>
                                        </p:tgtEl>
                                        <p:attrNameLst>
                                          <p:attrName>style.visibility</p:attrName>
                                        </p:attrNameLst>
                                      </p:cBhvr>
                                      <p:to>
                                        <p:strVal val="visible"/>
                                      </p:to>
                                    </p:set>
                                    <p:anim calcmode="lin" valueType="num">
                                      <p:cBhvr additive="base">
                                        <p:cTn id="37" dur="500" fill="hold"/>
                                        <p:tgtEl>
                                          <p:spTgt spid="458763"/>
                                        </p:tgtEl>
                                        <p:attrNameLst>
                                          <p:attrName>ppt_x</p:attrName>
                                        </p:attrNameLst>
                                      </p:cBhvr>
                                      <p:tavLst>
                                        <p:tav tm="0">
                                          <p:val>
                                            <p:strVal val="0-#ppt_w/2"/>
                                          </p:val>
                                        </p:tav>
                                        <p:tav tm="100000">
                                          <p:val>
                                            <p:strVal val="#ppt_x"/>
                                          </p:val>
                                        </p:tav>
                                      </p:tavLst>
                                    </p:anim>
                                    <p:anim calcmode="lin" valueType="num">
                                      <p:cBhvr additive="base">
                                        <p:cTn id="38" dur="500" fill="hold"/>
                                        <p:tgtEl>
                                          <p:spTgt spid="45876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58767"/>
                                        </p:tgtEl>
                                        <p:attrNameLst>
                                          <p:attrName>style.visibility</p:attrName>
                                        </p:attrNameLst>
                                      </p:cBhvr>
                                      <p:to>
                                        <p:strVal val="visible"/>
                                      </p:to>
                                    </p:set>
                                    <p:anim calcmode="lin" valueType="num">
                                      <p:cBhvr additive="base">
                                        <p:cTn id="41" dur="500" fill="hold"/>
                                        <p:tgtEl>
                                          <p:spTgt spid="458767"/>
                                        </p:tgtEl>
                                        <p:attrNameLst>
                                          <p:attrName>ppt_x</p:attrName>
                                        </p:attrNameLst>
                                      </p:cBhvr>
                                      <p:tavLst>
                                        <p:tav tm="0">
                                          <p:val>
                                            <p:strVal val="0-#ppt_w/2"/>
                                          </p:val>
                                        </p:tav>
                                        <p:tav tm="100000">
                                          <p:val>
                                            <p:strVal val="#ppt_x"/>
                                          </p:val>
                                        </p:tav>
                                      </p:tavLst>
                                    </p:anim>
                                    <p:anim calcmode="lin" valueType="num">
                                      <p:cBhvr additive="base">
                                        <p:cTn id="42"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58764"/>
                                        </p:tgtEl>
                                        <p:attrNameLst>
                                          <p:attrName>style.visibility</p:attrName>
                                        </p:attrNameLst>
                                      </p:cBhvr>
                                      <p:to>
                                        <p:strVal val="visible"/>
                                      </p:to>
                                    </p:set>
                                    <p:anim calcmode="lin" valueType="num">
                                      <p:cBhvr additive="base">
                                        <p:cTn id="47" dur="500" fill="hold"/>
                                        <p:tgtEl>
                                          <p:spTgt spid="458764"/>
                                        </p:tgtEl>
                                        <p:attrNameLst>
                                          <p:attrName>ppt_x</p:attrName>
                                        </p:attrNameLst>
                                      </p:cBhvr>
                                      <p:tavLst>
                                        <p:tav tm="0">
                                          <p:val>
                                            <p:strVal val="0-#ppt_w/2"/>
                                          </p:val>
                                        </p:tav>
                                        <p:tav tm="100000">
                                          <p:val>
                                            <p:strVal val="#ppt_x"/>
                                          </p:val>
                                        </p:tav>
                                      </p:tavLst>
                                    </p:anim>
                                    <p:anim calcmode="lin" valueType="num">
                                      <p:cBhvr additive="base">
                                        <p:cTn id="48" dur="500" fill="hold"/>
                                        <p:tgtEl>
                                          <p:spTgt spid="45876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58768"/>
                                        </p:tgtEl>
                                        <p:attrNameLst>
                                          <p:attrName>style.visibility</p:attrName>
                                        </p:attrNameLst>
                                      </p:cBhvr>
                                      <p:to>
                                        <p:strVal val="visible"/>
                                      </p:to>
                                    </p:set>
                                    <p:anim calcmode="lin" valueType="num">
                                      <p:cBhvr additive="base">
                                        <p:cTn id="51" dur="500" fill="hold"/>
                                        <p:tgtEl>
                                          <p:spTgt spid="458768"/>
                                        </p:tgtEl>
                                        <p:attrNameLst>
                                          <p:attrName>ppt_x</p:attrName>
                                        </p:attrNameLst>
                                      </p:cBhvr>
                                      <p:tavLst>
                                        <p:tav tm="0">
                                          <p:val>
                                            <p:strVal val="0-#ppt_w/2"/>
                                          </p:val>
                                        </p:tav>
                                        <p:tav tm="100000">
                                          <p:val>
                                            <p:strVal val="#ppt_x"/>
                                          </p:val>
                                        </p:tav>
                                      </p:tavLst>
                                    </p:anim>
                                    <p:anim calcmode="lin" valueType="num">
                                      <p:cBhvr additive="base">
                                        <p:cTn id="5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FD3C013-240C-A763-391D-48D4D518A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1110" name="Rectangle 6"/>
          <p:cNvSpPr>
            <a:spLocks noGrp="1" noChangeArrowheads="1"/>
          </p:cNvSpPr>
          <p:nvPr>
            <p:ph type="title" idx="4294967295"/>
          </p:nvPr>
        </p:nvSpPr>
        <p:spPr>
          <a:xfrm>
            <a:off x="2339752" y="3068960"/>
            <a:ext cx="6477000" cy="3429000"/>
          </a:xfrm>
          <a:noFill/>
          <a:effectLst>
            <a:glow rad="228600">
              <a:schemeClr val="accent6">
                <a:satMod val="175000"/>
                <a:alpha val="68000"/>
              </a:schemeClr>
            </a:glow>
          </a:effectLst>
        </p:spPr>
        <p:txBody>
          <a:bodyPr/>
          <a:lstStyle/>
          <a:p>
            <a:pPr algn="r" rtl="1"/>
            <a:r>
              <a:rPr lang="ar-SA" sz="3200" dirty="0">
                <a:solidFill>
                  <a:srgbClr val="FFFFFF"/>
                </a:solidFill>
                <a:effectLst>
                  <a:glow rad="228600">
                    <a:schemeClr val="accent2">
                      <a:satMod val="175000"/>
                      <a:alpha val="71612"/>
                    </a:schemeClr>
                  </a:glow>
                </a:effectLst>
              </a:rPr>
              <a:t>هناك قصدين لمعمودية يسوع :</a:t>
            </a:r>
            <a:br>
              <a:rPr lang="ar-SA" sz="3200" dirty="0">
                <a:solidFill>
                  <a:srgbClr val="FFFFFF"/>
                </a:solidFill>
                <a:effectLst>
                  <a:glow rad="228600">
                    <a:schemeClr val="accent2">
                      <a:satMod val="175000"/>
                      <a:alpha val="71612"/>
                    </a:schemeClr>
                  </a:glow>
                </a:effectLst>
              </a:rPr>
            </a:br>
            <a:br>
              <a:rPr lang="ar-SA" sz="3200" dirty="0">
                <a:solidFill>
                  <a:srgbClr val="FFFFFF"/>
                </a:solidFill>
                <a:effectLst>
                  <a:glow rad="228600">
                    <a:schemeClr val="accent2">
                      <a:satMod val="175000"/>
                      <a:alpha val="71612"/>
                    </a:schemeClr>
                  </a:glow>
                </a:effectLst>
              </a:rPr>
            </a:br>
            <a:br>
              <a:rPr lang="ar-SA" sz="3200" dirty="0">
                <a:solidFill>
                  <a:srgbClr val="FFFFFF"/>
                </a:solidFill>
                <a:effectLst>
                  <a:glow rad="228600">
                    <a:schemeClr val="accent2">
                      <a:satMod val="175000"/>
                      <a:alpha val="71612"/>
                    </a:schemeClr>
                  </a:glow>
                </a:effectLst>
              </a:rPr>
            </a:br>
            <a:r>
              <a:rPr lang="ar-SA" sz="3200" dirty="0">
                <a:solidFill>
                  <a:srgbClr val="FFFFFF"/>
                </a:solidFill>
                <a:effectLst>
                  <a:glow rad="228600">
                    <a:schemeClr val="accent2">
                      <a:satMod val="175000"/>
                      <a:alpha val="71612"/>
                    </a:schemeClr>
                  </a:glow>
                </a:effectLst>
              </a:rPr>
              <a:t>1. أكد الآب تعيين يسوع للعمل </a:t>
            </a:r>
            <a:r>
              <a:rPr lang="ar-SA" sz="3200" dirty="0" err="1">
                <a:solidFill>
                  <a:srgbClr val="FFFFFF"/>
                </a:solidFill>
                <a:effectLst>
                  <a:glow rad="228600">
                    <a:schemeClr val="accent2">
                      <a:satMod val="175000"/>
                      <a:alpha val="71612"/>
                    </a:schemeClr>
                  </a:glow>
                </a:effectLst>
              </a:rPr>
              <a:t>المسياني</a:t>
            </a:r>
            <a:br>
              <a:rPr lang="ar-SA" sz="3200" dirty="0">
                <a:solidFill>
                  <a:srgbClr val="FFFFFF"/>
                </a:solidFill>
                <a:effectLst>
                  <a:glow rad="228600">
                    <a:schemeClr val="accent2">
                      <a:satMod val="175000"/>
                      <a:alpha val="71612"/>
                    </a:schemeClr>
                  </a:glow>
                </a:effectLst>
              </a:rPr>
            </a:br>
            <a:br>
              <a:rPr lang="ar-SA" sz="3200" dirty="0">
                <a:solidFill>
                  <a:srgbClr val="FFFFFF"/>
                </a:solidFill>
                <a:effectLst>
                  <a:glow rad="228600">
                    <a:schemeClr val="accent2">
                      <a:satMod val="175000"/>
                      <a:alpha val="71612"/>
                    </a:schemeClr>
                  </a:glow>
                </a:effectLst>
              </a:rPr>
            </a:br>
            <a:r>
              <a:rPr lang="ar-SA" sz="3200" dirty="0">
                <a:solidFill>
                  <a:srgbClr val="FFFFFF"/>
                </a:solidFill>
                <a:effectLst>
                  <a:glow rad="228600">
                    <a:schemeClr val="accent2">
                      <a:satMod val="175000"/>
                      <a:alpha val="71612"/>
                    </a:schemeClr>
                  </a:glow>
                </a:effectLst>
              </a:rPr>
              <a:t>2. إظهار الثالوث</a:t>
            </a:r>
            <a:endParaRPr lang="en-US" sz="3200" dirty="0">
              <a:solidFill>
                <a:srgbClr val="FFFFFF"/>
              </a:solidFill>
              <a:effectLst>
                <a:glow rad="228600">
                  <a:schemeClr val="accent2">
                    <a:satMod val="175000"/>
                    <a:alpha val="71612"/>
                  </a:schemeClr>
                </a:glow>
              </a:effectLst>
            </a:endParaRP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ar-JO" altLang="en-US" sz="4800" dirty="0">
                <a:solidFill>
                  <a:schemeClr val="bg1"/>
                </a:solidFill>
                <a:cs typeface="Arial" panose="020B0604020202020204" pitchFamily="34" charset="0"/>
              </a:rPr>
              <a:t>ماذا عن نيقية</a:t>
            </a:r>
            <a:br>
              <a:rPr lang="en-US" altLang="en-US" sz="4800" dirty="0">
                <a:solidFill>
                  <a:schemeClr val="bg1"/>
                </a:solidFill>
                <a:cs typeface="Arial" panose="020B0604020202020204" pitchFamily="34" charset="0"/>
              </a:rPr>
            </a:br>
            <a:r>
              <a:rPr lang="ar-JO" altLang="en-US" sz="4000" dirty="0">
                <a:solidFill>
                  <a:schemeClr val="bg1"/>
                </a:solidFill>
                <a:cs typeface="Arial" panose="020B0604020202020204" pitchFamily="34" charset="0"/>
              </a:rPr>
              <a:t>(325 م)؟</a:t>
            </a:r>
            <a:endParaRPr lang="en-US" altLang="en-US" sz="4800" dirty="0">
              <a:solidFill>
                <a:schemeClr val="bg1"/>
              </a:solidFill>
              <a:cs typeface="Arial" panose="020B0604020202020204" pitchFamily="34" charset="0"/>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اجتمع الأساقفة في جميع أنحاء الإمبراطورية الشرقية وطردوا أريوس الإسكندري</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Atlas of the Bible and the History of Christianity,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ألكسندر</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آريوس</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نيقية</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F9DA5DF2-93A0-6ABF-CDFB-6A4F7C0B16C4}"/>
              </a:ext>
            </a:extLst>
          </p:cNvPr>
          <p:cNvGraphicFramePr>
            <a:graphicFrameLocks noGrp="1" noChangeAspect="1"/>
          </p:cNvGraphicFramePr>
          <p:nvPr>
            <p:ph/>
            <p:extLst>
              <p:ext uri="{D42A27DB-BD31-4B8C-83A1-F6EECF244321}">
                <p14:modId xmlns:p14="http://schemas.microsoft.com/office/powerpoint/2010/main" val="311672454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8228571" imgH="5180952" progId="MSPhotoEd.3">
                  <p:embed/>
                </p:oleObj>
              </mc:Choice>
              <mc:Fallback>
                <p:oleObj name="Photo Editor Photo" r:id="rId3" imgW="8228571" imgH="5180952" progId="MSPhotoEd.3">
                  <p:embed/>
                  <p:pic>
                    <p:nvPicPr>
                      <p:cNvPr id="432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pPr algn="ctr"/>
            <a:r>
              <a:rPr lang="ar-JO" sz="3600" dirty="0">
                <a:solidFill>
                  <a:srgbClr val="FFFFFF"/>
                </a:solidFill>
              </a:rPr>
              <a:t>الإطار التاريخي</a:t>
            </a:r>
            <a:br>
              <a:rPr lang="en-US" sz="3600" dirty="0"/>
            </a:br>
            <a:br>
              <a:rPr lang="en-US" sz="3200" dirty="0">
                <a:solidFill>
                  <a:srgbClr val="FFFFFF"/>
                </a:solidFill>
              </a:rPr>
            </a:br>
            <a:r>
              <a:rPr lang="ar-JO" sz="3200" dirty="0">
                <a:solidFill>
                  <a:srgbClr val="FFC000"/>
                </a:solidFill>
              </a:rPr>
              <a:t>الزمن</a:t>
            </a:r>
            <a:r>
              <a:rPr lang="ar-JO" sz="3200" dirty="0">
                <a:solidFill>
                  <a:srgbClr val="FFFFFF"/>
                </a:solidFill>
              </a:rPr>
              <a:t> : 28 م (يوحنا المعمدان 27 م)</a:t>
            </a:r>
            <a:br>
              <a:rPr lang="en-US" sz="3200" dirty="0">
                <a:solidFill>
                  <a:srgbClr val="FFFFFF"/>
                </a:solidFill>
              </a:rPr>
            </a:br>
            <a:r>
              <a:rPr lang="ar-JO" sz="3200" dirty="0">
                <a:solidFill>
                  <a:srgbClr val="FFC000"/>
                </a:solidFill>
              </a:rPr>
              <a:t>ثم (4: 1) </a:t>
            </a:r>
            <a:r>
              <a:rPr lang="ar-JO" sz="3200" dirty="0">
                <a:solidFill>
                  <a:srgbClr val="FFFFFF"/>
                </a:solidFill>
              </a:rPr>
              <a:t>– مباشرة (مرقس 1: 12)</a:t>
            </a:r>
            <a:br>
              <a:rPr lang="en-US" sz="3200" dirty="0">
                <a:solidFill>
                  <a:srgbClr val="FFFFFF"/>
                </a:solidFill>
              </a:rPr>
            </a:br>
            <a:r>
              <a:rPr lang="ar-JO" sz="3200" dirty="0">
                <a:solidFill>
                  <a:srgbClr val="FFC000"/>
                </a:solidFill>
              </a:rPr>
              <a:t>المكان</a:t>
            </a:r>
            <a:r>
              <a:rPr lang="ar-JO" sz="3200" dirty="0">
                <a:solidFill>
                  <a:srgbClr val="FFFFFF"/>
                </a:solidFill>
              </a:rPr>
              <a:t> : اقتيد إلى البرية – غالباً كانت البرية أعلى من ساحل نهر الأردن في المنطقة القاحلة شمال غرب البحر الميت</a:t>
            </a:r>
            <a:endParaRPr lang="en-US" sz="2800" dirty="0">
              <a:solidFill>
                <a:srgbClr val="FFFFFF"/>
              </a:solidFill>
            </a:endParaRP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32137"/>
                                        </p:tgtEl>
                                        <p:attrNameLst>
                                          <p:attrName>style.visibility</p:attrName>
                                        </p:attrNameLst>
                                      </p:cBhvr>
                                      <p:to>
                                        <p:strVal val="visible"/>
                                      </p:to>
                                    </p:set>
                                    <p:anim calcmode="lin" valueType="num">
                                      <p:cBhvr>
                                        <p:cTn id="7" dur="500" fill="hold"/>
                                        <p:tgtEl>
                                          <p:spTgt spid="432137"/>
                                        </p:tgtEl>
                                        <p:attrNameLst>
                                          <p:attrName>ppt_w</p:attrName>
                                        </p:attrNameLst>
                                      </p:cBhvr>
                                      <p:tavLst>
                                        <p:tav tm="0">
                                          <p:val>
                                            <p:fltVal val="0"/>
                                          </p:val>
                                        </p:tav>
                                        <p:tav tm="100000">
                                          <p:val>
                                            <p:strVal val="#ppt_w"/>
                                          </p:val>
                                        </p:tav>
                                      </p:tavLst>
                                    </p:anim>
                                    <p:anim calcmode="lin" valueType="num">
                                      <p:cBhvr>
                                        <p:cTn id="8"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7" grpId="0" animBg="1"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E1A65C7-ECF4-367E-ACF9-137D5F44F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6229" name="Rectangle 5"/>
          <p:cNvSpPr>
            <a:spLocks noGrp="1" noChangeArrowheads="1"/>
          </p:cNvSpPr>
          <p:nvPr>
            <p:ph type="title" idx="4294967295"/>
          </p:nvPr>
        </p:nvSpPr>
        <p:spPr>
          <a:xfrm>
            <a:off x="0" y="0"/>
            <a:ext cx="3851920" cy="6553200"/>
          </a:xfrm>
          <a:solidFill>
            <a:schemeClr val="bg1"/>
          </a:solidFill>
        </p:spPr>
        <p:txBody>
          <a:bodyPr/>
          <a:lstStyle/>
          <a:p>
            <a:r>
              <a:rPr lang="ar-JO" sz="3200" dirty="0">
                <a:solidFill>
                  <a:srgbClr val="FFFFFF"/>
                </a:solidFill>
              </a:rPr>
              <a:t>تفسير متى 4: 1-11</a:t>
            </a:r>
            <a:br>
              <a:rPr lang="en-US" sz="3200" dirty="0">
                <a:solidFill>
                  <a:srgbClr val="FFFFFF"/>
                </a:solidFill>
              </a:rPr>
            </a:br>
            <a:br>
              <a:rPr lang="en-US" sz="3200" dirty="0">
                <a:solidFill>
                  <a:schemeClr val="bg2"/>
                </a:solidFill>
              </a:rPr>
            </a:br>
            <a:r>
              <a:rPr lang="ar-JO" sz="3200" dirty="0">
                <a:solidFill>
                  <a:schemeClr val="tx1"/>
                </a:solidFill>
              </a:rPr>
              <a:t>ثم</a:t>
            </a:r>
            <a:r>
              <a:rPr lang="ar-JO" sz="3200" dirty="0">
                <a:solidFill>
                  <a:schemeClr val="bg2"/>
                </a:solidFill>
              </a:rPr>
              <a:t> أصعد يسوع إلى البرية من </a:t>
            </a:r>
            <a:r>
              <a:rPr lang="ar-JO" sz="3200" dirty="0">
                <a:solidFill>
                  <a:schemeClr val="tx1"/>
                </a:solidFill>
              </a:rPr>
              <a:t>الروح</a:t>
            </a:r>
            <a:r>
              <a:rPr lang="ar-JO" sz="3200" dirty="0">
                <a:solidFill>
                  <a:schemeClr val="bg2"/>
                </a:solidFill>
              </a:rPr>
              <a:t> ل</a:t>
            </a:r>
            <a:r>
              <a:rPr lang="ar-JO" sz="3200" dirty="0">
                <a:solidFill>
                  <a:schemeClr val="tx1"/>
                </a:solidFill>
              </a:rPr>
              <a:t>يجرب</a:t>
            </a:r>
            <a:r>
              <a:rPr lang="ar-JO" sz="3200" dirty="0">
                <a:solidFill>
                  <a:schemeClr val="bg2"/>
                </a:solidFill>
              </a:rPr>
              <a:t> من إبليس (4: 1)</a:t>
            </a:r>
            <a:br>
              <a:rPr lang="en-US" sz="3200" dirty="0">
                <a:solidFill>
                  <a:schemeClr val="bg2"/>
                </a:solidFill>
              </a:rPr>
            </a:br>
            <a:br>
              <a:rPr lang="en-US" sz="3200" dirty="0">
                <a:solidFill>
                  <a:schemeClr val="bg2"/>
                </a:solidFill>
              </a:rPr>
            </a:br>
            <a:r>
              <a:rPr lang="ar-JO" sz="3200" dirty="0">
                <a:solidFill>
                  <a:schemeClr val="bg2"/>
                </a:solidFill>
              </a:rPr>
              <a:t>يلخص العدد 1 المقطع كاملاً</a:t>
            </a:r>
            <a:br>
              <a:rPr lang="en-US" sz="3200" dirty="0">
                <a:solidFill>
                  <a:schemeClr val="bg2"/>
                </a:solidFill>
              </a:rPr>
            </a:br>
            <a:br>
              <a:rPr lang="en-US" sz="3200" dirty="0">
                <a:solidFill>
                  <a:schemeClr val="bg2"/>
                </a:solidFill>
              </a:rPr>
            </a:br>
            <a:r>
              <a:rPr lang="ar-JO" sz="3200" dirty="0">
                <a:solidFill>
                  <a:schemeClr val="bg2"/>
                </a:solidFill>
              </a:rPr>
              <a:t>الروح هو نفس الروح المذكور في (3: 16) .... روح الله</a:t>
            </a:r>
            <a:br>
              <a:rPr lang="ar-JO" sz="3200" dirty="0">
                <a:solidFill>
                  <a:schemeClr val="bg2"/>
                </a:solidFill>
              </a:rPr>
            </a:br>
            <a:endParaRPr lang="en-US" sz="3200" dirty="0">
              <a:solidFill>
                <a:schemeClr val="bg2"/>
              </a:solidFill>
            </a:endParaRP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A71FBA0-D5D7-BBC1-6AFC-A8B6CC999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pPr algn="r"/>
            <a:r>
              <a:rPr lang="ar-JO" sz="3600" dirty="0">
                <a:solidFill>
                  <a:srgbClr val="FFFFFF"/>
                </a:solidFill>
              </a:rPr>
              <a:t>فبعد ما صام أربعين نهاراً وأربعين ليلة جاع أخيراً (4: 2)</a:t>
            </a:r>
            <a:endParaRPr lang="en-US" sz="3600" dirty="0">
              <a:solidFill>
                <a:srgbClr val="FFFFFF"/>
              </a:solidFill>
            </a:endParaRPr>
          </a:p>
        </p:txBody>
      </p:sp>
    </p:spTree>
    <p:extLst>
      <p:ext uri="{BB962C8B-B14F-4D97-AF65-F5344CB8AC3E}">
        <p14:creationId xmlns:p14="http://schemas.microsoft.com/office/powerpoint/2010/main" val="14780920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3"/>
          <p:cNvSpPr>
            <a:spLocks noGrp="1" noChangeArrowheads="1"/>
          </p:cNvSpPr>
          <p:nvPr>
            <p:ph type="body" idx="1"/>
          </p:nvPr>
        </p:nvSpPr>
        <p:spPr>
          <a:xfrm>
            <a:off x="914400" y="1219200"/>
            <a:ext cx="7543800" cy="4724400"/>
          </a:xfrm>
          <a:solidFill>
            <a:srgbClr val="C00000"/>
          </a:solidFill>
          <a:ln>
            <a:solidFill>
              <a:srgbClr val="2A1CE4"/>
            </a:solidFill>
            <a:miter lim="800000"/>
            <a:headEnd/>
            <a:tailEnd/>
          </a:ln>
        </p:spPr>
        <p:txBody>
          <a:bodyPr/>
          <a:lstStyle/>
          <a:p>
            <a:pPr marL="0" indent="0" algn="ctr">
              <a:lnSpc>
                <a:spcPct val="90000"/>
              </a:lnSpc>
              <a:buFontTx/>
              <a:buNone/>
            </a:pPr>
            <a:r>
              <a:rPr lang="ar-JO" sz="3200" dirty="0">
                <a:solidFill>
                  <a:srgbClr val="FFFFFF"/>
                </a:solidFill>
              </a:rPr>
              <a:t>التجربة لها معنى مزدوج</a:t>
            </a:r>
            <a:endParaRPr lang="en-US" sz="3200" dirty="0">
              <a:solidFill>
                <a:srgbClr val="FFFFFF"/>
              </a:solidFill>
            </a:endParaRPr>
          </a:p>
          <a:p>
            <a:pPr marL="0" indent="0" algn="ctr">
              <a:lnSpc>
                <a:spcPct val="90000"/>
              </a:lnSpc>
              <a:buFontTx/>
              <a:buNone/>
            </a:pPr>
            <a:r>
              <a:rPr lang="ar-JO" sz="3600" dirty="0"/>
              <a:t>التحريض على الشر أو الإغراء به ؛ إغواء</a:t>
            </a:r>
            <a:endParaRPr lang="ar-JO" sz="3200" dirty="0">
              <a:solidFill>
                <a:srgbClr val="FFFFFF"/>
              </a:solidFill>
            </a:endParaRPr>
          </a:p>
          <a:p>
            <a:pPr marL="0" indent="0" algn="ctr">
              <a:lnSpc>
                <a:spcPct val="90000"/>
              </a:lnSpc>
              <a:buFontTx/>
              <a:buNone/>
            </a:pPr>
            <a:r>
              <a:rPr lang="ar-JO" sz="3200" dirty="0">
                <a:solidFill>
                  <a:srgbClr val="FFFFFF"/>
                </a:solidFill>
              </a:rPr>
              <a:t>أو</a:t>
            </a:r>
            <a:r>
              <a:rPr lang="en-US" sz="3200" dirty="0">
                <a:solidFill>
                  <a:srgbClr val="FFFFFF"/>
                </a:solidFill>
              </a:rPr>
              <a:t> </a:t>
            </a:r>
          </a:p>
          <a:p>
            <a:pPr marL="0" indent="0" algn="ctr">
              <a:lnSpc>
                <a:spcPct val="90000"/>
              </a:lnSpc>
              <a:buFontTx/>
              <a:buNone/>
            </a:pPr>
            <a:r>
              <a:rPr lang="ar-JO" sz="3200" dirty="0">
                <a:solidFill>
                  <a:srgbClr val="FFFFFF"/>
                </a:solidFill>
              </a:rPr>
              <a:t>امتحان</a:t>
            </a:r>
            <a:endParaRPr lang="en-US" sz="3600" dirty="0">
              <a:solidFill>
                <a:srgbClr val="FFFFFF"/>
              </a:solidFill>
            </a:endParaRPr>
          </a:p>
          <a:p>
            <a:pPr marL="0" indent="0" algn="ctr">
              <a:lnSpc>
                <a:spcPct val="90000"/>
              </a:lnSpc>
              <a:buFontTx/>
              <a:buNone/>
            </a:pPr>
            <a:r>
              <a:rPr lang="ar-JO" sz="3200" dirty="0">
                <a:solidFill>
                  <a:srgbClr val="FFFFFF"/>
                </a:solidFill>
              </a:rPr>
              <a:t>الله لا يجرب الإنسان بالشرور</a:t>
            </a:r>
            <a:endParaRPr lang="en-US" sz="3200" dirty="0">
              <a:solidFill>
                <a:srgbClr val="FFFFFF"/>
              </a:solidFill>
            </a:endParaRPr>
          </a:p>
          <a:p>
            <a:pPr marL="0" indent="0" algn="ctr">
              <a:lnSpc>
                <a:spcPct val="90000"/>
              </a:lnSpc>
              <a:buFontTx/>
              <a:buNone/>
            </a:pPr>
            <a:r>
              <a:rPr lang="ar-JO" sz="3200" dirty="0">
                <a:solidFill>
                  <a:srgbClr val="FFFFFF"/>
                </a:solidFill>
              </a:rPr>
              <a:t>(يعقوب 1: 13، مثل إبراهيم في تك 22: 1)</a:t>
            </a:r>
            <a:endParaRPr lang="en-US" sz="3200" dirty="0">
              <a:solidFill>
                <a:srgbClr val="FFFFFF"/>
              </a:solidFill>
            </a:endParaRPr>
          </a:p>
        </p:txBody>
      </p:sp>
    </p:spTree>
    <p:extLst>
      <p:ext uri="{BB962C8B-B14F-4D97-AF65-F5344CB8AC3E}">
        <p14:creationId xmlns:p14="http://schemas.microsoft.com/office/powerpoint/2010/main" val="32605213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C8848-06E9-3A48-71F9-E154443ED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5203" name="Rectangle 3"/>
          <p:cNvSpPr>
            <a:spLocks noChangeArrowheads="1"/>
          </p:cNvSpPr>
          <p:nvPr/>
        </p:nvSpPr>
        <p:spPr bwMode="auto">
          <a:xfrm>
            <a:off x="251520" y="4581128"/>
            <a:ext cx="8686800" cy="207441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التجربة الأولى</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C000"/>
                </a:solidFill>
                <a:effectLst/>
                <a:uLnTx/>
                <a:uFillTx/>
                <a:latin typeface="Arial"/>
                <a:ea typeface="ＭＳ Ｐゴシック" charset="0"/>
                <a:cs typeface="Arial"/>
              </a:rPr>
              <a:t>لا يحيا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 4) الفعل باليونانية هو في صيغة المستقبل ولكنه ليس واضحاً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إن كان المعنى المقصود هو وصية أم عبارة واقعية .</a:t>
            </a:r>
          </a:p>
          <a:p>
            <a:pPr marL="0" marR="0" lvl="0" indent="0" algn="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5205" name="Rectangle 5"/>
          <p:cNvSpPr>
            <a:spLocks noChangeArrowheads="1"/>
          </p:cNvSpPr>
          <p:nvPr/>
        </p:nvSpPr>
        <p:spPr bwMode="auto">
          <a:xfrm>
            <a:off x="6948264" y="1371600"/>
            <a:ext cx="1967136" cy="138499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عبارة مكررة : إن كنت ابن الله (4: 3، 6)</a:t>
            </a:r>
            <a:endParaRPr kumimoji="1"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304800" y="152400"/>
            <a:ext cx="8458200" cy="1066800"/>
          </a:xfrm>
          <a:solidFill>
            <a:schemeClr val="bg1"/>
          </a:solidFill>
        </p:spPr>
        <p:txBody>
          <a:bodyPr/>
          <a:lstStyle/>
          <a:p>
            <a:pPr algn="ctr"/>
            <a:r>
              <a:rPr lang="ar-JO" sz="2800" dirty="0">
                <a:solidFill>
                  <a:srgbClr val="FFFFFF"/>
                </a:solidFill>
                <a:latin typeface="Arial"/>
                <a:cs typeface="Arial"/>
              </a:rPr>
              <a:t>فتقدم إليه المجرب وقال له إن كنت ابن الله فقل أن تص وهذه الحجارة خبزاً</a:t>
            </a:r>
            <a:endParaRPr lang="en-US" sz="2800" dirty="0">
              <a:solidFill>
                <a:srgbClr val="FFFFFF"/>
              </a:solidFill>
              <a:latin typeface="Arial"/>
              <a:cs typeface="Arial"/>
            </a:endParaRPr>
          </a:p>
        </p:txBody>
      </p:sp>
    </p:spTree>
    <p:extLst>
      <p:ext uri="{BB962C8B-B14F-4D97-AF65-F5344CB8AC3E}">
        <p14:creationId xmlns:p14="http://schemas.microsoft.com/office/powerpoint/2010/main" val="191897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C8C6A39-94E0-CF68-D097-F583ADB7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4181" name="Rectangle 5"/>
          <p:cNvSpPr>
            <a:spLocks noChangeArrowheads="1"/>
          </p:cNvSpPr>
          <p:nvPr/>
        </p:nvSpPr>
        <p:spPr bwMode="auto">
          <a:xfrm>
            <a:off x="2627784" y="260648"/>
            <a:ext cx="6172200" cy="519113"/>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lvl="0" algn="r">
              <a:spcBef>
                <a:spcPct val="20000"/>
              </a:spcBef>
              <a:defRPr/>
            </a:pPr>
            <a:r>
              <a:rPr lang="ar-SA" altLang="ja-JP" sz="2800" b="1" dirty="0">
                <a:solidFill>
                  <a:srgbClr val="FFFFFF"/>
                </a:solidFill>
                <a:effectLst>
                  <a:glow rad="228600">
                    <a:schemeClr val="accent2">
                      <a:satMod val="175000"/>
                      <a:alpha val="79000"/>
                    </a:schemeClr>
                  </a:glow>
                </a:effectLst>
                <a:latin typeface="Arial"/>
                <a:cs typeface="Arial"/>
              </a:rPr>
              <a:t>المدينة المقدسة : الهيكل في أورشليم</a:t>
            </a:r>
          </a:p>
        </p:txBody>
      </p:sp>
      <p:sp>
        <p:nvSpPr>
          <p:cNvPr id="434182" name="Rectangle 6"/>
          <p:cNvSpPr>
            <a:spLocks noChangeArrowheads="1"/>
          </p:cNvSpPr>
          <p:nvPr/>
        </p:nvSpPr>
        <p:spPr bwMode="auto">
          <a:xfrm>
            <a:off x="3618384" y="1403648"/>
            <a:ext cx="5181600" cy="1384995"/>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lvl="0" algn="r">
              <a:defRPr/>
            </a:pPr>
            <a:r>
              <a:rPr kumimoji="1" lang="ar-SA" altLang="ja-JP" sz="2800" b="1" dirty="0">
                <a:solidFill>
                  <a:srgbClr val="FFFFFF"/>
                </a:solidFill>
                <a:effectLst>
                  <a:glow rad="228600">
                    <a:schemeClr val="accent2">
                      <a:satMod val="175000"/>
                      <a:alpha val="79000"/>
                    </a:schemeClr>
                  </a:glow>
                </a:effectLst>
                <a:latin typeface="Arial"/>
                <a:cs typeface="Arial"/>
              </a:rPr>
              <a:t>أعلى نقطة في الهيكل : جنوب شرق سور الهيكل مع ارتفاع عمودي حوالي 500 أو 600 قدم ضمن وادي </a:t>
            </a:r>
            <a:r>
              <a:rPr kumimoji="1" lang="ar-SA" altLang="ja-JP" sz="2800" b="1" dirty="0" err="1">
                <a:solidFill>
                  <a:srgbClr val="FFFFFF"/>
                </a:solidFill>
                <a:effectLst>
                  <a:glow rad="228600">
                    <a:schemeClr val="accent2">
                      <a:satMod val="175000"/>
                      <a:alpha val="79000"/>
                    </a:schemeClr>
                  </a:glow>
                </a:effectLst>
                <a:latin typeface="Arial"/>
                <a:cs typeface="Arial"/>
              </a:rPr>
              <a:t>قدرون</a:t>
            </a:r>
            <a:endParaRPr kumimoji="1" lang="ar-SA" altLang="ja-JP" sz="2800" b="1" dirty="0">
              <a:solidFill>
                <a:srgbClr val="FFFFFF"/>
              </a:solidFill>
              <a:effectLst>
                <a:glow rad="228600">
                  <a:schemeClr val="accent2">
                    <a:satMod val="175000"/>
                    <a:alpha val="79000"/>
                  </a:schemeClr>
                </a:glow>
              </a:effectLst>
              <a:latin typeface="Arial"/>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3618384" y="4070648"/>
            <a:ext cx="5181600" cy="2667000"/>
          </a:xfrm>
          <a:noFill/>
          <a:effectLst>
            <a:glow rad="228600">
              <a:schemeClr val="accent2">
                <a:satMod val="175000"/>
                <a:alpha val="40000"/>
              </a:schemeClr>
            </a:glow>
          </a:effectLst>
        </p:spPr>
        <p:txBody>
          <a:bodyPr/>
          <a:lstStyle/>
          <a:p>
            <a:pPr algn="r"/>
            <a:r>
              <a:rPr lang="ar-SA" sz="3200" dirty="0">
                <a:solidFill>
                  <a:srgbClr val="FFFFFF"/>
                </a:solidFill>
                <a:effectLst>
                  <a:glow rad="228600">
                    <a:schemeClr val="accent2">
                      <a:satMod val="175000"/>
                      <a:alpha val="79000"/>
                    </a:schemeClr>
                  </a:glow>
                </a:effectLst>
              </a:rPr>
              <a:t>التجربة الثانية</a:t>
            </a:r>
            <a:br>
              <a:rPr lang="ar-SA" sz="3200" dirty="0">
                <a:solidFill>
                  <a:srgbClr val="FFFFFF"/>
                </a:solidFill>
                <a:effectLst>
                  <a:glow rad="228600">
                    <a:schemeClr val="accent2">
                      <a:satMod val="175000"/>
                      <a:alpha val="79000"/>
                    </a:schemeClr>
                  </a:glow>
                </a:effectLst>
              </a:rPr>
            </a:br>
            <a:br>
              <a:rPr lang="ar-SA" sz="3200" dirty="0">
                <a:solidFill>
                  <a:srgbClr val="FFFFFF"/>
                </a:solidFill>
                <a:effectLst>
                  <a:glow rad="228600">
                    <a:schemeClr val="accent2">
                      <a:satMod val="175000"/>
                      <a:alpha val="79000"/>
                    </a:schemeClr>
                  </a:glow>
                </a:effectLst>
              </a:rPr>
            </a:br>
            <a:r>
              <a:rPr lang="ar-SA" sz="3200" dirty="0">
                <a:solidFill>
                  <a:srgbClr val="FFFFFF"/>
                </a:solidFill>
                <a:effectLst>
                  <a:glow rad="228600">
                    <a:schemeClr val="accent2">
                      <a:satMod val="175000"/>
                      <a:alpha val="79000"/>
                    </a:schemeClr>
                  </a:glow>
                </a:effectLst>
              </a:rPr>
              <a:t>مز 91: 11-12 (4: 6) ليس اقتباس خاطئ ولكنه استخدام في سياق خاطئ (تطبيق سيء)</a:t>
            </a:r>
            <a:endParaRPr lang="en-US" sz="3200" dirty="0">
              <a:solidFill>
                <a:srgbClr val="FFFFFF"/>
              </a:solidFill>
              <a:effectLst>
                <a:glow rad="228600">
                  <a:schemeClr val="accent2">
                    <a:satMod val="175000"/>
                    <a:alpha val="79000"/>
                  </a:schemeClr>
                </a:glow>
              </a:effectLst>
            </a:endParaRP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F8642310-C871-1784-BA72-A8B8E4C71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3157" name="Rectangle 5"/>
          <p:cNvSpPr>
            <a:spLocks noGrp="1" noChangeArrowheads="1"/>
          </p:cNvSpPr>
          <p:nvPr>
            <p:ph type="title" idx="4294967295"/>
          </p:nvPr>
        </p:nvSpPr>
        <p:spPr>
          <a:xfrm>
            <a:off x="154033" y="2919656"/>
            <a:ext cx="5426079" cy="2185214"/>
          </a:xfrm>
          <a:noFill/>
          <a:ln>
            <a:noFill/>
          </a:ln>
          <a:effectLst>
            <a:glow rad="228600">
              <a:schemeClr val="accent2">
                <a:satMod val="175000"/>
                <a:alpha val="40000"/>
              </a:schemeClr>
            </a:glow>
          </a:effectLst>
        </p:spPr>
        <p:txBody>
          <a:bodyPr>
            <a:spAutoFit/>
          </a:bodyPr>
          <a:lstStyle/>
          <a:p>
            <a:pPr algn="r"/>
            <a:r>
              <a:rPr kumimoji="1" lang="ar-SA" sz="3200" b="0" kern="1200" dirty="0">
                <a:solidFill>
                  <a:srgbClr val="FFFFFF"/>
                </a:solidFill>
                <a:effectLst>
                  <a:glow rad="228600">
                    <a:schemeClr val="accent2">
                      <a:satMod val="175000"/>
                      <a:alpha val="55000"/>
                    </a:schemeClr>
                  </a:glow>
                </a:effectLst>
                <a:ea typeface="ＭＳ Ｐゴシック" charset="0"/>
                <a:cs typeface="+mn-cs"/>
              </a:rPr>
              <a:t>التجربة الثالثة</a:t>
            </a:r>
            <a:br>
              <a:rPr kumimoji="1" lang="ar-SA" sz="3200" b="0" kern="1200" dirty="0">
                <a:solidFill>
                  <a:srgbClr val="FFFFFF"/>
                </a:solidFill>
                <a:effectLst>
                  <a:glow rad="228600">
                    <a:schemeClr val="accent2">
                      <a:satMod val="175000"/>
                      <a:alpha val="55000"/>
                    </a:schemeClr>
                  </a:glow>
                </a:effectLst>
                <a:ea typeface="ＭＳ Ｐゴシック" charset="0"/>
                <a:cs typeface="+mn-cs"/>
              </a:rPr>
            </a:br>
            <a:br>
              <a:rPr kumimoji="1" lang="ar-SA" sz="3200" b="0" kern="1200" dirty="0">
                <a:solidFill>
                  <a:srgbClr val="FFFFFF"/>
                </a:solidFill>
                <a:effectLst>
                  <a:glow rad="228600">
                    <a:schemeClr val="accent2">
                      <a:satMod val="175000"/>
                      <a:alpha val="55000"/>
                    </a:schemeClr>
                  </a:glow>
                </a:effectLst>
                <a:ea typeface="ＭＳ Ｐゴシック" charset="0"/>
                <a:cs typeface="+mn-cs"/>
              </a:rPr>
            </a:br>
            <a:r>
              <a:rPr kumimoji="1" lang="ar-SA" sz="3200" b="0" kern="1200" dirty="0">
                <a:solidFill>
                  <a:srgbClr val="FFFFFF"/>
                </a:solidFill>
                <a:effectLst>
                  <a:glow rad="228600">
                    <a:schemeClr val="accent2">
                      <a:satMod val="175000"/>
                      <a:alpha val="55000"/>
                    </a:schemeClr>
                  </a:glow>
                </a:effectLst>
                <a:ea typeface="ＭＳ Ｐゴシック" charset="0"/>
                <a:cs typeface="+mn-cs"/>
              </a:rPr>
              <a:t>سجد (4: 9) رمي الشخص نفسه إلى الأرض كعلامة </a:t>
            </a:r>
            <a:r>
              <a:rPr kumimoji="1" lang="ar-SA" sz="3200" b="0" kern="1200" dirty="0" err="1">
                <a:solidFill>
                  <a:srgbClr val="FFFFFF"/>
                </a:solidFill>
                <a:effectLst>
                  <a:glow rad="228600">
                    <a:schemeClr val="accent2">
                      <a:satMod val="175000"/>
                      <a:alpha val="55000"/>
                    </a:schemeClr>
                  </a:glow>
                </a:effectLst>
                <a:ea typeface="ＭＳ Ｐゴシック" charset="0"/>
                <a:cs typeface="+mn-cs"/>
              </a:rPr>
              <a:t>الإستسلام</a:t>
            </a:r>
            <a:r>
              <a:rPr kumimoji="1" lang="ar-SA" sz="3200" b="0" kern="1200" dirty="0">
                <a:solidFill>
                  <a:srgbClr val="FFFFFF"/>
                </a:solidFill>
                <a:effectLst>
                  <a:glow rad="228600">
                    <a:schemeClr val="accent2">
                      <a:satMod val="175000"/>
                      <a:alpha val="55000"/>
                    </a:schemeClr>
                  </a:glow>
                </a:effectLst>
                <a:ea typeface="ＭＳ Ｐゴシック" charset="0"/>
                <a:cs typeface="+mn-cs"/>
              </a:rPr>
              <a:t> أمام كائن إلهي أو إنسان عالي المقام</a:t>
            </a:r>
            <a:endParaRPr kumimoji="1" lang="en-US" sz="3200" b="0" kern="1200" dirty="0">
              <a:solidFill>
                <a:srgbClr val="FFFFFF"/>
              </a:solidFill>
              <a:effectLst>
                <a:glow rad="228600">
                  <a:schemeClr val="accent2">
                    <a:satMod val="175000"/>
                    <a:alpha val="55000"/>
                  </a:schemeClr>
                </a:glow>
              </a:effectLst>
              <a:ea typeface="ＭＳ Ｐゴシック" charset="0"/>
              <a:cs typeface="+mn-cs"/>
            </a:endParaRPr>
          </a:p>
        </p:txBody>
      </p:sp>
      <p:sp>
        <p:nvSpPr>
          <p:cNvPr id="433156" name="Rectangle 4"/>
          <p:cNvSpPr>
            <a:spLocks noChangeArrowheads="1"/>
          </p:cNvSpPr>
          <p:nvPr/>
        </p:nvSpPr>
        <p:spPr bwMode="auto">
          <a:xfrm>
            <a:off x="840878" y="270687"/>
            <a:ext cx="4739234" cy="2062103"/>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lvl="0" algn="r"/>
            <a:r>
              <a:rPr kumimoji="1" lang="ar-SA" altLang="ja-JP" sz="3200" dirty="0">
                <a:solidFill>
                  <a:srgbClr val="FFFFFF"/>
                </a:solidFill>
                <a:effectLst>
                  <a:glow rad="228600">
                    <a:srgbClr val="000000">
                      <a:satMod val="175000"/>
                      <a:alpha val="55000"/>
                    </a:srgbClr>
                  </a:glow>
                </a:effectLst>
                <a:latin typeface="Arial"/>
              </a:rPr>
              <a:t>جبل عال جداً : استخدام رمزي كون جبل التجربة المعروف لم يكن مرتفعاً بشكل كاف لرؤية جميع ممالك الأرض</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C84E2-184D-B1B0-BDD0-FE0D397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0469" name="Rectangle 21"/>
          <p:cNvSpPr>
            <a:spLocks noGrp="1" noChangeArrowheads="1"/>
          </p:cNvSpPr>
          <p:nvPr>
            <p:ph type="title"/>
          </p:nvPr>
        </p:nvSpPr>
        <p:spPr>
          <a:xfrm>
            <a:off x="827584" y="476672"/>
            <a:ext cx="8136904" cy="1143000"/>
          </a:xfrm>
        </p:spPr>
        <p:txBody>
          <a:bodyPr/>
          <a:lstStyle/>
          <a:p>
            <a:pPr algn="r"/>
            <a:r>
              <a:rPr lang="ar-SA" dirty="0">
                <a:solidFill>
                  <a:srgbClr val="FFFFFF"/>
                </a:solidFill>
                <a:effectLst>
                  <a:glow rad="228600">
                    <a:schemeClr val="accent2">
                      <a:satMod val="175000"/>
                      <a:alpha val="85693"/>
                    </a:schemeClr>
                  </a:glow>
                </a:effectLst>
              </a:rPr>
              <a:t>الموضوع الرئيسي</a:t>
            </a:r>
            <a:endParaRPr lang="en-US" dirty="0">
              <a:solidFill>
                <a:srgbClr val="FFFFFF"/>
              </a:solidFill>
              <a:effectLst>
                <a:glow rad="228600">
                  <a:schemeClr val="accent2">
                    <a:satMod val="175000"/>
                    <a:alpha val="85693"/>
                  </a:schemeClr>
                </a:glow>
              </a:effectLst>
            </a:endParaRPr>
          </a:p>
        </p:txBody>
      </p:sp>
      <p:sp>
        <p:nvSpPr>
          <p:cNvPr id="3" name="Rectangle 21">
            <a:extLst>
              <a:ext uri="{FF2B5EF4-FFF2-40B4-BE49-F238E27FC236}">
                <a16:creationId xmlns:a16="http://schemas.microsoft.com/office/drawing/2014/main" id="{16F453E4-8853-F4C9-0593-3C3BEF948A82}"/>
              </a:ext>
            </a:extLst>
          </p:cNvPr>
          <p:cNvSpPr txBox="1">
            <a:spLocks noChangeArrowheads="1"/>
          </p:cNvSpPr>
          <p:nvPr/>
        </p:nvSpPr>
        <p:spPr bwMode="auto">
          <a:xfrm>
            <a:off x="779458" y="2578188"/>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a:lstStyle>
          <a:p>
            <a:pPr lvl="0"/>
            <a:r>
              <a:rPr lang="ar-SA" sz="7200" kern="0" dirty="0">
                <a:solidFill>
                  <a:srgbClr val="FFFFFF"/>
                </a:solidFill>
                <a:effectLst>
                  <a:glow rad="228600">
                    <a:srgbClr val="000000">
                      <a:satMod val="175000"/>
                      <a:alpha val="85693"/>
                    </a:srgbClr>
                  </a:glow>
                </a:effectLst>
              </a:rPr>
              <a:t>الملك المنتصر</a:t>
            </a:r>
          </a:p>
        </p:txBody>
      </p:sp>
    </p:spTree>
    <p:extLst>
      <p:ext uri="{BB962C8B-B14F-4D97-AF65-F5344CB8AC3E}">
        <p14:creationId xmlns:p14="http://schemas.microsoft.com/office/powerpoint/2010/main" val="36063668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B6600-0574-F6E7-CF16-06B317E4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5443" name="Rectangle 3"/>
          <p:cNvSpPr>
            <a:spLocks noGrp="1" noChangeArrowheads="1"/>
          </p:cNvSpPr>
          <p:nvPr>
            <p:ph type="body" idx="1"/>
          </p:nvPr>
        </p:nvSpPr>
        <p:spPr>
          <a:xfrm>
            <a:off x="914400" y="1905000"/>
            <a:ext cx="7185992" cy="4038600"/>
          </a:xfrm>
        </p:spPr>
        <p:txBody>
          <a:bodyPr/>
          <a:lstStyle/>
          <a:p>
            <a:pPr algn="r">
              <a:lnSpc>
                <a:spcPct val="90000"/>
              </a:lnSpc>
              <a:buFontTx/>
              <a:buNone/>
            </a:pPr>
            <a:r>
              <a:rPr lang="ar-SA" sz="3200" dirty="0">
                <a:solidFill>
                  <a:srgbClr val="FFFF00"/>
                </a:solidFill>
                <a:effectLst>
                  <a:glow rad="228600">
                    <a:schemeClr val="accent6">
                      <a:satMod val="175000"/>
                      <a:alpha val="88000"/>
                    </a:schemeClr>
                  </a:glow>
                </a:effectLst>
              </a:rPr>
              <a:t>لوقا 4: 1-13</a:t>
            </a:r>
          </a:p>
          <a:p>
            <a:pPr algn="r">
              <a:lnSpc>
                <a:spcPct val="90000"/>
              </a:lnSpc>
              <a:buFontTx/>
              <a:buNone/>
            </a:pPr>
            <a:r>
              <a:rPr lang="ar-SA" sz="3200" dirty="0">
                <a:effectLst>
                  <a:glow rad="228600">
                    <a:schemeClr val="accent6">
                      <a:satMod val="175000"/>
                      <a:alpha val="88000"/>
                    </a:schemeClr>
                  </a:glow>
                </a:effectLst>
              </a:rPr>
              <a:t>الملء بالروح القدس</a:t>
            </a:r>
          </a:p>
          <a:p>
            <a:pPr algn="r">
              <a:lnSpc>
                <a:spcPct val="90000"/>
              </a:lnSpc>
              <a:buFontTx/>
              <a:buNone/>
            </a:pPr>
            <a:r>
              <a:rPr lang="ar-SA" sz="3200" dirty="0">
                <a:effectLst>
                  <a:glow rad="228600">
                    <a:schemeClr val="accent6">
                      <a:satMod val="175000"/>
                      <a:alpha val="88000"/>
                    </a:schemeClr>
                  </a:glow>
                </a:effectLst>
              </a:rPr>
              <a:t>التجربة الثانية والثالثة بترتيب عكسي</a:t>
            </a:r>
          </a:p>
          <a:p>
            <a:pPr algn="r">
              <a:lnSpc>
                <a:spcPct val="90000"/>
              </a:lnSpc>
              <a:buFontTx/>
              <a:buNone/>
            </a:pPr>
            <a:r>
              <a:rPr lang="ar-SA" sz="3200" dirty="0">
                <a:solidFill>
                  <a:srgbClr val="FFFF00"/>
                </a:solidFill>
                <a:effectLst>
                  <a:glow rad="228600">
                    <a:schemeClr val="accent6">
                      <a:satMod val="175000"/>
                      <a:alpha val="88000"/>
                    </a:schemeClr>
                  </a:glow>
                </a:effectLst>
              </a:rPr>
              <a:t>مرقس 1: 12-13</a:t>
            </a:r>
          </a:p>
          <a:p>
            <a:pPr algn="r">
              <a:lnSpc>
                <a:spcPct val="90000"/>
              </a:lnSpc>
              <a:buFontTx/>
              <a:buNone/>
            </a:pPr>
            <a:r>
              <a:rPr lang="ar-SA" sz="3200" dirty="0">
                <a:effectLst>
                  <a:glow rad="228600">
                    <a:schemeClr val="accent6">
                      <a:satMod val="175000"/>
                      <a:alpha val="88000"/>
                    </a:schemeClr>
                  </a:glow>
                </a:effectLst>
              </a:rPr>
              <a:t>اقتاده الروح القدس</a:t>
            </a:r>
          </a:p>
          <a:p>
            <a:pPr algn="r">
              <a:lnSpc>
                <a:spcPct val="90000"/>
              </a:lnSpc>
              <a:buFontTx/>
              <a:buNone/>
            </a:pPr>
            <a:r>
              <a:rPr lang="ar-SA" sz="3200" dirty="0">
                <a:effectLst>
                  <a:glow rad="228600">
                    <a:schemeClr val="accent6">
                      <a:satMod val="175000"/>
                      <a:alpha val="88000"/>
                    </a:schemeClr>
                  </a:glow>
                </a:effectLst>
              </a:rPr>
              <a:t>كان مع الحيوانات البرية</a:t>
            </a:r>
          </a:p>
        </p:txBody>
      </p:sp>
      <p:sp>
        <p:nvSpPr>
          <p:cNvPr id="445442" name="Rectangle 2"/>
          <p:cNvSpPr>
            <a:spLocks noGrp="1" noChangeArrowheads="1"/>
          </p:cNvSpPr>
          <p:nvPr>
            <p:ph type="title"/>
          </p:nvPr>
        </p:nvSpPr>
        <p:spPr>
          <a:xfrm>
            <a:off x="1403648" y="168424"/>
            <a:ext cx="7488832" cy="1491952"/>
          </a:xfrm>
        </p:spPr>
        <p:txBody>
          <a:bodyPr/>
          <a:lstStyle/>
          <a:p>
            <a:pPr algn="r"/>
            <a:r>
              <a:rPr lang="ar-SA" sz="3600" dirty="0">
                <a:solidFill>
                  <a:srgbClr val="FFFF00"/>
                </a:solidFill>
                <a:effectLst>
                  <a:glow rad="228600">
                    <a:schemeClr val="accent6">
                      <a:satMod val="175000"/>
                      <a:alpha val="88000"/>
                    </a:schemeClr>
                  </a:glow>
                </a:effectLst>
              </a:rPr>
              <a:t>التجربة موجودة في كل الأناجيل الإزائية . لوقا ومرقس يضيفون :</a:t>
            </a:r>
            <a:endParaRPr lang="en-US" sz="3600" b="1" dirty="0">
              <a:solidFill>
                <a:srgbClr val="FFFF00"/>
              </a:solidFill>
              <a:effectLst>
                <a:glow rad="228600">
                  <a:schemeClr val="accent6">
                    <a:satMod val="175000"/>
                    <a:alpha val="88000"/>
                  </a:schemeClr>
                </a:glow>
              </a:effectLst>
            </a:endParaRP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F06DE-BC0C-66B0-6EC8-193A18F95A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20866" name="Rectangle 2"/>
          <p:cNvSpPr>
            <a:spLocks noGrp="1" noChangeArrowheads="1"/>
          </p:cNvSpPr>
          <p:nvPr>
            <p:ph type="title"/>
          </p:nvPr>
        </p:nvSpPr>
        <p:spPr>
          <a:xfrm>
            <a:off x="617848" y="188640"/>
            <a:ext cx="8136904" cy="1143000"/>
          </a:xfrm>
          <a:noFill/>
          <a:ln>
            <a:noFill/>
          </a:ln>
        </p:spPr>
        <p:txBody>
          <a:bodyPr vert="horz" wrap="square" lIns="91440" tIns="45720" rIns="91440" bIns="45720" numCol="1" anchor="ctr" anchorCtr="0" compatLnSpc="1">
            <a:prstTxWarp prst="textNoShape">
              <a:avLst/>
            </a:prstTxWarp>
          </a:bodyPr>
          <a:lstStyle/>
          <a:p>
            <a:pPr algn="ctr"/>
            <a:r>
              <a:rPr lang="ar-SA" dirty="0">
                <a:effectLst>
                  <a:glow rad="228600">
                    <a:schemeClr val="accent6">
                      <a:satMod val="175000"/>
                      <a:alpha val="72757"/>
                    </a:schemeClr>
                  </a:glow>
                </a:effectLst>
              </a:rPr>
              <a:t>العلاقات السياقية</a:t>
            </a:r>
            <a:endParaRPr lang="en-US" dirty="0">
              <a:effectLst>
                <a:glow rad="228600">
                  <a:schemeClr val="accent6">
                    <a:satMod val="175000"/>
                    <a:alpha val="72757"/>
                  </a:schemeClr>
                </a:glow>
              </a:effectLst>
            </a:endParaRPr>
          </a:p>
        </p:txBody>
      </p:sp>
      <p:sp>
        <p:nvSpPr>
          <p:cNvPr id="420867" name="Rectangle 3"/>
          <p:cNvSpPr>
            <a:spLocks noGrp="1" noChangeArrowheads="1"/>
          </p:cNvSpPr>
          <p:nvPr>
            <p:ph type="body" idx="1"/>
          </p:nvPr>
        </p:nvSpPr>
        <p:spPr>
          <a:xfrm>
            <a:off x="321296" y="2780928"/>
            <a:ext cx="8136904" cy="3162672"/>
          </a:xfrm>
          <a:noFill/>
          <a:ln>
            <a:noFill/>
          </a:ln>
          <a:effectLst/>
        </p:spPr>
        <p:txBody>
          <a:bodyPr vert="horz" wrap="square" lIns="91440" tIns="45720" rIns="91440" bIns="45720" numCol="1" anchor="t" anchorCtr="0" compatLnSpc="1">
            <a:prstTxWarp prst="textNoShape">
              <a:avLst/>
            </a:prstTxWarp>
          </a:bodyPr>
          <a:lstStyle/>
          <a:p>
            <a:pPr marL="0" indent="0" algn="r">
              <a:buNone/>
            </a:pPr>
            <a:r>
              <a:rPr lang="ar-SA" sz="3600" dirty="0">
                <a:effectLst>
                  <a:glow rad="228600">
                    <a:schemeClr val="accent6">
                      <a:satMod val="175000"/>
                      <a:alpha val="72757"/>
                    </a:schemeClr>
                  </a:glow>
                </a:effectLst>
              </a:rPr>
              <a:t>في سياق الكتاب المقدس</a:t>
            </a:r>
          </a:p>
          <a:p>
            <a:pPr marL="0" indent="0" algn="r">
              <a:buNone/>
            </a:pPr>
            <a:r>
              <a:rPr lang="ar-SA" sz="3600" dirty="0">
                <a:effectLst>
                  <a:glow rad="228600">
                    <a:schemeClr val="accent6">
                      <a:satMod val="175000"/>
                      <a:alpha val="72757"/>
                    </a:schemeClr>
                  </a:glow>
                </a:effectLst>
              </a:rPr>
              <a:t>كان يسوع هو تتميم وعود الله لإسرائيل، آتياً بصفته المسيا والفادي، مخلص العالم كما هو مخلص إسرائيل</a:t>
            </a:r>
          </a:p>
        </p:txBody>
      </p:sp>
    </p:spTree>
    <p:extLst>
      <p:ext uri="{BB962C8B-B14F-4D97-AF65-F5344CB8AC3E}">
        <p14:creationId xmlns:p14="http://schemas.microsoft.com/office/powerpoint/2010/main" val="378926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الآريوسيين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ليس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ar-JO" b="1" dirty="0">
                <a:latin typeface="Arial" panose="020B0604020202020204" pitchFamily="34" charset="0"/>
                <a:ea typeface="ＭＳ Ｐゴシック" charset="0"/>
                <a:cs typeface="Arial" panose="020B0604020202020204" pitchFamily="34" charset="0"/>
              </a:rPr>
              <a:t>ماذا عن نيقية؟</a:t>
            </a:r>
            <a:endParaRPr lang="en-US" b="1" dirty="0">
              <a:latin typeface="Arial" panose="020B0604020202020204" pitchFamily="34" charset="0"/>
              <a:ea typeface="ＭＳ Ｐゴシック" charset="0"/>
              <a:cs typeface="Arial" panose="020B0604020202020204" pitchFamily="34" charset="0"/>
            </a:endParaRP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هو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الخيال</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الآريوسيين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ليس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7" name="Text Box 35"/>
          <p:cNvSpPr txBox="1">
            <a:spLocks noChangeArrowheads="1"/>
          </p:cNvSpPr>
          <p:nvPr/>
        </p:nvSpPr>
        <p:spPr bwMode="auto">
          <a:xfrm>
            <a:off x="6858001" y="4724427"/>
            <a:ext cx="2057400" cy="83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الأرثوذكسيين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هو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أصوات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 صوت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الحقيقة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571123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7F9A4-BFB4-3B36-B993-6800FD97E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890" name="Rectangle 2"/>
          <p:cNvSpPr>
            <a:spLocks noGrp="1" noChangeArrowheads="1"/>
          </p:cNvSpPr>
          <p:nvPr>
            <p:ph type="title"/>
          </p:nvPr>
        </p:nvSpPr>
        <p:spPr>
          <a:xfrm>
            <a:off x="683568" y="332656"/>
            <a:ext cx="8136904" cy="1143000"/>
          </a:xfrm>
          <a:noFill/>
          <a:ln>
            <a:noFill/>
          </a:ln>
        </p:spPr>
        <p:txBody>
          <a:bodyPr vert="horz" wrap="square" lIns="91440" tIns="45720" rIns="91440" bIns="45720" numCol="1" anchor="ctr" anchorCtr="0" compatLnSpc="1">
            <a:prstTxWarp prst="textNoShape">
              <a:avLst/>
            </a:prstTxWarp>
          </a:bodyPr>
          <a:lstStyle/>
          <a:p>
            <a:pPr algn="r"/>
            <a:r>
              <a:rPr lang="ar-SA" sz="4400" dirty="0">
                <a:effectLst>
                  <a:glow rad="228600">
                    <a:schemeClr val="accent6">
                      <a:satMod val="175000"/>
                      <a:alpha val="72757"/>
                    </a:schemeClr>
                  </a:glow>
                </a:effectLst>
              </a:rPr>
              <a:t>في سياق متى</a:t>
            </a:r>
            <a:endParaRPr lang="en-US" sz="4400" dirty="0">
              <a:effectLst>
                <a:glow rad="228600">
                  <a:schemeClr val="accent6">
                    <a:satMod val="175000"/>
                    <a:alpha val="72757"/>
                  </a:schemeClr>
                </a:glow>
              </a:effectLst>
            </a:endParaRPr>
          </a:p>
        </p:txBody>
      </p:sp>
      <p:sp>
        <p:nvSpPr>
          <p:cNvPr id="421891" name="Rectangle 3"/>
          <p:cNvSpPr>
            <a:spLocks noGrp="1" noChangeArrowheads="1"/>
          </p:cNvSpPr>
          <p:nvPr>
            <p:ph type="body" idx="1"/>
          </p:nvPr>
        </p:nvSpPr>
        <p:spPr>
          <a:xfrm>
            <a:off x="914400" y="2780928"/>
            <a:ext cx="7543800" cy="3162672"/>
          </a:xfrm>
          <a:noFill/>
          <a:ln>
            <a:noFill/>
          </a:ln>
          <a:effectLst/>
        </p:spPr>
        <p:txBody>
          <a:bodyPr vert="horz" wrap="square" lIns="91440" tIns="45720" rIns="91440" bIns="45720" numCol="1" anchor="t" anchorCtr="0" compatLnSpc="1">
            <a:prstTxWarp prst="textNoShape">
              <a:avLst/>
            </a:prstTxWarp>
          </a:bodyPr>
          <a:lstStyle/>
          <a:p>
            <a:pPr marL="0" indent="0" algn="ctr">
              <a:buNone/>
            </a:pPr>
            <a:r>
              <a:rPr lang="ar-SA" sz="3200" dirty="0">
                <a:effectLst>
                  <a:glow rad="228600">
                    <a:schemeClr val="accent6">
                      <a:satMod val="175000"/>
                      <a:alpha val="72757"/>
                    </a:schemeClr>
                  </a:glow>
                </a:effectLst>
              </a:rPr>
              <a:t>أثبت متى أن يسوع كان تتميم وعود الله لإسرائيل . كما كان من الواضح تأجيل الملكوت بسبب رفض إسرائيل للمسيح الملك وبالنسبة لليهود المؤمنين ليروا سلطان ملكوته الحالي قائماً في الكنيسة .</a:t>
            </a:r>
          </a:p>
        </p:txBody>
      </p:sp>
    </p:spTree>
    <p:extLst>
      <p:ext uri="{BB962C8B-B14F-4D97-AF65-F5344CB8AC3E}">
        <p14:creationId xmlns:p14="http://schemas.microsoft.com/office/powerpoint/2010/main" val="198865969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D7754-29C1-797B-217D-63B475FB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2915" name="Rectangle 3"/>
          <p:cNvSpPr>
            <a:spLocks noGrp="1" noChangeArrowheads="1"/>
          </p:cNvSpPr>
          <p:nvPr>
            <p:ph type="body" idx="1"/>
          </p:nvPr>
        </p:nvSpPr>
        <p:spPr>
          <a:xfrm>
            <a:off x="1101697" y="2285860"/>
            <a:ext cx="7696200" cy="4572000"/>
          </a:xfrm>
        </p:spPr>
        <p:txBody>
          <a:bodyPr/>
          <a:lstStyle/>
          <a:p>
            <a:pPr marL="341313" indent="-341313" algn="r" rtl="1"/>
            <a:r>
              <a:rPr lang="ar-SA" sz="4000" dirty="0">
                <a:effectLst>
                  <a:glow rad="228600">
                    <a:schemeClr val="accent6">
                      <a:satMod val="175000"/>
                      <a:alpha val="72757"/>
                    </a:schemeClr>
                  </a:glow>
                </a:effectLst>
              </a:rPr>
              <a:t>إظهار يسوع الملك</a:t>
            </a:r>
          </a:p>
          <a:p>
            <a:pPr marL="341313" indent="-341313" algn="r" rtl="1"/>
            <a:r>
              <a:rPr lang="ar-SA" sz="4000" dirty="0">
                <a:effectLst>
                  <a:glow rad="228600">
                    <a:schemeClr val="accent6">
                      <a:satMod val="175000"/>
                      <a:alpha val="72757"/>
                    </a:schemeClr>
                  </a:glow>
                </a:effectLst>
              </a:rPr>
              <a:t>إظهار يسوع بلا خطية</a:t>
            </a:r>
          </a:p>
          <a:p>
            <a:pPr marL="341313" indent="-341313" algn="r" rtl="1"/>
            <a:r>
              <a:rPr lang="ar-SA" sz="4000" dirty="0">
                <a:effectLst>
                  <a:glow rad="228600">
                    <a:schemeClr val="accent6">
                      <a:satMod val="175000"/>
                      <a:alpha val="72757"/>
                    </a:schemeClr>
                  </a:glow>
                </a:effectLst>
              </a:rPr>
              <a:t>تقديم نموذج لنا في كيفية مواجهة التجربة</a:t>
            </a:r>
          </a:p>
          <a:p>
            <a:pPr marL="341313" indent="-341313" algn="r" rtl="1"/>
            <a:r>
              <a:rPr lang="ar-SA" sz="4000" dirty="0">
                <a:effectLst>
                  <a:glow rad="228600">
                    <a:schemeClr val="accent6">
                      <a:satMod val="175000"/>
                      <a:alpha val="72757"/>
                    </a:schemeClr>
                  </a:glow>
                </a:effectLst>
              </a:rPr>
              <a:t>ليظهر لنا أن يسوع مؤهل لمساعدتنا في </a:t>
            </a:r>
            <a:r>
              <a:rPr lang="ar-SA" sz="4000" dirty="0" err="1">
                <a:effectLst>
                  <a:glow rad="228600">
                    <a:schemeClr val="accent6">
                      <a:satMod val="175000"/>
                      <a:alpha val="72757"/>
                    </a:schemeClr>
                  </a:glow>
                </a:effectLst>
              </a:rPr>
              <a:t>الإنتصار</a:t>
            </a:r>
            <a:r>
              <a:rPr lang="ar-SA" sz="4000" dirty="0">
                <a:effectLst>
                  <a:glow rad="228600">
                    <a:schemeClr val="accent6">
                      <a:satMod val="175000"/>
                      <a:alpha val="72757"/>
                    </a:schemeClr>
                  </a:glow>
                </a:effectLst>
              </a:rPr>
              <a:t> على الشيطان</a:t>
            </a:r>
          </a:p>
        </p:txBody>
      </p:sp>
      <p:sp>
        <p:nvSpPr>
          <p:cNvPr id="422914" name="Rectangle 2"/>
          <p:cNvSpPr>
            <a:spLocks noGrp="1" noChangeArrowheads="1"/>
          </p:cNvSpPr>
          <p:nvPr>
            <p:ph type="title"/>
          </p:nvPr>
        </p:nvSpPr>
        <p:spPr/>
        <p:txBody>
          <a:bodyPr/>
          <a:lstStyle/>
          <a:p>
            <a:pPr algn="ctr"/>
            <a:r>
              <a:rPr lang="ar-SA" sz="5400" dirty="0">
                <a:effectLst>
                  <a:glow rad="228600">
                    <a:schemeClr val="accent6">
                      <a:satMod val="175000"/>
                      <a:alpha val="72757"/>
                    </a:schemeClr>
                  </a:glow>
                </a:effectLst>
              </a:rPr>
              <a:t>في سياق المقطع</a:t>
            </a:r>
            <a:endParaRPr lang="en-US" sz="5400" dirty="0">
              <a:effectLst>
                <a:glow rad="228600">
                  <a:schemeClr val="accent6">
                    <a:satMod val="175000"/>
                    <a:alpha val="72757"/>
                  </a:schemeClr>
                </a:glow>
              </a:effectLst>
            </a:endParaRP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8D2A6-4F68-7B80-A5A6-EFE79ED6C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4659" name="Rectangle 3"/>
          <p:cNvSpPr>
            <a:spLocks noChangeArrowheads="1"/>
          </p:cNvSpPr>
          <p:nvPr/>
        </p:nvSpPr>
        <p:spPr bwMode="auto">
          <a:xfrm>
            <a:off x="827584" y="3068960"/>
            <a:ext cx="7341568" cy="2855397"/>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lgn="r">
              <a:spcBef>
                <a:spcPct val="60000"/>
              </a:spcBef>
              <a:buClr>
                <a:srgbClr val="FFFFFF"/>
              </a:buClr>
            </a:pPr>
            <a:r>
              <a:rPr lang="ar-SA" sz="3200" b="1" dirty="0">
                <a:solidFill>
                  <a:srgbClr val="FFFFFF"/>
                </a:solidFill>
                <a:effectLst>
                  <a:glow rad="228600">
                    <a:srgbClr val="000000">
                      <a:satMod val="175000"/>
                      <a:alpha val="72757"/>
                    </a:srgbClr>
                  </a:glow>
                </a:effectLst>
                <a:latin typeface="Arial"/>
                <a:ea typeface="ＭＳ Ｐゴシック"/>
                <a:cs typeface="Arial"/>
              </a:rPr>
              <a:t>تُظهر تجربة المسيح أهمية الاستعداد الروحي وكيف استخدم يسوع كلمة الله لينتصر على الشيطان ".</a:t>
            </a:r>
            <a:endParaRPr kumimoji="0" lang="en-US" sz="3200" b="1" i="0" u="none" strike="noStrike" kern="1200" cap="none" spc="0" normalizeH="0" baseline="0" noProof="0" dirty="0">
              <a:ln>
                <a:noFill/>
              </a:ln>
              <a:solidFill>
                <a:srgbClr val="FFFFFF"/>
              </a:solidFill>
              <a:effectLst>
                <a:glow rad="228600">
                  <a:srgbClr val="000000">
                    <a:satMod val="175000"/>
                    <a:alpha val="72757"/>
                  </a:srgbClr>
                </a:glow>
              </a:effectLst>
              <a:uLnTx/>
              <a:uFillTx/>
              <a:latin typeface="Arial"/>
              <a:ea typeface="ＭＳ Ｐゴシック"/>
              <a:cs typeface="Arial"/>
            </a:endParaRPr>
          </a:p>
        </p:txBody>
      </p:sp>
      <p:sp>
        <p:nvSpPr>
          <p:cNvPr id="454662" name="Rectangle 6"/>
          <p:cNvSpPr>
            <a:spLocks noGrp="1" noChangeArrowheads="1"/>
          </p:cNvSpPr>
          <p:nvPr>
            <p:ph type="title" idx="4294967295"/>
          </p:nvPr>
        </p:nvSpPr>
        <p:spPr>
          <a:xfrm>
            <a:off x="4064478" y="1988840"/>
            <a:ext cx="4104456" cy="762000"/>
          </a:xfrm>
          <a:noFill/>
          <a:ln>
            <a:noFill/>
          </a:ln>
        </p:spPr>
        <p:txBody>
          <a:bodyPr vert="horz" wrap="square" lIns="91440" tIns="45720" rIns="91440" bIns="45720" numCol="1" anchor="ctr" anchorCtr="0" compatLnSpc="1">
            <a:prstTxWarp prst="textNoShape">
              <a:avLst/>
            </a:prstTxWarp>
          </a:bodyPr>
          <a:lstStyle/>
          <a:p>
            <a:pPr algn="r"/>
            <a:r>
              <a:rPr lang="ar-SA" sz="4800" dirty="0">
                <a:effectLst>
                  <a:glow rad="228600">
                    <a:schemeClr val="accent6">
                      <a:satMod val="175000"/>
                      <a:alpha val="72757"/>
                    </a:schemeClr>
                  </a:glow>
                </a:effectLst>
              </a:rPr>
              <a:t>التطبيقات</a:t>
            </a:r>
            <a:endParaRPr lang="en-US" sz="4800" dirty="0">
              <a:effectLst>
                <a:glow rad="228600">
                  <a:schemeClr val="accent6">
                    <a:satMod val="175000"/>
                    <a:alpha val="72757"/>
                  </a:schemeClr>
                </a:glow>
              </a:effectLst>
            </a:endParaRP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dissolve">
                                      <p:cBhvr>
                                        <p:cTn id="7"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12/20/24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313</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pPr algn="r"/>
            <a:r>
              <a:rPr lang="ar-SA" sz="3200" dirty="0">
                <a:solidFill>
                  <a:schemeClr val="tx1"/>
                </a:solidFill>
              </a:rPr>
              <a:t>امتحان الله يزيد إيماننا ويطور المثابرة فينا حتى نبقى أمناء لدعوتنا (يعقوب 1: 2-4)</a:t>
            </a:r>
            <a:endParaRPr lang="en-US" sz="3200" dirty="0">
              <a:solidFill>
                <a:schemeClr val="tx1"/>
              </a:solidFill>
            </a:endParaRPr>
          </a:p>
        </p:txBody>
      </p:sp>
    </p:spTree>
    <p:extLst>
      <p:ext uri="{BB962C8B-B14F-4D97-AF65-F5344CB8AC3E}">
        <p14:creationId xmlns:p14="http://schemas.microsoft.com/office/powerpoint/2010/main" val="2938904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12/20/24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2612" name="Rectangle 4"/>
          <p:cNvSpPr>
            <a:spLocks noGrp="1" noChangeArrowheads="1"/>
          </p:cNvSpPr>
          <p:nvPr>
            <p:ph type="title" idx="4294967295"/>
          </p:nvPr>
        </p:nvSpPr>
        <p:spPr>
          <a:xfrm>
            <a:off x="1403648" y="3048000"/>
            <a:ext cx="6063952" cy="2667000"/>
          </a:xfrm>
        </p:spPr>
        <p:txBody>
          <a:bodyPr/>
          <a:lstStyle/>
          <a:p>
            <a:pPr algn="ctr"/>
            <a:r>
              <a:rPr lang="ar-SA" sz="4400" dirty="0">
                <a:solidFill>
                  <a:schemeClr val="tx1"/>
                </a:solidFill>
              </a:rPr>
              <a:t>في امتحانك القادم أنظر إلى مثال يسوع كونه مؤهلاً لمساعدتنا في مقاومة الشرير</a:t>
            </a:r>
            <a:endParaRPr lang="en-US" sz="4400" dirty="0">
              <a:solidFill>
                <a:schemeClr val="tx1"/>
              </a:solidFill>
            </a:endParaRPr>
          </a:p>
        </p:txBody>
      </p:sp>
    </p:spTree>
    <p:extLst>
      <p:ext uri="{BB962C8B-B14F-4D97-AF65-F5344CB8AC3E}">
        <p14:creationId xmlns:p14="http://schemas.microsoft.com/office/powerpoint/2010/main" val="287855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في إعلانه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26-27</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يشهد يوحنا أمام القادة وللمسيح أنه سابق المسيا لتتميم </a:t>
            </a:r>
          </a:p>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ملاخي 4: 5 ليثبت شخص المسيح وعمله وليعد إسرائيل </a:t>
            </a:r>
          </a:p>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وقادتها قبل بداية خدمة المسيح العامة</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1030"/>
          <p:cNvSpPr>
            <a:spLocks noGrp="1" noChangeArrowheads="1"/>
          </p:cNvSpPr>
          <p:nvPr>
            <p:ph type="title"/>
          </p:nvPr>
        </p:nvSpPr>
        <p:spPr>
          <a:xfrm>
            <a:off x="685800" y="304800"/>
            <a:ext cx="7772400" cy="1143000"/>
          </a:xfrm>
        </p:spPr>
        <p:txBody>
          <a:bodyPr/>
          <a:lstStyle/>
          <a:p>
            <a:r>
              <a:rPr lang="ar-JO" dirty="0">
                <a:latin typeface="Arial" charset="0"/>
                <a:ea typeface="ＭＳ Ｐゴシック" charset="0"/>
                <a:cs typeface="ＭＳ Ｐゴシック" charset="0"/>
              </a:rPr>
              <a:t>المسيح فقط هو النور</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357686" cy="2743200"/>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يوحنا (1: 6-9)</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جاء إلى العالم (6)</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جاء إلى الوجود (6)</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إنسان (6)</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سهد للنور (7-8)</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
        <p:nvSpPr>
          <p:cNvPr id="67587" name="Rectangle 1027"/>
          <p:cNvSpPr>
            <a:spLocks noChangeArrowheads="1"/>
          </p:cNvSpPr>
          <p:nvPr/>
        </p:nvSpPr>
        <p:spPr bwMode="auto">
          <a:xfrm>
            <a:off x="4788024" y="1600201"/>
            <a:ext cx="3563888" cy="2895600"/>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يسوع (1: 1-5)</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خلق العالم (3)</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كان في البدء (1أ)</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الكلمة أو الله (1ت)</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كان هو النور (9)</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أ. شهادة يوحنا أمام القادة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26</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يوحنا 1: 19-28</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يجيب يوحنا على تساؤل قادة إسرائيل بخصوص شخصه أنه سابق المسيا لتتميم ملاخي 4: 5 بحيث يعد هؤلاء القادة لقبول المسيح ورسالته</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7" name="Group 6"/>
          <p:cNvGrpSpPr/>
          <p:nvPr/>
        </p:nvGrpSpPr>
        <p:grpSpPr>
          <a:xfrm>
            <a:off x="6156176" y="4293096"/>
            <a:ext cx="2660102" cy="1592508"/>
            <a:chOff x="5508104" y="620689"/>
            <a:chExt cx="2660102" cy="159250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9" name="TextBox 8"/>
            <p:cNvSpPr txBox="1"/>
            <p:nvPr/>
          </p:nvSpPr>
          <p:spPr>
            <a:xfrm>
              <a:off x="6804248" y="648153"/>
              <a:ext cx="1224136" cy="1565044"/>
            </a:xfrm>
            <a:prstGeom prst="rect">
              <a:avLst/>
            </a:prstGeom>
            <a:noFill/>
          </p:spPr>
          <p:txBody>
            <a:bodyPr wrap="square" rtlCol="0">
              <a:spAutoFit/>
            </a:bodyPr>
            <a:lstStyle/>
            <a:p>
              <a:pPr marL="0" marR="0" lvl="0" indent="0" algn="r" defTabSz="914400" rtl="1"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3220459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53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030879"/>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6271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4040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١٩ وَهَذِهِ هِيَ شَهَادَةُ يُوحَنَّا حِينَ أَرْسَلَ الْيَهُودُ مِنْ أُورُشَلِيمَ كَهَنَةً وَلاَوِيِّينَ لِيَسْأَلُوهُ: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«مَنْ أَنْتَ؟»</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٢٠ فَاعْتَرَفَ وَلَمْ يُنْكِرْ وَأَقَرَّ أَنِّي لَسْتُ أَنَا الْمَسِيحَ. ٢١ فَسَأَلُوهُ: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«إِذاً مَاذَا؟ إِيلِيَّا أَنْتَ؟»</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فَقَالَ: «لَسْتُ أَنَا».</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t>
            </a:r>
            <a:r>
              <a:rPr kumimoji="0" lang="ar-SA" sz="3600"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أَلنَّبِيُّ</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أَنْتَ؟»</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فَأَجَابَ: «لاَ».</a:t>
            </a:r>
          </a:p>
        </p:txBody>
      </p:sp>
      <p:sp>
        <p:nvSpPr>
          <p:cNvPr id="5" name="Rectangle 4">
            <a:extLst>
              <a:ext uri="{FF2B5EF4-FFF2-40B4-BE49-F238E27FC236}">
                <a16:creationId xmlns:a16="http://schemas.microsoft.com/office/drawing/2014/main" id="{8EA3C9CE-FA1E-45D5-8E43-235B553AEEA5}"/>
              </a:ext>
            </a:extLst>
          </p:cNvPr>
          <p:cNvSpPr/>
          <p:nvPr/>
        </p:nvSpPr>
        <p:spPr>
          <a:xfrm>
            <a:off x="2843808" y="5949280"/>
            <a:ext cx="3744416"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يوحنا ١ : ١٩-٢١</a:t>
            </a:r>
          </a:p>
        </p:txBody>
      </p:sp>
    </p:spTree>
    <p:extLst>
      <p:ext uri="{BB962C8B-B14F-4D97-AF65-F5344CB8AC3E}">
        <p14:creationId xmlns:p14="http://schemas.microsoft.com/office/powerpoint/2010/main" val="364361011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٢٢ فَقَالُوا لَهُ: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«مَنْ أَنْتَ لِنُعْطِيَ جَوَاباً لِلَّذِينَ أَرْسَلُونَا؟</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مَاذَا تَقُولُ عَنْ نَفْسِكَ؟»</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٢٣ قَالَ:</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«أَنَا صَوْتُ صَارِخٍ فِي الْبَرِّيَّةِ:</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قَوِّمُوا طَرِيقَ الرَّبِّ كَمَا قَالَ إِشَعْيَاءُ النَّبِيُّ».</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٢٤ وَكَانَ الْمُرْسَلُونَ مِنَ الْفَرِّيسِيِّينَ ٢٥ فَسَأَلُوهُ: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«فَمَا بَالُكَ تُعَمِّدُ إِنْ كُنْتَ لَسْتَ الْمَسِيحَ وَلاَ إِيلِيَّا وَلاَ النَّبِيَّ؟» </a:t>
            </a:r>
          </a:p>
        </p:txBody>
      </p:sp>
      <p:sp>
        <p:nvSpPr>
          <p:cNvPr id="4" name="Rectangle 3">
            <a:extLst>
              <a:ext uri="{FF2B5EF4-FFF2-40B4-BE49-F238E27FC236}">
                <a16:creationId xmlns:a16="http://schemas.microsoft.com/office/drawing/2014/main" id="{B5F324C6-D3E9-473D-A09D-BDAB896D1F17}"/>
              </a:ext>
            </a:extLst>
          </p:cNvPr>
          <p:cNvSpPr/>
          <p:nvPr/>
        </p:nvSpPr>
        <p:spPr>
          <a:xfrm>
            <a:off x="2771800" y="5949280"/>
            <a:ext cx="324036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يوحنا ١ : ٢٢-٢٥</a:t>
            </a:r>
          </a:p>
        </p:txBody>
      </p:sp>
    </p:spTree>
    <p:extLst>
      <p:ext uri="{BB962C8B-B14F-4D97-AF65-F5344CB8AC3E}">
        <p14:creationId xmlns:p14="http://schemas.microsoft.com/office/powerpoint/2010/main" val="295033895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ب. شهادة يوحنا للمسيح</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27</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يوحنا 1: 29-34</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يشهد يوحنا علانية للمرة الأولى أن المسيح هو مسيا إسرائيل من خلال شهادة خلاصية عن عمل المسيح كحمل الله وشخص المسيح كابن الله ليعد إسرائيل قبل بدء خدمة المسيح العلنية</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53</a:t>
            </a:r>
            <a:endParaRPr lang="en-US" b="1" dirty="0">
              <a:solidFill>
                <a:srgbClr val="000000"/>
              </a:solidFill>
              <a:latin typeface="Arial" charset="0"/>
              <a:cs typeface="Arial" charset="0"/>
            </a:endParaRPr>
          </a:p>
        </p:txBody>
      </p:sp>
      <p:sp>
        <p:nvSpPr>
          <p:cNvPr id="164870" name="TextBox 5"/>
          <p:cNvSpPr txBox="1">
            <a:spLocks noChangeArrowheads="1"/>
          </p:cNvSpPr>
          <p:nvPr/>
        </p:nvSpPr>
        <p:spPr bwMode="auto">
          <a:xfrm>
            <a:off x="2819400" y="6534150"/>
            <a:ext cx="6324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charset="0"/>
                <a:cs typeface="Arial" charset="0"/>
              </a:rPr>
              <a:t>تيري هول، بانوراما الكتاب المقدس، 121</a:t>
            </a:r>
            <a:endParaRPr lang="en-US" sz="1800" b="1" dirty="0">
              <a:solidFill>
                <a:srgbClr val="000000"/>
              </a:solidFill>
              <a:latin typeface="Arial" charset="0"/>
              <a:cs typeface="Arial"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a:t>
            </a:r>
            <a:endParaRPr lang="en-US" b="1" dirty="0">
              <a:solidFill>
                <a:srgbClr val="000000"/>
              </a:solidFill>
              <a:latin typeface="Arial" charset="0"/>
              <a:cs typeface="Arial" charset="0"/>
            </a:endParaRP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7</a:t>
            </a:r>
            <a:endParaRPr lang="en-US" b="1" dirty="0">
              <a:solidFill>
                <a:srgbClr val="000000"/>
              </a:solidFill>
              <a:latin typeface="Arial" charset="0"/>
              <a:cs typeface="Arial" charset="0"/>
            </a:endParaRP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3</a:t>
            </a:r>
            <a:endParaRPr lang="en-US" b="1" dirty="0">
              <a:solidFill>
                <a:srgbClr val="000000"/>
              </a:solidFill>
              <a:latin typeface="Arial" charset="0"/>
              <a:cs typeface="Arial" charset="0"/>
            </a:endParaRP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6</a:t>
            </a:r>
            <a:endParaRPr lang="en-US" b="1" dirty="0">
              <a:solidFill>
                <a:srgbClr val="000000"/>
              </a:solidFill>
              <a:latin typeface="Arial" charset="0"/>
              <a:cs typeface="Arial" charset="0"/>
            </a:endParaRP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4</a:t>
            </a:r>
            <a:endParaRPr lang="en-US" b="1" dirty="0">
              <a:solidFill>
                <a:srgbClr val="000000"/>
              </a:solidFill>
              <a:latin typeface="Arial" charset="0"/>
              <a:cs typeface="Arial" charset="0"/>
            </a:endParaRP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5</a:t>
            </a:r>
            <a:endParaRPr lang="en-US" b="1" dirty="0">
              <a:solidFill>
                <a:srgbClr val="000000"/>
              </a:solidFill>
              <a:latin typeface="Arial" charset="0"/>
              <a:cs typeface="Arial" charset="0"/>
            </a:endParaRPr>
          </a:p>
        </p:txBody>
      </p:sp>
      <p:sp>
        <p:nvSpPr>
          <p:cNvPr id="13" name="TextBox 12"/>
          <p:cNvSpPr txBox="1">
            <a:spLocks noChangeArrowheads="1"/>
          </p:cNvSpPr>
          <p:nvPr/>
        </p:nvSpPr>
        <p:spPr bwMode="auto">
          <a:xfrm>
            <a:off x="2360267" y="427355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10</a:t>
            </a:r>
            <a:endParaRPr lang="en-US" b="1" dirty="0">
              <a:solidFill>
                <a:srgbClr val="000000"/>
              </a:solidFill>
              <a:latin typeface="Arial" charset="0"/>
              <a:cs typeface="Arial" charset="0"/>
            </a:endParaRP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8</a:t>
            </a:r>
            <a:endParaRPr lang="en-US" b="1" dirty="0">
              <a:solidFill>
                <a:srgbClr val="000000"/>
              </a:solidFill>
              <a:latin typeface="Arial" charset="0"/>
              <a:cs typeface="Arial" charset="0"/>
            </a:endParaRP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2</a:t>
            </a:r>
            <a:endParaRPr lang="en-US" b="1" dirty="0">
              <a:solidFill>
                <a:srgbClr val="000000"/>
              </a:solidFill>
              <a:latin typeface="Arial" charset="0"/>
              <a:cs typeface="Arial" charset="0"/>
            </a:endParaRP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9</a:t>
            </a:r>
            <a:endParaRPr lang="en-US" b="1" dirty="0">
              <a:solidFill>
                <a:srgbClr val="000000"/>
              </a:solidFill>
              <a:latin typeface="Arial" charset="0"/>
              <a:cs typeface="Arial" charset="0"/>
            </a:endParaRP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كيف تعرف حياة المسيح بشكل أفضل</a:t>
            </a:r>
            <a:endParaRPr lang="en-US" sz="2800" b="1" dirty="0">
              <a:solidFill>
                <a:srgbClr val="FFFFFF"/>
              </a:solidFill>
              <a:latin typeface="Arial" charset="0"/>
              <a:cs typeface="Arial" charset="0"/>
            </a:endParaRPr>
          </a:p>
        </p:txBody>
      </p:sp>
      <p:sp>
        <p:nvSpPr>
          <p:cNvPr id="164882" name="TextBox 17"/>
          <p:cNvSpPr txBox="1">
            <a:spLocks noChangeArrowheads="1"/>
          </p:cNvSpPr>
          <p:nvPr/>
        </p:nvSpPr>
        <p:spPr bwMode="auto">
          <a:xfrm>
            <a:off x="2987675" y="1284288"/>
            <a:ext cx="27126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مقابلة مع نيقوديموس</a:t>
            </a:r>
            <a:endParaRPr lang="en-US" sz="2800" b="1" dirty="0">
              <a:solidFill>
                <a:srgbClr val="000000"/>
              </a:solidFill>
              <a:latin typeface="Arial" charset="0"/>
              <a:cs typeface="Arial" charset="0"/>
            </a:endParaRPr>
          </a:p>
        </p:txBody>
      </p:sp>
      <p:sp>
        <p:nvSpPr>
          <p:cNvPr id="164883" name="TextBox 18"/>
          <p:cNvSpPr txBox="1">
            <a:spLocks noChangeArrowheads="1"/>
          </p:cNvSpPr>
          <p:nvPr/>
        </p:nvSpPr>
        <p:spPr bwMode="auto">
          <a:xfrm>
            <a:off x="2987675" y="692150"/>
            <a:ext cx="20185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ضيف في عرس</a:t>
            </a:r>
            <a:endParaRPr lang="en-US" sz="2800" b="1" dirty="0">
              <a:solidFill>
                <a:srgbClr val="000000"/>
              </a:solidFill>
              <a:latin typeface="Arial" charset="0"/>
              <a:cs typeface="Arial" charset="0"/>
            </a:endParaRPr>
          </a:p>
        </p:txBody>
      </p:sp>
      <p:sp>
        <p:nvSpPr>
          <p:cNvPr id="164884" name="TextBox 19"/>
          <p:cNvSpPr txBox="1">
            <a:spLocks noChangeArrowheads="1"/>
          </p:cNvSpPr>
          <p:nvPr/>
        </p:nvSpPr>
        <p:spPr bwMode="auto">
          <a:xfrm>
            <a:off x="2987675" y="6021388"/>
            <a:ext cx="12570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قبر لعازر</a:t>
            </a:r>
            <a:endParaRPr lang="en-US" sz="2800" b="1" dirty="0">
              <a:solidFill>
                <a:srgbClr val="000000"/>
              </a:solidFill>
              <a:latin typeface="Arial" charset="0"/>
              <a:cs typeface="Arial" charset="0"/>
            </a:endParaRPr>
          </a:p>
        </p:txBody>
      </p:sp>
      <p:sp>
        <p:nvSpPr>
          <p:cNvPr id="164885" name="TextBox 20"/>
          <p:cNvSpPr txBox="1">
            <a:spLocks noChangeArrowheads="1"/>
          </p:cNvSpPr>
          <p:nvPr/>
        </p:nvSpPr>
        <p:spPr bwMode="auto">
          <a:xfrm>
            <a:off x="2987675" y="5429250"/>
            <a:ext cx="212750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نجار في الناصرة</a:t>
            </a:r>
            <a:endParaRPr lang="en-US" sz="2800" b="1" dirty="0">
              <a:solidFill>
                <a:srgbClr val="000000"/>
              </a:solidFill>
              <a:latin typeface="Arial" charset="0"/>
              <a:cs typeface="Arial" charset="0"/>
            </a:endParaRPr>
          </a:p>
        </p:txBody>
      </p:sp>
      <p:sp>
        <p:nvSpPr>
          <p:cNvPr id="164886" name="TextBox 21"/>
          <p:cNvSpPr txBox="1">
            <a:spLocks noChangeArrowheads="1"/>
          </p:cNvSpPr>
          <p:nvPr/>
        </p:nvSpPr>
        <p:spPr bwMode="auto">
          <a:xfrm>
            <a:off x="2987675" y="4837113"/>
            <a:ext cx="177805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أمثال الملكوت</a:t>
            </a:r>
            <a:endParaRPr lang="en-US" sz="2800" b="1" dirty="0">
              <a:solidFill>
                <a:srgbClr val="000000"/>
              </a:solidFill>
              <a:latin typeface="Arial" charset="0"/>
              <a:cs typeface="Arial" charset="0"/>
            </a:endParaRPr>
          </a:p>
        </p:txBody>
      </p:sp>
      <p:sp>
        <p:nvSpPr>
          <p:cNvPr id="164887" name="TextBox 22"/>
          <p:cNvSpPr txBox="1">
            <a:spLocks noChangeArrowheads="1"/>
          </p:cNvSpPr>
          <p:nvPr/>
        </p:nvSpPr>
        <p:spPr bwMode="auto">
          <a:xfrm>
            <a:off x="2987675" y="3060700"/>
            <a:ext cx="221246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ولادة في بيت لحم</a:t>
            </a:r>
            <a:endParaRPr lang="en-US" sz="2800" b="1" dirty="0">
              <a:solidFill>
                <a:srgbClr val="000000"/>
              </a:solidFill>
              <a:latin typeface="Arial" charset="0"/>
              <a:cs typeface="Arial" charset="0"/>
            </a:endParaRPr>
          </a:p>
        </p:txBody>
      </p:sp>
      <p:sp>
        <p:nvSpPr>
          <p:cNvPr id="164888" name="TextBox 23"/>
          <p:cNvSpPr txBox="1">
            <a:spLocks noChangeArrowheads="1"/>
          </p:cNvSpPr>
          <p:nvPr/>
        </p:nvSpPr>
        <p:spPr bwMode="auto">
          <a:xfrm>
            <a:off x="2987675" y="4244975"/>
            <a:ext cx="235192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غسل أرجل التلاميذ</a:t>
            </a:r>
            <a:endParaRPr lang="en-US" sz="2800" b="1" dirty="0">
              <a:solidFill>
                <a:srgbClr val="000000"/>
              </a:solidFill>
              <a:latin typeface="Arial" charset="0"/>
              <a:cs typeface="Arial" charset="0"/>
            </a:endParaRPr>
          </a:p>
        </p:txBody>
      </p:sp>
      <p:sp>
        <p:nvSpPr>
          <p:cNvPr id="164889" name="TextBox 24"/>
          <p:cNvSpPr txBox="1">
            <a:spLocks noChangeArrowheads="1"/>
          </p:cNvSpPr>
          <p:nvPr/>
        </p:nvSpPr>
        <p:spPr bwMode="auto">
          <a:xfrm>
            <a:off x="2987675" y="3652838"/>
            <a:ext cx="342914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تطهير الهيكل (المرة الأولى)</a:t>
            </a:r>
            <a:endParaRPr lang="en-US" sz="2800" b="1" dirty="0">
              <a:solidFill>
                <a:srgbClr val="000000"/>
              </a:solidFill>
              <a:latin typeface="Arial" charset="0"/>
              <a:cs typeface="Arial" charset="0"/>
            </a:endParaRPr>
          </a:p>
        </p:txBody>
      </p:sp>
      <p:sp>
        <p:nvSpPr>
          <p:cNvPr id="164890" name="TextBox 25"/>
          <p:cNvSpPr txBox="1">
            <a:spLocks noChangeArrowheads="1"/>
          </p:cNvSpPr>
          <p:nvPr/>
        </p:nvSpPr>
        <p:spPr bwMode="auto">
          <a:xfrm>
            <a:off x="2987675" y="2468563"/>
            <a:ext cx="21643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رسالة على الجبل</a:t>
            </a:r>
            <a:endParaRPr lang="en-US" sz="2800" b="1" dirty="0">
              <a:solidFill>
                <a:srgbClr val="000000"/>
              </a:solidFill>
              <a:latin typeface="Arial" charset="0"/>
              <a:cs typeface="Arial" charset="0"/>
            </a:endParaRPr>
          </a:p>
        </p:txBody>
      </p:sp>
      <p:sp>
        <p:nvSpPr>
          <p:cNvPr id="164891" name="TextBox 26"/>
          <p:cNvSpPr txBox="1">
            <a:spLocks noChangeArrowheads="1"/>
          </p:cNvSpPr>
          <p:nvPr/>
        </p:nvSpPr>
        <p:spPr bwMode="auto">
          <a:xfrm>
            <a:off x="2987675" y="1876425"/>
            <a:ext cx="24080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تجارب العدو الثلاثة</a:t>
            </a:r>
            <a:endParaRPr lang="en-US" sz="2800" b="1" dirty="0">
              <a:solidFill>
                <a:srgbClr val="000000"/>
              </a:solidFill>
              <a:latin typeface="Arial" charset="0"/>
              <a:cs typeface="Arial" charset="0"/>
            </a:endParaRPr>
          </a:p>
        </p:txBody>
      </p:sp>
      <p:sp>
        <p:nvSpPr>
          <p:cNvPr id="164892" name="TextBox 27"/>
          <p:cNvSpPr txBox="1">
            <a:spLocks noChangeArrowheads="1"/>
          </p:cNvSpPr>
          <p:nvPr/>
        </p:nvSpPr>
        <p:spPr bwMode="auto">
          <a:xfrm>
            <a:off x="250825" y="1006475"/>
            <a:ext cx="2017713"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هل يمكنك ترقيم </a:t>
            </a:r>
          </a:p>
          <a:p>
            <a:pPr algn="ctr" eaLnBrk="1" hangingPunct="1"/>
            <a:r>
              <a:rPr lang="ar-JO" sz="2000" b="1" dirty="0">
                <a:solidFill>
                  <a:srgbClr val="000000"/>
                </a:solidFill>
                <a:latin typeface="Arial" charset="0"/>
                <a:cs typeface="Arial" charset="0"/>
              </a:rPr>
              <a:t>هذه الأحداث </a:t>
            </a:r>
          </a:p>
          <a:p>
            <a:pPr algn="ctr" eaLnBrk="1" hangingPunct="1"/>
            <a:r>
              <a:rPr lang="ar-JO" sz="2000" b="1" dirty="0">
                <a:solidFill>
                  <a:srgbClr val="000000"/>
                </a:solidFill>
                <a:latin typeface="Arial" charset="0"/>
                <a:cs typeface="Arial" charset="0"/>
              </a:rPr>
              <a:t>بشكل تسلسلي ؟</a:t>
            </a:r>
            <a:endParaRPr lang="en-US" sz="2000" b="1" dirty="0">
              <a:solidFill>
                <a:srgbClr val="000000"/>
              </a:solidFill>
              <a:latin typeface="Arial" charset="0"/>
              <a:cs typeface="Arial" charset="0"/>
            </a:endParaRP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926881138"/>
              </p:ext>
            </p:extLst>
          </p:nvPr>
        </p:nvGraphicFramePr>
        <p:xfrm>
          <a:off x="0" y="0"/>
          <a:ext cx="9144000" cy="6842868"/>
        </p:xfrm>
        <a:graphic>
          <a:graphicData uri="http://schemas.openxmlformats.org/drawingml/2006/table">
            <a:tbl>
              <a:tblPr/>
              <a:tblGrid>
                <a:gridCol w="277180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131840">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FFFFFF"/>
                          </a:solidFill>
                          <a:effectLst/>
                          <a:latin typeface="Arial" charset="0"/>
                          <a:ea typeface="ＭＳ Ｐゴシック" charset="0"/>
                          <a:cs typeface="Times New Roman" charset="0"/>
                        </a:rPr>
                        <a:t>حياة يسوع بترتيب أبجدي (مقتبس من تيري هول، بانوراما الكتاب المقدس، 139)</a:t>
                      </a:r>
                      <a:endParaRPr kumimoji="0" lang="en-US" sz="1400" b="1" i="0" u="none" strike="noStrike" cap="none" normalizeH="0" baseline="0" dirty="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ngels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ملائكة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Nazareth, 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الناصرة، 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irth</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ولادة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Bethlehem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بيت لحم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arpenter</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نجار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ove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حمامة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Jordan River</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نهر الأردن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nemy</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عدو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Wild, northeast Judea  </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البرية شمال شرق يهوذا</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ollowers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أتباع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Perea</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 Galilee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بيرية، الجليل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uest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ضيف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Cana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قانا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ousecleaning</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تطهير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nterview</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مقابلة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acob's well</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بئر يعقوب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Samaria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السامرة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قريب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ocation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موقع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essage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رسالة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ature </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طبيعة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 area, </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Galilea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كفرناحوم الجليل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pposition </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مقاومة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arables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أمثال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uestion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سؤال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Caesarea Philippi</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قيصرية فيليبس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evelation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إعلان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Iturea</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 Mt. </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Hermon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إيطورية، جبل حرمون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toning</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رجم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omb</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قبر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Bethany near 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بيت عنيا قرب 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pset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إحباط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ision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رؤية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ashing</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غسل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Upper Room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العلية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ecution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قتل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es!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نعم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Judea, </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Galile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يهوذا الجليل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صهيون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7320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sz="2000" b="1" dirty="0">
                <a:solidFill>
                  <a:srgbClr val="FFFFFF"/>
                </a:solidFill>
                <a:latin typeface="Arial"/>
                <a:cs typeface="Arial"/>
              </a:rPr>
              <a:t>54</a:t>
            </a:r>
            <a:endParaRPr lang="en-US" sz="2000" b="1" dirty="0">
              <a:solidFill>
                <a:srgbClr val="FFFFFF"/>
              </a:solidFill>
              <a:latin typeface="Arial"/>
              <a:cs typeface="Arial"/>
            </a:endParaRP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76736882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836736"/>
            <a:ext cx="4501008" cy="3216345"/>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ar-JO" altLang="zh-CN" sz="9600" spc="-250" dirty="0">
                <a:solidFill>
                  <a:srgbClr val="002060"/>
                </a:solidFill>
                <a:latin typeface="Avenir Black"/>
                <a:cs typeface="Avenir Black"/>
              </a:rPr>
              <a:t>صور </a:t>
            </a:r>
          </a:p>
          <a:p>
            <a:pPr defTabSz="914310" eaLnBrk="0" hangingPunct="0">
              <a:lnSpc>
                <a:spcPct val="70000"/>
              </a:lnSpc>
            </a:pPr>
            <a:r>
              <a:rPr lang="ar-JO" altLang="zh-CN" sz="9600" spc="-250" dirty="0">
                <a:solidFill>
                  <a:srgbClr val="002060"/>
                </a:solidFill>
                <a:latin typeface="Avenir Black"/>
                <a:cs typeface="Avenir Black"/>
              </a:rPr>
              <a:t>كتابية مجانية</a:t>
            </a:r>
            <a:endParaRPr lang="en-GB" sz="96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ar-JO" sz="2000" b="1" i="1" dirty="0">
                <a:latin typeface="Arial"/>
                <a:ea typeface="ＭＳ Ｐゴシック"/>
                <a:cs typeface="Times New Roman"/>
              </a:rPr>
              <a:t>صور يسوع من</a:t>
            </a:r>
            <a:endParaRPr lang="en-US" sz="5400" i="1" dirty="0"/>
          </a:p>
        </p:txBody>
      </p:sp>
    </p:spTree>
    <p:extLst>
      <p:ext uri="{BB962C8B-B14F-4D97-AF65-F5344CB8AC3E}">
        <p14:creationId xmlns:p14="http://schemas.microsoft.com/office/powerpoint/2010/main" val="42000789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CC3B-CF11-E798-C979-0FF52C04FC0D}"/>
            </a:ext>
          </a:extLst>
        </p:cNvPr>
        <p:cNvGrpSpPr/>
        <p:nvPr/>
      </p:nvGrpSpPr>
      <p:grpSpPr>
        <a:xfrm>
          <a:off x="0" y="0"/>
          <a:ext cx="0" cy="0"/>
          <a:chOff x="0" y="0"/>
          <a:chExt cx="0" cy="0"/>
        </a:xfrm>
      </p:grpSpPr>
      <p:pic>
        <p:nvPicPr>
          <p:cNvPr id="220" name="image3.jpeg">
            <a:extLst>
              <a:ext uri="{FF2B5EF4-FFF2-40B4-BE49-F238E27FC236}">
                <a16:creationId xmlns:a16="http://schemas.microsoft.com/office/drawing/2014/main" id="{9ACB9DA4-0D8D-D1EC-A3C1-0FFA4CF6A970}"/>
              </a:ext>
            </a:extLst>
          </p:cNvPr>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a:extLst>
              <a:ext uri="{FF2B5EF4-FFF2-40B4-BE49-F238E27FC236}">
                <a16:creationId xmlns:a16="http://schemas.microsoft.com/office/drawing/2014/main" id="{A62F4123-FD5B-B802-FA48-C100AF15E1EB}"/>
              </a:ext>
            </a:extLst>
          </p:cNvPr>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a:extLst>
              <a:ext uri="{FF2B5EF4-FFF2-40B4-BE49-F238E27FC236}">
                <a16:creationId xmlns:a16="http://schemas.microsoft.com/office/drawing/2014/main" id="{BBE962A9-6082-32EC-4BB2-970A9EC84E19}"/>
              </a:ext>
            </a:extLst>
          </p:cNvPr>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a:extLst>
              <a:ext uri="{FF2B5EF4-FFF2-40B4-BE49-F238E27FC236}">
                <a16:creationId xmlns:a16="http://schemas.microsoft.com/office/drawing/2014/main" id="{978C9283-77A5-1F24-6CB0-BA398B346269}"/>
              </a:ext>
            </a:extLst>
          </p:cNvPr>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a:extLst>
              <a:ext uri="{FF2B5EF4-FFF2-40B4-BE49-F238E27FC236}">
                <a16:creationId xmlns:a16="http://schemas.microsoft.com/office/drawing/2014/main" id="{81543EC2-026D-F1A5-AAE9-F46276DD091B}"/>
              </a:ext>
            </a:extLst>
          </p:cNvPr>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a:extLst>
              <a:ext uri="{FF2B5EF4-FFF2-40B4-BE49-F238E27FC236}">
                <a16:creationId xmlns:a16="http://schemas.microsoft.com/office/drawing/2014/main" id="{8599C6BC-F583-969C-6717-65E493279F5C}"/>
              </a:ext>
            </a:extLst>
          </p:cNvPr>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a:extLst>
              <a:ext uri="{FF2B5EF4-FFF2-40B4-BE49-F238E27FC236}">
                <a16:creationId xmlns:a16="http://schemas.microsoft.com/office/drawing/2014/main" id="{BA1555BD-D772-1570-72DF-7DDBD3A519C9}"/>
              </a:ext>
            </a:extLst>
          </p:cNvPr>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a:extLst>
              <a:ext uri="{FF2B5EF4-FFF2-40B4-BE49-F238E27FC236}">
                <a16:creationId xmlns:a16="http://schemas.microsoft.com/office/drawing/2014/main" id="{6EC1CA05-7F3C-79FB-94A2-3C3C3C9BD8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a:extLst>
              <a:ext uri="{FF2B5EF4-FFF2-40B4-BE49-F238E27FC236}">
                <a16:creationId xmlns:a16="http://schemas.microsoft.com/office/drawing/2014/main" id="{92F402C2-B171-679D-C959-0E5B0C7DE0D6}"/>
              </a:ext>
            </a:extLst>
          </p:cNvPr>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a:extLst>
              <a:ext uri="{FF2B5EF4-FFF2-40B4-BE49-F238E27FC236}">
                <a16:creationId xmlns:a16="http://schemas.microsoft.com/office/drawing/2014/main" id="{D1BD9985-BE0F-D2BC-2842-B47BA6DBA866}"/>
              </a:ext>
            </a:extLst>
          </p:cNvPr>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a:extLst>
              <a:ext uri="{FF2B5EF4-FFF2-40B4-BE49-F238E27FC236}">
                <a16:creationId xmlns:a16="http://schemas.microsoft.com/office/drawing/2014/main" id="{F3655784-EC86-D462-2A7F-8195F193935F}"/>
              </a:ext>
            </a:extLst>
          </p:cNvPr>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265755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ar-JO" sz="3600" dirty="0">
                <a:solidFill>
                  <a:schemeClr val="bg1"/>
                </a:solidFill>
                <a:effectLst>
                  <a:outerShdw blurRad="38100" dist="38100" dir="2700000" algn="tl">
                    <a:srgbClr val="000000"/>
                  </a:outerShdw>
                </a:effectLst>
                <a:ea typeface="ＭＳ Ｐゴシック" charset="0"/>
                <a:cs typeface="Arial" panose="020B0604020202020204" pitchFamily="34" charset="0"/>
              </a:rPr>
              <a:t>الإيمان بألوهية المسيح قبل نيقية</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
        <p:nvSpPr>
          <p:cNvPr id="1297412" name="Rectangle 4"/>
          <p:cNvSpPr>
            <a:spLocks noChangeArrowheads="1"/>
          </p:cNvSpPr>
          <p:nvPr/>
        </p:nvSpPr>
        <p:spPr bwMode="auto">
          <a:xfrm>
            <a:off x="0" y="990600"/>
            <a:ext cx="9001156" cy="5715000"/>
          </a:xfrm>
          <a:prstGeom prst="rect">
            <a:avLst/>
          </a:prstGeom>
          <a:noFill/>
          <a:ln w="12700">
            <a:noFill/>
            <a:miter lim="800000"/>
            <a:headEnd/>
            <a:tailEnd/>
          </a:ln>
          <a:effectLst/>
        </p:spPr>
        <p:txBody>
          <a:bodyPr lIns="90043" tIns="44238" rIns="90043" bIns="44238" anchor="ctr"/>
          <a:lstStyle/>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أغناطيوس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ظهر الله نفسه في صورة بشرية (105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أكليمندس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من الجيد أن تفكر بيسوع المسيح على أنه الله (150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إيريناوس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هو الله لأن اسم عمانوئيل يشير إلى ذلك (180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ترتليانوس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المسيح إلهنا (200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أوريجانوس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لا يجب أن ينزعج أحد كون المخلص هو الله نفسه (225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لاكتانتيوس</a:t>
            </a:r>
            <a:r>
              <a:rPr kumimoji="0" lang="ar-JO"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نؤمن أنه الله (304 م)</a:t>
            </a:r>
            <a:endParaRPr kumimoji="0" lang="en-US" sz="4000" b="1" i="0" u="none" strike="noStrike" kern="1200" cap="none" spc="0" normalizeH="0" baseline="0" noProof="0" dirty="0">
              <a:ln>
                <a:noFill/>
              </a:ln>
              <a:solidFill>
                <a:srgbClr val="8CF4EA"/>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p:txBody>
      </p:sp>
      <p:sp>
        <p:nvSpPr>
          <p:cNvPr id="1297413" name="Text Box 5"/>
          <p:cNvSpPr txBox="1">
            <a:spLocks noChangeArrowheads="1"/>
          </p:cNvSpPr>
          <p:nvPr/>
        </p:nvSpPr>
        <p:spPr bwMode="auto">
          <a:xfrm>
            <a:off x="0" y="6413651"/>
            <a:ext cx="5904656" cy="399663"/>
          </a:xfrm>
          <a:prstGeom prst="rect">
            <a:avLst/>
          </a:prstGeom>
          <a:noFill/>
          <a:ln w="9525">
            <a:noFill/>
            <a:miter lim="800000"/>
            <a:headEnd/>
            <a:tailEnd/>
          </a:ln>
          <a:effectLst>
            <a:outerShdw blurRad="63500" dist="38099" dir="2700000" algn="ctr" rotWithShape="0">
              <a:schemeClr val="bg2">
                <a:alpha val="74997"/>
              </a:schemeClr>
            </a:outerShdw>
          </a:effectLst>
        </p:spPr>
        <p:txBody>
          <a:bodyPr wrap="squar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FFFFFF"/>
                </a:solidFill>
                <a:effectLst>
                  <a:glow rad="228600">
                    <a:srgbClr val="000000">
                      <a:satMod val="175000"/>
                      <a:alpha val="86000"/>
                    </a:srgbClr>
                  </a:glow>
                </a:effectLst>
                <a:uLnTx/>
                <a:uFillTx/>
                <a:latin typeface="26" charset="0"/>
                <a:ea typeface="ＭＳ Ｐゴシック" charset="0"/>
                <a:cs typeface="+mn-cs"/>
              </a:rPr>
              <a:t>Bercot</a:t>
            </a:r>
            <a:r>
              <a:rPr kumimoji="0" lang="en-US" sz="2000" b="1" i="1" u="none" strike="noStrike" kern="1200" cap="none" spc="0" normalizeH="0" baseline="0" noProof="0" dirty="0">
                <a:ln>
                  <a:noFill/>
                </a:ln>
                <a:solidFill>
                  <a:srgbClr val="FFFFFF"/>
                </a:solidFill>
                <a:effectLst>
                  <a:glow rad="228600">
                    <a:srgbClr val="000000">
                      <a:satMod val="175000"/>
                      <a:alpha val="86000"/>
                    </a:srgbClr>
                  </a:glow>
                </a:effectLst>
                <a:uLnTx/>
                <a:uFillTx/>
                <a:latin typeface="26" charset="0"/>
                <a:ea typeface="ＭＳ Ｐゴシック" charset="0"/>
                <a:cs typeface="+mn-cs"/>
              </a:rPr>
              <a:t>, 93-100 in Garlow &amp; Jones, 94</a:t>
            </a: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   حياة المسيح </a:t>
            </a:r>
            <a:r>
              <a:rPr lang="en-US" sz="2800" b="1" dirty="0">
                <a:solidFill>
                  <a:srgbClr val="FFFFFF"/>
                </a:solidFill>
                <a:latin typeface="Arial" panose="020B0604020202020204" pitchFamily="34" charset="0"/>
                <a:ea typeface="ＭＳ Ｐゴシック" charset="0"/>
                <a:cs typeface="Arial" panose="020B0604020202020204" pitchFamily="34" charset="0"/>
              </a:rPr>
              <a:t>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1376559" y="411163"/>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rPr>
              <a:t>مرسوم نيقية (325 م)</a:t>
            </a:r>
            <a:endParaRPr lang="en-US" altLang="en-US" sz="3200" u="sng" dirty="0">
              <a:solidFill>
                <a:schemeClr val="bg1"/>
              </a:solidFill>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1116064" y="1447800"/>
            <a:ext cx="373211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نؤمن بإله واحد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آب ضابط الكل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خالق السماء والأرض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كل ما يرى وما لا يرى</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برب واحد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ابن الله الوحيد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نور من نور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إله حق من إله حق</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1389258" y="304800"/>
            <a:ext cx="3209533"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rPr>
              <a:t>مرسوم نيقية (325 م)</a:t>
            </a:r>
            <a:endParaRPr lang="en-US" altLang="en-US" sz="3200" u="sng" dirty="0">
              <a:solidFill>
                <a:schemeClr val="bg1"/>
              </a:solidFill>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747255" y="1556792"/>
            <a:ext cx="449353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مولود غير مخلوق</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مساو الآب في الجوهر</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الذي به كان كل شيء</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في السماء وعلى الأرض</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الذي من أجلنا ومن أجل خلاصنا</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تنازل وتجسد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صار إنساناً</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p:txBody>
      </p:sp>
    </p:spTree>
    <p:extLst>
      <p:ext uri="{BB962C8B-B14F-4D97-AF65-F5344CB8AC3E}">
        <p14:creationId xmlns:p14="http://schemas.microsoft.com/office/powerpoint/2010/main" val="1878757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1617859" y="457200"/>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rPr>
              <a:t>مرسوم نيقية (325 م)</a:t>
            </a:r>
            <a:endParaRPr lang="en-US" altLang="en-US" sz="3200" u="sng" dirty="0">
              <a:solidFill>
                <a:schemeClr val="bg1"/>
              </a:solidFill>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1569789" y="1659285"/>
            <a:ext cx="313739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تألم</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قام في اليوم الثالث</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صعد إلى السماوات</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سيأتي ليدين</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الأحياء والأموات</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نؤمن بالروح القدس</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p:txBody>
      </p:sp>
    </p:spTree>
    <p:extLst>
      <p:ext uri="{BB962C8B-B14F-4D97-AF65-F5344CB8AC3E}">
        <p14:creationId xmlns:p14="http://schemas.microsoft.com/office/powerpoint/2010/main" val="195135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16"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ar-JO" sz="3600" dirty="0">
                <a:solidFill>
                  <a:schemeClr val="bg1"/>
                </a:solidFill>
                <a:ea typeface="ＭＳ Ｐゴシック" charset="0"/>
                <a:cs typeface="Arial" panose="020B0604020202020204" pitchFamily="34" charset="0"/>
              </a:rPr>
              <a:t>الجدل الآريوسي والثالوث</a:t>
            </a:r>
            <a:endParaRPr lang="en-US" sz="3600" dirty="0">
              <a:solidFill>
                <a:schemeClr val="bg1"/>
              </a:solidFill>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الصراع مع الآريوسية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40229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ظهور الآريوسية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40229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الكبادوكيين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40229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القسطنطينية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الآريوسية الأولي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الآريوسية النهائي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033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عودة ظهور الآريوسية</a:t>
            </a:r>
            <a:endParaRPr lang="en-US" dirty="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325           مجمع            نيقية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آريوس                ضد             أثناسيوس</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باسيليوس القيصري</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غريغوريوس النيصي</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غريغوريوس النيزنزي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ظهور الآريوسية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الكبادوكيين الثلاثة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381</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القسطنطينية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6492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1030"/>
          <p:cNvSpPr>
            <a:spLocks noGrp="1" noChangeArrowheads="1"/>
          </p:cNvSpPr>
          <p:nvPr>
            <p:ph type="title"/>
          </p:nvPr>
        </p:nvSpPr>
        <p:spPr>
          <a:xfrm>
            <a:off x="685800" y="304800"/>
            <a:ext cx="7772400" cy="1143000"/>
          </a:xfrm>
        </p:spPr>
        <p:txBody>
          <a:bodyPr/>
          <a:lstStyle/>
          <a:p>
            <a:r>
              <a:rPr lang="ar-JO" dirty="0">
                <a:ea typeface="ＭＳ Ｐゴシック" charset="0"/>
                <a:cs typeface="Arial" panose="020B0604020202020204" pitchFamily="34" charset="0"/>
              </a:rPr>
              <a:t>المسيح فقط هو النور</a:t>
            </a:r>
            <a:endParaRPr lang="en-US" dirty="0">
              <a:ea typeface="ＭＳ Ｐゴシック" charset="0"/>
              <a:cs typeface="Arial" panose="020B0604020202020204" pitchFamily="34" charset="0"/>
            </a:endParaRPr>
          </a:p>
        </p:txBody>
      </p:sp>
      <p:sp>
        <p:nvSpPr>
          <p:cNvPr id="67586" name="Rectangle 1026"/>
          <p:cNvSpPr>
            <a:spLocks noChangeArrowheads="1"/>
          </p:cNvSpPr>
          <p:nvPr/>
        </p:nvSpPr>
        <p:spPr bwMode="auto">
          <a:xfrm>
            <a:off x="0" y="1600200"/>
            <a:ext cx="4357686" cy="3298552"/>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 (1: 6-9)</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جاء إلى العالم (6)</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جاء إلى الوجود (6)</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إنسان (6)</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هد للنور (7-8)</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7587" name="Rectangle 1027"/>
          <p:cNvSpPr>
            <a:spLocks noChangeArrowheads="1"/>
          </p:cNvSpPr>
          <p:nvPr/>
        </p:nvSpPr>
        <p:spPr bwMode="auto">
          <a:xfrm>
            <a:off x="4788024" y="1600201"/>
            <a:ext cx="3563888" cy="3298552"/>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 (1: 1-5)</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العالم (3)</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في البدء (1أ)</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الكلمة أو الله (1ت)</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هو النور (9)</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rtl="1">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أسلافه</a:t>
            </a:r>
            <a:endParaRPr lang="en-US" sz="3200" b="1" kern="0" dirty="0">
              <a:solidFill>
                <a:srgbClr val="FFFFFF"/>
              </a:solidFill>
              <a:effectLst>
                <a:glow rad="228600">
                  <a:srgbClr val="000000"/>
                </a:glow>
              </a:effectLst>
              <a:latin typeface="Arial"/>
              <a:cs typeface="Arial"/>
            </a:endParaRPr>
          </a:p>
          <a:p>
            <a:pPr marL="457200" lvl="0" indent="-457200" algn="r" rtl="1">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مجيئه</a:t>
            </a:r>
            <a:endParaRPr lang="en-US" sz="3200" b="1" kern="0" dirty="0">
              <a:solidFill>
                <a:srgbClr val="FFFFFF"/>
              </a:solidFill>
              <a:effectLst>
                <a:glow rad="228600">
                  <a:srgbClr val="000000"/>
                </a:glow>
              </a:effectLst>
              <a:latin typeface="Arial"/>
              <a:cs typeface="Arial"/>
            </a:endParaRPr>
          </a:p>
          <a:p>
            <a:pPr marL="457200" lvl="0" indent="-457200" algn="r" rtl="1">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طفولته</a:t>
            </a:r>
            <a:endParaRPr lang="en-US" sz="32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5318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أ. وصول 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i="1" kern="0" dirty="0">
                <a:solidFill>
                  <a:srgbClr val="FFFFFF"/>
                </a:solidFill>
                <a:effectLst>
                  <a:outerShdw blurRad="38100" dist="38100" dir="2700000" algn="tl">
                    <a:srgbClr val="000000"/>
                  </a:outerShdw>
                </a:effectLst>
                <a:latin typeface="Arial"/>
                <a:cs typeface="Arial"/>
              </a:rPr>
              <a:t>3-19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نسب، ولادة، وطفولة المسيح تظهر أنه مسيا إسرائيل </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1. أسلافه</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3</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1: 1-17، لوقا 3: 23ب-38</a:t>
            </a:r>
            <a:r>
              <a:rPr lang="en-US" sz="2800" b="1" kern="0" dirty="0">
                <a:solidFill>
                  <a:srgbClr val="FFFFFF"/>
                </a:solidFill>
                <a:effectLst>
                  <a:outerShdw blurRad="38100" dist="38100" dir="2700000" algn="tl">
                    <a:srgbClr val="000000"/>
                  </a:outerShdw>
                </a:effectLst>
                <a:latin typeface="Arial"/>
                <a:cs typeface="Arial"/>
              </a:rPr>
              <a:t> </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نسب المسيح يؤسس حقه القانوني والجسدي بعرش داود </a:t>
            </a:r>
          </a:p>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في تتميمه للعهد الداوودي</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47474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238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lnSpc>
                <a:spcPct val="80000"/>
              </a:lnSpc>
              <a:spcBef>
                <a:spcPct val="20000"/>
              </a:spcBef>
              <a:defRPr/>
            </a:pPr>
            <a:r>
              <a:rPr lang="ar-SA" sz="2200" baseline="30000" dirty="0">
                <a:solidFill>
                  <a:schemeClr val="bg1"/>
                </a:solidFill>
                <a:latin typeface="Arial" panose="020B0604020202020204" pitchFamily="34" charset="0"/>
                <a:cs typeface="Arial" panose="020B0604020202020204" pitchFamily="34" charset="0"/>
              </a:rPr>
              <a:t>1</a:t>
            </a:r>
            <a:r>
              <a:rPr lang="ar-SA" sz="2200" dirty="0">
                <a:solidFill>
                  <a:schemeClr val="bg1"/>
                </a:solidFill>
                <a:latin typeface="Arial" panose="020B0604020202020204" pitchFamily="34" charset="0"/>
                <a:cs typeface="Arial" panose="020B0604020202020204" pitchFamily="34" charset="0"/>
              </a:rPr>
              <a:t>كِتَابُ مِيلاَدِ يَسُوعَ الْمَسِيحِ ابْنِ دَاوُدَ ابْنِ إِبْراهِيمَ: </a:t>
            </a:r>
            <a:r>
              <a:rPr lang="ar-SA" sz="2200" baseline="30000" dirty="0">
                <a:solidFill>
                  <a:schemeClr val="bg1"/>
                </a:solidFill>
                <a:latin typeface="Arial" panose="020B0604020202020204" pitchFamily="34" charset="0"/>
                <a:cs typeface="Arial" panose="020B0604020202020204" pitchFamily="34" charset="0"/>
              </a:rPr>
              <a:t>2</a:t>
            </a:r>
            <a:r>
              <a:rPr lang="ar-SA" sz="2200" dirty="0">
                <a:solidFill>
                  <a:schemeClr val="bg1"/>
                </a:solidFill>
                <a:latin typeface="Arial" panose="020B0604020202020204" pitchFamily="34" charset="0"/>
                <a:cs typeface="Arial" panose="020B0604020202020204" pitchFamily="34" charset="0"/>
              </a:rPr>
              <a:t>إِبْراهِيمُ وَلَدَ إِسْحاقَ. وَإِسْحاقُ وَلَدَ يَعْقُوبَ. وَيَعْقُوبُ وَلَدَ يَهُوذَا وَإِخْوَتَهُ. </a:t>
            </a:r>
            <a:r>
              <a:rPr lang="ar-SA" sz="2200" baseline="30000" dirty="0">
                <a:solidFill>
                  <a:schemeClr val="bg1"/>
                </a:solidFill>
                <a:latin typeface="Arial" panose="020B0604020202020204" pitchFamily="34" charset="0"/>
                <a:cs typeface="Arial" panose="020B0604020202020204" pitchFamily="34" charset="0"/>
              </a:rPr>
              <a:t>3</a:t>
            </a:r>
            <a:r>
              <a:rPr lang="ar-SA" sz="2200" dirty="0">
                <a:solidFill>
                  <a:schemeClr val="bg1"/>
                </a:solidFill>
                <a:latin typeface="Arial" panose="020B0604020202020204" pitchFamily="34" charset="0"/>
                <a:cs typeface="Arial" panose="020B0604020202020204" pitchFamily="34" charset="0"/>
              </a:rPr>
              <a:t>وَيَهُوذَا وَلَدَ فَارِصَ وَزَارَحَ مِنْ ثَامَارَ. وَفَارِصُ وَلَدَ حَصْرُونَ. وَحَصْرُونُ وَلَدَ أَرَامَ. </a:t>
            </a:r>
            <a:r>
              <a:rPr lang="ar-SA" sz="2200" baseline="30000" dirty="0">
                <a:solidFill>
                  <a:schemeClr val="bg1"/>
                </a:solidFill>
                <a:latin typeface="Arial" panose="020B0604020202020204" pitchFamily="34" charset="0"/>
                <a:cs typeface="Arial" panose="020B0604020202020204" pitchFamily="34" charset="0"/>
              </a:rPr>
              <a:t>4</a:t>
            </a:r>
            <a:r>
              <a:rPr lang="ar-SA" sz="2200" dirty="0">
                <a:solidFill>
                  <a:schemeClr val="bg1"/>
                </a:solidFill>
                <a:latin typeface="Arial" panose="020B0604020202020204" pitchFamily="34" charset="0"/>
                <a:cs typeface="Arial" panose="020B0604020202020204" pitchFamily="34" charset="0"/>
              </a:rPr>
              <a:t>وَأَرَامُ وَلَدَ عَمِّينَادَابَ. وَعَمِّينَادَابُ وَلَدَ نَحْشُونَ. وَنَحْشُونُ وَلَدَ سَلْمُونَ. </a:t>
            </a:r>
            <a:r>
              <a:rPr lang="ar-SA" sz="2200" baseline="30000" dirty="0">
                <a:solidFill>
                  <a:schemeClr val="bg1"/>
                </a:solidFill>
                <a:latin typeface="Arial" panose="020B0604020202020204" pitchFamily="34" charset="0"/>
                <a:cs typeface="Arial" panose="020B0604020202020204" pitchFamily="34" charset="0"/>
              </a:rPr>
              <a:t>5</a:t>
            </a:r>
            <a:r>
              <a:rPr lang="ar-SA" sz="2200" dirty="0">
                <a:solidFill>
                  <a:schemeClr val="bg1"/>
                </a:solidFill>
                <a:latin typeface="Arial" panose="020B0604020202020204" pitchFamily="34" charset="0"/>
                <a:cs typeface="Arial" panose="020B0604020202020204" pitchFamily="34" charset="0"/>
              </a:rPr>
              <a:t>وَسَلْمُونُ وَلَدَ بُوعَزَ مِنْ رَاحَابَ. وَبُوعَزُ وَلَدَ عُوبِيدَ مِنْ رَاعُوثَ. وَعُوبِيدُ وَلَدَ يَسَّى. </a:t>
            </a:r>
            <a:r>
              <a:rPr lang="ar-SA" sz="2200" baseline="30000" dirty="0">
                <a:solidFill>
                  <a:schemeClr val="bg1"/>
                </a:solidFill>
                <a:latin typeface="Arial" panose="020B0604020202020204" pitchFamily="34" charset="0"/>
                <a:cs typeface="Arial" panose="020B0604020202020204" pitchFamily="34" charset="0"/>
              </a:rPr>
              <a:t>6</a:t>
            </a:r>
            <a:r>
              <a:rPr lang="ar-SA" sz="2200" dirty="0">
                <a:solidFill>
                  <a:schemeClr val="bg1"/>
                </a:solidFill>
                <a:latin typeface="Arial" panose="020B0604020202020204" pitchFamily="34" charset="0"/>
                <a:cs typeface="Arial" panose="020B0604020202020204" pitchFamily="34" charset="0"/>
              </a:rPr>
              <a:t>وَيَسَّى وَلَدَ دَاوُدَ الْمَلِكَ. وَدَاوُدُ الْمَلِكُ وَلَدَ سُلَيْمَانَ مِنَ الَّتِي لأُورِيَّا. </a:t>
            </a:r>
            <a:r>
              <a:rPr lang="ar-SA" sz="2200" baseline="30000" dirty="0">
                <a:solidFill>
                  <a:schemeClr val="bg1"/>
                </a:solidFill>
                <a:latin typeface="Arial" panose="020B0604020202020204" pitchFamily="34" charset="0"/>
                <a:cs typeface="Arial" panose="020B0604020202020204" pitchFamily="34" charset="0"/>
              </a:rPr>
              <a:t>7</a:t>
            </a:r>
            <a:r>
              <a:rPr lang="ar-SA" sz="2200" dirty="0">
                <a:solidFill>
                  <a:schemeClr val="bg1"/>
                </a:solidFill>
                <a:latin typeface="Arial" panose="020B0604020202020204" pitchFamily="34" charset="0"/>
                <a:cs typeface="Arial" panose="020B0604020202020204" pitchFamily="34" charset="0"/>
              </a:rPr>
              <a:t>وَسُلَيْمَانُ وَلَدَ رَحَبْعَامَ. وَرَحَبْعَامُ وَلَدَ أَبِيَّا. وَأَبِيَّا وَلَدَ آسَا. </a:t>
            </a:r>
            <a:r>
              <a:rPr lang="ar-SA" sz="2200" baseline="30000" dirty="0">
                <a:solidFill>
                  <a:schemeClr val="bg1"/>
                </a:solidFill>
                <a:latin typeface="Arial" panose="020B0604020202020204" pitchFamily="34" charset="0"/>
                <a:cs typeface="Arial" panose="020B0604020202020204" pitchFamily="34" charset="0"/>
              </a:rPr>
              <a:t>8</a:t>
            </a:r>
            <a:r>
              <a:rPr lang="ar-SA" sz="2200" dirty="0">
                <a:solidFill>
                  <a:schemeClr val="bg1"/>
                </a:solidFill>
                <a:latin typeface="Arial" panose="020B0604020202020204" pitchFamily="34" charset="0"/>
                <a:cs typeface="Arial" panose="020B0604020202020204" pitchFamily="34" charset="0"/>
              </a:rPr>
              <a:t>وَآسَا وَلَدَ يَهُوشَافَاطَ. وَيَهُوشَافَاطُ وَلَدَ يُورَامَ. وَيُورَامُ وَلَدَ عُزِّيَّا. </a:t>
            </a:r>
            <a:r>
              <a:rPr lang="ar-SA" sz="2200" baseline="30000" dirty="0">
                <a:solidFill>
                  <a:schemeClr val="bg1"/>
                </a:solidFill>
                <a:latin typeface="Arial" panose="020B0604020202020204" pitchFamily="34" charset="0"/>
                <a:cs typeface="Arial" panose="020B0604020202020204" pitchFamily="34" charset="0"/>
              </a:rPr>
              <a:t>9</a:t>
            </a:r>
            <a:r>
              <a:rPr lang="ar-SA" sz="2200" dirty="0">
                <a:solidFill>
                  <a:schemeClr val="bg1"/>
                </a:solidFill>
                <a:latin typeface="Arial" panose="020B0604020202020204" pitchFamily="34" charset="0"/>
                <a:cs typeface="Arial" panose="020B0604020202020204" pitchFamily="34" charset="0"/>
              </a:rPr>
              <a:t>وَعُزِّيَّا وَلَدَ يُوثَامَ. وَيُوثَامُ وَلَدَ أَحَازَ. وَأَحَازُ وَلَدَ حِزْقِيَّا. </a:t>
            </a:r>
            <a:r>
              <a:rPr lang="ar-SA" sz="2200" baseline="30000" dirty="0">
                <a:solidFill>
                  <a:schemeClr val="bg1"/>
                </a:solidFill>
                <a:latin typeface="Arial" panose="020B0604020202020204" pitchFamily="34" charset="0"/>
                <a:cs typeface="Arial" panose="020B0604020202020204" pitchFamily="34" charset="0"/>
              </a:rPr>
              <a:t>10</a:t>
            </a:r>
            <a:r>
              <a:rPr lang="ar-SA" sz="2200" dirty="0">
                <a:solidFill>
                  <a:schemeClr val="bg1"/>
                </a:solidFill>
                <a:latin typeface="Arial" panose="020B0604020202020204" pitchFamily="34" charset="0"/>
                <a:cs typeface="Arial" panose="020B0604020202020204" pitchFamily="34" charset="0"/>
              </a:rPr>
              <a:t>وَحِزْقِيَّا وَلَدَ مَنَسَّى. وَمَنَسَّى وَلَدَ آمُونَ. وَآمُونُ وَلَدَ يُوشِيَّا. </a:t>
            </a:r>
            <a:r>
              <a:rPr lang="ar-SA" sz="2200" baseline="30000" dirty="0">
                <a:solidFill>
                  <a:schemeClr val="bg1"/>
                </a:solidFill>
                <a:latin typeface="Arial" panose="020B0604020202020204" pitchFamily="34" charset="0"/>
                <a:cs typeface="Arial" panose="020B0604020202020204" pitchFamily="34" charset="0"/>
              </a:rPr>
              <a:t>11</a:t>
            </a:r>
            <a:r>
              <a:rPr lang="ar-SA" sz="2200" dirty="0">
                <a:solidFill>
                  <a:schemeClr val="bg1"/>
                </a:solidFill>
                <a:latin typeface="Arial" panose="020B0604020202020204" pitchFamily="34" charset="0"/>
                <a:cs typeface="Arial" panose="020B0604020202020204" pitchFamily="34" charset="0"/>
              </a:rPr>
              <a:t>وَيُوشِيَّا وَلَدَ يَكُنْيَا وَإِخْوَتَهُ عِنْدَ سَبْيِ بَابِلَ. </a:t>
            </a:r>
            <a:r>
              <a:rPr lang="ar-SA" sz="2200" baseline="30000" dirty="0">
                <a:solidFill>
                  <a:schemeClr val="bg1"/>
                </a:solidFill>
                <a:latin typeface="Arial" panose="020B0604020202020204" pitchFamily="34" charset="0"/>
                <a:cs typeface="Arial" panose="020B0604020202020204" pitchFamily="34" charset="0"/>
              </a:rPr>
              <a:t>12</a:t>
            </a:r>
            <a:r>
              <a:rPr lang="ar-SA" sz="2200" dirty="0">
                <a:solidFill>
                  <a:schemeClr val="bg1"/>
                </a:solidFill>
                <a:latin typeface="Arial" panose="020B0604020202020204" pitchFamily="34" charset="0"/>
                <a:cs typeface="Arial" panose="020B0604020202020204" pitchFamily="34" charset="0"/>
              </a:rPr>
              <a:t>وَبَعْدَ سَبْيِ بَابِلَ يَكُنْيَا وَلَدَ شَأَلْتِئِيلَ. وَشَأَلْتِئِيلُ وَلَدَ زَرُبَّابِلَ. </a:t>
            </a:r>
            <a:r>
              <a:rPr lang="ar-SA" sz="2200" baseline="30000" dirty="0">
                <a:solidFill>
                  <a:schemeClr val="bg1"/>
                </a:solidFill>
                <a:latin typeface="Arial" panose="020B0604020202020204" pitchFamily="34" charset="0"/>
                <a:cs typeface="Arial" panose="020B0604020202020204" pitchFamily="34" charset="0"/>
              </a:rPr>
              <a:t>13</a:t>
            </a:r>
            <a:r>
              <a:rPr lang="ar-SA" sz="2200" dirty="0">
                <a:solidFill>
                  <a:schemeClr val="bg1"/>
                </a:solidFill>
                <a:latin typeface="Arial" panose="020B0604020202020204" pitchFamily="34" charset="0"/>
                <a:cs typeface="Arial" panose="020B0604020202020204" pitchFamily="34" charset="0"/>
              </a:rPr>
              <a:t>وَزَرُبَّابِلُ وَلَدَ أَبِيهُودَ. وَأَبِيهُودُ وَلَدَ أَلِيَاقِيمَ. وَأَلِيَاقِيمُ وَلَدَ عَازُورَ. </a:t>
            </a:r>
            <a:r>
              <a:rPr lang="ar-SA" sz="2200" baseline="30000" dirty="0">
                <a:solidFill>
                  <a:schemeClr val="bg1"/>
                </a:solidFill>
                <a:latin typeface="Arial" panose="020B0604020202020204" pitchFamily="34" charset="0"/>
                <a:cs typeface="Arial" panose="020B0604020202020204" pitchFamily="34" charset="0"/>
              </a:rPr>
              <a:t>14</a:t>
            </a:r>
            <a:r>
              <a:rPr lang="ar-SA" sz="2200" dirty="0">
                <a:solidFill>
                  <a:schemeClr val="bg1"/>
                </a:solidFill>
                <a:latin typeface="Arial" panose="020B0604020202020204" pitchFamily="34" charset="0"/>
                <a:cs typeface="Arial" panose="020B0604020202020204" pitchFamily="34" charset="0"/>
              </a:rPr>
              <a:t>وَعَازُورُ وَلَدَ صَادُوقَ. وَصَادُوقُ وَلَدَ أَخِيمَ. وَأَخِيمُ وَلَدَ أَلِيُودَ. </a:t>
            </a:r>
            <a:r>
              <a:rPr lang="ar-SA" sz="2200" baseline="30000" dirty="0">
                <a:solidFill>
                  <a:schemeClr val="bg1"/>
                </a:solidFill>
                <a:latin typeface="Arial" panose="020B0604020202020204" pitchFamily="34" charset="0"/>
                <a:cs typeface="Arial" panose="020B0604020202020204" pitchFamily="34" charset="0"/>
              </a:rPr>
              <a:t>15</a:t>
            </a:r>
            <a:r>
              <a:rPr lang="ar-SA" sz="2200" dirty="0">
                <a:solidFill>
                  <a:schemeClr val="bg1"/>
                </a:solidFill>
                <a:latin typeface="Arial" panose="020B0604020202020204" pitchFamily="34" charset="0"/>
                <a:cs typeface="Arial" panose="020B0604020202020204" pitchFamily="34" charset="0"/>
              </a:rPr>
              <a:t>وَأَلِيُودُ وَلَدَ أَلِيعَازَرَ. وَأَلِيعَازَرُ وَلَدَ مَتَّانَ. وَمَتَّانُ وَلَدَ يَعْقُوبَ. </a:t>
            </a:r>
            <a:r>
              <a:rPr lang="ar-SA" sz="2200" baseline="30000" dirty="0">
                <a:solidFill>
                  <a:schemeClr val="bg1"/>
                </a:solidFill>
                <a:latin typeface="Arial" panose="020B0604020202020204" pitchFamily="34" charset="0"/>
                <a:cs typeface="Arial" panose="020B0604020202020204" pitchFamily="34" charset="0"/>
              </a:rPr>
              <a:t>16</a:t>
            </a:r>
            <a:r>
              <a:rPr lang="ar-SA" sz="2200" dirty="0">
                <a:solidFill>
                  <a:schemeClr val="bg1"/>
                </a:solidFill>
                <a:latin typeface="Arial" panose="020B0604020202020204" pitchFamily="34" charset="0"/>
                <a:cs typeface="Arial" panose="020B0604020202020204" pitchFamily="34" charset="0"/>
              </a:rPr>
              <a:t>وَيَعْقُوبُ وَلَدَ يُوسُفَ رَجُلَ مَرْيَمَ الَّتِي وُلِدَ مِنْهَا يَسُوعُ الَّذِي يُدْعَى الْمَسِيحَ</a:t>
            </a:r>
            <a:endParaRPr kumimoji="0" lang="en-US" sz="2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ar-JO" sz="4000" b="1" dirty="0">
                <a:solidFill>
                  <a:srgbClr val="FFCC99"/>
                </a:solidFill>
                <a:latin typeface="Arial" panose="020B0604020202020204" pitchFamily="34" charset="0"/>
                <a:ea typeface="ＭＳ Ｐゴシック" charset="0"/>
                <a:cs typeface="Arial" panose="020B0604020202020204" pitchFamily="34" charset="0"/>
              </a:rPr>
              <a:t>طريقة مملة للبدء بكتاب ؟</a:t>
            </a:r>
            <a:endParaRPr lang="en-US" sz="4000" b="1" dirty="0">
              <a:solidFill>
                <a:srgbClr val="FFCC99"/>
              </a:solidFill>
              <a:latin typeface="Arial" panose="020B0604020202020204" pitchFamily="34" charset="0"/>
              <a:ea typeface="ＭＳ Ｐゴシック" charset="0"/>
              <a:cs typeface="Arial" panose="020B0604020202020204" pitchFamily="34" charset="0"/>
            </a:endParaRP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785786" y="2590800"/>
            <a:ext cx="3500462" cy="2062004"/>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JO" sz="3200" b="1" dirty="0">
                <a:solidFill>
                  <a:schemeClr val="bg1"/>
                </a:solidFill>
                <a:latin typeface="Arial" pitchFamily="34" charset="0"/>
                <a:cs typeface="Arial" pitchFamily="34" charset="0"/>
              </a:rPr>
              <a:t>يذكر جيري: لقد أذهلتني الآية الأولى . قال أن يسوع كان من أقرباء أجدادي .</a:t>
            </a:r>
            <a:endParaRPr kumimoji="0" lang="en-US" sz="3200" b="1"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6" name="Text Box 31"/>
          <p:cNvSpPr txBox="1">
            <a:spLocks noChangeArrowheads="1"/>
          </p:cNvSpPr>
          <p:nvPr/>
        </p:nvSpPr>
        <p:spPr bwMode="auto">
          <a:xfrm>
            <a:off x="5472134" y="1556813"/>
            <a:ext cx="3062287" cy="461566"/>
          </a:xfrm>
          <a:prstGeom prst="rect">
            <a:avLst/>
          </a:prstGeom>
          <a:solidFill>
            <a:schemeClr val="bg1"/>
          </a:solidFill>
          <a:ln w="9525">
            <a:noFill/>
            <a:miter lim="800000"/>
            <a:headEnd/>
            <a:tailEnd/>
          </a:ln>
          <a:effectLst/>
        </p:spPr>
        <p:txBody>
          <a:bodyPr wrap="squar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404"/>
                </a:solidFill>
                <a:effectLst/>
                <a:uLnTx/>
                <a:uFillTx/>
                <a:latin typeface="Arial" panose="020B0604020202020204" pitchFamily="34" charset="0"/>
                <a:ea typeface="ＭＳ Ｐゴシック" charset="-128"/>
                <a:cs typeface="Arial" panose="020B0604020202020204" pitchFamily="34" charset="0"/>
              </a:rPr>
              <a:t>إرميا بنيامين</a:t>
            </a:r>
            <a:endParaRPr kumimoji="0" lang="en-US" sz="2400" b="1" i="0" u="none" strike="noStrike" kern="1200" cap="none" spc="0" normalizeH="0" baseline="0" noProof="0" dirty="0">
              <a:ln>
                <a:noFill/>
              </a:ln>
              <a:solidFill>
                <a:srgbClr val="000404"/>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20771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latin typeface="Arial" panose="020B0604020202020204" pitchFamily="34" charset="0"/>
                <a:ea typeface="ＭＳ Ｐゴシック" charset="0"/>
                <a:cs typeface="Arial" panose="020B0604020202020204" pitchFamily="34" charset="0"/>
              </a:rPr>
              <a:t>أثبت أن </a:t>
            </a:r>
            <a:br>
              <a:rPr lang="ar-JO" sz="4800" b="1" dirty="0">
                <a:solidFill>
                  <a:schemeClr val="bg1"/>
                </a:solidFill>
                <a:latin typeface="Arial" panose="020B0604020202020204" pitchFamily="34" charset="0"/>
                <a:ea typeface="ＭＳ Ｐゴシック" charset="0"/>
                <a:cs typeface="Arial" panose="020B0604020202020204" pitchFamily="34" charset="0"/>
              </a:rPr>
            </a:br>
            <a:r>
              <a:rPr lang="ar-JO" sz="4800" b="1" dirty="0">
                <a:solidFill>
                  <a:schemeClr val="bg1"/>
                </a:solidFill>
                <a:latin typeface="Arial" panose="020B0604020202020204" pitchFamily="34" charset="0"/>
                <a:ea typeface="ＭＳ Ｐゴシック" charset="0"/>
                <a:cs typeface="Arial" panose="020B0604020202020204" pitchFamily="34" charset="0"/>
              </a:rPr>
              <a:t>يسوع ملك</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ar-JO" b="1" dirty="0">
                <a:effectLst>
                  <a:outerShdw blurRad="38100" dist="38100" dir="2700000" algn="tl">
                    <a:srgbClr val="000000">
                      <a:alpha val="43137"/>
                    </a:srgbClr>
                  </a:outerShdw>
                </a:effectLst>
              </a:rPr>
              <a:t>ذكر داود قبل إبراهيم</a:t>
            </a:r>
            <a:endParaRPr lang="en-US" b="1" dirty="0">
              <a:effectLst>
                <a:outerShdw blurRad="38100" dist="38100" dir="2700000" algn="tl">
                  <a:srgbClr val="000000">
                    <a:alpha val="43137"/>
                  </a:srgbClr>
                </a:outerShdw>
              </a:effectLst>
            </a:endParaRP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E3EBF1"/>
                </a:solidFill>
              </a:rPr>
              <a:t>كتاب ميلاد                   يسوع المسيح                  </a:t>
            </a:r>
            <a:r>
              <a:rPr lang="ar-JO" sz="3600" b="1" dirty="0">
                <a:solidFill>
                  <a:srgbClr val="FFFF00"/>
                </a:solidFill>
              </a:rPr>
              <a:t>ابن داود                        </a:t>
            </a:r>
            <a:r>
              <a:rPr lang="ar-JO" sz="3600" b="1" dirty="0">
                <a:solidFill>
                  <a:srgbClr val="E3EBF1"/>
                </a:solidFill>
              </a:rPr>
              <a:t>ابن 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(مت 1: 1)</a:t>
            </a:r>
            <a:endPar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endParaRP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2247600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481772" y="115305"/>
            <a:ext cx="530716"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2227" name="Text Box 3"/>
          <p:cNvSpPr txBox="1">
            <a:spLocks noChangeArrowheads="1"/>
          </p:cNvSpPr>
          <p:nvPr/>
        </p:nvSpPr>
        <p:spPr bwMode="auto">
          <a:xfrm>
            <a:off x="228600" y="1108493"/>
            <a:ext cx="8686800" cy="3539332"/>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cs typeface="Times New Roman" charset="0"/>
              </a:rPr>
              <a:t>يقدم متى المسيح بصفته المسيا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cs typeface="Times New Roman" charset="0"/>
              </a:rPr>
              <a:t>في الأدوار الثلاثة المطلوبة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sz="2800" b="1" dirty="0">
                <a:solidFill>
                  <a:srgbClr val="000000"/>
                </a:solidFill>
                <a:cs typeface="Times New Roman" charset="0"/>
              </a:rPr>
              <a:t>النبي : خطابات (الإصحاحات 5-7، 10، 13، 18، 23-25)</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sz="2800" b="1" dirty="0">
                <a:solidFill>
                  <a:srgbClr val="000000"/>
                </a:solidFill>
                <a:cs typeface="Times New Roman" charset="0"/>
              </a:rPr>
              <a:t>الكاهن : الموت الكفاري (الإصحاحات 26-27)</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endPar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sz="2800" b="1" dirty="0">
                <a:solidFill>
                  <a:srgbClr val="000000"/>
                </a:solidFill>
                <a:cs typeface="Times New Roman" charset="0"/>
              </a:rPr>
              <a:t>الملك : ابن داود (1: 1، 9: 27، 23: 23 ... الخ)</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2228" name="Text Box 4"/>
          <p:cNvSpPr txBox="1">
            <a:spLocks noChangeArrowheads="1"/>
          </p:cNvSpPr>
          <p:nvPr/>
        </p:nvSpPr>
        <p:spPr bwMode="auto">
          <a:xfrm>
            <a:off x="0" y="5181621"/>
            <a:ext cx="9144000" cy="5231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ar-JO" sz="2800" b="1" dirty="0">
                <a:latin typeface="Arial" pitchFamily="34" charset="0"/>
                <a:cs typeface="Arial" pitchFamily="34" charset="0"/>
              </a:rPr>
              <a:t>دعم وجهة النظر الحرفية للملكوت واسع النطاق</a:t>
            </a:r>
            <a:endParaRPr kumimoji="0" lang="en-US" sz="28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78181" name="Rectangle 5"/>
          <p:cNvSpPr>
            <a:spLocks noGrp="1" noChangeArrowheads="1"/>
          </p:cNvSpPr>
          <p:nvPr>
            <p:ph type="title" idx="4294967295"/>
          </p:nvPr>
        </p:nvSpPr>
        <p:spPr>
          <a:xfrm>
            <a:off x="2438421" y="148643"/>
            <a:ext cx="4271963" cy="709190"/>
          </a:xfrm>
          <a:solidFill>
            <a:srgbClr val="660066"/>
          </a:solidFill>
        </p:spPr>
        <p:txBody>
          <a:bodyPr>
            <a:spAutoFit/>
          </a:bodyPr>
          <a:lstStyle/>
          <a:p>
            <a:pPr eaLnBrk="1" hangingPunct="1">
              <a:defRPr/>
            </a:pP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ألقاب مسيانية</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986687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 calcmode="lin" valueType="num">
                                      <p:cBhvr additive="base">
                                        <p:cTn id="7" dur="500" fill="hold"/>
                                        <p:tgtEl>
                                          <p:spTgt spid="5222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 calcmode="lin" valueType="num">
                                      <p:cBhvr additive="base">
                                        <p:cTn id="13"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1" end="1"/>
                                            </p:txEl>
                                          </p:spTgt>
                                        </p:tgtEl>
                                        <p:attrNameLst>
                                          <p:attrName>style.visibility</p:attrName>
                                        </p:attrNameLst>
                                      </p:cBhvr>
                                      <p:to>
                                        <p:strVal val="visible"/>
                                      </p:to>
                                    </p:set>
                                    <p:anim calcmode="lin" valueType="num">
                                      <p:cBhvr additive="base">
                                        <p:cTn id="19"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2" end="2"/>
                                            </p:txEl>
                                          </p:spTgt>
                                        </p:tgtEl>
                                        <p:attrNameLst>
                                          <p:attrName>style.visibility</p:attrName>
                                        </p:attrNameLst>
                                      </p:cBhvr>
                                      <p:to>
                                        <p:strVal val="visible"/>
                                      </p:to>
                                    </p:set>
                                    <p:anim calcmode="lin" valueType="num">
                                      <p:cBhvr additive="base">
                                        <p:cTn id="25"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3" end="3"/>
                                            </p:txEl>
                                          </p:spTgt>
                                        </p:tgtEl>
                                        <p:attrNameLst>
                                          <p:attrName>style.visibility</p:attrName>
                                        </p:attrNameLst>
                                      </p:cBhvr>
                                      <p:to>
                                        <p:strVal val="visible"/>
                                      </p:to>
                                    </p:set>
                                    <p:anim calcmode="lin" valueType="num">
                                      <p:cBhvr additive="base">
                                        <p:cTn id="31"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27">
                                            <p:txEl>
                                              <p:pRg st="6" end="6"/>
                                            </p:txEl>
                                          </p:spTgt>
                                        </p:tgtEl>
                                        <p:attrNameLst>
                                          <p:attrName>style.visibility</p:attrName>
                                        </p:attrNameLst>
                                      </p:cBhvr>
                                      <p:to>
                                        <p:strVal val="visible"/>
                                      </p:to>
                                    </p:set>
                                    <p:anim calcmode="lin" valueType="num">
                                      <p:cBhvr additive="base">
                                        <p:cTn id="43"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2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2227">
                                            <p:txEl>
                                              <p:pRg st="7" end="7"/>
                                            </p:txEl>
                                          </p:spTgt>
                                        </p:tgtEl>
                                        <p:attrNameLst>
                                          <p:attrName>style.visibility</p:attrName>
                                        </p:attrNameLst>
                                      </p:cBhvr>
                                      <p:to>
                                        <p:strVal val="visible"/>
                                      </p:to>
                                    </p:set>
                                    <p:anim calcmode="lin" valueType="num">
                                      <p:cBhvr additive="base">
                                        <p:cTn id="49" dur="500" fill="hold"/>
                                        <p:tgtEl>
                                          <p:spTgt spid="5222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222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2228"/>
                                        </p:tgtEl>
                                        <p:attrNameLst>
                                          <p:attrName>style.visibility</p:attrName>
                                        </p:attrNameLst>
                                      </p:cBhvr>
                                      <p:to>
                                        <p:strVal val="visible"/>
                                      </p:to>
                                    </p:set>
                                    <p:anim calcmode="lin" valueType="num">
                                      <p:cBhvr additive="base">
                                        <p:cTn id="55" dur="500" fill="hold"/>
                                        <p:tgtEl>
                                          <p:spTgt spid="52228"/>
                                        </p:tgtEl>
                                        <p:attrNameLst>
                                          <p:attrName>ppt_x</p:attrName>
                                        </p:attrNameLst>
                                      </p:cBhvr>
                                      <p:tavLst>
                                        <p:tav tm="0">
                                          <p:val>
                                            <p:strVal val="1+#ppt_w/2"/>
                                          </p:val>
                                        </p:tav>
                                        <p:tav tm="100000">
                                          <p:val>
                                            <p:strVal val="#ppt_x"/>
                                          </p:val>
                                        </p:tav>
                                      </p:tavLst>
                                    </p:anim>
                                    <p:anim calcmode="lin" valueType="num">
                                      <p:cBhvr additive="base">
                                        <p:cTn id="56"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autoUpdateAnimBg="0"/>
      <p:bldP spid="52228"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6325" name="Rectangle 5"/>
          <p:cNvSpPr>
            <a:spLocks noChangeArrowheads="1"/>
          </p:cNvSpPr>
          <p:nvPr/>
        </p:nvSpPr>
        <p:spPr bwMode="auto">
          <a:xfrm>
            <a:off x="650875" y="681059"/>
            <a:ext cx="1881188" cy="1197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دعوة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إبراهيم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26" name="Rectangle 6"/>
          <p:cNvSpPr>
            <a:spLocks noChangeArrowheads="1"/>
          </p:cNvSpPr>
          <p:nvPr/>
        </p:nvSpPr>
        <p:spPr bwMode="auto">
          <a:xfrm>
            <a:off x="1108096" y="3603625"/>
            <a:ext cx="15732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endParaRPr>
          </a:p>
        </p:txBody>
      </p:sp>
      <p:sp>
        <p:nvSpPr>
          <p:cNvPr id="284677"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78"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79"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80"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81"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82" name="Text Box 13"/>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56334" name="Text Box 14"/>
          <p:cNvSpPr txBox="1">
            <a:spLocks noChangeArrowheads="1"/>
          </p:cNvSpPr>
          <p:nvPr/>
        </p:nvSpPr>
        <p:spPr bwMode="auto">
          <a:xfrm>
            <a:off x="6635750" y="649292"/>
            <a:ext cx="2193925" cy="1569562"/>
          </a:xfrm>
          <a:prstGeom prst="rect">
            <a:avLst/>
          </a:prstGeom>
          <a:noFill/>
          <a:ln w="9525">
            <a:noFill/>
            <a:miter lim="800000"/>
            <a:headEnd/>
            <a:tailEnd/>
          </a:ln>
          <a:effectLst>
            <a:outerShdw blurRad="63500" dist="46662" dir="3284183"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العهد</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مع             إبراهيم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15: 9-18</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335" name="Rectangle 15"/>
          <p:cNvSpPr>
            <a:spLocks noChangeArrowheads="1"/>
          </p:cNvSpPr>
          <p:nvPr/>
        </p:nvSpPr>
        <p:spPr bwMode="auto">
          <a:xfrm>
            <a:off x="3951309" y="3582990"/>
            <a:ext cx="1571625"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endParaRPr>
          </a:p>
        </p:txBody>
      </p:sp>
      <p:sp>
        <p:nvSpPr>
          <p:cNvPr id="56336" name="Rectangle 16"/>
          <p:cNvSpPr>
            <a:spLocks noChangeArrowheads="1"/>
          </p:cNvSpPr>
          <p:nvPr/>
        </p:nvSpPr>
        <p:spPr bwMode="auto">
          <a:xfrm>
            <a:off x="6118246" y="3598864"/>
            <a:ext cx="24876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endParaRPr>
          </a:p>
        </p:txBody>
      </p:sp>
      <p:sp>
        <p:nvSpPr>
          <p:cNvPr id="56337" name="Rectangle 17"/>
          <p:cNvSpPr>
            <a:spLocks noChangeArrowheads="1"/>
          </p:cNvSpPr>
          <p:nvPr/>
        </p:nvSpPr>
        <p:spPr bwMode="auto">
          <a:xfrm>
            <a:off x="1109684"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13: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38"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39" name="Rectangle 19"/>
          <p:cNvSpPr>
            <a:spLocks noChangeArrowheads="1"/>
          </p:cNvSpPr>
          <p:nvPr/>
        </p:nvSpPr>
        <p:spPr bwMode="auto">
          <a:xfrm>
            <a:off x="3884634"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0" name="Rectangle 20"/>
          <p:cNvSpPr>
            <a:spLocks noChangeArrowheads="1"/>
          </p:cNvSpPr>
          <p:nvPr/>
        </p:nvSpPr>
        <p:spPr bwMode="auto">
          <a:xfrm>
            <a:off x="6551634"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1"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13: 14-16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2"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9-18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3" name="Rectangle 23"/>
          <p:cNvSpPr>
            <a:spLocks noChangeArrowheads="1"/>
          </p:cNvSpPr>
          <p:nvPr/>
        </p:nvSpPr>
        <p:spPr bwMode="auto">
          <a:xfrm>
            <a:off x="315913" y="6365875"/>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39"/>
                </a:solidFill>
                <a:effectLst/>
                <a:uLnTx/>
                <a:uFillTx/>
                <a:latin typeface="Arial" panose="020B0604020202020204" pitchFamily="34" charset="0"/>
                <a:ea typeface="ＭＳ Ｐゴシック" charset="-128"/>
                <a:cs typeface="Arial" panose="020B0604020202020204" pitchFamily="34" charset="0"/>
              </a:rPr>
              <a:t>العمود الفقري للوحي الكتابي</a:t>
            </a:r>
            <a:endParaRPr kumimoji="0" lang="en-US" sz="2400" b="1" u="none" strike="noStrike" kern="1200" cap="none" spc="0" normalizeH="0" baseline="0" noProof="0" dirty="0">
              <a:ln>
                <a:noFill/>
              </a:ln>
              <a:solidFill>
                <a:srgbClr val="FFFF39"/>
              </a:solidFill>
              <a:effectLst/>
              <a:uLnTx/>
              <a:uFillTx/>
              <a:latin typeface="Arial" panose="020B0604020202020204" pitchFamily="34" charset="0"/>
              <a:ea typeface="ＭＳ Ｐゴシック" charset="-128"/>
              <a:cs typeface="Arial" panose="020B0604020202020204" pitchFamily="34" charset="0"/>
            </a:endParaRPr>
          </a:p>
        </p:txBody>
      </p:sp>
      <p:sp>
        <p:nvSpPr>
          <p:cNvPr id="56344" name="Line 24"/>
          <p:cNvSpPr>
            <a:spLocks noChangeShapeType="1"/>
          </p:cNvSpPr>
          <p:nvPr/>
        </p:nvSpPr>
        <p:spPr bwMode="auto">
          <a:xfrm flipV="1">
            <a:off x="1668484"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56346" name="Rectangle 26"/>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العهود الفرعية</a:t>
            </a:r>
            <a:r>
              <a:rPr kumimoji="0" lang="ar-JO" sz="2000" b="1" u="none" strike="noStrike" kern="1200" cap="none" spc="0" normalizeH="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الموسعة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56347" name="Rectangle 27"/>
          <p:cNvSpPr>
            <a:spLocks noChangeArrowheads="1"/>
          </p:cNvSpPr>
          <p:nvPr/>
        </p:nvSpPr>
        <p:spPr bwMode="auto">
          <a:xfrm>
            <a:off x="790575" y="2443164"/>
            <a:ext cx="2198688"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أبدي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56348" name="Rectangle 28"/>
          <p:cNvSpPr>
            <a:spLocks noChangeArrowheads="1"/>
          </p:cNvSpPr>
          <p:nvPr/>
        </p:nvSpPr>
        <p:spPr bwMode="auto">
          <a:xfrm>
            <a:off x="3635375" y="2422526"/>
            <a:ext cx="21955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حرفي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56349" name="Rectangle 29"/>
          <p:cNvSpPr>
            <a:spLocks noChangeArrowheads="1"/>
          </p:cNvSpPr>
          <p:nvPr/>
        </p:nvSpPr>
        <p:spPr bwMode="auto">
          <a:xfrm>
            <a:off x="5668964" y="2438401"/>
            <a:ext cx="3475037"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غير مشروط</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284699" name="Text Box 30"/>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6351" name="Rectangle 3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6352" name="Rectangle 32"/>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18</a:t>
            </a:r>
          </a:p>
        </p:txBody>
      </p:sp>
      <p:sp>
        <p:nvSpPr>
          <p:cNvPr id="284702" name="Text Box 33"/>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56354" name="Rectangle 34"/>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7.2.05B.</a:t>
            </a:r>
          </a:p>
        </p:txBody>
      </p:sp>
      <p:sp>
        <p:nvSpPr>
          <p:cNvPr id="56355" name="Rectangle 35"/>
          <p:cNvSpPr>
            <a:spLocks noChangeArrowheads="1"/>
          </p:cNvSpPr>
          <p:nvPr/>
        </p:nvSpPr>
        <p:spPr bwMode="auto">
          <a:xfrm>
            <a:off x="882650" y="5246689"/>
            <a:ext cx="1570038"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56" name="Rectangle 36"/>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تث 30: 1-10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57" name="Rectangle 37"/>
          <p:cNvSpPr>
            <a:spLocks noChangeArrowheads="1"/>
          </p:cNvSpPr>
          <p:nvPr/>
        </p:nvSpPr>
        <p:spPr bwMode="auto">
          <a:xfrm>
            <a:off x="3805238" y="5248275"/>
            <a:ext cx="1543050"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الداوودي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4-16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284708" name="Group 39"/>
          <p:cNvGrpSpPr>
            <a:grpSpLocks/>
          </p:cNvGrpSpPr>
          <p:nvPr/>
        </p:nvGrpSpPr>
        <p:grpSpPr bwMode="auto">
          <a:xfrm>
            <a:off x="133371" y="1200150"/>
            <a:ext cx="307975" cy="4598988"/>
            <a:chOff x="84" y="756"/>
            <a:chExt cx="194" cy="2897"/>
          </a:xfrm>
        </p:grpSpPr>
        <p:sp>
          <p:nvSpPr>
            <p:cNvPr id="284711"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712"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713"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714"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84710" name="Title 44"/>
          <p:cNvSpPr>
            <a:spLocks noGrp="1"/>
          </p:cNvSpPr>
          <p:nvPr>
            <p:ph type="ctrTitle"/>
          </p:nvPr>
        </p:nvSpPr>
        <p:spPr>
          <a:xfrm>
            <a:off x="2819400" y="609601"/>
            <a:ext cx="3733800" cy="1219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b="1" dirty="0">
                <a:latin typeface="Arial" panose="020B0604020202020204" pitchFamily="34" charset="0"/>
                <a:ea typeface="ＭＳ Ｐゴシック" charset="0"/>
                <a:cs typeface="Arial" panose="020B0604020202020204" pitchFamily="34" charset="0"/>
              </a:rPr>
              <a:t>العهد     الإبراهيمي</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461245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435468" cy="1036638"/>
          </a:xfrm>
          <a:noFill/>
        </p:spPr>
        <p:txBody>
          <a:bodyPr/>
          <a:lstStyle/>
          <a:p>
            <a:pPr algn="r" eaLnBrk="1" hangingPunct="1"/>
            <a:r>
              <a:rPr lang="ar-JO" sz="4000" b="1" dirty="0">
                <a:solidFill>
                  <a:schemeClr val="bg1"/>
                </a:solidFill>
                <a:effectLst>
                  <a:glow rad="177800">
                    <a:schemeClr val="tx1"/>
                  </a:glow>
                </a:effectLst>
                <a:latin typeface="Arial"/>
                <a:ea typeface="ＭＳ Ｐゴシック" charset="0"/>
                <a:cs typeface="Arial"/>
              </a:rPr>
              <a:t>آية رئيسية</a:t>
            </a:r>
            <a:br>
              <a:rPr lang="en-US" sz="4000" b="1" dirty="0">
                <a:solidFill>
                  <a:schemeClr val="bg1"/>
                </a:solidFill>
                <a:effectLst>
                  <a:glow rad="177800">
                    <a:schemeClr val="tx1"/>
                  </a:glow>
                </a:effectLst>
                <a:latin typeface="Arial"/>
                <a:ea typeface="ＭＳ Ｐゴシック" charset="0"/>
                <a:cs typeface="Arial"/>
              </a:rPr>
            </a:br>
            <a:r>
              <a:rPr lang="ar-JO" sz="4000" b="1" dirty="0">
                <a:solidFill>
                  <a:schemeClr val="bg1"/>
                </a:solidFill>
                <a:effectLst>
                  <a:glow rad="177800">
                    <a:schemeClr val="tx1"/>
                  </a:glow>
                </a:effectLst>
                <a:latin typeface="Arial"/>
                <a:ea typeface="ＭＳ Ｐゴシック" charset="0"/>
                <a:cs typeface="Arial"/>
              </a:rPr>
              <a:t>2 صم 7: 12-13</a:t>
            </a:r>
            <a:endParaRPr lang="en-US" sz="4000" b="1" dirty="0">
              <a:solidFill>
                <a:schemeClr val="bg1"/>
              </a:solidFill>
              <a:effectLst>
                <a:glow rad="177800">
                  <a:schemeClr val="tx1"/>
                </a:glow>
              </a:effectLst>
              <a:latin typeface="Arial"/>
              <a:ea typeface="ＭＳ Ｐゴシック" charset="0"/>
              <a:cs typeface="Arial"/>
            </a:endParaRPr>
          </a:p>
        </p:txBody>
      </p:sp>
      <p:sp>
        <p:nvSpPr>
          <p:cNvPr id="87044" name="Text Box 8"/>
          <p:cNvSpPr txBox="1">
            <a:spLocks noChangeArrowheads="1"/>
          </p:cNvSpPr>
          <p:nvPr/>
        </p:nvSpPr>
        <p:spPr bwMode="auto">
          <a:xfrm>
            <a:off x="8305808" y="76206"/>
            <a:ext cx="70383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209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6089" name="Rectangle 9"/>
          <p:cNvSpPr>
            <a:spLocks noChangeArrowheads="1"/>
          </p:cNvSpPr>
          <p:nvPr/>
        </p:nvSpPr>
        <p:spPr bwMode="auto">
          <a:xfrm>
            <a:off x="4572000" y="214290"/>
            <a:ext cx="4572000" cy="6643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342543" marR="0" lvl="0" indent="-342543"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متى كملت أيامك واضطجعت مع آبائك أقيم بعدك نسلك الذي يخرج من أحشائك وأثبت مملكته هو يبني بيتاً لاسمي وأنا اثبت كرسي مملكته إلى الأبد</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68135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332952C-AB4C-74BD-D6C0-2A77CBD847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10028" b="13904"/>
          <a:stretch/>
        </p:blipFill>
        <p:spPr bwMode="auto">
          <a:xfrm>
            <a:off x="32698" y="44624"/>
            <a:ext cx="9063665" cy="6813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مقدمة</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1-2</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قدم كتبة الأناجيل شخص المسيح من خلال التأكيد على مصادرهم وألوهيته لتأكيد صحة ادعاءاتهم</a:t>
            </a: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971635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372" name="Rectangle 4"/>
          <p:cNvSpPr>
            <a:spLocks noChangeArrowheads="1"/>
          </p:cNvSpPr>
          <p:nvPr/>
        </p:nvSpPr>
        <p:spPr bwMode="auto">
          <a:xfrm>
            <a:off x="241321" y="3903663"/>
            <a:ext cx="8740775" cy="224411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صموئيل 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16 ويأمن </a:t>
            </a:r>
            <a:r>
              <a:rPr lang="ar-JO" sz="3600" b="1" dirty="0">
                <a:solidFill>
                  <a:srgbClr val="FFFF00"/>
                </a:solidFill>
                <a:latin typeface="Arial" panose="020B0604020202020204" pitchFamily="34" charset="0"/>
                <a:cs typeface="Arial" panose="020B0604020202020204" pitchFamily="34" charset="0"/>
              </a:rPr>
              <a:t>بيتك</a:t>
            </a:r>
            <a:r>
              <a:rPr lang="ar-JO" sz="3600" b="1" dirty="0">
                <a:solidFill>
                  <a:srgbClr val="FFFFFF"/>
                </a:solidFill>
                <a:latin typeface="Arial" panose="020B0604020202020204" pitchFamily="34" charset="0"/>
                <a:cs typeface="Arial" panose="020B0604020202020204" pitchFamily="34" charset="0"/>
              </a:rPr>
              <a:t> و</a:t>
            </a:r>
            <a:r>
              <a:rPr lang="ar-JO" sz="3600" b="1" dirty="0">
                <a:solidFill>
                  <a:srgbClr val="FFFF00"/>
                </a:solidFill>
                <a:latin typeface="Arial" panose="020B0604020202020204" pitchFamily="34" charset="0"/>
                <a:cs typeface="Arial" panose="020B0604020202020204" pitchFamily="34" charset="0"/>
              </a:rPr>
              <a:t>مملكتك</a:t>
            </a:r>
            <a:r>
              <a:rPr lang="ar-JO" sz="3600" b="1" dirty="0">
                <a:solidFill>
                  <a:srgbClr val="FFFFFF"/>
                </a:solidFill>
                <a:latin typeface="Arial" panose="020B0604020202020204" pitchFamily="34" charset="0"/>
                <a:cs typeface="Arial" panose="020B0604020202020204" pitchFamily="34" charset="0"/>
              </a:rPr>
              <a:t> </a:t>
            </a:r>
            <a:r>
              <a:rPr lang="ar-JO" sz="3600" b="1" u="sng" dirty="0">
                <a:solidFill>
                  <a:srgbClr val="92D050"/>
                </a:solidFill>
                <a:latin typeface="Arial" panose="020B0604020202020204" pitchFamily="34" charset="0"/>
                <a:cs typeface="Arial" panose="020B0604020202020204" pitchFamily="34" charset="0"/>
              </a:rPr>
              <a:t>إلى الأبد </a:t>
            </a:r>
            <a:r>
              <a:rPr lang="ar-JO" sz="3600" b="1" dirty="0">
                <a:solidFill>
                  <a:srgbClr val="FFFFFF"/>
                </a:solidFill>
                <a:latin typeface="Arial" panose="020B0604020202020204" pitchFamily="34" charset="0"/>
                <a:cs typeface="Arial" panose="020B0604020202020204" pitchFamily="34" charset="0"/>
              </a:rPr>
              <a:t>أمامك </a:t>
            </a:r>
            <a:r>
              <a:rPr lang="ar-JO" sz="3600" b="1" dirty="0">
                <a:solidFill>
                  <a:srgbClr val="FFFF00"/>
                </a:solidFill>
                <a:latin typeface="Arial" panose="020B0604020202020204" pitchFamily="34" charset="0"/>
                <a:cs typeface="Arial" panose="020B0604020202020204" pitchFamily="34" charset="0"/>
              </a:rPr>
              <a:t>كرسيك</a:t>
            </a:r>
            <a:r>
              <a:rPr lang="ar-JO" sz="3600" b="1" dirty="0">
                <a:solidFill>
                  <a:srgbClr val="FFFFFF"/>
                </a:solidFill>
                <a:latin typeface="Arial" panose="020B0604020202020204" pitchFamily="34" charset="0"/>
                <a:cs typeface="Arial" panose="020B0604020202020204" pitchFamily="34" charset="0"/>
              </a:rPr>
              <a:t> يكون ثابتاً </a:t>
            </a:r>
            <a:r>
              <a:rPr lang="ar-JO" sz="3600" b="1" u="sng" dirty="0">
                <a:solidFill>
                  <a:srgbClr val="92D050"/>
                </a:solidFill>
                <a:latin typeface="Arial" panose="020B0604020202020204" pitchFamily="34" charset="0"/>
                <a:cs typeface="Arial" panose="020B0604020202020204" pitchFamily="34" charset="0"/>
              </a:rPr>
              <a:t>إلى الأبد</a:t>
            </a:r>
            <a:endParaRPr kumimoji="0" lang="en-US" sz="3200" b="1" u="sng"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endParaRPr>
          </a:p>
        </p:txBody>
      </p:sp>
      <p:sp>
        <p:nvSpPr>
          <p:cNvPr id="58373" name="Rectangle 5"/>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FAFD00"/>
                </a:solidFill>
                <a:effectLst/>
                <a:uLnTx/>
                <a:uFillTx/>
                <a:latin typeface="Arial" panose="020B0604020202020204" pitchFamily="34" charset="0"/>
                <a:ea typeface="ＭＳ Ｐゴシック" charset="-128"/>
                <a:cs typeface="Arial" panose="020B0604020202020204" pitchFamily="34" charset="0"/>
              </a:rPr>
              <a:t>                            </a:t>
            </a:r>
          </a:p>
        </p:txBody>
      </p:sp>
      <p:sp>
        <p:nvSpPr>
          <p:cNvPr id="58375" name="Oval 7"/>
          <p:cNvSpPr>
            <a:spLocks noChangeArrowheads="1"/>
          </p:cNvSpPr>
          <p:nvPr/>
        </p:nvSpPr>
        <p:spPr bwMode="auto">
          <a:xfrm>
            <a:off x="1285853" y="4786322"/>
            <a:ext cx="1285884" cy="857256"/>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8376" name="Oval 8"/>
          <p:cNvSpPr>
            <a:spLocks noChangeArrowheads="1"/>
          </p:cNvSpPr>
          <p:nvPr/>
        </p:nvSpPr>
        <p:spPr bwMode="auto">
          <a:xfrm>
            <a:off x="4714877" y="4857760"/>
            <a:ext cx="1357322" cy="78581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8377" name="Oval 9"/>
          <p:cNvSpPr>
            <a:spLocks noChangeArrowheads="1"/>
          </p:cNvSpPr>
          <p:nvPr/>
        </p:nvSpPr>
        <p:spPr bwMode="auto">
          <a:xfrm>
            <a:off x="6215074" y="5000636"/>
            <a:ext cx="857256" cy="698489"/>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86730" name="Text Box 12"/>
          <p:cNvSpPr txBox="1">
            <a:spLocks noChangeArrowheads="1"/>
          </p:cNvSpPr>
          <p:nvPr/>
        </p:nvSpPr>
        <p:spPr bwMode="auto">
          <a:xfrm>
            <a:off x="8470900" y="52260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6731" name="Text Box 13"/>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8382" name="Rectangle 14"/>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8383" name="Rectangle 15"/>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19</a:t>
            </a:r>
          </a:p>
        </p:txBody>
      </p:sp>
      <p:sp>
        <p:nvSpPr>
          <p:cNvPr id="286734" name="Text Box 16"/>
          <p:cNvSpPr txBox="1">
            <a:spLocks noChangeArrowheads="1"/>
          </p:cNvSpPr>
          <p:nvPr/>
        </p:nvSpPr>
        <p:spPr bwMode="auto">
          <a:xfrm>
            <a:off x="8736822" y="6424940"/>
            <a:ext cx="312706" cy="369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a:t>
            </a:r>
          </a:p>
        </p:txBody>
      </p:sp>
      <p:sp>
        <p:nvSpPr>
          <p:cNvPr id="286735" name="Text Box 17"/>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58386" name="Rectangle 18"/>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58387" name="Text Box 19"/>
          <p:cNvSpPr txBox="1">
            <a:spLocks noChangeArrowheads="1"/>
          </p:cNvSpPr>
          <p:nvPr/>
        </p:nvSpPr>
        <p:spPr bwMode="auto">
          <a:xfrm>
            <a:off x="1562100" y="2941638"/>
            <a:ext cx="5988050" cy="769342"/>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128"/>
                <a:cs typeface="Arial" panose="020B0604020202020204" pitchFamily="34" charset="0"/>
              </a:rPr>
              <a:t>ثلاث </a:t>
            </a:r>
            <a:r>
              <a:rPr lang="ar-JO" sz="4400" b="1" dirty="0">
                <a:solidFill>
                  <a:srgbClr val="99CCFF"/>
                </a:solidFill>
                <a:latin typeface="Arial" panose="020B0604020202020204" pitchFamily="34" charset="0"/>
                <a:ea typeface="ＭＳ Ｐゴシック" charset="-128"/>
                <a:cs typeface="Arial" panose="020B0604020202020204" pitchFamily="34" charset="0"/>
              </a:rPr>
              <a:t>ضمانات</a:t>
            </a:r>
            <a:endParaRPr kumimoji="0" lang="ar-JO" sz="44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128"/>
              <a:cs typeface="Arial" panose="020B0604020202020204" pitchFamily="34" charset="0"/>
            </a:endParaRPr>
          </a:p>
        </p:txBody>
      </p:sp>
      <p:sp>
        <p:nvSpPr>
          <p:cNvPr id="20" name="Title 19"/>
          <p:cNvSpPr>
            <a:spLocks noGrp="1"/>
          </p:cNvSpPr>
          <p:nvPr>
            <p:ph type="title" idx="4294967295"/>
          </p:nvPr>
        </p:nvSpPr>
        <p:spPr>
          <a:xfrm>
            <a:off x="0" y="874219"/>
            <a:ext cx="9144000" cy="2121005"/>
          </a:xfrm>
          <a:prstGeom prst="rect">
            <a:avLst/>
          </a:prstGeom>
          <a:ln w="12700">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a:spcBef>
                <a:spcPct val="50000"/>
              </a:spcBef>
              <a:defRPr/>
            </a:pPr>
            <a:r>
              <a:rPr lang="ar-JO" sz="6600" b="1" dirty="0">
                <a:solidFill>
                  <a:schemeClr val="tx1"/>
                </a:solidFill>
                <a:latin typeface="Arial" panose="020B0604020202020204" pitchFamily="34" charset="0"/>
                <a:ea typeface="ＭＳ Ｐゴシック" charset="0"/>
                <a:cs typeface="Arial" panose="020B0604020202020204" pitchFamily="34" charset="0"/>
              </a:rPr>
              <a:t>العهد</a:t>
            </a:r>
            <a:br>
              <a:rPr lang="ar-JO" sz="6600" b="1" dirty="0">
                <a:solidFill>
                  <a:schemeClr val="tx1"/>
                </a:solidFill>
                <a:latin typeface="Arial" panose="020B0604020202020204" pitchFamily="34" charset="0"/>
                <a:ea typeface="ＭＳ Ｐゴシック" charset="0"/>
                <a:cs typeface="Arial" panose="020B0604020202020204" pitchFamily="34" charset="0"/>
              </a:rPr>
            </a:br>
            <a:r>
              <a:rPr lang="ar-JO" sz="6600" b="1" dirty="0">
                <a:solidFill>
                  <a:schemeClr val="tx1"/>
                </a:solidFill>
                <a:latin typeface="Arial" panose="020B0604020202020204" pitchFamily="34" charset="0"/>
                <a:ea typeface="ＭＳ Ｐゴシック" charset="0"/>
                <a:cs typeface="Arial" panose="020B0604020202020204" pitchFamily="34" charset="0"/>
              </a:rPr>
              <a:t>الداوودي</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1660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87"/>
                                        </p:tgtEl>
                                        <p:attrNameLst>
                                          <p:attrName>style.visibility</p:attrName>
                                        </p:attrNameLst>
                                      </p:cBhvr>
                                      <p:to>
                                        <p:strVal val="visible"/>
                                      </p:to>
                                    </p:set>
                                    <p:anim calcmode="lin" valueType="num">
                                      <p:cBhvr>
                                        <p:cTn id="11" dur="500" fill="hold"/>
                                        <p:tgtEl>
                                          <p:spTgt spid="58387"/>
                                        </p:tgtEl>
                                        <p:attrNameLst>
                                          <p:attrName>ppt_w</p:attrName>
                                        </p:attrNameLst>
                                      </p:cBhvr>
                                      <p:tavLst>
                                        <p:tav tm="0">
                                          <p:val>
                                            <p:fltVal val="0"/>
                                          </p:val>
                                        </p:tav>
                                        <p:tav tm="100000">
                                          <p:val>
                                            <p:strVal val="#ppt_w"/>
                                          </p:val>
                                        </p:tav>
                                      </p:tavLst>
                                    </p:anim>
                                    <p:anim calcmode="lin" valueType="num">
                                      <p:cBhvr>
                                        <p:cTn id="12" dur="500" fill="hold"/>
                                        <p:tgtEl>
                                          <p:spTgt spid="58387"/>
                                        </p:tgtEl>
                                        <p:attrNameLst>
                                          <p:attrName>ppt_h</p:attrName>
                                        </p:attrNameLst>
                                      </p:cBhvr>
                                      <p:tavLst>
                                        <p:tav tm="0">
                                          <p:val>
                                            <p:fltVal val="0"/>
                                          </p:val>
                                        </p:tav>
                                        <p:tav tm="100000">
                                          <p:val>
                                            <p:strVal val="#ppt_h"/>
                                          </p:val>
                                        </p:tav>
                                      </p:tavLst>
                                    </p:anim>
                                    <p:anim calcmode="lin" valueType="num">
                                      <p:cBhvr>
                                        <p:cTn id="13" dur="500" fill="hold"/>
                                        <p:tgtEl>
                                          <p:spTgt spid="58387"/>
                                        </p:tgtEl>
                                        <p:attrNameLst>
                                          <p:attrName>ppt_x</p:attrName>
                                        </p:attrNameLst>
                                      </p:cBhvr>
                                      <p:tavLst>
                                        <p:tav tm="0">
                                          <p:val>
                                            <p:fltVal val="0.5"/>
                                          </p:val>
                                        </p:tav>
                                        <p:tav tm="100000">
                                          <p:val>
                                            <p:strVal val="#ppt_x"/>
                                          </p:val>
                                        </p:tav>
                                      </p:tavLst>
                                    </p:anim>
                                    <p:anim calcmode="lin" valueType="num">
                                      <p:cBhvr>
                                        <p:cTn id="14"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dissolve">
                                      <p:cBhvr>
                                        <p:cTn id="19" dur="500"/>
                                        <p:tgtEl>
                                          <p:spTgt spid="58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Effect transition="in" filter="dissolve">
                                      <p:cBhvr>
                                        <p:cTn id="24" dur="500"/>
                                        <p:tgtEl>
                                          <p:spTgt spid="583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dissolv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377"/>
                                        </p:tgtEl>
                                        <p:attrNameLst>
                                          <p:attrName>style.visibility</p:attrName>
                                        </p:attrNameLst>
                                      </p:cBhvr>
                                      <p:to>
                                        <p:strVal val="visible"/>
                                      </p:to>
                                    </p:set>
                                    <p:animEffect transition="in" filter="dissolve">
                                      <p:cBhvr>
                                        <p:cTn id="34"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5" grpId="0" animBg="1"/>
      <p:bldP spid="58376" grpId="0" animBg="1"/>
      <p:bldP spid="58377" grpId="0" animBg="1"/>
      <p:bldP spid="5838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FAFD00"/>
                </a:solidFill>
                <a:effectLst/>
                <a:uLnTx/>
                <a:uFillTx/>
                <a:latin typeface="Arial" panose="020B0604020202020204" pitchFamily="34" charset="0"/>
                <a:ea typeface="ＭＳ Ｐゴシック" charset="-128"/>
                <a:cs typeface="Arial" panose="020B0604020202020204" pitchFamily="34" charset="0"/>
              </a:rPr>
              <a:t>                            </a:t>
            </a:r>
          </a:p>
        </p:txBody>
      </p:sp>
      <p:sp>
        <p:nvSpPr>
          <p:cNvPr id="288771" name="Text Box 4"/>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288772" name="Text Box 5"/>
          <p:cNvSpPr txBox="1">
            <a:spLocks noChangeArrowheads="1"/>
          </p:cNvSpPr>
          <p:nvPr/>
        </p:nvSpPr>
        <p:spPr bwMode="auto">
          <a:xfrm>
            <a:off x="8882063" y="5327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8773" name="AutoShape 7"/>
          <p:cNvSpPr>
            <a:spLocks noChangeArrowheads="1"/>
          </p:cNvSpPr>
          <p:nvPr/>
        </p:nvSpPr>
        <p:spPr bwMode="auto">
          <a:xfrm>
            <a:off x="539750" y="1239838"/>
            <a:ext cx="8077200" cy="4743450"/>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8774" name="Text Box 10"/>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60427" name="Rectangle 1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0428" name="Rectangle 12"/>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20</a:t>
            </a:r>
          </a:p>
        </p:txBody>
      </p:sp>
      <p:sp>
        <p:nvSpPr>
          <p:cNvPr id="288777" name="Text Box 13"/>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60430" name="Rectangle 14"/>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2" name="Title 1"/>
          <p:cNvSpPr>
            <a:spLocks noGrp="1"/>
          </p:cNvSpPr>
          <p:nvPr>
            <p:ph type="title" idx="4294967295"/>
          </p:nvPr>
        </p:nvSpPr>
        <p:spPr>
          <a:xfrm>
            <a:off x="468313" y="1628775"/>
            <a:ext cx="8229600" cy="3730625"/>
          </a:xfrm>
          <a:prstGeom prst="rect">
            <a:avLst/>
          </a:prstGeom>
        </p:spPr>
        <p:txBody>
          <a:bodyPr lIns="91341" tIns="45671" rIns="91341" bIns="45671"/>
          <a:lstStyle/>
          <a:p>
            <a:pPr>
              <a:defRPr/>
            </a:pPr>
            <a:r>
              <a:rPr lang="ar-JO" sz="5400" b="1" kern="1200" dirty="0">
                <a:solidFill>
                  <a:srgbClr val="FFFF00"/>
                </a:solidFill>
                <a:latin typeface="Arial" panose="020B0604020202020204" pitchFamily="34" charset="0"/>
                <a:ea typeface="ＭＳ Ｐゴシック"/>
                <a:cs typeface="Arial" panose="020B0604020202020204" pitchFamily="34" charset="0"/>
              </a:rPr>
              <a:t>السؤال الذي يجب طرحه هو:</a:t>
            </a:r>
            <a:br>
              <a:rPr lang="en-US" sz="5400" b="1" kern="1200" dirty="0">
                <a:solidFill>
                  <a:srgbClr val="FFFF00"/>
                </a:solidFill>
                <a:latin typeface="Arial" panose="020B0604020202020204" pitchFamily="34" charset="0"/>
                <a:ea typeface="ＭＳ Ｐゴシック"/>
                <a:cs typeface="Arial" panose="020B0604020202020204" pitchFamily="34" charset="0"/>
              </a:rPr>
            </a:br>
            <a:br>
              <a:rPr lang="en-US" sz="5400" b="1" kern="1200" dirty="0">
                <a:solidFill>
                  <a:srgbClr val="FFFF00"/>
                </a:solidFill>
                <a:latin typeface="Arial" panose="020B0604020202020204" pitchFamily="34" charset="0"/>
                <a:ea typeface="ＭＳ Ｐゴシック"/>
                <a:cs typeface="Arial" panose="020B0604020202020204" pitchFamily="34" charset="0"/>
              </a:rPr>
            </a:br>
            <a:r>
              <a:rPr lang="ar-JO" sz="5400" b="1" kern="1200" dirty="0">
                <a:solidFill>
                  <a:srgbClr val="FFFF00"/>
                </a:solidFill>
                <a:latin typeface="Arial" panose="020B0604020202020204" pitchFamily="34" charset="0"/>
                <a:ea typeface="ＭＳ Ｐゴシック"/>
                <a:cs typeface="Arial" panose="020B0604020202020204" pitchFamily="34" charset="0"/>
              </a:rPr>
              <a:t>من هو الشخص المؤهل للجلوس على العرش الداوودي؟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745455"/>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4684"/>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377825" y="4472405"/>
            <a:ext cx="8255000" cy="881563"/>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النسل الداوودي</a:t>
            </a:r>
            <a:endParaRPr kumimoji="0" lang="en-US" sz="60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2468" name="Rectangle 4"/>
          <p:cNvSpPr>
            <a:spLocks noChangeArrowheads="1"/>
          </p:cNvSpPr>
          <p:nvPr/>
        </p:nvSpPr>
        <p:spPr bwMode="auto">
          <a:xfrm>
            <a:off x="398463" y="5407422"/>
            <a:ext cx="8255000" cy="459100"/>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panose="020B0604020202020204" pitchFamily="34" charset="0"/>
                <a:cs typeface="Arial" panose="020B0604020202020204" pitchFamily="34" charset="0"/>
              </a:rPr>
              <a:t>النسب الملكي ليسوع المسيح</a:t>
            </a:r>
            <a:endParaRPr kumimoji="0" lang="en-US" sz="2400" b="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90820" name="Text Box 5"/>
          <p:cNvSpPr txBox="1">
            <a:spLocks noChangeArrowheads="1"/>
          </p:cNvSpPr>
          <p:nvPr/>
        </p:nvSpPr>
        <p:spPr bwMode="auto">
          <a:xfrm>
            <a:off x="8729164" y="132181"/>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290821" name="Text Box 6"/>
          <p:cNvSpPr txBox="1">
            <a:spLocks noChangeArrowheads="1"/>
          </p:cNvSpPr>
          <p:nvPr/>
        </p:nvSpPr>
        <p:spPr bwMode="auto">
          <a:xfrm>
            <a:off x="8902700" y="444065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0822" name="Text Box 8"/>
          <p:cNvSpPr txBox="1">
            <a:spLocks noChangeArrowheads="1"/>
          </p:cNvSpPr>
          <p:nvPr/>
        </p:nvSpPr>
        <p:spPr bwMode="auto">
          <a:xfrm>
            <a:off x="542597" y="6552775"/>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62473" name="Rectangle 9"/>
          <p:cNvSpPr>
            <a:spLocks noChangeArrowheads="1"/>
          </p:cNvSpPr>
          <p:nvPr/>
        </p:nvSpPr>
        <p:spPr bwMode="auto">
          <a:xfrm>
            <a:off x="8033700" y="6507708"/>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2474" name="Rectangle 10"/>
          <p:cNvSpPr>
            <a:spLocks noChangeArrowheads="1"/>
          </p:cNvSpPr>
          <p:nvPr/>
        </p:nvSpPr>
        <p:spPr bwMode="auto">
          <a:xfrm>
            <a:off x="8098606" y="6552795"/>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a:t>
            </a:r>
          </a:p>
        </p:txBody>
      </p:sp>
      <p:sp>
        <p:nvSpPr>
          <p:cNvPr id="290825" name="Text Box 11"/>
          <p:cNvSpPr txBox="1">
            <a:spLocks noChangeArrowheads="1"/>
          </p:cNvSpPr>
          <p:nvPr/>
        </p:nvSpPr>
        <p:spPr bwMode="auto">
          <a:xfrm>
            <a:off x="471240" y="6570437"/>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62476" name="Rectangle 12"/>
          <p:cNvSpPr>
            <a:spLocks noChangeArrowheads="1"/>
          </p:cNvSpPr>
          <p:nvPr/>
        </p:nvSpPr>
        <p:spPr bwMode="auto">
          <a:xfrm>
            <a:off x="7593704" y="6554382"/>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290827" name="Text Box 13"/>
          <p:cNvSpPr txBox="1">
            <a:spLocks noChangeArrowheads="1"/>
          </p:cNvSpPr>
          <p:nvPr/>
        </p:nvSpPr>
        <p:spPr bwMode="auto">
          <a:xfrm>
            <a:off x="8736822" y="6452324"/>
            <a:ext cx="312706" cy="369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
        <p:nvSpPr>
          <p:cNvPr id="2" name="Title 1"/>
          <p:cNvSpPr>
            <a:spLocks noGrp="1"/>
          </p:cNvSpPr>
          <p:nvPr>
            <p:ph type="title" idx="4294967295"/>
          </p:nvPr>
        </p:nvSpPr>
        <p:spPr>
          <a:xfrm>
            <a:off x="2268559" y="5964837"/>
            <a:ext cx="4319587" cy="59014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a:spcBef>
                <a:spcPct val="50000"/>
              </a:spcBef>
              <a:defRPr/>
            </a:pPr>
            <a:r>
              <a:rPr lang="ar-JO" sz="3200" b="1" kern="1200" dirty="0">
                <a:solidFill>
                  <a:srgbClr val="FFFF00"/>
                </a:solidFill>
                <a:latin typeface="Arial" panose="020B0604020202020204" pitchFamily="34" charset="0"/>
                <a:cs typeface="Arial" panose="020B0604020202020204" pitchFamily="34" charset="0"/>
              </a:rPr>
              <a:t>دراسة مساعدة رقم 16</a:t>
            </a:r>
            <a:endParaRPr lang="en-US" sz="3200" b="1" kern="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22727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1"/>
            <a:ext cx="9144000" cy="35532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lang="ar-JO" b="1" dirty="0">
                <a:solidFill>
                  <a:srgbClr val="FFFF00"/>
                </a:solidFill>
              </a:rPr>
              <a:t>نسل داود : النسب الملكي ليسوع المسيح</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0802" name="Text Box 5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57347" name="Text Box 5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7348" name="Text Box 54"/>
          <p:cNvSpPr txBox="1">
            <a:spLocks noChangeArrowheads="1"/>
          </p:cNvSpPr>
          <p:nvPr/>
        </p:nvSpPr>
        <p:spPr bwMode="auto">
          <a:xfrm>
            <a:off x="8902700" y="48704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57349" name="Text Box 5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0808" name="Rectangle 5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0813" name="Rectangle 6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22</a:t>
            </a:r>
          </a:p>
        </p:txBody>
      </p:sp>
      <p:sp>
        <p:nvSpPr>
          <p:cNvPr id="57352" name="Text Box 64"/>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2594634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38950"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8961"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338965" name="Text Box 2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 3: 20</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59398"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9399"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8970"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3" name="Rectangle 29"/>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4"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 الكتابي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38975" name="Rectangle 3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23</a:t>
            </a:r>
          </a:p>
        </p:txBody>
      </p:sp>
    </p:spTree>
    <p:extLst>
      <p:ext uri="{BB962C8B-B14F-4D97-AF65-F5344CB8AC3E}">
        <p14:creationId xmlns:p14="http://schemas.microsoft.com/office/powerpoint/2010/main" val="196792113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قايين</a:t>
            </a:r>
            <a:r>
              <a:rPr kumimoji="0" lang="ar-JO" sz="2400" b="1" i="0" u="none" strike="noStrike" kern="1200" cap="none" spc="0" normalizeH="0" noProof="0" dirty="0">
                <a:ln>
                  <a:noFill/>
                </a:ln>
                <a:solidFill>
                  <a:srgbClr val="FFFF00"/>
                </a:solidFill>
                <a:effectLst/>
                <a:uLnTx/>
                <a:uFillTx/>
                <a:latin typeface="Times"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هابيل</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p>
        </p:txBody>
      </p:sp>
      <p:sp>
        <p:nvSpPr>
          <p:cNvPr id="339974"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6" name="Line 8"/>
          <p:cNvSpPr>
            <a:spLocks noChangeShapeType="1"/>
          </p:cNvSpPr>
          <p:nvPr/>
        </p:nvSpPr>
        <p:spPr bwMode="auto">
          <a:xfrm>
            <a:off x="2489201"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5"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61450"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1451"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9994"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9998"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 الكتابي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39999"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a:t>
            </a:r>
            <a:r>
              <a:rPr kumimoji="0" lang="ar-JO" sz="1600" b="1" i="0" u="none" strike="noStrike" kern="1200" cap="none" spc="0" normalizeH="0" noProof="0" dirty="0">
                <a:ln>
                  <a:noFill/>
                </a:ln>
                <a:solidFill>
                  <a:srgbClr val="FFFF00"/>
                </a:solidFill>
                <a:effectLst/>
                <a:uLnTx/>
                <a:uFillTx/>
                <a:latin typeface="Comic Sans MS" charset="0"/>
                <a:ea typeface="ＭＳ Ｐゴシック" charset="0"/>
              </a:rPr>
              <a:t> 4: 1-2، 4: 8</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340000"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0001"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61457" name="Text Box 35"/>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340004" name="Line 36"/>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0005" name="Line 37"/>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4575983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5091" name="Text Box 3"/>
          <p:cNvSpPr txBox="1">
            <a:spLocks noChangeArrowheads="1"/>
          </p:cNvSpPr>
          <p:nvPr/>
        </p:nvSpPr>
        <p:spPr bwMode="auto">
          <a:xfrm>
            <a:off x="1928794" y="128586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قايين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هابيل</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شيث</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5092" name="Rectangle 4"/>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9" name="Line 11"/>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0" name="Line 12"/>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1" name="Text Box 13"/>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63501" name="Text Box 19"/>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3502" name="Text Box 21"/>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5110" name="Rectangle 2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4" name="Text Box 26"/>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a:t>
            </a:r>
            <a:r>
              <a:rPr kumimoji="0" lang="ar-JO" sz="1600" b="1" i="0" u="none" strike="noStrike" kern="1200" cap="none" spc="0" normalizeH="0" noProof="0" dirty="0">
                <a:ln>
                  <a:noFill/>
                </a:ln>
                <a:solidFill>
                  <a:srgbClr val="FFFFFF"/>
                </a:solidFill>
                <a:effectLst/>
                <a:uLnTx/>
                <a:uFillTx/>
                <a:latin typeface="Comic Sans MS" charset="0"/>
                <a:ea typeface="ＭＳ Ｐゴシック" charset="0"/>
              </a:rPr>
              <a:t> الكتابي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45115" name="Text Box 27"/>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 4: 25</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345116" name="Rectangle 28"/>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7" name="Rectangle 29"/>
          <p:cNvSpPr>
            <a:spLocks noChangeArrowheads="1"/>
          </p:cNvSpPr>
          <p:nvPr/>
        </p:nvSpPr>
        <p:spPr bwMode="auto">
          <a:xfrm>
            <a:off x="8093096"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Tree>
    <p:extLst>
      <p:ext uri="{BB962C8B-B14F-4D97-AF65-F5344CB8AC3E}">
        <p14:creationId xmlns:p14="http://schemas.microsoft.com/office/powerpoint/2010/main" val="140856811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قايين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هابيل</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شيث</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099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نوح   </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0998"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2"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7"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8"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9"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341013" name="Text Box 21"/>
          <p:cNvSpPr txBox="1">
            <a:spLocks noChangeArrowheads="1"/>
          </p:cNvSpPr>
          <p:nvPr/>
        </p:nvSpPr>
        <p:spPr bwMode="auto">
          <a:xfrm>
            <a:off x="21" y="7350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555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555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1018"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2"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 الكتالبي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41023"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 5: 29</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341024"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5" name="Rectangle 33"/>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26</a:t>
            </a:r>
          </a:p>
        </p:txBody>
      </p:sp>
    </p:spTree>
    <p:extLst>
      <p:ext uri="{BB962C8B-B14F-4D97-AF65-F5344CB8AC3E}">
        <p14:creationId xmlns:p14="http://schemas.microsoft.com/office/powerpoint/2010/main" val="66056786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2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21"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2022"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6"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7" name="Line 11"/>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1"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2"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3"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37" name="Text Box 21"/>
          <p:cNvSpPr txBox="1">
            <a:spLocks noChangeArrowheads="1"/>
          </p:cNvSpPr>
          <p:nvPr/>
        </p:nvSpPr>
        <p:spPr bwMode="auto">
          <a:xfrm>
            <a:off x="21"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67602" name="Text Box 23"/>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7603" name="Text Box 25"/>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42042" name="Rectangle 26"/>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42046"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2047"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تكوين 11: 26</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48"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2049" name="Rectangle 33"/>
          <p:cNvSpPr>
            <a:spLocks noChangeArrowheads="1"/>
          </p:cNvSpPr>
          <p:nvPr/>
        </p:nvSpPr>
        <p:spPr bwMode="auto">
          <a:xfrm>
            <a:off x="8098587" y="652380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160446956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78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(سارة)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178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6"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826" name="Text Box 50"/>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830" name="Text Box 54"/>
          <p:cNvSpPr txBox="1">
            <a:spLocks noChangeArrowheads="1"/>
          </p:cNvSpPr>
          <p:nvPr/>
        </p:nvSpPr>
        <p:spPr bwMode="auto">
          <a:xfrm>
            <a:off x="500034" y="2000240"/>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69652" name="Text Box 56"/>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9653" name="Text Box 58"/>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1835" name="Rectangle 59"/>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1839"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1840"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مت 1: 2-6</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841"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1842" name="Rectangle 66"/>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28</a:t>
            </a:r>
          </a:p>
        </p:txBody>
      </p:sp>
    </p:spTree>
    <p:extLst>
      <p:ext uri="{BB962C8B-B14F-4D97-AF65-F5344CB8AC3E}">
        <p14:creationId xmlns:p14="http://schemas.microsoft.com/office/powerpoint/2010/main" val="7872579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422D8AE-B3B3-FD16-C158-D31E0A12A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9474" b="13904"/>
          <a:stretch/>
        </p:blipFill>
        <p:spPr bwMode="auto">
          <a:xfrm>
            <a:off x="18634" y="19423"/>
            <a:ext cx="9159929" cy="68385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أ. مصدر المعلومات</a:t>
            </a:r>
            <a:endParaRPr lang="en-US" sz="5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a:t>
            </a:r>
            <a:endParaRPr kumimoji="0" lang="mr-IN"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a:endParaRPr>
          </a:p>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لوقا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1-4</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0" y="3501008"/>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يقدم لوقا قصته من خلال بحث دقيق وذي سلطة </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ليؤكد لقرائه صحة ما سمعوه</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3891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5"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28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20"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54" name="Text Box 54"/>
          <p:cNvSpPr txBox="1">
            <a:spLocks noChangeArrowheads="1"/>
          </p:cNvSpPr>
          <p:nvPr/>
        </p:nvSpPr>
        <p:spPr bwMode="auto">
          <a:xfrm>
            <a:off x="695346" y="18272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71701" name="Text Box 56"/>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1702" name="Text Box 58"/>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2859" name="Rectangle 59"/>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2863"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2864"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 صم 12: 24</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65"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2866" name="Rectangle 66"/>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Tree>
    <p:extLst>
      <p:ext uri="{BB962C8B-B14F-4D97-AF65-F5344CB8AC3E}">
        <p14:creationId xmlns:p14="http://schemas.microsoft.com/office/powerpoint/2010/main" val="1961443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8"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4"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5"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0"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1"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2"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33"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34"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46" name="Text Box 3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52" name="Text Box 35"/>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3753" name="Text Box 37"/>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46150" name="Rectangle 38"/>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46154" name="Text Box 4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6155" name="Text Box 4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 صم 5: 14</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56" name="Rectangle 4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6157" name="Rectangle 45"/>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a:t>
            </a:r>
          </a:p>
        </p:txBody>
      </p:sp>
      <p:grpSp>
        <p:nvGrpSpPr>
          <p:cNvPr id="73759" name="Group 47"/>
          <p:cNvGrpSpPr>
            <a:grpSpLocks/>
          </p:cNvGrpSpPr>
          <p:nvPr/>
        </p:nvGrpSpPr>
        <p:grpSpPr bwMode="auto">
          <a:xfrm>
            <a:off x="4438650" y="3343296"/>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4004413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noProof="0"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4"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79" name="Text Box 55"/>
          <p:cNvSpPr txBox="1">
            <a:spLocks noChangeArrowheads="1"/>
          </p:cNvSpPr>
          <p:nvPr/>
        </p:nvSpPr>
        <p:spPr bwMode="auto">
          <a:xfrm>
            <a:off x="365146" y="3630614"/>
            <a:ext cx="5387975" cy="338455"/>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sz="1600" b="1" dirty="0">
                <a:solidFill>
                  <a:srgbClr val="FFFF00"/>
                </a:solidFill>
                <a:latin typeface="Arial" panose="020B0604020202020204" pitchFamily="34" charset="0"/>
                <a:cs typeface="Arial" panose="020B0604020202020204" pitchFamily="34" charset="0"/>
              </a:rPr>
              <a:t>لو 3: 23 (أنظر مراجع أخرى)</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5805" name="Text Box 58"/>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5806" name="Text Box 60"/>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3885" name="Rectangle 6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لو 3: 23</a:t>
            </a:r>
            <a:br>
              <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 آخرون</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91" name="Rectangle 6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grpSp>
        <p:nvGrpSpPr>
          <p:cNvPr id="7581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528415" name="Text Box 31"/>
          <p:cNvSpPr txBox="1">
            <a:spLocks noChangeArrowheads="1"/>
          </p:cNvSpPr>
          <p:nvPr/>
        </p:nvSpPr>
        <p:spPr bwMode="auto">
          <a:xfrm>
            <a:off x="339746" y="506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lvl="0" eaLnBrk="0" hangingPunct="0">
              <a:spcBef>
                <a:spcPct val="50000"/>
              </a:spcBef>
              <a:defRPr/>
            </a:pPr>
            <a:r>
              <a:rPr lang="ar-JO" sz="1600" b="1" dirty="0">
                <a:solidFill>
                  <a:srgbClr val="FFFF00"/>
                </a:solidFill>
                <a:latin typeface="Comic Sans MS" charset="0"/>
              </a:rPr>
              <a:t>لو 3: 23 (أنظر مراجع أخرى)</a:t>
            </a:r>
            <a:endParaRPr lang="en-US" sz="1600" b="1" dirty="0">
              <a:solidFill>
                <a:srgbClr val="FFFF00"/>
              </a:solidFill>
              <a:latin typeface="Comic Sans MS" charset="0"/>
            </a:endParaRPr>
          </a:p>
        </p:txBody>
      </p:sp>
      <p:sp>
        <p:nvSpPr>
          <p:cNvPr id="77827" name="Text Box 3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7828" name="Text Box 35"/>
          <p:cNvSpPr txBox="1">
            <a:spLocks noChangeArrowheads="1"/>
          </p:cNvSpPr>
          <p:nvPr/>
        </p:nvSpPr>
        <p:spPr bwMode="auto">
          <a:xfrm>
            <a:off x="8882063" y="55308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25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2000" b="1" dirty="0">
                  <a:solidFill>
                    <a:srgbClr val="FFFF00"/>
                  </a:solidFill>
                  <a:latin typeface="Comic Sans MS" charset="0"/>
                </a:rPr>
                <a:t>لو 3: 23 ولما ابتدأ يسوع كان له نحو ثلاثين سنة وهو </a:t>
              </a:r>
              <a:r>
                <a:rPr lang="ar-JO" sz="2000" b="1" dirty="0">
                  <a:solidFill>
                    <a:srgbClr val="99FFCC"/>
                  </a:solidFill>
                  <a:latin typeface="Comic Sans MS" charset="0"/>
                </a:rPr>
                <a:t>على ما كان يظن </a:t>
              </a:r>
              <a:r>
                <a:rPr lang="ar-JO" sz="2000" b="1" dirty="0">
                  <a:solidFill>
                    <a:srgbClr val="FFFF00"/>
                  </a:solidFill>
                  <a:latin typeface="Comic Sans MS" charset="0"/>
                </a:rPr>
                <a:t>ابن يوسف </a:t>
              </a:r>
              <a:endPar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528422" name="Text Box 38"/>
          <p:cNvSpPr txBox="1">
            <a:spLocks noChangeArrowheads="1"/>
          </p:cNvSpPr>
          <p:nvPr/>
        </p:nvSpPr>
        <p:spPr bwMode="auto">
          <a:xfrm>
            <a:off x="836613" y="2719389"/>
            <a:ext cx="7727950" cy="2154337"/>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lvl="0" algn="r" eaLnBrk="0" hangingPunct="0">
              <a:spcBef>
                <a:spcPct val="50000"/>
              </a:spcBef>
              <a:defRPr/>
            </a:pPr>
            <a:r>
              <a:rPr lang="ar-JO" sz="2000" b="1" dirty="0">
                <a:solidFill>
                  <a:srgbClr val="99FFCC"/>
                </a:solidFill>
              </a:rPr>
              <a:t>كان لوقا يتتبع سلالة مريم </a:t>
            </a:r>
            <a:r>
              <a:rPr lang="ar-JO" sz="2000" b="1" dirty="0">
                <a:solidFill>
                  <a:srgbClr val="FFFF00"/>
                </a:solidFill>
              </a:rPr>
              <a:t>. يجادل العديد من المترجمين [من بين مواقف مختلفة ...] بأن لوقا كان يعطي سلسلة نسب مريم ، موضحًا أنها كانت أيضًا من سلالة داود ، وبالتالي تم تصنيف يسوع كمسيح ، ليس فقط من خلال يوسف (منذ أن كان أكبر </a:t>
            </a:r>
            <a:r>
              <a:rPr lang="ar-JO" sz="2000" b="1" dirty="0">
                <a:solidFill>
                  <a:srgbClr val="99FFCC"/>
                </a:solidFill>
              </a:rPr>
              <a:t>وريث</a:t>
            </a:r>
            <a:r>
              <a:rPr lang="ar-JO" sz="2000" b="1" dirty="0">
                <a:solidFill>
                  <a:srgbClr val="FFFF00"/>
                </a:solidFill>
              </a:rPr>
              <a:t> شرعي) ولكن أيضًا من خلال مريم</a:t>
            </a:r>
            <a:endParaRPr lang="en-US" sz="2000" b="1" dirty="0">
              <a:solidFill>
                <a:srgbClr val="FFFF00"/>
              </a:solidFill>
            </a:endParaRPr>
          </a:p>
          <a:p>
            <a:pPr lvl="0" eaLnBrk="0" hangingPunct="0">
              <a:spcBef>
                <a:spcPct val="50000"/>
              </a:spcBef>
              <a:defRPr/>
            </a:pPr>
            <a:endParaRPr kumimoji="0" lang="en-US" sz="2000" b="1" u="none" strike="noStrike" kern="1200" cap="none" spc="0" normalizeH="0" baseline="0" noProof="0" dirty="0">
              <a:ln>
                <a:noFill/>
              </a:ln>
              <a:solidFill>
                <a:srgbClr val="00FFFF"/>
              </a:solidFill>
              <a:effectLst/>
              <a:uLnTx/>
              <a:uFillTx/>
              <a:latin typeface="Comic Sans MS" charset="0"/>
            </a:endParaRPr>
          </a:p>
          <a:p>
            <a:pPr lvl="0" algn="ctr" eaLnBrk="0" hangingPunct="0">
              <a:spcBef>
                <a:spcPct val="50000"/>
              </a:spcBef>
              <a:defRPr/>
            </a:pPr>
            <a:r>
              <a:rPr lang="ar-JO" sz="1600" b="1" dirty="0">
                <a:solidFill>
                  <a:srgbClr val="00FFFF"/>
                </a:solidFill>
                <a:latin typeface="Comic Sans MS" charset="0"/>
              </a:rPr>
              <a:t>لويس باربيري، تفسير الكتاب المقدس المعرفي، جون والفورد وروي زوك (كتب فيكتور، 1983) / 212</a:t>
            </a:r>
            <a:endParaRPr kumimoji="0" lang="en-US" sz="1600" b="1" u="none" strike="noStrike" kern="1200" cap="none" spc="0" normalizeH="0" baseline="0" noProof="0" dirty="0">
              <a:ln>
                <a:noFill/>
              </a:ln>
              <a:solidFill>
                <a:srgbClr val="00FFFF"/>
              </a:solidFill>
              <a:effectLst/>
              <a:uLnTx/>
              <a:uFillTx/>
              <a:latin typeface="Comic Sans MS" charset="0"/>
            </a:endParaRPr>
          </a:p>
        </p:txBody>
      </p:sp>
      <p:sp>
        <p:nvSpPr>
          <p:cNvPr id="77831" name="Text Box 4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28425" name="Rectangle 4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28428" name="Rectangle 44"/>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32</a:t>
            </a:r>
          </a:p>
        </p:txBody>
      </p:sp>
      <p:sp>
        <p:nvSpPr>
          <p:cNvPr id="77834" name="Text Box 46"/>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19764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noProof="0"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4"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5805" name="Text Box 58"/>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5806" name="Text Box 60"/>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3885" name="Rectangle 6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لو 3: 23</a:t>
            </a:r>
            <a:br>
              <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 آخرون</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91" name="Rectangle 6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grpSp>
        <p:nvGrpSpPr>
          <p:cNvPr id="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41"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6"/>
          <p:cNvSpPr txBox="1">
            <a:spLocks noChangeArrowheads="1"/>
          </p:cNvSpPr>
          <p:nvPr/>
        </p:nvSpPr>
        <p:spPr bwMode="auto">
          <a:xfrm>
            <a:off x="3975100" y="5572140"/>
            <a:ext cx="4706938" cy="46156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b="1" dirty="0">
                <a:solidFill>
                  <a:srgbClr val="FFFF00"/>
                </a:solidFill>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P spid="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noProof="0"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4"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5805" name="Text Box 58"/>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5806" name="Text Box 60"/>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3885" name="Rectangle 6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لو 3: 23</a:t>
            </a:r>
            <a:br>
              <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 آخرون</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91" name="Rectangle 6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grpSp>
        <p:nvGrpSpPr>
          <p:cNvPr id="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41"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6"/>
          <p:cNvSpPr txBox="1">
            <a:spLocks noChangeArrowheads="1"/>
          </p:cNvSpPr>
          <p:nvPr/>
        </p:nvSpPr>
        <p:spPr bwMode="auto">
          <a:xfrm>
            <a:off x="3975100" y="5572140"/>
            <a:ext cx="4706938" cy="46156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b="1" dirty="0">
                <a:solidFill>
                  <a:srgbClr val="FFFF00"/>
                </a:solidFill>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cxnSp>
        <p:nvCxnSpPr>
          <p:cNvPr id="44" name="Straight Connector 43"/>
          <p:cNvCxnSpPr/>
          <p:nvPr/>
        </p:nvCxnSpPr>
        <p:spPr bwMode="auto">
          <a:xfrm>
            <a:off x="4857752" y="5857892"/>
            <a:ext cx="85725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rot="5400000">
            <a:off x="5036347" y="6036487"/>
            <a:ext cx="35719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7" name="Rectangle 46"/>
          <p:cNvSpPr/>
          <p:nvPr/>
        </p:nvSpPr>
        <p:spPr>
          <a:xfrm>
            <a:off x="4000496" y="6000768"/>
            <a:ext cx="2214578" cy="461665"/>
          </a:xfrm>
          <a:prstGeom prst="rect">
            <a:avLst/>
          </a:prstGeom>
        </p:spPr>
        <p:txBody>
          <a:bodyPr wrap="square">
            <a:spAutoFit/>
          </a:bodyPr>
          <a:lstStyle/>
          <a:p>
            <a:pPr lvl="0" algn="ctr" eaLnBrk="0" hangingPunct="0">
              <a:spcBef>
                <a:spcPct val="50000"/>
              </a:spcBef>
              <a:defRPr/>
            </a:pPr>
            <a:r>
              <a:rPr lang="ar-JO" b="1" dirty="0">
                <a:solidFill>
                  <a:srgbClr val="FFFFFF"/>
                </a:solidFill>
                <a:latin typeface="Arial" panose="020B0604020202020204" pitchFamily="34" charset="0"/>
                <a:cs typeface="Arial" panose="020B0604020202020204" pitchFamily="34" charset="0"/>
              </a:rPr>
              <a:t>يسوع المسيح</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P spid="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العائلة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23-38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الحق القانوني</a:t>
              </a:r>
              <a:endParaRPr kumimoji="0" lang="en-US"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متى</a:t>
              </a:r>
              <a:r>
                <a:rPr kumimoji="0" lang="ar-JO" sz="2400" b="1" u="none" strike="noStrike" kern="1200" cap="none" spc="0" normalizeH="0" noProof="0" dirty="0">
                  <a:ln>
                    <a:noFill/>
                  </a:ln>
                  <a:solidFill>
                    <a:srgbClr val="66FF78"/>
                  </a:solidFill>
                  <a:effectLst/>
                  <a:uLnTx/>
                  <a:uFillTx/>
                  <a:latin typeface="Arial" panose="020B0604020202020204" pitchFamily="34" charset="0"/>
                  <a:cs typeface="Arial" panose="020B0604020202020204" pitchFamily="34" charset="0"/>
                </a:rPr>
                <a:t> 1: 1-17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وراثة الدم</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6" name="Text Box 46"/>
          <p:cNvSpPr txBox="1">
            <a:spLocks noChangeArrowheads="1"/>
          </p:cNvSpPr>
          <p:nvPr/>
        </p:nvSpPr>
        <p:spPr bwMode="auto">
          <a:xfrm>
            <a:off x="6386513" y="3833817"/>
            <a:ext cx="2312987"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الوراثة القانونية</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998" name="Text Box 49"/>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4000" name="Text Box 51"/>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58452" name="Rectangle 5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58457" name="Rectangle 5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8400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العائلة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23-38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الحق القانوني</a:t>
              </a:r>
              <a:endParaRPr kumimoji="0" lang="en-US"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متى</a:t>
              </a:r>
              <a:r>
                <a:rPr kumimoji="0" lang="ar-JO" sz="2400" b="1" u="none" strike="noStrike" kern="1200" cap="none" spc="0" normalizeH="0" noProof="0" dirty="0">
                  <a:ln>
                    <a:noFill/>
                  </a:ln>
                  <a:solidFill>
                    <a:srgbClr val="66FF78"/>
                  </a:solidFill>
                  <a:effectLst/>
                  <a:uLnTx/>
                  <a:uFillTx/>
                  <a:latin typeface="Arial" panose="020B0604020202020204" pitchFamily="34" charset="0"/>
                  <a:cs typeface="Arial" panose="020B0604020202020204" pitchFamily="34" charset="0"/>
                </a:rPr>
                <a:t> 1: 1-17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وراثة الدم</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6" name="Text Box 46"/>
          <p:cNvSpPr txBox="1">
            <a:spLocks noChangeArrowheads="1"/>
          </p:cNvSpPr>
          <p:nvPr/>
        </p:nvSpPr>
        <p:spPr bwMode="auto">
          <a:xfrm>
            <a:off x="6386513" y="3833817"/>
            <a:ext cx="2312987"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الوراثة القانونية</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998" name="Text Box 49"/>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4000" name="Text Box 51"/>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58452" name="Rectangle 5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58457" name="Rectangle 5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 name="Text Box 33"/>
          <p:cNvSpPr txBox="1">
            <a:spLocks noChangeArrowheads="1"/>
          </p:cNvSpPr>
          <p:nvPr/>
        </p:nvSpPr>
        <p:spPr bwMode="auto">
          <a:xfrm>
            <a:off x="2125664" y="5286387"/>
            <a:ext cx="1806575" cy="766458"/>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7" presetClass="entr" presetSubtype="2"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ppt_x</p:attrName>
                                        </p:attrNameLst>
                                      </p:cBhvr>
                                      <p:tavLst>
                                        <p:tav tm="0">
                                          <p:val>
                                            <p:strVal val="#ppt_x+#ppt_w/2"/>
                                          </p:val>
                                        </p:tav>
                                        <p:tav tm="100000">
                                          <p:val>
                                            <p:strVal val="#ppt_x"/>
                                          </p:val>
                                        </p:tav>
                                      </p:tavLst>
                                    </p:anim>
                                    <p:anim calcmode="lin" valueType="num">
                                      <p:cBhvr>
                                        <p:cTn id="35" dur="500" fill="hold"/>
                                        <p:tgtEl>
                                          <p:spTgt spid="48"/>
                                        </p:tgtEl>
                                        <p:attrNameLst>
                                          <p:attrName>ppt_y</p:attrName>
                                        </p:attrNameLst>
                                      </p:cBhvr>
                                      <p:tavLst>
                                        <p:tav tm="0">
                                          <p:val>
                                            <p:strVal val="#ppt_y"/>
                                          </p:val>
                                        </p:tav>
                                        <p:tav tm="100000">
                                          <p:val>
                                            <p:strVal val="#ppt_y"/>
                                          </p:val>
                                        </p:tav>
                                      </p:tavLst>
                                    </p:anim>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P spid="4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العائلة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23-38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الحق القانوني</a:t>
              </a:r>
              <a:endParaRPr kumimoji="0" lang="en-US"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متى</a:t>
              </a:r>
              <a:r>
                <a:rPr kumimoji="0" lang="ar-JO" sz="2400" b="1" u="none" strike="noStrike" kern="1200" cap="none" spc="0" normalizeH="0" noProof="0" dirty="0">
                  <a:ln>
                    <a:noFill/>
                  </a:ln>
                  <a:solidFill>
                    <a:srgbClr val="66FF78"/>
                  </a:solidFill>
                  <a:effectLst/>
                  <a:uLnTx/>
                  <a:uFillTx/>
                  <a:latin typeface="Arial" panose="020B0604020202020204" pitchFamily="34" charset="0"/>
                  <a:cs typeface="Arial" panose="020B0604020202020204" pitchFamily="34" charset="0"/>
                </a:rPr>
                <a:t> 1: 1-17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وراثة الدم</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6" name="Text Box 46"/>
          <p:cNvSpPr txBox="1">
            <a:spLocks noChangeArrowheads="1"/>
          </p:cNvSpPr>
          <p:nvPr/>
        </p:nvSpPr>
        <p:spPr bwMode="auto">
          <a:xfrm>
            <a:off x="6386513" y="3833817"/>
            <a:ext cx="2312987"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الوراثة القانونية</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998" name="Text Box 49"/>
          <p:cNvSpPr txBox="1">
            <a:spLocks noChangeArrowheads="1"/>
          </p:cNvSpPr>
          <p:nvPr/>
        </p:nvSpPr>
        <p:spPr bwMode="auto">
          <a:xfrm>
            <a:off x="8729164" y="104797"/>
            <a:ext cx="254999"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4000" name="Text Box 51"/>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58452" name="Rectangle 5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58457" name="Rectangle 5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 name="Text Box 33"/>
          <p:cNvSpPr txBox="1">
            <a:spLocks noChangeArrowheads="1"/>
          </p:cNvSpPr>
          <p:nvPr/>
        </p:nvSpPr>
        <p:spPr bwMode="auto">
          <a:xfrm>
            <a:off x="2125664" y="5286387"/>
            <a:ext cx="1806575" cy="766458"/>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Text Box 72"/>
          <p:cNvSpPr txBox="1">
            <a:spLocks noChangeArrowheads="1"/>
          </p:cNvSpPr>
          <p:nvPr/>
        </p:nvSpPr>
        <p:spPr bwMode="auto">
          <a:xfrm>
            <a:off x="6797675" y="5286388"/>
            <a:ext cx="1806575" cy="766458"/>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الحق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القانوني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7" presetClass="entr" presetSubtype="2"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ppt_x</p:attrName>
                                        </p:attrNameLst>
                                      </p:cBhvr>
                                      <p:tavLst>
                                        <p:tav tm="0">
                                          <p:val>
                                            <p:strVal val="#ppt_x+#ppt_w/2"/>
                                          </p:val>
                                        </p:tav>
                                        <p:tav tm="100000">
                                          <p:val>
                                            <p:strVal val="#ppt_x"/>
                                          </p:val>
                                        </p:tav>
                                      </p:tavLst>
                                    </p:anim>
                                    <p:anim calcmode="lin" valueType="num">
                                      <p:cBhvr>
                                        <p:cTn id="35" dur="500" fill="hold"/>
                                        <p:tgtEl>
                                          <p:spTgt spid="48"/>
                                        </p:tgtEl>
                                        <p:attrNameLst>
                                          <p:attrName>ppt_y</p:attrName>
                                        </p:attrNameLst>
                                      </p:cBhvr>
                                      <p:tavLst>
                                        <p:tav tm="0">
                                          <p:val>
                                            <p:strVal val="#ppt_y"/>
                                          </p:val>
                                        </p:tav>
                                        <p:tav tm="100000">
                                          <p:val>
                                            <p:strVal val="#ppt_y"/>
                                          </p:val>
                                        </p:tav>
                                      </p:tavLst>
                                    </p:anim>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childTnLst>
                                </p:cTn>
                              </p:par>
                            </p:childTnLst>
                          </p:cTn>
                        </p:par>
                        <p:par>
                          <p:cTn id="38" fill="hold">
                            <p:stCondLst>
                              <p:cond delay="1000"/>
                            </p:stCondLst>
                            <p:childTnLst>
                              <p:par>
                                <p:cTn id="39" presetID="17" presetClass="entr" presetSubtype="8"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ppt_x</p:attrName>
                                        </p:attrNameLst>
                                      </p:cBhvr>
                                      <p:tavLst>
                                        <p:tav tm="0">
                                          <p:val>
                                            <p:strVal val="#ppt_x-#ppt_w/2"/>
                                          </p:val>
                                        </p:tav>
                                        <p:tav tm="100000">
                                          <p:val>
                                            <p:strVal val="#ppt_x"/>
                                          </p:val>
                                        </p:tav>
                                      </p:tavLst>
                                    </p:anim>
                                    <p:anim calcmode="lin" valueType="num">
                                      <p:cBhvr>
                                        <p:cTn id="42" dur="500" fill="hold"/>
                                        <p:tgtEl>
                                          <p:spTgt spid="49"/>
                                        </p:tgtEl>
                                        <p:attrNameLst>
                                          <p:attrName>ppt_y</p:attrName>
                                        </p:attrNameLst>
                                      </p:cBhvr>
                                      <p:tavLst>
                                        <p:tav tm="0">
                                          <p:val>
                                            <p:strVal val="#ppt_y"/>
                                          </p:val>
                                        </p:tav>
                                        <p:tav tm="100000">
                                          <p:val>
                                            <p:strVal val="#ppt_y"/>
                                          </p:val>
                                        </p:tav>
                                      </p:tavLst>
                                    </p:anim>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P spid="48" grpId="0"/>
      <p:bldP spid="4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59107" name="Text Box 3"/>
          <p:cNvSpPr txBox="1">
            <a:spLocks noChangeArrowheads="1"/>
          </p:cNvSpPr>
          <p:nvPr/>
        </p:nvSpPr>
        <p:spPr bwMode="auto">
          <a:xfrm>
            <a:off x="652464" y="265113"/>
            <a:ext cx="7780337" cy="1077119"/>
          </a:xfrm>
          <a:prstGeom prst="rect">
            <a:avLst/>
          </a:prstGeom>
          <a:noFill/>
          <a:ln w="38100">
            <a:noFill/>
            <a:miter lim="800000"/>
            <a:headEnd/>
            <a:tailEnd/>
          </a:ln>
          <a:effectLst/>
        </p:spPr>
        <p:txBody>
          <a:bodyPr lIns="91341" tIns="45671" rIns="91341" bIns="45671">
            <a:spAutoFit/>
          </a:bodyPr>
          <a:lstStyle/>
          <a:p>
            <a:pPr lvl="0" algn="ctr" eaLnBrk="0" hangingPunct="0">
              <a:spcBef>
                <a:spcPct val="50000"/>
              </a:spcBef>
              <a:defRPr/>
            </a:pPr>
            <a:r>
              <a:rPr lang="ar-JO" sz="3200" b="1" dirty="0">
                <a:solidFill>
                  <a:srgbClr val="FFFF00"/>
                </a:solidFill>
                <a:latin typeface="Arial" pitchFamily="34" charset="0"/>
                <a:cs typeface="Arial" pitchFamily="34" charset="0"/>
              </a:rPr>
              <a:t>هل فكرت يومًا في الاحتمالات التي لا تصدق            لولادة يسوع المسيح وحياته؟</a:t>
            </a:r>
            <a:endParaRPr kumimoji="0" lang="en-US" sz="3200" b="1" u="none" strike="noStrike" kern="1200" cap="none" spc="0" normalizeH="0" baseline="0" noProof="0" dirty="0">
              <a:ln>
                <a:noFill/>
              </a:ln>
              <a:solidFill>
                <a:srgbClr val="FFFF00"/>
              </a:solidFill>
              <a:effectLst>
                <a:outerShdw blurRad="50800" dist="76200" dir="2700000" algn="tl" rotWithShape="0">
                  <a:srgbClr val="000000">
                    <a:alpha val="98000"/>
                  </a:srgbClr>
                </a:outerShdw>
              </a:effectLst>
              <a:uLnTx/>
              <a:uFillTx/>
              <a:latin typeface="Arial" pitchFamily="34" charset="0"/>
              <a:cs typeface="Arial" pitchFamily="34" charset="0"/>
            </a:endParaRPr>
          </a:p>
        </p:txBody>
      </p:sp>
      <p:sp>
        <p:nvSpPr>
          <p:cNvPr id="559111" name="Text Box 7"/>
          <p:cNvSpPr txBox="1">
            <a:spLocks noChangeArrowheads="1"/>
          </p:cNvSpPr>
          <p:nvPr/>
        </p:nvSpPr>
        <p:spPr bwMode="auto">
          <a:xfrm>
            <a:off x="1730375" y="1477965"/>
            <a:ext cx="5948363" cy="3785553"/>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8000" b="1" u="none" strike="noStrike" kern="1200" cap="none" spc="0" normalizeH="0" baseline="0" noProof="0" dirty="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مجرد         حادثة          ولادة؟</a:t>
            </a:r>
            <a:endParaRPr kumimoji="0" lang="en-US" sz="8000" b="1" u="none" strike="noStrike" kern="1200" cap="none" spc="0" normalizeH="0" baseline="0" noProof="0" dirty="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endParaRPr>
          </a:p>
        </p:txBody>
      </p:sp>
      <p:sp>
        <p:nvSpPr>
          <p:cNvPr id="559127" name="Text Box 23"/>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Comic Sans MS" charset="0"/>
                <a:ea typeface="ＭＳ Ｐゴシック" charset="0"/>
              </a:rPr>
              <a:t>دراسة مساعدة رقم 17</a:t>
            </a:r>
            <a:endParaRPr kumimoji="0" lang="en-US" sz="2400" b="1"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92166" name="Text Box 24"/>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59129" name="Rectangle 25"/>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59133" name="Rectangle 29"/>
          <p:cNvSpPr>
            <a:spLocks noChangeArrowheads="1"/>
          </p:cNvSpPr>
          <p:nvPr/>
        </p:nvSpPr>
        <p:spPr bwMode="auto">
          <a:xfrm>
            <a:off x="8088988" y="6523823"/>
            <a:ext cx="3447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39</a:t>
            </a:r>
          </a:p>
        </p:txBody>
      </p:sp>
      <p:sp>
        <p:nvSpPr>
          <p:cNvPr id="92169" name="Text Box 31"/>
          <p:cNvSpPr txBox="1">
            <a:spLocks noChangeArrowheads="1"/>
          </p:cNvSpPr>
          <p:nvPr/>
        </p:nvSpPr>
        <p:spPr bwMode="auto">
          <a:xfrm>
            <a:off x="8583630" y="6464938"/>
            <a:ext cx="314310"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92170" name="Text Box 33"/>
          <p:cNvSpPr txBox="1">
            <a:spLocks noChangeArrowheads="1"/>
          </p:cNvSpPr>
          <p:nvPr/>
        </p:nvSpPr>
        <p:spPr bwMode="auto">
          <a:xfrm>
            <a:off x="469652"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559138" name="Rectangle 34"/>
          <p:cNvSpPr>
            <a:spLocks noChangeArrowheads="1"/>
          </p:cNvSpPr>
          <p:nvPr/>
        </p:nvSpPr>
        <p:spPr bwMode="auto">
          <a:xfrm>
            <a:off x="7492373" y="6525411"/>
            <a:ext cx="774371"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9.65.05B.</a:t>
            </a:r>
          </a:p>
        </p:txBody>
      </p:sp>
    </p:spTree>
    <p:extLst>
      <p:ext uri="{BB962C8B-B14F-4D97-AF65-F5344CB8AC3E}">
        <p14:creationId xmlns:p14="http://schemas.microsoft.com/office/powerpoint/2010/main" val="26660657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ar-JO" b="1" dirty="0"/>
              <a:t>من هو لوقا؟</a:t>
            </a:r>
            <a:endParaRPr kumimoji="0" lang="en-US" b="1" dirty="0"/>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Helvetica"/>
                <a:ea typeface="Osaka"/>
              </a:rPr>
              <a:t>طبيب</a:t>
            </a:r>
            <a:endParaRPr kumimoji="0" lang="en-US" sz="3200" b="1" i="0" u="none" strike="noStrike" kern="0" cap="none" spc="0" normalizeH="0" baseline="0" noProof="0" dirty="0">
              <a:ln>
                <a:noFill/>
              </a:ln>
              <a:solidFill>
                <a:srgbClr val="FFFFFF"/>
              </a:solidFill>
              <a:effectLst/>
              <a:uLnTx/>
              <a:uFillTx/>
              <a:latin typeface="Helvetica"/>
              <a:ea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Helvetica"/>
                <a:ea typeface="Osaka"/>
              </a:rPr>
              <a:t>رفيق سفر مع بولس</a:t>
            </a:r>
            <a:endParaRPr kumimoji="0" lang="en-US" sz="3200" b="1" i="0" u="none" strike="noStrike" kern="0" cap="none" spc="0" normalizeH="0" baseline="0" noProof="0" dirty="0">
              <a:ln>
                <a:noFill/>
              </a:ln>
              <a:solidFill>
                <a:srgbClr val="FFFFFF"/>
              </a:solidFill>
              <a:effectLst/>
              <a:uLnTx/>
              <a:uFillTx/>
              <a:latin typeface="Helvetica"/>
              <a:ea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Helvetica"/>
                <a:ea typeface="Osaka"/>
              </a:rPr>
              <a:t>مؤرخ وكاتب واضح</a:t>
            </a:r>
            <a:endParaRPr kumimoji="0" lang="en-US" sz="3200" b="1" i="0" u="none" strike="noStrike" kern="0" cap="none" spc="0" normalizeH="0" baseline="0" noProof="0" dirty="0">
              <a:ln>
                <a:noFill/>
              </a:ln>
              <a:solidFill>
                <a:srgbClr val="FFFFFF"/>
              </a:solidFill>
              <a:effectLst/>
              <a:uLnTx/>
              <a:uFillTx/>
              <a:latin typeface="Helvetica"/>
              <a:ea typeface="Osak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59" y="6072263"/>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a:ln>
                <a:noFill/>
              </a:ln>
              <a:solidFill>
                <a:srgbClr val="FAF40C"/>
              </a:solidFill>
              <a:effectLst/>
              <a:uLnTx/>
              <a:uFillTx/>
              <a:latin typeface="Arial" panose="020B0604020202020204" pitchFamily="34" charset="0"/>
              <a:cs typeface="Arial" panose="020B0604020202020204" pitchFamily="34" charset="0"/>
            </a:endParaRPr>
          </a:p>
        </p:txBody>
      </p:sp>
      <p:sp>
        <p:nvSpPr>
          <p:cNvPr id="585732" name="Text Box 4"/>
          <p:cNvSpPr txBox="1">
            <a:spLocks noChangeArrowheads="1"/>
          </p:cNvSpPr>
          <p:nvPr/>
        </p:nvSpPr>
        <p:spPr bwMode="auto">
          <a:xfrm>
            <a:off x="1011238" y="2028920"/>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مجرد حادثة ولادة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5733" name="Text Box 5"/>
          <p:cNvSpPr txBox="1">
            <a:spLocks noChangeArrowheads="1"/>
          </p:cNvSpPr>
          <p:nvPr/>
        </p:nvSpPr>
        <p:spPr bwMode="auto">
          <a:xfrm>
            <a:off x="306388" y="2781374"/>
            <a:ext cx="8462962" cy="1220748"/>
          </a:xfrm>
          <a:prstGeom prst="rect">
            <a:avLst/>
          </a:prstGeom>
          <a:noFill/>
          <a:ln w="9525">
            <a:noFill/>
            <a:miter lim="800000"/>
            <a:headEnd/>
            <a:tailEnd/>
          </a:ln>
          <a:effectLst>
            <a:outerShdw blurRad="63500" dist="63500" dir="2212194"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400" baseline="-25000" dirty="0">
                <a:solidFill>
                  <a:srgbClr val="FAF40C"/>
                </a:solidFill>
                <a:latin typeface="Arial" panose="020B0604020202020204" pitchFamily="34" charset="0"/>
                <a:cs typeface="Arial" panose="020B0604020202020204" pitchFamily="34" charset="0"/>
              </a:rPr>
              <a:t>في العهد القديم : أكثر من </a:t>
            </a:r>
            <a:r>
              <a:rPr lang="ar-JO" sz="4400" baseline="-25000" dirty="0">
                <a:solidFill>
                  <a:srgbClr val="99FF99"/>
                </a:solidFill>
                <a:latin typeface="Arial" panose="020B0604020202020204" pitchFamily="34" charset="0"/>
                <a:cs typeface="Arial" panose="020B0604020202020204" pitchFamily="34" charset="0"/>
              </a:rPr>
              <a:t>300 مرجع </a:t>
            </a:r>
            <a:r>
              <a:rPr lang="ar-JO" sz="4400" baseline="-25000" dirty="0">
                <a:solidFill>
                  <a:srgbClr val="FAF40C"/>
                </a:solidFill>
                <a:latin typeface="Arial" panose="020B0604020202020204" pitchFamily="34" charset="0"/>
                <a:cs typeface="Arial" panose="020B0604020202020204" pitchFamily="34" charset="0"/>
              </a:rPr>
              <a:t>لمسيا قادم تممت في ولادة،</a:t>
            </a:r>
            <a:r>
              <a:rPr lang="ar-JO" sz="4400" dirty="0">
                <a:solidFill>
                  <a:srgbClr val="FAF40C"/>
                </a:solidFill>
                <a:latin typeface="Arial" panose="020B0604020202020204" pitchFamily="34" charset="0"/>
                <a:cs typeface="Arial" panose="020B0604020202020204" pitchFamily="34" charset="0"/>
              </a:rPr>
              <a:t> حياة وصلب يسوع المسيح </a:t>
            </a:r>
            <a:endParaRPr kumimoji="0" lang="en-US" sz="4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endParaRPr>
          </a:p>
        </p:txBody>
      </p:sp>
      <p:sp>
        <p:nvSpPr>
          <p:cNvPr id="585734" name="Text Box 6"/>
          <p:cNvSpPr txBox="1">
            <a:spLocks noChangeArrowheads="1"/>
          </p:cNvSpPr>
          <p:nvPr/>
        </p:nvSpPr>
        <p:spPr bwMode="auto">
          <a:xfrm>
            <a:off x="546102" y="5764333"/>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دراسة مساعدة رقم 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4213" name="Text Box 7"/>
          <p:cNvSpPr txBox="1">
            <a:spLocks noChangeArrowheads="1"/>
          </p:cNvSpPr>
          <p:nvPr/>
        </p:nvSpPr>
        <p:spPr bwMode="auto">
          <a:xfrm>
            <a:off x="542597" y="6614365"/>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85736" name="Rectangle 8"/>
          <p:cNvSpPr>
            <a:spLocks noChangeArrowheads="1"/>
          </p:cNvSpPr>
          <p:nvPr/>
        </p:nvSpPr>
        <p:spPr bwMode="auto">
          <a:xfrm>
            <a:off x="8033700" y="6569298"/>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85737" name="Text Box 9"/>
          <p:cNvSpPr txBox="1">
            <a:spLocks noChangeArrowheads="1"/>
          </p:cNvSpPr>
          <p:nvPr/>
        </p:nvSpPr>
        <p:spPr bwMode="auto">
          <a:xfrm>
            <a:off x="619125" y="6404070"/>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rPr>
              <a:t>*Source:  Josh McDowell, Evidence That Demands A Verdict, 1972, page 175;       Peter Stoner, Science Speaks, Moody Press, 1963.</a:t>
            </a:r>
          </a:p>
        </p:txBody>
      </p:sp>
      <p:sp>
        <p:nvSpPr>
          <p:cNvPr id="585738" name="Rectangle 10"/>
          <p:cNvSpPr>
            <a:spLocks noChangeArrowheads="1"/>
          </p:cNvSpPr>
          <p:nvPr/>
        </p:nvSpPr>
        <p:spPr bwMode="auto">
          <a:xfrm>
            <a:off x="8098606" y="6612797"/>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40</a:t>
            </a:r>
          </a:p>
        </p:txBody>
      </p:sp>
      <p:sp>
        <p:nvSpPr>
          <p:cNvPr id="94217" name="Text Box 11"/>
          <p:cNvSpPr txBox="1">
            <a:spLocks noChangeArrowheads="1"/>
          </p:cNvSpPr>
          <p:nvPr/>
        </p:nvSpPr>
        <p:spPr bwMode="auto">
          <a:xfrm>
            <a:off x="8800845" y="6511678"/>
            <a:ext cx="18466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5740" name="Text Box 12"/>
          <p:cNvSpPr txBox="1">
            <a:spLocks noChangeArrowheads="1"/>
          </p:cNvSpPr>
          <p:nvPr/>
        </p:nvSpPr>
        <p:spPr bwMode="auto">
          <a:xfrm>
            <a:off x="7515226" y="1868575"/>
            <a:ext cx="547688" cy="769342"/>
          </a:xfrm>
          <a:prstGeom prst="rect">
            <a:avLst/>
          </a:prstGeom>
          <a:noFill/>
          <a:ln w="9525">
            <a:noFill/>
            <a:miter lim="800000"/>
            <a:headEnd/>
            <a:tailEnd/>
          </a:ln>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AF40C"/>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85741" name="Text Box 13"/>
          <p:cNvSpPr txBox="1">
            <a:spLocks noChangeArrowheads="1"/>
          </p:cNvSpPr>
          <p:nvPr/>
        </p:nvSpPr>
        <p:spPr bwMode="auto">
          <a:xfrm>
            <a:off x="652464" y="354087"/>
            <a:ext cx="7780337" cy="1077119"/>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lvl="0" algn="ctr" eaLnBrk="0" hangingPunct="0">
              <a:spcBef>
                <a:spcPct val="50000"/>
              </a:spcBef>
              <a:defRPr/>
            </a:pPr>
            <a:r>
              <a:rPr lang="ar-JO" sz="3200" b="1" dirty="0">
                <a:solidFill>
                  <a:srgbClr val="FFFF00"/>
                </a:solidFill>
                <a:latin typeface="Arial" panose="020B0604020202020204" pitchFamily="34" charset="0"/>
                <a:cs typeface="Arial" pitchFamily="34" charset="0"/>
              </a:rPr>
              <a:t>هل فكرت يومًا في الاحتمالات التي لا تصدق لولادة يسوع المسيح وحياته؟</a:t>
            </a:r>
            <a:endParaRPr lang="en-US" sz="3200" b="1" dirty="0">
              <a:solidFill>
                <a:srgbClr val="FFFF00"/>
              </a:solidFill>
              <a:effectLst>
                <a:outerShdw blurRad="50800" dist="76200" dir="2700000" algn="tl" rotWithShape="0">
                  <a:srgbClr val="000000">
                    <a:alpha val="98000"/>
                  </a:srgbClr>
                </a:outerShdw>
              </a:effectLst>
              <a:latin typeface="Arial" panose="020B0604020202020204" pitchFamily="34" charset="0"/>
              <a:cs typeface="Arial" pitchFamily="34" charset="0"/>
            </a:endParaRPr>
          </a:p>
        </p:txBody>
      </p:sp>
    </p:spTree>
    <p:extLst>
      <p:ext uri="{BB962C8B-B14F-4D97-AF65-F5344CB8AC3E}">
        <p14:creationId xmlns:p14="http://schemas.microsoft.com/office/powerpoint/2010/main" val="39146874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1" y="863600"/>
            <a:ext cx="8061325" cy="1446451"/>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lgn="ctr" eaLnBrk="0" hangingPunct="0">
              <a:spcBef>
                <a:spcPct val="50000"/>
              </a:spcBef>
              <a:defRPr/>
            </a:pPr>
            <a:r>
              <a:rPr lang="ar-JO" sz="4400" dirty="0">
                <a:solidFill>
                  <a:srgbClr val="FFFF00"/>
                </a:solidFill>
                <a:latin typeface="Arial" panose="020B0604020202020204" pitchFamily="34" charset="0"/>
                <a:cs typeface="Arial" panose="020B0604020202020204" pitchFamily="34" charset="0"/>
              </a:rPr>
              <a:t>ما هي فرص </a:t>
            </a:r>
            <a:r>
              <a:rPr lang="ar-JO" sz="4400" dirty="0">
                <a:solidFill>
                  <a:srgbClr val="99FFCC"/>
                </a:solidFill>
                <a:latin typeface="Arial" panose="020B0604020202020204" pitchFamily="34" charset="0"/>
                <a:cs typeface="Arial" panose="020B0604020202020204" pitchFamily="34" charset="0"/>
              </a:rPr>
              <a:t>8</a:t>
            </a:r>
            <a:r>
              <a:rPr lang="ar-JO" sz="4400" dirty="0">
                <a:solidFill>
                  <a:srgbClr val="FFFF00"/>
                </a:solidFill>
                <a:latin typeface="Arial" panose="020B0604020202020204" pitchFamily="34" charset="0"/>
                <a:cs typeface="Arial" panose="020B0604020202020204" pitchFamily="34" charset="0"/>
              </a:rPr>
              <a:t> تنبؤات فقط يتم الوفاء بها في حياة أي فرد واحد بين ذلك الحين والآن؟</a:t>
            </a:r>
            <a:endParaRPr kumimoji="0" lang="en-US" sz="4400" b="1" u="none" strike="noStrike" kern="120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68327" name="Text Box 7"/>
          <p:cNvSpPr txBox="1">
            <a:spLocks noChangeArrowheads="1"/>
          </p:cNvSpPr>
          <p:nvPr/>
        </p:nvSpPr>
        <p:spPr bwMode="auto">
          <a:xfrm>
            <a:off x="1393826" y="3651270"/>
            <a:ext cx="6227763" cy="1163105"/>
          </a:xfrm>
          <a:prstGeom prst="rect">
            <a:avLst/>
          </a:prstGeom>
          <a:noFill/>
          <a:ln w="9525">
            <a:noFill/>
            <a:miter lim="800000"/>
            <a:headEnd/>
            <a:tailEnd/>
          </a:ln>
          <a:effectLst>
            <a:outerShdw blurRad="63500" dist="46662" dir="2115817" algn="ctr" rotWithShape="0">
              <a:srgbClr val="000109">
                <a:alpha val="74998"/>
              </a:srgbClr>
            </a:outerShdw>
          </a:effectLst>
        </p:spPr>
        <p:txBody>
          <a:bodyPr wrap="square"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lgn="ctr" eaLnBrk="0" hangingPunct="0">
              <a:lnSpc>
                <a:spcPct val="60000"/>
              </a:lnSpc>
              <a:spcBef>
                <a:spcPct val="50000"/>
              </a:spcBef>
              <a:defRPr/>
            </a:pPr>
            <a:r>
              <a:rPr lang="ar-JO" sz="4000" dirty="0">
                <a:solidFill>
                  <a:srgbClr val="00B050"/>
                </a:solidFill>
                <a:latin typeface="Arial" panose="020B0604020202020204" pitchFamily="34" charset="0"/>
                <a:cs typeface="Arial" panose="020B0604020202020204" pitchFamily="34" charset="0"/>
              </a:rPr>
              <a:t>الإجابة: فرصة واحدة لكل 100 </a:t>
            </a:r>
          </a:p>
          <a:p>
            <a:pPr lvl="0" algn="ctr" eaLnBrk="0" hangingPunct="0">
              <a:lnSpc>
                <a:spcPct val="60000"/>
              </a:lnSpc>
              <a:spcBef>
                <a:spcPct val="50000"/>
              </a:spcBef>
              <a:defRPr/>
            </a:pPr>
            <a:r>
              <a:rPr lang="ar-JO" sz="4000" dirty="0">
                <a:solidFill>
                  <a:srgbClr val="00B050"/>
                </a:solidFill>
                <a:latin typeface="Arial" panose="020B0604020202020204" pitchFamily="34" charset="0"/>
                <a:cs typeface="Arial" panose="020B0604020202020204" pitchFamily="34" charset="0"/>
              </a:rPr>
              <a:t>كوادريليون (10 أس 17)</a:t>
            </a:r>
            <a:endParaRPr kumimoji="0" lang="en-US" sz="4000" b="1" u="none" strike="noStrike" kern="1200" cap="none" spc="0" normalizeH="0" baseline="-2500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568328" name="Text Box 8"/>
          <p:cNvSpPr txBox="1">
            <a:spLocks noChangeArrowheads="1"/>
          </p:cNvSpPr>
          <p:nvPr/>
        </p:nvSpPr>
        <p:spPr bwMode="auto">
          <a:xfrm>
            <a:off x="976313" y="4640263"/>
            <a:ext cx="7169150" cy="90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lang="ar-JO" sz="6000" b="0" baseline="-25000" dirty="0">
                <a:solidFill>
                  <a:srgbClr val="FFFFFF"/>
                </a:solidFill>
                <a:latin typeface="Arial" panose="020B0604020202020204" pitchFamily="34" charset="0"/>
                <a:cs typeface="Arial" panose="020B0604020202020204" pitchFamily="34" charset="0"/>
              </a:rPr>
              <a:t>1: 100000000000000000</a:t>
            </a:r>
            <a:endParaRPr kumimoji="0" lang="en-US" sz="6000" b="0" u="none" strike="noStrike" kern="120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8331" name="Oval 11"/>
          <p:cNvSpPr>
            <a:spLocks noChangeArrowheads="1"/>
          </p:cNvSpPr>
          <p:nvPr/>
        </p:nvSpPr>
        <p:spPr bwMode="auto">
          <a:xfrm>
            <a:off x="5429257" y="1000108"/>
            <a:ext cx="571504" cy="781067"/>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6261" name="Text Box 12"/>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68333" name="Rectangle 13"/>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68337" name="Text Box 17"/>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rPr>
              <a:t>*Source:  Josh McDowell, Evidence That Demands A Verdict, 1972, page 175;       Peter Stoner, Science Speaks, Moody Press, 1963.</a:t>
            </a:r>
          </a:p>
        </p:txBody>
      </p:sp>
      <p:sp>
        <p:nvSpPr>
          <p:cNvPr id="568338" name="Rectangle 18"/>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41</a:t>
            </a:r>
          </a:p>
        </p:txBody>
      </p:sp>
      <p:sp>
        <p:nvSpPr>
          <p:cNvPr id="96265" name="Text Box 20"/>
          <p:cNvSpPr txBox="1">
            <a:spLocks noChangeArrowheads="1"/>
          </p:cNvSpPr>
          <p:nvPr/>
        </p:nvSpPr>
        <p:spPr bwMode="auto">
          <a:xfrm>
            <a:off x="8585934"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568341" name="Text Box 21"/>
          <p:cNvSpPr txBox="1">
            <a:spLocks noChangeArrowheads="1"/>
          </p:cNvSpPr>
          <p:nvPr/>
        </p:nvSpPr>
        <p:spPr bwMode="auto">
          <a:xfrm>
            <a:off x="1041400" y="415946"/>
            <a:ext cx="7137400" cy="370323"/>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هكذا قالوا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1583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1323340"/>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6000" baseline="-25000" dirty="0">
                <a:solidFill>
                  <a:srgbClr val="FAF40C"/>
                </a:solidFill>
                <a:latin typeface="Arial" panose="020B0604020202020204" pitchFamily="34" charset="0"/>
                <a:cs typeface="Arial" panose="020B0604020202020204" pitchFamily="34" charset="0"/>
              </a:rPr>
              <a:t>مع مجرد </a:t>
            </a:r>
            <a:r>
              <a:rPr lang="ar-JO" sz="6000" baseline="-25000" dirty="0">
                <a:solidFill>
                  <a:srgbClr val="00B0F0"/>
                </a:solidFill>
                <a:latin typeface="Arial" panose="020B0604020202020204" pitchFamily="34" charset="0"/>
                <a:cs typeface="Arial" panose="020B0604020202020204" pitchFamily="34" charset="0"/>
              </a:rPr>
              <a:t>48</a:t>
            </a:r>
            <a:r>
              <a:rPr lang="ar-JO" sz="6000" baseline="-25000" dirty="0">
                <a:solidFill>
                  <a:srgbClr val="FAF40C"/>
                </a:solidFill>
                <a:latin typeface="Arial" panose="020B0604020202020204" pitchFamily="34" charset="0"/>
                <a:cs typeface="Arial" panose="020B0604020202020204" pitchFamily="34" charset="0"/>
              </a:rPr>
              <a:t> (</a:t>
            </a:r>
            <a:r>
              <a:rPr lang="ar-JO" sz="6000" u="sng" baseline="-25000" dirty="0">
                <a:solidFill>
                  <a:srgbClr val="FAF40C"/>
                </a:solidFill>
                <a:latin typeface="Arial" panose="020B0604020202020204" pitchFamily="34" charset="0"/>
                <a:cs typeface="Arial" panose="020B0604020202020204" pitchFamily="34" charset="0"/>
              </a:rPr>
              <a:t>من أصل 300</a:t>
            </a:r>
            <a:r>
              <a:rPr lang="ar-JO" sz="6000" baseline="-25000" dirty="0">
                <a:solidFill>
                  <a:srgbClr val="FAF40C"/>
                </a:solidFill>
                <a:latin typeface="Arial" panose="020B0604020202020204" pitchFamily="34" charset="0"/>
                <a:cs typeface="Arial" panose="020B0604020202020204" pitchFamily="34" charset="0"/>
              </a:rPr>
              <a:t>) نبوة تمت في حياة أي شخص من ذلك الوقت حتى الآن</a:t>
            </a:r>
            <a:endParaRPr kumimoji="0" lang="en-US" sz="60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endParaRPr>
          </a:p>
        </p:txBody>
      </p:sp>
      <p:sp>
        <p:nvSpPr>
          <p:cNvPr id="560138" name="Text Box 10"/>
          <p:cNvSpPr txBox="1">
            <a:spLocks noChangeArrowheads="1"/>
          </p:cNvSpPr>
          <p:nvPr/>
        </p:nvSpPr>
        <p:spPr bwMode="auto">
          <a:xfrm>
            <a:off x="1009650" y="3416300"/>
            <a:ext cx="7169150" cy="707787"/>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000" dirty="0">
                <a:solidFill>
                  <a:srgbClr val="33CC33"/>
                </a:solidFill>
                <a:latin typeface="Arial" panose="020B0604020202020204" pitchFamily="34" charset="0"/>
                <a:cs typeface="Arial" panose="020B0604020202020204" pitchFamily="34" charset="0"/>
              </a:rPr>
              <a:t>الإجابة : فرصة واحدة إلى 10 أس 57</a:t>
            </a:r>
            <a:endParaRPr kumimoji="0" lang="en-US" sz="4000" b="1" u="none" strike="noStrike" kern="1200" cap="none" spc="0" normalizeH="0" baseline="-2500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560148" name="Text Box 20"/>
          <p:cNvSpPr txBox="1">
            <a:spLocks noChangeArrowheads="1"/>
          </p:cNvSpPr>
          <p:nvPr/>
        </p:nvSpPr>
        <p:spPr bwMode="auto">
          <a:xfrm>
            <a:off x="171451" y="4408497"/>
            <a:ext cx="8893175" cy="1754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u="none" strike="noStrike" kern="120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rPr>
              <a:t>1 : 1000000000000000000000000000000000000000000000000000000000</a:t>
            </a:r>
            <a:endParaRPr kumimoji="0" lang="en-US" sz="5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endParaRPr>
          </a:p>
        </p:txBody>
      </p:sp>
      <p:sp>
        <p:nvSpPr>
          <p:cNvPr id="560151" name="Oval 23"/>
          <p:cNvSpPr>
            <a:spLocks noChangeArrowheads="1"/>
          </p:cNvSpPr>
          <p:nvPr/>
        </p:nvSpPr>
        <p:spPr bwMode="auto">
          <a:xfrm>
            <a:off x="5929322" y="1066800"/>
            <a:ext cx="785818"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8309" name="Text Box 24"/>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60153" name="Rectangle 25"/>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60156" name="Text Box 28"/>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rPr>
              <a:t>*Source:  Josh McDowell, Evidence That Demands A Verdict, 1972, page 175;       Peter Stoner, Science Speaks, Moody Press, 1963.</a:t>
            </a:r>
          </a:p>
        </p:txBody>
      </p:sp>
      <p:sp>
        <p:nvSpPr>
          <p:cNvPr id="560158" name="Rectangle 30"/>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42</a:t>
            </a:r>
          </a:p>
        </p:txBody>
      </p:sp>
      <p:sp>
        <p:nvSpPr>
          <p:cNvPr id="98313" name="Text Box 32"/>
          <p:cNvSpPr txBox="1">
            <a:spLocks noChangeArrowheads="1"/>
          </p:cNvSpPr>
          <p:nvPr/>
        </p:nvSpPr>
        <p:spPr bwMode="auto">
          <a:xfrm>
            <a:off x="8585934" y="6458588"/>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sp>
        <p:nvSpPr>
          <p:cNvPr id="560161" name="Text Box 33"/>
          <p:cNvSpPr txBox="1">
            <a:spLocks noChangeArrowheads="1"/>
          </p:cNvSpPr>
          <p:nvPr/>
        </p:nvSpPr>
        <p:spPr bwMode="auto">
          <a:xfrm>
            <a:off x="1041400" y="415946"/>
            <a:ext cx="7137400" cy="370323"/>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خذ خطوة أعمق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2092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667" name="Rectangle 3"/>
          <p:cNvSpPr>
            <a:spLocks noChangeArrowheads="1"/>
          </p:cNvSpPr>
          <p:nvPr/>
        </p:nvSpPr>
        <p:spPr bwMode="auto">
          <a:xfrm>
            <a:off x="2411434" y="2924175"/>
            <a:ext cx="6840537" cy="2952750"/>
          </a:xfrm>
          <a:prstGeom prst="rect">
            <a:avLst/>
          </a:prstGeom>
          <a:noFill/>
          <a:ln w="9525">
            <a:noFill/>
            <a:miter lim="800000"/>
            <a:headEnd/>
            <a:tailEnd/>
          </a:ln>
          <a:effectLst/>
        </p:spPr>
        <p:txBody>
          <a:bodyPr lIns="91341" tIns="45671" rIns="91341" bIns="45671"/>
          <a:lstStyle/>
          <a:p>
            <a:pPr marL="513808" marR="0" lvl="0" indent="-513808" algn="r" defTabSz="914400" rtl="0" eaLnBrk="1" fontAlgn="base" latinLnBrk="0" hangingPunct="1">
              <a:lnSpc>
                <a:spcPct val="100000"/>
              </a:lnSpc>
              <a:spcBef>
                <a:spcPct val="20000"/>
              </a:spcBef>
              <a:spcAft>
                <a:spcPct val="0"/>
              </a:spcAft>
              <a:buClrTx/>
              <a:buSzTx/>
              <a:tabLst/>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من إبراهيم إلى داود</a:t>
            </a:r>
          </a:p>
          <a:p>
            <a:pPr marL="513808" marR="0" lvl="0" indent="-513808" algn="r" defTabSz="914400" rtl="0" eaLnBrk="1" fontAlgn="base" latinLnBrk="0" hangingPunct="1">
              <a:lnSpc>
                <a:spcPct val="100000"/>
              </a:lnSpc>
              <a:spcBef>
                <a:spcPct val="20000"/>
              </a:spcBef>
              <a:spcAft>
                <a:spcPct val="0"/>
              </a:spcAft>
              <a:buClrTx/>
              <a:buSzTx/>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- 14 جيلاً</a:t>
            </a:r>
          </a:p>
          <a:p>
            <a:pPr marL="513808" marR="0" lvl="0" indent="-513808" algn="r" defTabSz="914400" rtl="0" eaLnBrk="1" fontAlgn="base" latinLnBrk="0" hangingPunct="1">
              <a:lnSpc>
                <a:spcPct val="100000"/>
              </a:lnSpc>
              <a:spcBef>
                <a:spcPct val="20000"/>
              </a:spcBef>
              <a:spcAft>
                <a:spcPct val="0"/>
              </a:spcAft>
              <a:buClrTx/>
              <a:buSzTx/>
              <a:tabLst/>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من داود إلى سبي بابل</a:t>
            </a:r>
          </a:p>
          <a:p>
            <a:pPr marL="513808" marR="0" lvl="0" indent="-513808" algn="r" defTabSz="914400" rtl="0" eaLnBrk="1" fontAlgn="base" latinLnBrk="0" hangingPunct="1">
              <a:lnSpc>
                <a:spcPct val="100000"/>
              </a:lnSpc>
              <a:spcBef>
                <a:spcPct val="20000"/>
              </a:spcBef>
              <a:spcAft>
                <a:spcPct val="0"/>
              </a:spcAft>
              <a:buClrTx/>
              <a:buSzTx/>
              <a:tabLst/>
              <a:defRPr/>
            </a:pPr>
            <a:r>
              <a:rPr kumimoji="0" lang="ar-JO" sz="28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- 14 جيلاً</a:t>
            </a:r>
          </a:p>
          <a:p>
            <a:pPr marL="513808" marR="0" lvl="0" indent="-513808" algn="r" defTabSz="914400" rtl="0" eaLnBrk="1" fontAlgn="base" latinLnBrk="0" hangingPunct="1">
              <a:lnSpc>
                <a:spcPct val="100000"/>
              </a:lnSpc>
              <a:spcBef>
                <a:spcPct val="20000"/>
              </a:spcBef>
              <a:spcAft>
                <a:spcPct val="0"/>
              </a:spcAft>
              <a:buClrTx/>
              <a:buSzTx/>
              <a:tabLst/>
              <a:defRPr/>
            </a:pPr>
            <a:r>
              <a:rPr lang="ar-JO" sz="2800" b="1"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من السبي إلى المسيح</a:t>
            </a:r>
          </a:p>
          <a:p>
            <a:pPr marL="513808" marR="0" lvl="0" indent="-513808" algn="r" defTabSz="914400" rtl="0" eaLnBrk="1" fontAlgn="base" latinLnBrk="0" hangingPunct="1">
              <a:lnSpc>
                <a:spcPct val="100000"/>
              </a:lnSpc>
              <a:spcBef>
                <a:spcPct val="20000"/>
              </a:spcBef>
              <a:spcAft>
                <a:spcPct val="0"/>
              </a:spcAft>
              <a:buClrTx/>
              <a:buSzTx/>
              <a:tabLst/>
              <a:defRPr/>
            </a:pPr>
            <a:r>
              <a:rPr kumimoji="0" lang="ar-JO" sz="28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- 14 جيلاً</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2924196"/>
            <a:ext cx="2411413" cy="287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2" y="338138"/>
            <a:ext cx="9180512" cy="2089150"/>
          </a:xfrm>
        </p:spPr>
        <p:txBody>
          <a:bodyPr/>
          <a:lstStyle/>
          <a:p>
            <a:pPr eaLnBrk="1" hangingPunct="1">
              <a:defRPr/>
            </a:pPr>
            <a:r>
              <a:rPr lang="ar-JO" b="1" dirty="0">
                <a:solidFill>
                  <a:srgbClr val="FFFF00"/>
                </a:solidFill>
                <a:effectLst>
                  <a:outerShdw blurRad="38100" dist="38100" dir="2700000" algn="tl">
                    <a:schemeClr val="tx1"/>
                  </a:outerShdw>
                </a:effectLst>
                <a:latin typeface="Arial" panose="020B0604020202020204" pitchFamily="34" charset="0"/>
                <a:cs typeface="Arial" panose="020B0604020202020204" pitchFamily="34" charset="0"/>
              </a:rPr>
              <a:t>نسب ذو ثلاث أجزاء للمسيح </a:t>
            </a:r>
            <a:br>
              <a:rPr lang="ar-JO" b="1" dirty="0">
                <a:solidFill>
                  <a:srgbClr val="FFFF00"/>
                </a:solidFill>
                <a:effectLst>
                  <a:outerShdw blurRad="38100" dist="38100" dir="2700000" algn="tl">
                    <a:schemeClr val="tx1"/>
                  </a:outerShdw>
                </a:effectLst>
                <a:latin typeface="Arial" panose="020B0604020202020204" pitchFamily="34" charset="0"/>
                <a:cs typeface="Arial" panose="020B0604020202020204" pitchFamily="34" charset="0"/>
              </a:rPr>
            </a:br>
            <a:r>
              <a:rPr lang="ar-JO" b="1" dirty="0">
                <a:solidFill>
                  <a:srgbClr val="FFFF00"/>
                </a:solidFill>
                <a:effectLst>
                  <a:outerShdw blurRad="38100" dist="38100" dir="2700000" algn="tl">
                    <a:schemeClr val="tx1"/>
                  </a:outerShdw>
                </a:effectLst>
                <a:latin typeface="Arial" panose="020B0604020202020204" pitchFamily="34" charset="0"/>
                <a:cs typeface="Arial" panose="020B0604020202020204" pitchFamily="34" charset="0"/>
              </a:rPr>
              <a:t>من جهة يوسف (1: 1-17)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04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0-#ppt_w/2"/>
                                          </p:val>
                                        </p:tav>
                                        <p:tav tm="100000">
                                          <p:val>
                                            <p:strVal val="#ppt_x"/>
                                          </p:val>
                                        </p:tav>
                                      </p:tavLst>
                                    </p:anim>
                                    <p:anim calcmode="lin" valueType="num">
                                      <p:cBhvr additive="base">
                                        <p:cTn id="8"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0" end="0"/>
                                            </p:txEl>
                                          </p:spTgt>
                                        </p:tgtEl>
                                        <p:attrNameLst>
                                          <p:attrName>style.visibility</p:attrName>
                                        </p:attrNameLst>
                                      </p:cBhvr>
                                      <p:to>
                                        <p:strVal val="visible"/>
                                      </p:to>
                                    </p:set>
                                    <p:anim calcmode="lin" valueType="num">
                                      <p:cBhvr additive="base">
                                        <p:cTn id="13"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1" end="1"/>
                                            </p:txEl>
                                          </p:spTgt>
                                        </p:tgtEl>
                                        <p:attrNameLst>
                                          <p:attrName>style.visibility</p:attrName>
                                        </p:attrNameLst>
                                      </p:cBhvr>
                                      <p:to>
                                        <p:strVal val="visible"/>
                                      </p:to>
                                    </p:set>
                                    <p:anim calcmode="lin" valueType="num">
                                      <p:cBhvr additive="base">
                                        <p:cTn id="19"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2" end="2"/>
                                            </p:txEl>
                                          </p:spTgt>
                                        </p:tgtEl>
                                        <p:attrNameLst>
                                          <p:attrName>style.visibility</p:attrName>
                                        </p:attrNameLst>
                                      </p:cBhvr>
                                      <p:to>
                                        <p:strVal val="visible"/>
                                      </p:to>
                                    </p:set>
                                    <p:anim calcmode="lin" valueType="num">
                                      <p:cBhvr additive="base">
                                        <p:cTn id="25"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3" end="3"/>
                                            </p:txEl>
                                          </p:spTgt>
                                        </p:tgtEl>
                                        <p:attrNameLst>
                                          <p:attrName>style.visibility</p:attrName>
                                        </p:attrNameLst>
                                      </p:cBhvr>
                                      <p:to>
                                        <p:strVal val="visible"/>
                                      </p:to>
                                    </p:set>
                                    <p:anim calcmode="lin" valueType="num">
                                      <p:cBhvr additive="base">
                                        <p:cTn id="31"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4" end="4"/>
                                            </p:txEl>
                                          </p:spTgt>
                                        </p:tgtEl>
                                        <p:attrNameLst>
                                          <p:attrName>style.visibility</p:attrName>
                                        </p:attrNameLst>
                                      </p:cBhvr>
                                      <p:to>
                                        <p:strVal val="visible"/>
                                      </p:to>
                                    </p:set>
                                    <p:anim calcmode="lin" valueType="num">
                                      <p:cBhvr additive="base">
                                        <p:cTn id="37" dur="500" fill="hold"/>
                                        <p:tgtEl>
                                          <p:spTgt spid="1136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3667">
                                            <p:txEl>
                                              <p:pRg st="5" end="5"/>
                                            </p:txEl>
                                          </p:spTgt>
                                        </p:tgtEl>
                                        <p:attrNameLst>
                                          <p:attrName>style.visibility</p:attrName>
                                        </p:attrNameLst>
                                      </p:cBhvr>
                                      <p:to>
                                        <p:strVal val="visible"/>
                                      </p:to>
                                    </p:set>
                                    <p:anim calcmode="lin" valueType="num">
                                      <p:cBhvr additive="base">
                                        <p:cTn id="43" dur="500" fill="hold"/>
                                        <p:tgtEl>
                                          <p:spTgt spid="1136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36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8"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a:rPr>
              <a:t>الخط الزمني لتسلسل القضاة</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charset="0"/>
                <a:ea typeface="ＭＳ Ｐゴシック" charset="0"/>
                <a:cs typeface="Arial"/>
              </a:rPr>
              <a:t>خمس وحدات غير قابلة للتجزئة في التسلسل الزمني</a:t>
            </a:r>
            <a:endParaRPr kumimoji="0" lang="en-US" sz="3200" b="1" i="0" u="none" strike="noStrike" kern="1200" cap="none" spc="0" normalizeH="0" baseline="0" noProof="0" dirty="0">
              <a:ln>
                <a:noFill/>
              </a:ln>
              <a:solidFill>
                <a:srgbClr val="FF0000"/>
              </a:solidFill>
              <a:effectLst/>
              <a:uLnTx/>
              <a:uFillTx/>
              <a:latin typeface="Arial" charset="0"/>
              <a:ea typeface="ＭＳ Ｐゴシック" charset="0"/>
              <a:cs typeface="Arial"/>
            </a:endParaRPr>
          </a:p>
        </p:txBody>
      </p:sp>
      <p:sp>
        <p:nvSpPr>
          <p:cNvPr id="2" name="Oval 1"/>
          <p:cNvSpPr/>
          <p:nvPr/>
        </p:nvSpPr>
        <p:spPr>
          <a:xfrm>
            <a:off x="1547664" y="3789040"/>
            <a:ext cx="1944216" cy="100811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41" tIns="45671" rIns="91341" bIns="4567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9836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5298"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9468545" y="0"/>
            <a:ext cx="914400" cy="7647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000" b="1" dirty="0">
                <a:solidFill>
                  <a:srgbClr val="FFFFFF"/>
                </a:solidFill>
                <a:latin typeface="Arial"/>
                <a:cs typeface="Arial"/>
              </a:rPr>
              <a:t>م ع ق</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186</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0" name="Rectangle 5"/>
          <p:cNvSpPr>
            <a:spLocks noGrp="1" noChangeArrowheads="1"/>
          </p:cNvSpPr>
          <p:nvPr>
            <p:ph type="title"/>
          </p:nvPr>
        </p:nvSpPr>
        <p:spPr>
          <a:xfrm>
            <a:off x="2514600" y="-76200"/>
            <a:ext cx="3641576" cy="609600"/>
          </a:xfrm>
          <a:noFill/>
        </p:spPr>
        <p:txBody>
          <a:bodyPr anchor="ctr" anchorCtr="1"/>
          <a:lstStyle/>
          <a:p>
            <a:pPr algn="ctr" eaLnBrk="1" hangingPunct="1"/>
            <a:r>
              <a:rPr lang="ar-JO" sz="4000" b="1" dirty="0">
                <a:solidFill>
                  <a:schemeClr val="bg1"/>
                </a:solidFill>
                <a:ea typeface="ＭＳ Ｐゴシック" charset="0"/>
              </a:rPr>
              <a:t>التاريخ</a:t>
            </a:r>
            <a:endParaRPr lang="en-US" sz="4000" b="1" dirty="0">
              <a:solidFill>
                <a:schemeClr val="bg1"/>
              </a:solidFill>
              <a:ea typeface="ＭＳ Ｐゴシック" charset="0"/>
            </a:endParaRPr>
          </a:p>
        </p:txBody>
      </p:sp>
      <p:sp>
        <p:nvSpPr>
          <p:cNvPr id="20488" name="Rectangle 8" descr="Purple mesh"/>
          <p:cNvSpPr>
            <a:spLocks noGrp="1" noChangeArrowheads="1"/>
          </p:cNvSpPr>
          <p:nvPr>
            <p:ph type="body" sz="half" idx="1"/>
          </p:nvPr>
        </p:nvSpPr>
        <p:spPr>
          <a:xfrm>
            <a:off x="381000" y="4419600"/>
            <a:ext cx="8439472" cy="2438400"/>
          </a:xfrm>
          <a:blipFill dpi="0" rotWithShape="1">
            <a:blip r:embed="rId4"/>
            <a:srcRect/>
            <a:tile tx="0" ty="0" sx="100000" sy="100000" flip="none" algn="tl"/>
          </a:blipFill>
          <a:effectLst>
            <a:outerShdw blurRad="63500" dist="38099" dir="2700000" algn="ctr" rotWithShape="0">
              <a:schemeClr val="tx1">
                <a:alpha val="74998"/>
              </a:schemeClr>
            </a:outerShdw>
          </a:effectLst>
        </p:spPr>
        <p:txBody>
          <a:bodyPr/>
          <a:lstStyle/>
          <a:p>
            <a:pPr algn="r" rtl="1" eaLnBrk="1" hangingPunct="1">
              <a:lnSpc>
                <a:spcPct val="90000"/>
              </a:lnSpc>
              <a:defRPr/>
            </a:pPr>
            <a:r>
              <a:rPr lang="ar-JO" sz="1800" b="1" dirty="0">
                <a:solidFill>
                  <a:schemeClr val="bg1"/>
                </a:solidFill>
              </a:rPr>
              <a:t>بما أن سلسلة النسب (4: 18-21) تنتهي بداود (وليس سليمان) ، فمن المحتمل أنها صُيغت بعد مسحة داود (حوالي 1030 ق.م) ، وعلى أبعد تقدير ، قبل تتويج سليمان ملكًا (971 ق.م)</a:t>
            </a:r>
            <a:endParaRPr lang="en-US" altLang="zh-CN" sz="1800" b="1" dirty="0">
              <a:solidFill>
                <a:schemeClr val="bg1"/>
              </a:solidFill>
              <a:ea typeface="宋体" pitchFamily="-111" charset="-122"/>
            </a:endParaRPr>
          </a:p>
          <a:p>
            <a:pPr algn="r" rtl="1" eaLnBrk="1" hangingPunct="1">
              <a:lnSpc>
                <a:spcPct val="90000"/>
              </a:lnSpc>
              <a:defRPr/>
            </a:pPr>
            <a:r>
              <a:rPr lang="ar-JO" altLang="zh-CN" sz="1800" b="1" dirty="0">
                <a:solidFill>
                  <a:schemeClr val="bg1"/>
                </a:solidFill>
                <a:ea typeface="宋体" pitchFamily="-111" charset="-122"/>
              </a:rPr>
              <a:t>التأليف من قبل صموئيل يدفع التاريخ رجوعاً إلى 1030-1020 ق.م</a:t>
            </a:r>
            <a:r>
              <a:rPr lang="en-US" altLang="zh-CN" sz="1800" b="1" dirty="0">
                <a:solidFill>
                  <a:schemeClr val="bg1"/>
                </a:solidFill>
                <a:ea typeface="宋体" pitchFamily="-111" charset="-122"/>
              </a:rPr>
              <a:t> </a:t>
            </a:r>
          </a:p>
          <a:p>
            <a:pPr algn="r" rtl="1" eaLnBrk="1" hangingPunct="1">
              <a:lnSpc>
                <a:spcPct val="90000"/>
              </a:lnSpc>
              <a:defRPr/>
            </a:pPr>
            <a:r>
              <a:rPr lang="ar-JO" altLang="zh-CN" sz="1800" b="1" dirty="0">
                <a:solidFill>
                  <a:schemeClr val="bg1"/>
                </a:solidFill>
                <a:ea typeface="宋体" pitchFamily="-111" charset="-122"/>
              </a:rPr>
              <a:t>تحدث القصة في الفترة السابقة للقضاة (1: 1، 1373-1049 ق.م)</a:t>
            </a:r>
            <a:endParaRPr lang="en-US" altLang="zh-CN" sz="1800" b="1" dirty="0">
              <a:solidFill>
                <a:schemeClr val="bg1"/>
              </a:solidFill>
              <a:ea typeface="宋体" pitchFamily="-111" charset="-122"/>
            </a:endParaRPr>
          </a:p>
          <a:p>
            <a:pPr algn="r" rtl="1" eaLnBrk="1" hangingPunct="1">
              <a:lnSpc>
                <a:spcPct val="90000"/>
              </a:lnSpc>
              <a:defRPr/>
            </a:pPr>
            <a:r>
              <a:rPr lang="ar-JO" altLang="zh-CN" sz="1800" b="1" dirty="0">
                <a:solidFill>
                  <a:schemeClr val="bg1"/>
                </a:solidFill>
                <a:ea typeface="宋体" pitchFamily="-111" charset="-122"/>
              </a:rPr>
              <a:t>بما أن راعوث هي جدة داود الكبرى (4: 17) وقد بدأ حكمه حوالي 1010 ق.م فالبعض يعتقد أن راعوث عاشت في الجزء الأخير من القرن الثاني عشر قبل الميلاد</a:t>
            </a:r>
            <a:r>
              <a:rPr lang="en-US" altLang="zh-CN" sz="1800" b="1" dirty="0">
                <a:solidFill>
                  <a:schemeClr val="bg1"/>
                </a:solidFill>
                <a:ea typeface="宋体" pitchFamily="-111" charset="-122"/>
              </a:rPr>
              <a:t> </a:t>
            </a:r>
          </a:p>
          <a:p>
            <a:pPr algn="r" rtl="1" eaLnBrk="1" hangingPunct="1">
              <a:lnSpc>
                <a:spcPct val="90000"/>
              </a:lnSpc>
              <a:defRPr/>
            </a:pPr>
            <a:r>
              <a:rPr lang="ar-JO" altLang="zh-CN" sz="1800" b="1" dirty="0">
                <a:solidFill>
                  <a:schemeClr val="bg1"/>
                </a:solidFill>
                <a:ea typeface="宋体" pitchFamily="-111" charset="-122"/>
              </a:rPr>
              <a:t>لهذا السبب يسجل صموئيل الأحداث التي حدثت قبل حياته بحوالي 100 سنة</a:t>
            </a:r>
            <a:endParaRPr lang="en-US" altLang="zh-CN" sz="1800" b="1" dirty="0">
              <a:solidFill>
                <a:schemeClr val="bg1"/>
              </a:solidFill>
              <a:ea typeface="宋体" pitchFamily="-111" charset="-122"/>
            </a:endParaRPr>
          </a:p>
        </p:txBody>
      </p:sp>
      <p:sp>
        <p:nvSpPr>
          <p:cNvPr id="55302"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5303" name="Text Box 11"/>
          <p:cNvSpPr txBox="1">
            <a:spLocks noChangeArrowheads="1"/>
          </p:cNvSpPr>
          <p:nvPr/>
        </p:nvSpPr>
        <p:spPr bwMode="auto">
          <a:xfrm>
            <a:off x="320923" y="1752600"/>
            <a:ext cx="761548"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1373</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4" name="Text Box 12"/>
          <p:cNvSpPr txBox="1">
            <a:spLocks noChangeArrowheads="1"/>
          </p:cNvSpPr>
          <p:nvPr/>
        </p:nvSpPr>
        <p:spPr bwMode="auto">
          <a:xfrm>
            <a:off x="2848223" y="1752600"/>
            <a:ext cx="761548"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1049</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5" name="Text Box 13"/>
          <p:cNvSpPr txBox="1">
            <a:spLocks noChangeArrowheads="1"/>
          </p:cNvSpPr>
          <p:nvPr/>
        </p:nvSpPr>
        <p:spPr bwMode="auto">
          <a:xfrm>
            <a:off x="4327773" y="1752600"/>
            <a:ext cx="761548"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1030</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6" name="Text Box 18"/>
          <p:cNvSpPr txBox="1">
            <a:spLocks noChangeArrowheads="1"/>
          </p:cNvSpPr>
          <p:nvPr/>
        </p:nvSpPr>
        <p:spPr bwMode="auto">
          <a:xfrm>
            <a:off x="5394573" y="1752600"/>
            <a:ext cx="761548"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1010</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7" name="Text Box 23"/>
          <p:cNvSpPr txBox="1">
            <a:spLocks noChangeArrowheads="1"/>
          </p:cNvSpPr>
          <p:nvPr/>
        </p:nvSpPr>
        <p:spPr bwMode="auto">
          <a:xfrm>
            <a:off x="8165457" y="1752600"/>
            <a:ext cx="617277"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971</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08" name="Text Box 28"/>
          <p:cNvSpPr txBox="1">
            <a:spLocks noChangeArrowheads="1"/>
          </p:cNvSpPr>
          <p:nvPr/>
        </p:nvSpPr>
        <p:spPr bwMode="auto">
          <a:xfrm>
            <a:off x="1308617" y="762000"/>
            <a:ext cx="1194358"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حقبة القضاة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09" name="Text Box 29"/>
          <p:cNvSpPr txBox="1">
            <a:spLocks noChangeArrowheads="1"/>
          </p:cNvSpPr>
          <p:nvPr/>
        </p:nvSpPr>
        <p:spPr bwMode="auto">
          <a:xfrm>
            <a:off x="1879368" y="0"/>
            <a:ext cx="692618"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النسب</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0" name="Text Box 30"/>
          <p:cNvSpPr txBox="1">
            <a:spLocks noChangeArrowheads="1"/>
          </p:cNvSpPr>
          <p:nvPr/>
        </p:nvSpPr>
        <p:spPr bwMode="auto">
          <a:xfrm>
            <a:off x="4476750" y="396875"/>
            <a:ext cx="1619250" cy="70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داود كشخص معين</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1" name="Text Box 31"/>
          <p:cNvSpPr txBox="1">
            <a:spLocks noChangeArrowheads="1"/>
          </p:cNvSpPr>
          <p:nvPr/>
        </p:nvSpPr>
        <p:spPr bwMode="auto">
          <a:xfrm>
            <a:off x="6457950" y="396875"/>
            <a:ext cx="1619250"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داود كملك</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12" name="Text Box 32"/>
          <p:cNvSpPr txBox="1">
            <a:spLocks noChangeArrowheads="1"/>
          </p:cNvSpPr>
          <p:nvPr/>
        </p:nvSpPr>
        <p:spPr bwMode="auto">
          <a:xfrm>
            <a:off x="1921103" y="1752600"/>
            <a:ext cx="761548"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1105</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3" name="Text Box 33"/>
          <p:cNvSpPr txBox="1">
            <a:spLocks noChangeArrowheads="1"/>
          </p:cNvSpPr>
          <p:nvPr/>
        </p:nvSpPr>
        <p:spPr bwMode="auto">
          <a:xfrm>
            <a:off x="2286000" y="2667000"/>
            <a:ext cx="2819400" cy="40011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حياة صموئيل</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4" name="Text Box 34"/>
          <p:cNvSpPr txBox="1">
            <a:spLocks noChangeArrowheads="1"/>
          </p:cNvSpPr>
          <p:nvPr/>
        </p:nvSpPr>
        <p:spPr bwMode="auto">
          <a:xfrm>
            <a:off x="1295400" y="3200401"/>
            <a:ext cx="1066800" cy="707787"/>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حياة راعوث</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15" name="Text Box 35"/>
          <p:cNvSpPr txBox="1">
            <a:spLocks noChangeArrowheads="1"/>
          </p:cNvSpPr>
          <p:nvPr/>
        </p:nvSpPr>
        <p:spPr bwMode="auto">
          <a:xfrm>
            <a:off x="550208" y="2286000"/>
            <a:ext cx="783990"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عثنيئيل</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16" name="Text Box 36"/>
          <p:cNvSpPr txBox="1">
            <a:spLocks noChangeArrowheads="1"/>
          </p:cNvSpPr>
          <p:nvPr/>
        </p:nvSpPr>
        <p:spPr bwMode="auto">
          <a:xfrm>
            <a:off x="2458014" y="2286000"/>
            <a:ext cx="856125" cy="40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شمشون</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0523" name="Picture 43" descr="bnup2pv_[1]"/>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rot="598718">
            <a:off x="4267200" y="2676786"/>
            <a:ext cx="1447800"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25" name="Text Box 45"/>
          <p:cNvSpPr txBox="1">
            <a:spLocks noChangeArrowheads="1"/>
          </p:cNvSpPr>
          <p:nvPr/>
        </p:nvSpPr>
        <p:spPr bwMode="auto">
          <a:xfrm>
            <a:off x="4038600" y="3200401"/>
            <a:ext cx="1600200" cy="400011"/>
          </a:xfrm>
          <a:prstGeom prst="rect">
            <a:avLst/>
          </a:prstGeom>
          <a:noFill/>
          <a:ln w="9525">
            <a:noFill/>
            <a:miter lim="800000"/>
            <a:headEnd type="none" w="sm" len="sm"/>
            <a:tailEnd type="none" w="sm" len="sm"/>
          </a:ln>
          <a:effectLst>
            <a:outerShdw blurRad="63500" dist="38099" dir="2700000" algn="ctr" rotWithShape="0">
              <a:schemeClr val="tx1">
                <a:alpha val="74998"/>
              </a:schemeClr>
            </a:outerShdw>
          </a:effectLst>
        </p:spPr>
        <p:txBody>
          <a:bodyPr lIns="91341" tIns="45671" rIns="91341" bIns="45671">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كتابة راعوث</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1146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518"/>
                                        </p:tgtEl>
                                        <p:attrNameLst>
                                          <p:attrName>style.visibility</p:attrName>
                                        </p:attrNameLst>
                                      </p:cBhvr>
                                      <p:to>
                                        <p:strVal val="visible"/>
                                      </p:to>
                                    </p:set>
                                    <p:animEffect transition="in" filter="wipe(up)">
                                      <p:cBhvr>
                                        <p:cTn id="7" dur="2000"/>
                                        <p:tgtEl>
                                          <p:spTgt spid="205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509"/>
                                        </p:tgtEl>
                                        <p:attrNameLst>
                                          <p:attrName>style.visibility</p:attrName>
                                        </p:attrNameLst>
                                      </p:cBhvr>
                                      <p:to>
                                        <p:strVal val="visible"/>
                                      </p:to>
                                    </p:set>
                                    <p:animEffect transition="in" filter="wipe(up)">
                                      <p:cBhvr>
                                        <p:cTn id="10" dur="2000"/>
                                        <p:tgtEl>
                                          <p:spTgt spid="20509"/>
                                        </p:tgtEl>
                                      </p:cBhvr>
                                    </p:animEffect>
                                  </p:childTnLst>
                                </p:cTn>
                              </p:par>
                            </p:childTnLst>
                          </p:cTn>
                        </p:par>
                        <p:par>
                          <p:cTn id="11" fill="hold" nodeType="afterGroup">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20510"/>
                                        </p:tgtEl>
                                        <p:attrNameLst>
                                          <p:attrName>style.visibility</p:attrName>
                                        </p:attrNameLst>
                                      </p:cBhvr>
                                      <p:to>
                                        <p:strVal val="visible"/>
                                      </p:to>
                                    </p:set>
                                    <p:animEffect transition="in" filter="wipe(down)">
                                      <p:cBhvr>
                                        <p:cTn id="14" dur="2000"/>
                                        <p:tgtEl>
                                          <p:spTgt spid="20510"/>
                                        </p:tgtEl>
                                      </p:cBhvr>
                                    </p:animEffect>
                                  </p:childTnLst>
                                </p:cTn>
                              </p:par>
                            </p:childTnLst>
                          </p:cTn>
                        </p:par>
                        <p:par>
                          <p:cTn id="15" fill="hold" nodeType="afterGroup">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20519"/>
                                        </p:tgtEl>
                                        <p:attrNameLst>
                                          <p:attrName>style.visibility</p:attrName>
                                        </p:attrNameLst>
                                      </p:cBhvr>
                                      <p:to>
                                        <p:strVal val="visible"/>
                                      </p:to>
                                    </p:set>
                                    <p:animEffect transition="in" filter="wipe(down)">
                                      <p:cBhvr>
                                        <p:cTn id="18" dur="2000"/>
                                        <p:tgtEl>
                                          <p:spTgt spid="20519"/>
                                        </p:tgtEl>
                                      </p:cBhvr>
                                    </p:animEffect>
                                  </p:childTnLst>
                                </p:cTn>
                              </p:par>
                            </p:childTnLst>
                          </p:cTn>
                        </p:par>
                        <p:par>
                          <p:cTn id="19" fill="hold" nodeType="afterGroup">
                            <p:stCondLst>
                              <p:cond delay="6000"/>
                            </p:stCondLst>
                            <p:childTnLst>
                              <p:par>
                                <p:cTn id="20" presetID="22" presetClass="entr" presetSubtype="4" fill="hold" grpId="0" nodeType="afterEffect">
                                  <p:stCondLst>
                                    <p:cond delay="0"/>
                                  </p:stCondLst>
                                  <p:childTnLst>
                                    <p:set>
                                      <p:cBhvr>
                                        <p:cTn id="21" dur="1" fill="hold">
                                          <p:stCondLst>
                                            <p:cond delay="0"/>
                                          </p:stCondLst>
                                        </p:cTn>
                                        <p:tgtEl>
                                          <p:spTgt spid="20511"/>
                                        </p:tgtEl>
                                        <p:attrNameLst>
                                          <p:attrName>style.visibility</p:attrName>
                                        </p:attrNameLst>
                                      </p:cBhvr>
                                      <p:to>
                                        <p:strVal val="visible"/>
                                      </p:to>
                                    </p:set>
                                    <p:animEffect transition="in" filter="wipe(down)">
                                      <p:cBhvr>
                                        <p:cTn id="22" dur="2000"/>
                                        <p:tgtEl>
                                          <p:spTgt spid="20511"/>
                                        </p:tgtEl>
                                      </p:cBhvr>
                                    </p:animEffect>
                                  </p:childTnLst>
                                </p:cTn>
                              </p:par>
                            </p:childTnLst>
                          </p:cTn>
                        </p:par>
                        <p:par>
                          <p:cTn id="23" fill="hold" nodeType="afterGroup">
                            <p:stCondLst>
                              <p:cond delay="8000"/>
                            </p:stCondLst>
                            <p:childTnLst>
                              <p:par>
                                <p:cTn id="24" presetID="22" presetClass="entr" presetSubtype="4" fill="hold" grpId="0" nodeType="afterEffect">
                                  <p:stCondLst>
                                    <p:cond delay="0"/>
                                  </p:stCondLst>
                                  <p:childTnLst>
                                    <p:set>
                                      <p:cBhvr>
                                        <p:cTn id="25" dur="1" fill="hold">
                                          <p:stCondLst>
                                            <p:cond delay="0"/>
                                          </p:stCondLst>
                                        </p:cTn>
                                        <p:tgtEl>
                                          <p:spTgt spid="20522"/>
                                        </p:tgtEl>
                                        <p:attrNameLst>
                                          <p:attrName>style.visibility</p:attrName>
                                        </p:attrNameLst>
                                      </p:cBhvr>
                                      <p:to>
                                        <p:strVal val="visible"/>
                                      </p:to>
                                    </p:set>
                                    <p:animEffect transition="in" filter="wipe(down)">
                                      <p:cBhvr>
                                        <p:cTn id="26" dur="2000"/>
                                        <p:tgtEl>
                                          <p:spTgt spid="2052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8">
                                            <p:txEl>
                                              <p:pRg st="0" end="0"/>
                                            </p:txEl>
                                          </p:spTgt>
                                        </p:tgtEl>
                                        <p:attrNameLst>
                                          <p:attrName>style.visibility</p:attrName>
                                        </p:attrNameLst>
                                      </p:cBhvr>
                                      <p:to>
                                        <p:strVal val="visible"/>
                                      </p:to>
                                    </p:set>
                                    <p:anim calcmode="lin" valueType="num">
                                      <p:cBhvr additive="base">
                                        <p:cTn id="31"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8">
                                            <p:txEl>
                                              <p:pRg st="1" end="1"/>
                                            </p:txEl>
                                          </p:spTgt>
                                        </p:tgtEl>
                                        <p:attrNameLst>
                                          <p:attrName>style.visibility</p:attrName>
                                        </p:attrNameLst>
                                      </p:cBhvr>
                                      <p:to>
                                        <p:strVal val="visible"/>
                                      </p:to>
                                    </p:set>
                                    <p:anim calcmode="lin" valueType="num">
                                      <p:cBhvr additive="base">
                                        <p:cTn id="37"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9" presetID="4" presetClass="entr" presetSubtype="16" fill="hold" grpId="0" nodeType="withEffect">
                                  <p:stCondLst>
                                    <p:cond delay="0"/>
                                  </p:stCondLst>
                                  <p:childTnLst>
                                    <p:set>
                                      <p:cBhvr>
                                        <p:cTn id="40" dur="1" fill="hold">
                                          <p:stCondLst>
                                            <p:cond delay="0"/>
                                          </p:stCondLst>
                                        </p:cTn>
                                        <p:tgtEl>
                                          <p:spTgt spid="20513"/>
                                        </p:tgtEl>
                                        <p:attrNameLst>
                                          <p:attrName>style.visibility</p:attrName>
                                        </p:attrNameLst>
                                      </p:cBhvr>
                                      <p:to>
                                        <p:strVal val="visible"/>
                                      </p:to>
                                    </p:set>
                                    <p:animEffect transition="in" filter="box(in)">
                                      <p:cBhvr>
                                        <p:cTn id="41" dur="500"/>
                                        <p:tgtEl>
                                          <p:spTgt spid="205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0488">
                                            <p:txEl>
                                              <p:pRg st="2" end="2"/>
                                            </p:txEl>
                                          </p:spTgt>
                                        </p:tgtEl>
                                        <p:attrNameLst>
                                          <p:attrName>style.visibility</p:attrName>
                                        </p:attrNameLst>
                                      </p:cBhvr>
                                      <p:to>
                                        <p:strVal val="visible"/>
                                      </p:to>
                                    </p:set>
                                    <p:anim calcmode="lin" valueType="num">
                                      <p:cBhvr additive="base">
                                        <p:cTn id="46"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8" presetID="22" presetClass="entr" presetSubtype="1" fill="hold" grpId="0" nodeType="withEffect">
                                  <p:stCondLst>
                                    <p:cond delay="0"/>
                                  </p:stCondLst>
                                  <p:childTnLst>
                                    <p:set>
                                      <p:cBhvr>
                                        <p:cTn id="49" dur="1" fill="hold">
                                          <p:stCondLst>
                                            <p:cond delay="0"/>
                                          </p:stCondLst>
                                        </p:cTn>
                                        <p:tgtEl>
                                          <p:spTgt spid="20508"/>
                                        </p:tgtEl>
                                        <p:attrNameLst>
                                          <p:attrName>style.visibility</p:attrName>
                                        </p:attrNameLst>
                                      </p:cBhvr>
                                      <p:to>
                                        <p:strVal val="visible"/>
                                      </p:to>
                                    </p:set>
                                    <p:animEffect transition="in" filter="wipe(up)">
                                      <p:cBhvr>
                                        <p:cTn id="50" dur="500"/>
                                        <p:tgtEl>
                                          <p:spTgt spid="2050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0517"/>
                                        </p:tgtEl>
                                        <p:attrNameLst>
                                          <p:attrName>style.visibility</p:attrName>
                                        </p:attrNameLst>
                                      </p:cBhvr>
                                      <p:to>
                                        <p:strVal val="visible"/>
                                      </p:to>
                                    </p:set>
                                    <p:animEffect transition="in" filter="wipe(up)">
                                      <p:cBhvr>
                                        <p:cTn id="53" dur="500"/>
                                        <p:tgtEl>
                                          <p:spTgt spid="2051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0488">
                                            <p:txEl>
                                              <p:pRg st="3" end="3"/>
                                            </p:txEl>
                                          </p:spTgt>
                                        </p:tgtEl>
                                        <p:attrNameLst>
                                          <p:attrName>style.visibility</p:attrName>
                                        </p:attrNameLst>
                                      </p:cBhvr>
                                      <p:to>
                                        <p:strVal val="visible"/>
                                      </p:to>
                                    </p:set>
                                    <p:anim calcmode="lin" valueType="num">
                                      <p:cBhvr additive="base">
                                        <p:cTn id="58"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60" presetID="5" presetClass="entr" presetSubtype="10" fill="hold" grpId="0" nodeType="withEffect">
                                  <p:stCondLst>
                                    <p:cond delay="0"/>
                                  </p:stCondLst>
                                  <p:childTnLst>
                                    <p:set>
                                      <p:cBhvr>
                                        <p:cTn id="61" dur="1" fill="hold">
                                          <p:stCondLst>
                                            <p:cond delay="0"/>
                                          </p:stCondLst>
                                        </p:cTn>
                                        <p:tgtEl>
                                          <p:spTgt spid="20514"/>
                                        </p:tgtEl>
                                        <p:attrNameLst>
                                          <p:attrName>style.visibility</p:attrName>
                                        </p:attrNameLst>
                                      </p:cBhvr>
                                      <p:to>
                                        <p:strVal val="visible"/>
                                      </p:to>
                                    </p:set>
                                    <p:animEffect transition="in" filter="checkerboard(across)">
                                      <p:cBhvr>
                                        <p:cTn id="62" dur="500"/>
                                        <p:tgtEl>
                                          <p:spTgt spid="2051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0488">
                                            <p:txEl>
                                              <p:pRg st="4" end="4"/>
                                            </p:txEl>
                                          </p:spTgt>
                                        </p:tgtEl>
                                        <p:attrNameLst>
                                          <p:attrName>style.visibility</p:attrName>
                                        </p:attrNameLst>
                                      </p:cBhvr>
                                      <p:to>
                                        <p:strVal val="visible"/>
                                      </p:to>
                                    </p:set>
                                    <p:anim calcmode="lin" valueType="num">
                                      <p:cBhvr additive="base">
                                        <p:cTn id="67"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9" presetID="3" presetClass="entr" presetSubtype="10" fill="hold" grpId="0" nodeType="withEffect">
                                  <p:stCondLst>
                                    <p:cond delay="0"/>
                                  </p:stCondLst>
                                  <p:childTnLst>
                                    <p:set>
                                      <p:cBhvr>
                                        <p:cTn id="70" dur="1" fill="hold">
                                          <p:stCondLst>
                                            <p:cond delay="0"/>
                                          </p:stCondLst>
                                        </p:cTn>
                                        <p:tgtEl>
                                          <p:spTgt spid="20525"/>
                                        </p:tgtEl>
                                        <p:attrNameLst>
                                          <p:attrName>style.visibility</p:attrName>
                                        </p:attrNameLst>
                                      </p:cBhvr>
                                      <p:to>
                                        <p:strVal val="visible"/>
                                      </p:to>
                                    </p:set>
                                    <p:animEffect transition="in" filter="blinds(horizontal)">
                                      <p:cBhvr>
                                        <p:cTn id="71" dur="500"/>
                                        <p:tgtEl>
                                          <p:spTgt spid="20525"/>
                                        </p:tgtEl>
                                      </p:cBhvr>
                                    </p:animEffect>
                                  </p:childTnLst>
                                </p:cTn>
                              </p:par>
                              <p:par>
                                <p:cTn id="72" presetID="3" presetClass="entr" presetSubtype="10" fill="hold" nodeType="withEffect">
                                  <p:stCondLst>
                                    <p:cond delay="0"/>
                                  </p:stCondLst>
                                  <p:childTnLst>
                                    <p:set>
                                      <p:cBhvr>
                                        <p:cTn id="73" dur="1" fill="hold">
                                          <p:stCondLst>
                                            <p:cond delay="0"/>
                                          </p:stCondLst>
                                        </p:cTn>
                                        <p:tgtEl>
                                          <p:spTgt spid="20523"/>
                                        </p:tgtEl>
                                        <p:attrNameLst>
                                          <p:attrName>style.visibility</p:attrName>
                                        </p:attrNameLst>
                                      </p:cBhvr>
                                      <p:to>
                                        <p:strVal val="visible"/>
                                      </p:to>
                                    </p:set>
                                    <p:animEffect transition="in" filter="blinds(horizontal)">
                                      <p:cBhvr>
                                        <p:cTn id="74"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09" grpId="0"/>
      <p:bldP spid="20510" grpId="0"/>
      <p:bldP spid="20511" grpId="0"/>
      <p:bldP spid="20513" grpId="0" animBg="1"/>
      <p:bldP spid="20514" grpId="0" animBg="1"/>
      <p:bldP spid="20517" grpId="0" animBg="1"/>
      <p:bldP spid="20518" grpId="0" animBg="1"/>
      <p:bldP spid="20519" grpId="0" animBg="1"/>
      <p:bldP spid="20522" grpId="0" animBg="1"/>
      <p:bldP spid="205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1"/>
            <a:ext cx="8763000" cy="838200"/>
          </a:xfrm>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80900" name="Rectangle 4"/>
          <p:cNvSpPr>
            <a:spLocks noGrp="1" noChangeArrowheads="1"/>
          </p:cNvSpPr>
          <p:nvPr>
            <p:ph type="body" idx="1"/>
          </p:nvPr>
        </p:nvSpPr>
        <p:spPr>
          <a:xfrm>
            <a:off x="152400" y="1600200"/>
            <a:ext cx="8915400" cy="4525963"/>
          </a:xfrm>
        </p:spPr>
        <p:txBody>
          <a:bodyPr/>
          <a:lstStyle/>
          <a:p>
            <a:pPr marL="461480" indent="-461480" algn="r" eaLnBrk="1" hangingPunct="1">
              <a:buNone/>
              <a:defRPr/>
            </a:pPr>
            <a:r>
              <a:rPr lang="ar-JO" sz="2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بماذا وعد الله داود في 2 صموئيل 7: 12-16 ؟</a:t>
            </a:r>
            <a:endParaRPr lang="en-US" sz="2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80901" name="Text Box 5"/>
          <p:cNvSpPr txBox="1">
            <a:spLocks noChangeArrowheads="1"/>
          </p:cNvSpPr>
          <p:nvPr/>
        </p:nvSpPr>
        <p:spPr bwMode="auto">
          <a:xfrm>
            <a:off x="9537138" y="114463"/>
            <a:ext cx="530716"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46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صم 7</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05"/>
          <p:cNvSpPr txBox="1">
            <a:spLocks noChangeArrowheads="1"/>
          </p:cNvSpPr>
          <p:nvPr/>
        </p:nvSpPr>
        <p:spPr bwMode="auto">
          <a:xfrm>
            <a:off x="8464133" y="116653"/>
            <a:ext cx="535524" cy="461566"/>
          </a:xfrm>
          <a:prstGeom prst="rect">
            <a:avLst/>
          </a:prstGeom>
          <a:noFill/>
          <a:ln w="12700">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9خ</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6350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1"/>
            <a:ext cx="8763000" cy="838200"/>
          </a:xfrm>
        </p:spPr>
        <p:txBody>
          <a:bodyPr/>
          <a:lstStyle/>
          <a:p>
            <a:pPr eaLnBrk="1" hangingPunct="1">
              <a:defRPr/>
            </a:pPr>
            <a:r>
              <a:rPr lang="ar-JO" sz="4000" b="1" dirty="0">
                <a:effectLst>
                  <a:glow rad="101600">
                    <a:schemeClr val="bg1">
                      <a:alpha val="75000"/>
                    </a:schemeClr>
                  </a:glow>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effectLst>
                <a:glow rad="101600">
                  <a:schemeClr val="bg1">
                    <a:alpha val="75000"/>
                  </a:schemeClr>
                </a:glow>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65539" name="Text Box 5"/>
          <p:cNvSpPr txBox="1">
            <a:spLocks noChangeArrowheads="1"/>
          </p:cNvSpPr>
          <p:nvPr/>
        </p:nvSpPr>
        <p:spPr bwMode="auto">
          <a:xfrm>
            <a:off x="9373304" y="74031"/>
            <a:ext cx="530716"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6554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صم 7</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lIns="91341" tIns="45671" rIns="91341" bIns="45671"/>
          <a:lstStyle/>
          <a:p>
            <a:pPr marL="461480" marR="0" lvl="0" indent="-461480" algn="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بماذا وعد الله داود في 2 صموئيل 7 : 12-16؟</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أولاد</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بيت لا يفنى أبداً</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مملكة</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سلالة سياسية (كل ملك على أورشليم سيكون من نسله المباشر)</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عرش</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بصفته عهداً أبدياً (ع 16) فإن الحق بالحكم سيقى مع عائلته للأبد</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هيكل</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سيقوم سليمان ببنائه</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تأديب</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سيعاقب الله الملوك العصاة لكنه سيحفظ وعوده غير المشروطة</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7" name="Text Box 105"/>
          <p:cNvSpPr txBox="1">
            <a:spLocks noChangeArrowheads="1"/>
          </p:cNvSpPr>
          <p:nvPr/>
        </p:nvSpPr>
        <p:spPr bwMode="auto">
          <a:xfrm>
            <a:off x="8536142" y="44843"/>
            <a:ext cx="535524" cy="461566"/>
          </a:xfrm>
          <a:prstGeom prst="rect">
            <a:avLst/>
          </a:prstGeom>
          <a:noFill/>
          <a:ln>
            <a:noFill/>
          </a:ln>
        </p:spPr>
        <p:txBody>
          <a:bodyPr wrap="none" lIns="91341" tIns="45671" rIns="91341" bIns="45671" anchor="ctr">
            <a:spAutoFit/>
          </a:bodyPr>
          <a:lstStyle>
            <a:defPPr>
              <a:defRPr lang="en-US"/>
            </a:defPPr>
            <a:lvl1pPr algn="ctr" eaLnBrk="1" hangingPunct="1">
              <a:defRPr b="1">
                <a:solidFill>
                  <a:srgbClr val="000000"/>
                </a:solidFill>
                <a:effectLst>
                  <a:glow rad="101600">
                    <a:srgbClr val="FFFFFF">
                      <a:alpha val="75000"/>
                    </a:srgbClr>
                  </a:glow>
                </a:effectLst>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9خ</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مريم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62" name="Text Box 1027"/>
          <p:cNvSpPr txBox="1">
            <a:spLocks noChangeArrowheads="1"/>
          </p:cNvSpPr>
          <p:nvPr/>
        </p:nvSpPr>
        <p:spPr bwMode="auto">
          <a:xfrm>
            <a:off x="0" y="2492917"/>
            <a:ext cx="1981200" cy="2169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t</a:t>
            </a:r>
            <a:r>
              <a:rPr kumimoji="0" lang="ar-JO"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فجميع</a:t>
            </a:r>
            <a:r>
              <a:rPr kumimoji="0" lang="ar-JO" sz="1800" b="1" u="none" strike="noStrike" kern="1200" cap="none" spc="0" normalizeH="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 الأجيال من إبراهيم إلى داود أربعة عشر جيلاً ومن داود إلى سبي بابل أربعة عشر جيلاً ومن سبي بابل إلى المسيح أربعة عشر جيلاً</a:t>
            </a:r>
            <a:endParaRPr kumimoji="0" lang="en-GB"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متى 1: 17</a:t>
            </a:r>
            <a:endParaRPr kumimoji="0" lang="en-GB"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117763" name="Group 1028"/>
          <p:cNvGrpSpPr>
            <a:grpSpLocks/>
          </p:cNvGrpSpPr>
          <p:nvPr/>
        </p:nvGrpSpPr>
        <p:grpSpPr bwMode="auto">
          <a:xfrm>
            <a:off x="228600" y="682626"/>
            <a:ext cx="5086350" cy="5903914"/>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إبراهيم</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117826" name="Group 1030"/>
            <p:cNvGrpSpPr>
              <a:grpSpLocks/>
            </p:cNvGrpSpPr>
            <p:nvPr/>
          </p:nvGrpSpPr>
          <p:grpSpPr bwMode="auto">
            <a:xfrm>
              <a:off x="364" y="524"/>
              <a:ext cx="2840" cy="3531"/>
              <a:chOff x="608" y="92"/>
              <a:chExt cx="2500" cy="3531"/>
            </a:xfrm>
          </p:grpSpPr>
          <p:cxnSp>
            <p:nvCxnSpPr>
              <p:cNvPr id="117827"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إسحق</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29"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1"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يهوذا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3"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فارص</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5"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حصرون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7"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9"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عميناداب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41"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نحشون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43"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سلمون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بوعز</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47"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عوبيد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4"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يسى</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6"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الملك</a:t>
                </a:r>
                <a:r>
                  <a:rPr kumimoji="0" lang="ar-JO" sz="1600" b="1" u="none" strike="noStrike" kern="1200" cap="none" spc="0" normalizeH="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 داود</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grpSp>
      <p:sp>
        <p:nvSpPr>
          <p:cNvPr id="117764" name="Text Box 1057"/>
          <p:cNvSpPr txBox="1">
            <a:spLocks noChangeArrowheads="1"/>
          </p:cNvSpPr>
          <p:nvPr/>
        </p:nvSpPr>
        <p:spPr bwMode="auto">
          <a:xfrm>
            <a:off x="2438421" y="835025"/>
            <a:ext cx="12604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سليمان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65"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96" y="1104900"/>
            <a:ext cx="12557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رحبعام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67" name="AutoShape 1060"/>
          <p:cNvCxnSpPr>
            <a:cxnSpLocks noChangeShapeType="1"/>
          </p:cNvCxnSpPr>
          <p:nvPr/>
        </p:nvCxnSpPr>
        <p:spPr bwMode="auto">
          <a:xfrm rot="16200000" flipH="1">
            <a:off x="3795713"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46" y="1543050"/>
            <a:ext cx="129222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أبيا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69"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7" y="1981200"/>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آسا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1"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46" y="2428875"/>
            <a:ext cx="13954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يهوشافاط</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3"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96" y="2867025"/>
            <a:ext cx="13620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يهورام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5"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عزيا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7"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يوثام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9"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آحاز</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1"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حزقيا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3" name="AutoShape 1076"/>
          <p:cNvCxnSpPr>
            <a:cxnSpLocks noChangeShapeType="1"/>
          </p:cNvCxnSpPr>
          <p:nvPr/>
        </p:nvCxnSpPr>
        <p:spPr bwMode="auto">
          <a:xfrm rot="16200000" flipH="1">
            <a:off x="5427663"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منسى</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5"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آمون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7" name="AutoShape 1080"/>
          <p:cNvCxnSpPr>
            <a:cxnSpLocks noChangeShapeType="1"/>
          </p:cNvCxnSpPr>
          <p:nvPr/>
        </p:nvCxnSpPr>
        <p:spPr bwMode="auto">
          <a:xfrm rot="16200000" flipH="1">
            <a:off x="5856289"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يوشيا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9"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يكنيا (السبي)</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91" name="Text Box 1084"/>
          <p:cNvSpPr txBox="1">
            <a:spLocks noChangeArrowheads="1"/>
          </p:cNvSpPr>
          <p:nvPr/>
        </p:nvSpPr>
        <p:spPr bwMode="auto">
          <a:xfrm>
            <a:off x="4816496" y="911225"/>
            <a:ext cx="12604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شألتئيل</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2" name="AutoShape 1085"/>
          <p:cNvCxnSpPr>
            <a:cxnSpLocks noChangeShapeType="1"/>
          </p:cNvCxnSpPr>
          <p:nvPr/>
        </p:nvCxnSpPr>
        <p:spPr bwMode="auto">
          <a:xfrm>
            <a:off x="5616576"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71" y="1104900"/>
            <a:ext cx="12557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زربابل</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4" name="AutoShape 1087"/>
          <p:cNvCxnSpPr>
            <a:cxnSpLocks noChangeShapeType="1"/>
          </p:cNvCxnSpPr>
          <p:nvPr/>
        </p:nvCxnSpPr>
        <p:spPr bwMode="auto">
          <a:xfrm rot="16200000" flipH="1">
            <a:off x="6110288"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21" y="1543050"/>
            <a:ext cx="129222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ابيهود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6"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1" y="1981200"/>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ألياقيم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8"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21" y="2428875"/>
            <a:ext cx="13954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عازور</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0"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71" y="2867025"/>
            <a:ext cx="13620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صادوق</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2"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1" y="3305175"/>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أخيم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4"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اليود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6"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أليعازر</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8"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متان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10"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12"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307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يوسف</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يسوع المسيح</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15" name="AutoShape 1108"/>
          <p:cNvCxnSpPr>
            <a:cxnSpLocks noChangeShapeType="1"/>
          </p:cNvCxnSpPr>
          <p:nvPr/>
        </p:nvCxnSpPr>
        <p:spPr bwMode="auto">
          <a:xfrm rot="16200000" flipH="1">
            <a:off x="8168482"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31"/>
            <a:ext cx="2514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تأسيس            المملكة             الأبدية</a:t>
            </a:r>
            <a:endParaRPr kumimoji="0" lang="en-US"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8" name="Text Box 1112"/>
          <p:cNvSpPr txBox="1">
            <a:spLocks noChangeArrowheads="1"/>
          </p:cNvSpPr>
          <p:nvPr/>
        </p:nvSpPr>
        <p:spPr bwMode="auto">
          <a:xfrm>
            <a:off x="1524000" y="5635628"/>
            <a:ext cx="17526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قيام المملكة</a:t>
            </a:r>
            <a:endParaRPr kumimoji="0" lang="en-US"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9" name="Text Box 1113"/>
          <p:cNvSpPr txBox="1">
            <a:spLocks noChangeArrowheads="1"/>
          </p:cNvSpPr>
          <p:nvPr/>
        </p:nvSpPr>
        <p:spPr bwMode="auto">
          <a:xfrm>
            <a:off x="1371600" y="377831"/>
            <a:ext cx="39624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سقوط المملكة</a:t>
            </a:r>
            <a:endParaRPr kumimoji="0" lang="en-US"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0" name="Oval 1114"/>
          <p:cNvSpPr>
            <a:spLocks noChangeArrowheads="1"/>
          </p:cNvSpPr>
          <p:nvPr/>
        </p:nvSpPr>
        <p:spPr bwMode="auto">
          <a:xfrm rot="-2026311">
            <a:off x="1781175" y="106364"/>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24" name="Rectangle 1117"/>
          <p:cNvSpPr>
            <a:spLocks noGrp="1" noChangeArrowheads="1"/>
          </p:cNvSpPr>
          <p:nvPr>
            <p:ph type="title" idx="4294967295"/>
          </p:nvPr>
        </p:nvSpPr>
        <p:spPr>
          <a:xfrm>
            <a:off x="0" y="0"/>
            <a:ext cx="5257800" cy="457200"/>
          </a:xfrm>
        </p:spPr>
        <p:txBody>
          <a:bodyPr/>
          <a:lstStyle/>
          <a:p>
            <a:pPr algn="ctr" eaLnBrk="1" hangingPunct="1"/>
            <a:r>
              <a:rPr lang="ar-JO"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rPr>
              <a:t>الملكوت في متى 1</a:t>
            </a:r>
            <a:endParaRPr lang="en-US"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endParaRPr>
          </a:p>
        </p:txBody>
      </p:sp>
      <p:grpSp>
        <p:nvGrpSpPr>
          <p:cNvPr id="95" name="Group 94"/>
          <p:cNvGrpSpPr/>
          <p:nvPr/>
        </p:nvGrpSpPr>
        <p:grpSpPr>
          <a:xfrm>
            <a:off x="7668344" y="2636912"/>
            <a:ext cx="1778000" cy="1174552"/>
            <a:chOff x="7390341" y="1916832"/>
            <a:chExt cx="1778000" cy="1174552"/>
          </a:xfrm>
        </p:grpSpPr>
        <p:sp>
          <p:nvSpPr>
            <p:cNvPr id="96" name="Text Box 43"/>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أخزيا</a:t>
              </a:r>
              <a:endParaRPr kumimoji="0" lang="en-GB"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97" name="AutoShape 44"/>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98" name="Text Box 45"/>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يؤاش</a:t>
              </a:r>
              <a:endParaRPr kumimoji="0" lang="en-GB"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99" name="AutoShape 46"/>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100" name="Text Box 47"/>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ar-JO" sz="1400" dirty="0">
                  <a:solidFill>
                    <a:srgbClr val="FFFFFF"/>
                  </a:solidFill>
                  <a:latin typeface="Arial" panose="020B0604020202020204" pitchFamily="34" charset="0"/>
                  <a:cs typeface="Arial" panose="020B0604020202020204" pitchFamily="34" charset="0"/>
                </a:rPr>
                <a:t>عمسيا</a:t>
              </a:r>
              <a:endParaRPr kumimoji="0" lang="en-GB"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1" name="Left Arrow 100"/>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230494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P spid="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76201" y="663582"/>
            <a:ext cx="4640263" cy="619442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الخارجي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اتفق آباء الكنيسة من النصف الثاني من القرن الثاني أن لوقا الطبيب المحبوب (كو 4: 14) كتب الإنجيل الذي يحمل اسمه</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المبكر على أن لوقا هو الكاتب هو القانون الموراتوري والمقدمة ضد الماركونية</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المزيد من الإقتباسات عن تأليف لوقا للسفر قدمت من قبل إيريناوس، ترتليان، اكليمندس الإسكندري، أوريجانوس، يوسابيوس وجيروم</a:t>
            </a: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084" name="Text Box 4"/>
          <p:cNvSpPr txBox="1">
            <a:spLocks noChangeArrowheads="1"/>
          </p:cNvSpPr>
          <p:nvPr/>
        </p:nvSpPr>
        <p:spPr bwMode="auto">
          <a:xfrm>
            <a:off x="5029200" y="663575"/>
            <a:ext cx="3962400" cy="6096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07988" marR="0" lvl="0" indent="-407988" algn="ctr" defTabSz="914400" rtl="1" eaLnBrk="1" fontAlgn="base" latinLnBrk="0" hangingPunct="1">
              <a:lnSpc>
                <a:spcPct val="100000"/>
              </a:lnSpc>
              <a:spcBef>
                <a:spcPct val="0"/>
              </a:spcBef>
              <a:spcAft>
                <a:spcPct val="0"/>
              </a:spcAft>
              <a:buClrTx/>
              <a:buSzTx/>
              <a:buFontTx/>
              <a:buNone/>
              <a:tabLst/>
              <a:defRPr/>
            </a:pPr>
            <a:r>
              <a:rPr kumimoji="0" lang="ar-JO" altLang="zh-CN" sz="2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الداخلي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عدة عناصر تؤكد أن لوقا وأعمال كتبا من قبل كاتب واحد</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أقسام بلغة المتكلم الجمع في سفر الأعمال</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مصطلحات طبية تقنية أكثر تتناسب مع تأليف السفر من قبل طبيب</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9252" name="Rectangle 5"/>
          <p:cNvSpPr>
            <a:spLocks noGrp="1" noChangeArrowheads="1"/>
          </p:cNvSpPr>
          <p:nvPr>
            <p:ph type="title" idx="4294967295"/>
          </p:nvPr>
        </p:nvSpPr>
        <p:spPr>
          <a:xfrm>
            <a:off x="4138253" y="76207"/>
            <a:ext cx="869084" cy="461633"/>
          </a:xfrm>
          <a:solidFill>
            <a:schemeClr val="tx2"/>
          </a:solidFill>
        </p:spPr>
        <p:txBody>
          <a:bodyPr wrap="none" anchor="t">
            <a:spAutoFit/>
          </a:bodyPr>
          <a:lstStyle/>
          <a:p>
            <a:pPr eaLnBrk="1" hangingPunct="1"/>
            <a:r>
              <a:rPr lang="ar-JO" sz="2400" dirty="0">
                <a:solidFill>
                  <a:srgbClr val="000000"/>
                </a:solidFill>
                <a:ea typeface="SimSun" charset="0"/>
                <a:cs typeface="SimSun" charset="0"/>
              </a:rPr>
              <a:t>التأليف</a:t>
            </a:r>
            <a:endParaRPr lang="en-US" sz="2400" dirty="0">
              <a:solidFill>
                <a:srgbClr val="000000"/>
              </a:solidFill>
              <a:ea typeface="SimSun" charset="0"/>
              <a:cs typeface="SimSun" charset="0"/>
            </a:endParaRPr>
          </a:p>
        </p:txBody>
      </p:sp>
      <p:sp>
        <p:nvSpPr>
          <p:cNvPr id="2" name="Text Box 2">
            <a:extLst>
              <a:ext uri="{FF2B5EF4-FFF2-40B4-BE49-F238E27FC236}">
                <a16:creationId xmlns:a16="http://schemas.microsoft.com/office/drawing/2014/main" id="{D38DBFE8-B76E-1A1A-D55D-C1F2F03C7012}"/>
              </a:ext>
            </a:extLst>
          </p:cNvPr>
          <p:cNvSpPr txBox="1">
            <a:spLocks noChangeArrowheads="1"/>
          </p:cNvSpPr>
          <p:nvPr/>
        </p:nvSpPr>
        <p:spPr bwMode="auto">
          <a:xfrm>
            <a:off x="8509553" y="15039"/>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1+#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4"/>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يقول متى أن يسوع ملك</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94973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97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1" name="Line 4"/>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2" name="Line 5"/>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3" name="Line 6"/>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4" name="Line 7"/>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5" name="Line 8"/>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7289" name="Text Box 9"/>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MacArthur,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Zuck, Roy</a:t>
            </a:r>
            <a:endPar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7" name="Text Box 11"/>
          <p:cNvSpPr txBox="1">
            <a:spLocks noChangeArrowheads="1"/>
          </p:cNvSpPr>
          <p:nvPr/>
        </p:nvSpPr>
        <p:spPr bwMode="auto">
          <a:xfrm>
            <a:off x="542597" y="6525391"/>
            <a:ext cx="219732" cy="24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97292" name="Rectangle 1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97293" name="Rectangle 13"/>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38</a:t>
            </a:r>
          </a:p>
        </p:txBody>
      </p:sp>
      <p:sp>
        <p:nvSpPr>
          <p:cNvPr id="329740" name="Text Box 14"/>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97295" name="Rectangle 15"/>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2" name="Title 1"/>
          <p:cNvSpPr>
            <a:spLocks noGrp="1"/>
          </p:cNvSpPr>
          <p:nvPr>
            <p:ph type="ctrTitle"/>
          </p:nvPr>
        </p:nvSpPr>
        <p:spPr>
          <a:xfrm>
            <a:off x="1187450" y="1484313"/>
            <a:ext cx="2808288" cy="3457575"/>
          </a:xfrm>
        </p:spPr>
        <p:txBody>
          <a:bodyPr/>
          <a:lstStyle/>
          <a:p>
            <a:pPr>
              <a:defRPr/>
            </a:pPr>
            <a:r>
              <a:rPr lang="ar-JO" sz="2800" b="1" kern="1200" dirty="0">
                <a:solidFill>
                  <a:srgbClr val="FFFF00"/>
                </a:solidFill>
                <a:latin typeface="Arial" panose="020B0604020202020204" pitchFamily="34" charset="0"/>
                <a:ea typeface="ＭＳ Ｐゴシック"/>
                <a:cs typeface="Arial" panose="020B0604020202020204" pitchFamily="34" charset="0"/>
              </a:rPr>
              <a:t>بعض الكتاب</a:t>
            </a:r>
            <a:br>
              <a:rPr lang="ar-JO" sz="2800" b="1" kern="1200" dirty="0">
                <a:solidFill>
                  <a:srgbClr val="FFFF00"/>
                </a:solidFill>
                <a:latin typeface="Arial" panose="020B0604020202020204" pitchFamily="34" charset="0"/>
                <a:ea typeface="ＭＳ Ｐゴシック"/>
                <a:cs typeface="Arial" panose="020B0604020202020204" pitchFamily="34" charset="0"/>
              </a:rPr>
            </a:br>
            <a:r>
              <a:rPr lang="ar-JO" sz="2800" b="1" kern="1200" dirty="0">
                <a:solidFill>
                  <a:srgbClr val="FFFF00"/>
                </a:solidFill>
                <a:latin typeface="Arial" panose="020B0604020202020204" pitchFamily="34" charset="0"/>
                <a:ea typeface="ＭＳ Ｐゴシック"/>
                <a:cs typeface="Arial" panose="020B0604020202020204" pitchFamily="34" charset="0"/>
              </a:rPr>
              <a:t> الذين تحدثوا</a:t>
            </a:r>
            <a:br>
              <a:rPr lang="ar-JO" sz="2800" b="1" kern="1200" dirty="0">
                <a:solidFill>
                  <a:srgbClr val="FFFF00"/>
                </a:solidFill>
                <a:latin typeface="Arial" panose="020B0604020202020204" pitchFamily="34" charset="0"/>
                <a:ea typeface="ＭＳ Ｐゴシック"/>
                <a:cs typeface="Arial" panose="020B0604020202020204" pitchFamily="34" charset="0"/>
              </a:rPr>
            </a:br>
            <a:r>
              <a:rPr lang="ar-JO" sz="2800" b="1" kern="1200" dirty="0">
                <a:solidFill>
                  <a:srgbClr val="FFFF00"/>
                </a:solidFill>
                <a:latin typeface="Arial" panose="020B0604020202020204" pitchFamily="34" charset="0"/>
                <a:ea typeface="ＭＳ Ｐゴシック"/>
                <a:cs typeface="Arial" panose="020B0604020202020204" pitchFamily="34" charset="0"/>
              </a:rPr>
              <a:t> عن نسب 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40558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additive="base">
                                        <p:cTn id="7" dur="5000" fill="hold"/>
                                        <p:tgtEl>
                                          <p:spTgt spid="97289"/>
                                        </p:tgtEl>
                                        <p:attrNameLst>
                                          <p:attrName>ppt_x</p:attrName>
                                        </p:attrNameLst>
                                      </p:cBhvr>
                                      <p:tavLst>
                                        <p:tav tm="0">
                                          <p:val>
                                            <p:strVal val="#ppt_x"/>
                                          </p:val>
                                        </p:tav>
                                        <p:tav tm="100000">
                                          <p:val>
                                            <p:strVal val="#ppt_x"/>
                                          </p:val>
                                        </p:tav>
                                      </p:tavLst>
                                    </p:anim>
                                    <p:anim calcmode="lin" valueType="num">
                                      <p:cBhvr additive="base">
                                        <p:cTn id="8"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ar-JO" sz="5400" b="1" dirty="0">
                <a:solidFill>
                  <a:schemeClr val="bg1"/>
                </a:solidFill>
                <a:effectLst>
                  <a:outerShdw blurRad="38100" dist="38100" dir="2700000" algn="tl">
                    <a:srgbClr val="808080"/>
                  </a:outerShdw>
                </a:effectLst>
                <a:latin typeface="Papyrus" charset="0"/>
              </a:rPr>
              <a:t>ولادة وطفولة</a:t>
            </a:r>
            <a:br>
              <a:rPr lang="ar-JO" sz="5400" b="1" dirty="0">
                <a:solidFill>
                  <a:schemeClr val="bg1"/>
                </a:solidFill>
                <a:effectLst>
                  <a:outerShdw blurRad="38100" dist="38100" dir="2700000" algn="tl">
                    <a:srgbClr val="808080"/>
                  </a:outerShdw>
                </a:effectLst>
                <a:latin typeface="Papyrus" charset="0"/>
              </a:rPr>
            </a:br>
            <a:r>
              <a:rPr lang="ar-JO" sz="5400" b="1" dirty="0">
                <a:solidFill>
                  <a:schemeClr val="bg1"/>
                </a:solidFill>
                <a:effectLst>
                  <a:outerShdw blurRad="38100" dist="38100" dir="2700000" algn="tl">
                    <a:srgbClr val="808080"/>
                  </a:outerShdw>
                </a:effectLst>
                <a:latin typeface="Papyrus" charset="0"/>
              </a:rPr>
              <a:t>يسوع</a:t>
            </a:r>
            <a:endParaRPr lang="en-US" sz="5400" b="1" dirty="0">
              <a:solidFill>
                <a:schemeClr val="bg1"/>
              </a:solidFill>
              <a:effectLst>
                <a:outerShdw blurRad="38100" dist="38100" dir="2700000" algn="tl">
                  <a:srgbClr val="808080"/>
                </a:outerShdw>
              </a:effectLst>
              <a:latin typeface="Papyrus" charset="0"/>
            </a:endParaRP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cs typeface="Arial"/>
              </a:rPr>
              <a:t>مقتبس من محاضرة صفية عام 2006 للسيد كوني تونغ فور</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buNone/>
            </a:pPr>
            <a:endParaRPr lang="ar-JO" sz="4000" b="1" dirty="0">
              <a:solidFill>
                <a:srgbClr val="FFFFFF"/>
              </a:solidFill>
              <a:effectLst>
                <a:outerShdw blurRad="38100" dist="38100" dir="2700000" algn="tl">
                  <a:srgbClr val="000000"/>
                </a:outerShdw>
              </a:effectLst>
            </a:endParaRPr>
          </a:p>
          <a:p>
            <a:pPr algn="ctr">
              <a:buNone/>
            </a:pPr>
            <a:r>
              <a:rPr lang="ar-JO" sz="4000" b="1" dirty="0">
                <a:solidFill>
                  <a:srgbClr val="FFFFFF"/>
                </a:solidFill>
                <a:effectLst>
                  <a:outerShdw blurRad="38100" dist="38100" dir="2700000" algn="tl">
                    <a:srgbClr val="000000"/>
                  </a:outerShdw>
                </a:effectLst>
              </a:rPr>
              <a:t>من          إبراهيم       إلى       يسوع</a:t>
            </a:r>
            <a:endParaRPr lang="en-US" sz="4000" b="1" dirty="0">
              <a:solidFill>
                <a:srgbClr val="FFFFFF"/>
              </a:solidFill>
              <a:effectLst>
                <a:outerShdw blurRad="38100" dist="38100" dir="2700000" algn="tl">
                  <a:srgbClr val="000000"/>
                </a:outerShdw>
              </a:effectLst>
            </a:endParaRP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متى</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ar-JO" sz="5400" b="1" dirty="0">
                <a:solidFill>
                  <a:schemeClr val="accent2"/>
                </a:solidFill>
                <a:effectLst>
                  <a:outerShdw blurRad="38100" dist="38100" dir="2700000" algn="tl">
                    <a:srgbClr val="000000"/>
                  </a:outerShdw>
                </a:effectLst>
              </a:rPr>
              <a:t>نسب يسوع</a:t>
            </a:r>
            <a:endParaRPr lang="en-US" sz="5400" b="1" dirty="0">
              <a:solidFill>
                <a:schemeClr val="accent2"/>
              </a:solidFill>
              <a:effectLst>
                <a:outerShdw blurRad="38100" dist="38100" dir="2700000" algn="tl">
                  <a:srgbClr val="000000"/>
                </a:outerShdw>
              </a:effectLst>
            </a:endParaRP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5845"/>
                                        </p:tgtEl>
                                        <p:attrNameLst>
                                          <p:attrName>style.visibility</p:attrName>
                                        </p:attrNameLst>
                                      </p:cBhvr>
                                      <p:to>
                                        <p:strVal val="visible"/>
                                      </p:to>
                                    </p:set>
                                    <p:anim calcmode="lin" valueType="num">
                                      <p:cBhvr additive="base">
                                        <p:cTn id="18" dur="500" fill="hold"/>
                                        <p:tgtEl>
                                          <p:spTgt spid="35845"/>
                                        </p:tgtEl>
                                        <p:attrNameLst>
                                          <p:attrName>ppt_x</p:attrName>
                                        </p:attrNameLst>
                                      </p:cBhvr>
                                      <p:tavLst>
                                        <p:tav tm="0">
                                          <p:val>
                                            <p:strVal val="#ppt_x"/>
                                          </p:val>
                                        </p:tav>
                                        <p:tav tm="100000">
                                          <p:val>
                                            <p:strVal val="#ppt_x"/>
                                          </p:val>
                                        </p:tav>
                                      </p:tavLst>
                                    </p:anim>
                                    <p:anim calcmode="lin" valueType="num">
                                      <p:cBhvr additive="base">
                                        <p:cTn id="1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أ. 14 * 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ت. 13 * 5</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ب. 14 * 4</a:t>
            </a:r>
            <a:endParaRPr kumimoji="0" lang="en-US"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ث. 15 * 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مليون دينار</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250000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125000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32000 د</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16000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1000 د</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كم جيلاً يوجد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من إبراهيم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إلى يسوع؟</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 xmlns:a14="http://schemas.microsoft.com/office/drawing/2010/main">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lnSpc>
                <a:spcPct val="80000"/>
              </a:lnSpc>
            </a:pPr>
            <a:endParaRPr lang="en-US" sz="3600" b="1" dirty="0">
              <a:solidFill>
                <a:srgbClr val="FFFFFF"/>
              </a:solidFill>
              <a:effectLst>
                <a:outerShdw blurRad="38100" dist="38100" dir="2700000" algn="tl">
                  <a:srgbClr val="000000"/>
                </a:outerShdw>
              </a:effectLst>
            </a:endParaRPr>
          </a:p>
          <a:p>
            <a:pPr algn="ctr">
              <a:lnSpc>
                <a:spcPct val="80000"/>
              </a:lnSpc>
              <a:buFontTx/>
              <a:buNone/>
            </a:pPr>
            <a:r>
              <a:rPr lang="en-US" sz="3600" b="1" dirty="0">
                <a:solidFill>
                  <a:srgbClr val="FFFFFF"/>
                </a:solidFill>
                <a:effectLst>
                  <a:outerShdw blurRad="38100" dist="38100" dir="2700000" algn="tl">
                    <a:srgbClr val="000000"/>
                  </a:outerShdw>
                </a:effectLst>
              </a:rPr>
              <a:t>	</a:t>
            </a:r>
          </a:p>
          <a:p>
            <a:pPr algn="ctr">
              <a:lnSpc>
                <a:spcPct val="80000"/>
              </a:lnSpc>
              <a:buFontTx/>
              <a:buNone/>
            </a:pPr>
            <a:r>
              <a:rPr lang="en-US" sz="3600" b="1" dirty="0">
                <a:solidFill>
                  <a:srgbClr val="FFFFFF"/>
                </a:solidFill>
                <a:effectLst>
                  <a:outerShdw blurRad="38100" dist="38100" dir="2700000" algn="tl">
                    <a:srgbClr val="000000"/>
                  </a:outerShdw>
                </a:effectLst>
              </a:rPr>
              <a:t>	</a:t>
            </a:r>
            <a:r>
              <a:rPr lang="ar-JO" sz="3600" b="1" dirty="0">
                <a:solidFill>
                  <a:srgbClr val="FFFFFF"/>
                </a:solidFill>
                <a:effectLst>
                  <a:outerShdw blurRad="38100" dist="38100" dir="2700000" algn="tl">
                    <a:srgbClr val="000000"/>
                  </a:outerShdw>
                </a:effectLst>
              </a:rPr>
              <a:t>من </a:t>
            </a:r>
          </a:p>
          <a:p>
            <a:pPr algn="ctr">
              <a:lnSpc>
                <a:spcPct val="80000"/>
              </a:lnSpc>
              <a:buFontTx/>
              <a:buNone/>
            </a:pPr>
            <a:r>
              <a:rPr lang="ar-JO" sz="3600" b="1" dirty="0">
                <a:solidFill>
                  <a:srgbClr val="FFFFFF"/>
                </a:solidFill>
                <a:effectLst>
                  <a:outerShdw blurRad="38100" dist="38100" dir="2700000" algn="tl">
                    <a:srgbClr val="000000"/>
                  </a:outerShdw>
                </a:effectLst>
              </a:rPr>
              <a:t>إبراهيم</a:t>
            </a:r>
          </a:p>
          <a:p>
            <a:pPr algn="ctr">
              <a:lnSpc>
                <a:spcPct val="80000"/>
              </a:lnSpc>
              <a:buFontTx/>
              <a:buNone/>
            </a:pPr>
            <a:r>
              <a:rPr lang="ar-JO" sz="3600" b="1" dirty="0">
                <a:solidFill>
                  <a:srgbClr val="FFFFFF"/>
                </a:solidFill>
                <a:effectLst>
                  <a:outerShdw blurRad="38100" dist="38100" dir="2700000" algn="tl">
                    <a:srgbClr val="000000"/>
                  </a:outerShdw>
                </a:effectLst>
              </a:rPr>
              <a:t>إلى </a:t>
            </a:r>
          </a:p>
          <a:p>
            <a:pPr algn="ctr">
              <a:lnSpc>
                <a:spcPct val="80000"/>
              </a:lnSpc>
              <a:buFontTx/>
              <a:buNone/>
            </a:pPr>
            <a:r>
              <a:rPr lang="ar-JO" sz="3600" b="1" dirty="0">
                <a:solidFill>
                  <a:srgbClr val="FFFFFF"/>
                </a:solidFill>
                <a:effectLst>
                  <a:outerShdw blurRad="38100" dist="38100" dir="2700000" algn="tl">
                    <a:srgbClr val="000000"/>
                  </a:outerShdw>
                </a:effectLst>
              </a:rPr>
              <a:t>يسوع</a:t>
            </a:r>
            <a:endParaRPr lang="en-US" sz="3600" b="1" dirty="0">
              <a:solidFill>
                <a:srgbClr val="FFFFFF"/>
              </a:solidFill>
              <a:effectLst>
                <a:outerShdw blurRad="38100" dist="38100" dir="2700000" algn="tl">
                  <a:srgbClr val="000000"/>
                </a:outerShdw>
              </a:effectLst>
            </a:endParaRP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متى</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ar-JO" sz="5400" b="1" dirty="0">
                <a:solidFill>
                  <a:schemeClr val="accent2"/>
                </a:solidFill>
                <a:effectLst>
                  <a:outerShdw blurRad="38100" dist="38100" dir="2700000" algn="tl">
                    <a:srgbClr val="000000"/>
                  </a:outerShdw>
                </a:effectLst>
              </a:rPr>
              <a:t>نسب يسوع</a:t>
            </a:r>
            <a:endParaRPr lang="en-US" sz="5400" b="1" dirty="0">
              <a:solidFill>
                <a:schemeClr val="accent2"/>
              </a:solidFill>
              <a:effectLst>
                <a:outerShdw blurRad="38100" dist="38100" dir="2700000" algn="tl">
                  <a:srgbClr val="000000"/>
                </a:outerShdw>
              </a:effectLst>
            </a:endParaRP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ar-JO" sz="2400" b="1" dirty="0">
                <a:solidFill>
                  <a:schemeClr val="accent2"/>
                </a:solidFill>
                <a:effectLst>
                  <a:outerShdw blurRad="38100" dist="38100" dir="2700000" algn="tl">
                    <a:srgbClr val="000000"/>
                  </a:outerShdw>
                </a:effectLst>
              </a:rPr>
              <a:t>إبراهيم</a:t>
            </a: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buFontTx/>
              <a:buNone/>
            </a:pPr>
            <a:r>
              <a:rPr lang="en-US" sz="2400" b="1" dirty="0">
                <a:solidFill>
                  <a:schemeClr val="accent2"/>
                </a:solidFill>
                <a:effectLst>
                  <a:outerShdw blurRad="38100" dist="38100" dir="2700000" algn="tl">
                    <a:srgbClr val="000000"/>
                  </a:outerShdw>
                </a:effectLst>
              </a:rPr>
              <a:t>    </a:t>
            </a:r>
            <a:r>
              <a:rPr lang="ar-JO" sz="2400" b="1" dirty="0">
                <a:solidFill>
                  <a:schemeClr val="accent2"/>
                </a:solidFill>
                <a:effectLst>
                  <a:outerShdw blurRad="38100" dist="38100" dir="2700000" algn="tl">
                    <a:srgbClr val="000000"/>
                  </a:outerShdw>
                </a:effectLst>
              </a:rPr>
              <a:t>داود    </a:t>
            </a: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buFontTx/>
              <a:buNone/>
            </a:pPr>
            <a:endParaRPr lang="en-US" sz="2400" b="1" dirty="0">
              <a:solidFill>
                <a:schemeClr val="accent2"/>
              </a:solidFill>
              <a:effectLst>
                <a:outerShdw blurRad="38100" dist="38100" dir="2700000" algn="tl">
                  <a:srgbClr val="000000"/>
                </a:outerShdw>
              </a:effectLst>
            </a:endParaRPr>
          </a:p>
          <a:p>
            <a:pPr>
              <a:lnSpc>
                <a:spcPct val="80000"/>
              </a:lnSpc>
              <a:buFontTx/>
              <a:buNone/>
            </a:pPr>
            <a:endParaRPr lang="en-US" sz="2400" b="1" dirty="0">
              <a:solidFill>
                <a:schemeClr val="accent2"/>
              </a:solidFill>
              <a:effectLst>
                <a:outerShdw blurRad="38100" dist="38100" dir="2700000" algn="tl">
                  <a:srgbClr val="000000"/>
                </a:outerShdw>
              </a:effectLst>
            </a:endParaRPr>
          </a:p>
          <a:p>
            <a:pPr>
              <a:lnSpc>
                <a:spcPct val="80000"/>
              </a:lnSpc>
              <a:buFontTx/>
              <a:buNone/>
            </a:pPr>
            <a:r>
              <a:rPr lang="en-US" sz="2400" b="1" dirty="0">
                <a:solidFill>
                  <a:schemeClr val="accent2"/>
                </a:solidFill>
                <a:effectLst>
                  <a:outerShdw blurRad="38100" dist="38100" dir="2700000" algn="tl">
                    <a:srgbClr val="000000"/>
                  </a:outerShdw>
                </a:effectLst>
              </a:rPr>
              <a:t>           </a:t>
            </a:r>
            <a:r>
              <a:rPr lang="ar-JO" sz="2400" b="1" dirty="0">
                <a:solidFill>
                  <a:schemeClr val="accent2"/>
                </a:solidFill>
                <a:effectLst>
                  <a:outerShdw blurRad="38100" dist="38100" dir="2700000" algn="tl">
                    <a:srgbClr val="000000"/>
                  </a:outerShdw>
                </a:effectLst>
              </a:rPr>
              <a:t>سبي بابل</a:t>
            </a: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buFontTx/>
              <a:buNone/>
            </a:pPr>
            <a:r>
              <a:rPr lang="en-US" sz="2400" b="1" dirty="0">
                <a:solidFill>
                  <a:schemeClr val="accent2"/>
                </a:solidFill>
                <a:effectLst>
                  <a:outerShdw blurRad="38100" dist="38100" dir="2700000" algn="tl">
                    <a:srgbClr val="000000"/>
                  </a:outerShdw>
                </a:effectLst>
              </a:rPr>
              <a:t>                          </a:t>
            </a:r>
          </a:p>
          <a:p>
            <a:pPr>
              <a:lnSpc>
                <a:spcPct val="80000"/>
              </a:lnSpc>
              <a:buFontTx/>
              <a:buNone/>
            </a:pPr>
            <a:r>
              <a:rPr lang="en-US" sz="2400" b="1" dirty="0">
                <a:solidFill>
                  <a:schemeClr val="accent2"/>
                </a:solidFill>
                <a:effectLst>
                  <a:outerShdw blurRad="38100" dist="38100" dir="2700000" algn="tl">
                    <a:srgbClr val="000000"/>
                  </a:outerShdw>
                </a:effectLst>
              </a:rPr>
              <a:t>                             </a:t>
            </a:r>
          </a:p>
          <a:p>
            <a:pPr>
              <a:lnSpc>
                <a:spcPct val="80000"/>
              </a:lnSpc>
              <a:buFontTx/>
              <a:buNone/>
            </a:pPr>
            <a:r>
              <a:rPr lang="en-US" sz="2400" b="1" dirty="0">
                <a:solidFill>
                  <a:schemeClr val="accent2"/>
                </a:solidFill>
                <a:effectLst>
                  <a:outerShdw blurRad="38100" dist="38100" dir="2700000" algn="tl">
                    <a:srgbClr val="000000"/>
                  </a:outerShdw>
                </a:effectLst>
              </a:rPr>
              <a:t>               </a:t>
            </a:r>
            <a:r>
              <a:rPr lang="ar-JO" sz="2400" b="1" dirty="0">
                <a:solidFill>
                  <a:schemeClr val="accent2"/>
                </a:solidFill>
                <a:effectLst>
                  <a:outerShdw blurRad="38100" dist="38100" dir="2700000" algn="tl">
                    <a:srgbClr val="000000"/>
                  </a:outerShdw>
                </a:effectLst>
              </a:rPr>
              <a:t>يسوع   </a:t>
            </a:r>
            <a:endParaRPr lang="en-US" sz="2400" b="1" dirty="0">
              <a:solidFill>
                <a:schemeClr val="accent2"/>
              </a:solidFill>
              <a:effectLst>
                <a:outerShdw blurRad="38100" dist="38100" dir="2700000" algn="tl">
                  <a:srgbClr val="000000"/>
                </a:outerShdw>
              </a:effectLst>
            </a:endParaRP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endParaRPr lang="en-US" sz="4000" b="1" dirty="0">
              <a:solidFill>
                <a:srgbClr val="FFFFFF"/>
              </a:solidFill>
              <a:effectLst>
                <a:outerShdw blurRad="38100" dist="38100" dir="2700000" algn="tl">
                  <a:srgbClr val="000000"/>
                </a:outerShdw>
              </a:effectLst>
            </a:endParaRPr>
          </a:p>
          <a:p>
            <a:pPr algn="ctr">
              <a:buFontTx/>
              <a:buNone/>
            </a:pPr>
            <a:r>
              <a:rPr lang="en-US" sz="4000" b="1" dirty="0">
                <a:solidFill>
                  <a:srgbClr val="FFFFFF"/>
                </a:solidFill>
                <a:effectLst>
                  <a:outerShdw blurRad="38100" dist="38100" dir="2700000" algn="tl">
                    <a:srgbClr val="000000"/>
                  </a:outerShdw>
                </a:effectLst>
              </a:rPr>
              <a:t>	</a:t>
            </a:r>
            <a:r>
              <a:rPr lang="ar-JO" sz="4000" b="1" dirty="0">
                <a:solidFill>
                  <a:srgbClr val="FFFFFF"/>
                </a:solidFill>
                <a:effectLst>
                  <a:outerShdw blurRad="38100" dist="38100" dir="2700000" algn="tl">
                    <a:srgbClr val="000000"/>
                  </a:outerShdw>
                </a:effectLst>
              </a:rPr>
              <a:t>من</a:t>
            </a:r>
          </a:p>
          <a:p>
            <a:pPr algn="ctr">
              <a:buFontTx/>
              <a:buNone/>
            </a:pPr>
            <a:r>
              <a:rPr lang="ar-JO" sz="4000" b="1" dirty="0">
                <a:solidFill>
                  <a:srgbClr val="FFFFFF"/>
                </a:solidFill>
                <a:effectLst>
                  <a:outerShdw blurRad="38100" dist="38100" dir="2700000" algn="tl">
                    <a:srgbClr val="000000"/>
                  </a:outerShdw>
                </a:effectLst>
              </a:rPr>
              <a:t>إبراهيم</a:t>
            </a:r>
          </a:p>
          <a:p>
            <a:pPr algn="ctr">
              <a:buFontTx/>
              <a:buNone/>
            </a:pPr>
            <a:r>
              <a:rPr lang="ar-JO" sz="4000" b="1" dirty="0">
                <a:solidFill>
                  <a:srgbClr val="FFFFFF"/>
                </a:solidFill>
                <a:effectLst>
                  <a:outerShdw blurRad="38100" dist="38100" dir="2700000" algn="tl">
                    <a:srgbClr val="000000"/>
                  </a:outerShdw>
                </a:effectLst>
              </a:rPr>
              <a:t>إلى</a:t>
            </a:r>
          </a:p>
          <a:p>
            <a:pPr algn="ctr">
              <a:buFontTx/>
              <a:buNone/>
            </a:pPr>
            <a:r>
              <a:rPr lang="ar-JO" sz="4000" b="1" dirty="0">
                <a:solidFill>
                  <a:srgbClr val="FFFFFF"/>
                </a:solidFill>
                <a:effectLst>
                  <a:outerShdw blurRad="38100" dist="38100" dir="2700000" algn="tl">
                    <a:srgbClr val="000000"/>
                  </a:outerShdw>
                </a:effectLst>
              </a:rPr>
              <a:t>يسوع</a:t>
            </a:r>
            <a:endParaRPr lang="en-US" sz="4000" b="1" dirty="0">
              <a:solidFill>
                <a:srgbClr val="FFFFFF"/>
              </a:solidFill>
              <a:effectLst>
                <a:outerShdw blurRad="38100" dist="38100" dir="2700000" algn="tl">
                  <a:srgbClr val="000000"/>
                </a:outerShdw>
              </a:effectLst>
            </a:endParaRP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buFontTx/>
              <a:buNone/>
            </a:pPr>
            <a:r>
              <a:rPr lang="ar-JO" sz="4000" b="1" dirty="0">
                <a:solidFill>
                  <a:srgbClr val="FFFFFF"/>
                </a:solidFill>
                <a:effectLst>
                  <a:outerShdw blurRad="38100" dist="38100" dir="2700000" algn="tl">
                    <a:srgbClr val="000000"/>
                  </a:outerShdw>
                </a:effectLst>
              </a:rPr>
              <a:t>آدم</a:t>
            </a:r>
          </a:p>
          <a:p>
            <a:pPr algn="ctr">
              <a:buFontTx/>
              <a:buNone/>
            </a:pPr>
            <a:r>
              <a:rPr lang="ar-JO" sz="4000" b="1" dirty="0">
                <a:solidFill>
                  <a:srgbClr val="FFFFFF"/>
                </a:solidFill>
                <a:effectLst>
                  <a:outerShdw blurRad="38100" dist="38100" dir="2700000" algn="tl">
                    <a:srgbClr val="000000"/>
                  </a:outerShdw>
                </a:effectLst>
              </a:rPr>
              <a:t>إلى</a:t>
            </a:r>
          </a:p>
          <a:p>
            <a:pPr algn="ctr">
              <a:buFontTx/>
              <a:buNone/>
            </a:pPr>
            <a:r>
              <a:rPr lang="ar-JO" sz="4000" b="1" dirty="0">
                <a:solidFill>
                  <a:srgbClr val="FFFFFF"/>
                </a:solidFill>
                <a:effectLst>
                  <a:outerShdw blurRad="38100" dist="38100" dir="2700000" algn="tl">
                    <a:srgbClr val="000000"/>
                  </a:outerShdw>
                </a:effectLst>
              </a:rPr>
              <a:t>يسوع</a:t>
            </a:r>
          </a:p>
          <a:p>
            <a:pPr algn="ctr">
              <a:buFontTx/>
              <a:buNone/>
            </a:pPr>
            <a:r>
              <a:rPr lang="ar-JO" sz="4000" b="1" dirty="0">
                <a:solidFill>
                  <a:srgbClr val="FFFFFF"/>
                </a:solidFill>
                <a:effectLst>
                  <a:outerShdw blurRad="38100" dist="38100" dir="2700000" algn="tl">
                    <a:srgbClr val="000000"/>
                  </a:outerShdw>
                </a:effectLst>
              </a:rPr>
              <a:t>من</a:t>
            </a:r>
            <a:endParaRPr lang="en-US" sz="4000" b="1" dirty="0">
              <a:solidFill>
                <a:srgbClr val="FFFFFF"/>
              </a:solidFill>
              <a:effectLst>
                <a:outerShdw blurRad="38100" dist="38100" dir="2700000" algn="tl">
                  <a:srgbClr val="000000"/>
                </a:outerShdw>
              </a:effectLst>
            </a:endParaRPr>
          </a:p>
          <a:p>
            <a:pPr algn="ctr">
              <a:buFontTx/>
              <a:buNone/>
            </a:pPr>
            <a:endParaRPr lang="en-US" sz="4000" b="1" dirty="0">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متى</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ar-JO" sz="5400" b="1" dirty="0">
                <a:solidFill>
                  <a:schemeClr val="accent2"/>
                </a:solidFill>
                <a:effectLst>
                  <a:outerShdw blurRad="38100" dist="38100" dir="2700000" algn="tl">
                    <a:srgbClr val="000000"/>
                  </a:outerShdw>
                </a:effectLst>
              </a:rPr>
              <a:t>نسب يسوع</a:t>
            </a:r>
            <a:endParaRPr lang="en-US" sz="5400" b="1" dirty="0">
              <a:solidFill>
                <a:schemeClr val="accent2"/>
              </a:solidFill>
              <a:effectLst>
                <a:outerShdw blurRad="38100" dist="38100" dir="2700000" algn="tl">
                  <a:srgbClr val="000000"/>
                </a:outerShdw>
              </a:effectLst>
            </a:endParaRP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لوقا</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0" end="0"/>
                                            </p:txEl>
                                          </p:spTgt>
                                        </p:tgtEl>
                                        <p:attrNameLst>
                                          <p:attrName>style.visibility</p:attrName>
                                        </p:attrNameLst>
                                      </p:cBhvr>
                                      <p:to>
                                        <p:strVal val="visible"/>
                                      </p:to>
                                    </p:set>
                                    <p:animEffect transition="in" filter="dissolve">
                                      <p:cBhvr>
                                        <p:cTn id="23" dur="500"/>
                                        <p:tgtEl>
                                          <p:spTgt spid="7173">
                                            <p:txEl>
                                              <p:pRg st="0" end="0"/>
                                            </p:txEl>
                                          </p:spTgt>
                                        </p:tgtEl>
                                      </p:cBhvr>
                                    </p:animEffect>
                                  </p:childTnLst>
                                </p:cTn>
                              </p:par>
                            </p:childTnLst>
                          </p:cTn>
                        </p:par>
                        <p:par>
                          <p:cTn id="24" fill="hold">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1" end="1"/>
                                            </p:txEl>
                                          </p:spTgt>
                                        </p:tgtEl>
                                        <p:attrNameLst>
                                          <p:attrName>style.visibility</p:attrName>
                                        </p:attrNameLst>
                                      </p:cBhvr>
                                      <p:to>
                                        <p:strVal val="visible"/>
                                      </p:to>
                                    </p:set>
                                    <p:animEffect transition="in" filter="dissolve">
                                      <p:cBhvr>
                                        <p:cTn id="27" dur="500"/>
                                        <p:tgtEl>
                                          <p:spTgt spid="7173">
                                            <p:txEl>
                                              <p:pRg st="1" end="1"/>
                                            </p:txEl>
                                          </p:spTgt>
                                        </p:tgtEl>
                                      </p:cBhvr>
                                    </p:animEffect>
                                  </p:childTnLst>
                                </p:cTn>
                              </p:par>
                            </p:childTnLst>
                          </p:cTn>
                        </p:par>
                        <p:par>
                          <p:cTn id="28" fill="hold">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2" end="2"/>
                                            </p:txEl>
                                          </p:spTgt>
                                        </p:tgtEl>
                                        <p:attrNameLst>
                                          <p:attrName>style.visibility</p:attrName>
                                        </p:attrNameLst>
                                      </p:cBhvr>
                                      <p:to>
                                        <p:strVal val="visible"/>
                                      </p:to>
                                    </p:set>
                                    <p:animEffect transition="in" filter="dissolve">
                                      <p:cBhvr>
                                        <p:cTn id="31" dur="500"/>
                                        <p:tgtEl>
                                          <p:spTgt spid="7173">
                                            <p:txEl>
                                              <p:pRg st="2" end="2"/>
                                            </p:txEl>
                                          </p:spTgt>
                                        </p:tgtEl>
                                      </p:cBhvr>
                                    </p:animEffect>
                                  </p:childTnLst>
                                </p:cTn>
                              </p:par>
                            </p:childTnLst>
                          </p:cTn>
                        </p:par>
                        <p:par>
                          <p:cTn id="32" fill="hold">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3" end="3"/>
                                            </p:txEl>
                                          </p:spTgt>
                                        </p:tgtEl>
                                        <p:attrNameLst>
                                          <p:attrName>style.visibility</p:attrName>
                                        </p:attrNameLst>
                                      </p:cBhvr>
                                      <p:to>
                                        <p:strVal val="visible"/>
                                      </p:to>
                                    </p:set>
                                    <p:animEffect transition="in" filter="dissolve">
                                      <p:cBhvr>
                                        <p:cTn id="35" dur="500"/>
                                        <p:tgtEl>
                                          <p:spTgt spid="7173">
                                            <p:txEl>
                                              <p:pRg st="3" end="3"/>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0" cap="none" spc="-600" normalizeH="0" baseline="0" noProof="0" dirty="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يسوع</a:t>
            </a:r>
            <a:endParaRPr kumimoji="0" lang="en-US" sz="6000" b="0" i="0" u="none" strike="noStrike" kern="10" cap="none" spc="-600" normalizeH="0" baseline="0" noProof="0" dirty="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 xmlns:a14="http://schemas.microsoft.com/office/drawing/2010/main" w="9525">
                <a:noFill/>
                <a:round/>
                <a:headEnd/>
                <a:tailEnd/>
              </a14:hiddenLine>
            </a:ext>
            <a:ext uri="{AF507438-7753-43e0-B8FC-AC1667EBCBE1}">
              <a14:hiddenEffects xmlns="" xmlns:a14="http://schemas.microsoft.com/office/drawing/2010/main">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الإرث الداوودي</a:t>
            </a:r>
            <a:endParaRPr kumimoji="0" lang="en-US" sz="3600" b="0" i="0" u="none" strike="noStrike" kern="10" cap="none" spc="0" normalizeH="0" baseline="0" noProof="0" dirty="0">
              <a:ln>
                <a:noFill/>
              </a:ln>
              <a:gradFill rotWithShape="0">
                <a:gsLst>
                  <a:gs pos="0">
                    <a:srgbClr val="9999FF"/>
                  </a:gs>
                  <a:gs pos="100000">
                    <a:srgbClr val="009999"/>
                  </a:gs>
                </a:gsLst>
                <a:lin ang="5400000" scaled="1"/>
              </a:gradFill>
              <a:effectLst/>
              <a:uLnTx/>
              <a:uFillTx/>
              <a:latin typeface="Showcard Gothic"/>
              <a:ea typeface="Showcard Gothic"/>
              <a:cs typeface="Showcard Gothic"/>
            </a:endParaRP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الدور المسياني</a:t>
            </a:r>
            <a:endParaRPr kumimoji="0" lang="en-US" sz="60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endParaRP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checkerboard(across)">
                                      <p:cBhvr>
                                        <p:cTn id="7" dur="500"/>
                                        <p:tgtEl>
                                          <p:spTgt spid="98308"/>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8309"/>
                                        </p:tgtEl>
                                        <p:attrNameLst>
                                          <p:attrName>style.visibility</p:attrName>
                                        </p:attrNameLst>
                                      </p:cBhvr>
                                      <p:to>
                                        <p:strVal val="visible"/>
                                      </p:to>
                                    </p:set>
                                    <p:anim calcmode="lin" valueType="num">
                                      <p:cBhvr additive="base">
                                        <p:cTn id="11" dur="500" fill="hold"/>
                                        <p:tgtEl>
                                          <p:spTgt spid="98309"/>
                                        </p:tgtEl>
                                        <p:attrNameLst>
                                          <p:attrName>ppt_x</p:attrName>
                                        </p:attrNameLst>
                                      </p:cBhvr>
                                      <p:tavLst>
                                        <p:tav tm="0">
                                          <p:val>
                                            <p:strVal val="#ppt_x"/>
                                          </p:val>
                                        </p:tav>
                                        <p:tav tm="100000">
                                          <p:val>
                                            <p:strVal val="#ppt_x"/>
                                          </p:val>
                                        </p:tav>
                                      </p:tavLst>
                                    </p:anim>
                                    <p:anim calcmode="lin" valueType="num">
                                      <p:cBhvr additive="base">
                                        <p:cTn id="12" dur="500" fill="hold"/>
                                        <p:tgtEl>
                                          <p:spTgt spid="9830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8310"/>
                                        </p:tgtEl>
                                        <p:attrNameLst>
                                          <p:attrName>style.visibility</p:attrName>
                                        </p:attrNameLst>
                                      </p:cBhvr>
                                      <p:to>
                                        <p:strVal val="visible"/>
                                      </p:to>
                                    </p:set>
                                    <p:anim calcmode="lin" valueType="num">
                                      <p:cBhvr additive="base">
                                        <p:cTn id="15" dur="500" fill="hold"/>
                                        <p:tgtEl>
                                          <p:spTgt spid="98310"/>
                                        </p:tgtEl>
                                        <p:attrNameLst>
                                          <p:attrName>ppt_x</p:attrName>
                                        </p:attrNameLst>
                                      </p:cBhvr>
                                      <p:tavLst>
                                        <p:tav tm="0">
                                          <p:val>
                                            <p:strVal val="0-#ppt_w/2"/>
                                          </p:val>
                                        </p:tav>
                                        <p:tav tm="100000">
                                          <p:val>
                                            <p:strVal val="#ppt_x"/>
                                          </p:val>
                                        </p:tav>
                                      </p:tavLst>
                                    </p:anim>
                                    <p:anim calcmode="lin" valueType="num">
                                      <p:cBhvr additive="base">
                                        <p:cTn id="16"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8312"/>
                                        </p:tgtEl>
                                        <p:attrNameLst>
                                          <p:attrName>style.visibility</p:attrName>
                                        </p:attrNameLst>
                                      </p:cBhvr>
                                      <p:to>
                                        <p:strVal val="visible"/>
                                      </p:to>
                                    </p:set>
                                    <p:animEffect transition="in" filter="fade">
                                      <p:cBhvr>
                                        <p:cTn id="21" dur="1000"/>
                                        <p:tgtEl>
                                          <p:spTgt spid="98312"/>
                                        </p:tgtEl>
                                      </p:cBhvr>
                                    </p:animEffect>
                                    <p:anim calcmode="lin" valueType="num">
                                      <p:cBhvr>
                                        <p:cTn id="22" dur="1000" fill="hold"/>
                                        <p:tgtEl>
                                          <p:spTgt spid="98312"/>
                                        </p:tgtEl>
                                        <p:attrNameLst>
                                          <p:attrName>ppt_x</p:attrName>
                                        </p:attrNameLst>
                                      </p:cBhvr>
                                      <p:tavLst>
                                        <p:tav tm="0">
                                          <p:val>
                                            <p:strVal val="#ppt_x"/>
                                          </p:val>
                                        </p:tav>
                                        <p:tav tm="100000">
                                          <p:val>
                                            <p:strVal val="#ppt_x"/>
                                          </p:val>
                                        </p:tav>
                                      </p:tavLst>
                                    </p:anim>
                                    <p:anim calcmode="lin" valueType="num">
                                      <p:cBhvr>
                                        <p:cTn id="23"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98315"/>
                                        </p:tgtEl>
                                        <p:attrNameLst>
                                          <p:attrName>style.visibility</p:attrName>
                                        </p:attrNameLst>
                                      </p:cBhvr>
                                      <p:to>
                                        <p:strVal val="visible"/>
                                      </p:to>
                                    </p:set>
                                    <p:animEffect transition="in" filter="fade">
                                      <p:cBhvr>
                                        <p:cTn id="28" dur="2000"/>
                                        <p:tgtEl>
                                          <p:spTgt spid="98315"/>
                                        </p:tgtEl>
                                      </p:cBhvr>
                                    </p:animEffect>
                                    <p:anim calcmode="lin" valueType="num">
                                      <p:cBhvr>
                                        <p:cTn id="29" dur="2000" fill="hold"/>
                                        <p:tgtEl>
                                          <p:spTgt spid="98315"/>
                                        </p:tgtEl>
                                        <p:attrNameLst>
                                          <p:attrName>style.rotation</p:attrName>
                                        </p:attrNameLst>
                                      </p:cBhvr>
                                      <p:tavLst>
                                        <p:tav tm="0">
                                          <p:val>
                                            <p:fltVal val="720"/>
                                          </p:val>
                                        </p:tav>
                                        <p:tav tm="100000">
                                          <p:val>
                                            <p:fltVal val="0"/>
                                          </p:val>
                                        </p:tav>
                                      </p:tavLst>
                                    </p:anim>
                                    <p:anim calcmode="lin" valueType="num">
                                      <p:cBhvr>
                                        <p:cTn id="30" dur="2000" fill="hold"/>
                                        <p:tgtEl>
                                          <p:spTgt spid="98315"/>
                                        </p:tgtEl>
                                        <p:attrNameLst>
                                          <p:attrName>ppt_h</p:attrName>
                                        </p:attrNameLst>
                                      </p:cBhvr>
                                      <p:tavLst>
                                        <p:tav tm="0">
                                          <p:val>
                                            <p:fltVal val="0"/>
                                          </p:val>
                                        </p:tav>
                                        <p:tav tm="100000">
                                          <p:val>
                                            <p:strVal val="#ppt_h"/>
                                          </p:val>
                                        </p:tav>
                                      </p:tavLst>
                                    </p:anim>
                                    <p:anim calcmode="lin" valueType="num">
                                      <p:cBhvr>
                                        <p:cTn id="31"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98317"/>
                                        </p:tgtEl>
                                        <p:attrNameLst>
                                          <p:attrName>style.visibility</p:attrName>
                                        </p:attrNameLst>
                                      </p:cBhvr>
                                      <p:to>
                                        <p:strVal val="visible"/>
                                      </p:to>
                                    </p:set>
                                    <p:anim calcmode="lin" valueType="num">
                                      <p:cBhvr>
                                        <p:cTn id="36" dur="500" fill="hold"/>
                                        <p:tgtEl>
                                          <p:spTgt spid="98317"/>
                                        </p:tgtEl>
                                        <p:attrNameLst>
                                          <p:attrName>ppt_w</p:attrName>
                                        </p:attrNameLst>
                                      </p:cBhvr>
                                      <p:tavLst>
                                        <p:tav tm="0">
                                          <p:val>
                                            <p:strVal val="#ppt_w*0.05"/>
                                          </p:val>
                                        </p:tav>
                                        <p:tav tm="100000">
                                          <p:val>
                                            <p:strVal val="#ppt_w"/>
                                          </p:val>
                                        </p:tav>
                                      </p:tavLst>
                                    </p:anim>
                                    <p:anim calcmode="lin" valueType="num">
                                      <p:cBhvr>
                                        <p:cTn id="37" dur="500" fill="hold"/>
                                        <p:tgtEl>
                                          <p:spTgt spid="98317"/>
                                        </p:tgtEl>
                                        <p:attrNameLst>
                                          <p:attrName>ppt_h</p:attrName>
                                        </p:attrNameLst>
                                      </p:cBhvr>
                                      <p:tavLst>
                                        <p:tav tm="0">
                                          <p:val>
                                            <p:strVal val="#ppt_h"/>
                                          </p:val>
                                        </p:tav>
                                        <p:tav tm="100000">
                                          <p:val>
                                            <p:strVal val="#ppt_h"/>
                                          </p:val>
                                        </p:tav>
                                      </p:tavLst>
                                    </p:anim>
                                    <p:anim calcmode="lin" valueType="num">
                                      <p:cBhvr>
                                        <p:cTn id="38" dur="500" fill="hold"/>
                                        <p:tgtEl>
                                          <p:spTgt spid="98317"/>
                                        </p:tgtEl>
                                        <p:attrNameLst>
                                          <p:attrName>ppt_x</p:attrName>
                                        </p:attrNameLst>
                                      </p:cBhvr>
                                      <p:tavLst>
                                        <p:tav tm="0">
                                          <p:val>
                                            <p:strVal val="#ppt_x-.2"/>
                                          </p:val>
                                        </p:tav>
                                        <p:tav tm="100000">
                                          <p:val>
                                            <p:strVal val="#ppt_x"/>
                                          </p:val>
                                        </p:tav>
                                      </p:tavLst>
                                    </p:anim>
                                    <p:anim calcmode="lin" valueType="num">
                                      <p:cBhvr>
                                        <p:cTn id="39" dur="500" fill="hold"/>
                                        <p:tgtEl>
                                          <p:spTgt spid="98317"/>
                                        </p:tgtEl>
                                        <p:attrNameLst>
                                          <p:attrName>ppt_y</p:attrName>
                                        </p:attrNameLst>
                                      </p:cBhvr>
                                      <p:tavLst>
                                        <p:tav tm="0">
                                          <p:val>
                                            <p:strVal val="#ppt_y"/>
                                          </p:val>
                                        </p:tav>
                                        <p:tav tm="100000">
                                          <p:val>
                                            <p:strVal val="#ppt_y"/>
                                          </p:val>
                                        </p:tav>
                                      </p:tavLst>
                                    </p:anim>
                                    <p:animEffect transition="in" filter="fade">
                                      <p:cBhvr>
                                        <p:cTn id="40"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P spid="98309" grpId="0" animBg="1"/>
      <p:bldP spid="98310" grpId="0" animBg="1"/>
      <p:bldP spid="98312" grpId="0" animBg="1"/>
      <p:bldP spid="98315" grpId="0" animBg="1"/>
      <p:bldP spid="9831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2. مجيئه</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pPr>
            <a:r>
              <a:rPr lang="ar-JO" sz="2800" b="1" dirty="0">
                <a:solidFill>
                  <a:srgbClr val="FFFFFF"/>
                </a:solidFill>
                <a:effectLst>
                  <a:glow rad="228600">
                    <a:srgbClr val="000000"/>
                  </a:glow>
                </a:effectLst>
                <a:latin typeface="Arial"/>
                <a:cs typeface="Arial"/>
              </a:rPr>
              <a:t>4-11</a:t>
            </a:r>
            <a:endParaRPr lang="en-US" sz="2800" b="1" dirty="0">
              <a:solidFill>
                <a:srgbClr val="FFFFFF"/>
              </a:solidFill>
              <a:effectLst>
                <a:glow rad="228600">
                  <a:srgbClr val="000000"/>
                </a:glo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وصول كل من يوحنا والمسيح أُعلن وتم ليظهر من خلال ولادتهما أن يسوع هو المسيا الموعود</a:t>
            </a:r>
            <a:r>
              <a:rPr lang="en-US" sz="3200" b="1" kern="0" dirty="0">
                <a:solidFill>
                  <a:srgbClr val="FFFFFF"/>
                </a:solidFill>
                <a:effectLst>
                  <a:glow rad="228600">
                    <a:srgbClr val="220011"/>
                  </a:glow>
                </a:effectLst>
                <a:latin typeface="Arial"/>
                <a:cs typeface="Arial"/>
              </a:rPr>
              <a:t> </a:t>
            </a:r>
          </a:p>
        </p:txBody>
      </p:sp>
    </p:spTree>
    <p:extLst>
      <p:ext uri="{BB962C8B-B14F-4D97-AF65-F5344CB8AC3E}">
        <p14:creationId xmlns:p14="http://schemas.microsoft.com/office/powerpoint/2010/main" val="3405953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ar-JO" sz="5400" b="1" dirty="0">
                <a:solidFill>
                  <a:schemeClr val="bg1"/>
                </a:solidFill>
                <a:effectLst>
                  <a:outerShdw blurRad="38100" dist="38100" dir="2700000" algn="tl">
                    <a:srgbClr val="808080"/>
                  </a:outerShdw>
                </a:effectLst>
                <a:latin typeface="Papyrus" charset="0"/>
              </a:rPr>
              <a:t>ولادة وطفولة</a:t>
            </a:r>
            <a:br>
              <a:rPr lang="ar-JO" sz="5400" b="1" dirty="0">
                <a:solidFill>
                  <a:schemeClr val="bg1"/>
                </a:solidFill>
                <a:effectLst>
                  <a:outerShdw blurRad="38100" dist="38100" dir="2700000" algn="tl">
                    <a:srgbClr val="808080"/>
                  </a:outerShdw>
                </a:effectLst>
                <a:latin typeface="Papyrus" charset="0"/>
              </a:rPr>
            </a:br>
            <a:r>
              <a:rPr lang="ar-JO" sz="5400" b="1" dirty="0">
                <a:solidFill>
                  <a:schemeClr val="bg1"/>
                </a:solidFill>
                <a:effectLst>
                  <a:outerShdw blurRad="38100" dist="38100" dir="2700000" algn="tl">
                    <a:srgbClr val="808080"/>
                  </a:outerShdw>
                </a:effectLst>
                <a:latin typeface="Papyrus" charset="0"/>
              </a:rPr>
              <a:t>يسوع</a:t>
            </a:r>
            <a:endParaRPr lang="en-US" sz="5400" b="1" dirty="0">
              <a:solidFill>
                <a:schemeClr val="bg1"/>
              </a:solidFill>
              <a:effectLst>
                <a:outerShdw blurRad="38100" dist="38100" dir="2700000" algn="tl">
                  <a:srgbClr val="808080"/>
                </a:outerShdw>
              </a:effectLst>
              <a:latin typeface="Papyrus" charset="0"/>
            </a:endParaRP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ar-JO" sz="2000" b="1" kern="0" dirty="0">
                <a:solidFill>
                  <a:srgbClr val="FFFFFF"/>
                </a:solidFill>
                <a:effectLst>
                  <a:outerShdw blurRad="38100" dist="38100" dir="2700000" algn="tl">
                    <a:srgbClr val="000000"/>
                  </a:outerShdw>
                </a:effectLst>
                <a:latin typeface="Arial"/>
              </a:rPr>
              <a:t>مقتبس من محاضرة صفية عام 2006 للسيد كوني تونغ فور</a:t>
            </a:r>
            <a:br>
              <a:rPr lang="en-US" sz="2000" b="1" kern="0" dirty="0">
                <a:solidFill>
                  <a:srgbClr val="FFFFFF"/>
                </a:solidFill>
                <a:effectLst>
                  <a:outerShdw blurRad="38100" dist="38100" dir="2700000" algn="tl">
                    <a:srgbClr val="000000"/>
                  </a:outerShdw>
                </a:effectLst>
                <a:latin typeface="Arial"/>
              </a:rPr>
            </a:br>
            <a:r>
              <a:rPr lang="ar-JO" sz="2000" b="1" kern="0" dirty="0">
                <a:solidFill>
                  <a:srgbClr val="FFFFFF"/>
                </a:solidFill>
                <a:effectLst>
                  <a:outerShdw blurRad="38100" dist="38100" dir="2700000" algn="tl">
                    <a:srgbClr val="000000"/>
                  </a:outerShdw>
                </a:effectLst>
                <a:latin typeface="Arial"/>
              </a:rPr>
              <a:t>د. ريك جريفيث</a:t>
            </a:r>
            <a:r>
              <a:rPr lang="en-US" sz="2000" b="1" kern="0" dirty="0">
                <a:solidFill>
                  <a:srgbClr val="FFFFFF"/>
                </a:solidFill>
                <a:effectLst>
                  <a:outerShdw blurRad="38100" dist="38100" dir="2700000" algn="tl">
                    <a:srgbClr val="000000"/>
                  </a:outerShdw>
                </a:effectLst>
                <a:latin typeface="Arial"/>
              </a:rPr>
              <a:t> • </a:t>
            </a:r>
            <a:r>
              <a:rPr lang="ar-JO" sz="2000" b="1" kern="0" dirty="0">
                <a:solidFill>
                  <a:srgbClr val="FFFFFF"/>
                </a:solidFill>
                <a:effectLst>
                  <a:outerShdw blurRad="38100" dist="38100" dir="2700000" algn="tl">
                    <a:srgbClr val="000000"/>
                  </a:outerShdw>
                </a:effectLst>
                <a:latin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rPr>
              <a:t>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outerShdw>
                </a:effectLst>
                <a:cs typeface="Times New Roman" charset="0"/>
              </a:rPr>
              <a:t>نظرة على العهد الجديد (تاريخ)</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Gospels &amp; Acts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 name="Text Box 3">
            <a:extLst>
              <a:ext uri="{FF2B5EF4-FFF2-40B4-BE49-F238E27FC236}">
                <a16:creationId xmlns:a16="http://schemas.microsoft.com/office/drawing/2014/main" id="{A37C404C-A07C-DB3B-90DC-D5AA0A13C70B}"/>
              </a:ext>
            </a:extLst>
          </p:cNvPr>
          <p:cNvSpPr txBox="1">
            <a:spLocks noChangeArrowheads="1"/>
          </p:cNvSpPr>
          <p:nvPr/>
        </p:nvSpPr>
        <p:spPr bwMode="auto">
          <a:xfrm>
            <a:off x="1" y="5214950"/>
            <a:ext cx="9228682" cy="156962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التاريخ</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ينتهي سفر الأعمال بسجن بولس لمدة سنتين، نهايتهما في 62 م وقد كتب إنجيل لوقا قبل سفر الأعمال . التوقع المحتمل الأفضل أن لوقا كتب قصته خلال سجن بولس لسنتين في قيصرية (حزيران 57- آب 59)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50" grpId="0" animBg="1"/>
      <p:bldP spid="2"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0" cap="none" spc="0" normalizeH="0" baseline="0" noProof="0" dirty="0">
                <a:ln w="12700">
                  <a:round/>
                  <a:headEnd/>
                  <a:tailEnd/>
                </a:ln>
                <a:solidFill>
                  <a:srgbClr val="660066">
                    <a:alpha val="50000"/>
                  </a:srgbClr>
                </a:solidFill>
                <a:effectLst/>
                <a:uLnTx/>
                <a:uFillTx/>
                <a:latin typeface="Onyx"/>
                <a:ea typeface="Onyx"/>
                <a:cs typeface="Onyx"/>
              </a:rPr>
              <a:t>تفاصيل رئيسية متشابهة</a:t>
            </a:r>
            <a:endParaRPr kumimoji="0" lang="en-US" sz="4000" b="1" i="0" u="none" strike="noStrike" kern="10" cap="none" spc="0" normalizeH="0" baseline="0" noProof="0" dirty="0">
              <a:ln w="12700">
                <a:round/>
                <a:headEnd/>
                <a:tailEnd/>
              </a:ln>
              <a:solidFill>
                <a:srgbClr val="660066">
                  <a:alpha val="50000"/>
                </a:srgbClr>
              </a:solidFill>
              <a:effectLst/>
              <a:uLnTx/>
              <a:uFillTx/>
              <a:latin typeface="Onyx"/>
              <a:ea typeface="Onyx"/>
              <a:cs typeface="Onyx"/>
            </a:endParaRPr>
          </a:p>
        </p:txBody>
      </p:sp>
      <p:sp>
        <p:nvSpPr>
          <p:cNvPr id="82952" name="Text Box 8"/>
          <p:cNvSpPr txBox="1">
            <a:spLocks noChangeArrowheads="1"/>
          </p:cNvSpPr>
          <p:nvPr/>
        </p:nvSpPr>
        <p:spPr bwMode="auto">
          <a:xfrm>
            <a:off x="3677072" y="1541463"/>
            <a:ext cx="1850185" cy="1138773"/>
          </a:xfrm>
          <a:prstGeom prst="rect">
            <a:avLst/>
          </a:prstGeom>
          <a:noFill/>
          <a:ln>
            <a:noFill/>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rPr>
              <a:t>في</a:t>
            </a:r>
            <a:endParaRPr kumimoji="0" lang="en-US" sz="28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rPr>
              <a:t>متى ولوقا</a:t>
            </a:r>
            <a:endParaRPr kumimoji="0" lang="en-US" sz="40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endParaRP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2654803" y="3367088"/>
            <a:ext cx="4188967"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2800" b="1" dirty="0">
                <a:solidFill>
                  <a:srgbClr val="660033"/>
                </a:solidFill>
                <a:effectLst>
                  <a:outerShdw blurRad="38100" dist="38100" dir="2700000" algn="tl">
                    <a:srgbClr val="DDDDDD"/>
                  </a:outerShdw>
                </a:effectLst>
                <a:latin typeface="Arial" charset="0"/>
                <a:cs typeface="Arial" charset="0"/>
              </a:rPr>
              <a:t>كان يوسف ومريم أبوين تقيين </a:t>
            </a:r>
            <a:endParaRPr kumimoji="0" lang="en-US" sz="28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5" name="Text Box 11"/>
          <p:cNvSpPr txBox="1">
            <a:spLocks noChangeArrowheads="1"/>
          </p:cNvSpPr>
          <p:nvPr/>
        </p:nvSpPr>
        <p:spPr bwMode="auto">
          <a:xfrm>
            <a:off x="762000" y="4281488"/>
            <a:ext cx="5310198"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2800" b="1" dirty="0">
                <a:solidFill>
                  <a:srgbClr val="660033"/>
                </a:solidFill>
                <a:effectLst>
                  <a:outerShdw blurRad="38100" dist="38100" dir="2700000" algn="tl">
                    <a:srgbClr val="DDDDDD"/>
                  </a:outerShdw>
                </a:effectLst>
                <a:latin typeface="Arial" charset="0"/>
                <a:cs typeface="Arial" charset="0"/>
              </a:rPr>
              <a:t>مفهوم عذراوية مريم</a:t>
            </a:r>
            <a:endParaRPr kumimoji="0" lang="en-US" sz="28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6" name="Text Box 12"/>
          <p:cNvSpPr txBox="1">
            <a:spLocks noChangeArrowheads="1"/>
          </p:cNvSpPr>
          <p:nvPr/>
        </p:nvSpPr>
        <p:spPr bwMode="auto">
          <a:xfrm>
            <a:off x="1071539" y="5105400"/>
            <a:ext cx="4357718"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2800" b="1" dirty="0">
                <a:solidFill>
                  <a:srgbClr val="660033"/>
                </a:solidFill>
                <a:effectLst>
                  <a:outerShdw blurRad="38100" dist="38100" dir="2700000" algn="tl">
                    <a:srgbClr val="DDDDDD"/>
                  </a:outerShdw>
                </a:effectLst>
                <a:latin typeface="Arial" charset="0"/>
                <a:cs typeface="Arial" charset="0"/>
              </a:rPr>
              <a:t>أعلن الملاك عن ولادة يسوع </a:t>
            </a:r>
            <a:endParaRPr kumimoji="0" lang="en-US" sz="28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2952"/>
                                        </p:tgtEl>
                                        <p:attrNameLst>
                                          <p:attrName>style.visibility</p:attrName>
                                        </p:attrNameLst>
                                      </p:cBhvr>
                                      <p:to>
                                        <p:strVal val="visible"/>
                                      </p:to>
                                    </p:set>
                                    <p:animEffect transition="in" filter="strips(downLeft)">
                                      <p:cBhvr>
                                        <p:cTn id="7" dur="500"/>
                                        <p:tgtEl>
                                          <p:spTgt spid="8295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2957"/>
                                        </p:tgtEl>
                                        <p:attrNameLst>
                                          <p:attrName>style.visibility</p:attrName>
                                        </p:attrNameLst>
                                      </p:cBhvr>
                                      <p:to>
                                        <p:strVal val="visible"/>
                                      </p:to>
                                    </p:set>
                                    <p:anim calcmode="lin" valueType="num">
                                      <p:cBhvr additive="base">
                                        <p:cTn id="11" dur="500" fill="hold"/>
                                        <p:tgtEl>
                                          <p:spTgt spid="82957"/>
                                        </p:tgtEl>
                                        <p:attrNameLst>
                                          <p:attrName>ppt_x</p:attrName>
                                        </p:attrNameLst>
                                      </p:cBhvr>
                                      <p:tavLst>
                                        <p:tav tm="0">
                                          <p:val>
                                            <p:strVal val="#ppt_x"/>
                                          </p:val>
                                        </p:tav>
                                        <p:tav tm="100000">
                                          <p:val>
                                            <p:strVal val="#ppt_x"/>
                                          </p:val>
                                        </p:tav>
                                      </p:tavLst>
                                    </p:anim>
                                    <p:anim calcmode="lin" valueType="num">
                                      <p:cBhvr additive="base">
                                        <p:cTn id="12"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954"/>
                                        </p:tgtEl>
                                        <p:attrNameLst>
                                          <p:attrName>style.visibility</p:attrName>
                                        </p:attrNameLst>
                                      </p:cBhvr>
                                      <p:to>
                                        <p:strVal val="visible"/>
                                      </p:to>
                                    </p:set>
                                    <p:animEffect transition="in" filter="fade">
                                      <p:cBhvr>
                                        <p:cTn id="17" dur="2000"/>
                                        <p:tgtEl>
                                          <p:spTgt spid="829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82955"/>
                                        </p:tgtEl>
                                        <p:attrNameLst>
                                          <p:attrName>style.visibility</p:attrName>
                                        </p:attrNameLst>
                                      </p:cBhvr>
                                      <p:to>
                                        <p:strVal val="visible"/>
                                      </p:to>
                                    </p:set>
                                    <p:anim calcmode="lin" valueType="num">
                                      <p:cBhvr>
                                        <p:cTn id="22" dur="500" fill="hold"/>
                                        <p:tgtEl>
                                          <p:spTgt spid="82955"/>
                                        </p:tgtEl>
                                        <p:attrNameLst>
                                          <p:attrName>ppt_w</p:attrName>
                                        </p:attrNameLst>
                                      </p:cBhvr>
                                      <p:tavLst>
                                        <p:tav tm="0">
                                          <p:val>
                                            <p:strVal val="#ppt_w*0.05"/>
                                          </p:val>
                                        </p:tav>
                                        <p:tav tm="100000">
                                          <p:val>
                                            <p:strVal val="#ppt_w"/>
                                          </p:val>
                                        </p:tav>
                                      </p:tavLst>
                                    </p:anim>
                                    <p:anim calcmode="lin" valueType="num">
                                      <p:cBhvr>
                                        <p:cTn id="23" dur="500" fill="hold"/>
                                        <p:tgtEl>
                                          <p:spTgt spid="82955"/>
                                        </p:tgtEl>
                                        <p:attrNameLst>
                                          <p:attrName>ppt_h</p:attrName>
                                        </p:attrNameLst>
                                      </p:cBhvr>
                                      <p:tavLst>
                                        <p:tav tm="0">
                                          <p:val>
                                            <p:strVal val="#ppt_h"/>
                                          </p:val>
                                        </p:tav>
                                        <p:tav tm="100000">
                                          <p:val>
                                            <p:strVal val="#ppt_h"/>
                                          </p:val>
                                        </p:tav>
                                      </p:tavLst>
                                    </p:anim>
                                    <p:anim calcmode="lin" valueType="num">
                                      <p:cBhvr>
                                        <p:cTn id="24" dur="500" fill="hold"/>
                                        <p:tgtEl>
                                          <p:spTgt spid="82955"/>
                                        </p:tgtEl>
                                        <p:attrNameLst>
                                          <p:attrName>ppt_x</p:attrName>
                                        </p:attrNameLst>
                                      </p:cBhvr>
                                      <p:tavLst>
                                        <p:tav tm="0">
                                          <p:val>
                                            <p:strVal val="#ppt_x-.2"/>
                                          </p:val>
                                        </p:tav>
                                        <p:tav tm="100000">
                                          <p:val>
                                            <p:strVal val="#ppt_x"/>
                                          </p:val>
                                        </p:tav>
                                      </p:tavLst>
                                    </p:anim>
                                    <p:anim calcmode="lin" valueType="num">
                                      <p:cBhvr>
                                        <p:cTn id="25" dur="500" fill="hold"/>
                                        <p:tgtEl>
                                          <p:spTgt spid="82955"/>
                                        </p:tgtEl>
                                        <p:attrNameLst>
                                          <p:attrName>ppt_y</p:attrName>
                                        </p:attrNameLst>
                                      </p:cBhvr>
                                      <p:tavLst>
                                        <p:tav tm="0">
                                          <p:val>
                                            <p:strVal val="#ppt_y"/>
                                          </p:val>
                                        </p:tav>
                                        <p:tav tm="100000">
                                          <p:val>
                                            <p:strVal val="#ppt_y"/>
                                          </p:val>
                                        </p:tav>
                                      </p:tavLst>
                                    </p:anim>
                                    <p:animEffect transition="in" filter="fade">
                                      <p:cBhvr>
                                        <p:cTn id="26" dur="500"/>
                                        <p:tgtEl>
                                          <p:spTgt spid="829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2956"/>
                                        </p:tgtEl>
                                        <p:attrNameLst>
                                          <p:attrName>style.visibility</p:attrName>
                                        </p:attrNameLst>
                                      </p:cBhvr>
                                      <p:to>
                                        <p:strVal val="visible"/>
                                      </p:to>
                                    </p:set>
                                    <p:animEffect transition="in" filter="checkerboard(across)">
                                      <p:cBhvr>
                                        <p:cTn id="31" dur="500"/>
                                        <p:tgtEl>
                                          <p:spTgt spid="829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82958"/>
                                        </p:tgtEl>
                                        <p:attrNameLst>
                                          <p:attrName>style.visibility</p:attrName>
                                        </p:attrNameLst>
                                      </p:cBhvr>
                                      <p:to>
                                        <p:strVal val="visible"/>
                                      </p:to>
                                    </p:set>
                                    <p:anim calcmode="lin" valueType="num">
                                      <p:cBhvr>
                                        <p:cTn id="36" dur="1000" fill="hold"/>
                                        <p:tgtEl>
                                          <p:spTgt spid="82958"/>
                                        </p:tgtEl>
                                        <p:attrNameLst>
                                          <p:attrName>ppt_x</p:attrName>
                                        </p:attrNameLst>
                                      </p:cBhvr>
                                      <p:tavLst>
                                        <p:tav tm="0">
                                          <p:val>
                                            <p:strVal val="#ppt_x-.2"/>
                                          </p:val>
                                        </p:tav>
                                        <p:tav tm="100000">
                                          <p:val>
                                            <p:strVal val="#ppt_x"/>
                                          </p:val>
                                        </p:tav>
                                      </p:tavLst>
                                    </p:anim>
                                    <p:anim calcmode="lin" valueType="num">
                                      <p:cBhvr>
                                        <p:cTn id="37"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p:bldP spid="82954" grpId="0"/>
      <p:bldP spid="82955" grpId="0"/>
      <p:bldP spid="82956" grpId="0"/>
      <p:bldP spid="8295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91141" name="Text Box 5"/>
          <p:cNvSpPr txBox="1">
            <a:spLocks noChangeArrowheads="1"/>
          </p:cNvSpPr>
          <p:nvPr/>
        </p:nvSpPr>
        <p:spPr bwMode="auto">
          <a:xfrm>
            <a:off x="685800" y="636588"/>
            <a:ext cx="6172216" cy="6463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1" eaLnBrk="1" fontAlgn="base" latinLnBrk="0" hangingPunct="1">
              <a:lnSpc>
                <a:spcPct val="100000"/>
              </a:lnSpc>
              <a:spcBef>
                <a:spcPct val="0"/>
              </a:spcBef>
              <a:spcAft>
                <a:spcPct val="0"/>
              </a:spcAft>
              <a:buClr>
                <a:srgbClr val="660066"/>
              </a:buClr>
              <a:buSzTx/>
              <a:buFont typeface="Wingdings" charset="0"/>
              <a:buChar char="v"/>
              <a:tabLst/>
              <a:defRPr/>
            </a:pPr>
            <a:r>
              <a:rPr lang="ar-JO" sz="3600" b="1" dirty="0">
                <a:solidFill>
                  <a:srgbClr val="660033"/>
                </a:solidFill>
                <a:effectLst>
                  <a:outerShdw blurRad="38100" dist="38100" dir="2700000" algn="tl">
                    <a:srgbClr val="DDDDDD"/>
                  </a:outerShdw>
                </a:effectLst>
                <a:latin typeface="Arial" charset="0"/>
                <a:cs typeface="Arial" charset="0"/>
              </a:rPr>
              <a:t>تم تسمية الطفل مسبقاً </a:t>
            </a: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91142" name="Text Box 6"/>
          <p:cNvSpPr txBox="1">
            <a:spLocks noChangeArrowheads="1"/>
          </p:cNvSpPr>
          <p:nvPr/>
        </p:nvSpPr>
        <p:spPr bwMode="auto">
          <a:xfrm>
            <a:off x="2571736" y="1981200"/>
            <a:ext cx="3071834" cy="286232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660066"/>
                </a:solidFill>
                <a:miter lim="800000"/>
                <a:headEnd/>
                <a:tailEnd/>
              </a14:hiddenLine>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t>
            </a: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ولد في </a:t>
            </a:r>
          </a:p>
          <a:p>
            <a:pPr marL="0" marR="0" lvl="0" indent="0" algn="ctr" defTabSz="914400" rtl="1" eaLnBrk="1" fontAlgn="base" latinLnBrk="0" hangingPunct="1">
              <a:lnSpc>
                <a:spcPct val="100000"/>
              </a:lnSpc>
              <a:spcBef>
                <a:spcPct val="0"/>
              </a:spcBef>
              <a:spcAft>
                <a:spcPct val="0"/>
              </a:spcAft>
              <a:buClr>
                <a:srgbClr val="660033"/>
              </a:buClr>
              <a:buSzTx/>
              <a:tabLst/>
              <a:defRPr/>
            </a:pP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بيت لحم </a:t>
            </a:r>
          </a:p>
          <a:p>
            <a:pPr marL="0" marR="0" lvl="0" indent="0" algn="ctr" defTabSz="914400" rtl="1" eaLnBrk="1" fontAlgn="base" latinLnBrk="0" hangingPunct="1">
              <a:lnSpc>
                <a:spcPct val="100000"/>
              </a:lnSpc>
              <a:spcBef>
                <a:spcPct val="0"/>
              </a:spcBef>
              <a:spcAft>
                <a:spcPct val="0"/>
              </a:spcAft>
              <a:buClr>
                <a:srgbClr val="660033"/>
              </a:buClr>
              <a:buSzTx/>
              <a:tabLst/>
              <a:defRPr/>
            </a:pP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زمن الملك </a:t>
            </a:r>
          </a:p>
          <a:p>
            <a:pPr marL="0" marR="0" lvl="0" indent="0" algn="ctr" defTabSz="914400" rtl="1" eaLnBrk="1" fontAlgn="base" latinLnBrk="0" hangingPunct="1">
              <a:lnSpc>
                <a:spcPct val="100000"/>
              </a:lnSpc>
              <a:spcBef>
                <a:spcPct val="0"/>
              </a:spcBef>
              <a:spcAft>
                <a:spcPct val="0"/>
              </a:spcAft>
              <a:buClr>
                <a:srgbClr val="660033"/>
              </a:buClr>
              <a:buSzTx/>
              <a:tabLst/>
              <a:defRPr/>
            </a:pP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هيرودس</a:t>
            </a: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
                <a:srgbClr val="660033"/>
              </a:buClr>
              <a:buSzTx/>
              <a:buFont typeface="Wingdings" charset="0"/>
              <a:buNone/>
              <a:tabLst/>
              <a:defRPr/>
            </a:pP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91143" name="Text Box 7"/>
          <p:cNvSpPr txBox="1">
            <a:spLocks noChangeArrowheads="1"/>
          </p:cNvSpPr>
          <p:nvPr/>
        </p:nvSpPr>
        <p:spPr bwMode="auto">
          <a:xfrm>
            <a:off x="228600" y="5486400"/>
            <a:ext cx="4738798" cy="6463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3600" b="1" dirty="0">
                <a:solidFill>
                  <a:srgbClr val="660033"/>
                </a:solidFill>
                <a:effectLst>
                  <a:outerShdw blurRad="38100" dist="38100" dir="2700000" algn="tl">
                    <a:srgbClr val="DDDDDD"/>
                  </a:outerShdw>
                </a:effectLst>
                <a:latin typeface="Arial" charset="0"/>
                <a:cs typeface="Arial" charset="0"/>
              </a:rPr>
              <a:t>استقرت العائلة في الناصرة </a:t>
            </a: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rgbClr val="FFFFFF"/>
                </a:solidFill>
              </a14:hiddenFill>
            </a:ext>
          </a:extLst>
        </p:spPr>
      </p:pic>
      <p:sp>
        <p:nvSpPr>
          <p:cNvPr id="91146" name="Text Box 10"/>
          <p:cNvSpPr txBox="1">
            <a:spLocks noChangeArrowheads="1"/>
          </p:cNvSpPr>
          <p:nvPr/>
        </p:nvSpPr>
        <p:spPr bwMode="auto">
          <a:xfrm>
            <a:off x="7086600" y="5334000"/>
            <a:ext cx="782587" cy="369332"/>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بيت لحم</a:t>
            </a:r>
            <a:endParaRPr kumimoji="0" lang="en-US"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1147" name="Text Box 11"/>
          <p:cNvSpPr txBox="1">
            <a:spLocks noChangeArrowheads="1"/>
          </p:cNvSpPr>
          <p:nvPr/>
        </p:nvSpPr>
        <p:spPr bwMode="auto">
          <a:xfrm>
            <a:off x="7467600" y="2667000"/>
            <a:ext cx="761747" cy="369332"/>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الناصرة</a:t>
            </a:r>
            <a:endParaRPr kumimoji="0" lang="en-US"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p:cTn id="7" dur="1000" fill="hold"/>
                                        <p:tgtEl>
                                          <p:spTgt spid="91141"/>
                                        </p:tgtEl>
                                        <p:attrNameLst>
                                          <p:attrName>ppt_x</p:attrName>
                                        </p:attrNameLst>
                                      </p:cBhvr>
                                      <p:tavLst>
                                        <p:tav tm="0">
                                          <p:val>
                                            <p:strVal val="#ppt_x-.2"/>
                                          </p:val>
                                        </p:tav>
                                        <p:tav tm="100000">
                                          <p:val>
                                            <p:strVal val="#ppt_x"/>
                                          </p:val>
                                        </p:tav>
                                      </p:tavLst>
                                    </p:anim>
                                    <p:anim calcmode="lin" valueType="num">
                                      <p:cBhvr>
                                        <p:cTn id="8" dur="1000" fill="hold"/>
                                        <p:tgtEl>
                                          <p:spTgt spid="911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911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1142"/>
                                        </p:tgtEl>
                                        <p:attrNameLst>
                                          <p:attrName>style.visibility</p:attrName>
                                        </p:attrNameLst>
                                      </p:cBhvr>
                                      <p:to>
                                        <p:strVal val="visible"/>
                                      </p:to>
                                    </p:set>
                                    <p:animEffect transition="in" filter="randombar(horizontal)">
                                      <p:cBhvr>
                                        <p:cTn id="14" dur="500"/>
                                        <p:tgtEl>
                                          <p:spTgt spid="911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91144"/>
                                        </p:tgtEl>
                                        <p:attrNameLst>
                                          <p:attrName>style.visibility</p:attrName>
                                        </p:attrNameLst>
                                      </p:cBhvr>
                                      <p:to>
                                        <p:strVal val="visible"/>
                                      </p:to>
                                    </p:set>
                                    <p:anim calcmode="lin" valueType="num">
                                      <p:cBhvr>
                                        <p:cTn id="19" dur="1000" fill="hold"/>
                                        <p:tgtEl>
                                          <p:spTgt spid="91144"/>
                                        </p:tgtEl>
                                        <p:attrNameLst>
                                          <p:attrName>ppt_x</p:attrName>
                                        </p:attrNameLst>
                                      </p:cBhvr>
                                      <p:tavLst>
                                        <p:tav tm="0">
                                          <p:val>
                                            <p:strVal val="#ppt_x-.2"/>
                                          </p:val>
                                        </p:tav>
                                        <p:tav tm="100000">
                                          <p:val>
                                            <p:strVal val="#ppt_x"/>
                                          </p:val>
                                        </p:tav>
                                      </p:tavLst>
                                    </p:anim>
                                    <p:anim calcmode="lin" valueType="num">
                                      <p:cBhvr>
                                        <p:cTn id="20"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1144"/>
                                        </p:tgtEl>
                                      </p:cBhvr>
                                    </p:animEffect>
                                  </p:childTnLst>
                                </p:cTn>
                              </p:par>
                            </p:childTnLst>
                          </p:cTn>
                        </p:par>
                        <p:par>
                          <p:cTn id="22" fill="hold" nodeType="afterGroup">
                            <p:stCondLst>
                              <p:cond delay="1000"/>
                            </p:stCondLst>
                            <p:childTnLst>
                              <p:par>
                                <p:cTn id="23" presetID="29" presetClass="entr" presetSubtype="0" fill="hold" nodeType="afterEffect">
                                  <p:stCondLst>
                                    <p:cond delay="0"/>
                                  </p:stCondLst>
                                  <p:childTnLst>
                                    <p:set>
                                      <p:cBhvr>
                                        <p:cTn id="24" dur="1" fill="hold">
                                          <p:stCondLst>
                                            <p:cond delay="0"/>
                                          </p:stCondLst>
                                        </p:cTn>
                                        <p:tgtEl>
                                          <p:spTgt spid="91145"/>
                                        </p:tgtEl>
                                        <p:attrNameLst>
                                          <p:attrName>style.visibility</p:attrName>
                                        </p:attrNameLst>
                                      </p:cBhvr>
                                      <p:to>
                                        <p:strVal val="visible"/>
                                      </p:to>
                                    </p:set>
                                    <p:anim calcmode="lin" valueType="num">
                                      <p:cBhvr>
                                        <p:cTn id="25" dur="1000" fill="hold"/>
                                        <p:tgtEl>
                                          <p:spTgt spid="91145"/>
                                        </p:tgtEl>
                                        <p:attrNameLst>
                                          <p:attrName>ppt_x</p:attrName>
                                        </p:attrNameLst>
                                      </p:cBhvr>
                                      <p:tavLst>
                                        <p:tav tm="0">
                                          <p:val>
                                            <p:strVal val="#ppt_x-.2"/>
                                          </p:val>
                                        </p:tav>
                                        <p:tav tm="100000">
                                          <p:val>
                                            <p:strVal val="#ppt_x"/>
                                          </p:val>
                                        </p:tav>
                                      </p:tavLst>
                                    </p:anim>
                                    <p:anim calcmode="lin" valueType="num">
                                      <p:cBhvr>
                                        <p:cTn id="26"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91145"/>
                                        </p:tgtEl>
                                      </p:cBhvr>
                                    </p:animEffect>
                                  </p:childTnLst>
                                </p:cTn>
                              </p:par>
                            </p:childTnLst>
                          </p:cTn>
                        </p:par>
                        <p:par>
                          <p:cTn id="28" fill="hold" nodeType="afterGroup">
                            <p:stCondLst>
                              <p:cond delay="2000"/>
                            </p:stCondLst>
                            <p:childTnLst>
                              <p:par>
                                <p:cTn id="29" presetID="54" presetClass="entr" presetSubtype="0" accel="100000"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 calcmode="lin" valueType="num">
                                      <p:cBhvr>
                                        <p:cTn id="31" dur="500" fill="hold"/>
                                        <p:tgtEl>
                                          <p:spTgt spid="91146"/>
                                        </p:tgtEl>
                                        <p:attrNameLst>
                                          <p:attrName>ppt_w</p:attrName>
                                        </p:attrNameLst>
                                      </p:cBhvr>
                                      <p:tavLst>
                                        <p:tav tm="0">
                                          <p:val>
                                            <p:strVal val="#ppt_w*0.05"/>
                                          </p:val>
                                        </p:tav>
                                        <p:tav tm="100000">
                                          <p:val>
                                            <p:strVal val="#ppt_w"/>
                                          </p:val>
                                        </p:tav>
                                      </p:tavLst>
                                    </p:anim>
                                    <p:anim calcmode="lin" valueType="num">
                                      <p:cBhvr>
                                        <p:cTn id="32" dur="500" fill="hold"/>
                                        <p:tgtEl>
                                          <p:spTgt spid="91146"/>
                                        </p:tgtEl>
                                        <p:attrNameLst>
                                          <p:attrName>ppt_h</p:attrName>
                                        </p:attrNameLst>
                                      </p:cBhvr>
                                      <p:tavLst>
                                        <p:tav tm="0">
                                          <p:val>
                                            <p:strVal val="#ppt_h"/>
                                          </p:val>
                                        </p:tav>
                                        <p:tav tm="100000">
                                          <p:val>
                                            <p:strVal val="#ppt_h"/>
                                          </p:val>
                                        </p:tav>
                                      </p:tavLst>
                                    </p:anim>
                                    <p:anim calcmode="lin" valueType="num">
                                      <p:cBhvr>
                                        <p:cTn id="33" dur="500" fill="hold"/>
                                        <p:tgtEl>
                                          <p:spTgt spid="91146"/>
                                        </p:tgtEl>
                                        <p:attrNameLst>
                                          <p:attrName>ppt_x</p:attrName>
                                        </p:attrNameLst>
                                      </p:cBhvr>
                                      <p:tavLst>
                                        <p:tav tm="0">
                                          <p:val>
                                            <p:strVal val="#ppt_x-.2"/>
                                          </p:val>
                                        </p:tav>
                                        <p:tav tm="100000">
                                          <p:val>
                                            <p:strVal val="#ppt_x"/>
                                          </p:val>
                                        </p:tav>
                                      </p:tavLst>
                                    </p:anim>
                                    <p:anim calcmode="lin" valueType="num">
                                      <p:cBhvr>
                                        <p:cTn id="34" dur="500" fill="hold"/>
                                        <p:tgtEl>
                                          <p:spTgt spid="91146"/>
                                        </p:tgtEl>
                                        <p:attrNameLst>
                                          <p:attrName>ppt_y</p:attrName>
                                        </p:attrNameLst>
                                      </p:cBhvr>
                                      <p:tavLst>
                                        <p:tav tm="0">
                                          <p:val>
                                            <p:strVal val="#ppt_y"/>
                                          </p:val>
                                        </p:tav>
                                        <p:tav tm="100000">
                                          <p:val>
                                            <p:strVal val="#ppt_y"/>
                                          </p:val>
                                        </p:tav>
                                      </p:tavLst>
                                    </p:anim>
                                    <p:animEffect transition="in" filter="fade">
                                      <p:cBhvr>
                                        <p:cTn id="35" dur="500"/>
                                        <p:tgtEl>
                                          <p:spTgt spid="911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91143"/>
                                        </p:tgtEl>
                                        <p:attrNameLst>
                                          <p:attrName>style.visibility</p:attrName>
                                        </p:attrNameLst>
                                      </p:cBhvr>
                                      <p:to>
                                        <p:strVal val="visible"/>
                                      </p:to>
                                    </p:set>
                                    <p:animEffect transition="in" filter="wedge">
                                      <p:cBhvr>
                                        <p:cTn id="40" dur="1000"/>
                                        <p:tgtEl>
                                          <p:spTgt spid="911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91147"/>
                                        </p:tgtEl>
                                        <p:attrNameLst>
                                          <p:attrName>style.visibility</p:attrName>
                                        </p:attrNameLst>
                                      </p:cBhvr>
                                      <p:to>
                                        <p:strVal val="visible"/>
                                      </p:to>
                                    </p:set>
                                    <p:anim calcmode="lin" valueType="num">
                                      <p:cBhvr>
                                        <p:cTn id="45" dur="1000" fill="hold"/>
                                        <p:tgtEl>
                                          <p:spTgt spid="91147"/>
                                        </p:tgtEl>
                                        <p:attrNameLst>
                                          <p:attrName>ppt_x</p:attrName>
                                        </p:attrNameLst>
                                      </p:cBhvr>
                                      <p:tavLst>
                                        <p:tav tm="0">
                                          <p:val>
                                            <p:strVal val="#ppt_x-.2"/>
                                          </p:val>
                                        </p:tav>
                                        <p:tav tm="100000">
                                          <p:val>
                                            <p:strVal val="#ppt_x"/>
                                          </p:val>
                                        </p:tav>
                                      </p:tavLst>
                                    </p:anim>
                                    <p:anim calcmode="lin" valueType="num">
                                      <p:cBhvr>
                                        <p:cTn id="46"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2" grpId="0"/>
      <p:bldP spid="91143" grpId="0"/>
      <p:bldP spid="91146" grpId="0" animBg="1"/>
      <p:bldP spid="911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3719538"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التنبؤ بولادة يوحنا</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8073" name="Text Box 9"/>
          <p:cNvSpPr txBox="1">
            <a:spLocks noChangeArrowheads="1"/>
          </p:cNvSpPr>
          <p:nvPr/>
        </p:nvSpPr>
        <p:spPr bwMode="auto">
          <a:xfrm>
            <a:off x="4724400" y="3519488"/>
            <a:ext cx="3562376"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التنبؤ بولادة يسوع</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3035396" y="152400"/>
            <a:ext cx="3230373" cy="1200329"/>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الخط الزمني</a:t>
            </a:r>
            <a:endParaRPr kumimoji="0" lang="en-US"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لأحداث طفولة يسوع</a:t>
            </a:r>
            <a:endParaRPr kumimoji="0" lang="en-US"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endParaRPr>
          </a:p>
        </p:txBody>
      </p:sp>
      <p:sp>
        <p:nvSpPr>
          <p:cNvPr id="88079" name="Text Box 15"/>
          <p:cNvSpPr txBox="1">
            <a:spLocks noChangeArrowheads="1"/>
          </p:cNvSpPr>
          <p:nvPr/>
        </p:nvSpPr>
        <p:spPr bwMode="auto">
          <a:xfrm>
            <a:off x="685800" y="1687513"/>
            <a:ext cx="821059" cy="707886"/>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4000" b="1" dirty="0">
                <a:solidFill>
                  <a:srgbClr val="FF7C80"/>
                </a:solidFill>
                <a:effectLst>
                  <a:outerShdw blurRad="38100" dist="38100" dir="2700000" algn="tl">
                    <a:srgbClr val="000000"/>
                  </a:outerShdw>
                </a:effectLst>
                <a:latin typeface="Algerian" charset="0"/>
                <a:cs typeface="Arial" charset="0"/>
              </a:rPr>
              <a:t>متى</a:t>
            </a:r>
          </a:p>
        </p:txBody>
      </p:sp>
      <p:sp>
        <p:nvSpPr>
          <p:cNvPr id="88080" name="Text Box 16"/>
          <p:cNvSpPr txBox="1">
            <a:spLocks noChangeArrowheads="1"/>
          </p:cNvSpPr>
          <p:nvPr/>
        </p:nvSpPr>
        <p:spPr bwMode="auto">
          <a:xfrm>
            <a:off x="6019800" y="1889125"/>
            <a:ext cx="813043" cy="707886"/>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لوقا</a:t>
            </a:r>
            <a:endParaRPr kumimoji="0" lang="en-US" sz="4000" b="1" i="0" u="none" strike="noStrike" kern="1200" cap="none" spc="0" normalizeH="0" baseline="0" noProof="0" dirty="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endParaRP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1317990" cy="52322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حمل مريم</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checkerboard(down)">
                                      <p:cBhvr>
                                        <p:cTn id="7" dur="500"/>
                                        <p:tgtEl>
                                          <p:spTgt spid="88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8083"/>
                                        </p:tgtEl>
                                        <p:attrNameLst>
                                          <p:attrName>style.visibility</p:attrName>
                                        </p:attrNameLst>
                                      </p:cBhvr>
                                      <p:to>
                                        <p:strVal val="visible"/>
                                      </p:to>
                                    </p:set>
                                    <p:anim calcmode="lin" valueType="num">
                                      <p:cBhvr additive="base">
                                        <p:cTn id="12" dur="500" fill="hold"/>
                                        <p:tgtEl>
                                          <p:spTgt spid="88083"/>
                                        </p:tgtEl>
                                        <p:attrNameLst>
                                          <p:attrName>ppt_x</p:attrName>
                                        </p:attrNameLst>
                                      </p:cBhvr>
                                      <p:tavLst>
                                        <p:tav tm="0">
                                          <p:val>
                                            <p:strVal val="0-#ppt_w/2"/>
                                          </p:val>
                                        </p:tav>
                                        <p:tav tm="100000">
                                          <p:val>
                                            <p:strVal val="#ppt_x"/>
                                          </p:val>
                                        </p:tav>
                                      </p:tavLst>
                                    </p:anim>
                                    <p:anim calcmode="lin" valueType="num">
                                      <p:cBhvr additive="base">
                                        <p:cTn id="13" dur="500" fill="hold"/>
                                        <p:tgtEl>
                                          <p:spTgt spid="8808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8078"/>
                                        </p:tgtEl>
                                        <p:attrNameLst>
                                          <p:attrName>style.visibility</p:attrName>
                                        </p:attrNameLst>
                                      </p:cBhvr>
                                      <p:to>
                                        <p:strVal val="visible"/>
                                      </p:to>
                                    </p:set>
                                    <p:anim calcmode="lin" valueType="num">
                                      <p:cBhvr additive="base">
                                        <p:cTn id="16" dur="500" fill="hold"/>
                                        <p:tgtEl>
                                          <p:spTgt spid="88078"/>
                                        </p:tgtEl>
                                        <p:attrNameLst>
                                          <p:attrName>ppt_x</p:attrName>
                                        </p:attrNameLst>
                                      </p:cBhvr>
                                      <p:tavLst>
                                        <p:tav tm="0">
                                          <p:val>
                                            <p:strVal val="#ppt_x"/>
                                          </p:val>
                                        </p:tav>
                                        <p:tav tm="100000">
                                          <p:val>
                                            <p:strVal val="#ppt_x"/>
                                          </p:val>
                                        </p:tav>
                                      </p:tavLst>
                                    </p:anim>
                                    <p:anim calcmode="lin" valueType="num">
                                      <p:cBhvr additive="base">
                                        <p:cTn id="17" dur="500" fill="hold"/>
                                        <p:tgtEl>
                                          <p:spTgt spid="88078"/>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29" presetClass="entr" presetSubtype="0" fill="hold" grpId="0" nodeType="after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p:cTn id="21" dur="1000" fill="hold"/>
                                        <p:tgtEl>
                                          <p:spTgt spid="88079"/>
                                        </p:tgtEl>
                                        <p:attrNameLst>
                                          <p:attrName>ppt_x</p:attrName>
                                        </p:attrNameLst>
                                      </p:cBhvr>
                                      <p:tavLst>
                                        <p:tav tm="0">
                                          <p:val>
                                            <p:strVal val="#ppt_x-.2"/>
                                          </p:val>
                                        </p:tav>
                                        <p:tav tm="100000">
                                          <p:val>
                                            <p:strVal val="#ppt_x"/>
                                          </p:val>
                                        </p:tav>
                                      </p:tavLst>
                                    </p:anim>
                                    <p:anim calcmode="lin" valueType="num">
                                      <p:cBhvr>
                                        <p:cTn id="22"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8079"/>
                                        </p:tgtEl>
                                      </p:cBhvr>
                                    </p:animEffect>
                                  </p:childTnLst>
                                </p:cTn>
                              </p:par>
                            </p:childTnLst>
                          </p:cTn>
                        </p:par>
                        <p:par>
                          <p:cTn id="24" fill="hold" nodeType="afterGroup">
                            <p:stCondLst>
                              <p:cond delay="1500"/>
                            </p:stCondLst>
                            <p:childTnLst>
                              <p:par>
                                <p:cTn id="25" presetID="29" presetClass="entr" presetSubtype="0" fill="hold" grpId="0" nodeType="afterEffect">
                                  <p:stCondLst>
                                    <p:cond delay="0"/>
                                  </p:stCondLst>
                                  <p:childTnLst>
                                    <p:set>
                                      <p:cBhvr>
                                        <p:cTn id="26" dur="1" fill="hold">
                                          <p:stCondLst>
                                            <p:cond delay="0"/>
                                          </p:stCondLst>
                                        </p:cTn>
                                        <p:tgtEl>
                                          <p:spTgt spid="88080"/>
                                        </p:tgtEl>
                                        <p:attrNameLst>
                                          <p:attrName>style.visibility</p:attrName>
                                        </p:attrNameLst>
                                      </p:cBhvr>
                                      <p:to>
                                        <p:strVal val="visible"/>
                                      </p:to>
                                    </p:set>
                                    <p:anim calcmode="lin" valueType="num">
                                      <p:cBhvr>
                                        <p:cTn id="27" dur="1000" fill="hold"/>
                                        <p:tgtEl>
                                          <p:spTgt spid="88080"/>
                                        </p:tgtEl>
                                        <p:attrNameLst>
                                          <p:attrName>ppt_x</p:attrName>
                                        </p:attrNameLst>
                                      </p:cBhvr>
                                      <p:tavLst>
                                        <p:tav tm="0">
                                          <p:val>
                                            <p:strVal val="#ppt_x-.2"/>
                                          </p:val>
                                        </p:tav>
                                        <p:tav tm="100000">
                                          <p:val>
                                            <p:strVal val="#ppt_x"/>
                                          </p:val>
                                        </p:tav>
                                      </p:tavLst>
                                    </p:anim>
                                    <p:anim calcmode="lin" valueType="num">
                                      <p:cBhvr>
                                        <p:cTn id="28"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80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8070"/>
                                        </p:tgtEl>
                                        <p:attrNameLst>
                                          <p:attrName>style.visibility</p:attrName>
                                        </p:attrNameLst>
                                      </p:cBhvr>
                                      <p:to>
                                        <p:strVal val="visible"/>
                                      </p:to>
                                    </p:set>
                                    <p:animEffect transition="in" filter="dissolve">
                                      <p:cBhvr>
                                        <p:cTn id="34" dur="500"/>
                                        <p:tgtEl>
                                          <p:spTgt spid="880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8071"/>
                                        </p:tgtEl>
                                        <p:attrNameLst>
                                          <p:attrName>style.visibility</p:attrName>
                                        </p:attrNameLst>
                                      </p:cBhvr>
                                      <p:to>
                                        <p:strVal val="visible"/>
                                      </p:to>
                                    </p:set>
                                    <p:animEffect transition="in" filter="randombar(horizontal)">
                                      <p:cBhvr>
                                        <p:cTn id="39" dur="500"/>
                                        <p:tgtEl>
                                          <p:spTgt spid="880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8072"/>
                                        </p:tgtEl>
                                        <p:attrNameLst>
                                          <p:attrName>style.visibility</p:attrName>
                                        </p:attrNameLst>
                                      </p:cBhvr>
                                      <p:to>
                                        <p:strVal val="visible"/>
                                      </p:to>
                                    </p:set>
                                    <p:animEffect transition="in" filter="dissolve">
                                      <p:cBhvr>
                                        <p:cTn id="44" dur="500"/>
                                        <p:tgtEl>
                                          <p:spTgt spid="880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88073"/>
                                        </p:tgtEl>
                                        <p:attrNameLst>
                                          <p:attrName>style.visibility</p:attrName>
                                        </p:attrNameLst>
                                      </p:cBhvr>
                                      <p:to>
                                        <p:strVal val="visible"/>
                                      </p:to>
                                    </p:set>
                                    <p:animEffect transition="in" filter="wedge">
                                      <p:cBhvr>
                                        <p:cTn id="49" dur="500"/>
                                        <p:tgtEl>
                                          <p:spTgt spid="88073"/>
                                        </p:tgtEl>
                                      </p:cBhvr>
                                    </p:animEffec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88084"/>
                                        </p:tgtEl>
                                        <p:attrNameLst>
                                          <p:attrName>style.visibility</p:attrName>
                                        </p:attrNameLst>
                                      </p:cBhvr>
                                      <p:to>
                                        <p:strVal val="visible"/>
                                      </p:to>
                                    </p:set>
                                    <p:animEffect transition="in" filter="dissolve">
                                      <p:cBhvr>
                                        <p:cTn id="53" dur="500"/>
                                        <p:tgtEl>
                                          <p:spTgt spid="8808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8074"/>
                                        </p:tgtEl>
                                        <p:attrNameLst>
                                          <p:attrName>style.visibility</p:attrName>
                                        </p:attrNameLst>
                                      </p:cBhvr>
                                      <p:to>
                                        <p:strVal val="visible"/>
                                      </p:to>
                                    </p:set>
                                    <p:animEffect transition="in" filter="dissolve">
                                      <p:cBhvr>
                                        <p:cTn id="58" dur="500"/>
                                        <p:tgtEl>
                                          <p:spTgt spid="8807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88081"/>
                                        </p:tgtEl>
                                        <p:attrNameLst>
                                          <p:attrName>style.visibility</p:attrName>
                                        </p:attrNameLst>
                                      </p:cBhvr>
                                      <p:to>
                                        <p:strVal val="visible"/>
                                      </p:to>
                                    </p:set>
                                    <p:animEffect transition="in" filter="fade">
                                      <p:cBhvr>
                                        <p:cTn id="63" dur="1000"/>
                                        <p:tgtEl>
                                          <p:spTgt spid="88081"/>
                                        </p:tgtEl>
                                      </p:cBhvr>
                                    </p:animEffect>
                                    <p:anim calcmode="lin" valueType="num">
                                      <p:cBhvr>
                                        <p:cTn id="64" dur="1000" fill="hold"/>
                                        <p:tgtEl>
                                          <p:spTgt spid="88081"/>
                                        </p:tgtEl>
                                        <p:attrNameLst>
                                          <p:attrName>ppt_x</p:attrName>
                                        </p:attrNameLst>
                                      </p:cBhvr>
                                      <p:tavLst>
                                        <p:tav tm="0">
                                          <p:val>
                                            <p:strVal val="#ppt_x"/>
                                          </p:val>
                                        </p:tav>
                                        <p:tav tm="100000">
                                          <p:val>
                                            <p:strVal val="#ppt_x"/>
                                          </p:val>
                                        </p:tav>
                                      </p:tavLst>
                                    </p:anim>
                                    <p:anim calcmode="lin" valueType="num">
                                      <p:cBhvr>
                                        <p:cTn id="65" dur="900" decel="100000" fill="hold"/>
                                        <p:tgtEl>
                                          <p:spTgt spid="8808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88076"/>
                                        </p:tgtEl>
                                        <p:attrNameLst>
                                          <p:attrName>style.visibility</p:attrName>
                                        </p:attrNameLst>
                                      </p:cBhvr>
                                      <p:to>
                                        <p:strVal val="visible"/>
                                      </p:to>
                                    </p:set>
                                    <p:animEffect transition="in" filter="dissolve">
                                      <p:cBhvr>
                                        <p:cTn id="71" dur="500"/>
                                        <p:tgtEl>
                                          <p:spTgt spid="8807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88077"/>
                                        </p:tgtEl>
                                        <p:attrNameLst>
                                          <p:attrName>style.visibility</p:attrName>
                                        </p:attrNameLst>
                                      </p:cBhvr>
                                      <p:to>
                                        <p:strVal val="visible"/>
                                      </p:to>
                                    </p:set>
                                    <p:animEffect transition="in" filter="wheel(4)">
                                      <p:cBhvr>
                                        <p:cTn id="76" dur="500"/>
                                        <p:tgtEl>
                                          <p:spTgt spid="8807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88085"/>
                                        </p:tgtEl>
                                        <p:attrNameLst>
                                          <p:attrName>style.visibility</p:attrName>
                                        </p:attrNameLst>
                                      </p:cBhvr>
                                      <p:to>
                                        <p:strVal val="visible"/>
                                      </p:to>
                                    </p:set>
                                    <p:animEffect transition="in" filter="dissolve">
                                      <p:cBhvr>
                                        <p:cTn id="81"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69" grpId="0"/>
      <p:bldP spid="88079" grpId="0"/>
      <p:bldP spid="88080" grpId="0"/>
      <p:bldP spid="88076" grpId="0" animBg="1"/>
      <p:bldP spid="88081" grpId="0"/>
      <p:bldP spid="88083"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013325" y="914400"/>
            <a:ext cx="2983509"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ولادة يسوع في بيت لحم</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3" name="Text Box 15"/>
          <p:cNvSpPr txBox="1">
            <a:spLocks noChangeArrowheads="1"/>
          </p:cNvSpPr>
          <p:nvPr/>
        </p:nvSpPr>
        <p:spPr bwMode="auto">
          <a:xfrm>
            <a:off x="4343400" y="1143000"/>
            <a:ext cx="1539204"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ولادة يسوع</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4" name="Text Box 16"/>
          <p:cNvSpPr txBox="1">
            <a:spLocks noChangeArrowheads="1"/>
          </p:cNvSpPr>
          <p:nvPr/>
        </p:nvSpPr>
        <p:spPr bwMode="auto">
          <a:xfrm>
            <a:off x="990600" y="2133600"/>
            <a:ext cx="21002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الذهاب إلى مصر</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5" name="Text Box 17"/>
          <p:cNvSpPr txBox="1">
            <a:spLocks noChangeArrowheads="1"/>
          </p:cNvSpPr>
          <p:nvPr/>
        </p:nvSpPr>
        <p:spPr bwMode="auto">
          <a:xfrm>
            <a:off x="533400" y="3505200"/>
            <a:ext cx="296703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العودة إلى الناصرة</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6" name="Text Box 18"/>
          <p:cNvSpPr txBox="1">
            <a:spLocks noChangeArrowheads="1"/>
          </p:cNvSpPr>
          <p:nvPr/>
        </p:nvSpPr>
        <p:spPr bwMode="auto">
          <a:xfrm>
            <a:off x="2890416" y="6227359"/>
            <a:ext cx="6228184" cy="52322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 at age</a:t>
            </a:r>
            <a:r>
              <a:rPr kumimoji="0" lang="en-US" sz="2800" b="1" i="0" u="none" strike="noStrike" kern="1200" cap="none" spc="0" normalizeH="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a:t>
            </a:r>
          </a:p>
        </p:txBody>
      </p:sp>
      <p:sp>
        <p:nvSpPr>
          <p:cNvPr id="89107" name="Text Box 19"/>
          <p:cNvSpPr txBox="1">
            <a:spLocks noChangeArrowheads="1"/>
          </p:cNvSpPr>
          <p:nvPr/>
        </p:nvSpPr>
        <p:spPr bwMode="auto">
          <a:xfrm>
            <a:off x="4648200" y="533400"/>
            <a:ext cx="1508746"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ولادة يوحنا</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1862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48138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قتل الأطفال</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13002" y="3369733"/>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6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2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أ. بشارة ولادة يوحنا لزكريا</a:t>
            </a:r>
            <a:endParaRPr lang="en-US" sz="48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dirty="0">
                <a:solidFill>
                  <a:srgbClr val="FFFFFF"/>
                </a:solidFill>
                <a:effectLst>
                  <a:glow rad="228600">
                    <a:srgbClr val="000000"/>
                  </a:glow>
                </a:effectLst>
                <a:latin typeface="Arial"/>
                <a:cs typeface="Arial"/>
              </a:rPr>
              <a:t>4</a:t>
            </a:r>
            <a:br>
              <a:rPr lang="en-US" sz="2800" b="1" dirty="0">
                <a:solidFill>
                  <a:srgbClr val="FFFFFF"/>
                </a:solidFill>
                <a:effectLst>
                  <a:glow rad="228600">
                    <a:srgbClr val="000000"/>
                  </a:glow>
                </a:effectLst>
                <a:latin typeface="Arial"/>
                <a:cs typeface="Arial"/>
              </a:rPr>
            </a:br>
            <a:r>
              <a:rPr lang="ar-JO" sz="2800" b="1" dirty="0">
                <a:solidFill>
                  <a:srgbClr val="FFFFFF"/>
                </a:solidFill>
                <a:effectLst>
                  <a:glow rad="228600">
                    <a:srgbClr val="000000"/>
                  </a:glow>
                </a:effectLst>
                <a:latin typeface="Arial"/>
                <a:cs typeface="Arial"/>
              </a:rPr>
              <a:t>لوقا 1: 5-25</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أعلن جبرائيل لزكريا أن زوجته أليصابات ستلد بمعجزة لسابق المسيا ليفرز يوحنا لخدمة الرب قبل ولادته</a:t>
            </a:r>
            <a:r>
              <a:rPr lang="en-US" sz="3200" b="1" kern="0" dirty="0">
                <a:solidFill>
                  <a:srgbClr val="FFFFFF"/>
                </a:solidFill>
                <a:effectLst>
                  <a:glow rad="228600">
                    <a:srgbClr val="220011"/>
                  </a:glow>
                </a:effectLst>
                <a:latin typeface="Arial"/>
                <a:cs typeface="Arial"/>
              </a:rPr>
              <a:t> </a:t>
            </a:r>
          </a:p>
        </p:txBody>
      </p:sp>
    </p:spTree>
    <p:extLst>
      <p:ext uri="{BB962C8B-B14F-4D97-AF65-F5344CB8AC3E}">
        <p14:creationId xmlns:p14="http://schemas.microsoft.com/office/powerpoint/2010/main" val="4224298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92329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تم وعد زكريا بابن</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07504" y="11708"/>
            <a:ext cx="4201727"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outerShdw blurRad="50800" dist="88900" dir="2700000" algn="tl" rotWithShape="0">
                    <a:srgbClr val="000000"/>
                  </a:outerShdw>
                </a:effectLst>
                <a:latin typeface="Arial" charset="0"/>
              </a:rPr>
              <a:t>لوقا 1: 5-25، 39-45</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2200" y="4365104"/>
            <a:ext cx="3456896" cy="1681828"/>
            <a:chOff x="5508104" y="620689"/>
            <a:chExt cx="3456896" cy="168182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65436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8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a:t>
              </a:r>
              <a:r>
                <a:rPr lang="ar-JO" altLang="zh-CN" sz="4800" kern="0" spc="-250" dirty="0">
                  <a:solidFill>
                    <a:srgbClr val="002060"/>
                  </a:solidFill>
                  <a:latin typeface="Avenir Black"/>
                  <a:cs typeface="Avenir Black"/>
                </a:rPr>
                <a:t> كتابية مجانية</a:t>
              </a:r>
              <a:endParaRPr kumimoji="0" lang="ar-JO" altLang="zh-CN" sz="48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1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8612</TotalTime>
  <Words>18923</Words>
  <Application>Microsoft Macintosh PowerPoint</Application>
  <PresentationFormat>On-screen Show (4:3)</PresentationFormat>
  <Paragraphs>2672</Paragraphs>
  <Slides>331</Slides>
  <Notes>268</Notes>
  <HiddenSlides>1</HiddenSlides>
  <MMClips>0</MMClips>
  <ScaleCrop>false</ScaleCrop>
  <HeadingPairs>
    <vt:vector size="8" baseType="variant">
      <vt:variant>
        <vt:lpstr>Fonts Used</vt:lpstr>
      </vt:variant>
      <vt:variant>
        <vt:i4>39</vt:i4>
      </vt:variant>
      <vt:variant>
        <vt:lpstr>Theme</vt:lpstr>
      </vt:variant>
      <vt:variant>
        <vt:i4>67</vt:i4>
      </vt:variant>
      <vt:variant>
        <vt:lpstr>Embedded OLE Servers</vt:lpstr>
      </vt:variant>
      <vt:variant>
        <vt:i4>1</vt:i4>
      </vt:variant>
      <vt:variant>
        <vt:lpstr>Slide Titles</vt:lpstr>
      </vt:variant>
      <vt:variant>
        <vt:i4>331</vt:i4>
      </vt:variant>
    </vt:vector>
  </HeadingPairs>
  <TitlesOfParts>
    <vt:vector size="438" baseType="lpstr">
      <vt:lpstr>26</vt:lpstr>
      <vt:lpstr>BONES</vt:lpstr>
      <vt:lpstr>MS Gothic</vt:lpstr>
      <vt:lpstr>ＭＳ Ｐゴシック</vt:lpstr>
      <vt:lpstr>Osaka</vt:lpstr>
      <vt:lpstr>Sand</vt:lpstr>
      <vt:lpstr>SimSun</vt:lpstr>
      <vt:lpstr>SimSun</vt:lpstr>
      <vt:lpstr>Times</vt:lpstr>
      <vt:lpstr>Algerian</vt:lpstr>
      <vt:lpstr>Arial</vt:lpstr>
      <vt:lpstr>Arial Black</vt:lpstr>
      <vt:lpstr>Arial Narrow</vt:lpstr>
      <vt:lpstr>Avenir Black</vt:lpstr>
      <vt:lpstr>Britannic Bold</vt:lpstr>
      <vt:lpstr>Broadway</vt:lpstr>
      <vt:lpstr>Calibri</vt:lpstr>
      <vt:lpstr>Castellar</vt:lpstr>
      <vt:lpstr>Comic Sans MS</vt:lpstr>
      <vt:lpstr>Cooper Black</vt:lpstr>
      <vt:lpstr>Engravers MT</vt:lpstr>
      <vt:lpstr>Harrington</vt:lpstr>
      <vt:lpstr>Helvetica</vt:lpstr>
      <vt:lpstr>Helvetica Neue</vt:lpstr>
      <vt:lpstr>Impact</vt:lpstr>
      <vt:lpstr>Kristen ITC</vt:lpstr>
      <vt:lpstr>Lucida Grande</vt:lpstr>
      <vt:lpstr>Lucida Handwriting</vt:lpstr>
      <vt:lpstr>Monotype Corsiva</vt:lpstr>
      <vt:lpstr>Monotype Sorts</vt:lpstr>
      <vt:lpstr>Onyx</vt:lpstr>
      <vt:lpstr>Papyrus</vt:lpstr>
      <vt:lpstr>Pristina</vt:lpstr>
      <vt:lpstr>Showcard Gothic</vt:lpstr>
      <vt:lpstr>Tahoma</vt:lpstr>
      <vt:lpstr>Times New Roman</vt:lpstr>
      <vt:lpstr>Traditional Arabic</vt:lpstr>
      <vt:lpstr>Vivaldi</vt:lpstr>
      <vt:lpstr>Wingdings</vt:lpstr>
      <vt:lpstr>Ribbons</vt:lpstr>
      <vt:lpstr>3_Orbit</vt:lpstr>
      <vt:lpstr>3_Fireball</vt:lpstr>
      <vt:lpstr>5_Fireball</vt:lpstr>
      <vt:lpstr>Fireball</vt:lpstr>
      <vt:lpstr>4_Office Theme</vt:lpstr>
      <vt:lpstr>1_Ribbons</vt:lpstr>
      <vt:lpstr>2_Ribbons</vt:lpstr>
      <vt:lpstr>Default Design</vt:lpstr>
      <vt:lpstr>3_Blank Presentation</vt:lpstr>
      <vt:lpstr>Pulse</vt:lpstr>
      <vt:lpstr>13_Default Design</vt:lpstr>
      <vt:lpstr>1_Pulse</vt:lpstr>
      <vt:lpstr>15_Default Design</vt:lpstr>
      <vt:lpstr>2_Expedition</vt:lpstr>
      <vt:lpstr>5_Default Design</vt:lpstr>
      <vt:lpstr>Fireworks</vt:lpstr>
      <vt:lpstr>49_Blank Presentation</vt:lpstr>
      <vt:lpstr>Soaring</vt:lpstr>
      <vt:lpstr>5_Office Theme</vt:lpstr>
      <vt:lpstr>50_Blank Presentation</vt:lpstr>
      <vt:lpstr>16_Default Design</vt:lpstr>
      <vt:lpstr>3_Ribbons</vt:lpstr>
      <vt:lpstr>1_PPT White on Black Format</vt:lpstr>
      <vt:lpstr>14_Default Design</vt:lpstr>
      <vt:lpstr>White on Black Background</vt:lpstr>
      <vt:lpstr>8_Default Design</vt:lpstr>
      <vt:lpstr>9_Blank Presentation</vt:lpstr>
      <vt:lpstr>Selling a Product or Service</vt:lpstr>
      <vt:lpstr>1_Default Design</vt:lpstr>
      <vt:lpstr>2_Default Design</vt:lpstr>
      <vt:lpstr>2_Fireball</vt:lpstr>
      <vt:lpstr>1_Fireball</vt:lpstr>
      <vt:lpstr>3_Default Design</vt:lpstr>
      <vt:lpstr>1_Office Theme</vt:lpstr>
      <vt:lpstr>Selling Your Ideas</vt:lpstr>
      <vt:lpstr>17_Default Design</vt:lpstr>
      <vt:lpstr>2_blstripc.ppt - Blue Stripes</vt:lpstr>
      <vt:lpstr>12_Blank Presentation</vt:lpstr>
      <vt:lpstr>Post Modern</vt:lpstr>
      <vt:lpstr>18_Default Design</vt:lpstr>
      <vt:lpstr>10_Office Theme</vt:lpstr>
      <vt:lpstr>Blank Presentation</vt:lpstr>
      <vt:lpstr>Portfolio</vt:lpstr>
      <vt:lpstr>Blends</vt:lpstr>
      <vt:lpstr>4_Default Design</vt:lpstr>
      <vt:lpstr>17_Blank Presentation</vt:lpstr>
      <vt:lpstr>18_Blank Presentation</vt:lpstr>
      <vt:lpstr>15_Blank Presentation</vt:lpstr>
      <vt:lpstr>2_Office Theme</vt:lpstr>
      <vt:lpstr>3_blstripc.ppt - Blue Stripes</vt:lpstr>
      <vt:lpstr>2_Bar Code</vt:lpstr>
      <vt:lpstr>4_Ribbons</vt:lpstr>
      <vt:lpstr>6_Default Design</vt:lpstr>
      <vt:lpstr>7_Default Design</vt:lpstr>
      <vt:lpstr>12_Default Design</vt:lpstr>
      <vt:lpstr>19_Blank Presentation</vt:lpstr>
      <vt:lpstr>2_untitled 1</vt:lpstr>
      <vt:lpstr>3_untitled 1</vt:lpstr>
      <vt:lpstr>6_Beam</vt:lpstr>
      <vt:lpstr>20_Default Design</vt:lpstr>
      <vt:lpstr>9_Default Design</vt:lpstr>
      <vt:lpstr>19_Default Design</vt:lpstr>
      <vt:lpstr>20_Blank Presentation</vt:lpstr>
      <vt:lpstr>4_Blank Presentation</vt:lpstr>
      <vt:lpstr>Candybar</vt:lpstr>
      <vt:lpstr>blstripc.ppt - Blue Stripes</vt:lpstr>
      <vt:lpstr>Photo Editor Photo</vt:lpstr>
      <vt:lpstr>تقديم  الملك</vt:lpstr>
      <vt:lpstr>ملخص كتاب بنتيكوست</vt:lpstr>
      <vt:lpstr>زيادة الاستقطاب</vt:lpstr>
      <vt:lpstr>فترات عظيمة في حياة المسيح</vt:lpstr>
      <vt:lpstr>مقدمة</vt:lpstr>
      <vt:lpstr>أ. مصدر المعلومات</vt:lpstr>
      <vt:lpstr>من هو لوقا؟</vt:lpstr>
      <vt:lpstr>التأليف</vt:lpstr>
      <vt:lpstr>نظرة على العهد الجديد (تاريخ)</vt:lpstr>
      <vt:lpstr>من هو ثاوفيلس؟</vt:lpstr>
      <vt:lpstr>الظروف</vt:lpstr>
      <vt:lpstr>الظروف</vt:lpstr>
      <vt:lpstr>المناسبة</vt:lpstr>
      <vt:lpstr>القصد</vt:lpstr>
      <vt:lpstr>الخصائص</vt:lpstr>
      <vt:lpstr>الحجة</vt:lpstr>
      <vt:lpstr>الفرضية</vt:lpstr>
      <vt:lpstr>ب. الوجود السابق للمسيح</vt:lpstr>
      <vt:lpstr>كيف يتكلم الله إلينا؟</vt:lpstr>
      <vt:lpstr>كيف يتكلم الله إلينا؟</vt:lpstr>
      <vt:lpstr>اللوجوس</vt:lpstr>
      <vt:lpstr>بدايات دقيقة</vt:lpstr>
      <vt:lpstr>يسوع هو الله دائماً</vt:lpstr>
      <vt:lpstr> رفض اليهود المسيح  مع أنه كان يهودياً (1: 11)</vt:lpstr>
      <vt:lpstr>أنت تصير ابناً لله من خلال الإيمان أن يسوع هو الله : </vt:lpstr>
      <vt:lpstr>صار الله إنساناً في يسوع</vt:lpstr>
      <vt:lpstr>المرسوم النيقاوي (325 م)</vt:lpstr>
      <vt:lpstr>تعليم آريوس الهرطوقي</vt:lpstr>
      <vt:lpstr>ألكسندر ضد آريوس الهرطوقي</vt:lpstr>
      <vt:lpstr>ماذا عن نيقية (325 م)؟</vt:lpstr>
      <vt:lpstr>ماذا عن نيقية؟</vt:lpstr>
      <vt:lpstr>إيمان القرن الأول بالألوهية</vt:lpstr>
      <vt:lpstr>الإيمان بألوهية المسيح قبل نيقية</vt:lpstr>
      <vt:lpstr>مرسوم نيقية (325 م)</vt:lpstr>
      <vt:lpstr>مرسوم نيقية (325 م)</vt:lpstr>
      <vt:lpstr>مرسوم نيقية (325 م)</vt:lpstr>
      <vt:lpstr>الجدل الآريوسي والثالوث</vt:lpstr>
      <vt:lpstr>عودة ظهور الآريوسية</vt:lpstr>
      <vt:lpstr>المسيح فقط هو النور</vt:lpstr>
      <vt:lpstr>تقديم  الملك</vt:lpstr>
      <vt:lpstr>تقديم  الملك</vt:lpstr>
      <vt:lpstr>أ. وصول الملك</vt:lpstr>
      <vt:lpstr>1. أسلافه</vt:lpstr>
      <vt:lpstr>طريقة مملة للبدء بكتاب ؟</vt:lpstr>
      <vt:lpstr>أثبت أن  يسوع ملك</vt:lpstr>
      <vt:lpstr>ذكر داود قبل إبراهيم</vt:lpstr>
      <vt:lpstr>ألقاب مسيانية</vt:lpstr>
      <vt:lpstr>العهد     الإبراهيمي</vt:lpstr>
      <vt:lpstr>آية رئيسية 2 صم 7: 12-13</vt:lpstr>
      <vt:lpstr>العهد الداوودي</vt:lpstr>
      <vt:lpstr>السؤال الذي يجب طرحه هو:  من هو الشخص المؤهل للجلوس على العرش الداوودي؟</vt:lpstr>
      <vt:lpstr>دراسة مساعدة رقم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نسب ذو ثلاث أجزاء للمسيح  من جهة يوسف (1: 1-17)</vt:lpstr>
      <vt:lpstr>Chronological Overlaps</vt:lpstr>
      <vt:lpstr>التاريخ</vt:lpstr>
      <vt:lpstr>وعود العهد الداوودي</vt:lpstr>
      <vt:lpstr>الجدول الزمنيُّ للملكوت والعهود</vt:lpstr>
      <vt:lpstr>وعود العهد الداوودي</vt:lpstr>
      <vt:lpstr>الملكوت في متى 1</vt:lpstr>
      <vt:lpstr>يقول متى أن يسوع ملك</vt:lpstr>
      <vt:lpstr>بعض الكتاب  الذين تحدثوا  عن نسب يسوع</vt:lpstr>
      <vt:lpstr>ولادة وطفولة يسوع</vt:lpstr>
      <vt:lpstr>نسب يسوع</vt:lpstr>
      <vt:lpstr>PowerPoint Presentation</vt:lpstr>
      <vt:lpstr>نسب يسوع</vt:lpstr>
      <vt:lpstr>نسب يسوع</vt:lpstr>
      <vt:lpstr>PowerPoint Presentation</vt:lpstr>
      <vt:lpstr>2. مجيئه</vt:lpstr>
      <vt:lpstr>ولادة وطفولة يسوع</vt:lpstr>
      <vt:lpstr>PowerPoint Presentation</vt:lpstr>
      <vt:lpstr>PowerPoint Presentation</vt:lpstr>
      <vt:lpstr>PowerPoint Presentation</vt:lpstr>
      <vt:lpstr>PowerPoint Presentation</vt:lpstr>
      <vt:lpstr>أ. بشارة ولادة يوحنا لزكريا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 بشارة ولادة يسوع لمريم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ردود الفعل حول أخبار الولادة المدهشة</vt:lpstr>
      <vt:lpstr>كانت بيت لحم هي مدينة داود</vt:lpstr>
      <vt:lpstr>وَابْنَ  الْعَلِيِّ</vt:lpstr>
      <vt:lpstr>لوقا ١ : ٣٣   وَيَمْلِكُ عَلَى بَيْتِ يَعْقُوبَ إِلَى الأَبَدِ وَلاَ يَكُونُ لِمُلْكِهِ نِهَايَةٌ. </vt:lpstr>
      <vt:lpstr>لوقا ١ : ٣٢  وَيُعْطِيهِ الرَّبُّ الإِلَهُ كُرْسِيَّ دَاوُدَ أَبِيهِ </vt:lpstr>
      <vt:lpstr>لوقا ١ : ٣٣   وَيَمْلِكُ عَلَى بَيْتِ يَعْقُوبَ إِلَى الأَبَدِ وَلاَ يَكُونُ لِمُلْكِهِ نِهَايَةٌ.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ت. وصول مريم إلى اليهودية</vt:lpstr>
      <vt:lpstr>ث. نشيد مريم</vt:lpstr>
      <vt:lpstr>ج. ولادة يوحنا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 اعلان ولادة يسوع ليوسف</vt:lpstr>
      <vt:lpstr>يوسف زوج مريم</vt:lpstr>
      <vt:lpstr>PowerPoint Presentation</vt:lpstr>
      <vt:lpstr>متى 1: 21</vt:lpstr>
      <vt:lpstr>خ. ولادة يسوع</vt:lpstr>
      <vt:lpstr>مشهد كنيسة المهد</vt:lpstr>
      <vt:lpstr>تأكد أنه الطفل</vt:lpstr>
      <vt:lpstr>مشهد كنيسة المهد</vt:lpstr>
      <vt:lpstr>Church Nativity Scene</vt:lpstr>
      <vt:lpstr>هدف للسرقة</vt:lpstr>
      <vt:lpstr>مشهد كنيسة المهد</vt:lpstr>
      <vt:lpstr>مشهد كنيسة المهد</vt:lpstr>
      <vt:lpstr>Church Nativity Scene</vt:lpstr>
      <vt:lpstr>مشهد كنيسة المهد</vt:lpstr>
      <vt:lpstr>جهاز أمان بريكهاوس عبر الأقمار الصناعية</vt:lpstr>
      <vt:lpstr>مشهد كنيسة المهد</vt:lpstr>
      <vt:lpstr>مشهد كنيسة المهد</vt:lpstr>
      <vt:lpstr>تاريخ ولادة يسوع</vt:lpstr>
      <vt:lpstr>PowerPoint Presentation</vt:lpstr>
      <vt:lpstr>PowerPoint Presentation</vt:lpstr>
      <vt:lpstr>PowerPoint Presentation</vt:lpstr>
      <vt:lpstr>PowerPoint Presentation</vt:lpstr>
      <vt:lpstr>هيكل لوقا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ومع ذلك يجب علينا أيضًا النظر في هذا العمل النهائي</vt:lpstr>
      <vt:lpstr>تأريخ ولادة المسيح</vt:lpstr>
      <vt:lpstr>تأريخ بداية خدمة المسيح</vt:lpstr>
      <vt:lpstr>PowerPoint Presentation</vt:lpstr>
      <vt:lpstr>د. إعلان الرعاة</vt:lpstr>
      <vt:lpstr>Bored Shepherds</vt:lpstr>
      <vt:lpstr> ولد لكم اليوم في مدينة داود مخلص هو المسيح الرب (لوقا 2: 11) </vt:lpstr>
      <vt:lpstr>3. طفولته</vt:lpstr>
      <vt:lpstr>أ. ختانه</vt:lpstr>
      <vt:lpstr>ب. تقديمه</vt:lpstr>
      <vt:lpstr> بارك سمعان يسوع في الهيكل  (لو 2: 21-32) </vt:lpstr>
      <vt:lpstr>ت. طفولته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في بيت لحم</vt:lpstr>
      <vt:lpstr>بيت لحم</vt:lpstr>
      <vt:lpstr>الرحلة إلى بيت لحم</vt:lpstr>
      <vt:lpstr>One King 19/30</vt:lpstr>
      <vt:lpstr>PowerPoint Presentation</vt:lpstr>
      <vt:lpstr>.... وزيارة المجوس        (2: 1-12)</vt:lpstr>
      <vt:lpstr>Who Were the Magi?</vt:lpstr>
      <vt:lpstr>ما نوع المملكة التي يصورها كل من أشعياء ومتى؟ </vt:lpstr>
      <vt:lpstr>ما هو التطبيق المعاصر لاتباع النجم؟</vt:lpstr>
      <vt:lpstr>أي نوع من النجوم؟</vt:lpstr>
      <vt:lpstr>من أين جاء المجوس؟</vt:lpstr>
      <vt:lpstr>مجوس عرب؟</vt:lpstr>
      <vt:lpstr>مجوس عرب؟</vt:lpstr>
      <vt:lpstr>مجوس عرب؟</vt:lpstr>
      <vt:lpstr>مجوس عرب؟</vt:lpstr>
      <vt:lpstr>مجوس عرب؟</vt:lpstr>
      <vt:lpstr>PowerPoint Presentation</vt:lpstr>
      <vt:lpstr>(2) في مصر</vt:lpstr>
      <vt:lpstr>الرحلة إلى بيت لحم، الهرب إلى مصر والرجوع إلى الناصرة (متى 2)</vt:lpstr>
      <vt:lpstr>3. الهرب إلى مصر            (2: 13-15)</vt:lpstr>
      <vt:lpstr>4. قتل الأبرياء</vt:lpstr>
      <vt:lpstr>(3) في الناصرة</vt:lpstr>
      <vt:lpstr>5. الرجوع إلى الناصرة             (2: 19-23)</vt:lpstr>
      <vt:lpstr>PowerPoint Presentation</vt:lpstr>
      <vt:lpstr>ولادة وطفولة يسوع</vt:lpstr>
      <vt:lpstr>ث. صباه</vt:lpstr>
      <vt:lpstr>(1) نموه</vt:lpstr>
      <vt:lpstr>(2) زيارته إلى أورشليم</vt:lpstr>
      <vt:lpstr>(3) تطوره</vt:lpstr>
      <vt:lpstr>تقديم  الملك</vt:lpstr>
      <vt:lpstr>ب. سفير الملك</vt:lpstr>
      <vt:lpstr>1. رسالة يوحنا</vt:lpstr>
      <vt:lpstr>يوحنا المعمدان</vt:lpstr>
      <vt:lpstr>فترة خدمة المسيح</vt:lpstr>
      <vt:lpstr>التسلسل الزمني ليسوع والأعمال</vt:lpstr>
      <vt:lpstr>عمر يسوع عندما بدأ خدمته</vt:lpstr>
      <vt:lpstr>2. رسالة من يوحنا</vt:lpstr>
      <vt:lpstr>يوحنا المعمدان</vt:lpstr>
      <vt:lpstr>يوحنا المعمدان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تفسير يوحنا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4. الوعد من قبل يوحنا</vt:lpstr>
      <vt:lpstr>تقديم  الملك</vt:lpstr>
      <vt:lpstr>ت. إثبات الملك</vt:lpstr>
      <vt:lpstr>معمودية وتجربة المسيح (3: 23-4: 11)</vt:lpstr>
      <vt:lpstr>1. في معموديته</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2. من خلال تجربته</vt:lpstr>
      <vt:lpstr>أمور العالم</vt:lpstr>
      <vt:lpstr>بداية الخدمة وتجربة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متى 4: 1-11</vt:lpstr>
      <vt:lpstr>أجندة التقديم</vt:lpstr>
      <vt:lpstr>مراجعة</vt:lpstr>
      <vt:lpstr>بدء خدمة يسوع</vt:lpstr>
      <vt:lpstr>هناك قصدين لمعمودية يسوع :   1. أكد الآب تعيين يسوع للعمل المسياني  2. إظهار الثالوث</vt:lpstr>
      <vt:lpstr>الإطار التاريخي  الزمن : 28 م (يوحنا المعمدان 27 م) ثم (4: 1) – مباشرة (مرقس 1: 12) المكان : اقتيد إلى البرية – غالباً كانت البرية أعلى من ساحل نهر الأردن في المنطقة القاحلة شمال غرب البحر الميت</vt:lpstr>
      <vt:lpstr>تفسير متى 4: 1-11  ثم أصعد يسوع إلى البرية من الروح ليجرب من إبليس (4: 1)  يلخص العدد 1 المقطع كاملاً  الروح هو نفس الروح المذكور في (3: 16) .... روح الله </vt:lpstr>
      <vt:lpstr>فبعد ما صام أربعين نهاراً وأربعين ليلة جاع أخيراً (4: 2)</vt:lpstr>
      <vt:lpstr>PowerPoint Presentation</vt:lpstr>
      <vt:lpstr>فتقدم إليه المجرب وقال له إن كنت ابن الله فقل أن تص وهذه الحجارة خبزاً</vt:lpstr>
      <vt:lpstr>التجربة الثانية  مز 91: 11-12 (4: 6) ليس اقتباس خاطئ ولكنه استخدام في سياق خاطئ (تطبيق سيء)</vt:lpstr>
      <vt:lpstr>التجربة الثالثة  سجد (4: 9) رمي الشخص نفسه إلى الأرض كعلامة الإستسلام أمام كائن إلهي أو إنسان عالي المقام</vt:lpstr>
      <vt:lpstr>الموضوع الرئيسي</vt:lpstr>
      <vt:lpstr>التجربة موجودة في كل الأناجيل الإزائية . لوقا ومرقس يضيفون :</vt:lpstr>
      <vt:lpstr>العلاقات السياقية</vt:lpstr>
      <vt:lpstr>في سياق متى</vt:lpstr>
      <vt:lpstr>في سياق المقطع</vt:lpstr>
      <vt:lpstr>التطبيقات</vt:lpstr>
      <vt:lpstr>امتحان الله يزيد إيماننا ويطور المثابرة فينا حتى نبقى أمناء لدعوتنا (يعقوب 1: 2-4)</vt:lpstr>
      <vt:lpstr>في امتحانك القادم أنظر إلى مثال يسوع كونه مؤهلاً لمساعدتنا في مقاومة الشرير</vt:lpstr>
      <vt:lpstr>3. في إعلانه</vt:lpstr>
      <vt:lpstr>المسيح فقط هو النور</vt:lpstr>
      <vt:lpstr>أ. شهادة يوحنا أمام القادة</vt:lpstr>
      <vt:lpstr>PowerPoint Presentation</vt:lpstr>
      <vt:lpstr>PowerPoint Presentation</vt:lpstr>
      <vt:lpstr>PowerPoint Presentation</vt:lpstr>
      <vt:lpstr>PowerPoint Presentation</vt:lpstr>
      <vt:lpstr>PowerPoint Presentation</vt:lpstr>
      <vt:lpstr>PowerPoint Presentation</vt:lpstr>
      <vt:lpstr>ب. شهادة يوحنا للمسيح</vt:lpstr>
      <vt:lpstr>How Well Do You Know the Life of Christ?</vt:lpstr>
      <vt:lpstr>AN ALPHABETIZED LIFE OF JESUS </vt:lpstr>
      <vt:lpstr>فترات عظيمة في حياة المسيح</vt:lpstr>
      <vt:lpstr>الكلمة في صور</vt:lpstr>
      <vt:lpstr>استخدمت بإذن رسمي</vt:lpstr>
      <vt:lpstr>Black</vt:lpstr>
      <vt:lpstr>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273</cp:revision>
  <dcterms:created xsi:type="dcterms:W3CDTF">2003-01-02T11:06:38Z</dcterms:created>
  <dcterms:modified xsi:type="dcterms:W3CDTF">2024-12-20T23:48:51Z</dcterms:modified>
</cp:coreProperties>
</file>