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806" r:id="rId2"/>
    <p:sldMasterId id="2147483820" r:id="rId3"/>
    <p:sldMasterId id="2147483834" r:id="rId4"/>
    <p:sldMasterId id="2147483846" r:id="rId5"/>
    <p:sldMasterId id="2147483858" r:id="rId6"/>
    <p:sldMasterId id="2147483871" r:id="rId7"/>
    <p:sldMasterId id="2147483873" r:id="rId8"/>
    <p:sldMasterId id="2147483875" r:id="rId9"/>
    <p:sldMasterId id="2147483877" r:id="rId10"/>
  </p:sldMasterIdLst>
  <p:notesMasterIdLst>
    <p:notesMasterId r:id="rId21"/>
  </p:notesMasterIdLst>
  <p:sldIdLst>
    <p:sldId id="263" r:id="rId11"/>
    <p:sldId id="594" r:id="rId12"/>
    <p:sldId id="321" r:id="rId13"/>
    <p:sldId id="322" r:id="rId14"/>
    <p:sldId id="323" r:id="rId15"/>
    <p:sldId id="324" r:id="rId16"/>
    <p:sldId id="325" r:id="rId17"/>
    <p:sldId id="4046" r:id="rId18"/>
    <p:sldId id="4045" r:id="rId19"/>
    <p:sldId id="266"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002"/>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604" autoAdjust="0"/>
    <p:restoredTop sz="73913" autoAdjust="0"/>
  </p:normalViewPr>
  <p:slideViewPr>
    <p:cSldViewPr snapToGrid="0" snapToObjects="1">
      <p:cViewPr varScale="1">
        <p:scale>
          <a:sx n="83" d="100"/>
          <a:sy n="83" d="100"/>
        </p:scale>
        <p:origin x="200" y="1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103" d="100"/>
          <a:sy n="103" d="100"/>
        </p:scale>
        <p:origin x="1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8/24/22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Introduction-63</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193</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uk-UA" altLang="ja-JP" dirty="0">
                <a:ea typeface="ＭＳ Ｐゴシック" charset="0"/>
                <a:cs typeface="ＭＳ Ｐゴシック" charset="0"/>
              </a:rPr>
              <a:t>'</a:t>
            </a:r>
            <a:r>
              <a:rPr lang="en-US" dirty="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Introduction-64</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194</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165, 195</a:t>
            </a:r>
            <a:endParaRPr lang="en-US" dirty="0">
              <a:latin typeface="Arial"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196</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OS-26-Ezek40-48-Slide73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LC-00-NT Chronology-43</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313</a:t>
            </a:r>
          </a:p>
          <a:p>
            <a:pPr eaLnBrk="1" hangingPunct="1"/>
            <a:r>
              <a:rPr lang="en-US" dirty="0">
                <a:latin typeface="Times New Roman" charset="0"/>
                <a:ea typeface="ＭＳ Ｐゴシック" charset="0"/>
                <a:cs typeface="ＭＳ Ｐゴシック" charset="0"/>
              </a:rPr>
              <a:t>NS-02-Mark9-16-slide 274</a:t>
            </a:r>
          </a:p>
          <a:p>
            <a:pPr eaLnBrk="1" hangingPunct="1"/>
            <a:r>
              <a:rPr lang="en-US" dirty="0">
                <a:latin typeface="Times New Roman" charset="0"/>
                <a:ea typeface="ＭＳ Ｐゴシック" charset="0"/>
                <a:cs typeface="ＭＳ Ｐゴシック" charset="0"/>
              </a:rPr>
              <a:t>NS-03-Luke13-24-slide 290</a:t>
            </a:r>
          </a:p>
          <a:p>
            <a:pPr eaLnBrk="1" hangingPunct="1"/>
            <a:r>
              <a:rPr lang="en-US" dirty="0">
                <a:latin typeface="Times New Roman" charset="0"/>
                <a:ea typeface="ＭＳ Ｐゴシック" charset="0"/>
                <a:cs typeface="ＭＳ Ｐゴシック" charset="0"/>
              </a:rPr>
              <a:t>NS-04-John12-21-slide 294</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8203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8821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23319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271063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115934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275425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092130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674894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270050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956284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68994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2139525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2970357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007949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944307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317250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3281599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1209668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283566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12882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3415281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21540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62388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305749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3758" fontAlgn="auto">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3758">
              <a:defRPr>
                <a:latin typeface="Times New Roman" charset="0"/>
              </a:defRPr>
            </a:lvl1pPr>
          </a:lstStyle>
          <a:p>
            <a:pPr>
              <a:defRPr/>
            </a:pPr>
            <a:fld id="{2B71FF39-E945-F948-81AD-DB19A1EDABEE}" type="slidenum">
              <a:rPr lang="en-US"/>
              <a:pPr>
                <a:defRPr/>
              </a:pPr>
              <a:t>‹#›</a:t>
            </a:fld>
            <a:endParaRPr lang="en-US"/>
          </a:p>
        </p:txBody>
      </p:sp>
    </p:spTree>
    <p:extLst>
      <p:ext uri="{BB962C8B-B14F-4D97-AF65-F5344CB8AC3E}">
        <p14:creationId xmlns:p14="http://schemas.microsoft.com/office/powerpoint/2010/main" val="409183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363794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757521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121795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40.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3799189586"/>
      </p:ext>
    </p:extLst>
  </p:cSld>
  <p:clrMap bg1="lt1" tx1="dk1" bg2="lt2" tx2="dk2" accent1="accent1" accent2="accent2" accent3="accent3" accent4="accent4" accent5="accent5" accent6="accent6" hlink="hlink" folHlink="folHlink"/>
  <p:sldLayoutIdLst>
    <p:sldLayoutId id="2147483878"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08399481"/>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1742241488"/>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457200" y="992188"/>
            <a:ext cx="8153400" cy="1600200"/>
            <a:chOff x="288" y="625"/>
            <a:chExt cx="5136" cy="1008"/>
          </a:xfrm>
        </p:grpSpPr>
        <p:sp>
          <p:nvSpPr>
            <p:cNvPr id="4711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4711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4711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4711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4710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4710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defTabSz="45688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defTabSz="456880">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defTabSz="456880">
              <a:defRPr sz="1400">
                <a:solidFill>
                  <a:srgbClr val="FFFFCC"/>
                </a:solidFill>
                <a:latin typeface="Arial" charset="0"/>
              </a:defRPr>
            </a:lvl1pPr>
          </a:lstStyle>
          <a:p>
            <a:pPr>
              <a:defRPr/>
            </a:pPr>
            <a:fld id="{07F4B235-5935-184A-B708-9239EFE33AB7}" type="slidenum">
              <a:rPr lang="en-US"/>
              <a:pPr>
                <a:defRPr/>
              </a:pPr>
              <a:t>‹#›</a:t>
            </a:fld>
            <a:endParaRPr lang="en-US"/>
          </a:p>
        </p:txBody>
      </p:sp>
    </p:spTree>
    <p:extLst>
      <p:ext uri="{BB962C8B-B14F-4D97-AF65-F5344CB8AC3E}">
        <p14:creationId xmlns:p14="http://schemas.microsoft.com/office/powerpoint/2010/main" val="333929147"/>
      </p:ext>
    </p:extLst>
  </p:cSld>
  <p:clrMap bg1="dk2" tx1="lt1" bg2="dk1" tx2="lt2" accent1="accent1" accent2="accent2" accent3="accent3" accent4="accent4" accent5="accent5" accent6="accent6" hlink="hlink" folHlink="folHlink"/>
  <p:sldLayoutIdLst>
    <p:sldLayoutId id="2147483872"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3991371649"/>
      </p:ext>
    </p:extLst>
  </p:cSld>
  <p:clrMap bg1="lt1" tx1="dk1" bg2="lt2" tx2="dk2" accent1="accent1" accent2="accent2" accent3="accent3" accent4="accent4" accent5="accent5" accent6="accent6" hlink="hlink" folHlink="folHlink"/>
  <p:sldLayoutIdLst>
    <p:sldLayoutId id="2147483874"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1031668093"/>
      </p:ext>
    </p:extLst>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76446"/>
          </a:xfrm>
          <a:solidFill>
            <a:srgbClr val="0A0002"/>
          </a:solidFill>
        </p:spPr>
        <p:txBody>
          <a:bodyPr/>
          <a:lstStyle/>
          <a:p>
            <a:r>
              <a:rPr lang="ar-SA" sz="6000" dirty="0">
                <a:solidFill>
                  <a:srgbClr val="FFFFFF"/>
                </a:solidFill>
              </a:rPr>
              <a:t>التسلسل الزمني للمسيح </a:t>
            </a:r>
            <a:endParaRPr lang="en-US" sz="6000" dirty="0">
              <a:solidFill>
                <a:srgbClr val="FFFFFF"/>
              </a:solidFill>
            </a:endParaRPr>
          </a:p>
        </p:txBody>
      </p:sp>
      <p:sp>
        <p:nvSpPr>
          <p:cNvPr id="5" name="Rectangle 4">
            <a:extLst>
              <a:ext uri="{FF2B5EF4-FFF2-40B4-BE49-F238E27FC236}">
                <a16:creationId xmlns:a16="http://schemas.microsoft.com/office/drawing/2014/main" id="{0AA85267-23A9-8844-96AF-13578DF2DF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3331840"/>
          </a:xfrm>
        </p:spPr>
        <p:txBody>
          <a:bodyPr/>
          <a:lstStyle/>
          <a:p>
            <a:r>
              <a:rPr lang="ar-JO" b="1" dirty="0">
                <a:solidFill>
                  <a:schemeClr val="bg1"/>
                </a:solidFill>
              </a:rPr>
              <a:t>ومع ذلك يجب علينا أيضًا النظر في هذا العمل النهائي</a:t>
            </a:r>
            <a:endParaRPr lang="en-US" b="1" dirty="0">
              <a:solidFill>
                <a:schemeClr val="bg1"/>
              </a:solidFill>
              <a:latin typeface="Arial" charset="0"/>
              <a:ea typeface="ＭＳ Ｐゴシック" charset="0"/>
              <a:cs typeface="ＭＳ Ｐゴシック"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356899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ar-JO" sz="3600" b="1" dirty="0">
                <a:solidFill>
                  <a:schemeClr val="bg1"/>
                </a:solidFill>
                <a:latin typeface="Arial" charset="0"/>
                <a:cs typeface="Arial" charset="0"/>
              </a:rPr>
              <a:t>تاريخ ميلاد المسيح</a:t>
            </a:r>
            <a:endParaRPr lang="en-US" sz="3600" b="1" dirty="0">
              <a:solidFill>
                <a:schemeClr val="bg1"/>
              </a:solidFill>
              <a:latin typeface="Arial" charset="0"/>
              <a:cs typeface="Arial"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تاريخ الميلاد : ما بين كانون 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 name="Title 7"/>
          <p:cNvSpPr txBox="1">
            <a:spLocks/>
          </p:cNvSpPr>
          <p:nvPr/>
        </p:nvSpPr>
        <p:spPr bwMode="auto">
          <a:xfrm>
            <a:off x="204788" y="4976817"/>
            <a:ext cx="295910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itle 7"/>
          <p:cNvSpPr txBox="1">
            <a:spLocks/>
          </p:cNvSpPr>
          <p:nvPr/>
        </p:nvSpPr>
        <p:spPr bwMode="auto">
          <a:xfrm>
            <a:off x="5402269" y="4976817"/>
            <a:ext cx="35718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آذار – 11 نيسان</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endParaRP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إحصاء</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كيرينيوس</a:t>
            </a:r>
          </a:p>
          <a:p>
            <a:pPr marL="0" marR="0" lvl="0" indent="0" algn="ctr" defTabSz="45688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لوقا 2: 1-5</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p>
        </p:txBody>
      </p:sp>
      <p:sp>
        <p:nvSpPr>
          <p:cNvPr id="17" name="Title 7"/>
          <p:cNvSpPr txBox="1">
            <a:spLocks/>
          </p:cNvSpPr>
          <p:nvPr/>
        </p:nvSpPr>
        <p:spPr bwMode="auto">
          <a:xfrm>
            <a:off x="5410206" y="3217863"/>
            <a:ext cx="357346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(متى 2: 1،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dirty="0">
                <a:solidFill>
                  <a:srgbClr val="F2FCFF"/>
                </a:solidFill>
                <a:effectLst>
                  <a:outerShdw blurRad="38100" dist="38100" dir="2700000" algn="tl">
                    <a:srgbClr val="000000">
                      <a:alpha val="43137"/>
                    </a:srgbClr>
                  </a:outerShdw>
                </a:effectLst>
                <a:latin typeface="Arial" charset="0"/>
                <a:cs typeface="Arial" charset="0"/>
              </a:rPr>
              <a:t>تاريخ بداية خدمة المسيح</a:t>
            </a:r>
            <a:endParaRPr lang="en-US" sz="3600" b="1" dirty="0">
              <a:solidFill>
                <a:srgbClr val="F2FCFF"/>
              </a:solidFill>
              <a:effectLst>
                <a:outerShdw blurRad="38100" dist="38100" dir="2700000" algn="tl">
                  <a:srgbClr val="000000">
                    <a:alpha val="43137"/>
                  </a:srgbClr>
                </a:outerShdw>
              </a:effectLst>
              <a:latin typeface="Arial" charset="0"/>
              <a:cs typeface="Arial"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بدء الخدمة :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على الأغلب أن يسوع بدأ خدمته بين هذين التاريخين :</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9" name="Title 7"/>
          <p:cNvSpPr txBox="1">
            <a:spLocks/>
          </p:cNvSpPr>
          <p:nvPr/>
        </p:nvSpPr>
        <p:spPr bwMode="auto">
          <a:xfrm>
            <a:off x="1231906" y="2995613"/>
            <a:ext cx="6659563"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charset="0"/>
                <a:cs typeface="Arial" charset="0"/>
              </a:rPr>
              <a:t>مدة خدمة المسيح</a:t>
            </a:r>
            <a:endParaRPr lang="en-US" altLang="zh-CN" sz="4000" dirty="0">
              <a:latin typeface="Arial" charset="0"/>
              <a:cs typeface="Arial"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MS Gothic" charset="0"/>
                <a:cs typeface="MS Gothic" charset="0"/>
              </a:rPr>
              <a:t>خريف 29 م – 3 نيسان 33 م ( 5ر3 سنة)</a:t>
            </a:r>
            <a:endParaRPr kumimoji="0" lang="en-US" sz="28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33" name="Text Box 9"/>
          <p:cNvSpPr txBox="1">
            <a:spLocks noChangeArrowheads="1"/>
          </p:cNvSpPr>
          <p:nvPr/>
        </p:nvSpPr>
        <p:spPr bwMode="auto">
          <a:xfrm>
            <a:off x="0" y="2743206"/>
            <a:ext cx="19812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بدء         خدمة       يسوع</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34" name="Text Box 9"/>
          <p:cNvSpPr txBox="1">
            <a:spLocks noChangeArrowheads="1"/>
          </p:cNvSpPr>
          <p:nvPr/>
        </p:nvSpPr>
        <p:spPr bwMode="auto">
          <a:xfrm>
            <a:off x="152400" y="4648200"/>
            <a:ext cx="1447800" cy="584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خريف     29 م</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sp>
        <p:nvSpPr>
          <p:cNvPr id="252941" name="Text Box 9"/>
          <p:cNvSpPr txBox="1">
            <a:spLocks noChangeArrowheads="1"/>
          </p:cNvSpPr>
          <p:nvPr/>
        </p:nvSpPr>
        <p:spPr bwMode="auto">
          <a:xfrm>
            <a:off x="2057400" y="2743206"/>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الفصح الأول</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7 نيسان</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30 م</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يو 2: 13، 23</a:t>
            </a:r>
            <a:endParaRPr kumimoji="0" lang="en-US" sz="1600" b="1" i="0" u="none" strike="noStrike" kern="1200" cap="none" spc="0" normalizeH="0" baseline="0" noProof="0" dirty="0">
              <a:ln>
                <a:noFill/>
              </a:ln>
              <a:solidFill>
                <a:srgbClr val="FFFF00"/>
              </a:solidFill>
              <a:effectLst/>
              <a:uLnTx/>
              <a:uFillTx/>
              <a:latin typeface="Arial" charset="0"/>
              <a:ea typeface="MS Gothic" charset="0"/>
              <a:cs typeface="MS Gothic" charset="0"/>
            </a:endParaRPr>
          </a:p>
        </p:txBody>
      </p:sp>
      <p:sp>
        <p:nvSpPr>
          <p:cNvPr id="252943" name="Text Box 9"/>
          <p:cNvSpPr txBox="1">
            <a:spLocks noChangeArrowheads="1"/>
          </p:cNvSpPr>
          <p:nvPr/>
        </p:nvSpPr>
        <p:spPr bwMode="auto">
          <a:xfrm>
            <a:off x="3786182" y="2743200"/>
            <a:ext cx="1785950"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الفصح الثاني</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مت 12: 1-8</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الفصح الثالث</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25 نيسان</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32 م</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يو 6: 4</a:t>
            </a:r>
            <a:endParaRPr kumimoji="0" lang="en-US" sz="1600" b="1" i="0" u="none" strike="noStrike" kern="1200" cap="none" spc="0" normalizeH="0" baseline="0" noProof="0" dirty="0">
              <a:ln>
                <a:noFill/>
              </a:ln>
              <a:solidFill>
                <a:srgbClr val="FFFF00"/>
              </a:solidFill>
              <a:effectLst/>
              <a:uLnTx/>
              <a:uFillTx/>
              <a:latin typeface="Arial" charset="0"/>
              <a:ea typeface="MS Gothic" charset="0"/>
              <a:cs typeface="MS Gothic"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الفصح الرابع</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3 نيسان</a:t>
            </a:r>
            <a:b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br>
            <a:r>
              <a:rPr kumimoji="0" lang="ar-JO" sz="1600" b="1" i="0" u="none" strike="noStrike" kern="1200" cap="none" spc="0" normalizeH="0" baseline="0" noProof="0" dirty="0">
                <a:ln>
                  <a:noFill/>
                </a:ln>
                <a:solidFill>
                  <a:srgbClr val="FFFFFF"/>
                </a:solidFill>
                <a:effectLst/>
                <a:uLnTx/>
                <a:uFillTx/>
                <a:latin typeface="Arial" charset="0"/>
                <a:ea typeface="MS Gothic" charset="0"/>
                <a:cs typeface="MS Gothic" charset="0"/>
              </a:rPr>
              <a:t>33 م</a:t>
            </a:r>
            <a:endPar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charset="0"/>
                <a:ea typeface="MS Gothic" charset="0"/>
                <a:cs typeface="MS Gothic" charset="0"/>
              </a:rPr>
              <a:t>يو 11: 55-12: 1</a:t>
            </a:r>
            <a:endParaRPr kumimoji="0" lang="en-US" sz="1600" b="1" i="0" u="none" strike="noStrike" kern="1200" cap="none" spc="0" normalizeH="0" baseline="0" noProof="0" dirty="0">
              <a:ln>
                <a:noFill/>
              </a:ln>
              <a:solidFill>
                <a:srgbClr val="FFFF00"/>
              </a:solidFill>
              <a:effectLst/>
              <a:uLnTx/>
              <a:uFillTx/>
              <a:latin typeface="Arial" charset="0"/>
              <a:ea typeface="MS Gothic" charset="0"/>
              <a:cs typeface="MS Gothic"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FFFFFF"/>
                </a:solidFill>
                <a:effectLst/>
                <a:uLnTx/>
                <a:uFillTx/>
                <a:latin typeface="Arial" charset="0"/>
                <a:ea typeface="MS Gothic" charset="0"/>
                <a:cs typeface="MS Gothic" charset="0"/>
              </a:rPr>
              <a:t>ذكر</a:t>
            </a:r>
            <a:r>
              <a:rPr kumimoji="0" lang="ar-JO" sz="2800" b="1" i="1" u="none" strike="noStrike" kern="1200" cap="none" spc="0" normalizeH="0" baseline="0" noProof="0" dirty="0">
                <a:ln>
                  <a:noFill/>
                </a:ln>
                <a:solidFill>
                  <a:srgbClr val="FFFF00"/>
                </a:solidFill>
                <a:effectLst/>
                <a:uLnTx/>
                <a:uFillTx/>
                <a:latin typeface="Arial" charset="0"/>
                <a:ea typeface="MS Gothic" charset="0"/>
                <a:cs typeface="MS Gothic" charset="0"/>
              </a:rPr>
              <a:t> يوحنا </a:t>
            </a:r>
            <a:r>
              <a:rPr kumimoji="0" lang="ar-JO" sz="2800" b="1" i="1" u="none" strike="noStrike" kern="1200" cap="none" spc="0" normalizeH="0" baseline="0" noProof="0" dirty="0">
                <a:ln>
                  <a:noFill/>
                </a:ln>
                <a:solidFill>
                  <a:srgbClr val="FFFFFF"/>
                </a:solidFill>
                <a:effectLst/>
                <a:uLnTx/>
                <a:uFillTx/>
                <a:latin typeface="Arial" charset="0"/>
                <a:ea typeface="MS Gothic" charset="0"/>
                <a:cs typeface="MS Gothic" charset="0"/>
              </a:rPr>
              <a:t>وحده ثلاثة أعياد فصح</a:t>
            </a:r>
            <a:endParaRPr kumimoji="0" lang="en-US" sz="2800" b="1" i="1"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charset="0"/>
                <a:ea typeface="MS Gothic"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charset="0"/>
              <a:ea typeface="MS Gothic"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charset="0"/>
                <a:ea typeface="MS Gothic" charset="0"/>
                <a:cs typeface="MS Gothic" charset="0"/>
              </a:rPr>
              <a:t>لهذا فإن خدمة يسوع كانت 5ر2 سنة على الأقل</a:t>
            </a:r>
            <a:endParaRPr kumimoji="0" lang="en-US" sz="2000" b="1" i="0" u="none" strike="noStrike" kern="1200" cap="none" spc="0" normalizeH="0" baseline="0" noProof="0" dirty="0">
              <a:ln>
                <a:noFill/>
              </a:ln>
              <a:solidFill>
                <a:srgbClr val="F2FCFF"/>
              </a:solidFill>
              <a:effectLst/>
              <a:uLnTx/>
              <a:uFillTx/>
              <a:latin typeface="Arial" charset="0"/>
              <a:ea typeface="MS Gothic" charset="0"/>
              <a:cs typeface="MS Gothic"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ar-JO" dirty="0">
                <a:solidFill>
                  <a:srgbClr val="FFFFFF"/>
                </a:solidFill>
                <a:latin typeface="Arial" charset="0"/>
                <a:ea typeface="ＭＳ Ｐゴシック" charset="0"/>
                <a:cs typeface="ＭＳ Ｐゴシック" charset="0"/>
              </a:rPr>
              <a:t>التسلسل الزمني ليسوع و الأعمال</a:t>
            </a:r>
            <a:endParaRPr kumimoji="0" lang="en-US" dirty="0">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92897" y="1219203"/>
            <a:ext cx="806502"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4 ق.م</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4996" name="Text Box 4"/>
          <p:cNvSpPr txBox="1">
            <a:spLocks noChangeArrowheads="1"/>
          </p:cNvSpPr>
          <p:nvPr/>
        </p:nvSpPr>
        <p:spPr bwMode="auto">
          <a:xfrm>
            <a:off x="1407297" y="1219203"/>
            <a:ext cx="806502"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1 ق.م</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1 م</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29</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30</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33</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35</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14</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ولادة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يسوع</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charset="0"/>
                <a:ea typeface="ＭＳ Ｐゴシック" charset="0"/>
              </a:rPr>
              <a:t>–</a:t>
            </a: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سنة</a:t>
            </a:r>
            <a:r>
              <a:rPr kumimoji="0" lang="en-US" sz="2400" b="1" i="0" u="none" strike="noStrike" kern="1200" cap="none" spc="0" normalizeH="0" baseline="0" noProof="0" dirty="0">
                <a:ln>
                  <a:noFill/>
                </a:ln>
                <a:solidFill>
                  <a:srgbClr val="212164"/>
                </a:solidFill>
                <a:effectLst/>
                <a:uLnTx/>
                <a:uFillTx/>
                <a:latin typeface="Arial" charset="0"/>
                <a:ea typeface="ＭＳ Ｐゴシック"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السنة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لطيباريوس</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charset="0"/>
                <a:ea typeface="ＭＳ Ｐゴシック" charset="0"/>
              </a:rPr>
              <a:t>–</a:t>
            </a:r>
            <a:br>
              <a:rPr kumimoji="0" lang="en-US" sz="2400" b="1" i="0" u="none" strike="noStrike" kern="1200" cap="none" spc="0" normalizeH="0" baseline="0" noProof="0" dirty="0">
                <a:ln>
                  <a:noFill/>
                </a:ln>
                <a:solidFill>
                  <a:srgbClr val="212164"/>
                </a:solidFill>
                <a:effectLst/>
                <a:uLnTx/>
                <a:uFillTx/>
                <a:latin typeface="Arial" charset="0"/>
                <a:ea typeface="ＭＳ Ｐゴシック" charset="0"/>
              </a:rPr>
            </a:b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يوحنا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و يسوع</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يسوع</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بولس</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تتويج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طيباريوس</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09" name="Text Box 17"/>
          <p:cNvSpPr txBox="1">
            <a:spLocks noChangeArrowheads="1"/>
          </p:cNvSpPr>
          <p:nvPr/>
        </p:nvSpPr>
        <p:spPr bwMode="auto">
          <a:xfrm>
            <a:off x="2419064" y="4191003"/>
            <a:ext cx="151823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charset="0"/>
                <a:ea typeface="ＭＳ Ｐゴシック" charset="0"/>
              </a:rPr>
              <a:t>32-33 سنة</a:t>
            </a:r>
            <a:endParaRPr kumimoji="0" lang="en-US" sz="2400" b="1" i="0" u="none" strike="noStrike" kern="1200" cap="none" spc="0" normalizeH="0" baseline="0" noProof="0" dirty="0">
              <a:ln>
                <a:noFill/>
              </a:ln>
              <a:solidFill>
                <a:srgbClr val="212164"/>
              </a:solidFill>
              <a:effectLst/>
              <a:uLnTx/>
              <a:uFillTx/>
              <a:latin typeface="Arial" charset="0"/>
              <a:ea typeface="ＭＳ Ｐゴシック"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charset="0"/>
                <a:ea typeface="ＭＳ Ｐゴシック"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في السنة الخامسة عشرة لطيباريوس كرز يوحنا (3: 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38أ</a:t>
            </a:r>
            <a:endParaRPr kumimoji="0" lang="en-US" sz="2000" b="0" i="0" u="none" strike="noStrike" kern="1200" cap="none" spc="0" normalizeH="0" baseline="0" noProof="0" dirty="0">
              <a:ln>
                <a:noFill/>
              </a:ln>
              <a:solidFill>
                <a:srgbClr val="212164"/>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1</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3</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4</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5</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6</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7</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8</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mr-IN"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26</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27</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28</a:t>
            </a:r>
            <a:r>
              <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   </a:t>
            </a:r>
            <a:r>
              <a:rPr kumimoji="0" lang="ar-JO"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rPr>
              <a:t>29</a:t>
            </a:r>
            <a:endParaRPr kumimoji="0" lang="en-US" sz="1200" b="1" i="0" u="none" strike="noStrike" kern="1200" cap="none" spc="0" normalizeH="0" baseline="0" noProof="0" dirty="0">
              <a:ln>
                <a:noFill/>
              </a:ln>
              <a:solidFill>
                <a:srgbClr val="000099"/>
              </a:solidFill>
              <a:effectLst/>
              <a:uLnTx/>
              <a:uFillTx/>
              <a:latin typeface="Arial" charset="0"/>
              <a:ea typeface="ＭＳ Ｐゴシック" charset="0"/>
              <a:cs typeface="Arial"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3 سنوات</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سنة</a:t>
            </a:r>
            <a:endPar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28-29 سنة</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ق.م</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r>
              <a:rPr kumimoji="0" lang="ar-JO" sz="2400" b="0" i="0" u="none" strike="noStrike" kern="1200" cap="none" spc="0" normalizeH="0" baseline="0" noProof="0" dirty="0">
                <a:ln>
                  <a:noFill/>
                </a:ln>
                <a:solidFill>
                  <a:srgbClr val="000099"/>
                </a:solidFill>
                <a:effectLst/>
                <a:uLnTx/>
                <a:uFillTx/>
                <a:latin typeface="Arial" charset="0"/>
                <a:ea typeface="ＭＳ Ｐゴシック" charset="0"/>
                <a:cs typeface="Arial" charset="0"/>
              </a:rPr>
              <a:t>م</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charset="0"/>
                <a:cs typeface="Arial" charset="0"/>
              </a:rPr>
              <a:t>عمر يسوع</a:t>
            </a:r>
            <a:br>
              <a:rPr lang="en-US" sz="3200" b="1" dirty="0">
                <a:solidFill>
                  <a:schemeClr val="tx1"/>
                </a:solidFill>
                <a:latin typeface="Arial" charset="0"/>
                <a:cs typeface="Arial" charset="0"/>
              </a:rPr>
            </a:br>
            <a:r>
              <a:rPr lang="ar-JO" sz="3200" b="1" dirty="0">
                <a:solidFill>
                  <a:schemeClr val="tx1"/>
                </a:solidFill>
                <a:latin typeface="Arial" charset="0"/>
                <a:cs typeface="Arial" charset="0"/>
              </a:rPr>
              <a:t>عندما بدأ خدمته</a:t>
            </a:r>
            <a:endParaRPr lang="en-US" sz="2400" dirty="0">
              <a:solidFill>
                <a:schemeClr val="tx1"/>
              </a:solidFill>
              <a:latin typeface="Arial" charset="0"/>
              <a:cs typeface="Arial"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1" u="none" strike="noStrike" kern="1200" cap="none" spc="0" normalizeH="0" baseline="0" noProof="0" dirty="0">
                <a:ln>
                  <a:noFill/>
                </a:ln>
                <a:solidFill>
                  <a:srgbClr val="000000"/>
                </a:solidFill>
                <a:effectLst/>
                <a:uLnTx/>
                <a:uFillTx/>
                <a:latin typeface="Arial" charset="0"/>
                <a:ea typeface="ＭＳ Ｐゴシック" charset="0"/>
                <a:cs typeface="Arial" charset="0"/>
              </a:rPr>
              <a:t>مقتبس من ميشيل آنج (طالب مسح العهد الجديد، كلية سنغافورة للكتاب المقدس، 2006)</a:t>
            </a:r>
            <a:endParaRPr kumimoji="0" lang="en-US" sz="2000" b="0" i="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charset="0"/>
                <a:ea typeface="ＭＳ Ｐゴシック"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38أ</a:t>
            </a:r>
            <a:endParaRPr kumimoji="0" lang="en-US" sz="2000" b="0" i="0" u="none" strike="noStrike" kern="1200" cap="none" spc="0" normalizeH="0" baseline="0" noProof="0" dirty="0">
              <a:ln>
                <a:noFill/>
              </a:ln>
              <a:solidFill>
                <a:srgbClr val="212164"/>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ar-SA" altLang="en-US" b="1" dirty="0">
                <a:solidFill>
                  <a:srgbClr val="FFFFFF"/>
                </a:solidFill>
                <a:latin typeface="Arial" pitchFamily="34" charset="0"/>
                <a:cs typeface="Arial" pitchFamily="34" charset="0"/>
              </a:rPr>
              <a:t>عطلة نهاية أسبوع نبوية</a:t>
            </a:r>
            <a:endParaRPr lang="en-US" altLang="en-US" b="1" dirty="0">
              <a:solidFill>
                <a:srgbClr val="FFFFFF"/>
              </a:solidFill>
              <a:latin typeface="Arial" pitchFamily="34" charset="0"/>
              <a:cs typeface="Arial"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a:ea typeface="+mn-ea"/>
                  <a:cs typeface="Arial"/>
                </a:rPr>
                <a:t>الفداء</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a:ea typeface="+mn-ea"/>
                  <a:cs typeface="Arial"/>
                </a:rPr>
                <a:t>الانفصال</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a:ea typeface="+mn-ea"/>
                  <a:cs typeface="Arial"/>
                </a:rPr>
                <a:t>القيامة</a:t>
              </a: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grpSp>
        <p:nvGrpSpPr>
          <p:cNvPr id="29" name="Group 28"/>
          <p:cNvGrpSpPr>
            <a:grpSpLocks/>
          </p:cNvGrpSpPr>
          <p:nvPr/>
        </p:nvGrpSpPr>
        <p:grpSpPr bwMode="auto">
          <a:xfrm>
            <a:off x="3203575" y="3500438"/>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a:ea typeface="+mn-ea"/>
                  <a:cs typeface="Arial"/>
                </a:rPr>
                <a:t>الفداء</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a:ea typeface="+mn-ea"/>
                  <a:cs typeface="Arial"/>
                </a:rPr>
                <a:t>الانفصال</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a:ea typeface="+mn-ea"/>
                  <a:cs typeface="Arial"/>
                </a:rPr>
                <a:t>القيامة</a:t>
              </a: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يهودا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charset="0"/>
                <a:ea typeface="Times New Roman" charset="0"/>
                <a:cs typeface="Times New Roman" charset="0"/>
              </a:rPr>
              <a:t>م ع ج 39</a:t>
            </a:r>
            <a:endParaRPr kumimoji="0" lang="en-US" sz="2400" b="1" i="0" u="none" strike="noStrike" kern="0" cap="none" spc="0" normalizeH="0" baseline="0" noProof="0" dirty="0">
              <a:ln>
                <a:noFill/>
              </a:ln>
              <a:solidFill>
                <a:srgbClr val="060400"/>
              </a:solidFill>
              <a:effectLst/>
              <a:uLnTx/>
              <a:uFillTx/>
              <a:latin typeface="Arial" charset="0"/>
              <a:ea typeface="Times New Roman" charset="0"/>
              <a:cs typeface="Times New Roman" charset="0"/>
            </a:endParaRPr>
          </a:p>
        </p:txBody>
      </p:sp>
      <p:sp>
        <p:nvSpPr>
          <p:cNvPr id="4" name="Rectangle 3">
            <a:extLst>
              <a:ext uri="{FF2B5EF4-FFF2-40B4-BE49-F238E27FC236}">
                <a16:creationId xmlns:a16="http://schemas.microsoft.com/office/drawing/2014/main" id="{140EEB5D-E8AD-7FA9-FB2C-936B87DD3076}"/>
              </a:ext>
            </a:extLst>
          </p:cNvPr>
          <p:cNvSpPr/>
          <p:nvPr/>
        </p:nvSpPr>
        <p:spPr>
          <a:xfrm>
            <a:off x="-6350" y="5631647"/>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١ كورنثوس ١٥ : ٢٠</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وَلَكِنِ الآنَ قَدْ قَامَ الْمَسِيحُ مِنَ الأَمْوَاتِ وَصَارَ بَاكُورَةَ الرَّاقِدِينَ. </a:t>
            </a:r>
          </a:p>
        </p:txBody>
      </p:sp>
    </p:spTree>
    <p:extLst>
      <p:ext uri="{BB962C8B-B14F-4D97-AF65-F5344CB8AC3E}">
        <p14:creationId xmlns:p14="http://schemas.microsoft.com/office/powerpoint/2010/main" val="1876286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strVal val="#ppt_w*0.70"/>
                                          </p:val>
                                        </p:tav>
                                        <p:tav tm="100000">
                                          <p:val>
                                            <p:strVal val="#ppt_w"/>
                                          </p:val>
                                        </p:tav>
                                      </p:tavLst>
                                    </p:anim>
                                    <p:anim calcmode="lin" valueType="num">
                                      <p:cBhvr>
                                        <p:cTn id="108" dur="1000" fill="hold"/>
                                        <p:tgtEl>
                                          <p:spTgt spid="4"/>
                                        </p:tgtEl>
                                        <p:attrNameLst>
                                          <p:attrName>ppt_h</p:attrName>
                                        </p:attrNameLst>
                                      </p:cBhvr>
                                      <p:tavLst>
                                        <p:tav tm="0">
                                          <p:val>
                                            <p:strVal val="#ppt_h"/>
                                          </p:val>
                                        </p:tav>
                                        <p:tav tm="100000">
                                          <p:val>
                                            <p:strVal val="#ppt_h"/>
                                          </p:val>
                                        </p:tav>
                                      </p:tavLst>
                                    </p:anim>
                                    <p:animEffect transition="in" filter="fade">
                                      <p:cBhvr>
                                        <p:cTn id="10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charset="0"/>
                <a:ea typeface="ＭＳ Ｐゴシック" charset="0"/>
              </a:rPr>
              <a:t>مسح العهد الجديد</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26555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1882</TotalTime>
  <Words>946</Words>
  <Application>Microsoft Macintosh PowerPoint</Application>
  <PresentationFormat>On-screen Show (4:3)</PresentationFormat>
  <Paragraphs>156</Paragraphs>
  <Slides>10</Slides>
  <Notes>7</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10</vt:i4>
      </vt:variant>
    </vt:vector>
  </HeadingPairs>
  <TitlesOfParts>
    <vt:vector size="27" baseType="lpstr">
      <vt:lpstr>Arial</vt:lpstr>
      <vt:lpstr>Arial Narrow</vt:lpstr>
      <vt:lpstr>Calibri</vt:lpstr>
      <vt:lpstr>Tahoma</vt:lpstr>
      <vt:lpstr>Times</vt:lpstr>
      <vt:lpstr>Times New Roman</vt:lpstr>
      <vt:lpstr>Wingdings</vt:lpstr>
      <vt:lpstr>Portfolio</vt:lpstr>
      <vt:lpstr>1_Default Design</vt:lpstr>
      <vt:lpstr>2_Default Design</vt:lpstr>
      <vt:lpstr>Slit</vt:lpstr>
      <vt:lpstr>1_Orbit</vt:lpstr>
      <vt:lpstr>3_Fireball</vt:lpstr>
      <vt:lpstr>4_Fireball</vt:lpstr>
      <vt:lpstr>1_Blank Presentation</vt:lpstr>
      <vt:lpstr>1_Portfolio</vt:lpstr>
      <vt:lpstr>1_Blends</vt:lpstr>
      <vt:lpstr>التسلسل الزمني للمسيح </vt:lpstr>
      <vt:lpstr>ومع ذلك يجب علينا أيضًا النظر في هذا العمل النهائي</vt:lpstr>
      <vt:lpstr>تاريخ ميلاد المسيح</vt:lpstr>
      <vt:lpstr>تاريخ بداية خدمة المسيح</vt:lpstr>
      <vt:lpstr>مدة خدمة المسيح</vt:lpstr>
      <vt:lpstr>التسلسل الزمني ليسوع و الأعمال</vt:lpstr>
      <vt:lpstr>عمر يسوع عندما بدأ خدمته</vt:lpstr>
      <vt:lpstr>عطلة نهاية أسبوع نبوية</vt:lpstr>
      <vt:lpstr>مسح العهد الجديد •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Rick Griffith</cp:lastModifiedBy>
  <cp:revision>35</cp:revision>
  <dcterms:created xsi:type="dcterms:W3CDTF">2010-12-20T09:16:49Z</dcterms:created>
  <dcterms:modified xsi:type="dcterms:W3CDTF">2022-08-24T12:42:50Z</dcterms:modified>
</cp:coreProperties>
</file>