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26" r:id="rId2"/>
    <p:sldMasterId id="2147483741" r:id="rId3"/>
    <p:sldMasterId id="2147483753" r:id="rId4"/>
    <p:sldMasterId id="2147483768" r:id="rId5"/>
    <p:sldMasterId id="2147483780" r:id="rId6"/>
  </p:sldMasterIdLst>
  <p:notesMasterIdLst>
    <p:notesMasterId r:id="rId55"/>
  </p:notesMasterIdLst>
  <p:sldIdLst>
    <p:sldId id="436" r:id="rId7"/>
    <p:sldId id="5248" r:id="rId8"/>
    <p:sldId id="392" r:id="rId9"/>
    <p:sldId id="5249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5247" r:id="rId52"/>
    <p:sldId id="350" r:id="rId53"/>
    <p:sldId id="4883" r:id="rId54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71" autoAdjust="0"/>
    <p:restoredTop sz="96327" autoAdjust="0"/>
  </p:normalViewPr>
  <p:slideViewPr>
    <p:cSldViewPr>
      <p:cViewPr varScale="1">
        <p:scale>
          <a:sx n="92" d="100"/>
          <a:sy n="92" d="100"/>
        </p:scale>
        <p:origin x="200" y="1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5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81E0DF-8117-E34A-B8D8-4D7F51E2C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97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F8C2749-DF9D-7E4E-B03F-FB90A75BFBA9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6B2AAFE-DA30-5F48-B6CD-1F49CEDBFBAF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82C42AD-2958-814D-A231-9AACECCB881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28C66CA-D5C7-FB48-8D5B-6277968F12C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DF09E57-1315-4B47-819B-6273CDB0F11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4FF9C4-7C01-BD46-AC4A-26F1F1FABCA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85A4A8-4F9D-9F42-A738-28F407E7446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45431C-FE80-384B-950C-853A903E2DF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A3A2737-B884-6041-BA41-803E84ED7B5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B2B1CC4-6E85-4649-B6E4-2F31AD5F695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3F8693-A190-2A4C-AD19-1F5A90BE54B0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39FCE44-1784-9C44-A438-E97CAB7CD8C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53BB37-3CFE-C748-84CB-D399F01B117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36BC2DF-B448-6749-95E3-E4F6F0A929E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F05E03-1FFC-7545-9194-D19C9DEA5E7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DD26CD4-3544-294E-8FB7-C0230FE52CD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3978572-18B4-DD4A-BA61-6349520D5A2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B775B7D-FB2F-2A46-956D-5B1DA9BD7F4A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F0E201F-82C9-864F-BD83-E77DB5C0CF8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03D1591-69CA-B146-BCC1-EC0A5E26C259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1F1B7C-FC45-D146-9119-823662EBE9F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6780205-FBFB-3C40-9F75-88BB8679FE4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C3B5573-45FC-524F-B0E5-6B5ECA6770D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0377F5-38DD-534B-961B-5DCCFC2659B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77E35B0-AAF8-8C44-9FF3-DE6B9927652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B560CD0-8DF8-584F-95FA-E08C75395650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CDFEF0-814E-F641-AA70-361BA06C8BF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AEC4763-A0C4-1942-ADCB-57064C6392C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4FC67A-8899-4E40-BA80-22311E70173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8023CE-5EBA-DF41-8A11-0DA908035E3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26DB04-B890-0C43-93A6-1A71C17CF08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B2E2BAE-8514-EE45-8838-6C4A77B48DF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These two regions of Israel produced two cultures with their various benefits and challenges.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_______________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BG-05-Israel-NT_Regions_and_Travel-45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BG-08-Jerusalem_Geography-2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9D81E-545B-0144-B415-CB6834F4BB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God claims to have given Israel every opportunity to serve him—even the best piece of real estate in the known world.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___________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BE-26-Ezekiel-slide 28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OS-26-Ezek1-39-slide 114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19BC69-BDDB-E64F-BE56-8DD7FFCC89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______________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BG-02-Eden&amp; ANE-37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BG-05-Israel NT Regions-4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 Bible Geography in Arabic</a:t>
            </a:r>
          </a:p>
          <a:p>
            <a:r>
              <a:rPr lang="en-US" dirty="0"/>
              <a:t>______________</a:t>
            </a:r>
          </a:p>
          <a:p>
            <a:r>
              <a:rPr lang="en-US" dirty="0"/>
              <a:t>Common-</a:t>
            </a:r>
            <a:r>
              <a:rPr lang="en-US" dirty="0">
                <a:latin typeface="Arial" charset="0"/>
                <a:ea typeface="ＭＳ Ｐゴシック" charset="0"/>
              </a:rPr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1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CB20FEE-EFAA-A94E-A6EF-FA1A4AED8938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E696A34-1670-BD4E-922F-877D0F125F2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F40ED2C-9662-D341-83C1-9F397086A62F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8E8DEA4-BB5F-6841-A056-749ED2F43B5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688ACC1-6FE4-BA45-9068-7A1A0E066FA8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___________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BG-05-Israel NT-12</a:t>
            </a:r>
            <a:endParaRPr lang="en-US" dirty="0"/>
          </a:p>
          <a:p>
            <a:r>
              <a:rPr lang="en-US" dirty="0"/>
              <a:t>LC-01-Introduction-5</a:t>
            </a:r>
          </a:p>
          <a:p>
            <a:r>
              <a:rPr lang="en-US" dirty="0"/>
              <a:t>LC-02-Authentication-73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1983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10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9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55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68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8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76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95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68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79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7292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2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40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3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0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13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11313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96675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65525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2741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00993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0763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82751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0276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65405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53699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74238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97249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56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97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90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4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3175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60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08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7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1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241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09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089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94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4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1644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3695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2209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3566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4461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110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6243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592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9366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163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4002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0940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D556E-1B47-E145-B343-9708077C202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25873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t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t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8DC0A-4C64-DF42-80D3-3C8959F84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2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A1E04-EB18-1841-99E0-D73C9979C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893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BB44E-0A9E-9347-9973-33E8383A8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400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01080-69F7-0241-AAA1-24E08DD4F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282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C60B6-53D9-FD46-AFA1-F1B8030EA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43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BEB2D-6886-A941-BD38-9A0019895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74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F159F-5AEC-2F44-B497-6700452BA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46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29B7-CEEF-0E42-9873-D801FF7BC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387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612C8-6736-A449-AF63-524AFD623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2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6597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D9D51-579A-1448-A423-A0B70A68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32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20F2B-D59A-D64A-91FC-B4E5AE088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744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AEB15-D12B-514D-A619-5B005C164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877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3D95F-AB5F-9540-808E-763E01C0D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04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1B389-FBF6-BA43-9AFF-BF57AF090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1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169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46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105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9866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40266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4204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899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fld id="{E59BBBE2-B38A-3E49-80E1-1D5EE3C3CA80}" type="slidenum">
              <a:rPr lang="en-US">
                <a:ea typeface="ＭＳ Ｐゴシック" charset="0"/>
                <a:cs typeface="ＭＳ Ｐゴシック" charset="0"/>
              </a:rPr>
              <a:pPr defTabSz="914400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858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0858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t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t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7504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usda.gov/oc/photo/97c2185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emf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hyperlink" Target="http://www.jahitchcock.com/cyberstalked/easy.gif" TargetMode="Externa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971800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جغرافيا    مناطق    وتنقلات  إسرائيل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F80E54-7FE4-1188-9C77-4D90E1F1D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د. ريك جريفيث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مؤسسة الدراسات اللاهوتية الأردنية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986751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248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جبل حرمون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634038" y="2482850"/>
            <a:ext cx="78181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514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5634038" y="3763433"/>
            <a:ext cx="86278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514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6501580" y="2422525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جلعاد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6501580" y="3723217"/>
            <a:ext cx="181483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عمون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048000" cy="2192288"/>
          </a:xfrm>
          <a:solidFill>
            <a:srgbClr val="008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rgbClr val="FFFFFF"/>
                </a:solidFill>
                <a:ea typeface="ＭＳ Ｐゴシック" charset="0"/>
              </a:rPr>
              <a:t>مناطق </a:t>
            </a:r>
            <a:br>
              <a:rPr lang="ar-JO" sz="4000" dirty="0">
                <a:solidFill>
                  <a:srgbClr val="FFFFFF"/>
                </a:solidFill>
                <a:ea typeface="ＭＳ Ｐゴシック" charset="0"/>
              </a:rPr>
            </a:br>
            <a:r>
              <a:rPr lang="ar-JO" sz="4000" dirty="0">
                <a:solidFill>
                  <a:srgbClr val="FFFFFF"/>
                </a:solidFill>
                <a:ea typeface="ＭＳ Ｐゴシック" charset="0"/>
              </a:rPr>
              <a:t>إسرائيل </a:t>
            </a:r>
            <a:br>
              <a:rPr lang="ar-JO" sz="4000" dirty="0">
                <a:solidFill>
                  <a:srgbClr val="FFFFFF"/>
                </a:solidFill>
                <a:ea typeface="ＭＳ Ｐゴシック" charset="0"/>
              </a:rPr>
            </a:br>
            <a:r>
              <a:rPr lang="ar-JO" sz="4000" dirty="0">
                <a:solidFill>
                  <a:srgbClr val="FFFFFF"/>
                </a:solidFill>
                <a:ea typeface="ＭＳ Ｐゴシック" charset="0"/>
              </a:rPr>
              <a:t>(ع ق)</a:t>
            </a:r>
            <a:endParaRPr lang="en-US" sz="4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55963" y="44196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يهوذا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941763" y="23622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اليهودية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46563" y="10668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الجليل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6075363" y="5334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باشان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6501580" y="5023909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SA" b="1" dirty="0">
                <a:solidFill>
                  <a:srgbClr val="000514"/>
                </a:solidFill>
                <a:latin typeface="Arial" charset="0"/>
                <a:cs typeface="Arial" charset="0"/>
              </a:rPr>
              <a:t>موآب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6501580" y="6324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SA" b="1" dirty="0">
                <a:solidFill>
                  <a:srgbClr val="000514"/>
                </a:solidFill>
                <a:latin typeface="Arial" charset="0"/>
                <a:cs typeface="Arial" charset="0"/>
              </a:rPr>
              <a:t>أدوم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5634038" y="5044016"/>
            <a:ext cx="66615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5634038" y="6324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6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/>
      <p:bldP spid="133125" grpId="0"/>
      <p:bldP spid="133126" grpId="0"/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  <p:bldP spid="133134" grpId="0"/>
      <p:bldP spid="1331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988"/>
            <a:ext cx="9296400" cy="6858000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586413" y="2635250"/>
            <a:ext cx="3000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المدن العشر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352800" cy="212028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مناطق        إسرائيل           (ع ج)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132138" y="44196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اليهودية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3589338" y="2997379"/>
            <a:ext cx="16605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بعض المناطق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122738" y="10668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الجليل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5951538" y="80645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بطانيا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600700" y="36576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بيرية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529263" y="629285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العربية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817938" y="240665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السامرة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024063" y="609600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أدومية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380AFA9-28BF-43BC-AD6B-46442967C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-1467544"/>
            <a:ext cx="4612018" cy="1359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rtl="1" eaLnBrk="1" hangingPunct="1">
              <a:defRPr/>
            </a:pPr>
            <a:r>
              <a:rPr lang="ar-JO" sz="4000" kern="0" dirty="0">
                <a:ea typeface="ＭＳ Ｐゴシック" charset="0"/>
              </a:rPr>
              <a:t>مناطق إسرائيل</a:t>
            </a:r>
            <a:r>
              <a:rPr lang="en-US" sz="4000" kern="0" dirty="0">
                <a:ea typeface="ＭＳ Ｐゴシック" charset="0"/>
              </a:rPr>
              <a:t> </a:t>
            </a:r>
            <a:r>
              <a:rPr lang="ar-JO" sz="4000" kern="0" dirty="0">
                <a:ea typeface="ＭＳ Ｐゴシック" charset="0"/>
              </a:rPr>
              <a:t>(ع ج)</a:t>
            </a:r>
            <a:endParaRPr lang="en-US" sz="4000" kern="0" dirty="0">
              <a:ea typeface="ＭＳ Ｐゴシック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3E66BA9-68CA-EE2C-6809-3E160B8D5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-20662"/>
            <a:ext cx="2117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سوريا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0" grpId="0"/>
      <p:bldP spid="134150" grpId="1"/>
      <p:bldP spid="134151" grpId="0"/>
      <p:bldP spid="134152" grpId="0"/>
      <p:bldP spid="134153" grpId="0"/>
      <p:bldP spid="134154" grpId="0"/>
      <p:bldP spid="134155" grpId="0"/>
      <p:bldP spid="134156" grpId="0"/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المرتفعات</a:t>
            </a:r>
            <a:endParaRPr lang="en-US" dirty="0">
              <a:ea typeface="ＭＳ Ｐゴシック" charset="0"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endParaRPr lang="en-US"/>
          </a:p>
        </p:txBody>
      </p:sp>
      <p:pic>
        <p:nvPicPr>
          <p:cNvPr id="52227" name="Picture 5" descr="IsraelElevati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5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2004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السهل     الساحلي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69" name="Picture 25" descr="Char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-1251520"/>
            <a:ext cx="871195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588738" y="11651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66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3101975" cy="45259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نتوءات كوركار (الحجر الرملي) في المقدمة بينما تنظر شرقًا إلى سفوح التلال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6323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18129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22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447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صور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8371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6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a_kav_hof00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30163"/>
            <a:ext cx="9324976" cy="69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تل أبيب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7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_center0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تل أبيب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2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1522512" cy="457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ea typeface="ＭＳ Ｐゴシック" charset="0"/>
              </a:rPr>
              <a:t>قيصرية</a:t>
            </a:r>
            <a:endParaRPr lang="en-US" sz="2800" b="1" dirty="0"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2795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60420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60423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/>
            <a:ahLst/>
            <a:cxnLst>
              <a:cxn ang="0">
                <a:pos x="2093" y="1856"/>
              </a:cxn>
              <a:cxn ang="0">
                <a:pos x="2050" y="1841"/>
              </a:cxn>
              <a:cxn ang="0">
                <a:pos x="1964" y="1827"/>
              </a:cxn>
              <a:cxn ang="0">
                <a:pos x="1757" y="1774"/>
              </a:cxn>
              <a:cxn ang="0">
                <a:pos x="1724" y="1712"/>
              </a:cxn>
              <a:cxn ang="0">
                <a:pos x="1637" y="1669"/>
              </a:cxn>
              <a:cxn ang="0">
                <a:pos x="1560" y="1621"/>
              </a:cxn>
              <a:cxn ang="0">
                <a:pos x="1498" y="1467"/>
              </a:cxn>
              <a:cxn ang="0">
                <a:pos x="1407" y="1400"/>
              </a:cxn>
              <a:cxn ang="0">
                <a:pos x="1349" y="1352"/>
              </a:cxn>
              <a:cxn ang="0">
                <a:pos x="1392" y="1328"/>
              </a:cxn>
              <a:cxn ang="0">
                <a:pos x="1364" y="1261"/>
              </a:cxn>
              <a:cxn ang="0">
                <a:pos x="1349" y="1241"/>
              </a:cxn>
              <a:cxn ang="0">
                <a:pos x="1320" y="1174"/>
              </a:cxn>
              <a:cxn ang="0">
                <a:pos x="1277" y="1150"/>
              </a:cxn>
              <a:cxn ang="0">
                <a:pos x="1181" y="1112"/>
              </a:cxn>
              <a:cxn ang="0">
                <a:pos x="1138" y="1069"/>
              </a:cxn>
              <a:cxn ang="0">
                <a:pos x="1100" y="1035"/>
              </a:cxn>
              <a:cxn ang="0">
                <a:pos x="1066" y="992"/>
              </a:cxn>
              <a:cxn ang="0">
                <a:pos x="946" y="896"/>
              </a:cxn>
              <a:cxn ang="0">
                <a:pos x="768" y="901"/>
              </a:cxn>
              <a:cxn ang="0">
                <a:pos x="730" y="877"/>
              </a:cxn>
              <a:cxn ang="0">
                <a:pos x="605" y="790"/>
              </a:cxn>
              <a:cxn ang="0">
                <a:pos x="586" y="747"/>
              </a:cxn>
              <a:cxn ang="0">
                <a:pos x="552" y="675"/>
              </a:cxn>
              <a:cxn ang="0">
                <a:pos x="524" y="641"/>
              </a:cxn>
              <a:cxn ang="0">
                <a:pos x="495" y="589"/>
              </a:cxn>
              <a:cxn ang="0">
                <a:pos x="360" y="550"/>
              </a:cxn>
              <a:cxn ang="0">
                <a:pos x="264" y="493"/>
              </a:cxn>
              <a:cxn ang="0">
                <a:pos x="173" y="454"/>
              </a:cxn>
              <a:cxn ang="0">
                <a:pos x="130" y="478"/>
              </a:cxn>
              <a:cxn ang="0">
                <a:pos x="120" y="344"/>
              </a:cxn>
              <a:cxn ang="0">
                <a:pos x="92" y="301"/>
              </a:cxn>
              <a:cxn ang="0">
                <a:pos x="0" y="181"/>
              </a:cxn>
              <a:cxn ang="0">
                <a:pos x="10" y="161"/>
              </a:cxn>
              <a:cxn ang="0">
                <a:pos x="44" y="152"/>
              </a:cxn>
              <a:cxn ang="0">
                <a:pos x="197" y="137"/>
              </a:cxn>
              <a:cxn ang="0">
                <a:pos x="144" y="51"/>
              </a:cxn>
              <a:cxn ang="0">
                <a:pos x="125" y="41"/>
              </a:cxn>
              <a:cxn ang="0">
                <a:pos x="154" y="51"/>
              </a:cxn>
              <a:cxn ang="0">
                <a:pos x="284" y="46"/>
              </a:cxn>
              <a:cxn ang="0">
                <a:pos x="288" y="3"/>
              </a:cxn>
              <a:cxn ang="0">
                <a:pos x="298" y="3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/>
            <a:ahLst/>
            <a:cxnLst>
              <a:cxn ang="0">
                <a:pos x="1382" y="1863"/>
              </a:cxn>
              <a:cxn ang="0">
                <a:pos x="1334" y="1757"/>
              </a:cxn>
              <a:cxn ang="0">
                <a:pos x="1291" y="1685"/>
              </a:cxn>
              <a:cxn ang="0">
                <a:pos x="1320" y="1599"/>
              </a:cxn>
              <a:cxn ang="0">
                <a:pos x="1257" y="1488"/>
              </a:cxn>
              <a:cxn ang="0">
                <a:pos x="1195" y="1412"/>
              </a:cxn>
              <a:cxn ang="0">
                <a:pos x="1108" y="1383"/>
              </a:cxn>
              <a:cxn ang="0">
                <a:pos x="1089" y="1364"/>
              </a:cxn>
              <a:cxn ang="0">
                <a:pos x="1046" y="1349"/>
              </a:cxn>
              <a:cxn ang="0">
                <a:pos x="1022" y="1320"/>
              </a:cxn>
              <a:cxn ang="0">
                <a:pos x="974" y="1301"/>
              </a:cxn>
              <a:cxn ang="0">
                <a:pos x="950" y="1263"/>
              </a:cxn>
              <a:cxn ang="0">
                <a:pos x="916" y="1167"/>
              </a:cxn>
              <a:cxn ang="0">
                <a:pos x="873" y="1143"/>
              </a:cxn>
              <a:cxn ang="0">
                <a:pos x="849" y="1066"/>
              </a:cxn>
              <a:cxn ang="0">
                <a:pos x="825" y="951"/>
              </a:cxn>
              <a:cxn ang="0">
                <a:pos x="801" y="908"/>
              </a:cxn>
              <a:cxn ang="0">
                <a:pos x="777" y="879"/>
              </a:cxn>
              <a:cxn ang="0">
                <a:pos x="739" y="869"/>
              </a:cxn>
              <a:cxn ang="0">
                <a:pos x="724" y="764"/>
              </a:cxn>
              <a:cxn ang="0">
                <a:pos x="710" y="716"/>
              </a:cxn>
              <a:cxn ang="0">
                <a:pos x="724" y="668"/>
              </a:cxn>
              <a:cxn ang="0">
                <a:pos x="720" y="629"/>
              </a:cxn>
              <a:cxn ang="0">
                <a:pos x="739" y="600"/>
              </a:cxn>
              <a:cxn ang="0">
                <a:pos x="667" y="528"/>
              </a:cxn>
              <a:cxn ang="0">
                <a:pos x="710" y="533"/>
              </a:cxn>
              <a:cxn ang="0">
                <a:pos x="729" y="528"/>
              </a:cxn>
              <a:cxn ang="0">
                <a:pos x="715" y="524"/>
              </a:cxn>
              <a:cxn ang="0">
                <a:pos x="672" y="509"/>
              </a:cxn>
              <a:cxn ang="0">
                <a:pos x="657" y="504"/>
              </a:cxn>
              <a:cxn ang="0">
                <a:pos x="648" y="514"/>
              </a:cxn>
              <a:cxn ang="0">
                <a:pos x="643" y="500"/>
              </a:cxn>
              <a:cxn ang="0">
                <a:pos x="624" y="452"/>
              </a:cxn>
              <a:cxn ang="0">
                <a:pos x="604" y="408"/>
              </a:cxn>
              <a:cxn ang="0">
                <a:pos x="552" y="346"/>
              </a:cxn>
              <a:cxn ang="0">
                <a:pos x="480" y="188"/>
              </a:cxn>
              <a:cxn ang="0">
                <a:pos x="441" y="197"/>
              </a:cxn>
              <a:cxn ang="0">
                <a:pos x="427" y="188"/>
              </a:cxn>
              <a:cxn ang="0">
                <a:pos x="350" y="164"/>
              </a:cxn>
              <a:cxn ang="0">
                <a:pos x="326" y="159"/>
              </a:cxn>
              <a:cxn ang="0">
                <a:pos x="259" y="149"/>
              </a:cxn>
              <a:cxn ang="0">
                <a:pos x="129" y="125"/>
              </a:cxn>
              <a:cxn ang="0">
                <a:pos x="67" y="58"/>
              </a:cxn>
              <a:cxn ang="0">
                <a:pos x="48" y="0"/>
              </a:cxn>
              <a:cxn ang="0">
                <a:pos x="19" y="15"/>
              </a:cxn>
              <a:cxn ang="0">
                <a:pos x="0" y="68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65100" y="2162175"/>
            <a:ext cx="19685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الفرات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838200" y="1004888"/>
            <a:ext cx="19685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دجلة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200400" y="5195888"/>
            <a:ext cx="24384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خليج فارس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4478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76200"/>
            <a:ext cx="5715000" cy="762000"/>
          </a:xfrm>
          <a:solidFill>
            <a:schemeClr val="tx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بلاد ما بين النهرين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172B94C1-A28D-10F3-3FA4-13C740FA4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917" y="2745045"/>
            <a:ext cx="19685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بابل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F64C2FEB-27E1-F048-E4B7-6F385D247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30" y="1526381"/>
            <a:ext cx="19685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أشور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99ECCFE2-01EC-D31E-2EE7-C8E38E46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3723203"/>
            <a:ext cx="24384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الكلدانيين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23AC35B3-E950-EA42-23D3-06B729836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254" y="2854490"/>
            <a:ext cx="24384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فارس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 animBg="1"/>
      <p:bldP spid="4118" grpId="0" animBg="1"/>
      <p:bldP spid="411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aseria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32926" cy="68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قيصرية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2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6246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06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غزة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D2D7C3A2-9A5E-02A5-FDB8-F7A49A69E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rtl="1" eaLnBrk="0" fontAlgn="t" hangingPunct="0">
              <a:spcBef>
                <a:spcPct val="5000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4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43213" y="3657600"/>
            <a:ext cx="2498725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شفيلا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570538" y="4419600"/>
            <a:ext cx="3465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الوديان والتلال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5722938" y="46323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4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شفيلا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أرض زراعية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34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35274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سلسلة    الجبال  الوسطى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تلال اليهودية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63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339407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سلسلة    الجبال  الوسطى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9061027">
            <a:off x="4748213" y="1346200"/>
            <a:ext cx="717550" cy="11017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441391" y="1003437"/>
            <a:ext cx="3101590" cy="1077218"/>
          </a:xfrm>
          <a:prstGeom prst="leftArrowCallout">
            <a:avLst>
              <a:gd name="adj1" fmla="val 25000"/>
              <a:gd name="adj2" fmla="val 25000"/>
              <a:gd name="adj3" fmla="val 20160"/>
              <a:gd name="adj4" fmla="val 69026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</a:pPr>
            <a:r>
              <a:rPr lang="ar-SA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وادي </a:t>
            </a:r>
            <a:r>
              <a:rPr lang="ar-SA" sz="32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يزرعيل</a:t>
            </a:r>
            <a:endParaRPr lang="en-US" sz="32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312418" y="1912988"/>
            <a:ext cx="3230563" cy="1171104"/>
          </a:xfrm>
          <a:prstGeom prst="leftArrowCallout">
            <a:avLst>
              <a:gd name="adj1" fmla="val 25000"/>
              <a:gd name="adj2" fmla="val 25000"/>
              <a:gd name="adj3" fmla="val 18318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</a:pPr>
            <a:r>
              <a:rPr lang="ar-JO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تسمى أيضاً : سهول مجدو</a:t>
            </a:r>
            <a:endParaRPr lang="en-US" sz="32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9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64088" y="260648"/>
            <a:ext cx="3779912" cy="3384376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جبل تابور         في               وادي يزرعيل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74755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10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4139952" cy="33067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سلسلة           الجبال          الوسطى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645024"/>
            <a:ext cx="4211638" cy="2448271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تؤدي التلال إلى تدفق المياه شرقًا أو غربًا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تقع الإرتفاعات العليا في الجنوب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6144310"/>
            <a:ext cx="39624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4" name="Picture 7" descr="Map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34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برية يهوذا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4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381000"/>
            <a:ext cx="6400800" cy="8382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الشرق الأدنى القديم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9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DC288-9002-F154-2900-71D59EB0DD35}"/>
              </a:ext>
            </a:extLst>
          </p:cNvPr>
          <p:cNvSpPr txBox="1"/>
          <p:nvPr/>
        </p:nvSpPr>
        <p:spPr>
          <a:xfrm>
            <a:off x="3131840" y="3429000"/>
            <a:ext cx="29177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4400" b="1" dirty="0"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الهلال الخصيب</a:t>
            </a:r>
            <a:endParaRPr lang="en-US" sz="4400" b="1" dirty="0">
              <a:effectLst>
                <a:glow rad="228600">
                  <a:schemeClr val="bg2">
                    <a:alpha val="88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52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5401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484438" y="3688268"/>
            <a:ext cx="2925762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الأردن المتصدع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الأردن المتصدع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انحدار عميق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000935"/>
            <a:ext cx="38100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برية </a:t>
            </a:r>
          </a:p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اليهودية </a:t>
            </a:r>
          </a:p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باتجاه الشرق </a:t>
            </a:r>
          </a:p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إلى بحر الملح أدناه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89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" y="228600"/>
            <a:ext cx="3640138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في أقسام الشمال والجنوب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259138" y="3276600"/>
            <a:ext cx="325755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هضبة               شرق الأردن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tx1"/>
                </a:solidFill>
                <a:ea typeface="ＭＳ Ｐゴシック" charset="0"/>
              </a:rPr>
              <a:t>هضبة شرق الأردن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12776"/>
            <a:ext cx="3267075" cy="457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جبل نبو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4"/>
          <a:stretch>
            <a:fillRect/>
          </a:stretch>
        </p:blipFill>
        <p:spPr>
          <a:xfrm>
            <a:off x="3448050" y="1295400"/>
            <a:ext cx="5372100" cy="5562600"/>
          </a:xfrm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13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228600"/>
            <a:ext cx="3465959" cy="2192288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في أقسام الشمال والجنوب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9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62513" y="274638"/>
            <a:ext cx="3886200" cy="8683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النقب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91138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23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negev066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37" b="124"/>
          <a:stretch/>
        </p:blipFill>
        <p:spPr bwMode="auto">
          <a:xfrm>
            <a:off x="-17463" y="-26988"/>
            <a:ext cx="9161463" cy="699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870538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النقب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7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21" name="Freeform 13"/>
          <p:cNvSpPr>
            <a:spLocks/>
          </p:cNvSpPr>
          <p:nvPr/>
        </p:nvSpPr>
        <p:spPr bwMode="auto">
          <a:xfrm>
            <a:off x="1752600" y="-711200"/>
            <a:ext cx="7747000" cy="646331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895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اليسرى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السفر في     إسرائيل القديمة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23528" y="1484784"/>
            <a:ext cx="2776121" cy="58477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غرباً وشمالاً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6027037" y="1484784"/>
            <a:ext cx="273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شرقاً وجنوباً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3F03656F-B7E2-6119-4AE6-EEA1482859EF}"/>
              </a:ext>
            </a:extLst>
          </p:cNvPr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963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565546" y="1410742"/>
            <a:ext cx="30344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مزارعون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أرض العسل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867400" y="1410742"/>
            <a:ext cx="327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رعاة غنم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أرض اللبن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53" name="Picture 2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2895599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5" y="228600"/>
            <a:ext cx="2864296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74765" name="Picture 13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107504" y="1508125"/>
            <a:ext cx="30384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40 مدينة كبيرة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596310" y="1508125"/>
            <a:ext cx="31670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310 قرى صغيرة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768" name="Picture 16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97295" name="Picture 19" descr="CaesareaDoc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6" name="Picture 20" descr="CaesareaDoc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/>
      <p:bldP spid="747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5729312" y="745549"/>
            <a:ext cx="338737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بحر جنيسارت (ع ق)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5868988" y="3536950"/>
            <a:ext cx="2436812" cy="132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>
            <a:defPPr>
              <a:defRPr lang="en-US"/>
            </a:defPPr>
            <a:lvl1pPr eaLnBrk="1" hangingPunct="1"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نهر الأردن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5943600" y="4921250"/>
            <a:ext cx="2514600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>
            <a:defPPr>
              <a:defRPr lang="en-US"/>
            </a:defPPr>
            <a:lvl1pPr eaLnBrk="1" hangingPunct="1"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بحر الملح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5538788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076825" y="4702175"/>
            <a:ext cx="652463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3" name="Freeform 11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4" name="Freeform 12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5" name="Freeform 13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6" name="Line 14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562600" y="2374900"/>
            <a:ext cx="29718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105 كم (65 ميل)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8" name="Freeform 16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5562600" y="2955925"/>
            <a:ext cx="3048000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215 كم (135 ميل)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91" name="Text Box 19"/>
          <p:cNvSpPr txBox="1">
            <a:spLocks noChangeArrowheads="1"/>
          </p:cNvSpPr>
          <p:nvPr/>
        </p:nvSpPr>
        <p:spPr bwMode="auto">
          <a:xfrm>
            <a:off x="3717925" y="2286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5749596" y="1470213"/>
            <a:ext cx="3394404" cy="7086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 ج : بحر الجليل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31094" name="Picture 22" descr="j02128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5" name="Rectangle 2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الأجسام المائية في إسرائيل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96" name="Text Box 24"/>
          <p:cNvSpPr txBox="1">
            <a:spLocks noChangeArrowheads="1"/>
          </p:cNvSpPr>
          <p:nvPr/>
        </p:nvSpPr>
        <p:spPr bwMode="auto">
          <a:xfrm>
            <a:off x="0" y="2863850"/>
            <a:ext cx="2895600" cy="132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>
            <a:lvl1pPr algn="ctr" eaLnBrk="1" hangingPunct="1"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البحر الكبير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100" name="Text Box 28"/>
          <p:cNvSpPr txBox="1">
            <a:spLocks noChangeArrowheads="1"/>
          </p:cNvSpPr>
          <p:nvPr/>
        </p:nvSpPr>
        <p:spPr bwMode="auto">
          <a:xfrm>
            <a:off x="8610600" y="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5437188" y="1447800"/>
            <a:ext cx="331787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CB2125-8A6F-C8C7-D7E3-EDC61A22C039}"/>
              </a:ext>
            </a:extLst>
          </p:cNvPr>
          <p:cNvGrpSpPr/>
          <p:nvPr/>
        </p:nvGrpSpPr>
        <p:grpSpPr>
          <a:xfrm>
            <a:off x="3492500" y="0"/>
            <a:ext cx="5651500" cy="432048"/>
            <a:chOff x="2555776" y="692696"/>
            <a:chExt cx="5651500" cy="432048"/>
          </a:xfrm>
        </p:grpSpPr>
        <p:sp>
          <p:nvSpPr>
            <p:cNvPr id="3" name="Text Box 19">
              <a:extLst>
                <a:ext uri="{FF2B5EF4-FFF2-40B4-BE49-F238E27FC236}">
                  <a16:creationId xmlns:a16="http://schemas.microsoft.com/office/drawing/2014/main" id="{9ABD204E-9C03-8F42-A9B7-75822457E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5776" y="692696"/>
              <a:ext cx="5651500" cy="400110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 marL="0" marR="0" lvl="0" indent="0" algn="ctr" defTabSz="914400" rtl="1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قيثارة، آلة وترية تستخدم في الموسيقى الشعبية والمقدسة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(B4604)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pic>
          <p:nvPicPr>
            <p:cNvPr id="4" name="Picture 3" descr="Screen Shot 2017-09-01 at 3.29.18 PM.png">
              <a:extLst>
                <a:ext uri="{FF2B5EF4-FFF2-40B4-BE49-F238E27FC236}">
                  <a16:creationId xmlns:a16="http://schemas.microsoft.com/office/drawing/2014/main" id="{54B0CD45-A181-A66F-643A-5A9359ED8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652" y="720080"/>
              <a:ext cx="734235" cy="404664"/>
            </a:xfrm>
            <a:prstGeom prst="rect">
              <a:avLst/>
            </a:prstGeom>
          </p:spPr>
        </p:pic>
      </p:grpSp>
      <p:grpSp>
        <p:nvGrpSpPr>
          <p:cNvPr id="5" name="Group 27">
            <a:extLst>
              <a:ext uri="{FF2B5EF4-FFF2-40B4-BE49-F238E27FC236}">
                <a16:creationId xmlns:a16="http://schemas.microsoft.com/office/drawing/2014/main" id="{DB4AE22A-E652-D031-8194-679C1845A226}"/>
              </a:ext>
            </a:extLst>
          </p:cNvPr>
          <p:cNvGrpSpPr>
            <a:grpSpLocks/>
          </p:cNvGrpSpPr>
          <p:nvPr/>
        </p:nvGrpSpPr>
        <p:grpSpPr bwMode="auto">
          <a:xfrm>
            <a:off x="6048376" y="2345263"/>
            <a:ext cx="3068308" cy="4495800"/>
            <a:chOff x="3696" y="1488"/>
            <a:chExt cx="2121" cy="2832"/>
          </a:xfrm>
        </p:grpSpPr>
        <p:pic>
          <p:nvPicPr>
            <p:cNvPr id="6" name="Picture 25" descr="Nahal Senir">
              <a:extLst>
                <a:ext uri="{FF2B5EF4-FFF2-40B4-BE49-F238E27FC236}">
                  <a16:creationId xmlns:a16="http://schemas.microsoft.com/office/drawing/2014/main" id="{EA8E6BF1-9CF2-7387-8915-3032A9575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488"/>
              <a:ext cx="2121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id="{B8BF76A8-1BD8-A5BC-1370-191D3060A9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3748"/>
              <a:ext cx="20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 marL="0" marR="0" lvl="0" indent="0" algn="ctr" defTabSz="914400" rtl="0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ＭＳ Ｐゴシック" charset="0"/>
                  <a:cs typeface="Arial"/>
                </a:rPr>
                <a:t>نحال سنير أحد منابع نهر الأردن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pic>
        <p:nvPicPr>
          <p:cNvPr id="8" name="Picture 7" descr="Screen Shot 2017-09-01 at 3.28.30 PM.png">
            <a:extLst>
              <a:ext uri="{FF2B5EF4-FFF2-40B4-BE49-F238E27FC236}">
                <a16:creationId xmlns:a16="http://schemas.microsoft.com/office/drawing/2014/main" id="{E8EA51A7-1660-C3B0-49D4-456EC861B33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052736"/>
            <a:ext cx="1008112" cy="5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9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74"/>
                </p:tgtEl>
              </p:cMediaNode>
            </p:audio>
          </p:childTnLst>
        </p:cTn>
      </p:par>
    </p:tnLst>
    <p:bldLst>
      <p:bldP spid="131076" grpId="0" animBg="1" autoUpdateAnimBg="0"/>
      <p:bldP spid="131077" grpId="0" animBg="1" autoUpdateAnimBg="0"/>
      <p:bldP spid="131078" grpId="0" animBg="1" autoUpdateAnimBg="0"/>
      <p:bldP spid="131082" grpId="0" animBg="1" autoUpdateAnimBg="0"/>
      <p:bldP spid="131087" grpId="0" animBg="1" autoUpdateAnimBg="0"/>
      <p:bldP spid="131089" grpId="0" animBg="1" autoUpdateAnimBg="0"/>
      <p:bldP spid="131093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2895599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75789" name="Picture 13" descr="exhau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519170" y="1581150"/>
            <a:ext cx="23970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سهلة        يمكن توقعها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6038060" y="1581150"/>
            <a:ext cx="29209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مرهقة                لا يمكن توقعها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92" name="Picture 16" descr="easy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2819400" cy="2633663"/>
          </a:xfrm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2895600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اليسرى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6813" name="Picture 13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81000" y="1295400"/>
            <a:ext cx="3470275" cy="11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تجارة، إزعاج،        دولية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700553" y="1295400"/>
            <a:ext cx="3262632" cy="11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انعزال، هدوء،    وطنية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16" name="Picture 16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115888"/>
            <a:ext cx="539750" cy="4619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9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/>
      <p:bldP spid="768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2895600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3428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83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539750" y="1382713"/>
            <a:ext cx="33051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التوفيق بين المعتقدات,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الوثنية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515975" y="1401763"/>
            <a:ext cx="33920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الطهارة الدينية،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التوحيد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39" name="Picture 15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/>
      <p:bldP spid="778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895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310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553774" y="1219200"/>
            <a:ext cx="285326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خاضع لسيطرة إسرائيل فقط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150 سنة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82" name="Text Box 11"/>
          <p:cNvSpPr txBox="1">
            <a:spLocks noChangeArrowheads="1"/>
          </p:cNvSpPr>
          <p:nvPr/>
        </p:nvSpPr>
        <p:spPr bwMode="auto">
          <a:xfrm>
            <a:off x="6074675" y="1219200"/>
            <a:ext cx="228419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خاضع لسيطرة إسرائيل 1650 سنة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83" name="Picture 12" descr="Sheep &amp; Goa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5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2895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اليسرى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5867400" y="4572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2971800" y="4572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8" name="Freeform 6"/>
          <p:cNvSpPr>
            <a:spLocks/>
          </p:cNvSpPr>
          <p:nvPr/>
        </p:nvSpPr>
        <p:spPr bwMode="auto">
          <a:xfrm>
            <a:off x="-100013" y="2193925"/>
            <a:ext cx="54371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4838700" y="1430338"/>
            <a:ext cx="1025525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4854575" y="1420813"/>
            <a:ext cx="747713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5619750" y="-282575"/>
            <a:ext cx="674688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0" y="1775718"/>
            <a:ext cx="44926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شعوب البحر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5435600" y="1775718"/>
            <a:ext cx="39147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شعوب الصحراء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0" y="6167438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المصريون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827088" y="5159375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الفلسطينيون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2895600" y="-99392"/>
            <a:ext cx="30099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الفينيقيين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6400800" y="-99392"/>
            <a:ext cx="19224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السريانيين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3000375" y="1556792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الرومان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187450" y="4151313"/>
            <a:ext cx="275431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الأشوريون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71600" y="3143250"/>
            <a:ext cx="30099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البابليون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886200" y="4038600"/>
            <a:ext cx="225742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الإسرائيليون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6300192" y="2996952"/>
            <a:ext cx="26749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العمونيون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6084888" y="5135275"/>
            <a:ext cx="226853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المؤابيون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5796136" y="5880174"/>
            <a:ext cx="25082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الأدوميون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92" grpId="0"/>
      <p:bldP spid="79893" grpId="0"/>
      <p:bldP spid="79894" grpId="0"/>
      <p:bldP spid="79897" grpId="0"/>
      <p:bldP spid="79898" grpId="0"/>
      <p:bldP spid="79899" grpId="0"/>
      <p:bldP spid="79900" grpId="0"/>
      <p:bldP spid="79901" grpId="0"/>
      <p:bldP spid="79902" grpId="0"/>
      <p:bldP spid="79903" grpId="0"/>
      <p:bldP spid="7990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228600"/>
            <a:ext cx="2864296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09577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السفر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381000" y="1600200"/>
            <a:ext cx="277612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غرباً وشمالاً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5867400" y="1600200"/>
            <a:ext cx="273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شرقاً وجنوباً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/>
      <p:bldP spid="1249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430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موقع إسرائيل الإستراتيجي</a:t>
            </a:r>
            <a:endParaRPr lang="en-US" sz="40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04163" name="Oval 4"/>
          <p:cNvSpPr>
            <a:spLocks noChangeArrowheads="1"/>
          </p:cNvSpPr>
          <p:nvPr/>
        </p:nvSpPr>
        <p:spPr bwMode="auto">
          <a:xfrm>
            <a:off x="5702491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 rot="6298269">
            <a:off x="5174442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5" name="AutoShape 7"/>
          <p:cNvSpPr>
            <a:spLocks noChangeArrowheads="1"/>
          </p:cNvSpPr>
          <p:nvPr/>
        </p:nvSpPr>
        <p:spPr bwMode="auto">
          <a:xfrm rot="17525952" flipV="1">
            <a:off x="4237817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0" y="2362200"/>
            <a:ext cx="33528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ar-JO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ar-JO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ar-JO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كيف وضعك الله           في مكان استراتيجي لتحقيق مقاصده؟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497" name="WordArt 9"/>
          <p:cNvSpPr>
            <a:spLocks noChangeArrowheads="1" noChangeShapeType="1" noTextEdit="1"/>
          </p:cNvSpPr>
          <p:nvPr/>
        </p:nvSpPr>
        <p:spPr bwMode="auto">
          <a:xfrm>
            <a:off x="-22225" y="19050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سؤال للتفكير</a:t>
            </a:r>
            <a:endParaRPr kumimoji="0" lang="en-US" sz="3600" b="0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191498" name="Rectangle 10"/>
          <p:cNvSpPr>
            <a:spLocks noChangeArrowheads="1"/>
          </p:cNvSpPr>
          <p:nvPr/>
        </p:nvSpPr>
        <p:spPr bwMode="auto">
          <a:xfrm>
            <a:off x="-22224" y="5588000"/>
            <a:ext cx="9166224" cy="127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هكذا قال السيد الرب هذه أورشليم في وسط الشعوب قد أقمتها وحواليها الأراضي</a:t>
            </a:r>
          </a:p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(حز 5: 5)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1494" name="AutoShape 6"/>
          <p:cNvSpPr>
            <a:spLocks noChangeArrowheads="1"/>
          </p:cNvSpPr>
          <p:nvPr/>
        </p:nvSpPr>
        <p:spPr bwMode="auto">
          <a:xfrm rot="7220944" flipV="1">
            <a:off x="6579379" y="19050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9" name="Text Box 11"/>
          <p:cNvSpPr txBox="1">
            <a:spLocks noChangeArrowheads="1"/>
          </p:cNvSpPr>
          <p:nvPr/>
        </p:nvSpPr>
        <p:spPr bwMode="auto">
          <a:xfrm>
            <a:off x="9291638" y="0"/>
            <a:ext cx="60960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155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6" grpId="0" animBg="1"/>
      <p:bldP spid="191497" grpId="0" animBg="1"/>
      <p:bldP spid="19149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18213109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37422"/>
            <a:ext cx="9144000" cy="81997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الرابط للعرض التقديميِّ "جغرافيا </a:t>
            </a:r>
            <a:r>
              <a:rPr lang="ar-SA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الكتاب المقدَّس</a:t>
            </a: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 متاحٌ على الموقع الإلكترونيّ:</a:t>
            </a:r>
            <a:b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حصل على هذا العرض التقديمي مجانًا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58416"/>
            <a:ext cx="9232347" cy="5484594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38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9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71768" y="0"/>
            <a:ext cx="3720230" cy="1446550"/>
          </a:xfrm>
          <a:noFill/>
        </p:spPr>
        <p:txBody>
          <a:bodyPr wrap="square" rtlCol="0"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ar-JO" kern="1200" dirty="0">
                <a:solidFill>
                  <a:schemeClr val="tx1"/>
                </a:solidFill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بحر</a:t>
            </a:r>
            <a:br>
              <a:rPr lang="ar-JO" kern="1200" dirty="0">
                <a:solidFill>
                  <a:schemeClr val="tx1"/>
                </a:solidFill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kern="1200" dirty="0">
                <a:solidFill>
                  <a:schemeClr val="tx1"/>
                </a:solidFill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الجليل</a:t>
            </a:r>
            <a:endParaRPr lang="en-US" kern="1200" dirty="0">
              <a:solidFill>
                <a:schemeClr val="tx1"/>
              </a:solidFill>
              <a:effectLst>
                <a:glow rad="228600">
                  <a:schemeClr val="bg2">
                    <a:alpha val="88000"/>
                  </a:schemeClr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5492697" y="2708920"/>
            <a:ext cx="329930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JO" sz="4400" b="1" dirty="0"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(الشاطئ الشمالي</a:t>
            </a:r>
          </a:p>
          <a:p>
            <a:pPr algn="ctr"/>
            <a:r>
              <a:rPr lang="ar-JO" sz="4400" b="1" dirty="0"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باتجاه الشرق)</a:t>
            </a:r>
            <a:endParaRPr lang="en-US" sz="4400" b="1" dirty="0">
              <a:effectLst>
                <a:glow rad="228600">
                  <a:schemeClr val="bg2">
                    <a:alpha val="88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33826"/>
            <a:ext cx="2627784" cy="65451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9pPr>
          </a:lstStyle>
          <a:p>
            <a:pPr eaLnBrk="1" hangingPunct="1">
              <a:defRPr/>
            </a:pPr>
            <a:r>
              <a:rPr lang="ar-JO" sz="2800" b="1" kern="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أربيل</a:t>
            </a:r>
            <a:endParaRPr lang="en-US" sz="2800" b="1" kern="0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73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0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-26988"/>
            <a:ext cx="9291638" cy="69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بحر الجليل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590800" cy="1249362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بحر      الجليل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440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3092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sz="32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(الشاطئ الشمالي</a:t>
            </a:r>
          </a:p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sz="32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باتجاه الشرق)</a:t>
            </a:r>
            <a:endParaRPr lang="en-US" sz="32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362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76600" cy="1752600"/>
          </a:xfrm>
          <a:solidFill>
            <a:srgbClr val="663300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ea typeface="ＭＳ Ｐゴシック" charset="0"/>
              </a:rPr>
              <a:t>الجبال في</a:t>
            </a:r>
            <a:br>
              <a:rPr lang="ar-JO" sz="4000" b="0" dirty="0">
                <a:ea typeface="ＭＳ Ｐゴシック" charset="0"/>
              </a:rPr>
            </a:br>
            <a:r>
              <a:rPr lang="ar-JO" sz="4000" b="0" dirty="0">
                <a:ea typeface="ＭＳ Ｐゴシック" charset="0"/>
              </a:rPr>
              <a:t>إسرائيل</a:t>
            </a:r>
            <a:endParaRPr lang="en-US" sz="4000" b="0" dirty="0">
              <a:ea typeface="ＭＳ Ｐゴシック" charset="0"/>
            </a:endParaRPr>
          </a:p>
        </p:txBody>
      </p:sp>
      <p:grpSp>
        <p:nvGrpSpPr>
          <p:cNvPr id="46083" name="Group 58"/>
          <p:cNvGrpSpPr>
            <a:grpSpLocks/>
          </p:cNvGrpSpPr>
          <p:nvPr/>
        </p:nvGrpSpPr>
        <p:grpSpPr bwMode="auto">
          <a:xfrm>
            <a:off x="3581400" y="4616450"/>
            <a:ext cx="1724025" cy="889000"/>
            <a:chOff x="2880" y="2208"/>
            <a:chExt cx="960" cy="560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الزيتون</a:t>
              </a:r>
              <a:endParaRPr lang="en-US" dirty="0"/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28733" name="Line 61"/>
          <p:cNvSpPr>
            <a:spLocks noChangeShapeType="1"/>
          </p:cNvSpPr>
          <p:nvPr/>
        </p:nvSpPr>
        <p:spPr bwMode="auto">
          <a:xfrm rot="16200000" flipV="1">
            <a:off x="6324578" y="76222"/>
            <a:ext cx="228600" cy="380956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8732" name="Text Box 60"/>
          <p:cNvSpPr txBox="1">
            <a:spLocks noChangeArrowheads="1"/>
          </p:cNvSpPr>
          <p:nvPr/>
        </p:nvSpPr>
        <p:spPr bwMode="auto">
          <a:xfrm>
            <a:off x="6580838" y="332656"/>
            <a:ext cx="1996425" cy="707886"/>
          </a:xfrm>
          <a:prstGeom prst="rect">
            <a:avLst/>
          </a:prstGeom>
          <a:solidFill>
            <a:srgbClr val="6633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sz="3200" b="1" dirty="0">
                <a:solidFill>
                  <a:srgbClr val="FFFFFF"/>
                </a:solidFill>
              </a:rPr>
              <a:t>حرمون</a:t>
            </a:r>
            <a:endParaRPr lang="en-US" b="1" dirty="0">
              <a:solidFill>
                <a:srgbClr val="FFFFFF"/>
              </a:solidFill>
            </a:endParaRPr>
          </a:p>
        </p:txBody>
      </p:sp>
      <p:grpSp>
        <p:nvGrpSpPr>
          <p:cNvPr id="46085" name="Group 63"/>
          <p:cNvGrpSpPr>
            <a:grpSpLocks/>
          </p:cNvGrpSpPr>
          <p:nvPr/>
        </p:nvGrpSpPr>
        <p:grpSpPr bwMode="auto">
          <a:xfrm>
            <a:off x="5334000" y="1987550"/>
            <a:ext cx="2112963" cy="774700"/>
            <a:chOff x="3360" y="1252"/>
            <a:chExt cx="1176" cy="488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تابور</a:t>
              </a:r>
              <a:endParaRPr lang="en-US" dirty="0"/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30144" y="4672806"/>
            <a:ext cx="228600" cy="344488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811338" cy="584776"/>
          </a:xfrm>
          <a:prstGeom prst="rect">
            <a:avLst/>
          </a:prstGeom>
          <a:solidFill>
            <a:srgbClr val="6633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dirty="0"/>
              <a:t>نبو</a:t>
            </a:r>
            <a:endParaRPr lang="en-US" dirty="0"/>
          </a:p>
        </p:txBody>
      </p:sp>
      <p:grpSp>
        <p:nvGrpSpPr>
          <p:cNvPr id="46088" name="Group 67"/>
          <p:cNvGrpSpPr>
            <a:grpSpLocks/>
          </p:cNvGrpSpPr>
          <p:nvPr/>
        </p:nvGrpSpPr>
        <p:grpSpPr bwMode="auto">
          <a:xfrm>
            <a:off x="3581400" y="2514600"/>
            <a:ext cx="1811338" cy="857250"/>
            <a:chOff x="2256" y="1584"/>
            <a:chExt cx="1008" cy="540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جلبوع</a:t>
              </a:r>
              <a:endParaRPr lang="en-US" dirty="0"/>
            </a:p>
          </p:txBody>
        </p:sp>
      </p:grpSp>
      <p:grpSp>
        <p:nvGrpSpPr>
          <p:cNvPr id="46089" name="Group 68"/>
          <p:cNvGrpSpPr>
            <a:grpSpLocks/>
          </p:cNvGrpSpPr>
          <p:nvPr/>
        </p:nvGrpSpPr>
        <p:grpSpPr bwMode="auto">
          <a:xfrm>
            <a:off x="2362200" y="1676400"/>
            <a:ext cx="1982788" cy="857250"/>
            <a:chOff x="1488" y="1056"/>
            <a:chExt cx="1104" cy="540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الكرمل</a:t>
              </a:r>
              <a:endParaRPr lang="en-US" dirty="0"/>
            </a:p>
          </p:txBody>
        </p:sp>
      </p:grpSp>
      <p:grpSp>
        <p:nvGrpSpPr>
          <p:cNvPr id="46090" name="Group 70"/>
          <p:cNvGrpSpPr>
            <a:grpSpLocks/>
          </p:cNvGrpSpPr>
          <p:nvPr/>
        </p:nvGrpSpPr>
        <p:grpSpPr bwMode="auto">
          <a:xfrm>
            <a:off x="5867400" y="5943600"/>
            <a:ext cx="1379538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هور</a:t>
              </a:r>
              <a:endParaRPr lang="en-US" dirty="0"/>
            </a:p>
          </p:txBody>
        </p:sp>
      </p:grp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  <p:grpSp>
        <p:nvGrpSpPr>
          <p:cNvPr id="25" name="Group 58"/>
          <p:cNvGrpSpPr>
            <a:grpSpLocks/>
          </p:cNvGrpSpPr>
          <p:nvPr/>
        </p:nvGrpSpPr>
        <p:grpSpPr bwMode="auto">
          <a:xfrm>
            <a:off x="3131841" y="4155309"/>
            <a:ext cx="1727617" cy="584200"/>
            <a:chOff x="2880" y="2348"/>
            <a:chExt cx="962" cy="368"/>
          </a:xfrm>
        </p:grpSpPr>
        <p:sp>
          <p:nvSpPr>
            <p:cNvPr id="26" name="Text Box 48"/>
            <p:cNvSpPr txBox="1">
              <a:spLocks noChangeArrowheads="1"/>
            </p:cNvSpPr>
            <p:nvPr/>
          </p:nvSpPr>
          <p:spPr bwMode="auto">
            <a:xfrm>
              <a:off x="2880" y="2348"/>
              <a:ext cx="86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صهيون</a:t>
              </a:r>
              <a:endParaRPr lang="en-US" dirty="0"/>
            </a:p>
          </p:txBody>
        </p:sp>
        <p:sp>
          <p:nvSpPr>
            <p:cNvPr id="27" name="Line 54"/>
            <p:cNvSpPr>
              <a:spLocks noChangeShapeType="1"/>
            </p:cNvSpPr>
            <p:nvPr/>
          </p:nvSpPr>
          <p:spPr bwMode="auto">
            <a:xfrm>
              <a:off x="3696" y="2445"/>
              <a:ext cx="146" cy="262"/>
            </a:xfrm>
            <a:prstGeom prst="line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1" fontAlgn="base" hangingPunct="1">
                <a:spcBef>
                  <a:spcPct val="0"/>
                </a:spcBef>
              </a:pPr>
              <a:endPara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02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جبل حرمون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1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5850</TotalTime>
  <Words>671</Words>
  <Application>Microsoft Macintosh PowerPoint</Application>
  <PresentationFormat>On-screen Show (4:3)</PresentationFormat>
  <Paragraphs>280</Paragraphs>
  <Slides>48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Batik Regular</vt:lpstr>
      <vt:lpstr>ＭＳ Ｐゴシック</vt:lpstr>
      <vt:lpstr>Arial</vt:lpstr>
      <vt:lpstr>Garamond</vt:lpstr>
      <vt:lpstr>Impact</vt:lpstr>
      <vt:lpstr>Kristen ITC</vt:lpstr>
      <vt:lpstr>Times New Roman</vt:lpstr>
      <vt:lpstr>Wingdings</vt:lpstr>
      <vt:lpstr>Orbit</vt:lpstr>
      <vt:lpstr>1_Stream</vt:lpstr>
      <vt:lpstr>4_עיצוב ברירת מחדל</vt:lpstr>
      <vt:lpstr>2_Stream</vt:lpstr>
      <vt:lpstr>1_Orbit</vt:lpstr>
      <vt:lpstr>3_Stream</vt:lpstr>
      <vt:lpstr>جغرافيا    مناطق    وتنقلات  إسرائيل</vt:lpstr>
      <vt:lpstr>بلاد ما بين النهرين</vt:lpstr>
      <vt:lpstr>الشرق الأدنى القديم</vt:lpstr>
      <vt:lpstr>الأجسام المائية في إسرائيل</vt:lpstr>
      <vt:lpstr>بحر الجليل</vt:lpstr>
      <vt:lpstr>بحر الجليل</vt:lpstr>
      <vt:lpstr>بحر      الجليل</vt:lpstr>
      <vt:lpstr>الجبال في إسرائيل</vt:lpstr>
      <vt:lpstr>جبل حرمون</vt:lpstr>
      <vt:lpstr>جبل حرمون</vt:lpstr>
      <vt:lpstr>مناطق  إسرائيل  (ع ق)</vt:lpstr>
      <vt:lpstr>مناطق        إسرائيل           (ع ج)</vt:lpstr>
      <vt:lpstr>المرتفعات</vt:lpstr>
      <vt:lpstr>الإرتفاعات في أقسام الشمال والجنوب</vt:lpstr>
      <vt:lpstr>السهل الساحلي</vt:lpstr>
      <vt:lpstr>السهل الساحلي</vt:lpstr>
      <vt:lpstr>تل أبيب</vt:lpstr>
      <vt:lpstr>تل أبيب</vt:lpstr>
      <vt:lpstr>السهل الساحلي</vt:lpstr>
      <vt:lpstr>قيصرية</vt:lpstr>
      <vt:lpstr>السهل الساحلي</vt:lpstr>
      <vt:lpstr>الإرتفاعات في أقسام الشمال والجنوب</vt:lpstr>
      <vt:lpstr>شفيلا</vt:lpstr>
      <vt:lpstr>الإرتفاعات في أقسام الشمال والجنوب</vt:lpstr>
      <vt:lpstr>تلال اليهودية</vt:lpstr>
      <vt:lpstr>الإرتفاعات في أقسام الشمال والجنوب</vt:lpstr>
      <vt:lpstr>جبل تابور         في               وادي يزرعيل</vt:lpstr>
      <vt:lpstr>سلسلة           الجبال          الوسطى</vt:lpstr>
      <vt:lpstr>برية يهوذا</vt:lpstr>
      <vt:lpstr>الإرتفاعات في أقسام الشمال والجنوب</vt:lpstr>
      <vt:lpstr>الأردن المتصدع</vt:lpstr>
      <vt:lpstr>الإرتفاعات في أقسام الشمال والجنوب</vt:lpstr>
      <vt:lpstr>هضبة شرق الأردن</vt:lpstr>
      <vt:lpstr>الإرتفاعات في أقسام الشمال والجنوب</vt:lpstr>
      <vt:lpstr>النقب</vt:lpstr>
      <vt:lpstr>النقب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موقع إسرائيل الإستراتيجي</vt:lpstr>
      <vt:lpstr>Black</vt:lpstr>
      <vt:lpstr>الرابط للعرض التقديميِّ "جغرافيا الكتاب المقدَّس" متاحٌ على الموقع الإلكترونيّ: 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247</cp:revision>
  <dcterms:created xsi:type="dcterms:W3CDTF">2002-07-30T01:35:17Z</dcterms:created>
  <dcterms:modified xsi:type="dcterms:W3CDTF">2025-09-14T06:11:27Z</dcterms:modified>
</cp:coreProperties>
</file>