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51" r:id="rId4"/>
    <p:sldMasterId id="2147483764" r:id="rId5"/>
    <p:sldMasterId id="2147483776" r:id="rId6"/>
    <p:sldMasterId id="2147483802" r:id="rId7"/>
    <p:sldMasterId id="2147483816" r:id="rId8"/>
    <p:sldMasterId id="2147483830" r:id="rId9"/>
    <p:sldMasterId id="2147483842" r:id="rId10"/>
    <p:sldMasterId id="2147483854" r:id="rId11"/>
    <p:sldMasterId id="2147483866" r:id="rId12"/>
    <p:sldMasterId id="2147483879" r:id="rId13"/>
    <p:sldMasterId id="2147483903" r:id="rId14"/>
    <p:sldMasterId id="2147483915" r:id="rId15"/>
    <p:sldMasterId id="2147483927" r:id="rId16"/>
    <p:sldMasterId id="2147483951" r:id="rId17"/>
    <p:sldMasterId id="2147484033" r:id="rId18"/>
    <p:sldMasterId id="2147484045" r:id="rId19"/>
    <p:sldMasterId id="2147484059" r:id="rId20"/>
    <p:sldMasterId id="2147484072" r:id="rId21"/>
    <p:sldMasterId id="2147484099" r:id="rId22"/>
    <p:sldMasterId id="2147484111" r:id="rId23"/>
    <p:sldMasterId id="2147484123" r:id="rId24"/>
    <p:sldMasterId id="2147484125" r:id="rId25"/>
    <p:sldMasterId id="2147484390" r:id="rId26"/>
    <p:sldMasterId id="2147484405" r:id="rId27"/>
    <p:sldMasterId id="2147484419" r:id="rId28"/>
    <p:sldMasterId id="2147484433" r:id="rId29"/>
  </p:sldMasterIdLst>
  <p:notesMasterIdLst>
    <p:notesMasterId r:id="rId99"/>
  </p:notesMasterIdLst>
  <p:handoutMasterIdLst>
    <p:handoutMasterId r:id="rId100"/>
  </p:handoutMasterIdLst>
  <p:sldIdLst>
    <p:sldId id="256" r:id="rId30"/>
    <p:sldId id="379" r:id="rId31"/>
    <p:sldId id="380" r:id="rId32"/>
    <p:sldId id="382" r:id="rId33"/>
    <p:sldId id="383" r:id="rId34"/>
    <p:sldId id="384" r:id="rId35"/>
    <p:sldId id="385" r:id="rId36"/>
    <p:sldId id="386" r:id="rId37"/>
    <p:sldId id="501" r:id="rId38"/>
    <p:sldId id="4034" r:id="rId39"/>
    <p:sldId id="503" r:id="rId40"/>
    <p:sldId id="4094" r:id="rId41"/>
    <p:sldId id="5362" r:id="rId42"/>
    <p:sldId id="3686" r:id="rId43"/>
    <p:sldId id="3693" r:id="rId44"/>
    <p:sldId id="508" r:id="rId45"/>
    <p:sldId id="428" r:id="rId46"/>
    <p:sldId id="2591" r:id="rId47"/>
    <p:sldId id="2592" r:id="rId48"/>
    <p:sldId id="399" r:id="rId49"/>
    <p:sldId id="398" r:id="rId50"/>
    <p:sldId id="400" r:id="rId51"/>
    <p:sldId id="401" r:id="rId52"/>
    <p:sldId id="402" r:id="rId53"/>
    <p:sldId id="403" r:id="rId54"/>
    <p:sldId id="509" r:id="rId55"/>
    <p:sldId id="404" r:id="rId56"/>
    <p:sldId id="405" r:id="rId57"/>
    <p:sldId id="406" r:id="rId58"/>
    <p:sldId id="661" r:id="rId59"/>
    <p:sldId id="408" r:id="rId60"/>
    <p:sldId id="409" r:id="rId61"/>
    <p:sldId id="410" r:id="rId62"/>
    <p:sldId id="411" r:id="rId63"/>
    <p:sldId id="412" r:id="rId64"/>
    <p:sldId id="413" r:id="rId65"/>
    <p:sldId id="414" r:id="rId66"/>
    <p:sldId id="510" r:id="rId67"/>
    <p:sldId id="474" r:id="rId68"/>
    <p:sldId id="511" r:id="rId69"/>
    <p:sldId id="512" r:id="rId70"/>
    <p:sldId id="513" r:id="rId71"/>
    <p:sldId id="514" r:id="rId72"/>
    <p:sldId id="515" r:id="rId73"/>
    <p:sldId id="516" r:id="rId74"/>
    <p:sldId id="517" r:id="rId75"/>
    <p:sldId id="518" r:id="rId76"/>
    <p:sldId id="519" r:id="rId77"/>
    <p:sldId id="520" r:id="rId78"/>
    <p:sldId id="521" r:id="rId79"/>
    <p:sldId id="522" r:id="rId80"/>
    <p:sldId id="485" r:id="rId81"/>
    <p:sldId id="486" r:id="rId82"/>
    <p:sldId id="557" r:id="rId83"/>
    <p:sldId id="487" r:id="rId84"/>
    <p:sldId id="488" r:id="rId85"/>
    <p:sldId id="493" r:id="rId86"/>
    <p:sldId id="370" r:id="rId87"/>
    <p:sldId id="523" r:id="rId88"/>
    <p:sldId id="499" r:id="rId89"/>
    <p:sldId id="363" r:id="rId90"/>
    <p:sldId id="556" r:id="rId91"/>
    <p:sldId id="365" r:id="rId92"/>
    <p:sldId id="5173" r:id="rId93"/>
    <p:sldId id="5338" r:id="rId94"/>
    <p:sldId id="366" r:id="rId95"/>
    <p:sldId id="369" r:id="rId96"/>
    <p:sldId id="360" r:id="rId97"/>
    <p:sldId id="361" r:id="rId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000000"/>
    <a:srgbClr val="3333FF"/>
    <a:srgbClr val="CC0000"/>
    <a:srgbClr val="0033CC"/>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42" autoAdjust="0"/>
    <p:restoredTop sz="78228" autoAdjust="0"/>
  </p:normalViewPr>
  <p:slideViewPr>
    <p:cSldViewPr>
      <p:cViewPr varScale="1">
        <p:scale>
          <a:sx n="58" d="100"/>
          <a:sy n="58" d="100"/>
        </p:scale>
        <p:origin x="63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20724"/>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baseline="0" dirty="0">
                <a:latin typeface="Arial" panose="020B0604020202020204" pitchFamily="34" charset="0"/>
                <a:cs typeface="Arial" panose="020B0604020202020204" pitchFamily="34" charset="0"/>
              </a:rPr>
              <a:t>يقوم جون بعمل التصميم الغرافيكي وتقوم كلوي بتصميم المواقع الإلكترونيَّة لشركات البرمجة  الرقميَّة.</a:t>
            </a:r>
            <a:endParaRPr lang="ar-JO"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John does graphics and Chloe does </a:t>
            </a:r>
            <a:r>
              <a:rPr lang="en-US" b="1" baseline="0" dirty="0">
                <a:latin typeface="Arial" panose="020B0604020202020204" pitchFamily="34" charset="0"/>
                <a:cs typeface="Arial" panose="020B0604020202020204" pitchFamily="34" charset="0"/>
              </a:rPr>
              <a:t>web design for digital software companies.</a:t>
            </a:r>
          </a:p>
          <a:p>
            <a:r>
              <a:rPr lang="en-US" b="1" baseline="0" dirty="0">
                <a:latin typeface="Arial" panose="020B0604020202020204" pitchFamily="34" charset="0"/>
                <a:cs typeface="Arial" panose="020B0604020202020204" pitchFamily="34" charset="0"/>
              </a:rPr>
              <a:t>___________</a:t>
            </a:r>
          </a:p>
          <a:p>
            <a:r>
              <a:rPr lang="en-US" b="1"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We also helped start Crossroads International Church in 2006 where I served as the pastor-teacher.</a:t>
            </a: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b="1">
                <a:solidFill>
                  <a:srgbClr val="000000"/>
                </a:solidFill>
                <a:latin typeface="Arial" panose="020B0604020202020204" pitchFamily="34" charset="0"/>
              </a:rPr>
              <a:pPr eaLnBrk="1" hangingPunct="1"/>
              <a:t>23</a:t>
            </a:fld>
            <a:endParaRPr lang="en-US" sz="1200" b="1" dirty="0">
              <a:solidFill>
                <a:srgbClr val="000000"/>
              </a:solidFill>
              <a:latin typeface="Arial" panose="020B0604020202020204" pitchFamily="34"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m also the director of the doctoral program at SBC that trains about 80 seminary professors and pastors throughout Asia in English and Chinese.  Generally each year about 5 of them received their Doctor of Ministry degree.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133485B0-9ED9-294F-9A71-1E2CD35024F6}" type="slidenum">
              <a:rPr lang="en-US" sz="1200" b="1">
                <a:solidFill>
                  <a:srgbClr val="000000"/>
                </a:solidFill>
                <a:latin typeface="Arial" panose="020B0604020202020204" pitchFamily="34" charset="0"/>
              </a:rPr>
              <a:pPr algn="r" eaLnBrk="1" hangingPunct="1">
                <a:defRPr/>
              </a:pPr>
              <a:t>26</a:t>
            </a:fld>
            <a:endParaRPr lang="en-US" sz="1200" b="1" dirty="0">
              <a:solidFill>
                <a:srgbClr val="000000"/>
              </a:solidFill>
              <a:latin typeface="Arial" panose="020B0604020202020204" pitchFamily="34"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66056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27</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891A-3568-3D40-AD7C-988C24079627}" type="slidenum">
              <a:rPr lang="en-US" sz="1200">
                <a:solidFill>
                  <a:prstClr val="black"/>
                </a:solidFill>
              </a:rPr>
              <a:pPr eaLnBrk="1" hangingPunct="1"/>
              <a:t>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28</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Our Wednesday pattern</a:t>
            </a:r>
            <a:r>
              <a:rPr lang="en-US" b="1" baseline="0" dirty="0">
                <a:latin typeface="Arial" panose="020B0604020202020204" pitchFamily="34" charset="0"/>
                <a:ea typeface="ＭＳ Ｐゴシック" charset="0"/>
                <a:cs typeface="ＭＳ Ｐゴシック" charset="0"/>
              </a:rPr>
              <a:t> to set up the table for our </a:t>
            </a:r>
            <a:r>
              <a:rPr lang="en-US" b="1" dirty="0">
                <a:latin typeface="Arial" panose="020B0604020202020204" pitchFamily="34" charset="0"/>
                <a:ea typeface="ＭＳ Ｐゴシック" charset="0"/>
                <a:cs typeface="ＭＳ Ｐゴシック" charset="0"/>
              </a:rPr>
              <a:t>Pastoral</a:t>
            </a:r>
            <a:r>
              <a:rPr lang="en-US" b="1" baseline="0" dirty="0">
                <a:latin typeface="Arial" panose="020B0604020202020204" pitchFamily="34" charset="0"/>
                <a:ea typeface="ＭＳ Ｐゴシック" charset="0"/>
                <a:cs typeface="ＭＳ Ｐゴシック" charset="0"/>
              </a:rPr>
              <a:t> Care Group that comes up to our apartment on campus.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29</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Our Pastoral</a:t>
            </a:r>
            <a:r>
              <a:rPr lang="en-US" b="1" baseline="0" dirty="0">
                <a:latin typeface="Arial" panose="020B0604020202020204" pitchFamily="34" charset="0"/>
                <a:ea typeface="ＭＳ Ｐゴシック" charset="0"/>
                <a:cs typeface="ＭＳ Ｐゴシック" charset="0"/>
              </a:rPr>
              <a:t> Care Group has 9 students from Myanmar, Vietnam, Singapore, and Hong Kong.</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31</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32</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Common-503</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solidFill>
                  <a:prstClr val="black"/>
                </a:solidFill>
              </a:rPr>
              <a:pPr eaLnBrk="1" hangingPunct="1"/>
              <a:t>33</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solidFill>
                  <a:prstClr val="black"/>
                </a:solidFill>
              </a:rPr>
              <a:pPr eaLnBrk="1" hangingPunct="1"/>
              <a:t>34</a:t>
            </a:fld>
            <a:endParaRPr lang="en-US" sz="1200">
              <a:solidFill>
                <a:prstClr val="black"/>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35</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Common-519</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solidFill>
                  <a:prstClr val="black"/>
                </a:solidFill>
              </a:rPr>
              <a:pPr eaLnBrk="1" hangingPunct="1"/>
              <a:t>36</a:t>
            </a:fld>
            <a:endParaRPr lang="en-US" sz="1200">
              <a:solidFill>
                <a:prstClr val="black"/>
              </a:solidFill>
            </a:endParaRPr>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37</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I also lead the woman</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38</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b="1" dirty="0">
              <a:solidFill>
                <a:srgbClr val="FFFFFF"/>
              </a:solidFill>
              <a:latin typeface="Arial" panose="020B0604020202020204" pitchFamily="34" charset="0"/>
              <a:ea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Student translation since 2003 with 600 translators has resulted in Bible teaching and study materials—mostly PowerPoint—in 45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a:p>
            <a:pPr eaLnBrk="1" hangingPunct="1"/>
            <a:endParaRPr lang="en-US" sz="1200" b="1" dirty="0">
              <a:solidFill>
                <a:srgbClr val="FFFFFF"/>
              </a:solidFill>
              <a:latin typeface="Arial" panose="020B0604020202020204" pitchFamily="34" charset="0"/>
              <a:ea typeface="ＭＳ Ｐゴシック" charset="0"/>
            </a:endParaRPr>
          </a:p>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A0CD1452-832C-F142-A0F2-7761CC4A337A}" type="slidenum">
              <a:rPr lang="en-US" sz="1200">
                <a:solidFill>
                  <a:srgbClr val="000000"/>
                </a:solidFill>
              </a:rPr>
              <a:pPr algn="r" eaLnBrk="1" hangingPunct="1">
                <a:defRPr/>
              </a:pPr>
              <a:t>40</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b="1">
                <a:solidFill>
                  <a:srgbClr val="000000"/>
                </a:solidFill>
                <a:latin typeface="Arial" panose="020B0604020202020204" pitchFamily="34" charset="0"/>
              </a:rPr>
              <a:pPr eaLnBrk="1" hangingPunct="1"/>
              <a:t>6</a:t>
            </a:fld>
            <a:endParaRPr lang="en-US" sz="1200" b="1" dirty="0">
              <a:solidFill>
                <a:srgbClr val="000000"/>
              </a:solidFill>
              <a:latin typeface="Arial" panose="020B0604020202020204" pitchFamily="34"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52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53</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From</a:t>
            </a:r>
            <a:r>
              <a:rPr lang="en-US" b="1" baseline="0" dirty="0">
                <a:latin typeface="Arial" panose="020B0604020202020204" pitchFamily="34" charset="0"/>
                <a:ea typeface="ＭＳ Ｐゴシック" charset="0"/>
                <a:cs typeface="ＭＳ Ｐゴシック" charset="0"/>
              </a:rPr>
              <a:t> 1997-Jan 2018 God has seen fit to grant me the privilege to train pastors in 12 other countries on 62 trips.  Often pastors in the US team-teach with me on these trips.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54</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1641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55</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56</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b="1">
                <a:solidFill>
                  <a:srgbClr val="000000"/>
                </a:solidFill>
                <a:latin typeface="Arial" panose="020B0604020202020204" pitchFamily="34" charset="0"/>
              </a:rPr>
              <a:pPr eaLnBrk="1" hangingPunct="1"/>
              <a:t>57</a:t>
            </a:fld>
            <a:endParaRPr lang="en-US" sz="1200" b="1" dirty="0">
              <a:solidFill>
                <a:srgbClr val="000000"/>
              </a:solidFill>
              <a:latin typeface="Arial" panose="020B0604020202020204" pitchFamily="34"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Quizzes are over the reading.</a:t>
            </a:r>
          </a:p>
          <a:p>
            <a:pPr eaLnBrk="1" hangingPunct="1"/>
            <a:r>
              <a:rPr lang="en-US" b="1" dirty="0">
                <a:latin typeface="Arial" panose="020B0604020202020204" pitchFamily="34" charset="0"/>
                <a:ea typeface="ＭＳ Ｐゴシック" charset="0"/>
                <a:cs typeface="ＭＳ Ｐゴシック" charset="0"/>
              </a:rPr>
              <a:t>Exams</a:t>
            </a:r>
            <a:r>
              <a:rPr lang="en-US" b="1" baseline="0" dirty="0">
                <a:latin typeface="Arial" panose="020B0604020202020204" pitchFamily="34" charset="0"/>
                <a:ea typeface="ＭＳ Ｐゴシック" charset="0"/>
                <a:cs typeface="ＭＳ Ｐゴシック" charset="0"/>
              </a:rPr>
              <a:t> are over the course notes.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b="1">
                <a:solidFill>
                  <a:srgbClr val="000000"/>
                </a:solidFill>
                <a:latin typeface="Arial" panose="020B0604020202020204" pitchFamily="34" charset="0"/>
              </a:rPr>
              <a:pPr eaLnBrk="1" hangingPunct="1"/>
              <a:t>8</a:t>
            </a:fld>
            <a:endParaRPr lang="en-US" sz="1200" b="1" dirty="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FA75E-A867-984A-90CF-405A1ED1FF50}" type="slidenum">
              <a:rPr lang="en-US" sz="1200">
                <a:solidFill>
                  <a:prstClr val="black"/>
                </a:solidFill>
              </a:rPr>
              <a:pPr eaLnBrk="1" hangingPunct="1"/>
              <a:t>60</a:t>
            </a:fld>
            <a:endParaRPr lang="en-US" sz="1200">
              <a:solidFill>
                <a:prstClr val="black"/>
              </a:solidFill>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fld id="{5E2ADFD7-D11B-1947-91FB-744DDB5B077E}" type="slidenum">
              <a:rPr lang="en-US" smtClean="0"/>
              <a:pPr/>
              <a:t>63</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b="1"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LC Life of Christ in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نورا، إلى العائلة في 31 تمُّوز 2021, ولكنَّنا نتساءل: لماذا أحضرنا الله الآن إلى الأردن؟ لا أعلم</a:t>
            </a:r>
            <a:endParaRPr lang="en-US" sz="1200" b="1" kern="1200" baseline="0" dirty="0">
              <a:solidFill>
                <a:schemeClr val="tx1"/>
              </a:solidFill>
              <a:effectLst/>
              <a:latin typeface="Arial" panose="020B0604020202020204" pitchFamily="34" charset="0"/>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0737445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6514943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1770143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36111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9360855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45740332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163600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16755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18481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12/16/2024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18935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12/16/2024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387075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12/16/2024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1221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12/16/2024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692064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12/16/2024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431585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12/16/2024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6774760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301351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06958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2981427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2311855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411516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1778575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3309969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153577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405176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31419927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1161358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3699406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2974569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87439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0725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5844977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41445111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994619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250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299133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2882965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37426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771562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172985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34849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1235189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1965613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16506204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13535342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23619739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3791054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18572854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24735131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11139039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981584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714437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0609104-D3A5-D94F-A374-7A4A13AE3EB7}" type="slidenum">
              <a:rPr lang="en-US" smtClean="0"/>
              <a:pPr>
                <a:defRPr/>
              </a:pPr>
              <a:t>‹#›</a:t>
            </a:fld>
            <a:endParaRPr lang="en-US" dirty="0"/>
          </a:p>
        </p:txBody>
      </p:sp>
    </p:spTree>
    <p:extLst>
      <p:ext uri="{BB962C8B-B14F-4D97-AF65-F5344CB8AC3E}">
        <p14:creationId xmlns:p14="http://schemas.microsoft.com/office/powerpoint/2010/main" val="116686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372540D-D9BB-BE4A-A859-38D716F0FF8B}" type="slidenum">
              <a:rPr lang="en-US" smtClean="0"/>
              <a:pPr>
                <a:defRPr/>
              </a:pPr>
              <a:t>‹#›</a:t>
            </a:fld>
            <a:endParaRPr lang="en-US" dirty="0"/>
          </a:p>
        </p:txBody>
      </p:sp>
    </p:spTree>
    <p:extLst>
      <p:ext uri="{BB962C8B-B14F-4D97-AF65-F5344CB8AC3E}">
        <p14:creationId xmlns:p14="http://schemas.microsoft.com/office/powerpoint/2010/main" val="19061411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D65ED37-898C-414D-9AB0-2FF1F5F01FC6}" type="slidenum">
              <a:rPr lang="en-US" smtClean="0"/>
              <a:pPr>
                <a:defRPr/>
              </a:pPr>
              <a:t>‹#›</a:t>
            </a:fld>
            <a:endParaRPr lang="en-US" dirty="0"/>
          </a:p>
        </p:txBody>
      </p:sp>
    </p:spTree>
    <p:extLst>
      <p:ext uri="{BB962C8B-B14F-4D97-AF65-F5344CB8AC3E}">
        <p14:creationId xmlns:p14="http://schemas.microsoft.com/office/powerpoint/2010/main" val="30953310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C6CC76D-3406-5E4D-83B5-75A451FF7798}" type="slidenum">
              <a:rPr lang="en-US" smtClean="0"/>
              <a:pPr>
                <a:defRPr/>
              </a:pPr>
              <a:t>‹#›</a:t>
            </a:fld>
            <a:endParaRPr lang="en-US" dirty="0"/>
          </a:p>
        </p:txBody>
      </p:sp>
    </p:spTree>
    <p:extLst>
      <p:ext uri="{BB962C8B-B14F-4D97-AF65-F5344CB8AC3E}">
        <p14:creationId xmlns:p14="http://schemas.microsoft.com/office/powerpoint/2010/main" val="83024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959B0B-AB57-7B40-8247-DBCE78BE3D1F}" type="slidenum">
              <a:rPr lang="en-US" smtClean="0"/>
              <a:pPr>
                <a:defRPr/>
              </a:pPr>
              <a:t>‹#›</a:t>
            </a:fld>
            <a:endParaRPr lang="en-US" dirty="0"/>
          </a:p>
        </p:txBody>
      </p:sp>
    </p:spTree>
    <p:extLst>
      <p:ext uri="{BB962C8B-B14F-4D97-AF65-F5344CB8AC3E}">
        <p14:creationId xmlns:p14="http://schemas.microsoft.com/office/powerpoint/2010/main" val="2011303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0071D09-1389-DA49-9CFB-BD7EDAD8E7BA}" type="slidenum">
              <a:rPr lang="en-US" smtClean="0"/>
              <a:pPr>
                <a:defRPr/>
              </a:pPr>
              <a:t>‹#›</a:t>
            </a:fld>
            <a:endParaRPr lang="en-US" dirty="0"/>
          </a:p>
        </p:txBody>
      </p:sp>
    </p:spTree>
    <p:extLst>
      <p:ext uri="{BB962C8B-B14F-4D97-AF65-F5344CB8AC3E}">
        <p14:creationId xmlns:p14="http://schemas.microsoft.com/office/powerpoint/2010/main" val="1507648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3EA6720-6722-6F46-93CD-AA1AAC5435E8}" type="slidenum">
              <a:rPr lang="en-US" smtClean="0"/>
              <a:pPr>
                <a:defRPr/>
              </a:pPr>
              <a:t>‹#›</a:t>
            </a:fld>
            <a:endParaRPr lang="en-US" dirty="0"/>
          </a:p>
        </p:txBody>
      </p:sp>
    </p:spTree>
    <p:extLst>
      <p:ext uri="{BB962C8B-B14F-4D97-AF65-F5344CB8AC3E}">
        <p14:creationId xmlns:p14="http://schemas.microsoft.com/office/powerpoint/2010/main" val="23747122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FFCECF8-B22D-F84F-AE37-A8FBA331D7CE}" type="slidenum">
              <a:rPr lang="en-US" smtClean="0"/>
              <a:pPr>
                <a:defRPr/>
              </a:pPr>
              <a:t>‹#›</a:t>
            </a:fld>
            <a:endParaRPr lang="en-US" dirty="0"/>
          </a:p>
        </p:txBody>
      </p:sp>
    </p:spTree>
    <p:extLst>
      <p:ext uri="{BB962C8B-B14F-4D97-AF65-F5344CB8AC3E}">
        <p14:creationId xmlns:p14="http://schemas.microsoft.com/office/powerpoint/2010/main" val="32953561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CEBFD12-C96C-C64C-B45C-24B7F4CE6BD3}" type="slidenum">
              <a:rPr lang="en-US" smtClean="0"/>
              <a:pPr>
                <a:defRPr/>
              </a:pPr>
              <a:t>‹#›</a:t>
            </a:fld>
            <a:endParaRPr lang="en-US" dirty="0"/>
          </a:p>
        </p:txBody>
      </p:sp>
    </p:spTree>
    <p:extLst>
      <p:ext uri="{BB962C8B-B14F-4D97-AF65-F5344CB8AC3E}">
        <p14:creationId xmlns:p14="http://schemas.microsoft.com/office/powerpoint/2010/main" val="110661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812281-2F40-4340-9E89-76CB9A52FF0C}" type="slidenum">
              <a:rPr lang="en-US" smtClean="0"/>
              <a:pPr>
                <a:defRPr/>
              </a:pPr>
              <a:t>‹#›</a:t>
            </a:fld>
            <a:endParaRPr lang="en-US" dirty="0"/>
          </a:p>
        </p:txBody>
      </p:sp>
    </p:spTree>
    <p:extLst>
      <p:ext uri="{BB962C8B-B14F-4D97-AF65-F5344CB8AC3E}">
        <p14:creationId xmlns:p14="http://schemas.microsoft.com/office/powerpoint/2010/main" val="25191432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A342C19-D0C8-E54D-BE55-414CD9958624}" type="slidenum">
              <a:rPr lang="en-US" smtClean="0"/>
              <a:pPr>
                <a:defRPr/>
              </a:pPr>
              <a:t>‹#›</a:t>
            </a:fld>
            <a:endParaRPr lang="en-US" dirty="0"/>
          </a:p>
        </p:txBody>
      </p:sp>
    </p:spTree>
    <p:extLst>
      <p:ext uri="{BB962C8B-B14F-4D97-AF65-F5344CB8AC3E}">
        <p14:creationId xmlns:p14="http://schemas.microsoft.com/office/powerpoint/2010/main" val="30288113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57863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F0E62B9-4F3A-2144-B353-DDC02D27F08E}"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5197627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D3F50D6-A74F-EA4E-8BAA-614C687E3159}"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42324441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FE0E9A73-D6F3-FB4B-B676-AB2D6ACB3033}"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591766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21B05C86-5CA8-C640-83F6-0464EF6033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393101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CCBC2C85-5B23-2743-8351-2458AC3B1C6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5021790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4668B637-F1B0-CD4B-945A-E1B24BE005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163687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9DDB0FBA-1AA2-7A41-A7E8-827850B26E1B}"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649201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474792B-817A-344D-BDC3-98766AAD8EB6}"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124874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D80BDE67-5EFE-FF4D-AC25-976BBC3D78DA}"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3105516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4114420-13EE-2946-AB89-0A59875297C0}"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297377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3047620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822745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13385737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6248925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21777891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9908708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67492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352829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432614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391222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15970548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1992731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2982888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066197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384686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40757453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257719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3748480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383384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199214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83875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2623641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99294566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3126447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91462364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68523323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0087898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18649936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92075532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78069172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73338668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76043548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8826182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168319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949046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166204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1290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903752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927637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5431092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9314345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5771321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9483803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8824883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3455486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2022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1003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8715912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2019682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056362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6757039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480793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7431004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940837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799755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363158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45728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4900666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860855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37015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74854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412821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6576477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0448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426384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1925006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40245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60ECBC7-E1DB-9446-B47B-13D1EE097C21}" type="slidenum">
              <a:rPr lang="en-US" smtClean="0"/>
              <a:pPr>
                <a:defRPr/>
              </a:pPr>
              <a:t>‹#›</a:t>
            </a:fld>
            <a:endParaRPr lang="en-US" dirty="0"/>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851196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81915859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4449540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763164367"/>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7677303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1787694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21099164"/>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28982056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63151649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1690871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074CC1-E8CC-AC4B-8752-E82D812D4245}" type="slidenum">
              <a:rPr lang="en-US" smtClean="0"/>
              <a:pPr>
                <a:defRPr/>
              </a:pPr>
              <a:t>‹#›</a:t>
            </a:fld>
            <a:endParaRPr lang="en-US" dirty="0"/>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744616961"/>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567769220"/>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677847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11665218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18425153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8344825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3435374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6840071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3881071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2705659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71523-7B5D-8F42-A0E8-C26966D9E40C}" type="slidenum">
              <a:rPr lang="en-US" smtClean="0"/>
              <a:pPr>
                <a:defRPr/>
              </a:pPr>
              <a:t>‹#›</a:t>
            </a:fld>
            <a:endParaRPr lang="en-US" dirty="0"/>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1767564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17329910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3431252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4267389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7676395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51813454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411175417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97412272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1430192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32655496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5EE331-6821-6D47-A91C-003572F98EB9}" type="slidenum">
              <a:rPr lang="en-US" smtClean="0"/>
              <a:pPr>
                <a:defRPr/>
              </a:pPr>
              <a:t>‹#›</a:t>
            </a:fld>
            <a:endParaRPr lang="en-US" dirty="0"/>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879757640"/>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6625911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43504151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208845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270948104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smtClean="0"/>
              <a:pPr>
                <a:defRPr/>
              </a:pPr>
              <a:t>‹#›</a:t>
            </a:fld>
            <a:endParaRPr lang="en-US" altLang="zh-TW" dirty="0"/>
          </a:p>
        </p:txBody>
      </p:sp>
    </p:spTree>
    <p:extLst>
      <p:ext uri="{BB962C8B-B14F-4D97-AF65-F5344CB8AC3E}">
        <p14:creationId xmlns:p14="http://schemas.microsoft.com/office/powerpoint/2010/main" val="345021133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smtClean="0"/>
              <a:pPr>
                <a:defRPr/>
              </a:pPr>
              <a:t>‹#›</a:t>
            </a:fld>
            <a:endParaRPr lang="en-US" altLang="zh-TW" dirty="0"/>
          </a:p>
        </p:txBody>
      </p:sp>
    </p:spTree>
    <p:extLst>
      <p:ext uri="{BB962C8B-B14F-4D97-AF65-F5344CB8AC3E}">
        <p14:creationId xmlns:p14="http://schemas.microsoft.com/office/powerpoint/2010/main" val="252617812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6E4E46-7FD6-B74C-8D11-FD835B0A2D3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8EF9-0700-3746-A1EF-ABC6ACC85F0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1BA7BB-779B-8B49-9F75-0AA14172CAA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4F993E-D789-6B4D-8E6B-35687A2C128F}" type="slidenum">
              <a:rPr lang="en-US" smtClean="0"/>
              <a:pPr>
                <a:defRPr/>
              </a:pPr>
              <a:t>‹#›</a:t>
            </a:fld>
            <a:endParaRPr lang="en-US" dirty="0"/>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63586E-B522-9A47-A003-73E3BA764A7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636978-BA00-1B43-8ABF-AABAFE49F2A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2A5DF6-DE2A-6E47-A003-2D6F6E83D86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99B925-47E3-F148-92B9-F332CB59FDB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557563-BCE5-B740-840B-3554EA18164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16E8BC-496E-D042-B988-01E233E125D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58B90E-E3CC-AF47-9489-5535A5D0C960}"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1BEDAF-DCB1-E146-A0D1-878B2244A5F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E818D-BD13-A944-899C-91604FEB331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20419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DA4844-71FE-0049-B047-46F37D9E2830}" type="slidenum">
              <a:rPr lang="en-US" smtClean="0"/>
              <a:pPr>
                <a:defRPr/>
              </a:pPr>
              <a:t>‹#›</a:t>
            </a:fld>
            <a:endParaRPr lang="en-US" dirty="0"/>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13992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93157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47784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788764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008947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1067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200732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663324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776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8769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67798-62FA-C24B-BD4D-0D674BD18436}" type="slidenum">
              <a:rPr lang="en-US" smtClean="0"/>
              <a:pPr>
                <a:defRPr/>
              </a:pPr>
              <a:t>‹#›</a:t>
            </a:fld>
            <a:endParaRPr lang="en-US" dirty="0"/>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480172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97116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35523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016237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3745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141757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46733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975289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681419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1565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4ECAF8-93B1-5846-8525-C5C25C62CE46}" type="slidenum">
              <a:rPr lang="en-US" smtClean="0"/>
              <a:pPr>
                <a:defRPr/>
              </a:pPr>
              <a:t>‹#›</a:t>
            </a:fld>
            <a:endParaRPr lang="en-US" dirty="0"/>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615095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673422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51918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753756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05301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18700268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22345484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323632656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201283186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27094693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D0A6FD-27DE-EC43-8B43-C2D86FAB2CFF}" type="slidenum">
              <a:rPr lang="en-US" smtClean="0"/>
              <a:pPr>
                <a:defRPr/>
              </a:pPr>
              <a:t>‹#›</a:t>
            </a:fld>
            <a:endParaRPr lang="en-US" dirty="0"/>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416405307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1208074757"/>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34978071"/>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30546314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3536892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4683978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6DA9A3-E5C1-A548-B2B5-2CA253B19CED}" type="slidenum">
              <a:rPr lang="en-US" smtClean="0"/>
              <a:pPr>
                <a:defRPr/>
              </a:pPr>
              <a:t>‹#›</a:t>
            </a:fld>
            <a:endParaRPr lang="en-US" dirty="0"/>
          </a:p>
        </p:txBody>
      </p:sp>
    </p:spTree>
    <p:extLst>
      <p:ext uri="{BB962C8B-B14F-4D97-AF65-F5344CB8AC3E}">
        <p14:creationId xmlns:p14="http://schemas.microsoft.com/office/powerpoint/2010/main" val="3285438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28ABE7-ED01-E14C-AF95-29B964AF6B59}" type="slidenum">
              <a:rPr lang="en-US" smtClean="0"/>
              <a:pPr>
                <a:defRPr/>
              </a:pPr>
              <a:t>‹#›</a:t>
            </a:fld>
            <a:endParaRPr lang="en-US" dirty="0"/>
          </a:p>
        </p:txBody>
      </p:sp>
    </p:spTree>
    <p:extLst>
      <p:ext uri="{BB962C8B-B14F-4D97-AF65-F5344CB8AC3E}">
        <p14:creationId xmlns:p14="http://schemas.microsoft.com/office/powerpoint/2010/main" val="3174181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F5B2FC-A500-2C4F-83D4-0EBFF9ADFD71}" type="slidenum">
              <a:rPr lang="en-US" smtClean="0"/>
              <a:pPr>
                <a:defRPr/>
              </a:pPr>
              <a:t>‹#›</a:t>
            </a:fld>
            <a:endParaRPr lang="en-US" dirty="0"/>
          </a:p>
        </p:txBody>
      </p:sp>
    </p:spTree>
    <p:extLst>
      <p:ext uri="{BB962C8B-B14F-4D97-AF65-F5344CB8AC3E}">
        <p14:creationId xmlns:p14="http://schemas.microsoft.com/office/powerpoint/2010/main" val="905869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12/16/2024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12/16/2024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12/16/2024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12/16/2024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12/16/2024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9170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0492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3200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3316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7430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27108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588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92792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912632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092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96772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81574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0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561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68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034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215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218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544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59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61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1595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88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611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982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24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64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60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66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80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868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71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99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26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500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389646169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04539208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85820382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94965284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105958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3.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3.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3.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3.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3.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image" Target="../media/image4.jpeg"/><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6.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5.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12/16/2024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20824629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874429799"/>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5056FE8-D165-9948-828B-BC6E174C315C}"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70020035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10269859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C921B5A0-3A9F-C841-956B-829DFC56866A}"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04909249"/>
      </p:ext>
    </p:extLst>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55412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06688429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804575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2723085532"/>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5229863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3890870205"/>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366655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7771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81705391"/>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3406480789"/>
      </p:ext>
    </p:extLst>
  </p:cSld>
  <p:clrMap bg1="lt1" tx1="dk1" bg2="lt2" tx2="dk2" accent1="accent1" accent2="accent2" accent3="accent3" accent4="accent4" accent5="accent5" accent6="accent6" hlink="hlink" folHlink="folHlink"/>
  <p:sldLayoutIdLst>
    <p:sldLayoutId id="214748412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smtClean="0"/>
              <a:pPr>
                <a:defRPr/>
              </a:pPr>
              <a:t>‹#›</a:t>
            </a:fld>
            <a:endParaRPr lang="en-US" altLang="zh-TW" dirty="0"/>
          </a:p>
        </p:txBody>
      </p:sp>
    </p:spTree>
    <p:extLst>
      <p:ext uri="{BB962C8B-B14F-4D97-AF65-F5344CB8AC3E}">
        <p14:creationId xmlns:p14="http://schemas.microsoft.com/office/powerpoint/2010/main" val="192710583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cs typeface="+mn-cs"/>
              </a:defRPr>
            </a:lvl1pPr>
          </a:lstStyle>
          <a:p>
            <a:pPr>
              <a:defRPr/>
            </a:pPr>
            <a:fld id="{98C92AFE-2C14-6E4F-9D31-EA8303792BE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5328056"/>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391622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642547935"/>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69E765A-7A39-BF43-A2D3-3CDD648125F2}"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44573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3252637"/>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9061971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15238421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30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4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4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2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1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18.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5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84.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8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05.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6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6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63.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63.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63.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63.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63.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63.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63.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6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06.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1.xml"/><Relationship Id="rId1" Type="http://schemas.openxmlformats.org/officeDocument/2006/relationships/slideLayout" Target="../slideLayouts/slideLayout83.xml"/><Relationship Id="rId4" Type="http://schemas.openxmlformats.org/officeDocument/2006/relationships/image" Target="../media/image72.emf"/></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83.xml"/><Relationship Id="rId1" Type="http://schemas.openxmlformats.org/officeDocument/2006/relationships/themeOverride" Target="../theme/themeOverr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89.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7.jpeg"/><Relationship Id="rId1" Type="http://schemas.openxmlformats.org/officeDocument/2006/relationships/slideLayout" Target="../slideLayouts/slideLayout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2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55576" y="0"/>
            <a:ext cx="7772400" cy="2204864"/>
          </a:xfrm>
        </p:spPr>
        <p:txBody>
          <a:bodyPr/>
          <a:lstStyle/>
          <a:p>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وصف مساق                 حياة المسيح</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8F9409-5A42-1E5E-380B-194BEE2B1A8E}"/>
              </a:ext>
            </a:extLst>
          </p:cNvPr>
          <p:cNvSpPr>
            <a:spLocks noChangeArrowheads="1"/>
          </p:cNvSpPr>
          <p:nvPr/>
        </p:nvSpPr>
        <p:spPr bwMode="auto">
          <a:xfrm>
            <a:off x="-36512" y="6381328"/>
            <a:ext cx="9180512" cy="476672"/>
          </a:xfrm>
          <a:prstGeom prst="rect">
            <a:avLst/>
          </a:prstGeom>
          <a:gradFill flip="none" rotWithShape="1">
            <a:gsLst>
              <a:gs pos="0">
                <a:srgbClr val="000080">
                  <a:shade val="30000"/>
                  <a:satMod val="115000"/>
                </a:srgbClr>
              </a:gs>
              <a:gs pos="49000">
                <a:srgbClr val="000080">
                  <a:shade val="67500"/>
                  <a:satMod val="115000"/>
                </a:srgbClr>
              </a:gs>
              <a:gs pos="100000">
                <a:srgbClr val="000080">
                  <a:shade val="100000"/>
                  <a:satMod val="115000"/>
                </a:srgbClr>
              </a:gs>
            </a:gsLst>
            <a:path path="circle">
              <a:fillToRect l="50000" t="50000" r="50000" b="50000"/>
            </a:path>
            <a:tileRect/>
          </a:gradFill>
          <a:ln w="9525">
            <a:noFill/>
            <a:miter lim="800000"/>
            <a:headEnd/>
            <a:tailEnd/>
          </a:ln>
          <a:effectLst>
            <a:outerShdw blurRad="63500" dist="35921" dir="2700000" algn="ctr" rotWithShape="0">
              <a:srgbClr val="000514">
                <a:alpha val="74998"/>
              </a:srgbClr>
            </a:outerShdw>
          </a:effectLst>
        </p:spPr>
        <p:txBody>
          <a:bodyPr anchor="ctr"/>
          <a:lstStyle/>
          <a:p>
            <a:pPr algn="ctr" defTabSz="457200" rtl="1" fontAlgn="auto">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BibleStudyDownloads.org</a:t>
            </a:r>
            <a:r>
              <a:rPr lang="ar-JO" sz="2000" b="1" kern="0" dirty="0">
                <a:solidFill>
                  <a:srgbClr val="FFFFFF"/>
                </a:solidFill>
                <a:effectLst>
                  <a:outerShdw blurRad="38100" dist="38100" dir="2700000" algn="tl">
                    <a:srgbClr val="000000"/>
                  </a:outerShdw>
                </a:effectLst>
                <a:latin typeface=""/>
                <a:cs typeface="Traditional Arabic" pitchFamily="2" charset="-78"/>
              </a:rPr>
              <a:t> د. ريك غريفيث</a:t>
            </a: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lang="ar-JO" sz="2000" b="1" kern="0" dirty="0">
                <a:solidFill>
                  <a:srgbClr val="FFFFFF"/>
                </a:solidFill>
                <a:effectLst>
                  <a:outerShdw blurRad="38100" dist="38100" dir="2700000" algn="tl">
                    <a:srgbClr val="000000"/>
                  </a:outerShdw>
                </a:effectLst>
                <a:latin typeface=""/>
                <a:ea typeface="+mn-ea"/>
                <a:cs typeface="Traditional Arabic" pitchFamily="2" charset="-78"/>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The Griffiths </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Nov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ＭＳ Ｐゴシック" charset="0"/>
              </a:rPr>
              <a:t>2022</a:t>
            </a: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و</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كلوي</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30</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و</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كارا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36</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كيتي</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33</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(٣٧) وكارا يمتلك</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ا</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ن مؤسسة استشارات </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ل</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شؤون الموظفين قرب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81BD4-7A2D-1DE8-A6C6-9A3376860894}"/>
              </a:ext>
            </a:extLst>
          </p:cNvPr>
          <p:cNvPicPr>
            <a:picLocks noChangeAspect="1"/>
          </p:cNvPicPr>
          <p:nvPr/>
        </p:nvPicPr>
        <p:blipFill rotWithShape="1">
          <a:blip r:embed="rId2"/>
          <a:srcRect t="4388" r="4675"/>
          <a:stretch/>
        </p:blipFill>
        <p:spPr>
          <a:xfrm>
            <a:off x="-1" y="0"/>
            <a:ext cx="9136627" cy="6873107"/>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SA" dirty="0">
                <a:effectLst>
                  <a:glow rad="139700">
                    <a:schemeClr val="tx1"/>
                  </a:glow>
                </a:effectLst>
                <a:ea typeface="ＭＳ Ｐゴシック" charset="0"/>
              </a:rPr>
              <a:t>حفيدنا </a:t>
            </a:r>
            <a:r>
              <a:rPr lang="ar-SA" dirty="0" err="1">
                <a:effectLst>
                  <a:glow rad="139700">
                    <a:schemeClr val="tx1"/>
                  </a:glow>
                </a:effectLst>
                <a:ea typeface="ＭＳ Ｐゴシック" charset="0"/>
              </a:rPr>
              <a:t>كادون</a:t>
            </a:r>
            <a:r>
              <a:rPr lang="ar-SA" dirty="0">
                <a:effectLst>
                  <a:glow rad="139700">
                    <a:schemeClr val="tx1"/>
                  </a:glow>
                </a:effectLst>
                <a:ea typeface="ＭＳ Ｐゴシック" charset="0"/>
              </a:rPr>
              <a:t> البالغ من العمر سنة واحدة</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rtl="1">
              <a:defRPr/>
            </a:pPr>
            <a:r>
              <a:rPr lang="ar-JO" sz="3600" dirty="0">
                <a:effectLst>
                  <a:glow rad="127000">
                    <a:schemeClr val="tx1"/>
                  </a:glow>
                </a:effectLst>
                <a:ea typeface="ＭＳ Ｐゴシック" charset="0"/>
              </a:rPr>
              <a:t>ستيفن</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كيتي</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وجيسي في جيج هاربور</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sz="4400" dirty="0">
                <a:effectLst>
                  <a:glow rad="139700">
                    <a:schemeClr val="tx1"/>
                  </a:glow>
                </a:effectLst>
                <a:ea typeface="ＭＳ Ｐゴシック" charset="0"/>
              </a:rPr>
              <a:t>حفيدنا ذو أربع سنوات</a:t>
            </a:r>
            <a:r>
              <a:rPr lang="ar-LB" sz="4400" dirty="0">
                <a:effectLst>
                  <a:glow rad="139700">
                    <a:schemeClr val="tx1"/>
                  </a:glow>
                </a:effectLst>
                <a:ea typeface="ＭＳ Ｐゴシック" charset="0"/>
              </a:rPr>
              <a:t>،</a:t>
            </a:r>
            <a:r>
              <a:rPr lang="ar-JO" sz="4400" dirty="0">
                <a:effectLst>
                  <a:glow rad="139700">
                    <a:schemeClr val="tx1"/>
                  </a:glow>
                </a:effectLst>
                <a:ea typeface="ＭＳ Ｐゴシック" charset="0"/>
              </a:rPr>
              <a:t> جيسي</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ar-SA" dirty="0">
                <a:effectLst>
                  <a:glow rad="139700">
                    <a:schemeClr val="tx1"/>
                  </a:glow>
                </a:effectLst>
                <a:ea typeface="ＭＳ Ｐゴシック" charset="0"/>
              </a:rPr>
              <a:t>حفيدتنا نورا البالغة من العمر عامين</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b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(٣٥) يدرب طياري المتحدة في دينفر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626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جون (</a:t>
            </a:r>
            <a:r>
              <a:rPr lang="ar-SA"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٣١</a:t>
            </a: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تزوَّج كلُوي في باسادينا، كاليفورنيا، في عام 2022م</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113606876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rPr>
              <a:t>Our People</a:t>
            </a:r>
            <a:endParaRPr lang="en-US" sz="6600" b="1" dirty="0">
              <a:latin typeface="Arial" panose="020B0604020202020204" pitchFamily="34"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ea typeface="ＭＳ Ｐゴシック" charset="0"/>
            </a:endParaRP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الإسم</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البلد</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البرنامج الدراسي</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العائلة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الكنيسة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هدف الخدمة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latin typeface="Arial" panose="020B0604020202020204" pitchFamily="34" charset="0"/>
                <a:cs typeface="Arial" panose="020B0604020202020204" pitchFamily="34" charset="0"/>
              </a:rPr>
              <a:t>الوعظ من خلال الكتاب</a:t>
            </a:r>
            <a:endParaRPr lang="en-US" sz="4400" b="1" dirty="0">
              <a:solidFill>
                <a:srgbClr val="000000"/>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206615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36764"/>
            <a:ext cx="9144000" cy="1476612"/>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8003309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445224"/>
            <a:ext cx="9144000" cy="1283273"/>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9187543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ar-JO" dirty="0">
                <a:cs typeface="Arial" panose="020B0604020202020204" pitchFamily="34" charset="0"/>
              </a:rPr>
              <a:t>أقوم بقيادة دراسات الدكتوراة في الخدمة </a:t>
            </a:r>
            <a:br>
              <a:rPr lang="ar-JO" dirty="0">
                <a:cs typeface="Arial" panose="020B0604020202020204" pitchFamily="34" charset="0"/>
              </a:rPr>
            </a:br>
            <a:r>
              <a:rPr lang="ar-JO" dirty="0">
                <a:cs typeface="Arial" panose="020B0604020202020204" pitchFamily="34" charset="0"/>
              </a:rPr>
              <a:t>في كلية سنغافورة للكتاب المقدس</a:t>
            </a:r>
            <a:endParaRPr lang="en-US"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1733323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9883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ar-JO" sz="4000" dirty="0">
                <a:solidFill>
                  <a:schemeClr val="bg1"/>
                </a:solidFill>
                <a:ea typeface="ＭＳ Ｐゴシック" charset="0"/>
              </a:rPr>
              <a:t>كلية سنغافورة للكتاب المقدس</a:t>
            </a:r>
            <a:endParaRPr lang="en-US" sz="40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4159177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5" y="-74295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منغوليا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ميانمار</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1800" b="1" dirty="0">
                <a:solidFill>
                  <a:srgbClr val="FFFFFF"/>
                </a:solidFill>
                <a:latin typeface="Arial" panose="020B0604020202020204" pitchFamily="34" charset="0"/>
                <a:cs typeface="Arial" panose="020B0604020202020204" pitchFamily="34" charset="0"/>
              </a:rPr>
              <a:t>كلية 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الصين</a:t>
            </a:r>
            <a:endParaRPr lang="en-US" sz="1800" b="1" dirty="0">
              <a:solidFill>
                <a:srgbClr val="FFFFFF"/>
              </a:solidFill>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فيتنام</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ماليزيا</a:t>
            </a:r>
            <a:endParaRPr lang="en-US" sz="1800" b="1" dirty="0">
              <a:solidFill>
                <a:srgbClr val="FFFFFF"/>
              </a:solidFill>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الفلبين</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هونغ كونغ</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393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004191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sz="4000" dirty="0">
                <a:cs typeface="Arial" panose="020B0604020202020204" pitchFamily="34" charset="0"/>
              </a:rPr>
              <a:t>شقتنا في كلية سنغافورة للكتاب المقدس</a:t>
            </a:r>
            <a:endParaRPr lang="en-US" sz="4000"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35281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786454"/>
            <a:ext cx="9251951" cy="1147746"/>
          </a:xfrm>
          <a:solidFill>
            <a:srgbClr val="000000"/>
          </a:solidFill>
        </p:spPr>
        <p:txBody>
          <a:bodyPr/>
          <a:lstStyle/>
          <a:p>
            <a:pPr eaLnBrk="1" hangingPunct="1">
              <a:defRPr/>
            </a:pPr>
            <a:r>
              <a:rPr lang="ar-JO" sz="4000" dirty="0">
                <a:cs typeface="Arial" panose="020B0604020202020204" pitchFamily="34" charset="0"/>
              </a:rPr>
              <a:t>مجموعة الخدمة الرعوية </a:t>
            </a:r>
            <a:br>
              <a:rPr lang="ar-JO" sz="4000" dirty="0">
                <a:cs typeface="Arial" panose="020B0604020202020204" pitchFamily="34" charset="0"/>
              </a:rPr>
            </a:br>
            <a:r>
              <a:rPr lang="ar-JO" sz="4000" dirty="0">
                <a:cs typeface="Arial" panose="020B0604020202020204" pitchFamily="34" charset="0"/>
              </a:rPr>
              <a:t>في كلية سنغافورة للكتاب المقدس</a:t>
            </a:r>
            <a:endParaRPr lang="en-US" sz="4000"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834690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 y="0"/>
            <a:ext cx="9137119" cy="908720"/>
          </a:xfrm>
        </p:spPr>
        <p:txBody>
          <a:bodyPr/>
          <a:lstStyle/>
          <a:p>
            <a:r>
              <a:rPr lang="ar-JO" sz="5400" dirty="0">
                <a:solidFill>
                  <a:schemeClr val="bg1"/>
                </a:solidFill>
              </a:rPr>
              <a:t>خيارات الملاحظات</a:t>
            </a:r>
            <a:endParaRPr lang="en-US" sz="5400" dirty="0">
              <a:solidFill>
                <a:schemeClr val="bg1"/>
              </a:solidFill>
            </a:endParaRP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FF"/>
                </a:solidFill>
                <a:latin typeface="Arial" panose="020B0604020202020204" pitchFamily="34" charset="0"/>
                <a:cs typeface="Arial" panose="020B0604020202020204" pitchFamily="34" charset="0"/>
              </a:rPr>
              <a:t>مطبوعة</a:t>
            </a:r>
            <a:r>
              <a:rPr lang="en-US" b="1" dirty="0">
                <a:solidFill>
                  <a:srgbClr val="FFFFFF"/>
                </a:solidFill>
                <a:latin typeface="Arial" panose="020B0604020202020204" pitchFamily="34" charset="0"/>
                <a:cs typeface="Arial" panose="020B0604020202020204" pitchFamily="34" charset="0"/>
              </a:rPr>
              <a:t>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10$ لكل نسخة</a:t>
            </a:r>
            <a:r>
              <a:rPr lang="en-US" b="1" dirty="0">
                <a:solidFill>
                  <a:srgbClr val="FFFFFF"/>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3600" b="1" dirty="0">
                <a:solidFill>
                  <a:srgbClr val="FFFFFF"/>
                </a:solidFill>
                <a:latin typeface="Arial" panose="020B0604020202020204" pitchFamily="34" charset="0"/>
                <a:cs typeface="Arial" panose="020B0604020202020204" pitchFamily="34" charset="0"/>
              </a:rPr>
              <a:t>رقمية على </a:t>
            </a:r>
            <a:r>
              <a:rPr lang="en-US" sz="3600" b="1" dirty="0">
                <a:solidFill>
                  <a:srgbClr val="FFFFFF"/>
                </a:solidFill>
                <a:latin typeface="Arial" panose="020B0604020202020204" pitchFamily="34" charset="0"/>
                <a:cs typeface="Arial" panose="020B0604020202020204" pitchFamily="34" charset="0"/>
              </a:rPr>
              <a:t>BibleStudyDownloads </a:t>
            </a: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r>
              <a:rPr lang="en-US" sz="3600" b="1" dirty="0">
                <a:solidFill>
                  <a:srgbClr val="FFFFFF"/>
                </a:solidFill>
                <a:latin typeface="Arial" panose="020B0604020202020204" pitchFamily="34" charset="0"/>
                <a:cs typeface="Arial" panose="020B0604020202020204" pitchFamily="34" charset="0"/>
              </a:rPr>
              <a:t> link</a:t>
            </a:r>
            <a:br>
              <a:rPr lang="en-US" sz="3600" b="1" dirty="0">
                <a:solidFill>
                  <a:srgbClr val="FFFFFF"/>
                </a:solidFill>
                <a:latin typeface="Arial" panose="020B0604020202020204" pitchFamily="34" charset="0"/>
                <a:cs typeface="Arial" panose="020B0604020202020204" pitchFamily="34" charset="0"/>
              </a:rPr>
            </a:br>
            <a:r>
              <a:rPr lang="en-US" sz="3600" b="1" dirty="0">
                <a:solidFill>
                  <a:srgbClr val="FFFFFF"/>
                </a:solidFill>
                <a:latin typeface="Arial" panose="020B0604020202020204" pitchFamily="34"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مجاناً</a:t>
            </a:r>
            <a:r>
              <a:rPr lang="en-US" sz="3600" b="1" dirty="0">
                <a:solidFill>
                  <a:srgbClr val="FFFFFF"/>
                </a:solidFill>
                <a:latin typeface="Arial" panose="020B0604020202020204" pitchFamily="34" charset="0"/>
                <a:cs typeface="Arial" panose="020B0604020202020204" pitchFamily="34" charset="0"/>
              </a:rPr>
              <a:t>)</a:t>
            </a:r>
          </a:p>
        </p:txBody>
      </p:sp>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3641"/>
          <a:stretch/>
        </p:blipFill>
        <p:spPr bwMode="auto">
          <a:xfrm>
            <a:off x="899592" y="1124744"/>
            <a:ext cx="2885750" cy="384020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Title 1"/>
          <p:cNvSpPr txBox="1">
            <a:spLocks/>
          </p:cNvSpPr>
          <p:nvPr/>
        </p:nvSpPr>
        <p:spPr bwMode="auto">
          <a:xfrm>
            <a:off x="899592" y="1124744"/>
            <a:ext cx="2880320"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solidFill>
                <a:srgbClr val="000000"/>
              </a:solidFill>
              <a:cs typeface="ＭＳ Ｐゴシック" charset="0"/>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941936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ar-JO" sz="3200" dirty="0">
                <a:solidFill>
                  <a:schemeClr val="bg1"/>
                </a:solidFill>
                <a:ea typeface="ＭＳ Ｐゴシック" charset="0"/>
              </a:rPr>
              <a:t>أساتذة مؤسستنا في إسرائيل</a:t>
            </a:r>
            <a:endParaRPr lang="en-US" sz="4000" b="1" dirty="0">
              <a:ea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ar-JO" sz="3200" dirty="0">
                <a:solidFill>
                  <a:schemeClr val="bg1"/>
                </a:solidFill>
                <a:ea typeface="ＭＳ Ｐゴシック" charset="0"/>
              </a:rPr>
              <a:t>سوزان وريك على جبل الزيتون</a:t>
            </a:r>
            <a:endParaRPr lang="en-US" sz="4000" b="1" dirty="0">
              <a:ea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ar-JO" sz="3200" b="1" dirty="0">
                <a:solidFill>
                  <a:srgbClr val="FFFFFF"/>
                </a:solidFill>
                <a:latin typeface="Arial" panose="020B0604020202020204" pitchFamily="34" charset="0"/>
                <a:cs typeface="Arial" panose="020B0604020202020204" pitchFamily="34" charset="0"/>
              </a:rPr>
              <a:t>كيرت في نفق حزقيا</a:t>
            </a:r>
            <a:endParaRPr lang="en-US" sz="4000" b="1" dirty="0">
              <a:solidFill>
                <a:srgbClr val="000000"/>
              </a:solidFill>
              <a:latin typeface="Arial" panose="020B0604020202020204" pitchFamily="34" charset="0"/>
              <a:cs typeface="Arial" panose="020B0604020202020204" pitchFamily="34" charset="0"/>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75695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dirty="0">
                <a:solidFill>
                  <a:schemeClr val="bg1"/>
                </a:solidFill>
                <a:ea typeface="ＭＳ Ｐゴシック" charset="0"/>
                <a:cs typeface="ＭＳ Ｐゴシック" charset="0"/>
              </a:rPr>
              <a:t>Dead Sea Mud</a:t>
            </a:r>
            <a:endParaRPr lang="en-US" b="1" dirty="0">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91005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ar-JO" altLang="ja-JP" sz="3600" dirty="0">
                <a:solidFill>
                  <a:schemeClr val="bg1"/>
                </a:solidFill>
                <a:ea typeface="ＭＳ Ｐゴシック" charset="0"/>
              </a:rPr>
              <a:t>اكرزوا للخليقة كلها (مرقس 16: 15)</a:t>
            </a:r>
            <a:endParaRPr lang="en-US" b="1" dirty="0">
              <a:ea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48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3600" dirty="0">
              <a:solidFill>
                <a:schemeClr val="bg1"/>
              </a:solidFill>
              <a:effectLst>
                <a:outerShdw blurRad="38100" dist="38100" dir="2700000" algn="tl">
                  <a:srgbClr val="000000"/>
                </a:outerShdw>
              </a:effectLst>
              <a:ea typeface="ＭＳ Ｐゴシック"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فنتشر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التعليم الكتابي بالإمتداد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معلم</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2162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ar-JO" dirty="0">
                <a:solidFill>
                  <a:schemeClr val="bg1"/>
                </a:solidFill>
                <a:ea typeface="ＭＳ Ｐゴシック" charset="0"/>
              </a:rPr>
              <a:t>نظام حفظ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1538384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b="1" dirty="0">
              <a:solidFill>
                <a:srgbClr val="FFFFFF"/>
              </a:solidFill>
              <a:latin typeface="Arial" panose="020B0604020202020204" pitchFamily="34" charset="0"/>
              <a:cs typeface="ＭＳ Ｐゴシック" charset="0"/>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ar-JO" sz="3600" dirty="0">
                <a:solidFill>
                  <a:schemeClr val="bg1"/>
                </a:solidFill>
                <a:ea typeface="ＭＳ Ｐゴシック" charset="0"/>
              </a:rPr>
              <a:t>قائمة تسجيل مساق حياة المسيح</a:t>
            </a:r>
            <a:endParaRPr lang="en-US" sz="3600" dirty="0">
              <a:solidFill>
                <a:schemeClr val="bg1"/>
              </a:solidFill>
              <a:ea typeface="ＭＳ Ｐゴシック" charset="0"/>
            </a:endParaRP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3088397"/>
              </p:ext>
            </p:extLst>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 </a:t>
                      </a:r>
                      <a:r>
                        <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Book</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11977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08820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ea typeface="ＭＳ Ｐゴシック" charset="0"/>
                <a:cs typeface="ＭＳ Ｐゴシック" charset="0"/>
              </a:rPr>
              <a:t>Our People</a:t>
            </a:r>
            <a:endParaRPr lang="en-US" sz="4800" dirty="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سوزان ت</a:t>
            </a:r>
            <a:r>
              <a:rPr lang="ar-LB" sz="4400" b="1" dirty="0">
                <a:solidFill>
                  <a:srgbClr val="FFFFFF"/>
                </a:solidFill>
                <a:effectLst>
                  <a:glow rad="190500">
                    <a:srgbClr val="000000"/>
                  </a:glow>
                </a:effectLst>
                <a:latin typeface="Arial" panose="020B0604020202020204" pitchFamily="34" charset="0"/>
                <a:cs typeface="Arial" panose="020B0604020202020204" pitchFamily="34" charset="0"/>
              </a:rPr>
              <a:t>ُ</a:t>
            </a: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عل</a:t>
            </a:r>
            <a:r>
              <a:rPr lang="ar-LB" sz="4400" b="1" dirty="0">
                <a:solidFill>
                  <a:srgbClr val="FFFFFF"/>
                </a:solidFill>
                <a:effectLst>
                  <a:glow rad="190500">
                    <a:srgbClr val="000000"/>
                  </a:glow>
                </a:effectLst>
                <a:latin typeface="Arial" panose="020B0604020202020204" pitchFamily="34" charset="0"/>
                <a:cs typeface="Arial" panose="020B0604020202020204" pitchFamily="34" charset="0"/>
              </a:rPr>
              <a:t>ّ</a:t>
            </a: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م سيدات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05978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panose="020B0604020202020204" pitchFamily="34"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English</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Class Notes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Translations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Chinese</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Indonesian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Mongolian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درس الكتاب للسيدات</a:t>
            </a:r>
          </a:p>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 من 1 و2 تسالونيكي</a:t>
            </a:r>
            <a:endParaRPr lang="en-US" sz="2800" b="1" dirty="0">
              <a:solidFill>
                <a:srgbClr val="FFFFFF"/>
              </a:solidFill>
              <a:latin typeface="Arial" panose="020B0604020202020204" pitchFamily="34"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نيوزيلاندة</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1219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Vietnamese</a:t>
            </a:r>
            <a:endParaRPr lang="en-US" sz="1400" dirty="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a:srcRect l="1209" b="9786"/>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dirty="0">
                <a:solidFill>
                  <a:schemeClr val="bg1"/>
                </a:solidFill>
                <a:ea typeface="ＭＳ Ｐゴシック" charset="0"/>
                <a:cs typeface="ＭＳ Ｐゴシック" charset="0"/>
              </a:rPr>
              <a:t>Arabic </a:t>
            </a:r>
            <a:r>
              <a:rPr lang="ar-SA" sz="4800" dirty="0">
                <a:solidFill>
                  <a:schemeClr val="bg1"/>
                </a:solidFill>
                <a:ea typeface="ＭＳ Ｐゴシック" charset="0"/>
                <a:cs typeface="ＭＳ Ｐゴシック" charset="0"/>
              </a:rPr>
              <a:t>العربية </a:t>
            </a:r>
            <a:endParaRPr lang="en-US" sz="1800" dirty="0">
              <a:solidFill>
                <a:schemeClr val="bg1"/>
              </a:solidFill>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5400" dirty="0">
              <a:solidFill>
                <a:schemeClr val="bg1"/>
              </a:solidFill>
              <a:effectLst>
                <a:outerShdw blurRad="38100" dist="38100" dir="2700000" algn="tl">
                  <a:srgbClr val="000000"/>
                </a:outerShdw>
              </a:effectLst>
              <a:ea typeface="ＭＳ Ｐゴシック" charset="0"/>
            </a:endParaRPr>
          </a:p>
        </p:txBody>
      </p:sp>
      <p:sp>
        <p:nvSpPr>
          <p:cNvPr id="1027" name="Rectangle 3"/>
          <p:cNvSpPr>
            <a:spLocks noChangeArrowheads="1"/>
          </p:cNvSpPr>
          <p:nvPr/>
        </p:nvSpPr>
        <p:spPr bwMode="auto">
          <a:xfrm>
            <a:off x="36513" y="2057400"/>
            <a:ext cx="9107487" cy="46482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فينتشر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الكتاب المقدس والوعظ</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مشرف على الدكتوراة في الخدمة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مشارك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للتعليم في 12 أمة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الكتاب المقدس بشكل أساسي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مدير الترجمة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 </a:t>
            </a:r>
            <a:r>
              <a:rPr lang="ar-JO" sz="2800" b="1" dirty="0">
                <a:solidFill>
                  <a:schemeClr val="bg1"/>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 الموقع</a:t>
            </a:r>
            <a:r>
              <a:rPr lang="en-US"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BibleStudyDownloads.org</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كنيسة الطرق المتقاطعة الدولية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راعي – معلم</a:t>
            </a: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مؤسسة الدراسات اللاهوتية الأردنية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0804F42-08C8-DEDA-6AC6-3AE0FA35CFF7}"/>
              </a:ext>
            </a:extLst>
          </p:cNvPr>
          <p:cNvCxnSpPr/>
          <p:nvPr/>
        </p:nvCxnSpPr>
        <p:spPr bwMode="auto">
          <a:xfrm flipV="1">
            <a:off x="-649089" y="285749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5" name="Straight Connector 4">
            <a:extLst>
              <a:ext uri="{FF2B5EF4-FFF2-40B4-BE49-F238E27FC236}">
                <a16:creationId xmlns:a16="http://schemas.microsoft.com/office/drawing/2014/main" id="{D0804F42-08C8-DEDA-6AC6-3AE0FA35CFF7}"/>
              </a:ext>
            </a:extLst>
          </p:cNvPr>
          <p:cNvCxnSpPr/>
          <p:nvPr/>
        </p:nvCxnSpPr>
        <p:spPr bwMode="auto">
          <a:xfrm flipV="1">
            <a:off x="-530059" y="3840909"/>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D0804F42-08C8-DEDA-6AC6-3AE0FA35CFF7}"/>
              </a:ext>
            </a:extLst>
          </p:cNvPr>
          <p:cNvCxnSpPr/>
          <p:nvPr/>
        </p:nvCxnSpPr>
        <p:spPr bwMode="auto">
          <a:xfrm flipV="1">
            <a:off x="-357222" y="335756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7" name="Straight Connector 6">
            <a:extLst>
              <a:ext uri="{FF2B5EF4-FFF2-40B4-BE49-F238E27FC236}">
                <a16:creationId xmlns:a16="http://schemas.microsoft.com/office/drawing/2014/main" id="{D0804F42-08C8-DEDA-6AC6-3AE0FA35CFF7}"/>
              </a:ext>
            </a:extLst>
          </p:cNvPr>
          <p:cNvCxnSpPr/>
          <p:nvPr/>
        </p:nvCxnSpPr>
        <p:spPr bwMode="auto">
          <a:xfrm flipV="1">
            <a:off x="-428660" y="535782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2" name="Straight Connector 1">
            <a:extLst>
              <a:ext uri="{FF2B5EF4-FFF2-40B4-BE49-F238E27FC236}">
                <a16:creationId xmlns:a16="http://schemas.microsoft.com/office/drawing/2014/main" id="{C7B9D6F4-D276-39A2-5C07-86B562127DBF}"/>
              </a:ext>
            </a:extLst>
          </p:cNvPr>
          <p:cNvCxnSpPr/>
          <p:nvPr/>
        </p:nvCxnSpPr>
        <p:spPr bwMode="auto">
          <a:xfrm flipV="1">
            <a:off x="-501571" y="228178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1576441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up)">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up)">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up)">
                                      <p:cBhvr>
                                        <p:cTn id="22" dur="500"/>
                                        <p:tgtEl>
                                          <p:spTgt spid="10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up)">
                                      <p:cBhvr>
                                        <p:cTn id="27" dur="500"/>
                                        <p:tgtEl>
                                          <p:spTgt spid="1027">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wipe(up)">
                                      <p:cBhvr>
                                        <p:cTn id="32" dur="500"/>
                                        <p:tgtEl>
                                          <p:spTgt spid="10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wipe(up)">
                                      <p:cBhvr>
                                        <p:cTn id="37" dur="500"/>
                                        <p:tgtEl>
                                          <p:spTgt spid="10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wipe(up)">
                                      <p:cBhvr>
                                        <p:cTn id="42" dur="500"/>
                                        <p:tgtEl>
                                          <p:spTgt spid="10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dirty="0">
                <a:cs typeface="Arial" panose="020B0604020202020204" pitchFamily="34" charset="0"/>
              </a:rPr>
              <a:t> </a:t>
            </a:r>
            <a:r>
              <a:rPr lang="ar-JO" dirty="0">
                <a:cs typeface="Arial" panose="020B0604020202020204" pitchFamily="34" charset="0"/>
              </a:rPr>
              <a:t>2021</a:t>
            </a:r>
            <a:r>
              <a:rPr lang="en-US" dirty="0">
                <a:cs typeface="Arial" panose="020B0604020202020204" pitchFamily="34" charset="0"/>
              </a:rPr>
              <a:t>-</a:t>
            </a:r>
            <a:r>
              <a:rPr lang="ar-JO" dirty="0">
                <a:cs typeface="Arial" panose="020B0604020202020204" pitchFamily="34" charset="0"/>
              </a:rPr>
              <a:t>التعليم بين 1997</a:t>
            </a:r>
            <a:endParaRPr lang="en-US" dirty="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منغوليا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ميانمار</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ar-JO" sz="1800" b="1" dirty="0">
                <a:solidFill>
                  <a:srgbClr val="FFFFFF"/>
                </a:solidFill>
                <a:latin typeface="Arial" panose="020B0604020202020204" pitchFamily="34" charset="0"/>
                <a:cs typeface="Arial" panose="020B0604020202020204" pitchFamily="34" charset="0"/>
              </a:rPr>
              <a:t>كلية 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الصين</a:t>
            </a:r>
            <a:endParaRPr lang="en-US" sz="1800" b="1" dirty="0">
              <a:solidFill>
                <a:srgbClr val="FFFFFF"/>
              </a:solidFill>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فيتنام</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ماليزيا</a:t>
            </a:r>
            <a:endParaRPr lang="en-US" sz="1800" b="1" dirty="0">
              <a:solidFill>
                <a:srgbClr val="FFFFFF"/>
              </a:solidFill>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الأردن</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نيبال</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سريلانكا</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754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 (جيتس)</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609600" y="1556792"/>
            <a:ext cx="7848600" cy="3528392"/>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هذه دراسة في الأناجيل الأربعة مع الإنتباه المقدم لتطور التسلسل الزمني لحياة المسيح. سوف يكون هناك تشديد </a:t>
            </a:r>
            <a: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فهم الرسالة التاريخية، الثقافية، الأدبية ومصداقية شهادتهم والأمور المهمة بالنسبة للكنيسة المعاصرة</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 ساعات)</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spcBef>
                <a:spcPct val="20000"/>
              </a:spcBef>
              <a:buClr>
                <a:srgbClr val="FFFF00"/>
              </a:buClr>
              <a:buSzPct val="75000"/>
              <a:defRPr/>
            </a:pP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96926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609600" y="1507232"/>
            <a:ext cx="7848600" cy="3361928"/>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وصف حياة يسوع المسيح في عشر مراحل</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فهم كيفية تناغم الأناجيل في تأييد فهمنا لكل انجيل باحترام</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33353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أهداف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a:t>
            </a:r>
            <a:endParaRPr lang="en-US" b="1" dirty="0">
              <a:solidFill>
                <a:srgbClr val="FFFFFF"/>
              </a:solidFill>
              <a:latin typeface="Arial" panose="020B0604020202020204" pitchFamily="34" charset="0"/>
              <a:cs typeface="Arial" panose="020B0604020202020204" pitchFamily="34" charset="0"/>
            </a:endParaRPr>
          </a:p>
        </p:txBody>
      </p:sp>
      <p:sp>
        <p:nvSpPr>
          <p:cNvPr id="14352" name="Rectangle 16"/>
          <p:cNvSpPr>
            <a:spLocks noChangeArrowheads="1"/>
          </p:cNvSpPr>
          <p:nvPr/>
        </p:nvSpPr>
        <p:spPr bwMode="auto">
          <a:xfrm>
            <a:off x="539552" y="1584176"/>
            <a:ext cx="7920880" cy="4869160"/>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نهاية هذا المساق يجب أن يكون الطالب قادراً على</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 </a:t>
            </a:r>
            <a:r>
              <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معرفة المراحل العشرة لحياة المسيح</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 رؤية قيمة وتناغم الأناجيل</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 تعليم المحتوى الأساسي للمساق بالإنجليزية و/أو التحضير له بلغة الطالب الأصلية</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ث. التعلم من الخبرة عن قيمة التعلم عبر الإنترنت لمعرفة كيف يمكن عمل ذلك</a:t>
            </a:r>
            <a:r>
              <a:rPr lang="ar-LB"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811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b="1" dirty="0">
              <a:solidFill>
                <a:srgbClr val="000000"/>
              </a:solidFill>
              <a:latin typeface="Arial" panose="020B0604020202020204" pitchFamily="34" charset="0"/>
              <a:cs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br>
              <a:rPr lang="en-US" sz="6000" b="1" dirty="0">
                <a:solidFill>
                  <a:schemeClr val="bg1"/>
                </a:solidFill>
                <a:latin typeface="Arial" panose="020B0604020202020204" pitchFamily="34" charset="0"/>
                <a:ea typeface="ＭＳ Ｐゴシック" charset="0"/>
                <a:cs typeface="Arial" panose="020B0604020202020204" pitchFamily="34" charset="0"/>
              </a:rPr>
            </a:br>
            <a:r>
              <a:rPr lang="ar-JO" sz="6000" b="1" dirty="0">
                <a:solidFill>
                  <a:schemeClr val="bg1"/>
                </a:solidFill>
                <a:latin typeface="Arial" panose="020B0604020202020204" pitchFamily="34" charset="0"/>
                <a:ea typeface="ＭＳ Ｐゴシック" charset="0"/>
                <a:cs typeface="Arial" panose="020B0604020202020204" pitchFamily="34" charset="0"/>
              </a:rPr>
              <a:t>ال</a:t>
            </a:r>
            <a:r>
              <a:rPr lang="ar-LB" sz="6000" b="1" dirty="0">
                <a:solidFill>
                  <a:schemeClr val="bg1"/>
                </a:solidFill>
                <a:latin typeface="Arial" panose="020B0604020202020204" pitchFamily="34" charset="0"/>
                <a:ea typeface="ＭＳ Ｐゴシック" charset="0"/>
                <a:cs typeface="Arial" panose="020B0604020202020204" pitchFamily="34" charset="0"/>
              </a:rPr>
              <a:t>ا</a:t>
            </a:r>
            <a:r>
              <a:rPr lang="ar-JO" sz="6000" b="1" dirty="0" err="1">
                <a:solidFill>
                  <a:schemeClr val="bg1"/>
                </a:solidFill>
                <a:latin typeface="Arial" panose="020B0604020202020204" pitchFamily="34" charset="0"/>
                <a:ea typeface="ＭＳ Ｐゴシック" charset="0"/>
                <a:cs typeface="Arial" panose="020B0604020202020204" pitchFamily="34" charset="0"/>
              </a:rPr>
              <a:t>ختبارات</a:t>
            </a:r>
            <a:r>
              <a:rPr lang="ar-JO" sz="6000" b="1" dirty="0">
                <a:solidFill>
                  <a:schemeClr val="bg1"/>
                </a:solidFill>
                <a:latin typeface="Arial" panose="020B0604020202020204" pitchFamily="34" charset="0"/>
                <a:ea typeface="ＭＳ Ｐゴシック" charset="0"/>
                <a:cs typeface="Arial" panose="020B0604020202020204" pitchFamily="34" charset="0"/>
              </a:rPr>
              <a:t> القصيرة والإمتحانات عبارة عن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الاختبارات القصيرة من القراءات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الإمتحانات من الملاحظات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99464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008" y="0"/>
            <a:ext cx="4499992" cy="4941168"/>
          </a:xfrm>
          <a:noFill/>
        </p:spPr>
        <p:txBody>
          <a:bodyPr/>
          <a:lstStyle/>
          <a:p>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ملاحظات المساق</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4572000" y="4293097"/>
            <a:ext cx="4572000" cy="244827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ملخصات الأجزاء معتمدة على</a:t>
            </a: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 دوايت بنتيكوست</a:t>
            </a:r>
            <a:b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تناغم أقوال وأعمال يسوع المسيح</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(جراند رابيدز :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 name="Picture 2" descr="Pentecost-Life-of-Christ-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 y="-27384"/>
            <a:ext cx="4535424" cy="6858000"/>
          </a:xfrm>
          <a:prstGeom prst="rect">
            <a:avLst/>
          </a:prstGeom>
        </p:spPr>
      </p:pic>
    </p:spTree>
    <p:extLst>
      <p:ext uri="{BB962C8B-B14F-4D97-AF65-F5344CB8AC3E}">
        <p14:creationId xmlns:p14="http://schemas.microsoft.com/office/powerpoint/2010/main" val="172183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a:spLocks noChangeAspect="1"/>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نظام علامات طلاب البكالوريوس</a:t>
            </a:r>
            <a:endParaRPr lang="en-US" dirty="0">
              <a:ea typeface="ヒラギノ角ゴ Pro W3" charset="0"/>
              <a:cs typeface="Arial" panose="020B0604020202020204" pitchFamily="34" charset="0"/>
            </a:endParaRPr>
          </a:p>
        </p:txBody>
      </p:sp>
      <p:sp>
        <p:nvSpPr>
          <p:cNvPr id="5" name="Rectangle 4"/>
          <p:cNvSpPr/>
          <p:nvPr/>
        </p:nvSpPr>
        <p:spPr>
          <a:xfrm>
            <a:off x="3109119" y="733455"/>
            <a:ext cx="3047999" cy="523220"/>
          </a:xfrm>
          <a:prstGeom prst="rect">
            <a:avLst/>
          </a:prstGeom>
        </p:spPr>
        <p:txBody>
          <a:bodyPr>
            <a:spAutoFit/>
          </a:bodyPr>
          <a:lstStyle/>
          <a:p>
            <a:pPr algn="ctr" eaLnBrk="0" hangingPunct="0">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معدل ٣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251520" y="1196752"/>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القراءات</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1" name="Cloud 10"/>
          <p:cNvSpPr>
            <a:spLocks noChangeAspect="1"/>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2" name="Rectangle 11"/>
          <p:cNvSpPr/>
          <p:nvPr/>
        </p:nvSpPr>
        <p:spPr>
          <a:xfrm>
            <a:off x="5052513" y="134076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البحث</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ar-JO"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
        <p:nvSpPr>
          <p:cNvPr id="14" name="Cloud 13"/>
          <p:cNvSpPr>
            <a:spLocks noChangeAspect="1"/>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6" name="Rectangle 15"/>
          <p:cNvSpPr/>
          <p:nvPr/>
        </p:nvSpPr>
        <p:spPr>
          <a:xfrm>
            <a:off x="179512" y="5373216"/>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المشروع</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8" name="Cloud 17"/>
          <p:cNvSpPr>
            <a:spLocks noChangeAspect="1"/>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9" name="Rectangle 18"/>
          <p:cNvSpPr/>
          <p:nvPr/>
        </p:nvSpPr>
        <p:spPr>
          <a:xfrm>
            <a:off x="5076056" y="566124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امتحانين</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Tree>
    <p:extLst>
      <p:ext uri="{BB962C8B-B14F-4D97-AF65-F5344CB8AC3E}">
        <p14:creationId xmlns:p14="http://schemas.microsoft.com/office/powerpoint/2010/main" val="6093850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ar-JO" altLang="zh-CN" dirty="0">
                <a:solidFill>
                  <a:schemeClr val="bg1"/>
                </a:solidFill>
                <a:effectLst>
                  <a:outerShdw blurRad="38100" dist="38100" dir="2700000" algn="tl">
                    <a:srgbClr val="DDDDDD"/>
                  </a:outerShdw>
                </a:effectLst>
                <a:ea typeface="ＭＳ Ｐゴシック" charset="0"/>
              </a:rPr>
              <a:t>أمور أخرى</a:t>
            </a:r>
            <a:endParaRPr lang="en-US" dirty="0">
              <a:solidFill>
                <a:schemeClr val="bg1"/>
              </a:solidFill>
              <a:effectLst>
                <a:outerShdw blurRad="38100" dist="38100" dir="2700000" algn="tl">
                  <a:srgbClr val="DDDDDD"/>
                </a:outerShdw>
              </a:effectLst>
              <a:ea typeface="ＭＳ Ｐゴシック"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7790"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7</a:t>
            </a:r>
            <a:endParaRPr lang="en-US" b="1" dirty="0">
              <a:solidFill>
                <a:srgbClr val="FFFFFF"/>
              </a:solidFill>
              <a:latin typeface="Arial" panose="020B0604020202020204" pitchFamily="34"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نسخ الملاحظات الصفية</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buFontTx/>
              <a:buChar char="•"/>
              <a:defRPr/>
            </a:pPr>
            <a:endParaRPr lang="en-US" altLang="zh-CN" sz="2800" b="1" u="sng"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للتواصل معي</a:t>
            </a: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رقم الموبايل : 00962797256061</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ساعات المكتب بعد اجتماع العبادة</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E-mail: drrickgriffith@gmail.com</a:t>
            </a: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دعنا نتغد</a:t>
            </a:r>
            <a:r>
              <a:rPr lang="ar-LB"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ى</a:t>
            </a: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 معاً</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5989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3" end="3"/>
                                            </p:txEl>
                                          </p:spTgt>
                                        </p:tgtEl>
                                        <p:attrNameLst>
                                          <p:attrName>style.visibility</p:attrName>
                                        </p:attrNameLst>
                                      </p:cBhvr>
                                      <p:to>
                                        <p:strVal val="visible"/>
                                      </p:to>
                                    </p:set>
                                    <p:anim calcmode="lin" valueType="num">
                                      <p:cBhvr additive="base">
                                        <p:cTn id="30" dur="500" fill="hold"/>
                                        <p:tgtEl>
                                          <p:spTgt spid="1639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4" end="4"/>
                                            </p:txEl>
                                          </p:spTgt>
                                        </p:tgtEl>
                                        <p:attrNameLst>
                                          <p:attrName>style.visibility</p:attrName>
                                        </p:attrNameLst>
                                      </p:cBhvr>
                                      <p:to>
                                        <p:strVal val="visible"/>
                                      </p:to>
                                    </p:set>
                                    <p:anim calcmode="lin" valueType="num">
                                      <p:cBhvr additive="base">
                                        <p:cTn id="36"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5" end="5"/>
                                            </p:txEl>
                                          </p:spTgt>
                                        </p:tgtEl>
                                        <p:attrNameLst>
                                          <p:attrName>style.visibility</p:attrName>
                                        </p:attrNameLst>
                                      </p:cBhvr>
                                      <p:to>
                                        <p:strVal val="visible"/>
                                      </p:to>
                                    </p:set>
                                    <p:anim calcmode="lin" valueType="num">
                                      <p:cBhvr additive="base">
                                        <p:cTn id="42"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6" end="6"/>
                                            </p:txEl>
                                          </p:spTgt>
                                        </p:tgtEl>
                                        <p:attrNameLst>
                                          <p:attrName>style.visibility</p:attrName>
                                        </p:attrNameLst>
                                      </p:cBhvr>
                                      <p:to>
                                        <p:strVal val="visible"/>
                                      </p:to>
                                    </p:set>
                                    <p:anim calcmode="lin" valueType="num">
                                      <p:cBhvr additive="base">
                                        <p:cTn id="48"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53</a:t>
            </a:r>
            <a:endParaRPr lang="en-US" b="1" dirty="0">
              <a:solidFill>
                <a:srgbClr val="000000"/>
              </a:solidFill>
              <a:latin typeface="Arial" panose="020B0604020202020204" pitchFamily="34" charset="0"/>
              <a:cs typeface="Arial" panose="020B0604020202020204" pitchFamily="34" charset="0"/>
            </a:endParaRPr>
          </a:p>
        </p:txBody>
      </p:sp>
      <p:sp>
        <p:nvSpPr>
          <p:cNvPr id="164870" name="TextBox 5"/>
          <p:cNvSpPr txBox="1">
            <a:spLocks noChangeArrowheads="1"/>
          </p:cNvSpPr>
          <p:nvPr/>
        </p:nvSpPr>
        <p:spPr bwMode="auto">
          <a:xfrm>
            <a:off x="2819400" y="6534150"/>
            <a:ext cx="6324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panose="020B0604020202020204" pitchFamily="34" charset="0"/>
                <a:cs typeface="Arial" panose="020B0604020202020204" pitchFamily="34" charset="0"/>
              </a:rPr>
              <a:t>تيري هول، بانوراما الكتاب المقدس، 121</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7</a:t>
            </a:r>
            <a:endParaRPr lang="en-US" b="1" dirty="0">
              <a:solidFill>
                <a:srgbClr val="00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a:t>
            </a:r>
            <a:endParaRPr lang="en-US" b="1" dirty="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6</a:t>
            </a:r>
            <a:endParaRPr lang="en-US" b="1" dirty="0">
              <a:solidFill>
                <a:srgbClr val="000000"/>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4</a:t>
            </a:r>
            <a:endParaRPr lang="en-US" b="1" dirty="0">
              <a:solidFill>
                <a:srgbClr val="000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a:t>
            </a:r>
            <a:endParaRPr lang="en-US" b="1" dirty="0">
              <a:solidFill>
                <a:srgbClr val="000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60267" y="427355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10</a:t>
            </a:r>
            <a:endParaRPr lang="en-US" b="1" dirty="0">
              <a:solidFill>
                <a:srgbClr val="000000"/>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8</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9</a:t>
            </a:r>
            <a:endParaRPr lang="en-US" b="1" dirty="0">
              <a:solidFill>
                <a:srgbClr val="000000"/>
              </a:solidFill>
              <a:latin typeface="Arial" panose="020B0604020202020204" pitchFamily="34" charset="0"/>
              <a:cs typeface="Arial" panose="020B0604020202020204" pitchFamily="34" charset="0"/>
            </a:endParaRPr>
          </a:p>
        </p:txBody>
      </p:sp>
      <p:sp>
        <p:nvSpPr>
          <p:cNvPr id="164881" name="TextBox 16"/>
          <p:cNvSpPr txBox="1">
            <a:spLocks noChangeArrowheads="1"/>
          </p:cNvSpPr>
          <p:nvPr/>
        </p:nvSpPr>
        <p:spPr bwMode="auto">
          <a:xfrm>
            <a:off x="179388" y="96838"/>
            <a:ext cx="8137525" cy="5232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كيف يمكنك أن تعرف حياة المسيح بشكل جيد؟</a:t>
            </a:r>
            <a:endParaRPr lang="en-US" sz="2800" b="1" dirty="0">
              <a:solidFill>
                <a:srgbClr val="FFFFFF"/>
              </a:solidFill>
              <a:latin typeface="Arial" panose="020B0604020202020204" pitchFamily="34" charset="0"/>
              <a:cs typeface="Arial" panose="020B0604020202020204" pitchFamily="34" charset="0"/>
            </a:endParaRPr>
          </a:p>
        </p:txBody>
      </p:sp>
      <p:sp>
        <p:nvSpPr>
          <p:cNvPr id="164882" name="TextBox 17"/>
          <p:cNvSpPr txBox="1">
            <a:spLocks noChangeArrowheads="1"/>
          </p:cNvSpPr>
          <p:nvPr/>
        </p:nvSpPr>
        <p:spPr bwMode="auto">
          <a:xfrm>
            <a:off x="2987675" y="1284288"/>
            <a:ext cx="27126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مقابلة مع نيقوديموس</a:t>
            </a:r>
            <a:endParaRPr lang="en-US" sz="2800" b="1" dirty="0">
              <a:solidFill>
                <a:srgbClr val="000000"/>
              </a:solidFill>
              <a:latin typeface="Arial" panose="020B0604020202020204" pitchFamily="34" charset="0"/>
              <a:cs typeface="Arial" panose="020B0604020202020204" pitchFamily="34" charset="0"/>
            </a:endParaRPr>
          </a:p>
        </p:txBody>
      </p:sp>
      <p:sp>
        <p:nvSpPr>
          <p:cNvPr id="164883" name="TextBox 18"/>
          <p:cNvSpPr txBox="1">
            <a:spLocks noChangeArrowheads="1"/>
          </p:cNvSpPr>
          <p:nvPr/>
        </p:nvSpPr>
        <p:spPr bwMode="auto">
          <a:xfrm>
            <a:off x="2987675" y="692150"/>
            <a:ext cx="21178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ضيف في العرس</a:t>
            </a:r>
            <a:endParaRPr lang="en-US" sz="2800" b="1" dirty="0">
              <a:solidFill>
                <a:srgbClr val="000000"/>
              </a:solidFill>
              <a:latin typeface="Arial" panose="020B0604020202020204" pitchFamily="34" charset="0"/>
              <a:cs typeface="Arial" panose="020B0604020202020204" pitchFamily="34" charset="0"/>
            </a:endParaRPr>
          </a:p>
        </p:txBody>
      </p:sp>
      <p:sp>
        <p:nvSpPr>
          <p:cNvPr id="164884" name="TextBox 19"/>
          <p:cNvSpPr txBox="1">
            <a:spLocks noChangeArrowheads="1"/>
          </p:cNvSpPr>
          <p:nvPr/>
        </p:nvSpPr>
        <p:spPr bwMode="auto">
          <a:xfrm>
            <a:off x="2987675" y="6021388"/>
            <a:ext cx="12570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قبر لعازر</a:t>
            </a:r>
            <a:endParaRPr lang="en-US" sz="2800" b="1" dirty="0">
              <a:solidFill>
                <a:srgbClr val="000000"/>
              </a:solidFill>
              <a:latin typeface="Arial" panose="020B0604020202020204" pitchFamily="34" charset="0"/>
              <a:cs typeface="Arial" panose="020B0604020202020204" pitchFamily="34" charset="0"/>
            </a:endParaRPr>
          </a:p>
        </p:txBody>
      </p:sp>
      <p:sp>
        <p:nvSpPr>
          <p:cNvPr id="164885" name="TextBox 20"/>
          <p:cNvSpPr txBox="1">
            <a:spLocks noChangeArrowheads="1"/>
          </p:cNvSpPr>
          <p:nvPr/>
        </p:nvSpPr>
        <p:spPr bwMode="auto">
          <a:xfrm>
            <a:off x="2987675" y="5429250"/>
            <a:ext cx="21275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نجار في الناصرة</a:t>
            </a:r>
            <a:endParaRPr lang="en-US" sz="2800" b="1" dirty="0">
              <a:solidFill>
                <a:srgbClr val="000000"/>
              </a:solidFill>
              <a:latin typeface="Arial" panose="020B0604020202020204" pitchFamily="34" charset="0"/>
              <a:cs typeface="Arial" panose="020B0604020202020204" pitchFamily="34" charset="0"/>
            </a:endParaRPr>
          </a:p>
        </p:txBody>
      </p:sp>
      <p:sp>
        <p:nvSpPr>
          <p:cNvPr id="164886" name="TextBox 21"/>
          <p:cNvSpPr txBox="1">
            <a:spLocks noChangeArrowheads="1"/>
          </p:cNvSpPr>
          <p:nvPr/>
        </p:nvSpPr>
        <p:spPr bwMode="auto">
          <a:xfrm>
            <a:off x="2987675" y="4837113"/>
            <a:ext cx="17780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أمثال الملكوت</a:t>
            </a:r>
            <a:endParaRPr lang="en-US" sz="2800" b="1" dirty="0">
              <a:solidFill>
                <a:srgbClr val="000000"/>
              </a:solidFill>
              <a:latin typeface="Arial" panose="020B0604020202020204" pitchFamily="34" charset="0"/>
              <a:cs typeface="Arial" panose="020B0604020202020204" pitchFamily="34" charset="0"/>
            </a:endParaRPr>
          </a:p>
        </p:txBody>
      </p:sp>
      <p:sp>
        <p:nvSpPr>
          <p:cNvPr id="164887" name="TextBox 22"/>
          <p:cNvSpPr txBox="1">
            <a:spLocks noChangeArrowheads="1"/>
          </p:cNvSpPr>
          <p:nvPr/>
        </p:nvSpPr>
        <p:spPr bwMode="auto">
          <a:xfrm>
            <a:off x="2987675" y="3060700"/>
            <a:ext cx="237597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الولادة في بيت لحم</a:t>
            </a:r>
            <a:endParaRPr lang="en-US" sz="2800" b="1" dirty="0">
              <a:solidFill>
                <a:srgbClr val="000000"/>
              </a:solidFill>
              <a:latin typeface="Arial" panose="020B0604020202020204" pitchFamily="34" charset="0"/>
              <a:cs typeface="Arial" panose="020B0604020202020204" pitchFamily="34" charset="0"/>
            </a:endParaRPr>
          </a:p>
        </p:txBody>
      </p:sp>
      <p:sp>
        <p:nvSpPr>
          <p:cNvPr id="164888" name="TextBox 23"/>
          <p:cNvSpPr txBox="1">
            <a:spLocks noChangeArrowheads="1"/>
          </p:cNvSpPr>
          <p:nvPr/>
        </p:nvSpPr>
        <p:spPr bwMode="auto">
          <a:xfrm>
            <a:off x="2987675" y="4244975"/>
            <a:ext cx="23519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غسل أرجل التلاميذ</a:t>
            </a:r>
            <a:endParaRPr lang="en-US" sz="2800" b="1" dirty="0">
              <a:solidFill>
                <a:srgbClr val="000000"/>
              </a:solidFill>
              <a:latin typeface="Arial" panose="020B0604020202020204" pitchFamily="34" charset="0"/>
              <a:cs typeface="Arial" panose="020B0604020202020204" pitchFamily="34" charset="0"/>
            </a:endParaRPr>
          </a:p>
        </p:txBody>
      </p:sp>
      <p:sp>
        <p:nvSpPr>
          <p:cNvPr id="164889" name="TextBox 24"/>
          <p:cNvSpPr txBox="1">
            <a:spLocks noChangeArrowheads="1"/>
          </p:cNvSpPr>
          <p:nvPr/>
        </p:nvSpPr>
        <p:spPr bwMode="auto">
          <a:xfrm>
            <a:off x="2987675" y="3652838"/>
            <a:ext cx="342914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تطهير الهيكل (المرة الأولى)</a:t>
            </a:r>
            <a:endParaRPr lang="en-US" sz="2800" b="1" dirty="0">
              <a:solidFill>
                <a:srgbClr val="000000"/>
              </a:solidFill>
              <a:latin typeface="Arial" panose="020B0604020202020204" pitchFamily="34" charset="0"/>
              <a:cs typeface="Arial" panose="020B0604020202020204" pitchFamily="34" charset="0"/>
            </a:endParaRPr>
          </a:p>
        </p:txBody>
      </p:sp>
      <p:sp>
        <p:nvSpPr>
          <p:cNvPr id="164890" name="TextBox 25"/>
          <p:cNvSpPr txBox="1">
            <a:spLocks noChangeArrowheads="1"/>
          </p:cNvSpPr>
          <p:nvPr/>
        </p:nvSpPr>
        <p:spPr bwMode="auto">
          <a:xfrm>
            <a:off x="2987675" y="2468563"/>
            <a:ext cx="2164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رسالة على الجبل</a:t>
            </a:r>
            <a:endParaRPr lang="en-US" sz="2800" b="1" dirty="0">
              <a:solidFill>
                <a:srgbClr val="000000"/>
              </a:solidFill>
              <a:latin typeface="Arial" panose="020B0604020202020204" pitchFamily="34" charset="0"/>
              <a:cs typeface="Arial" panose="020B0604020202020204" pitchFamily="34" charset="0"/>
            </a:endParaRPr>
          </a:p>
        </p:txBody>
      </p:sp>
      <p:sp>
        <p:nvSpPr>
          <p:cNvPr id="164891" name="TextBox 26"/>
          <p:cNvSpPr txBox="1">
            <a:spLocks noChangeArrowheads="1"/>
          </p:cNvSpPr>
          <p:nvPr/>
        </p:nvSpPr>
        <p:spPr bwMode="auto">
          <a:xfrm>
            <a:off x="2987675" y="1876425"/>
            <a:ext cx="24080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تجارب العدو الثلاثة</a:t>
            </a:r>
            <a:endParaRPr lang="en-US" sz="2800" b="1" dirty="0">
              <a:solidFill>
                <a:srgbClr val="000000"/>
              </a:solidFill>
              <a:latin typeface="Arial" panose="020B0604020202020204" pitchFamily="34" charset="0"/>
              <a:cs typeface="Arial" panose="020B0604020202020204" pitchFamily="34" charset="0"/>
            </a:endParaRPr>
          </a:p>
        </p:txBody>
      </p:sp>
      <p:sp>
        <p:nvSpPr>
          <p:cNvPr id="164892" name="TextBox 27"/>
          <p:cNvSpPr txBox="1">
            <a:spLocks noChangeArrowheads="1"/>
          </p:cNvSpPr>
          <p:nvPr/>
        </p:nvSpPr>
        <p:spPr bwMode="auto">
          <a:xfrm>
            <a:off x="250825" y="1006475"/>
            <a:ext cx="20177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هل يمكنك ترتيب هذه الأحداث زمنياً؟</a:t>
            </a:r>
            <a:endParaRPr lang="en-US" sz="2000" b="1" dirty="0">
              <a:solidFill>
                <a:srgbClr val="000000"/>
              </a:solidFill>
              <a:latin typeface="Arial" panose="020B0604020202020204" pitchFamily="34" charset="0"/>
              <a:cs typeface="Arial" panose="020B0604020202020204" pitchFamily="34" charset="0"/>
            </a:endParaRP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3919619777"/>
              </p:ext>
            </p:extLst>
          </p:nvPr>
        </p:nvGraphicFramePr>
        <p:xfrm>
          <a:off x="0" y="0"/>
          <a:ext cx="9144000" cy="6842868"/>
        </p:xfrm>
        <a:graphic>
          <a:graphicData uri="http://schemas.openxmlformats.org/drawingml/2006/table">
            <a:tbl>
              <a:tblPr/>
              <a:tblGrid>
                <a:gridCol w="284380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حياة يسوع بترتيب أبجدي (مقتبس من تيري هول، بانوراما الكتاب المقدس، 139)</a:t>
                      </a:r>
                      <a:endParaRPr kumimoji="0" lang="en-US" sz="1400" b="1" i="0" u="none" strike="noStrike" cap="none" normalizeH="0" baseline="0" dirty="0">
                        <a:ln>
                          <a:noFill/>
                        </a:ln>
                        <a:solidFill>
                          <a:srgbClr val="FFFFFF"/>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ngels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ملائكة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1:5-38; Matthew 1:18-25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B</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irth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ولادة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2:1-20; Matthew 2:1-12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Bethlehem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لحم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C</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arpenter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نجار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2:19-23; Luke 2:39-52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D</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ove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حمامة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3:11-17; Luke 3:15-23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Jordan River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نهر الأردن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E</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nemy</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عدو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4:1-11; Luke 4:1-13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Wild, northeast Judea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البرية شمال شرق يهوذا</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F</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ollowers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أتباع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1:19-51; Mark 3:14-19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Perea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Galilee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بيرية،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G</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ضيف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2:1-11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Cana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قانا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H</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ousecleaning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تطهير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2:13-22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I</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nterview</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مقابلة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3:1-21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J</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acob's well</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بئر يعقوب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4:5-42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Samaria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السامرة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K</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قريب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4:16-31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L</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ocation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موقع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4:13-22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M</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essage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رسالة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5–7</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N</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ature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طبيعة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7:1-35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O</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pposition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مقاومة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12:22-50</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P</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arables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أمثال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13:1-53; Mark 4:1-34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Q</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سؤال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16:13-28; Luke 9:22-36</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Caesarea Philippi</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قيصرية فيليبس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R</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evelation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إعلان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17:1-13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Iturea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Mt.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Hermon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إيطورية، جبل حرمون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S</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toning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رجم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10:22-39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T</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omb</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قبر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11:1-54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Bethany near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عنيا قرب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U</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pset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إحباط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V</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ision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رؤية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24–25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W</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ashing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غسل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Upper Room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العلية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rgbClr val="0000FF"/>
                          </a:solidFill>
                          <a:effectLst/>
                          <a:latin typeface="Arial" panose="020B0604020202020204" pitchFamily="34" charset="0"/>
                          <a:ea typeface="ＭＳ Ｐゴシック" charset="0"/>
                          <a:cs typeface="Times New Roman" charset="0"/>
                        </a:rPr>
                        <a:t>X</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ecution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قتل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26:30–27:56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Y</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نعم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28; Luke 24:1-49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Judea,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يهوذا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Z</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صهيون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24:50-53; Acts 1:1-12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7320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54</a:t>
            </a:r>
            <a:endParaRPr lang="en-US" sz="20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dirty="0">
                <a:ln>
                  <a:noFill/>
                </a:ln>
                <a:solidFill>
                  <a:srgbClr val="FFFFFF"/>
                </a:solidFill>
                <a:effectLst/>
                <a:latin typeface="Arial" panose="020B0604020202020204" pitchFamily="34" charset="0"/>
                <a:ea typeface="ＭＳ Ｐゴシック"/>
                <a:cs typeface="Times New Roman"/>
              </a:rPr>
              <a:t>AN ALPHABETIZED LIFE OF JESUS</a:t>
            </a:r>
            <a:r>
              <a:rPr lang="en-US" dirty="0"/>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16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a:grpSpLocks noChangeAspect="1"/>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a:grpSpLocks noChangeAspect="1"/>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a:grpSpLocks noChangeAspect="1"/>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8282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57752" y="836736"/>
            <a:ext cx="4250752" cy="3216345"/>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ar-JO" altLang="zh-CN" sz="9600" spc="-250" dirty="0">
                <a:solidFill>
                  <a:srgbClr val="002060"/>
                </a:solidFill>
                <a:latin typeface="Avenir Black"/>
                <a:cs typeface="Avenir Black"/>
              </a:rPr>
              <a:t>صور</a:t>
            </a:r>
          </a:p>
          <a:p>
            <a:pPr defTabSz="914310" eaLnBrk="0" hangingPunct="0">
              <a:lnSpc>
                <a:spcPct val="70000"/>
              </a:lnSpc>
            </a:pPr>
            <a:r>
              <a:rPr lang="ar-JO" sz="9600" spc="-250" dirty="0">
                <a:solidFill>
                  <a:srgbClr val="002060"/>
                </a:solidFill>
                <a:latin typeface="Avenir Black"/>
                <a:cs typeface="Avenir Black"/>
              </a:rPr>
              <a:t>كتابية</a:t>
            </a:r>
          </a:p>
          <a:p>
            <a:pPr defTabSz="914310" eaLnBrk="0" hangingPunct="0">
              <a:lnSpc>
                <a:spcPct val="70000"/>
              </a:lnSpc>
            </a:pPr>
            <a:r>
              <a:rPr lang="ar-JO" sz="9600" spc="-250" dirty="0">
                <a:solidFill>
                  <a:srgbClr val="002060"/>
                </a:solidFill>
                <a:latin typeface="Avenir Black"/>
                <a:cs typeface="Avenir Black"/>
              </a:rPr>
              <a:t>مجانية</a:t>
            </a:r>
            <a:endParaRPr lang="en-GB" sz="96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ar-JO" sz="2000" b="1" dirty="0">
                <a:latin typeface="Arial" panose="020B0604020202020204" pitchFamily="34" charset="0"/>
                <a:ea typeface="ＭＳ Ｐゴシック"/>
                <a:cs typeface="Times New Roman"/>
              </a:rPr>
              <a:t>صور يسوع من</a:t>
            </a:r>
            <a:endParaRPr lang="en-US" sz="5400" i="1" dirty="0"/>
          </a:p>
        </p:txBody>
      </p:sp>
    </p:spTree>
    <p:extLst>
      <p:ext uri="{BB962C8B-B14F-4D97-AF65-F5344CB8AC3E}">
        <p14:creationId xmlns:p14="http://schemas.microsoft.com/office/powerpoint/2010/main" val="4200078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20888"/>
            <a:ext cx="4968552" cy="95403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Due to the </a:t>
            </a:r>
            <a:r>
              <a:rPr sz="1400" b="1" kern="0" dirty="0">
                <a:solidFill>
                  <a:srgbClr val="000000"/>
                </a:solidFill>
                <a:latin typeface="Arial" panose="020B0604020202020204" pitchFamily="34" charset="0"/>
                <a:ea typeface="Times New Roman"/>
                <a:cs typeface="Arial" panose="020B0604020202020204" pitchFamily="34" charset="0"/>
                <a:sym typeface="Times New Roman"/>
              </a:rPr>
              <a:t>Lumo </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sz="14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a:t>
            </a:r>
            <a:endParaRPr sz="14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5" y="1659131"/>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MATTHEW</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54"/>
            <a:ext cx="4940737" cy="129259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These images are not licensed for reuse in video, </a:t>
            </a:r>
            <a:r>
              <a:rPr sz="1300" b="1" kern="0" dirty="0">
                <a:solidFill>
                  <a:srgbClr val="000000"/>
                </a:solidFill>
                <a:latin typeface="Arial" panose="020B0604020202020204" pitchFamily="34" charset="0"/>
                <a:ea typeface="Times New Roman"/>
                <a:cs typeface="Arial" panose="020B0604020202020204" pitchFamily="34" charset="0"/>
                <a:sym typeface="Times New Roman"/>
              </a:rPr>
              <a:t>epublishing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sz="1300" b="1" kern="0" dirty="0">
                <a:solidFill>
                  <a:srgbClr val="000000"/>
                </a:solidFill>
                <a:latin typeface="Arial" panose="020B0604020202020204" pitchFamily="34" charset="0"/>
                <a:ea typeface="Times New Roman"/>
                <a:cs typeface="Arial" panose="020B0604020202020204" pitchFamily="34" charset="0"/>
                <a:sym typeface="Times New Roman"/>
                <a:hlinkClick r:id="rId4"/>
              </a:rPr>
              <a:t>freebibleimages.org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b="1" kern="0" dirty="0">
                <a:solidFill>
                  <a:srgbClr val="000000"/>
                </a:solidFill>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rPr>
              <a:t>.</a:t>
            </a:r>
            <a:endPar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Picture courtesy of </a:t>
            </a: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BBM</a:t>
            </a:r>
            <a:br>
              <a:rPr sz="1000" b="1" kern="0" spc="50" dirty="0">
                <a:solidFill>
                  <a:srgbClr val="000000"/>
                </a:solidFill>
                <a:latin typeface="Arial" panose="020B0604020202020204" pitchFamily="34" charset="0"/>
                <a:ea typeface="Times New Roman"/>
                <a:cs typeface="Arial" panose="020B0604020202020204" pitchFamily="34" charset="0"/>
                <a:sym typeface="Times New Roman"/>
              </a:rPr>
            </a:b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All Rights Reserved.</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a:p>
            <a:pPr algn="ctr" defTabSz="314665" eaLnBrk="0" hangingPunct="0">
              <a:defRPr sz="1000" spc="-100">
                <a:latin typeface="Times New Roman"/>
                <a:ea typeface="Times New Roman"/>
                <a:cs typeface="Times New Roman"/>
                <a:sym typeface="Times New Roman"/>
              </a:defRPr>
            </a:pP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132"/>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MARK</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7" y="1659132"/>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LUKE</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132"/>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JOHN</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85586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dirty="0">
                <a:solidFill>
                  <a:srgbClr val="FFFFFF"/>
                </a:solidFill>
                <a:ea typeface="ＭＳ Ｐゴシック" charset="0"/>
                <a:cs typeface="Traditional Arabic" pitchFamily="2" charset="-78"/>
              </a:rPr>
              <a:t>حياة المسيح</a:t>
            </a:r>
            <a:r>
              <a:rPr lang="en-US" dirty="0">
                <a:solidFill>
                  <a:srgbClr val="FFFFFF"/>
                </a:solidFill>
                <a:ea typeface="ＭＳ Ｐゴシック" charset="0"/>
                <a:cs typeface="Traditional Arabic" pitchFamily="2" charset="-78"/>
              </a:rPr>
              <a:t> </a:t>
            </a:r>
            <a:r>
              <a:rPr lang="en-US" sz="2800" dirty="0">
                <a:solidFill>
                  <a:srgbClr val="FFFFFF"/>
                </a:solidFill>
                <a:ea typeface="ＭＳ Ｐゴシック" charset="0"/>
                <a:cs typeface="Traditional Arabic" pitchFamily="2" charset="-78"/>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1993</a:t>
            </a:r>
            <a:r>
              <a:rPr lang="en-US"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17938151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ar-JO" sz="4000" dirty="0">
                <a:cs typeface="Arial" panose="020B0604020202020204" pitchFamily="34" charset="0"/>
              </a:rPr>
              <a:t>هناك 480 طالباً وطالبة في مدرسة المجتمع الدولي</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357422" y="4025900"/>
            <a:ext cx="1970103"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مدرسة المجتمع الدولي</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سويسرا</a:t>
            </a:r>
            <a:endParaRPr lang="en-US" sz="1800" b="1" dirty="0">
              <a:solidFill>
                <a:srgbClr val="FFFFFF"/>
              </a:solidFill>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المملكة المتحدة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أستراليا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المكسيك</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فنزويلا</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جنوب أفريقيا</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إيطاليا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البرازيل</a:t>
            </a:r>
            <a:endParaRPr lang="en-US" sz="1800"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السويد</a:t>
            </a:r>
            <a:endParaRPr lang="en-US" sz="1800" b="1" dirty="0">
              <a:solidFill>
                <a:srgbClr val="FFFF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43088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40234"/>
      </p:ext>
    </p:extLst>
  </p:cSld>
  <p:clrMapOvr>
    <a:masterClrMapping/>
  </p:clrMapOvr>
  <p:transition spd="slow"/>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7423</TotalTime>
  <Words>2849</Words>
  <Application>Microsoft Office PowerPoint</Application>
  <PresentationFormat>On-screen Show (4:3)</PresentationFormat>
  <Paragraphs>576</Paragraphs>
  <Slides>69</Slides>
  <Notes>54</Notes>
  <HiddenSlides>0</HiddenSlides>
  <MMClips>0</MMClips>
  <ScaleCrop>false</ScaleCrop>
  <HeadingPairs>
    <vt:vector size="6" baseType="variant">
      <vt:variant>
        <vt:lpstr>Fonts Used</vt:lpstr>
      </vt:variant>
      <vt:variant>
        <vt:i4>10</vt:i4>
      </vt:variant>
      <vt:variant>
        <vt:lpstr>Theme</vt:lpstr>
      </vt:variant>
      <vt:variant>
        <vt:i4>29</vt:i4>
      </vt:variant>
      <vt:variant>
        <vt:lpstr>Slide Titles</vt:lpstr>
      </vt:variant>
      <vt:variant>
        <vt:i4>69</vt:i4>
      </vt:variant>
    </vt:vector>
  </HeadingPairs>
  <TitlesOfParts>
    <vt:vector size="108" baseType="lpstr">
      <vt:lpstr>ＭＳ Ｐゴシック</vt:lpstr>
      <vt:lpstr>26</vt:lpstr>
      <vt:lpstr>Arial</vt:lpstr>
      <vt:lpstr>Avenir Black</vt:lpstr>
      <vt:lpstr>Calibri</vt:lpstr>
      <vt:lpstr>Comic Sans MS</vt:lpstr>
      <vt:lpstr>Times New Roman</vt:lpstr>
      <vt:lpstr>Traditional Arabic</vt:lpstr>
      <vt:lpstr>Wingdings</vt:lpstr>
      <vt:lpstr>ヒラギノ角ゴ Pro W3</vt:lpstr>
      <vt:lpstr>Ribbons</vt:lpstr>
      <vt:lpstr>3_Orbit</vt:lpstr>
      <vt:lpstr>3_Fireball</vt:lpstr>
      <vt:lpstr>Fireball</vt:lpstr>
      <vt:lpstr>4_Office Theme</vt:lpstr>
      <vt:lpstr>1_Ribbons</vt:lpstr>
      <vt:lpstr>Blue Diagonal</vt:lpstr>
      <vt:lpstr>Default Design</vt:lpstr>
      <vt:lpstr>3_Blank Presentation</vt:lpstr>
      <vt:lpstr>8_Office Theme</vt:lpstr>
      <vt:lpstr>3_Beam</vt:lpstr>
      <vt:lpstr>5_Blank Presentation</vt:lpstr>
      <vt:lpstr>Beam</vt:lpstr>
      <vt:lpstr>2_Beam</vt:lpstr>
      <vt:lpstr>White on Black Background</vt:lpstr>
      <vt:lpstr>4_Beam</vt:lpstr>
      <vt:lpstr>8_Default Design</vt:lpstr>
      <vt:lpstr>1_Orbit</vt:lpstr>
      <vt:lpstr>10_Default Design</vt:lpstr>
      <vt:lpstr>7_Blank Presentation</vt:lpstr>
      <vt:lpstr>8_Blank Presentation</vt:lpstr>
      <vt:lpstr>4_Default Design</vt:lpstr>
      <vt:lpstr>5_Beam</vt:lpstr>
      <vt:lpstr>11_Default Design</vt:lpstr>
      <vt:lpstr>預設簡報設計</vt:lpstr>
      <vt:lpstr>6_Fireball</vt:lpstr>
      <vt:lpstr>51_Blank Presentation</vt:lpstr>
      <vt:lpstr>52_Blank Presentation</vt:lpstr>
      <vt:lpstr>1_Clipboard</vt:lpstr>
      <vt:lpstr>وصف مساق                 حياة المسيح</vt:lpstr>
      <vt:lpstr>عرف عن نفسك</vt:lpstr>
      <vt:lpstr>خيارات الملاحظات</vt:lpstr>
      <vt:lpstr>Our People</vt:lpstr>
      <vt:lpstr>PowerPoint Presentation</vt:lpstr>
      <vt:lpstr>تايلاند • منغوليا • ميانمار • أندونيسيا</vt:lpstr>
      <vt:lpstr>مدرسة المجتمع الدولي (تأسست 1993)</vt:lpstr>
      <vt:lpstr>هناك 480 طالباً وطالبة في مدرسة المجتمع الدولي</vt:lpstr>
      <vt:lpstr>أولادنا الثلاثة</vt:lpstr>
      <vt:lpstr>The Griffiths  28 Nov 2019</vt:lpstr>
      <vt:lpstr>كيرت (٣٧) وكارا يمتلكان مؤسسة استشارات لشؤون الموظفين قرب سياتل</vt:lpstr>
      <vt:lpstr>حفيدنا كادون البالغ من العمر سنة واحدة</vt:lpstr>
      <vt:lpstr>ستيفن، كيتي، وجيسي في جيج هاربور</vt:lpstr>
      <vt:lpstr>حفيدنا ذو أربع سنوات، جيسي</vt:lpstr>
      <vt:lpstr>حفيدتنا نورا البالغة من العمر عامين</vt:lpstr>
      <vt:lpstr> ستيفن (٣٥) يدرب طياري المتحدة في دينفر</vt:lpstr>
      <vt:lpstr>جون (٣١) تزوَّج كلُوي في باسادينا، كاليفورنيا، في عام 2022م</vt:lpstr>
      <vt:lpstr>Our People</vt:lpstr>
      <vt:lpstr>شعب الطرق المتقاطعة• حزيران 2021</vt:lpstr>
      <vt:lpstr>Our People</vt:lpstr>
      <vt:lpstr>Our People</vt:lpstr>
      <vt:lpstr>Our People</vt:lpstr>
      <vt:lpstr>أقوم بقيادة دراسات الدكتوراة في الخدمة  في كلية سنغافورة للكتاب المقدس</vt:lpstr>
      <vt:lpstr>Leading Change &amp; Conflict Resolution  (Dr. Alan McMahan Oct 2016)</vt:lpstr>
      <vt:lpstr>كلية سنغافورة للكتاب المقدس</vt:lpstr>
      <vt:lpstr>طلاب كلية سنغافورة للكتاب المقدس</vt:lpstr>
      <vt:lpstr>طلاب كلية سنغافورة للكتاب المقدس</vt:lpstr>
      <vt:lpstr>شقتنا في كلية سنغافورة للكتاب المقدس</vt:lpstr>
      <vt:lpstr>مجموعة الخدمة الرعوية  في كلية سنغافورة للكتاب المقدس</vt:lpstr>
      <vt:lpstr>المساقات التي قمتُ بتدريسها منذ عام 1991م</vt:lpstr>
      <vt:lpstr>مؤسستنا الإرسالية</vt:lpstr>
      <vt:lpstr>أساتذة مؤسستنا في إسرائيل</vt:lpstr>
      <vt:lpstr>سوزان وريك على جبل الزيتون</vt:lpstr>
      <vt:lpstr>Dead Sea Mud</vt:lpstr>
      <vt:lpstr>اكرزوا للخليقة كلها (مرقس 16: 15)</vt:lpstr>
      <vt:lpstr>الخدمات التي منحنا إياها الله</vt:lpstr>
      <vt:lpstr>نظام حفظ الواجبات</vt:lpstr>
      <vt:lpstr>قائمة تسجيل مساق حياة المسيح</vt:lpstr>
      <vt:lpstr>مسح العهد الجديد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الخدمات التي منحنا إياها الله</vt:lpstr>
      <vt:lpstr> 2021-التعليم بين 1997</vt:lpstr>
      <vt:lpstr>وصف المساق (جيتس)</vt:lpstr>
      <vt:lpstr>وصف المساق</vt:lpstr>
      <vt:lpstr>أهداف المساق</vt:lpstr>
      <vt:lpstr> الاختبارات القصيرة والإمتحانات عبارة عن كتاب مغلق</vt:lpstr>
      <vt:lpstr>ملاحظات المساق</vt:lpstr>
      <vt:lpstr>نظام علامات طلاب البكالوريوس</vt:lpstr>
      <vt:lpstr>أمور أخرى</vt:lpstr>
      <vt:lpstr>How Well Do You Know the Life of Christ?</vt:lpstr>
      <vt:lpstr>AN ALPHABETIZED LIFE OF JESUS </vt:lpstr>
      <vt:lpstr>فترات عظيمة في حياة المسيح</vt:lpstr>
      <vt:lpstr>الفكرة الرئيسية لـمتى</vt:lpstr>
      <vt:lpstr>ملخص كتاب بنتيكوست</vt:lpstr>
      <vt:lpstr>الكلمة في صور</vt:lpstr>
      <vt:lpstr>استخدمت بإذن</vt:lpstr>
      <vt:lpstr>Black</vt:lpstr>
      <vt:lpstr>حياة المسيح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Ibrahim Berdkan</cp:lastModifiedBy>
  <cp:revision>230</cp:revision>
  <dcterms:created xsi:type="dcterms:W3CDTF">2003-01-02T11:06:38Z</dcterms:created>
  <dcterms:modified xsi:type="dcterms:W3CDTF">2024-12-16T19:12:58Z</dcterms:modified>
</cp:coreProperties>
</file>