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806" r:id="rId2"/>
    <p:sldMasterId id="2147483820" r:id="rId3"/>
    <p:sldMasterId id="2147483834" r:id="rId4"/>
    <p:sldMasterId id="2147483846" r:id="rId5"/>
    <p:sldMasterId id="2147483858" r:id="rId6"/>
    <p:sldMasterId id="2147483871" r:id="rId7"/>
    <p:sldMasterId id="2147483873" r:id="rId8"/>
    <p:sldMasterId id="2147483875" r:id="rId9"/>
    <p:sldMasterId id="2147483877" r:id="rId10"/>
  </p:sldMasterIdLst>
  <p:notesMasterIdLst>
    <p:notesMasterId r:id="rId21"/>
  </p:notesMasterIdLst>
  <p:sldIdLst>
    <p:sldId id="263" r:id="rId11"/>
    <p:sldId id="594" r:id="rId12"/>
    <p:sldId id="321" r:id="rId13"/>
    <p:sldId id="322" r:id="rId14"/>
    <p:sldId id="323" r:id="rId15"/>
    <p:sldId id="324" r:id="rId16"/>
    <p:sldId id="325" r:id="rId17"/>
    <p:sldId id="4046" r:id="rId18"/>
    <p:sldId id="4045" r:id="rId19"/>
    <p:sldId id="266"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002"/>
    <a:srgbClr val="F2F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04" autoAdjust="0"/>
    <p:restoredTop sz="73913" autoAdjust="0"/>
  </p:normalViewPr>
  <p:slideViewPr>
    <p:cSldViewPr snapToGrid="0" snapToObjects="1">
      <p:cViewPr varScale="1">
        <p:scale>
          <a:sx n="74" d="100"/>
          <a:sy n="74" d="100"/>
        </p:scale>
        <p:origin x="6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snapToObjects="1">
      <p:cViewPr varScale="1">
        <p:scale>
          <a:sx n="103" d="100"/>
          <a:sy n="103" d="100"/>
        </p:scale>
        <p:origin x="1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D25C5518-6D3A-9441-8204-D437382271EA}" type="datetime1">
              <a:rPr lang="en-US"/>
              <a:pPr>
                <a:defRPr/>
              </a:pPr>
              <a:t>12/17/2024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52973D7-A23B-A44B-A4E4-6786506C5AC0}" type="slidenum">
              <a:rPr lang="en-US"/>
              <a:pPr>
                <a:defRPr/>
              </a:pPr>
              <a:t>‹#›</a:t>
            </a:fld>
            <a:endParaRPr lang="en-US"/>
          </a:p>
        </p:txBody>
      </p:sp>
    </p:spTree>
    <p:extLst>
      <p:ext uri="{BB962C8B-B14F-4D97-AF65-F5344CB8AC3E}">
        <p14:creationId xmlns:p14="http://schemas.microsoft.com/office/powerpoint/2010/main" val="950982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Introduction-62</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161</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74239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Introduction-63</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193</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89536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88DB01-C492-C047-89FD-4A884A50A9AB}"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3954" name="AutoShape 2"/>
          <p:cNvSpPr>
            <a:spLocks noGrp="1" noRot="1" noChangeAspect="1" noChangeArrowheads="1" noTextEdit="1"/>
          </p:cNvSpPr>
          <p:nvPr>
            <p:ph type="sldImg"/>
          </p:nvPr>
        </p:nvSpPr>
        <p:spPr>
          <a:xfrm>
            <a:off x="841375" y="241300"/>
            <a:ext cx="5233988" cy="3925888"/>
          </a:xfrm>
          <a:ln/>
        </p:spPr>
      </p:sp>
      <p:sp>
        <p:nvSpPr>
          <p:cNvPr id="253955" name="Rectangle 3"/>
          <p:cNvSpPr>
            <a:spLocks noGrp="1" noChangeArrowheads="1"/>
          </p:cNvSpPr>
          <p:nvPr>
            <p:ph type="body" idx="1"/>
          </p:nvPr>
        </p:nvSpPr>
        <p:spPr>
          <a:xfrm>
            <a:off x="396875" y="4305300"/>
            <a:ext cx="5988050" cy="4184650"/>
          </a:xfrm>
          <a:solidFill>
            <a:srgbClr val="FFFFFF"/>
          </a:solidFill>
          <a:ln>
            <a:solidFill>
              <a:srgbClr val="000000"/>
            </a:solidFill>
          </a:ln>
        </p:spPr>
        <p:txBody>
          <a:bodyPr wrap="square"/>
          <a:lstStyle/>
          <a:p>
            <a:pPr marL="112713" indent="-112713" defTabSz="1020763" eaLnBrk="1" hangingPunct="1">
              <a:spcBef>
                <a:spcPct val="0"/>
              </a:spcBef>
            </a:pPr>
            <a:r>
              <a:rPr lang="en-US" dirty="0">
                <a:ea typeface="ＭＳ Ｐゴシック" charset="0"/>
                <a:cs typeface="ＭＳ Ｐゴシック" charset="0"/>
              </a:rPr>
              <a:t>Christ</a:t>
            </a:r>
            <a:r>
              <a:rPr lang="uk-UA" altLang="ja-JP" dirty="0">
                <a:ea typeface="ＭＳ Ｐゴシック" charset="0"/>
                <a:cs typeface="ＭＳ Ｐゴシック" charset="0"/>
              </a:rPr>
              <a:t>'</a:t>
            </a:r>
            <a:r>
              <a:rPr lang="en-US" dirty="0">
                <a:ea typeface="ＭＳ Ｐゴシック" charset="0"/>
                <a:cs typeface="ＭＳ Ｐゴシック" charset="0"/>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Introduction-64</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194</a:t>
            </a:r>
            <a:endParaRPr lang="en-US" dirty="0">
              <a:latin typeface="Arial" charset="0"/>
              <a:ea typeface="ＭＳ Ｐゴシック" charset="0"/>
              <a:cs typeface="ＭＳ Ｐゴシック" charset="0"/>
            </a:endParaRPr>
          </a:p>
          <a:p>
            <a:pPr marL="112713" indent="-112713" defTabSz="1020763"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A87484-3793-BC4D-B6B5-0CF48FBE29EC}"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6002" name="Rectangle 2"/>
          <p:cNvSpPr>
            <a:spLocks noGrp="1" noRot="1" noChangeAspect="1" noChangeArrowheads="1"/>
          </p:cNvSpPr>
          <p:nvPr>
            <p:ph type="sldImg"/>
          </p:nvPr>
        </p:nvSpPr>
        <p:spPr>
          <a:xfrm>
            <a:off x="1143000" y="685800"/>
            <a:ext cx="4572000" cy="34290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165, 195</a:t>
            </a:r>
            <a:endParaRPr lang="en-US" dirty="0">
              <a:latin typeface="Arial" charset="0"/>
              <a:ea typeface="ＭＳ Ｐゴシック" charset="0"/>
              <a:cs typeface="ＭＳ Ｐゴシック" charset="0"/>
            </a:endParaRPr>
          </a:p>
          <a:p>
            <a:pPr eaLnBrk="1" hangingPunct="1">
              <a:spcBef>
                <a:spcPct val="0"/>
              </a:spcBef>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514EB1-6817-4D46-B831-98327BA8230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8050" name="Rectangle 1026"/>
          <p:cNvSpPr>
            <a:spLocks noGrp="1" noRot="1" noChangeAspect="1" noChangeArrowheads="1"/>
          </p:cNvSpPr>
          <p:nvPr>
            <p:ph type="sldImg"/>
          </p:nvPr>
        </p:nvSpPr>
        <p:spPr>
          <a:xfrm>
            <a:off x="1143000" y="685800"/>
            <a:ext cx="4572000" cy="3429000"/>
          </a:xfrm>
          <a:solidFill>
            <a:srgbClr val="FFFFFF"/>
          </a:solidFill>
          <a:ln/>
        </p:spPr>
      </p:sp>
      <p:sp>
        <p:nvSpPr>
          <p:cNvPr id="25805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196</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Leviticus</a:t>
            </a:r>
            <a:r>
              <a:rPr lang="en-US" baseline="0" dirty="0">
                <a:latin typeface="Arial" panose="020B0604020202020204" pitchFamily="34" charset="0"/>
                <a:cs typeface="Arial" panose="020B0604020202020204" pitchFamily="34" charset="0"/>
              </a:rPr>
              <a:t> 23 gives the order of three key feasts of Israel: • Passover, • Unleavened Bread, and • Firstfruits.</a:t>
            </a:r>
          </a:p>
          <a:p>
            <a:r>
              <a:rPr lang="en-US" dirty="0">
                <a:latin typeface="Arial" panose="020B0604020202020204" pitchFamily="34" charset="0"/>
                <a:cs typeface="Arial" panose="020B0604020202020204" pitchFamily="34" charset="0"/>
              </a:rPr>
              <a:t>• But</a:t>
            </a:r>
            <a:r>
              <a:rPr lang="en-US" baseline="0" dirty="0">
                <a:latin typeface="Arial" panose="020B0604020202020204" pitchFamily="34" charset="0"/>
                <a:cs typeface="Arial" panose="020B0604020202020204" pitchFamily="34" charset="0"/>
              </a:rPr>
              <a:t> h</a:t>
            </a:r>
            <a:r>
              <a:rPr lang="en-US" dirty="0">
                <a:latin typeface="Arial" panose="020B0604020202020204" pitchFamily="34" charset="0"/>
                <a:cs typeface="Arial" panose="020B0604020202020204" pitchFamily="34" charset="0"/>
              </a:rPr>
              <a:t>ow</a:t>
            </a:r>
            <a:r>
              <a:rPr lang="en-US" baseline="0" dirty="0">
                <a:latin typeface="Arial" panose="020B0604020202020204" pitchFamily="34" charset="0"/>
                <a:cs typeface="Arial" panose="020B0604020202020204" pitchFamily="34" charset="0"/>
              </a:rPr>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dirty="0">
                <a:latin typeface="Arial" panose="020B0604020202020204" pitchFamily="34" charset="0"/>
                <a:cs typeface="Arial" panose="020B0604020202020204" pitchFamily="34" charset="0"/>
              </a:rPr>
              <a:t>• The answer is that Galilean Jews celebrated Passover the day before • Judean Jews. Since his disciples were Galileans, Jesus naturally celebrated on their timetable.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The Feast of Unleavened Bread always began the day after Passover (Lev 23:5-6). </a:t>
            </a:r>
          </a:p>
          <a:p>
            <a:r>
              <a:rPr lang="en-US" baseline="0" dirty="0">
                <a:latin typeface="Arial" panose="020B0604020202020204" pitchFamily="34" charset="0"/>
                <a:cs typeface="Arial" panose="020B0604020202020204" pitchFamily="34" charset="0"/>
              </a:rPr>
              <a:t>• Then Firstfruits followed sometime later on the first Sabbath after the first crops began to ripen (Lev 23:11).  It indicated that millions of additional sheaves would follow until the entire harvest came in at Pentecost. In AD 33, these three celebrations occurred one after another on three consecutive days!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We know these dates to be • 2 April 33 for the Thursday night Passover, • 3 April 33 was the day of his crucifixion, and • Jesus rose from the dead on the Feast of Firstfruits on 5 April 33.</a:t>
            </a:r>
          </a:p>
          <a:p>
            <a:r>
              <a:rPr lang="en-US" baseline="0" dirty="0">
                <a:latin typeface="Arial" panose="020B0604020202020204" pitchFamily="34" charset="0"/>
                <a:cs typeface="Arial" panose="020B0604020202020204" pitchFamily="34" charset="0"/>
              </a:rPr>
              <a:t>————————————</a:t>
            </a:r>
          </a:p>
          <a:p>
            <a:r>
              <a:rPr lang="en-US" dirty="0"/>
              <a:t>OB-25-Feasts-35</a:t>
            </a:r>
          </a:p>
          <a:p>
            <a:r>
              <a:rPr lang="en-US" dirty="0"/>
              <a:t>OS-03-Leviticus-303</a:t>
            </a:r>
          </a:p>
          <a:p>
            <a:r>
              <a:rPr lang="en-US" baseline="0" dirty="0">
                <a:latin typeface="Arial" panose="020B0604020202020204" pitchFamily="34" charset="0"/>
                <a:cs typeface="Arial" panose="020B0604020202020204" pitchFamily="34" charset="0"/>
              </a:rPr>
              <a:t>OS-26-Ezek40-48-Slide73</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LC-00-NT Chronology-43</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NB-11-Feasts-35</a:t>
            </a:r>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NS-00-NTS Chronology-slide 40</a:t>
            </a:r>
          </a:p>
          <a:p>
            <a:r>
              <a:rPr lang="en-US" baseline="0" dirty="0">
                <a:latin typeface="Arial" panose="020B0604020202020204" pitchFamily="34" charset="0"/>
                <a:cs typeface="Arial" panose="020B0604020202020204" pitchFamily="34" charset="0"/>
              </a:rPr>
              <a:t>NS-00-Chronology of Christ-8</a:t>
            </a:r>
          </a:p>
          <a:p>
            <a:pPr eaLnBrk="1" hangingPunct="1"/>
            <a:r>
              <a:rPr lang="en-US" dirty="0">
                <a:latin typeface="Times New Roman" charset="0"/>
                <a:ea typeface="ＭＳ Ｐゴシック" charset="0"/>
                <a:cs typeface="ＭＳ Ｐゴシック" charset="0"/>
              </a:rPr>
              <a:t>NS-01-Matt15-28-slide 313</a:t>
            </a:r>
          </a:p>
          <a:p>
            <a:pPr eaLnBrk="1" hangingPunct="1"/>
            <a:r>
              <a:rPr lang="en-US" dirty="0">
                <a:latin typeface="Times New Roman" charset="0"/>
                <a:ea typeface="ＭＳ Ｐゴシック" charset="0"/>
                <a:cs typeface="ＭＳ Ｐゴシック" charset="0"/>
              </a:rPr>
              <a:t>NS-02-Mark9-16-slide 274</a:t>
            </a:r>
          </a:p>
          <a:p>
            <a:pPr eaLnBrk="1" hangingPunct="1"/>
            <a:r>
              <a:rPr lang="en-US" dirty="0">
                <a:latin typeface="Times New Roman" charset="0"/>
                <a:ea typeface="ＭＳ Ｐゴシック" charset="0"/>
                <a:cs typeface="ＭＳ Ｐゴシック" charset="0"/>
              </a:rPr>
              <a:t>NS-03-Luke13-24-slide 290</a:t>
            </a:r>
          </a:p>
          <a:p>
            <a:pPr eaLnBrk="1" hangingPunct="1"/>
            <a:r>
              <a:rPr lang="en-US" dirty="0">
                <a:latin typeface="Times New Roman" charset="0"/>
                <a:ea typeface="ＭＳ Ｐゴシック" charset="0"/>
                <a:cs typeface="ＭＳ Ｐゴシック" charset="0"/>
              </a:rPr>
              <a:t>NS-04-John12-21-slide 294</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1D311A2-CC67-457E-8B87-1390BDD8269E}"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90301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18203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1"/>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2"/>
          <p:cNvSpPr>
            <a:spLocks noGrp="1" noChangeArrowheads="1"/>
          </p:cNvSpPr>
          <p:nvPr>
            <p:ph type="sldNum" sz="quarter" idx="12"/>
          </p:nvPr>
        </p:nvSpPr>
        <p:spPr/>
        <p:txBody>
          <a:bodyPr/>
          <a:lstStyle>
            <a:lvl1pPr>
              <a:defRPr/>
            </a:lvl1pPr>
          </a:lstStyle>
          <a:p>
            <a:pPr>
              <a:defRPr/>
            </a:pPr>
            <a:fld id="{D59224F9-31EE-954A-A5FE-6C6CEC454E12}" type="slidenum">
              <a:rPr lang="en-US"/>
              <a:pPr>
                <a:defRPr/>
              </a:pPr>
              <a:t>‹#›</a:t>
            </a:fld>
            <a:endParaRPr lang="en-US"/>
          </a:p>
        </p:txBody>
      </p:sp>
    </p:spTree>
    <p:extLst>
      <p:ext uri="{BB962C8B-B14F-4D97-AF65-F5344CB8AC3E}">
        <p14:creationId xmlns:p14="http://schemas.microsoft.com/office/powerpoint/2010/main" val="133714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0824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06002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20667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2531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33590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8821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923319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8271063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0115934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2275425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2854810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092130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674894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92700509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99562843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68994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2139525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B469A2D0-71DA-874D-BCE8-4E61E02D138D}" type="slidenum">
              <a:rPr lang="en-US"/>
              <a:pPr>
                <a:defRPr/>
              </a:pPr>
              <a:t>‹#›</a:t>
            </a:fld>
            <a:endParaRPr lang="en-US"/>
          </a:p>
        </p:txBody>
      </p:sp>
    </p:spTree>
    <p:extLst>
      <p:ext uri="{BB962C8B-B14F-4D97-AF65-F5344CB8AC3E}">
        <p14:creationId xmlns:p14="http://schemas.microsoft.com/office/powerpoint/2010/main" val="2970357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E1206CB-C90D-6D46-A2F2-224707897A6D}" type="slidenum">
              <a:rPr lang="en-US"/>
              <a:pPr>
                <a:defRPr/>
              </a:pPr>
              <a:t>‹#›</a:t>
            </a:fld>
            <a:endParaRPr lang="en-US"/>
          </a:p>
        </p:txBody>
      </p:sp>
    </p:spTree>
    <p:extLst>
      <p:ext uri="{BB962C8B-B14F-4D97-AF65-F5344CB8AC3E}">
        <p14:creationId xmlns:p14="http://schemas.microsoft.com/office/powerpoint/2010/main" val="1007949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64842E-F37A-1645-AEDF-1B3C8C181442}" type="slidenum">
              <a:rPr lang="en-US"/>
              <a:pPr>
                <a:defRPr/>
              </a:pPr>
              <a:t>‹#›</a:t>
            </a:fld>
            <a:endParaRPr lang="en-US"/>
          </a:p>
        </p:txBody>
      </p:sp>
    </p:spTree>
    <p:extLst>
      <p:ext uri="{BB962C8B-B14F-4D97-AF65-F5344CB8AC3E}">
        <p14:creationId xmlns:p14="http://schemas.microsoft.com/office/powerpoint/2010/main" val="944307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BF85287-883E-174C-AB5C-9DC3382A3FBA}" type="slidenum">
              <a:rPr lang="en-US"/>
              <a:pPr>
                <a:defRPr/>
              </a:pPr>
              <a:t>‹#›</a:t>
            </a:fld>
            <a:endParaRPr lang="en-US"/>
          </a:p>
        </p:txBody>
      </p:sp>
    </p:spTree>
    <p:extLst>
      <p:ext uri="{BB962C8B-B14F-4D97-AF65-F5344CB8AC3E}">
        <p14:creationId xmlns:p14="http://schemas.microsoft.com/office/powerpoint/2010/main" val="317250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A5100E9-CB1B-D34A-BAF8-5D04776BF6F2}" type="slidenum">
              <a:rPr lang="en-US"/>
              <a:pPr>
                <a:defRPr/>
              </a:pPr>
              <a:t>‹#›</a:t>
            </a:fld>
            <a:endParaRPr lang="en-US"/>
          </a:p>
        </p:txBody>
      </p:sp>
    </p:spTree>
    <p:extLst>
      <p:ext uri="{BB962C8B-B14F-4D97-AF65-F5344CB8AC3E}">
        <p14:creationId xmlns:p14="http://schemas.microsoft.com/office/powerpoint/2010/main" val="3281599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94D0189-C846-594D-811D-0C60D4C6F40F}" type="slidenum">
              <a:rPr lang="en-US"/>
              <a:pPr>
                <a:defRPr/>
              </a:pPr>
              <a:t>‹#›</a:t>
            </a:fld>
            <a:endParaRPr lang="en-US"/>
          </a:p>
        </p:txBody>
      </p:sp>
    </p:spTree>
    <p:extLst>
      <p:ext uri="{BB962C8B-B14F-4D97-AF65-F5344CB8AC3E}">
        <p14:creationId xmlns:p14="http://schemas.microsoft.com/office/powerpoint/2010/main" val="1209668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948F200C-B48D-8244-91B1-B316EAB51C4E}" type="slidenum">
              <a:rPr lang="en-US"/>
              <a:pPr>
                <a:defRPr/>
              </a:pPr>
              <a:t>‹#›</a:t>
            </a:fld>
            <a:endParaRPr lang="en-US"/>
          </a:p>
        </p:txBody>
      </p:sp>
    </p:spTree>
    <p:extLst>
      <p:ext uri="{BB962C8B-B14F-4D97-AF65-F5344CB8AC3E}">
        <p14:creationId xmlns:p14="http://schemas.microsoft.com/office/powerpoint/2010/main" val="2835662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625F7F5-1244-3F46-A223-DF000ACA828F}" type="slidenum">
              <a:rPr lang="en-US"/>
              <a:pPr>
                <a:defRPr/>
              </a:pPr>
              <a:t>‹#›</a:t>
            </a:fld>
            <a:endParaRPr lang="en-US"/>
          </a:p>
        </p:txBody>
      </p:sp>
    </p:spTree>
    <p:extLst>
      <p:ext uri="{BB962C8B-B14F-4D97-AF65-F5344CB8AC3E}">
        <p14:creationId xmlns:p14="http://schemas.microsoft.com/office/powerpoint/2010/main" val="128823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A4FF2C2-9B2E-294C-A384-1C64C6825455}" type="slidenum">
              <a:rPr lang="en-US"/>
              <a:pPr>
                <a:defRPr/>
              </a:pPr>
              <a:t>‹#›</a:t>
            </a:fld>
            <a:endParaRPr lang="en-US"/>
          </a:p>
        </p:txBody>
      </p:sp>
    </p:spTree>
    <p:extLst>
      <p:ext uri="{BB962C8B-B14F-4D97-AF65-F5344CB8AC3E}">
        <p14:creationId xmlns:p14="http://schemas.microsoft.com/office/powerpoint/2010/main" val="3415281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007844F-3DA3-F946-BB0C-4169A6FF90A2}" type="slidenum">
              <a:rPr lang="en-US"/>
              <a:pPr>
                <a:defRPr/>
              </a:pPr>
              <a:t>‹#›</a:t>
            </a:fld>
            <a:endParaRPr lang="en-US"/>
          </a:p>
        </p:txBody>
      </p:sp>
    </p:spTree>
    <p:extLst>
      <p:ext uri="{BB962C8B-B14F-4D97-AF65-F5344CB8AC3E}">
        <p14:creationId xmlns:p14="http://schemas.microsoft.com/office/powerpoint/2010/main" val="215408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E367F16-B228-0F45-9B2C-BDC8C680D4F5}" type="slidenum">
              <a:rPr lang="en-US"/>
              <a:pPr>
                <a:defRPr/>
              </a:pPr>
              <a:t>‹#›</a:t>
            </a:fld>
            <a:endParaRPr lang="en-US"/>
          </a:p>
        </p:txBody>
      </p:sp>
    </p:spTree>
    <p:extLst>
      <p:ext uri="{BB962C8B-B14F-4D97-AF65-F5344CB8AC3E}">
        <p14:creationId xmlns:p14="http://schemas.microsoft.com/office/powerpoint/2010/main" val="623887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AF188B-095E-6E44-A37C-F2B50676BEA7}" type="slidenum">
              <a:rPr lang="en-US"/>
              <a:pPr>
                <a:defRPr/>
              </a:pPr>
              <a:t>‹#›</a:t>
            </a:fld>
            <a:endParaRPr lang="en-US"/>
          </a:p>
        </p:txBody>
      </p:sp>
    </p:spTree>
    <p:extLst>
      <p:ext uri="{BB962C8B-B14F-4D97-AF65-F5344CB8AC3E}">
        <p14:creationId xmlns:p14="http://schemas.microsoft.com/office/powerpoint/2010/main" val="305749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913758" fontAlgn="auto">
              <a:spcBef>
                <a:spcPts val="0"/>
              </a:spcBef>
              <a:spcAft>
                <a:spcPts val="0"/>
              </a:spcAft>
              <a:defRPr>
                <a:latin typeface="Times New Roman" charset="0"/>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defTabSz="913758" fontAlgn="auto">
              <a:spcBef>
                <a:spcPts val="0"/>
              </a:spcBef>
              <a:spcAft>
                <a:spcPts val="0"/>
              </a:spcAft>
              <a:defRPr>
                <a:latin typeface="Times New Roman" charset="0"/>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defTabSz="913758">
              <a:defRPr>
                <a:latin typeface="Times New Roman" charset="0"/>
              </a:defRPr>
            </a:lvl1pPr>
          </a:lstStyle>
          <a:p>
            <a:pPr>
              <a:defRPr/>
            </a:pPr>
            <a:fld id="{2B71FF39-E945-F948-81AD-DB19A1EDABEE}" type="slidenum">
              <a:rPr lang="en-US"/>
              <a:pPr>
                <a:defRPr/>
              </a:pPr>
              <a:t>‹#›</a:t>
            </a:fld>
            <a:endParaRPr lang="en-US"/>
          </a:p>
        </p:txBody>
      </p:sp>
    </p:spTree>
    <p:extLst>
      <p:ext uri="{BB962C8B-B14F-4D97-AF65-F5344CB8AC3E}">
        <p14:creationId xmlns:p14="http://schemas.microsoft.com/office/powerpoint/2010/main" val="4091839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363794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endParaRPr lang="en-US" alt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8094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3" name="Rectangle 1031"/>
          <p:cNvSpPr>
            <a:spLocks noGrp="1" noChangeArrowheads="1"/>
          </p:cNvSpPr>
          <p:nvPr>
            <p:ph type="ftr" sz="quarter" idx="11"/>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4" name="Rectangle 1032"/>
          <p:cNvSpPr>
            <a:spLocks noGrp="1" noChangeArrowheads="1"/>
          </p:cNvSpPr>
          <p:nvPr>
            <p:ph type="sldNum" sz="quarter" idx="12"/>
          </p:nvPr>
        </p:nvSpPr>
        <p:spPr/>
        <p:txBody>
          <a:bodyPr/>
          <a:lstStyle>
            <a:lvl1pPr defTabSz="913758">
              <a:defRPr>
                <a:latin typeface="Times New Roman" charset="0"/>
              </a:defRPr>
            </a:lvl1pPr>
          </a:lstStyle>
          <a:p>
            <a:pPr>
              <a:defRPr/>
            </a:pPr>
            <a:fld id="{3FD5702F-5EFF-894C-A028-CA6694D26368}" type="slidenum">
              <a:rPr lang="en-US"/>
              <a:pPr>
                <a:defRPr/>
              </a:pPr>
              <a:t>‹#›</a:t>
            </a:fld>
            <a:endParaRPr lang="en-US"/>
          </a:p>
        </p:txBody>
      </p:sp>
    </p:spTree>
    <p:extLst>
      <p:ext uri="{BB962C8B-B14F-4D97-AF65-F5344CB8AC3E}">
        <p14:creationId xmlns:p14="http://schemas.microsoft.com/office/powerpoint/2010/main" val="2757521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defTabSz="913758">
              <a:defRPr>
                <a:latin typeface="Times New Roman" charset="0"/>
              </a:defRPr>
            </a:lvl1pPr>
          </a:lstStyle>
          <a:p>
            <a:pPr>
              <a:defRPr/>
            </a:pPr>
            <a:fld id="{43ECD183-EB50-3143-B477-E11F126F2F7D}" type="slidenum">
              <a:rPr lang="en-US"/>
              <a:pPr>
                <a:defRPr/>
              </a:pPr>
              <a:t>‹#›</a:t>
            </a:fld>
            <a:endParaRPr lang="en-US"/>
          </a:p>
        </p:txBody>
      </p:sp>
    </p:spTree>
    <p:extLst>
      <p:ext uri="{BB962C8B-B14F-4D97-AF65-F5344CB8AC3E}">
        <p14:creationId xmlns:p14="http://schemas.microsoft.com/office/powerpoint/2010/main" val="121795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8887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7771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7249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776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2312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40.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212164"/>
                </a:solidFill>
              </a:defRPr>
            </a:lvl1pPr>
          </a:lstStyle>
          <a:p>
            <a:pPr>
              <a:defRPr/>
            </a:pPr>
            <a:fld id="{92FA3CDD-6A6D-E64B-955A-580A6D194D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ChangeArrowheads="1"/>
          </p:cNvSpPr>
          <p:nvPr/>
        </p:nvSpPr>
        <p:spPr bwMode="ltGray">
          <a:xfrm>
            <a:off x="417513" y="1098556"/>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1" name="Rectangle 1027"/>
          <p:cNvSpPr>
            <a:spLocks noChangeArrowheads="1"/>
          </p:cNvSpPr>
          <p:nvPr/>
        </p:nvSpPr>
        <p:spPr bwMode="ltGray">
          <a:xfrm>
            <a:off x="800104" y="1098556"/>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2" name="Rectangle 1028"/>
          <p:cNvSpPr>
            <a:spLocks noChangeArrowheads="1"/>
          </p:cNvSpPr>
          <p:nvPr/>
        </p:nvSpPr>
        <p:spPr bwMode="ltGray">
          <a:xfrm>
            <a:off x="541344" y="1520831"/>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3" name="Rectangle 1029"/>
          <p:cNvSpPr>
            <a:spLocks noChangeArrowheads="1"/>
          </p:cNvSpPr>
          <p:nvPr/>
        </p:nvSpPr>
        <p:spPr bwMode="ltGray">
          <a:xfrm>
            <a:off x="911225" y="1520831"/>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4" name="Rectangle 1030"/>
          <p:cNvSpPr>
            <a:spLocks noChangeArrowheads="1"/>
          </p:cNvSpPr>
          <p:nvPr/>
        </p:nvSpPr>
        <p:spPr bwMode="ltGray">
          <a:xfrm>
            <a:off x="127001" y="1447803"/>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5" name="Rectangle 1031"/>
          <p:cNvSpPr>
            <a:spLocks noChangeArrowheads="1"/>
          </p:cNvSpPr>
          <p:nvPr/>
        </p:nvSpPr>
        <p:spPr bwMode="gray">
          <a:xfrm>
            <a:off x="762000" y="990604"/>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6" name="Rectangle 1032"/>
          <p:cNvSpPr>
            <a:spLocks noChangeArrowheads="1"/>
          </p:cNvSpPr>
          <p:nvPr/>
        </p:nvSpPr>
        <p:spPr bwMode="gray">
          <a:xfrm flipV="1">
            <a:off x="460378"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lIns="91376" tIns="45688" rIns="91376" bIns="45688" anchor="ctr"/>
          <a:lstStyle/>
          <a:p>
            <a:pPr algn="ctr"/>
            <a:endParaRPr kumimoji="1" lang="en-US">
              <a:solidFill>
                <a:srgbClr val="000000"/>
              </a:solidFill>
              <a:latin typeface="Arial" charset="0"/>
            </a:endParaRPr>
          </a:p>
        </p:txBody>
      </p:sp>
      <p:sp>
        <p:nvSpPr>
          <p:cNvPr id="53257" name="Rectangle 1033"/>
          <p:cNvSpPr>
            <a:spLocks noGrp="1" noChangeArrowheads="1"/>
          </p:cNvSpPr>
          <p:nvPr>
            <p:ph type="title"/>
          </p:nvPr>
        </p:nvSpPr>
        <p:spPr bwMode="auto">
          <a:xfrm>
            <a:off x="1150944" y="617538"/>
            <a:ext cx="77930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3258"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ct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r" defTabSz="456880">
              <a:defRPr sz="1400">
                <a:solidFill>
                  <a:srgbClr val="000000"/>
                </a:solidFill>
                <a:latin typeface="Arial" charset="0"/>
              </a:defRPr>
            </a:lvl1pPr>
          </a:lstStyle>
          <a:p>
            <a:pPr>
              <a:defRPr/>
            </a:pPr>
            <a:fld id="{95FC9A03-BF56-E94F-BD9A-6B988A626443}" type="slidenum">
              <a:rPr lang="en-US"/>
              <a:pPr>
                <a:defRPr/>
              </a:pPr>
              <a:t>‹#›</a:t>
            </a:fld>
            <a:endParaRPr lang="en-US"/>
          </a:p>
        </p:txBody>
      </p:sp>
    </p:spTree>
    <p:extLst>
      <p:ext uri="{BB962C8B-B14F-4D97-AF65-F5344CB8AC3E}">
        <p14:creationId xmlns:p14="http://schemas.microsoft.com/office/powerpoint/2010/main" val="3799189586"/>
      </p:ext>
    </p:extLst>
  </p:cSld>
  <p:clrMap bg1="lt1" tx1="dk1" bg2="lt2" tx2="dk2" accent1="accent1" accent2="accent2" accent3="accent3" accent4="accent4" accent5="accent5" accent6="accent6" hlink="hlink" folHlink="folHlink"/>
  <p:sldLayoutIdLst>
    <p:sldLayoutId id="2147483878"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6880" algn="l" rtl="0" fontAlgn="base">
        <a:spcBef>
          <a:spcPct val="0"/>
        </a:spcBef>
        <a:spcAft>
          <a:spcPct val="0"/>
        </a:spcAft>
        <a:defRPr sz="4400">
          <a:solidFill>
            <a:schemeClr val="tx2"/>
          </a:solidFill>
          <a:latin typeface="Arial" charset="0"/>
        </a:defRPr>
      </a:lvl6pPr>
      <a:lvl7pPr marL="913758" algn="l" rtl="0" fontAlgn="base">
        <a:spcBef>
          <a:spcPct val="0"/>
        </a:spcBef>
        <a:spcAft>
          <a:spcPct val="0"/>
        </a:spcAft>
        <a:defRPr sz="4400">
          <a:solidFill>
            <a:schemeClr val="tx2"/>
          </a:solidFill>
          <a:latin typeface="Arial" charset="0"/>
        </a:defRPr>
      </a:lvl7pPr>
      <a:lvl8pPr marL="1370639" algn="l" rtl="0" fontAlgn="base">
        <a:spcBef>
          <a:spcPct val="0"/>
        </a:spcBef>
        <a:spcAft>
          <a:spcPct val="0"/>
        </a:spcAft>
        <a:defRPr sz="4400">
          <a:solidFill>
            <a:schemeClr val="tx2"/>
          </a:solidFill>
          <a:latin typeface="Arial" charset="0"/>
        </a:defRPr>
      </a:lvl8pPr>
      <a:lvl9pPr marL="1827517" algn="l"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428" indent="-285548"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599077" indent="-228439"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283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6971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6595"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3472"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2334391107"/>
      </p:ext>
    </p:extLst>
  </p:cSld>
  <p:clrMap bg1="lt1" tx1="dk1" bg2="lt2" tx2="dk2" accent1="accent1" accent2="accent2" accent3="accent3" accent4="accent4" accent5="accent5" accent6="accent6" hlink="hlink" folHlink="folHlink"/>
  <p:sldLayoutIdLst>
    <p:sldLayoutId id="2147483807"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82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a:fld id="{5483AB95-8A6B-437B-B35D-3F3F801EBC6C}" type="slidenum">
              <a:rPr lang="en-US" altLang="en-US">
                <a:solidFill>
                  <a:srgbClr val="FFFFFF"/>
                </a:solidFill>
                <a:latin typeface="Tahoma" pitchFamily="34" charset="0"/>
                <a:ea typeface="MS PGothic" pitchFamily="34" charset="-128"/>
                <a:cs typeface="+mn-cs"/>
              </a:rPr>
              <a:pPr defTabSz="914400"/>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950505215"/>
      </p:ext>
    </p:extLst>
  </p:cSld>
  <p:clrMap bg1="dk2" tx1="lt1" bg2="dk1"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708399481"/>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457200" y="992188"/>
            <a:ext cx="8153400" cy="1600200"/>
            <a:chOff x="288" y="625"/>
            <a:chExt cx="5136" cy="1008"/>
          </a:xfrm>
        </p:grpSpPr>
        <p:sp>
          <p:nvSpPr>
            <p:cNvPr id="33800"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33801"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33802"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3380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3795"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33796"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F8EC5CAA-95A2-2A49-8EF8-139EEE3FAF09}" type="slidenum">
              <a:rPr lang="en-US"/>
              <a:pPr>
                <a:defRPr/>
              </a:pPr>
              <a:t>‹#›</a:t>
            </a:fld>
            <a:endParaRPr lang="en-US"/>
          </a:p>
        </p:txBody>
      </p:sp>
    </p:spTree>
    <p:extLst>
      <p:ext uri="{BB962C8B-B14F-4D97-AF65-F5344CB8AC3E}">
        <p14:creationId xmlns:p14="http://schemas.microsoft.com/office/powerpoint/2010/main" val="1742241488"/>
      </p:ext>
    </p:extLst>
  </p:cSld>
  <p:clrMap bg1="dk2" tx1="lt1" bg2="dk1"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106" name="Group 2"/>
          <p:cNvGrpSpPr>
            <a:grpSpLocks/>
          </p:cNvGrpSpPr>
          <p:nvPr/>
        </p:nvGrpSpPr>
        <p:grpSpPr bwMode="auto">
          <a:xfrm>
            <a:off x="457200" y="992188"/>
            <a:ext cx="8153400" cy="1600200"/>
            <a:chOff x="288" y="625"/>
            <a:chExt cx="5136" cy="1008"/>
          </a:xfrm>
        </p:grpSpPr>
        <p:sp>
          <p:nvSpPr>
            <p:cNvPr id="4711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711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711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711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4710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4710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defTabSz="456880">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defTabSz="456880">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defTabSz="456880">
              <a:defRPr sz="1400">
                <a:solidFill>
                  <a:srgbClr val="FFFFCC"/>
                </a:solidFill>
                <a:latin typeface="Arial" charset="0"/>
              </a:defRPr>
            </a:lvl1pPr>
          </a:lstStyle>
          <a:p>
            <a:pPr>
              <a:defRPr/>
            </a:pPr>
            <a:fld id="{07F4B235-5935-184A-B708-9239EFE33AB7}" type="slidenum">
              <a:rPr lang="en-US"/>
              <a:pPr>
                <a:defRPr/>
              </a:pPr>
              <a:t>‹#›</a:t>
            </a:fld>
            <a:endParaRPr lang="en-US"/>
          </a:p>
        </p:txBody>
      </p:sp>
    </p:spTree>
    <p:extLst>
      <p:ext uri="{BB962C8B-B14F-4D97-AF65-F5344CB8AC3E}">
        <p14:creationId xmlns:p14="http://schemas.microsoft.com/office/powerpoint/2010/main" val="333929147"/>
      </p:ext>
    </p:extLst>
  </p:cSld>
  <p:clrMap bg1="dk2" tx1="lt1" bg2="dk1" tx2="lt2" accent1="accent1" accent2="accent2" accent3="accent3" accent4="accent4" accent5="accent5" accent6="accent6" hlink="hlink" folHlink="folHlink"/>
  <p:sldLayoutIdLst>
    <p:sldLayoutId id="2147483872"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3991371649"/>
      </p:ext>
    </p:extLst>
  </p:cSld>
  <p:clrMap bg1="lt1" tx1="dk1" bg2="lt2" tx2="dk2" accent1="accent1" accent2="accent2" accent3="accent3" accent4="accent4" accent5="accent5" accent6="accent6" hlink="hlink" folHlink="folHlink"/>
  <p:sldLayoutIdLst>
    <p:sldLayoutId id="2147483874"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6"/>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120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ct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r" defTabSz="456880" eaLnBrk="0" hangingPunct="0">
              <a:defRPr sz="1400">
                <a:solidFill>
                  <a:srgbClr val="212164"/>
                </a:solidFill>
                <a:latin typeface="Arial" charset="0"/>
              </a:defRPr>
            </a:lvl1pPr>
          </a:lstStyle>
          <a:p>
            <a:pPr>
              <a:defRPr/>
            </a:pPr>
            <a:fld id="{223D8E35-2756-3E43-9D47-AD7494C57F0C}" type="slidenum">
              <a:rPr lang="en-US"/>
              <a:pPr>
                <a:defRPr/>
              </a:pPr>
              <a:t>‹#›</a:t>
            </a:fld>
            <a:endParaRPr lang="en-US"/>
          </a:p>
        </p:txBody>
      </p:sp>
    </p:spTree>
    <p:extLst>
      <p:ext uri="{BB962C8B-B14F-4D97-AF65-F5344CB8AC3E}">
        <p14:creationId xmlns:p14="http://schemas.microsoft.com/office/powerpoint/2010/main" val="1031668093"/>
      </p:ext>
    </p:extLst>
  </p:cSld>
  <p:clrMap bg1="lt1" tx1="dk1" bg2="lt2" tx2="dk2" accent1="accent1" accent2="accent2" accent3="accent3" accent4="accent4" accent5="accent5" accent6="accent6" hlink="hlink" folHlink="folHlink"/>
  <p:sldLayoutIdLst>
    <p:sldLayoutId id="2147483876"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688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3758"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0639"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7517"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659" indent="-342659" algn="l" rtl="0" eaLnBrk="0" fontAlgn="base" hangingPunct="0">
        <a:spcBef>
          <a:spcPct val="20000"/>
        </a:spcBef>
        <a:spcAft>
          <a:spcPct val="0"/>
        </a:spcAft>
        <a:buChar char="•"/>
        <a:defRPr kumimoji="1" sz="3200">
          <a:solidFill>
            <a:schemeClr val="tx1"/>
          </a:solidFill>
          <a:latin typeface="+mn-lt"/>
          <a:ea typeface="+mn-ea"/>
          <a:cs typeface="+mn-cs"/>
        </a:defRPr>
      </a:lvl1pPr>
      <a:lvl2pPr marL="742428" indent="-285548" algn="l" rtl="0" eaLnBrk="0" fontAlgn="base" hangingPunct="0">
        <a:spcBef>
          <a:spcPct val="20000"/>
        </a:spcBef>
        <a:spcAft>
          <a:spcPct val="0"/>
        </a:spcAft>
        <a:buChar char="–"/>
        <a:defRPr kumimoji="1"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kumimoji="1"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kumimoji="1"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kumimoji="1" sz="2000">
          <a:solidFill>
            <a:schemeClr val="tx1"/>
          </a:solidFill>
          <a:latin typeface="+mn-lt"/>
          <a:ea typeface="+mn-ea"/>
          <a:cs typeface="+mn-cs"/>
        </a:defRPr>
      </a:lvl5pPr>
      <a:lvl6pPr marL="2512836" indent="-228439" algn="l" rtl="0" fontAlgn="base">
        <a:spcBef>
          <a:spcPct val="20000"/>
        </a:spcBef>
        <a:spcAft>
          <a:spcPct val="0"/>
        </a:spcAft>
        <a:buChar char="»"/>
        <a:defRPr kumimoji="1" sz="2000">
          <a:solidFill>
            <a:schemeClr val="tx1"/>
          </a:solidFill>
          <a:latin typeface="+mn-lt"/>
          <a:ea typeface="+mn-ea"/>
          <a:cs typeface="+mn-cs"/>
        </a:defRPr>
      </a:lvl6pPr>
      <a:lvl7pPr marL="2969716" indent="-228439" algn="l" rtl="0" fontAlgn="base">
        <a:spcBef>
          <a:spcPct val="20000"/>
        </a:spcBef>
        <a:spcAft>
          <a:spcPct val="0"/>
        </a:spcAft>
        <a:buChar char="»"/>
        <a:defRPr kumimoji="1" sz="2000">
          <a:solidFill>
            <a:schemeClr val="tx1"/>
          </a:solidFill>
          <a:latin typeface="+mn-lt"/>
          <a:ea typeface="+mn-ea"/>
          <a:cs typeface="+mn-cs"/>
        </a:defRPr>
      </a:lvl7pPr>
      <a:lvl8pPr marL="3426595" indent="-228439" algn="l" rtl="0" fontAlgn="base">
        <a:spcBef>
          <a:spcPct val="20000"/>
        </a:spcBef>
        <a:spcAft>
          <a:spcPct val="0"/>
        </a:spcAft>
        <a:buChar char="»"/>
        <a:defRPr kumimoji="1" sz="2000">
          <a:solidFill>
            <a:schemeClr val="tx1"/>
          </a:solidFill>
          <a:latin typeface="+mn-lt"/>
          <a:ea typeface="+mn-ea"/>
          <a:cs typeface="+mn-cs"/>
        </a:defRPr>
      </a:lvl8pPr>
      <a:lvl9pPr marL="3883472" indent="-228439"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71525"/>
            <a:ext cx="9144000" cy="6086475"/>
          </a:xfrm>
          <a:prstGeom prst="rect">
            <a:avLst/>
          </a:prstGeom>
        </p:spPr>
      </p:pic>
      <p:sp>
        <p:nvSpPr>
          <p:cNvPr id="2" name="Title 1"/>
          <p:cNvSpPr>
            <a:spLocks noGrp="1"/>
          </p:cNvSpPr>
          <p:nvPr>
            <p:ph type="title" idx="4294967295"/>
          </p:nvPr>
        </p:nvSpPr>
        <p:spPr>
          <a:xfrm>
            <a:off x="0" y="0"/>
            <a:ext cx="9144000" cy="1076446"/>
          </a:xfrm>
          <a:solidFill>
            <a:srgbClr val="0A0002"/>
          </a:solidFill>
        </p:spPr>
        <p:txBody>
          <a:bodyPr/>
          <a:lstStyle/>
          <a:p>
            <a:r>
              <a:rPr lang="ar-SA" sz="6000" dirty="0">
                <a:solidFill>
                  <a:srgbClr val="FFFFFF"/>
                </a:solidFill>
                <a:latin typeface="Arial" panose="020B0604020202020204" pitchFamily="34" charset="0"/>
                <a:cs typeface="Arial" panose="020B0604020202020204" pitchFamily="34" charset="0"/>
              </a:rPr>
              <a:t>التسلسل الزمني للمسيح </a:t>
            </a:r>
            <a:endParaRPr lang="en-US" sz="6000" dirty="0">
              <a:solidFill>
                <a:srgbClr val="FFFFFF"/>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AA85267-23A9-8844-96AF-13578DF2DFC6}"/>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extLst>
      <p:ext uri="{BB962C8B-B14F-4D97-AF65-F5344CB8AC3E}">
        <p14:creationId xmlns:p14="http://schemas.microsoft.com/office/powerpoint/2010/main" val="32621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3331840"/>
          </a:xfrm>
        </p:spPr>
        <p:txBody>
          <a:bodyPr/>
          <a:lstStyle/>
          <a:p>
            <a:r>
              <a:rPr lang="ar-JO" b="1" dirty="0">
                <a:solidFill>
                  <a:schemeClr val="bg1"/>
                </a:solidFill>
                <a:latin typeface="Arial" panose="020B0604020202020204" pitchFamily="34" charset="0"/>
                <a:cs typeface="Arial" panose="020B0604020202020204" pitchFamily="34" charset="0"/>
              </a:rPr>
              <a:t>ومع ذلك يجب علينا أيضًا النظر في هذا العمل النهائي</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356899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CC"/>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5" name="Text Box 10"/>
          <p:cNvSpPr txBox="1">
            <a:spLocks noChangeArrowheads="1"/>
          </p:cNvSpPr>
          <p:nvPr/>
        </p:nvSpPr>
        <p:spPr bwMode="auto">
          <a:xfrm>
            <a:off x="8615365" y="4766"/>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rPr>
              <a:t>65</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eaLnBrk="1" hangingPunct="1">
              <a:defRPr/>
            </a:pPr>
            <a:r>
              <a:rPr lang="ar-JO" sz="3600" b="1" i="0" dirty="0">
                <a:solidFill>
                  <a:schemeClr val="bg1"/>
                </a:solidFill>
                <a:latin typeface="Arial" panose="020B0604020202020204" pitchFamily="34" charset="0"/>
                <a:cs typeface="Arial" panose="020B0604020202020204" pitchFamily="34" charset="0"/>
              </a:rPr>
              <a:t>تاريخ ميلاد المسيح</a:t>
            </a:r>
            <a:endParaRPr lang="en-US" sz="3600" b="1" i="0" dirty="0">
              <a:solidFill>
                <a:schemeClr val="bg1"/>
              </a:solidFill>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تاريخ الميلاد: ما بين كانون أول 5 ق.م / كانون الثاني 4 ق.م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ولد يسوع بين هذين التاريخين</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 name="Title 7"/>
          <p:cNvSpPr txBox="1">
            <a:spLocks/>
          </p:cNvSpPr>
          <p:nvPr/>
        </p:nvSpPr>
        <p:spPr bwMode="auto">
          <a:xfrm>
            <a:off x="204788" y="4976817"/>
            <a:ext cx="29591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6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2" name="Title 7"/>
          <p:cNvSpPr txBox="1">
            <a:spLocks/>
          </p:cNvSpPr>
          <p:nvPr/>
        </p:nvSpPr>
        <p:spPr bwMode="auto">
          <a:xfrm>
            <a:off x="5402269" y="4976817"/>
            <a:ext cx="35718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29 آذار – 11 نيسان</a:t>
            </a:r>
          </a:p>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4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7"/>
            <a:ext cx="9128126"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إحصاء</a:t>
            </a:r>
          </a:p>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كيرينيوس</a:t>
            </a:r>
          </a:p>
          <a:p>
            <a:pPr marL="0" marR="0" lvl="0" indent="0" algn="ctr" defTabSz="45688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لوقا 2: 1-5</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t>
            </a:r>
          </a:p>
        </p:txBody>
      </p:sp>
      <p:sp>
        <p:nvSpPr>
          <p:cNvPr id="17" name="Title 7"/>
          <p:cNvSpPr txBox="1">
            <a:spLocks/>
          </p:cNvSpPr>
          <p:nvPr/>
        </p:nvSpPr>
        <p:spPr bwMode="auto">
          <a:xfrm>
            <a:off x="5410206" y="3217863"/>
            <a:ext cx="35734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موت</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هيرودس الكبير</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(متى 2: 1</a:t>
            </a:r>
            <a:r>
              <a:rPr lang="ar-LB" sz="2400" b="1" i="0" dirty="0">
                <a:solidFill>
                  <a:srgbClr val="F2FCFF"/>
                </a:solidFill>
                <a:effectLst>
                  <a:outerShdw blurRad="38100" dist="38100" dir="2700000" algn="tl">
                    <a:srgbClr val="000000">
                      <a:alpha val="43137"/>
                    </a:srgbClr>
                  </a:outerShdw>
                </a:effectLst>
                <a:latin typeface="Arial" charset="0"/>
                <a:cs typeface="Arial" charset="0"/>
              </a:rPr>
              <a:t>؛</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لوقا 1: 5)</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5" name="Text Box 10"/>
          <p:cNvSpPr txBox="1">
            <a:spLocks noChangeArrowheads="1"/>
          </p:cNvSpPr>
          <p:nvPr/>
        </p:nvSpPr>
        <p:spPr bwMode="auto">
          <a:xfrm>
            <a:off x="8615365" y="4766"/>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rPr>
              <a:t>56</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ar-JO" sz="3600" b="1" i="0"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تاريخ بداية خدمة المسيح</a:t>
            </a:r>
            <a:endParaRPr lang="en-US" sz="3600" b="1" i="0"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بدء الخدمة: حوالي خريف 29 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على الأغلب أن يسوع بدأ خدمته بين هذين التاريخين:</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9" name="Title 7"/>
          <p:cNvSpPr txBox="1">
            <a:spLocks/>
          </p:cNvSpPr>
          <p:nvPr/>
        </p:nvSpPr>
        <p:spPr bwMode="auto">
          <a:xfrm>
            <a:off x="1231906" y="2952483"/>
            <a:ext cx="6659563"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السنة الخامسة عشرة من حكم طيباريوس *</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لوقا 3: 1-3</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t>
            </a:r>
          </a:p>
        </p:txBody>
      </p:sp>
      <p:sp>
        <p:nvSpPr>
          <p:cNvPr id="10" name="Title 7"/>
          <p:cNvSpPr txBox="1">
            <a:spLocks/>
          </p:cNvSpPr>
          <p:nvPr/>
        </p:nvSpPr>
        <p:spPr bwMode="auto">
          <a:xfrm>
            <a:off x="204788" y="4427541"/>
            <a:ext cx="29591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19 آب</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28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2" name="Title 7"/>
          <p:cNvSpPr txBox="1">
            <a:spLocks/>
          </p:cNvSpPr>
          <p:nvPr/>
        </p:nvSpPr>
        <p:spPr bwMode="auto">
          <a:xfrm>
            <a:off x="5402269" y="4427541"/>
            <a:ext cx="35718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31 كانون أول</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29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3" name="Title 7"/>
          <p:cNvSpPr txBox="1">
            <a:spLocks/>
          </p:cNvSpPr>
          <p:nvPr/>
        </p:nvSpPr>
        <p:spPr bwMode="auto">
          <a:xfrm>
            <a:off x="-6344" y="5589588"/>
            <a:ext cx="91360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محسوب إما من التقويم اليولياني أو من سنة طيباريوس الملكية</a:t>
            </a:r>
            <a:endParaRPr kumimoji="0" lang="en-US"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7"/>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0" name="Rounded Rectangle 34"/>
          <p:cNvSpPr>
            <a:spLocks noChangeArrowheads="1"/>
          </p:cNvSpPr>
          <p:nvPr/>
        </p:nvSpPr>
        <p:spPr bwMode="auto">
          <a:xfrm>
            <a:off x="34930" y="76200"/>
            <a:ext cx="9074150" cy="1447800"/>
          </a:xfrm>
          <a:prstGeom prst="roundRect">
            <a:avLst>
              <a:gd name="adj" fmla="val 16667"/>
            </a:avLst>
          </a:prstGeom>
          <a:solidFill>
            <a:schemeClr val="tx2"/>
          </a:solidFill>
          <a:ln w="9525">
            <a:solidFill>
              <a:srgbClr val="FFFFFF"/>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252931" name="Rectangle 8"/>
          <p:cNvSpPr>
            <a:spLocks noGrp="1" noChangeArrowheads="1"/>
          </p:cNvSpPr>
          <p:nvPr>
            <p:ph type="title"/>
          </p:nvPr>
        </p:nvSpPr>
        <p:spPr bwMode="auto">
          <a:xfrm>
            <a:off x="-152400" y="3"/>
            <a:ext cx="9448800" cy="841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067" tIns="41034" rIns="82067" bIns="41034" numCol="1" anchor="b" anchorCtr="0" compatLnSpc="1">
            <a:prstTxWarp prst="textNoShape">
              <a:avLst/>
            </a:prstTxWarp>
          </a:bodyPr>
          <a:lstStyle/>
          <a:p>
            <a:pPr eaLnBrk="1" hangingPunct="1"/>
            <a:r>
              <a:rPr lang="ar-JO" altLang="zh-CN" sz="4400" dirty="0">
                <a:latin typeface="Arial" charset="0"/>
                <a:cs typeface="Arial" charset="0"/>
              </a:rPr>
              <a:t>مدة خدمة المسيح</a:t>
            </a:r>
            <a:endParaRPr lang="en-US" altLang="zh-CN" sz="4000" dirty="0">
              <a:latin typeface="Arial" charset="0"/>
              <a:cs typeface="Arial" charset="0"/>
            </a:endParaRPr>
          </a:p>
        </p:txBody>
      </p:sp>
      <p:sp>
        <p:nvSpPr>
          <p:cNvPr id="252932" name="Text Box 9"/>
          <p:cNvSpPr txBox="1">
            <a:spLocks noChangeArrowheads="1"/>
          </p:cNvSpPr>
          <p:nvPr/>
        </p:nvSpPr>
        <p:spPr bwMode="auto">
          <a:xfrm>
            <a:off x="-47625" y="838206"/>
            <a:ext cx="9240838"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 – 3 نيسان 33 م (</a:t>
            </a:r>
            <a:r>
              <a:rPr kumimoji="0" lang="ar-LB"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3.5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سنة)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3" name="Text Box 9"/>
          <p:cNvSpPr txBox="1">
            <a:spLocks noChangeArrowheads="1"/>
          </p:cNvSpPr>
          <p:nvPr/>
        </p:nvSpPr>
        <p:spPr bwMode="auto">
          <a:xfrm>
            <a:off x="0" y="2743206"/>
            <a:ext cx="19812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بدء خدمة يسوع</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4" name="Text Box 9"/>
          <p:cNvSpPr txBox="1">
            <a:spLocks noChangeArrowheads="1"/>
          </p:cNvSpPr>
          <p:nvPr/>
        </p:nvSpPr>
        <p:spPr bwMode="auto">
          <a:xfrm>
            <a:off x="152400" y="4648200"/>
            <a:ext cx="14478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cxnSp>
        <p:nvCxnSpPr>
          <p:cNvPr id="252935" name="Straight Connector 15"/>
          <p:cNvCxnSpPr>
            <a:cxnSpLocks noChangeShapeType="1"/>
          </p:cNvCxnSpPr>
          <p:nvPr/>
        </p:nvCxnSpPr>
        <p:spPr bwMode="auto">
          <a:xfrm rot="5400000">
            <a:off x="4198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6"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7" name="Straight Connector 21"/>
          <p:cNvCxnSpPr>
            <a:cxnSpLocks noChangeShapeType="1"/>
          </p:cNvCxnSpPr>
          <p:nvPr/>
        </p:nvCxnSpPr>
        <p:spPr bwMode="auto">
          <a:xfrm rot="5400000">
            <a:off x="77350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8" name="Straight Connector 22"/>
          <p:cNvCxnSpPr>
            <a:cxnSpLocks noChangeShapeType="1"/>
          </p:cNvCxnSpPr>
          <p:nvPr/>
        </p:nvCxnSpPr>
        <p:spPr bwMode="auto">
          <a:xfrm rot="5400000">
            <a:off x="22486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39" name="Straight Connector 23"/>
          <p:cNvCxnSpPr>
            <a:cxnSpLocks noChangeShapeType="1"/>
          </p:cNvCxnSpPr>
          <p:nvPr/>
        </p:nvCxnSpPr>
        <p:spPr bwMode="auto">
          <a:xfrm rot="5400000">
            <a:off x="40774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40" name="Straight Connector 24"/>
          <p:cNvCxnSpPr>
            <a:cxnSpLocks noChangeShapeType="1"/>
          </p:cNvCxnSpPr>
          <p:nvPr/>
        </p:nvCxnSpPr>
        <p:spPr bwMode="auto">
          <a:xfrm rot="5400000">
            <a:off x="59062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sp>
        <p:nvSpPr>
          <p:cNvPr id="252941" name="Text Box 9"/>
          <p:cNvSpPr txBox="1">
            <a:spLocks noChangeArrowheads="1"/>
          </p:cNvSpPr>
          <p:nvPr/>
        </p:nvSpPr>
        <p:spPr bwMode="auto">
          <a:xfrm>
            <a:off x="2057400" y="2743206"/>
            <a:ext cx="126922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الأول</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7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30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2" name="Text Box 9"/>
          <p:cNvSpPr txBox="1">
            <a:spLocks noChangeArrowheads="1"/>
          </p:cNvSpPr>
          <p:nvPr/>
        </p:nvSpPr>
        <p:spPr bwMode="auto">
          <a:xfrm>
            <a:off x="1828800" y="4648200"/>
            <a:ext cx="17526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2: 13</a:t>
            </a:r>
            <a:r>
              <a:rPr kumimoji="0" lang="ar-LB"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و</a:t>
            </a: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23</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3" name="Text Box 9"/>
          <p:cNvSpPr txBox="1">
            <a:spLocks noChangeArrowheads="1"/>
          </p:cNvSpPr>
          <p:nvPr/>
        </p:nvSpPr>
        <p:spPr bwMode="auto">
          <a:xfrm>
            <a:off x="3520682" y="2786040"/>
            <a:ext cx="178595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الفصح الثاني</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4" name="Text Box 9"/>
          <p:cNvSpPr txBox="1">
            <a:spLocks noChangeArrowheads="1"/>
          </p:cNvSpPr>
          <p:nvPr/>
        </p:nvSpPr>
        <p:spPr bwMode="auto">
          <a:xfrm>
            <a:off x="3429000" y="4648206"/>
            <a:ext cx="2500322" cy="107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غير مذكور في يوحنا</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مر 2: 23-28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لو 6: 1-5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مت 12: 1-8</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5" name="Text Box 9"/>
          <p:cNvSpPr txBox="1">
            <a:spLocks noChangeArrowheads="1"/>
          </p:cNvSpPr>
          <p:nvPr/>
        </p:nvSpPr>
        <p:spPr bwMode="auto">
          <a:xfrm>
            <a:off x="5500694" y="2743206"/>
            <a:ext cx="1714512"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الثالث</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25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32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6"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6: 4</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7" name="Text Box 9"/>
          <p:cNvSpPr txBox="1">
            <a:spLocks noChangeArrowheads="1"/>
          </p:cNvSpPr>
          <p:nvPr/>
        </p:nvSpPr>
        <p:spPr bwMode="auto">
          <a:xfrm>
            <a:off x="7467600" y="2743206"/>
            <a:ext cx="1676400"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الرابع</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33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8" name="Text Box 9"/>
          <p:cNvSpPr txBox="1">
            <a:spLocks noChangeArrowheads="1"/>
          </p:cNvSpPr>
          <p:nvPr/>
        </p:nvSpPr>
        <p:spPr bwMode="auto">
          <a:xfrm>
            <a:off x="7143768" y="4648200"/>
            <a:ext cx="2000232"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11: 55</a:t>
            </a:r>
            <a:r>
              <a:rPr kumimoji="0" lang="ar-LB"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a:t>
            </a: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a:t>
            </a:r>
            <a:r>
              <a:rPr kumimoji="0" lang="ar-LB"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a:t>
            </a: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12: 1</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9" name="Text Box 9"/>
          <p:cNvSpPr txBox="1">
            <a:spLocks noChangeArrowheads="1"/>
          </p:cNvSpPr>
          <p:nvPr/>
        </p:nvSpPr>
        <p:spPr bwMode="auto">
          <a:xfrm>
            <a:off x="381000" y="1573219"/>
            <a:ext cx="8458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ذكر</a:t>
            </a:r>
            <a:r>
              <a:rPr kumimoji="0" lang="ar-JO" sz="28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يوحنا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وحده ثلاثة أعياد فصح</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36" name="TextBox 35"/>
          <p:cNvSpPr txBox="1"/>
          <p:nvPr/>
        </p:nvSpPr>
        <p:spPr>
          <a:xfrm>
            <a:off x="8616954" y="71441"/>
            <a:ext cx="530785" cy="461600"/>
          </a:xfrm>
          <a:prstGeom prst="rect">
            <a:avLst/>
          </a:prstGeom>
          <a:noFill/>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rPr>
              <a:t>56</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endParaRPr>
          </a:p>
        </p:txBody>
      </p:sp>
      <p:sp>
        <p:nvSpPr>
          <p:cNvPr id="252951" name="Text Box 9"/>
          <p:cNvSpPr txBox="1">
            <a:spLocks noChangeArrowheads="1"/>
          </p:cNvSpPr>
          <p:nvPr/>
        </p:nvSpPr>
        <p:spPr bwMode="auto">
          <a:xfrm>
            <a:off x="0" y="6443667"/>
            <a:ext cx="9128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252952"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rPr>
              <a:t>لهذا فإن خدمة يسوع كانت </a:t>
            </a:r>
            <a:r>
              <a:rPr lang="ar-LB" sz="2000" b="1" dirty="0">
                <a:solidFill>
                  <a:srgbClr val="F2FCFF"/>
                </a:solidFill>
                <a:latin typeface="Arial" panose="020B0604020202020204" pitchFamily="34" charset="0"/>
                <a:ea typeface="MS Gothic" charset="0"/>
                <a:cs typeface="Arial" panose="020B0604020202020204" pitchFamily="34" charset="0"/>
              </a:rPr>
              <a:t>2.5 س</a:t>
            </a:r>
            <a:r>
              <a:rPr kumimoji="0" lang="ar-JO" sz="2000" b="1" i="0" u="none" strike="noStrike" kern="1200" cap="none" spc="0" normalizeH="0" baseline="0" noProof="0" dirty="0" err="1">
                <a:ln>
                  <a:noFill/>
                </a:ln>
                <a:solidFill>
                  <a:srgbClr val="F2FCFF"/>
                </a:solidFill>
                <a:effectLst/>
                <a:uLnTx/>
                <a:uFillTx/>
                <a:latin typeface="Arial" panose="020B0604020202020204" pitchFamily="34" charset="0"/>
                <a:ea typeface="MS Gothic" charset="0"/>
                <a:cs typeface="Arial" panose="020B0604020202020204" pitchFamily="34" charset="0"/>
              </a:rPr>
              <a:t>نة</a:t>
            </a:r>
            <a:r>
              <a:rPr kumimoji="0" lang="ar-JO"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rPr>
              <a:t> على الأقل</a:t>
            </a:r>
            <a:endParaRPr kumimoji="0" lang="en-US"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idx="4294967295"/>
          </p:nvPr>
        </p:nvSpPr>
        <p:spPr>
          <a:xfrm>
            <a:off x="609600" y="304800"/>
            <a:ext cx="7848600" cy="838200"/>
          </a:xfrm>
          <a:solidFill>
            <a:srgbClr val="000099"/>
          </a:solidFill>
        </p:spPr>
        <p:txBody>
          <a:bodyPr/>
          <a:lstStyle/>
          <a:p>
            <a:pPr rtl="1" eaLnBrk="1" hangingPunct="1"/>
            <a:r>
              <a:rPr kumimoji="0" lang="ar-JO" dirty="0">
                <a:solidFill>
                  <a:srgbClr val="FFFFFF"/>
                </a:solidFill>
                <a:latin typeface="Arial" panose="020B0604020202020204" pitchFamily="34" charset="0"/>
                <a:ea typeface="ＭＳ Ｐゴシック" charset="0"/>
                <a:cs typeface="Arial" panose="020B0604020202020204" pitchFamily="34" charset="0"/>
              </a:rPr>
              <a:t>التسلسل الزمني ليسوع و الأعمال</a:t>
            </a:r>
            <a:endParaRPr kumimoji="0" lang="en-US" dirty="0">
              <a:latin typeface="Arial" panose="020B0604020202020204" pitchFamily="34" charset="0"/>
              <a:ea typeface="ＭＳ Ｐゴシック" charset="0"/>
              <a:cs typeface="Arial" panose="020B0604020202020204" pitchFamily="34" charset="0"/>
            </a:endParaRPr>
          </a:p>
        </p:txBody>
      </p:sp>
      <p:sp>
        <p:nvSpPr>
          <p:cNvPr id="84995" name="Text Box 3"/>
          <p:cNvSpPr txBox="1">
            <a:spLocks noChangeArrowheads="1"/>
          </p:cNvSpPr>
          <p:nvPr/>
        </p:nvSpPr>
        <p:spPr bwMode="auto">
          <a:xfrm>
            <a:off x="483279" y="1219203"/>
            <a:ext cx="82573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4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4996" name="Text Box 4"/>
          <p:cNvSpPr txBox="1">
            <a:spLocks noChangeArrowheads="1"/>
          </p:cNvSpPr>
          <p:nvPr/>
        </p:nvSpPr>
        <p:spPr bwMode="auto">
          <a:xfrm>
            <a:off x="1397679" y="1219203"/>
            <a:ext cx="82573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1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4997" name="Text Box 5"/>
          <p:cNvSpPr txBox="1">
            <a:spLocks noChangeArrowheads="1"/>
          </p:cNvSpPr>
          <p:nvPr/>
        </p:nvSpPr>
        <p:spPr bwMode="auto">
          <a:xfrm>
            <a:off x="2676934" y="1219203"/>
            <a:ext cx="55322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1 م</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4998" name="Text Box 6"/>
          <p:cNvSpPr txBox="1">
            <a:spLocks noChangeArrowheads="1"/>
          </p:cNvSpPr>
          <p:nvPr/>
        </p:nvSpPr>
        <p:spPr bwMode="auto">
          <a:xfrm>
            <a:off x="5260698"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29</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4999" name="Text Box 7"/>
          <p:cNvSpPr txBox="1">
            <a:spLocks noChangeArrowheads="1"/>
          </p:cNvSpPr>
          <p:nvPr/>
        </p:nvSpPr>
        <p:spPr bwMode="auto">
          <a:xfrm>
            <a:off x="6168748"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30</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0" name="Text Box 8"/>
          <p:cNvSpPr txBox="1">
            <a:spLocks noChangeArrowheads="1"/>
          </p:cNvSpPr>
          <p:nvPr/>
        </p:nvSpPr>
        <p:spPr bwMode="auto">
          <a:xfrm>
            <a:off x="677676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33</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1" name="Text Box 9"/>
          <p:cNvSpPr txBox="1">
            <a:spLocks noChangeArrowheads="1"/>
          </p:cNvSpPr>
          <p:nvPr/>
        </p:nvSpPr>
        <p:spPr bwMode="auto">
          <a:xfrm>
            <a:off x="806581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35</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2" name="Text Box 10"/>
          <p:cNvSpPr txBox="1">
            <a:spLocks noChangeArrowheads="1"/>
          </p:cNvSpPr>
          <p:nvPr/>
        </p:nvSpPr>
        <p:spPr bwMode="auto">
          <a:xfrm>
            <a:off x="367796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14</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5003" name="Text Box 11"/>
          <p:cNvSpPr txBox="1">
            <a:spLocks noChangeArrowheads="1"/>
          </p:cNvSpPr>
          <p:nvPr/>
        </p:nvSpPr>
        <p:spPr bwMode="auto">
          <a:xfrm>
            <a:off x="518504" y="1905004"/>
            <a:ext cx="763221"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ولادة</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4" name="Text Box 12"/>
          <p:cNvSpPr txBox="1">
            <a:spLocks noChangeArrowheads="1"/>
          </p:cNvSpPr>
          <p:nvPr/>
        </p:nvSpPr>
        <p:spPr bwMode="auto">
          <a:xfrm>
            <a:off x="1732143" y="1905003"/>
            <a:ext cx="92833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a:t>
            </a: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سنة</a:t>
            </a:r>
            <a:r>
              <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a:t>
            </a:r>
          </a:p>
        </p:txBody>
      </p:sp>
      <p:sp>
        <p:nvSpPr>
          <p:cNvPr id="85005" name="Text Box 13"/>
          <p:cNvSpPr txBox="1">
            <a:spLocks noChangeArrowheads="1"/>
          </p:cNvSpPr>
          <p:nvPr/>
        </p:nvSpPr>
        <p:spPr bwMode="auto">
          <a:xfrm>
            <a:off x="4880760" y="1905000"/>
            <a:ext cx="1295418" cy="1938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السنة 15</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لطيباريوس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a:t>
            </a:r>
            <a:br>
              <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يوحنا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و 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6" name="Text Box 14"/>
          <p:cNvSpPr txBox="1">
            <a:spLocks noChangeArrowheads="1"/>
          </p:cNvSpPr>
          <p:nvPr/>
        </p:nvSpPr>
        <p:spPr bwMode="auto">
          <a:xfrm>
            <a:off x="6662132" y="1905004"/>
            <a:ext cx="763221"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موت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7" name="Text Box 15"/>
          <p:cNvSpPr txBox="1">
            <a:spLocks noChangeArrowheads="1"/>
          </p:cNvSpPr>
          <p:nvPr/>
        </p:nvSpPr>
        <p:spPr bwMode="auto">
          <a:xfrm>
            <a:off x="7952001" y="1905004"/>
            <a:ext cx="758413"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إيمان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بولس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8" name="Text Box 16"/>
          <p:cNvSpPr txBox="1">
            <a:spLocks noChangeArrowheads="1"/>
          </p:cNvSpPr>
          <p:nvPr/>
        </p:nvSpPr>
        <p:spPr bwMode="auto">
          <a:xfrm>
            <a:off x="3332506" y="1905004"/>
            <a:ext cx="1223283"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تتويج</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9" name="Text Box 17"/>
          <p:cNvSpPr txBox="1">
            <a:spLocks noChangeArrowheads="1"/>
          </p:cNvSpPr>
          <p:nvPr/>
        </p:nvSpPr>
        <p:spPr bwMode="auto">
          <a:xfrm>
            <a:off x="2449521" y="4191003"/>
            <a:ext cx="1457321"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32-33 سنة</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Times New Roman" charset="0"/>
              <a:ea typeface="ＭＳ Ｐゴシック" charset="0"/>
            </a:endParaRPr>
          </a:p>
        </p:txBody>
      </p:sp>
      <p:sp>
        <p:nvSpPr>
          <p:cNvPr id="85011" name="Text Box 19"/>
          <p:cNvSpPr txBox="1">
            <a:spLocks noChangeArrowheads="1"/>
          </p:cNvSpPr>
          <p:nvPr/>
        </p:nvSpPr>
        <p:spPr bwMode="auto">
          <a:xfrm>
            <a:off x="914400" y="4648200"/>
            <a:ext cx="47244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و 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5012" name="Text Box 20"/>
          <p:cNvSpPr txBox="1">
            <a:spLocks noChangeArrowheads="1"/>
          </p:cNvSpPr>
          <p:nvPr/>
        </p:nvSpPr>
        <p:spPr bwMode="auto">
          <a:xfrm>
            <a:off x="0" y="2835276"/>
            <a:ext cx="49530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 السنة الخامسة عشرة لطيباريوس</a:t>
            </a:r>
            <a:r>
              <a:rPr kumimoji="0" lang="ar-LB"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كرز يوحنا</a:t>
            </a:r>
            <a:r>
              <a:rPr lang="ar-LB" b="1" dirty="0">
                <a:solidFill>
                  <a:srgbClr val="FFFFFF"/>
                </a:solidFill>
                <a:latin typeface="Arial" panose="020B0604020202020204" pitchFamily="34" charset="0"/>
                <a:cs typeface="Arial" panose="020B0604020202020204" pitchFamily="34" charset="0"/>
              </a:rPr>
              <a:t>.</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LB"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يو </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1376" tIns="45688" rIns="91376" bIns="4568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Times New Roman" charset="0"/>
              <a:ea typeface="ＭＳ Ｐゴシック" charset="0"/>
            </a:endParaRPr>
          </a:p>
        </p:txBody>
      </p:sp>
      <p:sp>
        <p:nvSpPr>
          <p:cNvPr id="254997"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38أ</a:t>
            </a:r>
            <a:endParaRPr kumimoji="0" lang="en-US" sz="2000" b="0" i="0" u="none" strike="noStrike" kern="1200" cap="none" spc="0" normalizeH="0" baseline="0" noProof="0" dirty="0">
              <a:ln>
                <a:noFill/>
              </a:ln>
              <a:solidFill>
                <a:srgbClr val="212164"/>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26"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27"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28"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29"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0"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1"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2"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3"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4"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5"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6"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7"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8"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9"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0"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1"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2"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3"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4"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5"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6"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7"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8"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9"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0"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1"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2"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3"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4"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5"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6" name="Text Box 33"/>
          <p:cNvSpPr txBox="1">
            <a:spLocks noChangeArrowheads="1"/>
          </p:cNvSpPr>
          <p:nvPr/>
        </p:nvSpPr>
        <p:spPr bwMode="auto">
          <a:xfrm>
            <a:off x="0" y="4100519"/>
            <a:ext cx="9372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4</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1</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2</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3</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4</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5</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6</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7</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8</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mr-IN"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26</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27</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28</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29</a:t>
            </a:r>
            <a:endPar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endParaRPr>
          </a:p>
        </p:txBody>
      </p:sp>
      <p:sp>
        <p:nvSpPr>
          <p:cNvPr id="257057" name="Line 34"/>
          <p:cNvSpPr>
            <a:spLocks noChangeShapeType="1"/>
          </p:cNvSpPr>
          <p:nvPr/>
        </p:nvSpPr>
        <p:spPr bwMode="auto">
          <a:xfrm flipH="1">
            <a:off x="166689" y="3338513"/>
            <a:ext cx="9763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8"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9"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60" name="Text Box 37"/>
          <p:cNvSpPr txBox="1">
            <a:spLocks noChangeArrowheads="1"/>
          </p:cNvSpPr>
          <p:nvPr/>
        </p:nvSpPr>
        <p:spPr bwMode="auto">
          <a:xfrm>
            <a:off x="0" y="2881316"/>
            <a:ext cx="114297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سنوات</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7061" name="Text Box 38"/>
          <p:cNvSpPr txBox="1">
            <a:spLocks noChangeArrowheads="1"/>
          </p:cNvSpPr>
          <p:nvPr/>
        </p:nvSpPr>
        <p:spPr bwMode="auto">
          <a:xfrm>
            <a:off x="1066800" y="2500313"/>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سنة</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7062" name="Text Box 39"/>
          <p:cNvSpPr txBox="1">
            <a:spLocks noChangeArrowheads="1"/>
          </p:cNvSpPr>
          <p:nvPr/>
        </p:nvSpPr>
        <p:spPr bwMode="auto">
          <a:xfrm>
            <a:off x="1447804" y="2805116"/>
            <a:ext cx="759301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57063" name="Text Box 40"/>
          <p:cNvSpPr txBox="1">
            <a:spLocks noChangeArrowheads="1"/>
          </p:cNvSpPr>
          <p:nvPr/>
        </p:nvSpPr>
        <p:spPr bwMode="auto">
          <a:xfrm>
            <a:off x="1447801" y="2805116"/>
            <a:ext cx="763428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28-29 سنة</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7064" name="Text Box 41"/>
          <p:cNvSpPr txBox="1">
            <a:spLocks noChangeArrowheads="1"/>
          </p:cNvSpPr>
          <p:nvPr/>
        </p:nvSpPr>
        <p:spPr bwMode="auto">
          <a:xfrm>
            <a:off x="0" y="4405316"/>
            <a:ext cx="37338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ق.م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400" b="0"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sp>
        <p:nvSpPr>
          <p:cNvPr id="257065" name="Text Box 42"/>
          <p:cNvSpPr txBox="1">
            <a:spLocks noChangeArrowheads="1"/>
          </p:cNvSpPr>
          <p:nvPr/>
        </p:nvSpPr>
        <p:spPr bwMode="auto">
          <a:xfrm>
            <a:off x="1447800" y="838203"/>
            <a:ext cx="65532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57066" name="Text Box 43"/>
          <p:cNvSpPr txBox="1">
            <a:spLocks noChangeArrowheads="1"/>
          </p:cNvSpPr>
          <p:nvPr/>
        </p:nvSpPr>
        <p:spPr bwMode="auto">
          <a:xfrm>
            <a:off x="1295400" y="5014914"/>
            <a:ext cx="6629400" cy="1015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3 + 1 + 28 = 32 سنة (غير شامل 29 م)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3 + 1 + 29 = 33 سنة (شامل 29 م)</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57067" name="Rectangle 44"/>
          <p:cNvSpPr>
            <a:spLocks noGrp="1" noChangeArrowheads="1"/>
          </p:cNvSpPr>
          <p:nvPr>
            <p:ph type="title" idx="4294967295"/>
          </p:nvPr>
        </p:nvSpPr>
        <p:spPr>
          <a:xfrm>
            <a:off x="1150944" y="617538"/>
            <a:ext cx="7793037" cy="914400"/>
          </a:xfrm>
        </p:spPr>
        <p:txBody>
          <a:bodyPr/>
          <a:lstStyle/>
          <a:p>
            <a:pPr algn="ctr" eaLnBrk="1" hangingPunct="1"/>
            <a:r>
              <a:rPr lang="ar-JO" sz="3200" b="1" dirty="0">
                <a:solidFill>
                  <a:schemeClr val="tx1"/>
                </a:solidFill>
                <a:latin typeface="Arial" panose="020B0604020202020204" pitchFamily="34" charset="0"/>
                <a:cs typeface="Arial" panose="020B0604020202020204" pitchFamily="34" charset="0"/>
              </a:rPr>
              <a:t>عمر يسوع</a:t>
            </a:r>
            <a:br>
              <a:rPr lang="en-US" sz="3200" b="1" dirty="0">
                <a:solidFill>
                  <a:schemeClr val="tx1"/>
                </a:solidFill>
                <a:latin typeface="Arial" panose="020B0604020202020204" pitchFamily="34" charset="0"/>
                <a:cs typeface="Arial" panose="020B0604020202020204" pitchFamily="34" charset="0"/>
              </a:rPr>
            </a:br>
            <a:r>
              <a:rPr lang="ar-JO" sz="3200" b="1" dirty="0">
                <a:solidFill>
                  <a:schemeClr val="tx1"/>
                </a:solidFill>
                <a:latin typeface="Arial" panose="020B0604020202020204" pitchFamily="34" charset="0"/>
                <a:cs typeface="Arial" panose="020B0604020202020204" pitchFamily="34" charset="0"/>
              </a:rPr>
              <a:t>عندما بدأ خدمته</a:t>
            </a:r>
            <a:endParaRPr lang="en-US" sz="2400" dirty="0">
              <a:solidFill>
                <a:schemeClr val="tx1"/>
              </a:solidFill>
              <a:latin typeface="Arial" panose="020B0604020202020204" pitchFamily="34" charset="0"/>
              <a:cs typeface="Arial" panose="020B0604020202020204" pitchFamily="34" charset="0"/>
            </a:endParaRPr>
          </a:p>
        </p:txBody>
      </p:sp>
      <p:sp>
        <p:nvSpPr>
          <p:cNvPr id="257068" name="Text Box 45"/>
          <p:cNvSpPr txBox="1">
            <a:spLocks noChangeArrowheads="1"/>
          </p:cNvSpPr>
          <p:nvPr/>
        </p:nvSpPr>
        <p:spPr bwMode="auto">
          <a:xfrm>
            <a:off x="4" y="6373813"/>
            <a:ext cx="899001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u="none" strike="noStrike" kern="1200" cap="none" spc="0" normalizeH="0" baseline="0" noProof="0" dirty="0">
                <a:ln>
                  <a:noFill/>
                </a:ln>
                <a:solidFill>
                  <a:srgbClr val="000000"/>
                </a:solidFill>
                <a:effectLst/>
                <a:uLnTx/>
                <a:uFillTx/>
                <a:latin typeface="Arial" charset="0"/>
                <a:ea typeface="ＭＳ Ｐゴシック" charset="0"/>
                <a:cs typeface="Arial" charset="0"/>
              </a:rPr>
              <a:t>مقتبس من ميشيل آنج (طالب مسح العهد الجديد، كلية سنغافورة للكتاب المقدس، 2006)</a:t>
            </a:r>
            <a:endParaRPr kumimoji="0" lang="en-US" sz="2000" b="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9134" name="Text Box 46"/>
          <p:cNvSpPr txBox="1">
            <a:spLocks noChangeArrowheads="1"/>
          </p:cNvSpPr>
          <p:nvPr/>
        </p:nvSpPr>
        <p:spPr bwMode="auto">
          <a:xfrm>
            <a:off x="4419600" y="1524000"/>
            <a:ext cx="47244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و 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7070"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38أ</a:t>
            </a:r>
            <a:endParaRPr kumimoji="0" lang="en-US" sz="2000" b="0" i="0" u="none" strike="noStrike" kern="1200" cap="none" spc="0" normalizeH="0" baseline="0" noProof="0" dirty="0">
              <a:ln>
                <a:noFill/>
              </a:ln>
              <a:solidFill>
                <a:srgbClr val="212164"/>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
            <a:ext cx="915035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95288" y="561975"/>
            <a:ext cx="8229600" cy="922338"/>
          </a:xfrm>
          <a:solidFill>
            <a:schemeClr val="accent4">
              <a:lumMod val="10000"/>
            </a:schemeClr>
          </a:solidFill>
        </p:spPr>
        <p:txBody>
          <a:bodyPr/>
          <a:lstStyle/>
          <a:p>
            <a:pPr rtl="1"/>
            <a:r>
              <a:rPr lang="ar-SA" altLang="en-US" b="1" dirty="0">
                <a:solidFill>
                  <a:srgbClr val="FFFFFF"/>
                </a:solidFill>
                <a:latin typeface="Arial" pitchFamily="34" charset="0"/>
                <a:cs typeface="Arial" pitchFamily="34" charset="0"/>
              </a:rPr>
              <a:t>عطلة نهاية أسبوع نبوية</a:t>
            </a:r>
            <a:endParaRPr lang="en-US" altLang="en-US" b="1" dirty="0">
              <a:solidFill>
                <a:srgbClr val="FFFFFF"/>
              </a:solidFill>
              <a:latin typeface="Arial" pitchFamily="34" charset="0"/>
              <a:cs typeface="Arial" pitchFamily="34" charset="0"/>
            </a:endParaRPr>
          </a:p>
        </p:txBody>
      </p:sp>
      <p:sp>
        <p:nvSpPr>
          <p:cNvPr id="5" name="Rectangle 4"/>
          <p:cNvSpPr/>
          <p:nvPr/>
        </p:nvSpPr>
        <p:spPr>
          <a:xfrm>
            <a:off x="612775" y="1916113"/>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algn="r" rtl="1"/>
            <a:endParaRPr lang="en-GB"/>
          </a:p>
        </p:txBody>
      </p:sp>
      <p:grpSp>
        <p:nvGrpSpPr>
          <p:cNvPr id="259076" name="Group 6"/>
          <p:cNvGrpSpPr>
            <a:grpSpLocks/>
          </p:cNvGrpSpPr>
          <p:nvPr/>
        </p:nvGrpSpPr>
        <p:grpSpPr bwMode="auto">
          <a:xfrm>
            <a:off x="612775" y="1844675"/>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cs typeface="Arial"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rPr>
                <a:t>يوم الخميس</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endParaRPr>
            </a:p>
          </p:txBody>
        </p:sp>
      </p:grpSp>
      <p:grpSp>
        <p:nvGrpSpPr>
          <p:cNvPr id="259077" name="Group 7"/>
          <p:cNvGrpSpPr>
            <a:grpSpLocks/>
          </p:cNvGrpSpPr>
          <p:nvPr/>
        </p:nvGrpSpPr>
        <p:grpSpPr bwMode="auto">
          <a:xfrm>
            <a:off x="2413000" y="1844675"/>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lang="ar-LB" sz="2400" b="1" dirty="0">
                  <a:solidFill>
                    <a:srgbClr val="060400"/>
                  </a:solidFill>
                  <a:effectLst>
                    <a:glow rad="254000">
                      <a:srgbClr val="FFFFFF">
                        <a:alpha val="75000"/>
                      </a:srgbClr>
                    </a:glow>
                  </a:effectLst>
                  <a:latin typeface="Arial"/>
                  <a:cs typeface="Arial"/>
                </a:rPr>
                <a:t>ال</a:t>
              </a: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جمعة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grpSp>
      <p:grpSp>
        <p:nvGrpSpPr>
          <p:cNvPr id="259078" name="Group 10"/>
          <p:cNvGrpSpPr>
            <a:grpSpLocks/>
          </p:cNvGrpSpPr>
          <p:nvPr/>
        </p:nvGrpSpPr>
        <p:grpSpPr bwMode="auto">
          <a:xfrm>
            <a:off x="4213225" y="1844675"/>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السبت</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grpSp>
      <p:grpSp>
        <p:nvGrpSpPr>
          <p:cNvPr id="259079" name="Group 13"/>
          <p:cNvGrpSpPr>
            <a:grpSpLocks/>
          </p:cNvGrpSpPr>
          <p:nvPr/>
        </p:nvGrpSpPr>
        <p:grpSpPr bwMode="auto">
          <a:xfrm>
            <a:off x="6013450" y="1844675"/>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الأحد</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grpSp>
      <p:grpSp>
        <p:nvGrpSpPr>
          <p:cNvPr id="26" name="Group 25"/>
          <p:cNvGrpSpPr>
            <a:grpSpLocks/>
          </p:cNvGrpSpPr>
          <p:nvPr/>
        </p:nvGrpSpPr>
        <p:grpSpPr bwMode="auto">
          <a:xfrm>
            <a:off x="1189038" y="2492375"/>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18" name="Rectangle 17"/>
            <p:cNvSpPr/>
            <p:nvPr/>
          </p:nvSpPr>
          <p:spPr>
            <a:xfrm>
              <a:off x="1411957" y="327367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LB" sz="2400" b="1" i="0" u="none" strike="noStrike" kern="1200" cap="none" spc="0" normalizeH="0" baseline="0" noProof="0" dirty="0">
                  <a:ln>
                    <a:noFill/>
                  </a:ln>
                  <a:solidFill>
                    <a:srgbClr val="FFFFFF"/>
                  </a:solidFill>
                  <a:effectLst/>
                  <a:uLnTx/>
                  <a:uFillTx/>
                  <a:latin typeface="Arial"/>
                  <a:ea typeface="+mn-ea"/>
                  <a:cs typeface="Arial"/>
                </a:rPr>
                <a:t>الفصح</a:t>
              </a:r>
              <a:endParaRPr kumimoji="0" lang="ar-SA" sz="2400" b="1" i="0" u="none" strike="noStrike" kern="1200" cap="none" spc="0" normalizeH="0" baseline="0" noProof="0" dirty="0">
                <a:ln>
                  <a:noFill/>
                </a:ln>
                <a:solidFill>
                  <a:srgbClr val="FFFFFF"/>
                </a:solidFill>
                <a:effectLst/>
                <a:uLnTx/>
                <a:uFillTx/>
                <a:latin typeface="Arial"/>
                <a:ea typeface="+mn-ea"/>
                <a:cs typeface="Arial"/>
              </a:endParaRPr>
            </a:p>
          </p:txBody>
        </p:sp>
      </p:grpSp>
      <p:grpSp>
        <p:nvGrpSpPr>
          <p:cNvPr id="28" name="Group 27"/>
          <p:cNvGrpSpPr>
            <a:grpSpLocks/>
          </p:cNvGrpSpPr>
          <p:nvPr/>
        </p:nvGrpSpPr>
        <p:grpSpPr bwMode="auto">
          <a:xfrm>
            <a:off x="3211513" y="2492375"/>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LB" sz="2400" b="1" i="0" u="none" strike="noStrike" kern="1200" cap="none" spc="0" normalizeH="0" baseline="0" noProof="0" dirty="0">
                  <a:ln>
                    <a:noFill/>
                  </a:ln>
                  <a:solidFill>
                    <a:srgbClr val="FFFFFF"/>
                  </a:solidFill>
                  <a:effectLst/>
                  <a:uLnTx/>
                  <a:uFillTx/>
                  <a:latin typeface="Arial"/>
                  <a:ea typeface="+mn-ea"/>
                  <a:cs typeface="Arial"/>
                </a:rPr>
                <a:t>خبز الفطير</a:t>
              </a:r>
              <a:endParaRPr kumimoji="0" lang="ar-SA" sz="2400" b="1" i="0" u="none" strike="noStrike" kern="1200" cap="none" spc="0" normalizeH="0" baseline="0" noProof="0" dirty="0">
                <a:ln>
                  <a:noFill/>
                </a:ln>
                <a:solidFill>
                  <a:srgbClr val="FFFFFF"/>
                </a:solidFill>
                <a:effectLst/>
                <a:uLnTx/>
                <a:uFillTx/>
                <a:latin typeface="Arial"/>
                <a:ea typeface="+mn-ea"/>
                <a:cs typeface="Arial"/>
              </a:endParaRPr>
            </a:p>
          </p:txBody>
        </p:sp>
      </p:grpSp>
      <p:grpSp>
        <p:nvGrpSpPr>
          <p:cNvPr id="27" name="Group 26"/>
          <p:cNvGrpSpPr>
            <a:grpSpLocks/>
          </p:cNvGrpSpPr>
          <p:nvPr/>
        </p:nvGrpSpPr>
        <p:grpSpPr bwMode="auto">
          <a:xfrm>
            <a:off x="5233988" y="2492375"/>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Rectangle 21"/>
            <p:cNvSpPr/>
            <p:nvPr/>
          </p:nvSpPr>
          <p:spPr>
            <a:xfrm>
              <a:off x="5199093" y="3228254"/>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LB"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باكورة الثمار</a:t>
              </a:r>
              <a:endParaRPr kumimoji="0" lang="ar-SA"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3" name="Rectangle 22"/>
          <p:cNvSpPr/>
          <p:nvPr/>
        </p:nvSpPr>
        <p:spPr>
          <a:xfrm>
            <a:off x="611857"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العشاء الأخير</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sp>
        <p:nvSpPr>
          <p:cNvPr id="24" name="Rectangle 23"/>
          <p:cNvSpPr/>
          <p:nvPr/>
        </p:nvSpPr>
        <p:spPr>
          <a:xfrm>
            <a:off x="2655819"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صلب</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sp>
        <p:nvSpPr>
          <p:cNvPr id="25" name="Rectangle 24"/>
          <p:cNvSpPr/>
          <p:nvPr/>
        </p:nvSpPr>
        <p:spPr>
          <a:xfrm>
            <a:off x="5836933" y="443444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القيامة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grpSp>
        <p:nvGrpSpPr>
          <p:cNvPr id="29" name="Group 28"/>
          <p:cNvGrpSpPr>
            <a:grpSpLocks/>
          </p:cNvGrpSpPr>
          <p:nvPr/>
        </p:nvGrpSpPr>
        <p:grpSpPr bwMode="auto">
          <a:xfrm>
            <a:off x="3187901" y="3500438"/>
            <a:ext cx="2003425" cy="936625"/>
            <a:chOff x="1244985" y="2996952"/>
            <a:chExt cx="1872208" cy="936104"/>
          </a:xfrm>
        </p:grpSpPr>
        <p:sp>
          <p:nvSpPr>
            <p:cNvPr id="259097" name="Rectangle 16"/>
            <p:cNvSpPr>
              <a:spLocks noChangeArrowheads="1"/>
            </p:cNvSpPr>
            <p:nvPr/>
          </p:nvSpPr>
          <p:spPr bwMode="auto">
            <a:xfrm>
              <a:off x="1244985"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1" name="Rectangle 30"/>
            <p:cNvSpPr/>
            <p:nvPr/>
          </p:nvSpPr>
          <p:spPr>
            <a:xfrm>
              <a:off x="1332325"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endParaRPr kumimoji="0" lang="ar-SA"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59095" name="Rectangle 18"/>
          <p:cNvSpPr>
            <a:spLocks noChangeArrowheads="1"/>
          </p:cNvSpPr>
          <p:nvPr/>
        </p:nvSpPr>
        <p:spPr bwMode="auto">
          <a:xfrm>
            <a:off x="5226050" y="3500438"/>
            <a:ext cx="2003425" cy="936625"/>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9093" name="Rectangle 20"/>
          <p:cNvSpPr>
            <a:spLocks noChangeArrowheads="1"/>
          </p:cNvSpPr>
          <p:nvPr/>
        </p:nvSpPr>
        <p:spPr bwMode="auto">
          <a:xfrm>
            <a:off x="7248525" y="3500438"/>
            <a:ext cx="2003425" cy="936625"/>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Left Arrow 24"/>
          <p:cNvSpPr>
            <a:spLocks noChangeArrowheads="1"/>
          </p:cNvSpPr>
          <p:nvPr/>
        </p:nvSpPr>
        <p:spPr bwMode="auto">
          <a:xfrm rot="10800000">
            <a:off x="0" y="2349500"/>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l" defTabSz="914400" rtl="1"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9" name="Title 3"/>
          <p:cNvSpPr txBox="1">
            <a:spLocks/>
          </p:cNvSpPr>
          <p:nvPr/>
        </p:nvSpPr>
        <p:spPr bwMode="auto">
          <a:xfrm>
            <a:off x="-71438" y="26543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الجليل</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40" name="Left Arrow 24"/>
          <p:cNvSpPr>
            <a:spLocks noChangeArrowheads="1"/>
          </p:cNvSpPr>
          <p:nvPr/>
        </p:nvSpPr>
        <p:spPr bwMode="auto">
          <a:xfrm rot="10800000">
            <a:off x="1655763" y="3122613"/>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l" defTabSz="914400" rtl="1"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Narrow" pitchFamily="34" charset="0"/>
              <a:ea typeface="MS PGothic" pitchFamily="34" charset="-128"/>
              <a:cs typeface="Times New Roman" pitchFamily="18" charset="0"/>
            </a:endParaRPr>
          </a:p>
        </p:txBody>
      </p:sp>
      <p:sp>
        <p:nvSpPr>
          <p:cNvPr id="41" name="Title 3"/>
          <p:cNvSpPr txBox="1">
            <a:spLocks/>
          </p:cNvSpPr>
          <p:nvPr/>
        </p:nvSpPr>
        <p:spPr bwMode="auto">
          <a:xfrm>
            <a:off x="1584325" y="34290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يهودا</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42" name="Rectangle 41"/>
          <p:cNvSpPr/>
          <p:nvPr/>
        </p:nvSpPr>
        <p:spPr>
          <a:xfrm>
            <a:off x="643068"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2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sp>
        <p:nvSpPr>
          <p:cNvPr id="43" name="Rectangle 42"/>
          <p:cNvSpPr/>
          <p:nvPr/>
        </p:nvSpPr>
        <p:spPr>
          <a:xfrm>
            <a:off x="2687030"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3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sp>
        <p:nvSpPr>
          <p:cNvPr id="44" name="Rectangle 43"/>
          <p:cNvSpPr/>
          <p:nvPr/>
        </p:nvSpPr>
        <p:spPr>
          <a:xfrm>
            <a:off x="5868144" y="501317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5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sp>
        <p:nvSpPr>
          <p:cNvPr id="45" name="Text Box 23"/>
          <p:cNvSpPr txBox="1">
            <a:spLocks noChangeArrowheads="1"/>
          </p:cNvSpPr>
          <p:nvPr/>
        </p:nvSpPr>
        <p:spPr bwMode="auto">
          <a:xfrm>
            <a:off x="7236296" y="-27384"/>
            <a:ext cx="1804061" cy="461665"/>
          </a:xfrm>
          <a:prstGeom prst="rect">
            <a:avLst/>
          </a:prstGeom>
          <a:noFill/>
          <a:ln w="12700" cap="sq">
            <a:noFill/>
            <a:miter lim="800000"/>
            <a:headEnd type="none" w="sm" len="sm"/>
            <a:tailEnd type="none" w="sm" len="sm"/>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rPr>
              <a:t>م ع ج 39</a:t>
            </a:r>
            <a:endParaRPr kumimoji="0" lang="en-US"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endParaRPr>
          </a:p>
        </p:txBody>
      </p:sp>
      <p:sp>
        <p:nvSpPr>
          <p:cNvPr id="4" name="Rectangle 3">
            <a:extLst>
              <a:ext uri="{FF2B5EF4-FFF2-40B4-BE49-F238E27FC236}">
                <a16:creationId xmlns:a16="http://schemas.microsoft.com/office/drawing/2014/main" id="{140EEB5D-E8AD-7FA9-FB2C-936B87DD3076}"/>
              </a:ext>
            </a:extLst>
          </p:cNvPr>
          <p:cNvSpPr/>
          <p:nvPr/>
        </p:nvSpPr>
        <p:spPr>
          <a:xfrm>
            <a:off x="-6350" y="5631647"/>
            <a:ext cx="9097963" cy="738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١ كورنثوس</a:t>
            </a:r>
            <a:r>
              <a:rPr kumimoji="0" lang="ar-LB" sz="2400" b="1" i="0" u="none" strike="noStrike" kern="1200" cap="none" spc="0" normalizeH="0" noProof="0" dirty="0">
                <a:ln>
                  <a:noFill/>
                </a:ln>
                <a:solidFill>
                  <a:srgbClr val="060400"/>
                </a:solidFill>
                <a:effectLst>
                  <a:glow rad="254000">
                    <a:srgbClr val="FFFFFF">
                      <a:alpha val="75000"/>
                    </a:srgbClr>
                  </a:glow>
                </a:effectLst>
                <a:uLnTx/>
                <a:uFillTx/>
                <a:latin typeface="Arial"/>
                <a:ea typeface="+mn-ea"/>
                <a:cs typeface="Arial"/>
              </a:rPr>
              <a:t> </a:t>
            </a: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١٥ : ٢٠</a:t>
            </a:r>
          </a:p>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وَلَكِنِ الآنَ قَدْ قَامَ الْمَسِيحُ مِنَ الأَمْوَاتِ وَصَارَ بَاكُورَةَ الرَّاقِدِينَ. </a:t>
            </a:r>
          </a:p>
        </p:txBody>
      </p:sp>
      <p:sp>
        <p:nvSpPr>
          <p:cNvPr id="7" name="Rectangle 6">
            <a:extLst>
              <a:ext uri="{FF2B5EF4-FFF2-40B4-BE49-F238E27FC236}">
                <a16:creationId xmlns:a16="http://schemas.microsoft.com/office/drawing/2014/main" id="{DDBC8D19-82AD-80B8-324B-17AC9F6802D3}"/>
              </a:ext>
            </a:extLst>
          </p:cNvPr>
          <p:cNvSpPr/>
          <p:nvPr/>
        </p:nvSpPr>
        <p:spPr bwMode="auto">
          <a:xfrm>
            <a:off x="7391400" y="3688476"/>
            <a:ext cx="1771650" cy="4349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LB"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باكورة الثمار</a:t>
            </a:r>
            <a:endParaRPr kumimoji="0" lang="ar-SA"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7B2F7FC-5238-2E11-8F4E-0FCA300986D1}"/>
              </a:ext>
            </a:extLst>
          </p:cNvPr>
          <p:cNvSpPr/>
          <p:nvPr/>
        </p:nvSpPr>
        <p:spPr bwMode="auto">
          <a:xfrm>
            <a:off x="5390133" y="3580525"/>
            <a:ext cx="1771650" cy="6508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LB" sz="2400" b="1" i="0" u="none" strike="noStrike" kern="1200" cap="none" spc="0" normalizeH="0" baseline="0" noProof="0" dirty="0">
                <a:ln>
                  <a:noFill/>
                </a:ln>
                <a:solidFill>
                  <a:srgbClr val="FFFFFF"/>
                </a:solidFill>
                <a:effectLst/>
                <a:uLnTx/>
                <a:uFillTx/>
                <a:latin typeface="Arial"/>
                <a:ea typeface="+mn-ea"/>
                <a:cs typeface="Arial"/>
              </a:rPr>
              <a:t>خبز الفطير</a:t>
            </a:r>
            <a:endParaRPr kumimoji="0" lang="ar-SA" sz="2400" b="1" i="0" u="none" strike="noStrike" kern="1200" cap="none" spc="0" normalizeH="0" baseline="0" noProof="0" dirty="0">
              <a:ln>
                <a:noFill/>
              </a:ln>
              <a:solidFill>
                <a:srgbClr val="FFFFFF"/>
              </a:solidFill>
              <a:effectLst/>
              <a:uLnTx/>
              <a:uFillTx/>
              <a:latin typeface="Arial"/>
              <a:ea typeface="+mn-ea"/>
              <a:cs typeface="Arial"/>
            </a:endParaRPr>
          </a:p>
        </p:txBody>
      </p:sp>
      <p:sp>
        <p:nvSpPr>
          <p:cNvPr id="17" name="Rectangle 16">
            <a:extLst>
              <a:ext uri="{FF2B5EF4-FFF2-40B4-BE49-F238E27FC236}">
                <a16:creationId xmlns:a16="http://schemas.microsoft.com/office/drawing/2014/main" id="{4D3930E8-5043-73B1-E76D-8D5B3B54DBBC}"/>
              </a:ext>
            </a:extLst>
          </p:cNvPr>
          <p:cNvSpPr/>
          <p:nvPr/>
        </p:nvSpPr>
        <p:spPr bwMode="auto">
          <a:xfrm>
            <a:off x="3392286" y="3706018"/>
            <a:ext cx="1771650" cy="4349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LB" sz="2400" b="1" i="0" u="none" strike="noStrike" kern="1200" cap="none" spc="0" normalizeH="0" baseline="0" noProof="0" dirty="0">
                <a:ln>
                  <a:noFill/>
                </a:ln>
                <a:solidFill>
                  <a:srgbClr val="FFFFFF"/>
                </a:solidFill>
                <a:effectLst/>
                <a:uLnTx/>
                <a:uFillTx/>
                <a:latin typeface="Arial"/>
                <a:ea typeface="+mn-ea"/>
                <a:cs typeface="Arial"/>
              </a:rPr>
              <a:t>الفصح</a:t>
            </a:r>
            <a:endParaRPr kumimoji="0" lang="ar-SA" sz="2400" b="1"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8762866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0.70"/>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linds(horizontal)">
                                      <p:cBhvr>
                                        <p:cTn id="35" dur="500"/>
                                        <p:tgtEl>
                                          <p:spTgt spid="3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linds(horizontal)">
                                      <p:cBhvr>
                                        <p:cTn id="38" dur="500"/>
                                        <p:tgtEl>
                                          <p:spTgt spid="3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linds(horizontal)">
                                      <p:cBhvr>
                                        <p:cTn id="43" dur="500"/>
                                        <p:tgtEl>
                                          <p:spTgt spid="4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linds(horizontal)">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1000" fill="hold"/>
                                        <p:tgtEl>
                                          <p:spTgt spid="23"/>
                                        </p:tgtEl>
                                        <p:attrNameLst>
                                          <p:attrName>ppt_w</p:attrName>
                                        </p:attrNameLst>
                                      </p:cBhvr>
                                      <p:tavLst>
                                        <p:tav tm="0">
                                          <p:val>
                                            <p:strVal val="#ppt_w*0.70"/>
                                          </p:val>
                                        </p:tav>
                                        <p:tav tm="100000">
                                          <p:val>
                                            <p:strVal val="#ppt_w"/>
                                          </p:val>
                                        </p:tav>
                                      </p:tavLst>
                                    </p:anim>
                                    <p:anim calcmode="lin" valueType="num">
                                      <p:cBhvr>
                                        <p:cTn id="52" dur="1000" fill="hold"/>
                                        <p:tgtEl>
                                          <p:spTgt spid="23"/>
                                        </p:tgtEl>
                                        <p:attrNameLst>
                                          <p:attrName>ppt_h</p:attrName>
                                        </p:attrNameLst>
                                      </p:cBhvr>
                                      <p:tavLst>
                                        <p:tav tm="0">
                                          <p:val>
                                            <p:strVal val="#ppt_h"/>
                                          </p:val>
                                        </p:tav>
                                        <p:tav tm="100000">
                                          <p:val>
                                            <p:strVal val="#ppt_h"/>
                                          </p:val>
                                        </p:tav>
                                      </p:tavLst>
                                    </p:anim>
                                    <p:animEffect transition="in" filter="fade">
                                      <p:cBhvr>
                                        <p:cTn id="53" dur="10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strVal val="#ppt_w*0.70"/>
                                          </p:val>
                                        </p:tav>
                                        <p:tav tm="100000">
                                          <p:val>
                                            <p:strVal val="#ppt_w"/>
                                          </p:val>
                                        </p:tav>
                                      </p:tavLst>
                                    </p:anim>
                                    <p:anim calcmode="lin" valueType="num">
                                      <p:cBhvr>
                                        <p:cTn id="59" dur="1000" fill="hold"/>
                                        <p:tgtEl>
                                          <p:spTgt spid="24"/>
                                        </p:tgtEl>
                                        <p:attrNameLst>
                                          <p:attrName>ppt_h</p:attrName>
                                        </p:attrNameLst>
                                      </p:cBhvr>
                                      <p:tavLst>
                                        <p:tav tm="0">
                                          <p:val>
                                            <p:strVal val="#ppt_h"/>
                                          </p:val>
                                        </p:tav>
                                        <p:tav tm="100000">
                                          <p:val>
                                            <p:strVal val="#ppt_h"/>
                                          </p:val>
                                        </p:tav>
                                      </p:tavLst>
                                    </p:anim>
                                    <p:animEffect transition="in" filter="fade">
                                      <p:cBhvr>
                                        <p:cTn id="60" dur="10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strVal val="#ppt_w*0.70"/>
                                          </p:val>
                                        </p:tav>
                                        <p:tav tm="100000">
                                          <p:val>
                                            <p:strVal val="#ppt_w"/>
                                          </p:val>
                                        </p:tav>
                                      </p:tavLst>
                                    </p:anim>
                                    <p:anim calcmode="lin" valueType="num">
                                      <p:cBhvr>
                                        <p:cTn id="66" dur="1000" fill="hold"/>
                                        <p:tgtEl>
                                          <p:spTgt spid="25"/>
                                        </p:tgtEl>
                                        <p:attrNameLst>
                                          <p:attrName>ppt_h</p:attrName>
                                        </p:attrNameLst>
                                      </p:cBhvr>
                                      <p:tavLst>
                                        <p:tav tm="0">
                                          <p:val>
                                            <p:strVal val="#ppt_h"/>
                                          </p:val>
                                        </p:tav>
                                        <p:tav tm="100000">
                                          <p:val>
                                            <p:strVal val="#ppt_h"/>
                                          </p:val>
                                        </p:tav>
                                      </p:tavLst>
                                    </p:anim>
                                    <p:animEffect transition="in" filter="fade">
                                      <p:cBhvr>
                                        <p:cTn id="67" dur="10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p:cTn id="72" dur="1000" fill="hold"/>
                                        <p:tgtEl>
                                          <p:spTgt spid="42"/>
                                        </p:tgtEl>
                                        <p:attrNameLst>
                                          <p:attrName>ppt_w</p:attrName>
                                        </p:attrNameLst>
                                      </p:cBhvr>
                                      <p:tavLst>
                                        <p:tav tm="0">
                                          <p:val>
                                            <p:strVal val="#ppt_w*0.70"/>
                                          </p:val>
                                        </p:tav>
                                        <p:tav tm="100000">
                                          <p:val>
                                            <p:strVal val="#ppt_w"/>
                                          </p:val>
                                        </p:tav>
                                      </p:tavLst>
                                    </p:anim>
                                    <p:anim calcmode="lin" valueType="num">
                                      <p:cBhvr>
                                        <p:cTn id="73" dur="1000" fill="hold"/>
                                        <p:tgtEl>
                                          <p:spTgt spid="42"/>
                                        </p:tgtEl>
                                        <p:attrNameLst>
                                          <p:attrName>ppt_h</p:attrName>
                                        </p:attrNameLst>
                                      </p:cBhvr>
                                      <p:tavLst>
                                        <p:tav tm="0">
                                          <p:val>
                                            <p:strVal val="#ppt_h"/>
                                          </p:val>
                                        </p:tav>
                                        <p:tav tm="100000">
                                          <p:val>
                                            <p:strVal val="#ppt_h"/>
                                          </p:val>
                                        </p:tav>
                                      </p:tavLst>
                                    </p:anim>
                                    <p:animEffect transition="in" filter="fade">
                                      <p:cBhvr>
                                        <p:cTn id="74" dur="10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1000" fill="hold"/>
                                        <p:tgtEl>
                                          <p:spTgt spid="43"/>
                                        </p:tgtEl>
                                        <p:attrNameLst>
                                          <p:attrName>ppt_w</p:attrName>
                                        </p:attrNameLst>
                                      </p:cBhvr>
                                      <p:tavLst>
                                        <p:tav tm="0">
                                          <p:val>
                                            <p:strVal val="#ppt_w*0.70"/>
                                          </p:val>
                                        </p:tav>
                                        <p:tav tm="100000">
                                          <p:val>
                                            <p:strVal val="#ppt_w"/>
                                          </p:val>
                                        </p:tav>
                                      </p:tavLst>
                                    </p:anim>
                                    <p:anim calcmode="lin" valueType="num">
                                      <p:cBhvr>
                                        <p:cTn id="80" dur="1000" fill="hold"/>
                                        <p:tgtEl>
                                          <p:spTgt spid="43"/>
                                        </p:tgtEl>
                                        <p:attrNameLst>
                                          <p:attrName>ppt_h</p:attrName>
                                        </p:attrNameLst>
                                      </p:cBhvr>
                                      <p:tavLst>
                                        <p:tav tm="0">
                                          <p:val>
                                            <p:strVal val="#ppt_h"/>
                                          </p:val>
                                        </p:tav>
                                        <p:tav tm="100000">
                                          <p:val>
                                            <p:strVal val="#ppt_h"/>
                                          </p:val>
                                        </p:tav>
                                      </p:tavLst>
                                    </p:anim>
                                    <p:animEffect transition="in" filter="fade">
                                      <p:cBhvr>
                                        <p:cTn id="81" dur="1000"/>
                                        <p:tgtEl>
                                          <p:spTgt spid="43"/>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p:cTn id="86" dur="1000" fill="hold"/>
                                        <p:tgtEl>
                                          <p:spTgt spid="44"/>
                                        </p:tgtEl>
                                        <p:attrNameLst>
                                          <p:attrName>ppt_w</p:attrName>
                                        </p:attrNameLst>
                                      </p:cBhvr>
                                      <p:tavLst>
                                        <p:tav tm="0">
                                          <p:val>
                                            <p:strVal val="#ppt_w*0.70"/>
                                          </p:val>
                                        </p:tav>
                                        <p:tav tm="100000">
                                          <p:val>
                                            <p:strVal val="#ppt_w"/>
                                          </p:val>
                                        </p:tav>
                                      </p:tavLst>
                                    </p:anim>
                                    <p:anim calcmode="lin" valueType="num">
                                      <p:cBhvr>
                                        <p:cTn id="87" dur="1000" fill="hold"/>
                                        <p:tgtEl>
                                          <p:spTgt spid="44"/>
                                        </p:tgtEl>
                                        <p:attrNameLst>
                                          <p:attrName>ppt_h</p:attrName>
                                        </p:attrNameLst>
                                      </p:cBhvr>
                                      <p:tavLst>
                                        <p:tav tm="0">
                                          <p:val>
                                            <p:strVal val="#ppt_h"/>
                                          </p:val>
                                        </p:tav>
                                        <p:tav tm="100000">
                                          <p:val>
                                            <p:strVal val="#ppt_h"/>
                                          </p:val>
                                        </p:tav>
                                      </p:tavLst>
                                    </p:anim>
                                    <p:animEffect transition="in" filter="fade">
                                      <p:cBhvr>
                                        <p:cTn id="88" dur="1000"/>
                                        <p:tgtEl>
                                          <p:spTgt spid="44"/>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strVal val="#ppt_w*0.70"/>
                                          </p:val>
                                        </p:tav>
                                        <p:tav tm="100000">
                                          <p:val>
                                            <p:strVal val="#ppt_w"/>
                                          </p:val>
                                        </p:tav>
                                      </p:tavLst>
                                    </p:anim>
                                    <p:anim calcmode="lin" valueType="num">
                                      <p:cBhvr>
                                        <p:cTn id="94" dur="1000" fill="hold"/>
                                        <p:tgtEl>
                                          <p:spTgt spid="4"/>
                                        </p:tgtEl>
                                        <p:attrNameLst>
                                          <p:attrName>ppt_h</p:attrName>
                                        </p:attrNameLst>
                                      </p:cBhvr>
                                      <p:tavLst>
                                        <p:tav tm="0">
                                          <p:val>
                                            <p:strVal val="#ppt_h"/>
                                          </p:val>
                                        </p:tav>
                                        <p:tav tm="100000">
                                          <p:val>
                                            <p:strVal val="#ppt_h"/>
                                          </p:val>
                                        </p:tav>
                                      </p:tavLst>
                                    </p:anim>
                                    <p:animEffect transition="in" filter="fade">
                                      <p:cBhvr>
                                        <p:cTn id="9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3200" b="1" dirty="0">
                <a:solidFill>
                  <a:srgbClr val="FFFFFF"/>
                </a:solidFill>
                <a:latin typeface="Arial" charset="0"/>
                <a:ea typeface="ＭＳ Ｐゴシック" charset="0"/>
              </a:rPr>
              <a:t>مسح العهد الجديد</a:t>
            </a:r>
            <a:r>
              <a:rPr lang="en-US" sz="32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علي هذا العرض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26555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1927</TotalTime>
  <Words>957</Words>
  <Application>Microsoft Office PowerPoint</Application>
  <PresentationFormat>On-screen Show (4:3)</PresentationFormat>
  <Paragraphs>156</Paragraphs>
  <Slides>10</Slides>
  <Notes>7</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10</vt:i4>
      </vt:variant>
    </vt:vector>
  </HeadingPairs>
  <TitlesOfParts>
    <vt:vector size="29" baseType="lpstr">
      <vt:lpstr>MS Gothic</vt:lpstr>
      <vt:lpstr>ＭＳ Ｐゴシック</vt:lpstr>
      <vt:lpstr>Arial</vt:lpstr>
      <vt:lpstr>Arial Narrow</vt:lpstr>
      <vt:lpstr>Calibri</vt:lpstr>
      <vt:lpstr>Tahoma</vt:lpstr>
      <vt:lpstr>Times</vt:lpstr>
      <vt:lpstr>Times New Roman</vt:lpstr>
      <vt:lpstr>Wingdings</vt:lpstr>
      <vt:lpstr>Portfolio</vt:lpstr>
      <vt:lpstr>1_Default Design</vt:lpstr>
      <vt:lpstr>2_Default Design</vt:lpstr>
      <vt:lpstr>Slit</vt:lpstr>
      <vt:lpstr>1_Orbit</vt:lpstr>
      <vt:lpstr>3_Fireball</vt:lpstr>
      <vt:lpstr>4_Fireball</vt:lpstr>
      <vt:lpstr>1_Blank Presentation</vt:lpstr>
      <vt:lpstr>1_Portfolio</vt:lpstr>
      <vt:lpstr>1_Blends</vt:lpstr>
      <vt:lpstr>التسلسل الزمني للمسيح </vt:lpstr>
      <vt:lpstr>ومع ذلك يجب علينا أيضًا النظر في هذا العمل النهائي</vt:lpstr>
      <vt:lpstr>تاريخ ميلاد المسيح</vt:lpstr>
      <vt:lpstr>تاريخ بداية خدمة المسيح</vt:lpstr>
      <vt:lpstr>مدة خدمة المسيح</vt:lpstr>
      <vt:lpstr>التسلسل الزمني ليسوع و الأعمال</vt:lpstr>
      <vt:lpstr>عمر يسوع عندما بدأ خدمته</vt:lpstr>
      <vt:lpstr>عطلة نهاية أسبوع نبوية</vt:lpstr>
      <vt:lpstr>مسح العهد الجديد • BibleStudyDownloads.org</vt:lpstr>
      <vt:lpstr>Black</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Dating the Beginning of the Ministry of Christ</dc:title>
  <dc:creator>Rick Griffith</dc:creator>
  <cp:lastModifiedBy>Ibrahim Berdkan</cp:lastModifiedBy>
  <cp:revision>41</cp:revision>
  <dcterms:created xsi:type="dcterms:W3CDTF">2010-12-20T09:16:49Z</dcterms:created>
  <dcterms:modified xsi:type="dcterms:W3CDTF">2024-12-17T14:42:34Z</dcterms:modified>
</cp:coreProperties>
</file>