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54" r:id="rId3"/>
    <p:sldMasterId id="2147483649" r:id="rId4"/>
    <p:sldMasterId id="2147483847" r:id="rId5"/>
    <p:sldMasterId id="2147484163" r:id="rId6"/>
    <p:sldMasterId id="2147484177" r:id="rId7"/>
    <p:sldMasterId id="2147484189" r:id="rId8"/>
    <p:sldMasterId id="2147484201" r:id="rId9"/>
    <p:sldMasterId id="2147484213" r:id="rId10"/>
  </p:sldMasterIdLst>
  <p:notesMasterIdLst>
    <p:notesMasterId r:id="rId49"/>
  </p:notesMasterIdLst>
  <p:handoutMasterIdLst>
    <p:handoutMasterId r:id="rId50"/>
  </p:handoutMasterIdLst>
  <p:sldIdLst>
    <p:sldId id="295" r:id="rId11"/>
    <p:sldId id="374" r:id="rId12"/>
    <p:sldId id="352" r:id="rId13"/>
    <p:sldId id="388" r:id="rId14"/>
    <p:sldId id="389" r:id="rId15"/>
    <p:sldId id="409" r:id="rId16"/>
    <p:sldId id="348" r:id="rId17"/>
    <p:sldId id="318" r:id="rId18"/>
    <p:sldId id="299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915" r:id="rId29"/>
    <p:sldId id="505" r:id="rId30"/>
    <p:sldId id="4916" r:id="rId31"/>
    <p:sldId id="301" r:id="rId32"/>
    <p:sldId id="410" r:id="rId33"/>
    <p:sldId id="4917" r:id="rId34"/>
    <p:sldId id="300" r:id="rId35"/>
    <p:sldId id="303" r:id="rId36"/>
    <p:sldId id="4918" r:id="rId37"/>
    <p:sldId id="421" r:id="rId38"/>
    <p:sldId id="418" r:id="rId39"/>
    <p:sldId id="4919" r:id="rId40"/>
    <p:sldId id="330" r:id="rId41"/>
    <p:sldId id="304" r:id="rId42"/>
    <p:sldId id="305" r:id="rId43"/>
    <p:sldId id="306" r:id="rId44"/>
    <p:sldId id="307" r:id="rId45"/>
    <p:sldId id="4914" r:id="rId46"/>
    <p:sldId id="311" r:id="rId47"/>
    <p:sldId id="50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97F"/>
    <a:srgbClr val="261953"/>
    <a:srgbClr val="80008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455" autoAdjust="0"/>
    <p:restoredTop sz="94249" autoAdjust="0"/>
  </p:normalViewPr>
  <p:slideViewPr>
    <p:cSldViewPr>
      <p:cViewPr varScale="1">
        <p:scale>
          <a:sx n="128" d="100"/>
          <a:sy n="128" d="100"/>
        </p:scale>
        <p:origin x="10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881A8B-2F75-EF43-922F-40707787B20A}" type="slidenum">
              <a:rPr lang="en-US" b="1">
                <a:latin typeface="Arial" panose="020B0604020202020204" pitchFamily="34" charset="0"/>
              </a:rPr>
              <a:pPr/>
              <a:t>‹#›</a:t>
            </a:fld>
            <a:endParaRPr 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5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Arial" panose="020B0604020202020204" pitchFamily="34" charset="0"/>
              </a:defRPr>
            </a:lvl1pPr>
          </a:lstStyle>
          <a:p>
            <a:fld id="{DF998950-CCC6-4C4B-9646-8D63D95F6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i="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FB1D7D-EC30-0444-B0D0-EDE269F78269}" type="slidenum">
              <a:rPr lang="en-US" sz="1200">
                <a:latin typeface="Arial" panose="020B0604020202020204" pitchFamily="34" charset="0"/>
              </a:rPr>
              <a:pPr/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8915C-BCBA-D645-BF7D-18135E43792F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92E87-D604-E741-ABB3-28BEC4B7AFE7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38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BE84-E6E7-9548-A3AC-318FABA35F98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19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FBF81-C9BD-8842-AEBE-742CAFB0B436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19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55624-5157-6045-B3D4-81EE1B9BAA69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1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1CCEC-7A45-FA4C-AE38-EAD0B3EF4B75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40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36B06-54BC-F541-86ED-EC1CAC60A08A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4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027689-D9CF-9E45-86E8-F59F1CE5C817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4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9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2AAD4A-AA00-BB43-9CB6-DF17550BDFEA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60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CE8842-ED9A-324B-9D8C-1FC5AA19DB8E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606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8D46B-8871-BE44-AC13-0F0A1FDE3202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6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47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CF3CA-DDBF-3646-AA9A-30C3E67F21C4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0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D4BF08-82F4-A049-B992-F9280684F10E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22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98961-B787-6843-BBCF-DA6D8707A3C1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221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E63F4F-F357-9B4A-9678-720F8E10C3A0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2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62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CB3EC-A9B0-8541-AA6F-CD7F67F82DA2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DEE3C-413F-F944-8E27-26281DD60FA8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630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B3185F-02CA-FF41-AB48-B75B4FD9FD81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6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4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8915C-BCBA-D645-BF7D-18135E43792F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92E87-D604-E741-ABB3-28BEC4B7AFE7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91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BEC8-DD65-8747-9AD6-663B50BD7540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26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C0D19C-4A61-AA4C-BC7E-6A227346FCD6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269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E92BB2-6F56-3740-A1D5-506EA5375D00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26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62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8915C-BCBA-D645-BF7D-18135E43792F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92E87-D604-E741-ABB3-28BEC4B7AFE7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64AD90-CA19-064B-8B3A-FD1E9BFD47EB}" type="slidenum">
              <a:rPr lang="en-US" sz="1200">
                <a:latin typeface="Arial" panose="020B0604020202020204" pitchFamily="34" charset="0"/>
              </a:rPr>
              <a:pPr/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11B16BE-B1BF-274C-ADC6-23BE6FCD798D}" type="slidenum">
              <a:rPr lang="en-US" sz="1200" b="1">
                <a:latin typeface="Arial" panose="020B0604020202020204" pitchFamily="34" charset="0"/>
              </a:rPr>
              <a:pPr algn="r"/>
              <a:t>2</a:t>
            </a:fld>
            <a:endParaRPr lang="en-US" sz="1200" b="1">
              <a:latin typeface="Arial" panose="020B0604020202020204" pitchFamily="34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560CBE-6352-674B-8E6B-70A5FDF40DD5}" type="slidenum">
              <a:rPr lang="en-US" sz="1200">
                <a:latin typeface="Arial" panose="020B0604020202020204" pitchFamily="34" charset="0"/>
              </a:rPr>
              <a:pPr/>
              <a:t>22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BEC8-DD65-8747-9AD6-663B50BD7540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26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C0D19C-4A61-AA4C-BC7E-6A227346FCD6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269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E92BB2-6F56-3740-A1D5-506EA5375D00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426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4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8915C-BCBA-D645-BF7D-18135E43792F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92E87-D604-E741-ABB3-28BEC4B7AFE7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7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8EC60-193A-1D4F-A901-AF1295531109}" type="slidenum">
              <a:rPr lang="en-US" sz="1200">
                <a:latin typeface="Arial" panose="020B0604020202020204" pitchFamily="34" charset="0"/>
              </a:rPr>
              <a:pPr/>
              <a:t>25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962456-A450-3C43-AE4C-AA8EE27A5DE8}" type="slidenum">
              <a:rPr lang="en-US" sz="1200">
                <a:latin typeface="Arial" panose="020B0604020202020204" pitchFamily="34" charset="0"/>
              </a:rPr>
              <a:pPr/>
              <a:t>26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8915C-BCBA-D645-BF7D-18135E43792F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92E87-D604-E741-ABB3-28BEC4B7AFE7}" type="slidenum">
              <a:rPr kumimoji="0" lang="en-US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8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0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F94FF1-2BB9-764F-90C9-B92D12C5E8DC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47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A1AD1E-E871-2440-8BEA-42C061FC2B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Most of the manuscripts have the little sigma (= English 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"s") that makes the verb for "believe" in an undefined sense (evangelistic sense of "may believe").  However, a few early MSS lack this sigma, which turns it into a present tense (an edification sense of "go on believing"). This course follows the first sense as the book has an evangelistic thrust.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________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JE-08-Resurrection-29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LC-10-Resurrection-156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NS-04-John1-12-slide 90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NS-04-John 13-24-slide 398</a:t>
            </a:r>
          </a:p>
        </p:txBody>
      </p:sp>
    </p:spTree>
    <p:extLst>
      <p:ext uri="{BB962C8B-B14F-4D97-AF65-F5344CB8AC3E}">
        <p14:creationId xmlns:p14="http://schemas.microsoft.com/office/powerpoint/2010/main" val="792419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E84E3F-B149-164B-9829-E0DC2A11E7F4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6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1C0121-898F-4B41-81FE-67D98F0F7142}" type="slidenum">
              <a:rPr lang="en-US" sz="1200">
                <a:latin typeface="Arial" panose="020B0604020202020204" pitchFamily="34" charset="0"/>
              </a:rPr>
              <a:pPr/>
              <a:t>31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61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B33253C-A5CA-DB44-A94F-019871AFCB83}" type="slidenum">
              <a:rPr lang="en-US" sz="1200" b="1">
                <a:latin typeface="Arial" panose="020B0604020202020204" pitchFamily="34" charset="0"/>
              </a:rPr>
              <a:pPr algn="r"/>
              <a:t>31</a:t>
            </a:fld>
            <a:endParaRPr lang="en-US" sz="1200" b="1">
              <a:latin typeface="Arial" panose="020B0604020202020204" pitchFamily="34" charset="0"/>
            </a:endParaRPr>
          </a:p>
        </p:txBody>
      </p:sp>
      <p:sp>
        <p:nvSpPr>
          <p:cNvPr id="26112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AA1AAD4-C0C7-EC49-8B28-FEA7428CED43}" type="slidenum">
              <a:rPr lang="en-US" sz="1200" b="1">
                <a:latin typeface="Arial" panose="020B0604020202020204" pitchFamily="34" charset="0"/>
              </a:rPr>
              <a:pPr algn="r"/>
              <a:t>31</a:t>
            </a:fld>
            <a:endParaRPr lang="en-US" sz="1200" b="1">
              <a:latin typeface="Arial" panose="020B0604020202020204" pitchFamily="34" charset="0"/>
            </a:endParaRPr>
          </a:p>
        </p:txBody>
      </p:sp>
      <p:sp>
        <p:nvSpPr>
          <p:cNvPr id="261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D95603-B7D0-D94B-9EE3-80B595A55653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B8DBCF-4543-AA4C-AB8F-4C03A496CD8B}" type="slidenum">
              <a:rPr lang="en-US" sz="1200">
                <a:latin typeface="Arial" panose="020B0604020202020204" pitchFamily="34" charset="0"/>
              </a:rPr>
              <a:pPr/>
              <a:t>32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510453-42F1-3B41-AFD0-EACA0EE45F20}" type="slidenum">
              <a:rPr lang="en-US" sz="1200">
                <a:latin typeface="Arial" panose="020B0604020202020204" pitchFamily="34" charset="0"/>
              </a:rPr>
              <a:pPr/>
              <a:t>33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B9C8B3-F5F7-1B45-B59E-67AA7948C8F5}" type="slidenum">
              <a:rPr lang="en-US" sz="1200">
                <a:latin typeface="Arial" panose="020B0604020202020204" pitchFamily="34" charset="0"/>
              </a:rPr>
              <a:pPr/>
              <a:t>34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89CD75-6F11-2646-8B34-B9FB612D1177}" type="slidenum">
              <a:rPr lang="en-US" sz="1200">
                <a:latin typeface="Arial" panose="020B0604020202020204" pitchFamily="34" charset="0"/>
              </a:rPr>
              <a:pPr/>
              <a:t>35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13DC7-C7C2-4C4C-9CA1-1B673A71ED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Arial" panose="020B0604020202020204" pitchFamily="34" charset="0"/>
              </a:rPr>
              <a:t>This means Jesus is alive today.  This also means you can know him personally.  It</a:t>
            </a:r>
            <a:r>
              <a:rPr lang="mr-IN" altLang="ja-JP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  <a:cs typeface="Arial" panose="020B0604020202020204" pitchFamily="34" charset="0"/>
              </a:rPr>
              <a:t>s as simple as A-B-C.  Let</a:t>
            </a:r>
            <a:r>
              <a:rPr lang="mr-IN" altLang="ja-JP" dirty="0">
                <a:ea typeface="ＭＳ Ｐゴシック" charset="0"/>
                <a:cs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  <a:cs typeface="Arial" panose="020B0604020202020204" pitchFamily="34" charset="0"/>
              </a:rPr>
              <a:t>s bow our heads and if you wish to come into this new relationship with Christ, please pray to him now, acknowledging these three things to him.</a:t>
            </a:r>
            <a:endParaRPr lang="en-US" dirty="0"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787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3A9E18-67E3-7E4C-84F3-A0B5A5597A57}" type="slidenum">
              <a:rPr lang="en-US" sz="1200">
                <a:latin typeface="Arial" panose="020B0604020202020204" pitchFamily="34" charset="0"/>
              </a:rPr>
              <a:pPr/>
              <a:t>37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73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B89631B-9F4F-A040-A8BB-686CF032EB30}" type="slidenum">
              <a:rPr lang="en-US" sz="1200" b="1">
                <a:latin typeface="Arial" panose="020B0604020202020204" pitchFamily="34" charset="0"/>
              </a:rPr>
              <a:pPr algn="r"/>
              <a:t>37</a:t>
            </a:fld>
            <a:endParaRPr lang="en-US" sz="1200" b="1">
              <a:latin typeface="Arial" panose="020B0604020202020204" pitchFamily="34" charset="0"/>
            </a:endParaRPr>
          </a:p>
        </p:txBody>
      </p:sp>
      <p:sp>
        <p:nvSpPr>
          <p:cNvPr id="27341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CABD129-252B-6549-91A7-8638C783B05D}" type="slidenum">
              <a:rPr lang="en-US" sz="1200" b="1">
                <a:latin typeface="Arial" panose="020B0604020202020204" pitchFamily="34" charset="0"/>
              </a:rPr>
              <a:pPr algn="r"/>
              <a:t>37</a:t>
            </a:fld>
            <a:endParaRPr lang="en-US" sz="1200" b="1">
              <a:latin typeface="Arial" panose="020B0604020202020204" pitchFamily="34" charset="0"/>
            </a:endParaRPr>
          </a:p>
        </p:txBody>
      </p:sp>
      <p:sp>
        <p:nvSpPr>
          <p:cNvPr id="273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cr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0F15C8-3AB9-D045-8E81-5526EC4E3DA1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42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6F66-1A2A-5544-8AEF-C58B7B357135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ea typeface="ＭＳ Ｐゴシック" charset="0"/>
                <a:cs typeface="ＭＳ Ｐゴシック" charset="0"/>
              </a:rPr>
              <a:t>Then his six illegal trials proved him innocent!</a:t>
            </a:r>
            <a:r>
              <a:rPr lang="en-SG" dirty="0">
                <a:effectLst/>
              </a:rPr>
              <a:t> 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73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2CB05B-2D6B-D044-8420-DA5F612467C8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ea typeface="ＭＳ Ｐゴシック" charset="0"/>
                <a:cs typeface="ＭＳ Ｐゴシック" charset="0"/>
              </a:rPr>
              <a:t>Today in John 19:16b-42 we finish the passion account where it shows how Christ voluntarily gave his life for us.</a:t>
            </a:r>
            <a:r>
              <a:rPr lang="en-SG" dirty="0">
                <a:effectLst/>
              </a:rPr>
              <a:t> 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90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72969E-2647-BC49-B4CD-E8859167B7D0}" type="slidenum">
              <a:rPr lang="en-US" sz="1200">
                <a:latin typeface="Arial" panose="020B0604020202020204" pitchFamily="34" charset="0"/>
              </a:rPr>
              <a:pPr/>
              <a:t>7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D23328-B156-A847-BC6B-A28EB79DC8CC}" type="slidenum">
              <a:rPr lang="en-US" sz="1200">
                <a:latin typeface="Arial" panose="020B0604020202020204" pitchFamily="34" charset="0"/>
              </a:rPr>
              <a:pPr/>
              <a:t>8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5BC239E-37F1-B547-86CE-5E79655B6422}" type="slidenum">
              <a:rPr lang="en-US" sz="1200" b="1">
                <a:latin typeface="Arial" panose="020B0604020202020204" pitchFamily="34" charset="0"/>
              </a:rPr>
              <a:pPr algn="r"/>
              <a:t>8</a:t>
            </a:fld>
            <a:endParaRPr lang="en-US" sz="1200" b="1">
              <a:latin typeface="Arial" panose="020B0604020202020204" pitchFamily="34" charset="0"/>
            </a:endParaRPr>
          </a:p>
        </p:txBody>
      </p:sp>
      <p:sp>
        <p:nvSpPr>
          <p:cNvPr id="20378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E5DB505-84C3-3645-A9EE-7614F051FCDE}" type="slidenum">
              <a:rPr lang="en-US" sz="1200" b="1">
                <a:latin typeface="Arial" panose="020B0604020202020204" pitchFamily="34" charset="0"/>
              </a:rPr>
              <a:pPr algn="r"/>
              <a:t>8</a:t>
            </a:fld>
            <a:endParaRPr lang="en-US" sz="1200" b="1">
              <a:latin typeface="Arial" panose="020B0604020202020204" pitchFamily="34" charset="0"/>
            </a:endParaRPr>
          </a:p>
        </p:txBody>
      </p:sp>
      <p:sp>
        <p:nvSpPr>
          <p:cNvPr id="203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E84E3F-B149-164B-9829-E0DC2A11E7F4}" type="slidenum">
              <a:rPr lang="en-US" sz="1200">
                <a:latin typeface="Arial" panose="020B0604020202020204" pitchFamily="34" charset="0"/>
              </a:rPr>
              <a:pPr/>
              <a:t>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2C4009F0-1DDB-B743-90A6-72DD97F2DA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F2A551CD-7233-4F45-8CCB-9B440AA26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9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7DCB-603C-2E44-9133-9B4A6130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5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1B28-5E4E-9C46-B257-8CB9E11FC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08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DB8148-6939-2B46-8FEC-099FE4C14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0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76DEAC2A-C6EC-6F4B-8A6C-46786619B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82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2498C-24E3-6542-BD4A-9123BD2AB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B6B4E-AAAA-A94D-84D1-F6C9D76D8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0773BC-FA3A-2942-BEAF-02087B6BE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5196A-4641-464D-BA39-8452492C7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4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B0A97-09FB-0E42-BB20-724A5EAF4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74FD5-16F4-FC4E-9ABF-47CE3CF7B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D4B47-6862-224C-8098-B7567BF53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CB12C-4D8E-6F42-97BB-F129DDAD1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941D1D9E-9CA8-CC45-ABBA-C50219066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C84D1-F237-8047-A976-5EB0F66F7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46335-5B30-4941-B9C1-8BB62CA0B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0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71B3C-9B90-7A40-97C5-FCCF262ABD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18891-1797-A641-8C69-CAF61BC20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6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D1A98-7195-F048-86FA-862947487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1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59852-21A9-064E-9C1C-8CB635F55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2F684-728A-5147-A4DE-AD4C4327D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4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3D0CB-F43C-4C4B-9AA2-42411AA25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0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9E4E9-F8B3-B549-A671-AA5DCEF09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68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3C779-DF86-9E43-9C5D-F6DE176A4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7F27F1F8-65C8-BF4D-AC72-4A2434DB4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9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38959-5457-0D4F-9EF2-1997D3320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9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E99BC-6DA8-6342-8407-AB6A6AFC8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3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B877B-58BE-544E-B532-1C1532237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5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18FBF-EE8C-374A-910B-04C14B07A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32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ACDD9-052E-2C40-A685-50ADA0EA0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8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AE26-B352-9044-B204-29E327CE92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3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CCF82-6500-4847-8132-EACF2C8DF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94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6F075-19D5-FE47-9992-3410D7502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9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26B93-A86F-7145-8F2A-71941A788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6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83BC6-4A25-A940-9764-DEC8720C0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6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F5C23DF-1305-4740-A1A3-6F1F99056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3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059DB-9786-0145-BEDE-B857F5937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8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25F56-83FE-C944-AE36-07B38F587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7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B4F3B-9089-EB45-8F04-4C63FC95A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4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23982-56EF-2146-9C7A-1E0D87779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4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013EA-713E-A341-97E4-5E116C714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66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4ECB5-AA8A-3240-B2FA-38C6D2999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93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726AD-12CC-8E49-9573-E3CF23C6DC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9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47CA0-BE08-374B-836D-676DCD5C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48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F0A33-4E33-044D-A8BE-B876D0BD3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54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1B3B5-4113-BE41-8DCB-D1A863705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5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CE36492-8B81-7946-BC3A-1F8182ADA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66B3A-E960-7F4E-BF28-F5138B78C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77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217E7-8C9C-DE44-B7EC-39F51B42A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0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77287-4EE8-314E-945C-AA74383BF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3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3D32F-AD7E-2642-8981-D2B5368C7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1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6DF0F-B831-1D42-B1F9-B714A6621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8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A6AC-E0E4-4648-ACDB-3FBEC1DF1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42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100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05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9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35AAFAB-0E2F-0F4D-A3AE-1C7715703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0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0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3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5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7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1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47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 b="1" i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 b="1" i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1264DB-84AD-ED45-AB97-B16C8B437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6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A9E8E0E9-7F89-7E45-A25D-6BCE167D2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869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7F5574-C3DA-BA42-9F9D-E53667AC3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236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F03E09-D18E-EB49-9E39-AEC103085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9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1CF1B9-D776-6C46-BF6D-12333B631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386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4B84CE-DCA1-474B-B977-3F5FABE62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14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CB143F-7D5E-F143-A73B-50E858EE7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7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49B260-9075-1F4C-903F-2CD4788D5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117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0D83A7-CAB1-0344-A54C-66CD669E8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894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447865-9C49-A241-801D-524DF3397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640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4CD6D9-FE5C-EE49-A44F-B13C036A9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6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A16EC8-2229-EE4E-931E-5662CBF41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891BA1F3-3217-7042-90B6-1113A8D472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00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20B7-E2B9-5B4E-96DB-A32D4B385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99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42A3-A8C6-254B-BFF6-E672E6C04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42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02814-FCE7-8E4B-A200-670E8CE94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86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5BA6-0612-B847-AC00-2EC8C6CC1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79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0936-1AEE-A84A-8BD6-E71B1DAA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915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D176D-3817-1741-85F6-FDCA5E25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33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6991B-AC94-6B4A-B0BC-119AB9D87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20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A624-8918-5347-9D1F-1E68DEEA0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566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EB23-9751-4D46-9930-200EC4451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2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AEDAA-D9A8-B74C-867E-984A15216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6A5E4BDC-F2E6-5D42-8743-04D639AF8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83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FD03-AF68-FA45-8D9D-30FB6542F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62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</p:grpSp>
      <p:sp>
        <p:nvSpPr>
          <p:cNvPr id="25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CEF8-F7B9-F44B-9DCB-94017A387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68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7A8B-765E-2B47-9B45-EF732CC3D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56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CEF5-3A39-D941-9388-A63E83300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53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9718-2B65-E143-BB8F-6FEA4CDC9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054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2364-0A14-7F4B-900F-F5DECABD8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032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0233-CD32-454F-B9C4-F1E39266A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694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10B4-7F4E-0F4E-BC86-921264FEF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932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861F-3CC2-F74B-973D-36D6CCD6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50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331C-D3C5-404C-8543-89F43A181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2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latin typeface="Arial" panose="020B0604020202020204" pitchFamily="34" charset="0"/>
              </a:defRPr>
            </a:lvl1pPr>
          </a:lstStyle>
          <a:p>
            <a:fld id="{30DCAD19-75F4-7548-8E2D-1142B3FF02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1" y="1591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0841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8" tIns="45812" rIns="91628" bIns="45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8" tIns="45812" rIns="91628" bIns="45812" numCol="1" anchor="ctr" anchorCtr="0" compatLnSpc="1">
            <a:prstTxWarp prst="textNoShape">
              <a:avLst/>
            </a:prstTxWarp>
          </a:bodyPr>
          <a:lstStyle>
            <a:lvl1pPr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8" tIns="45812" rIns="91628" bIns="45812" numCol="1" anchor="ctr" anchorCtr="0" compatLnSpc="1">
            <a:prstTxWarp prst="textNoShape">
              <a:avLst/>
            </a:prstTxWarp>
          </a:bodyPr>
          <a:lstStyle>
            <a:lvl1pPr algn="ctr"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28" tIns="45812" rIns="91628" bIns="45812" numCol="1" anchor="ctr" anchorCtr="0" compatLnSpc="1">
            <a:prstTxWarp prst="textNoShape">
              <a:avLst/>
            </a:prstTxWarp>
          </a:bodyPr>
          <a:lstStyle>
            <a:lvl1pPr algn="r">
              <a:defRPr sz="1400" b="1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CD4914-FF6F-BB4A-83FE-EB42D331D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083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993" tIns="45499" rIns="90993" bIns="45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8312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49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6pPr>
      <a:lvl7pPr marL="9099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7pPr>
      <a:lvl8pPr marL="136497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8pPr>
      <a:lvl9pPr marL="18199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9pPr>
    </p:titleStyle>
    <p:bodyStyle>
      <a:lvl1pPr marL="341244" indent="-3412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 b="1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39354" indent="-28437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2pPr>
      <a:lvl3pPr marL="1137471" indent="-22750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l"/>
        <a:defRPr sz="2400" b="1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3pPr>
      <a:lvl4pPr marL="1592476" indent="-22750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4pPr>
      <a:lvl5pPr marL="2047459" indent="-22750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5pPr>
      <a:lvl6pPr marL="2502447" indent="-227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57449" indent="-227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12431" indent="-227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67430" indent="-227503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98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96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72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80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953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942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932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924" algn="l" defTabSz="4549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72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560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fld id="{EFBC9D69-5AC5-224F-AAD4-7677164F868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6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grpSp>
          <p:nvGrpSpPr>
            <p:cNvPr id="5018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50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50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0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270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270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grpSp>
          <p:nvGrpSpPr>
            <p:cNvPr id="501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70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70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70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70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  <p:sp>
            <p:nvSpPr>
              <p:cNvPr id="1270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b="1" i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70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>
                <a:latin typeface="Arial" panose="020B0604020202020204" pitchFamily="34" charset="0"/>
              </a:endParaRPr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defRPr>
            </a:lvl1pPr>
          </a:lstStyle>
          <a:p>
            <a:fld id="{960EE4FC-C232-E448-852D-41943BF2EC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fld id="{56AF59FE-6067-B243-ADFB-6A176B26DE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1EEC349-0D40-D841-8C44-E77A28195B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3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bg1"/>
          </a:solidFill>
          <a:latin typeface="Arial" panose="020B0604020202020204" pitchFamily="34" charset="0"/>
          <a:ea typeface="ＭＳ Ｐゴシック" pitchFamily="-108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bg1"/>
          </a:solidFill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bg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bg1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bg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11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13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76814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16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18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20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24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26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30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33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35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684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 b="1" i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 b="1" i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15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B1A68E-15DF-2241-9A5E-127F4952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35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8909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24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5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8911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911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i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8911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11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8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8FD2203-DC52-B040-BC4F-439D5A7AD6AB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250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b="1" i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2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 i="0">
                <a:latin typeface="Arial" panose="020B0604020202020204" pitchFamily="34" charset="0"/>
              </a:endParaRPr>
            </a:p>
          </p:txBody>
        </p:sp>
      </p:grp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F72A91B1-A232-BC4D-94E3-92D393B3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61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Resurrected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19600" y="228600"/>
            <a:ext cx="4572000" cy="3429000"/>
          </a:xfrm>
        </p:spPr>
        <p:txBody>
          <a:bodyPr/>
          <a:lstStyle/>
          <a:p>
            <a:pPr eaLnBrk="1" hangingPunct="1"/>
            <a:r>
              <a:rPr lang="ar-SA" sz="6600" dirty="0">
                <a:ea typeface="ＭＳ Ｐゴシック" charset="0"/>
                <a:cs typeface="Arial" panose="020B0604020202020204" pitchFamily="34" charset="0"/>
              </a:rPr>
              <a:t>قيامة </a:t>
            </a:r>
            <a:r>
              <a:rPr lang="ar-JO" sz="6600" dirty="0">
                <a:ea typeface="ＭＳ Ｐゴシック" charset="0"/>
                <a:cs typeface="Arial" panose="020B0604020202020204" pitchFamily="34" charset="0"/>
              </a:rPr>
              <a:t>      </a:t>
            </a:r>
            <a:r>
              <a:rPr lang="ar-SA" sz="6600" dirty="0">
                <a:ea typeface="ＭＳ Ｐゴシック" charset="0"/>
                <a:cs typeface="Arial" panose="020B0604020202020204" pitchFamily="34" charset="0"/>
              </a:rPr>
              <a:t>يسوع المسيح</a:t>
            </a:r>
            <a:endParaRPr lang="en-US" sz="6600" dirty="0"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797152"/>
            <a:ext cx="6400800" cy="838200"/>
          </a:xfrm>
        </p:spPr>
        <p:txBody>
          <a:bodyPr/>
          <a:lstStyle/>
          <a:p>
            <a:pPr algn="r" eaLnBrk="1" hangingPunct="1"/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 20</a:t>
            </a:r>
            <a:endParaRPr lang="en-US" sz="4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659F-34F4-53D0-29E6-904812868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5700531"/>
            <a:ext cx="9180512" cy="680797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علم المسيح</a:t>
            </a:r>
            <a:r>
              <a:rPr lang="ar-SA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شخص وعمل يسوع</a:t>
            </a:r>
            <a:endParaRPr lang="en-US" sz="32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2AEBB-C327-8A5C-05F2-2177ABA86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د. ريك جريفيث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 </a:t>
            </a:r>
            <a:r>
              <a:rPr kumimoji="0" lang="ar-JO" sz="2000" b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مؤسسة الدراسات اللاهوتية الأردنية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BibleStudyDownloads.org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2149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050" y="3048000"/>
            <a:ext cx="8132763" cy="3549650"/>
          </a:xfrm>
        </p:spPr>
        <p:txBody>
          <a:bodyPr anchor="ctr"/>
          <a:lstStyle/>
          <a:p>
            <a:pPr eaLnBrk="1" hangingPunct="1"/>
            <a:b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القبر </a:t>
            </a:r>
            <a:r>
              <a:rPr lang="ar-JO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الفارغ</a:t>
            </a:r>
            <a:r>
              <a:rPr lang="ar-JO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يرينا أن المسيح حي اليوم (يوحنا 20: 1-9)</a:t>
            </a:r>
            <a:endParaRPr lang="en-US" sz="4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1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ar-JO" altLang="ja-JP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فيلم إنجيل يوحنا</a:t>
            </a:r>
            <a:endParaRPr lang="en-US" sz="4800" dirty="0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 20: 1-9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078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4" descr="iCar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53"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ثلاثة شهود أساسيين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9924" name="Rectangle 5"/>
          <p:cNvSpPr>
            <a:spLocks noChangeArrowheads="1"/>
          </p:cNvSpPr>
          <p:nvPr/>
        </p:nvSpPr>
        <p:spPr bwMode="auto">
          <a:xfrm>
            <a:off x="2667000" y="21336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5175" marR="0" lvl="0" indent="-7651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Char char="n"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مريم (1-2)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5175" marR="0" lvl="0" indent="-7651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Char char="n"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 (3-5)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5175" marR="0" lvl="0" indent="-765175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Char char="n"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بطرس (6-9)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sz="40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من داخل القبر تطل على الخارج</a:t>
            </a:r>
            <a:endParaRPr lang="en-US" dirty="0"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10948" name="Picture 1028" descr="Israel---Garden-To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2"/>
          <a:stretch>
            <a:fillRect/>
          </a:stretch>
        </p:blipFill>
        <p:spPr bwMode="auto">
          <a:xfrm>
            <a:off x="2514600" y="1295400"/>
            <a:ext cx="487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85" name="Picture 1029" descr="roman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8941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الختم الروماني يمنع العبث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83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sz="40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الحجر قد دحرج</a:t>
            </a:r>
            <a:endParaRPr lang="en-US" dirty="0"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12996" name="Picture 6" descr="stone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562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455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4" descr="garden_tomb_1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15000" cy="1143000"/>
          </a:xfrm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tx1"/>
                </a:solidFill>
                <a:ea typeface="ＭＳ Ｐゴシック" charset="0"/>
                <a:cs typeface="Arial" panose="020B0604020202020204" pitchFamily="34" charset="0"/>
              </a:rPr>
              <a:t>بستان القبر</a:t>
            </a:r>
            <a:endParaRPr lang="en-US" dirty="0"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739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gravecloth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581400" y="274638"/>
            <a:ext cx="1981200" cy="3306762"/>
          </a:xfrm>
        </p:spPr>
        <p:txBody>
          <a:bodyPr/>
          <a:lstStyle/>
          <a:p>
            <a:pPr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أكفان</a:t>
            </a:r>
            <a:b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فارغة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876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61953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1187" name="Picture 7" descr="John 20 7 empty tomb gravecloth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3782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0"/>
            <a:ext cx="9109075" cy="1143000"/>
          </a:xfrm>
          <a:effectLst/>
        </p:spPr>
        <p:txBody>
          <a:bodyPr/>
          <a:lstStyle/>
          <a:p>
            <a:pPr eaLnBrk="1" hangingPunct="1"/>
            <a:r>
              <a:rPr lang="ar-JO" altLang="ja-JP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النظر في يوحنا 20: 5-8</a:t>
            </a:r>
            <a:endParaRPr lang="en-US" sz="4800" dirty="0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52413" y="1371600"/>
            <a:ext cx="3352801" cy="2514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نظر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ع 5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90800" y="3962400"/>
            <a:ext cx="3352800" cy="2514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بطرس</a:t>
            </a:r>
            <a:b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altLang="ja-JP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نظر</a:t>
            </a:r>
            <a:br>
              <a:rPr kumimoji="0" lang="en-US" altLang="ja-JP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altLang="ja-JP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ع 6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86400" y="1371600"/>
            <a:ext cx="3622675" cy="287285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رأى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ع 8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52413" y="3352800"/>
            <a:ext cx="3352801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ar-JO" altLang="ja-JP" sz="4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اختلس النظر</a:t>
            </a:r>
            <a:r>
              <a:rPr kumimoji="0" lang="ja-JP" altLang="en-US" sz="4400" b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5964072"/>
            <a:ext cx="6172200" cy="104632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ينظر باهتمام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56275" y="3616656"/>
            <a:ext cx="3352800" cy="87914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لمس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8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  <p:bldP spid="3" grpId="0" build="p" autoUpdateAnimBg="0"/>
      <p:bldP spid="4" grpId="0" uiExpand="1" build="p" autoUpdateAnimBg="0"/>
      <p:bldP spid="5" grpId="0" build="p" autoUpdateAnimBg="0"/>
      <p:bldP spid="6" grpId="0" build="p" autoUpdateAnimBg="0"/>
      <p:bldP spid="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283" name="Picture 3" descr="helives-sm-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01000" cy="1905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/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2. قيامة المسيح تقابل </a:t>
            </a:r>
            <a:r>
              <a:rPr lang="ar-JO" sz="4800" dirty="0">
                <a:solidFill>
                  <a:srgbClr val="FFFF00"/>
                </a:solidFill>
                <a:ea typeface="ＭＳ Ｐゴシック" charset="0"/>
                <a:cs typeface="Arial" panose="020B0604020202020204" pitchFamily="34" charset="0"/>
              </a:rPr>
              <a:t>حاجتك</a:t>
            </a:r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b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   (يوحنا 20: 10-29)</a:t>
            </a:r>
            <a:endParaRPr lang="en-US" dirty="0"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marR="0" lvl="0" indent="-37623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تعزي مريم 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اليائسة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(10-18)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238" marR="0" lvl="0" indent="-376238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8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ar-JO" altLang="ja-JP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فيلم إنجيل يوحنا</a:t>
            </a:r>
            <a:endParaRPr lang="en-US" sz="4800" dirty="0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 20: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18-10</a:t>
            </a:r>
          </a:p>
        </p:txBody>
      </p:sp>
    </p:spTree>
    <p:extLst>
      <p:ext uri="{BB962C8B-B14F-4D97-AF65-F5344CB8AC3E}">
        <p14:creationId xmlns:p14="http://schemas.microsoft.com/office/powerpoint/2010/main" val="21299209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Garden Tomb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304800"/>
            <a:ext cx="5105400" cy="29718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 من المهم          أن يكون             يسوع حياً؟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1667" name="Picture 5" descr="helives-sm-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01000" cy="1905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/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2. قيامة المسيح تقابل </a:t>
            </a:r>
            <a:r>
              <a:rPr lang="ar-JO" sz="4800" dirty="0">
                <a:solidFill>
                  <a:srgbClr val="FFFF00"/>
                </a:solidFill>
                <a:ea typeface="ＭＳ Ｐゴシック" charset="0"/>
                <a:cs typeface="Arial" panose="020B0604020202020204" pitchFamily="34" charset="0"/>
              </a:rPr>
              <a:t>حاجتك</a:t>
            </a:r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b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   (يوحنا 20: 10-29)</a:t>
            </a:r>
            <a:endParaRPr lang="en-US" dirty="0"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marR="0" lvl="0" indent="-37623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تعزي مريم 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اليائسة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(10-18)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40767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marR="0" lvl="0" indent="-37623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تشجع التلاميذ 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المحبطين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(19-23)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21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ar-JO" altLang="ja-JP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فيلم إنجيل يوحنا</a:t>
            </a:r>
            <a:endParaRPr lang="en-US" sz="4800" dirty="0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 20: 19-23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667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Peter's Den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139238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الذي يتطلبه الأمر لتغيير بطرس اليائس؟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1667" name="Picture 5" descr="helives-sm-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001000" cy="1905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/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2. قيامة المسيح تقابل </a:t>
            </a:r>
            <a:r>
              <a:rPr lang="ar-JO" sz="4800" dirty="0">
                <a:solidFill>
                  <a:srgbClr val="FFFF00"/>
                </a:solidFill>
                <a:ea typeface="ＭＳ Ｐゴシック" charset="0"/>
                <a:cs typeface="Arial" panose="020B0604020202020204" pitchFamily="34" charset="0"/>
              </a:rPr>
              <a:t>حاجتك</a:t>
            </a:r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b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   (يوحنا 20: 10-29)</a:t>
            </a:r>
            <a:endParaRPr lang="en-US" dirty="0"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6670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marR="0" lvl="0" indent="-37623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تعزي مريم 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اليائسة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(10-18)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40767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marR="0" lvl="0" indent="-37623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تشجع التلاميذ 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المحبطين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(19-23)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5486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marL="376238" marR="0" lvl="0" indent="-37623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تعطي الدليل لتوما 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الشكاك</a:t>
            </a:r>
            <a:r>
              <a:rPr kumimoji="0" lang="ar-JO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(24-29)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78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ar-JO" altLang="ja-JP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فيلم إنجيل يوحنا</a:t>
            </a:r>
            <a:endParaRPr lang="en-US" sz="4800" dirty="0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 20: 24-29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746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To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058025" cy="2222500"/>
          </a:xfrm>
        </p:spPr>
        <p:txBody>
          <a:bodyPr/>
          <a:lstStyle/>
          <a:p>
            <a:pPr eaLnBrk="1" hangingPunct="1"/>
            <a:r>
              <a:rPr lang="ar-JO" sz="7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دحرج الحجر؟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676400" y="3573463"/>
            <a:ext cx="4551363" cy="3311525"/>
          </a:xfrm>
          <a:prstGeom prst="rect">
            <a:avLst/>
          </a:prstGeom>
          <a:noFill/>
          <a:ln>
            <a:noFill/>
          </a:ln>
          <a:effectLst>
            <a:outerShdw blurRad="63500" dist="63500" dir="13012194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ar-JO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لم يمت مطلقاً</a:t>
            </a:r>
          </a:p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ar-JO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قوة يسوع؟</a:t>
            </a:r>
          </a:p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ar-JO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الرومان؟</a:t>
            </a:r>
          </a:p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ar-JO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القادة اليهود؟</a:t>
            </a:r>
          </a:p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ar-JO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التلاميذ؟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1" descr="John 20 27 caravaggio-thom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013"/>
            <a:ext cx="9144000" cy="66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875" y="6089650"/>
            <a:ext cx="9128125" cy="749300"/>
          </a:xfrm>
          <a:solidFill>
            <a:schemeClr val="tx1"/>
          </a:solidFill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ar-J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 كتب يوحنا عن معجزات يسوع؟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054475" y="7178675"/>
            <a:ext cx="5486400" cy="25146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وأما هذه فقد كتبت لتؤمنوا أن يسوع هو المسيح ابن الله ولكي تكون لكم إذا آمنتم حياة باسمه (يوحنا 20: 31)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268413"/>
          </a:xfrm>
          <a:solidFill>
            <a:srgbClr val="000000"/>
          </a:solidFill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990600" indent="-990600" algn="r" eaLnBrk="1" hangingPunct="1">
              <a:buFont typeface="Wingdings" charset="0"/>
              <a:buNone/>
              <a:defRPr/>
            </a:pPr>
            <a:r>
              <a:rPr lang="ar-JO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كل معجزات يسوع هدفها أن تأتي بنا إلى </a:t>
            </a:r>
            <a:r>
              <a:rPr lang="ar-JO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الإيمان</a:t>
            </a:r>
            <a:r>
              <a:rPr lang="ar-JO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به  (20: 30-31)</a:t>
            </a:r>
            <a: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 autoUpdateAnimBg="0"/>
      <p:bldP spid="149506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ar-JO" altLang="ja-JP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فيلم إنجيل يوحنا</a:t>
            </a:r>
            <a:endParaRPr lang="en-US" sz="4800" dirty="0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609600" y="289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يوحنا 20: 30-31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931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3" name="Picture 7" descr="Synagogue eat my fle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28600" y="76261"/>
            <a:ext cx="12192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993" tIns="45499" rIns="90993" bIns="454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ar-SA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3352801"/>
            <a:ext cx="9144000" cy="28618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993" tIns="45499" rIns="90993" bIns="454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ar-SA" altLang="zh-CN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الآية المفتاحية</a:t>
            </a:r>
            <a:endParaRPr lang="en-US" altLang="zh-C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zh-C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JO" sz="3600" b="1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وَآيَاتٍ أُخَرَ كَثِيرَةً صَنَعَ يَسُوعُ قُدَّامَ تَلاَمِيذِهِ لَمْ تُكْتَبْ فِي هذَا الْكِتَابِ. وَأَمَّا هذِهِ فَقَدْ كُتِبَتْ لِتُؤْمِنُوا أَنَّ يَسُوعَ هُوَ الْمَسِيحُ ابْنُ اللهِ، وَلِكَيْ تَكُونَ لَكُمْ إِذَا آمَنْتُمْ حَيَاةٌ بِاسْمِهِ.</a:t>
            </a:r>
            <a:endParaRPr lang="en-US" sz="3600" b="1" dirty="0"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ar-JO" sz="3600" b="1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(20: 30-31)</a:t>
            </a:r>
          </a:p>
        </p:txBody>
      </p:sp>
      <p:sp>
        <p:nvSpPr>
          <p:cNvPr id="117765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2805141" y="533429"/>
            <a:ext cx="3533775" cy="1199882"/>
          </a:xfrm>
        </p:spPr>
        <p:txBody>
          <a:bodyPr lIns="90993" tIns="45499" rIns="90993" bIns="45499" anchor="t">
            <a:spAutoFit/>
          </a:bodyPr>
          <a:lstStyle/>
          <a:p>
            <a:pPr eaLnBrk="1" hangingPunct="1">
              <a:defRPr/>
            </a:pPr>
            <a:r>
              <a:rPr lang="ar-SA" altLang="zh-CN" sz="3600" u="sng" dirty="0">
                <a:solidFill>
                  <a:srgbClr val="FFFF00"/>
                </a:solidFill>
                <a:ea typeface="ＭＳ Ｐゴシック" charset="0"/>
                <a:cs typeface="Arial" panose="020B0604020202020204" pitchFamily="34" charset="0"/>
              </a:rPr>
              <a:t>الكلمة المفتاحية</a:t>
            </a:r>
            <a:r>
              <a:rPr lang="en-US" altLang="zh-CN" sz="3600" dirty="0">
                <a:solidFill>
                  <a:srgbClr val="FFFF00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ar-JO" sz="3600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ea typeface="ＭＳ Ｐゴシック" charset="0"/>
                <a:cs typeface="Arial" panose="020B0604020202020204" pitchFamily="34" charset="0"/>
              </a:rPr>
              <a:t>الإيمان</a:t>
            </a:r>
            <a:endParaRPr lang="en-US" sz="3600" u="sng" dirty="0">
              <a:solidFill>
                <a:schemeClr val="tx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7766" name="Text Box 3"/>
          <p:cNvSpPr txBox="1">
            <a:spLocks noChangeArrowheads="1"/>
          </p:cNvSpPr>
          <p:nvPr/>
        </p:nvSpPr>
        <p:spPr bwMode="auto">
          <a:xfrm>
            <a:off x="8382033" y="71464"/>
            <a:ext cx="703136" cy="4612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0993" tIns="45499" rIns="90993" bIns="454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chemeClr val="bg2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0993" tIns="45499" rIns="90993" bIns="4549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2400" y="1447826"/>
            <a:ext cx="4419600" cy="267721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993" tIns="45499" rIns="90993" bIns="454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إنجيلي</a:t>
            </a: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altLang="zh-C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هذه كتبت حتى </a:t>
            </a:r>
            <a:r>
              <a:rPr lang="ar-JO" altLang="zh-C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تؤمنوا</a:t>
            </a:r>
            <a:r>
              <a:rPr lang="ar-JO" altLang="zh-C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أن يسوع هو المسيح ابن الله ومن خلال الإيمان تكون لكم حياة في اسمه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altLang="zh-CN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JO" altLang="zh-C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9620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61"/>
            <a:ext cx="7010400" cy="645884"/>
          </a:xfrm>
          <a:solidFill>
            <a:schemeClr val="accent3">
              <a:lumMod val="10000"/>
            </a:schemeClr>
          </a:solidFill>
        </p:spPr>
        <p:txBody>
          <a:bodyPr lIns="90993" tIns="45499" rIns="90993" bIns="45499" anchor="t">
            <a:spAutoFit/>
          </a:bodyPr>
          <a:lstStyle/>
          <a:p>
            <a:pPr eaLnBrk="1" hangingPunct="1">
              <a:defRPr/>
            </a:pPr>
            <a:r>
              <a:rPr lang="ar-JO" altLang="zh-CN" sz="3600" dirty="0">
                <a:solidFill>
                  <a:schemeClr val="tx1"/>
                </a:solidFill>
                <a:ea typeface="ＭＳ Ｐゴシック" charset="0"/>
                <a:cs typeface="Arial" panose="020B0604020202020204" pitchFamily="34" charset="0"/>
              </a:rPr>
              <a:t>المتغيرات النصية في يوحنا 20: 31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4724" name="Text Box 3"/>
          <p:cNvSpPr txBox="1">
            <a:spLocks noChangeArrowheads="1"/>
          </p:cNvSpPr>
          <p:nvPr/>
        </p:nvSpPr>
        <p:spPr bwMode="auto">
          <a:xfrm>
            <a:off x="8462991" y="26"/>
            <a:ext cx="703136" cy="4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993" tIns="45499" rIns="90993" bIns="454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110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24400" y="1447823"/>
            <a:ext cx="4343400" cy="267721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993" tIns="45499" rIns="90993" bIns="454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تنويري</a:t>
            </a: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altLang="zh-C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هذه كتبت حتى </a:t>
            </a:r>
            <a:r>
              <a:rPr lang="ar-JO" altLang="zh-C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تستمروا في الإيمان </a:t>
            </a:r>
            <a:r>
              <a:rPr lang="ar-JO" altLang="zh-C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 يسوع هو المسيح ابن الله ومن خلال الإيمان تكون لكم حياة في اسمه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altLang="zh-CN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JO" altLang="zh-C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22CE29-CFE9-B8D3-1AA7-D8FF1E59B82E}"/>
              </a:ext>
            </a:extLst>
          </p:cNvPr>
          <p:cNvGrpSpPr/>
          <p:nvPr/>
        </p:nvGrpSpPr>
        <p:grpSpPr>
          <a:xfrm>
            <a:off x="152400" y="4267261"/>
            <a:ext cx="4419600" cy="2124075"/>
            <a:chOff x="152400" y="4267261"/>
            <a:chExt cx="4419600" cy="2124075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152400" y="4267261"/>
              <a:ext cx="4419600" cy="2124075"/>
              <a:chOff x="76200" y="4338935"/>
              <a:chExt cx="4343400" cy="2040874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76200" y="4338935"/>
                <a:ext cx="4343400" cy="2040874"/>
              </a:xfrm>
              <a:prstGeom prst="rect">
                <a:avLst/>
              </a:prstGeom>
              <a:solidFill>
                <a:schemeClr val="accent3">
                  <a:lumMod val="25000"/>
                </a:scheme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u="sng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Aorist Subjunctive</a:t>
                </a:r>
                <a:endParaRPr kumimoji="0" lang="en-US" altLang="zh-CN" sz="2400" b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wgrki" charset="0"/>
                    <a:ea typeface="Arial" charset="0"/>
                    <a:cs typeface="Arial" panose="020B0604020202020204" pitchFamily="34" charset="0"/>
                  </a:rPr>
                  <a:t>i-na pisteu,</a:t>
                </a:r>
                <a:r>
                  <a:rPr kumimoji="0" lang="en-US" altLang="zh-CN" sz="3600" b="1" u="none" strike="noStrike" kern="1200" cap="none" spc="0" normalizeH="0" baseline="0" noProof="0">
                    <a:ln>
                      <a:noFill/>
                    </a:ln>
                    <a:solidFill>
                      <a:srgbClr val="FCE20C"/>
                    </a:solidFill>
                    <a:effectLst/>
                    <a:uLnTx/>
                    <a:uFillTx/>
                    <a:latin typeface="Bwgrki" charset="0"/>
                    <a:ea typeface="Arial" charset="0"/>
                    <a:cs typeface="Arial" panose="020B0604020202020204" pitchFamily="34" charset="0"/>
                  </a:rPr>
                  <a:t>s</a:t>
                </a:r>
                <a:r>
                  <a:rPr kumimoji="0" lang="en-US" altLang="zh-CN" sz="36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wgrki" charset="0"/>
                    <a:ea typeface="Arial" charset="0"/>
                    <a:cs typeface="Arial" panose="020B0604020202020204" pitchFamily="34" charset="0"/>
                  </a:rPr>
                  <a:t>hte</a:t>
                </a:r>
                <a:endParaRPr kumimoji="0" lang="en-US" altLang="zh-CN" sz="2400" b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wgrki" charset="0"/>
                  <a:ea typeface="Arial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wgrki" charset="0"/>
                  <a:ea typeface="Arial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37 manuscripts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Many but later manuscripts</a:t>
                </a:r>
              </a:p>
            </p:txBody>
          </p:sp>
          <p:pic>
            <p:nvPicPr>
              <p:cNvPr id="414731" name="Picture 10" descr="John 20.31 aorist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971" y="4374664"/>
                <a:ext cx="4117427" cy="1999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10CFFB-F6D3-16A6-8DDE-1167C39CD4D6}"/>
                </a:ext>
              </a:extLst>
            </p:cNvPr>
            <p:cNvSpPr/>
            <p:nvPr/>
          </p:nvSpPr>
          <p:spPr bwMode="auto">
            <a:xfrm>
              <a:off x="990600" y="4304448"/>
              <a:ext cx="2933328" cy="470070"/>
            </a:xfrm>
            <a:prstGeom prst="rect">
              <a:avLst/>
            </a:prstGeom>
            <a:solidFill>
              <a:srgbClr val="06197F"/>
            </a:solidFill>
            <a:ln>
              <a:noFill/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JO" b="1" u="sng" dirty="0">
                  <a:solidFill>
                    <a:srgbClr val="FFFF00"/>
                  </a:solidFill>
                  <a:latin typeface="Times New Roman" pitchFamily="-108" charset="0"/>
                </a:rPr>
                <a:t>صيغة شرطية</a:t>
              </a:r>
              <a:endParaRPr kumimoji="0" lang="en-US" sz="24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A412B4-947F-BB56-A12B-380285149BFE}"/>
                </a:ext>
              </a:extLst>
            </p:cNvPr>
            <p:cNvSpPr/>
            <p:nvPr/>
          </p:nvSpPr>
          <p:spPr bwMode="auto">
            <a:xfrm>
              <a:off x="395537" y="5572862"/>
              <a:ext cx="4024064" cy="799964"/>
            </a:xfrm>
            <a:prstGeom prst="rect">
              <a:avLst/>
            </a:prstGeom>
            <a:solidFill>
              <a:srgbClr val="06197F"/>
            </a:solidFill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JO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8" charset="0"/>
                </a:rPr>
                <a:t>37 مخطو</a:t>
              </a:r>
              <a:r>
                <a:rPr lang="ar-JO" b="1" dirty="0">
                  <a:solidFill>
                    <a:schemeClr val="tx1"/>
                  </a:solidFill>
                  <a:latin typeface="Times New Roman" pitchFamily="-108" charset="0"/>
                </a:rPr>
                <a:t>طة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JO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8" charset="0"/>
                </a:rPr>
                <a:t>مخطوطات كثيرة ولكن متأخرة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F2C205-7942-9BF0-AF56-40E15342678B}"/>
              </a:ext>
            </a:extLst>
          </p:cNvPr>
          <p:cNvGrpSpPr/>
          <p:nvPr/>
        </p:nvGrpSpPr>
        <p:grpSpPr>
          <a:xfrm>
            <a:off x="4724400" y="4272024"/>
            <a:ext cx="4343400" cy="2124075"/>
            <a:chOff x="4724400" y="4272024"/>
            <a:chExt cx="4343400" cy="2124075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724400" y="4272024"/>
              <a:ext cx="4343400" cy="2124075"/>
              <a:chOff x="4648200" y="4343400"/>
              <a:chExt cx="4343400" cy="2123658"/>
            </a:xfrm>
          </p:grpSpPr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4648200" y="4343400"/>
                <a:ext cx="4343400" cy="2123658"/>
              </a:xfrm>
              <a:prstGeom prst="rect">
                <a:avLst/>
              </a:prstGeom>
              <a:solidFill>
                <a:schemeClr val="accent3">
                  <a:lumMod val="25000"/>
                </a:scheme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u="sng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Present Subjunctive</a:t>
                </a:r>
                <a:endParaRPr kumimoji="0" lang="en-US" altLang="zh-CN" sz="2400" b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wgrki" charset="0"/>
                    <a:ea typeface="Arial" charset="0"/>
                    <a:cs typeface="Arial" panose="020B0604020202020204" pitchFamily="34" charset="0"/>
                  </a:rPr>
                  <a:t>i-na pisteu,hte</a:t>
                </a:r>
                <a:endParaRPr kumimoji="0" lang="en-US" altLang="zh-CN" sz="4000" b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wgrki" charset="0"/>
                  <a:ea typeface="Arial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p</a:t>
                </a:r>
                <a:r>
                  <a:rPr kumimoji="0" lang="en-US" altLang="zh-CN" sz="3600" b="1" u="none" strike="noStrike" kern="120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66</a:t>
                </a:r>
                <a:r>
                  <a:rPr kumimoji="0" lang="en-US" altLang="zh-CN" sz="28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&amp; </a:t>
                </a:r>
                <a:r>
                  <a:rPr kumimoji="0" lang="en-US" altLang="zh-CN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whebb" charset="0"/>
                    <a:ea typeface="ＭＳ Ｐゴシック" charset="-128"/>
                    <a:cs typeface="ＭＳ Ｐゴシック" charset="-128"/>
                  </a:rPr>
                  <a:t>a</a:t>
                </a:r>
                <a:r>
                  <a:rPr kumimoji="0" lang="en-US" altLang="zh-CN" sz="28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*</a:t>
                </a:r>
                <a:br>
                  <a:rPr kumimoji="0" lang="en-US" altLang="zh-CN" sz="28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</a:br>
                <a:r>
                  <a:rPr kumimoji="0" lang="en-US" altLang="zh-CN" sz="2400" b="1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Few but early manuscripts</a:t>
                </a:r>
              </a:p>
            </p:txBody>
          </p:sp>
          <p:pic>
            <p:nvPicPr>
              <p:cNvPr id="414729" name="Picture 11" descr="John 20.31 present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5987" y="4419600"/>
                <a:ext cx="4189413" cy="2024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00B6B1-233E-17A5-1B51-A83D3DD62972}"/>
                </a:ext>
              </a:extLst>
            </p:cNvPr>
            <p:cNvSpPr/>
            <p:nvPr/>
          </p:nvSpPr>
          <p:spPr bwMode="auto">
            <a:xfrm>
              <a:off x="5257801" y="4304448"/>
              <a:ext cx="3205189" cy="470064"/>
            </a:xfrm>
            <a:prstGeom prst="rect">
              <a:avLst/>
            </a:prstGeom>
            <a:solidFill>
              <a:srgbClr val="06197F"/>
            </a:solidFill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JO" b="1" u="sng" dirty="0">
                  <a:solidFill>
                    <a:srgbClr val="FFFF00"/>
                  </a:solidFill>
                  <a:latin typeface="Times New Roman" pitchFamily="-108" charset="0"/>
                </a:rPr>
                <a:t>صيغة شرطية حالية</a:t>
              </a:r>
              <a:endParaRPr kumimoji="0" lang="en-US" sz="24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03FF98-07DC-4669-D7D4-BF19D6BFA617}"/>
                </a:ext>
              </a:extLst>
            </p:cNvPr>
            <p:cNvSpPr/>
            <p:nvPr/>
          </p:nvSpPr>
          <p:spPr bwMode="auto">
            <a:xfrm>
              <a:off x="4932040" y="6021288"/>
              <a:ext cx="3907161" cy="351538"/>
            </a:xfrm>
            <a:prstGeom prst="rect">
              <a:avLst/>
            </a:prstGeom>
            <a:solidFill>
              <a:srgbClr val="06197F"/>
            </a:solidFill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JO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08" charset="0"/>
                </a:rPr>
                <a:t>مخطوطات قليلة لكن مبكرة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 autoUpdateAnimBg="0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Garden Tomb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343400"/>
            <a:ext cx="6248400" cy="25146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ar-JO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نحن نحيا               لأنه حي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Resu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163" y="0"/>
            <a:ext cx="5684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14400"/>
          </a:xfrm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1085850" indent="-1085850" algn="r" eaLnBrk="1" hangingPunct="1"/>
            <a: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الفكرة الرئيسية في يوحنا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7772400" cy="3019425"/>
          </a:xfrm>
          <a:prstGeom prst="rect">
            <a:avLst/>
          </a:prstGeom>
          <a:noFill/>
          <a:ln>
            <a:noFill/>
          </a:ln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إن قيامة يسوع تقابل كل واحد منا عند </a:t>
            </a:r>
            <a:r>
              <a:rPr kumimoji="0" lang="ar-JO" altLang="zh-CN" sz="4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حاجته</a:t>
            </a:r>
            <a:r>
              <a:rPr kumimoji="0" lang="ar-JO" altLang="zh-CN" sz="4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 (يوحنا 20).</a:t>
            </a:r>
            <a:endParaRPr kumimoji="0" lang="en-US" sz="4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554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524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ثق بالمخلص الحي</a:t>
            </a:r>
            <a:br>
              <a:rPr lang="en-US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ar-JO" sz="4800" dirty="0">
                <a:solidFill>
                  <a:schemeClr val="bg1"/>
                </a:solidFill>
                <a:ea typeface="ＭＳ Ｐゴシック" charset="0"/>
                <a:cs typeface="Arial" panose="020B0604020202020204" pitchFamily="34" charset="0"/>
              </a:rPr>
              <a:t>ليسدد احتياجك اليوم</a:t>
            </a:r>
            <a:endParaRPr lang="en-US" dirty="0">
              <a:solidFill>
                <a:schemeClr val="bg1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60100" name="Picture 1028" descr="opening_tomb_1"/>
          <p:cNvPicPr>
            <a:picLocks noChangeAspect="1" noChangeArrowheads="1"/>
          </p:cNvPicPr>
          <p:nvPr/>
        </p:nvPicPr>
        <p:blipFill>
          <a:blip r:embed="rId3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572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2590800"/>
            <a:ext cx="3733800" cy="914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اليأس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87900" y="2590800"/>
            <a:ext cx="435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ar-JO" sz="5400" b="1" dirty="0">
                <a:solidFill>
                  <a:srgbClr val="261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التعزية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631" name="AutoShape 1031"/>
          <p:cNvSpPr>
            <a:spLocks noChangeArrowheads="1"/>
          </p:cNvSpPr>
          <p:nvPr/>
        </p:nvSpPr>
        <p:spPr bwMode="auto">
          <a:xfrm>
            <a:off x="3733800" y="27432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3771900"/>
            <a:ext cx="3733800" cy="914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الإحباط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7900" y="3771900"/>
            <a:ext cx="435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ar-JO" sz="5400" b="1" dirty="0">
                <a:solidFill>
                  <a:srgbClr val="261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التشجيع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634" name="AutoShape 1034"/>
          <p:cNvSpPr>
            <a:spLocks noChangeArrowheads="1"/>
          </p:cNvSpPr>
          <p:nvPr/>
        </p:nvSpPr>
        <p:spPr bwMode="auto">
          <a:xfrm>
            <a:off x="3733800" y="39243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4953000"/>
            <a:ext cx="3733800" cy="9144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الشك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87900" y="4953000"/>
            <a:ext cx="435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ar-JO" sz="5400" b="1" dirty="0">
                <a:solidFill>
                  <a:srgbClr val="261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الإثبات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637" name="AutoShape 1037"/>
          <p:cNvSpPr>
            <a:spLocks noChangeArrowheads="1"/>
          </p:cNvSpPr>
          <p:nvPr/>
        </p:nvSpPr>
        <p:spPr bwMode="auto">
          <a:xfrm>
            <a:off x="3733800" y="5105400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282631" grpId="0" animBg="1"/>
      <p:bldP spid="4" grpId="0" build="p" autoUpdateAnimBg="0"/>
      <p:bldP spid="5" grpId="0" build="p" autoUpdateAnimBg="0"/>
      <p:bldP spid="282634" grpId="0" animBg="1"/>
      <p:bldP spid="6" grpId="0" build="p" autoUpdateAnimBg="0"/>
      <p:bldP spid="7" grpId="0" build="p" autoUpdateAnimBg="0"/>
      <p:bldP spid="2826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ar-JO" sz="5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ما هو الأمر الجيد</a:t>
            </a:r>
            <a:br>
              <a:rPr lang="ar-JO" sz="5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بخصوص الجمعة العظيمة؟</a:t>
            </a:r>
            <a:endParaRPr lang="en-US" sz="5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52400" y="2057400"/>
            <a:ext cx="8991600" cy="259238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سيطر يسوع على عملية القبض عليه</a:t>
            </a:r>
          </a:p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محاكمات يسوع غير القانونية أثبتت برائته</a:t>
            </a:r>
          </a:p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دفع موت يسوع ثمن خطايانا</a:t>
            </a:r>
          </a:p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أثبتت قيامة يسوع أنه أعطانا حياة أبدية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jesuscruc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075" y="0"/>
            <a:ext cx="524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2238"/>
            <a:ext cx="6400800" cy="2316162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الجمعة العظيمة تعتبر عظيمة </a:t>
            </a:r>
            <a:br>
              <a:rPr lang="ar-JO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لأنه في هذا اليوم </a:t>
            </a:r>
            <a:br>
              <a:rPr lang="ar-JO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دفع يسوع المسيح ثمن خطايانا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Ascens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sz="4800" b="1" dirty="0">
                <a:solidFill>
                  <a:srgbClr val="0000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صعد يسوع إلى الآب</a:t>
            </a:r>
            <a:endParaRPr lang="en-US" sz="4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  <a:solidFill>
            <a:srgbClr val="000099"/>
          </a:solidFill>
        </p:spPr>
        <p:txBody>
          <a:bodyPr/>
          <a:lstStyle/>
          <a:p>
            <a:pPr algn="ctr" rtl="1" eaLnBrk="1" hangingPunct="1"/>
            <a:r>
              <a:rPr lang="ar-JO" sz="4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هذا يعني أنه حي الآن</a:t>
            </a:r>
            <a:endParaRPr lang="en-US" sz="40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>
                <a:solidFill>
                  <a:schemeClr val="tx1"/>
                </a:solidFill>
                <a:latin typeface="Tahoma" charset="0"/>
                <a:ea typeface="SimSun" charset="0"/>
                <a:cs typeface="SimSun" charset="0"/>
              </a:rPr>
              <a:t>Jesus rose to give you new life!</a:t>
            </a: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268292" name="Picture 4" descr="Flowers 055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92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124200" y="76200"/>
            <a:ext cx="5638800" cy="2590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ar-JO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صعد يسوع            ليعطيك                    حياة جديدة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1295400" y="2251075"/>
            <a:ext cx="7848600" cy="39973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Font typeface="Wingdings" charset="0"/>
              <a:buAutoNum type="alphaUcPeriod"/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268295" name="Picture 7" descr="tho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0" y="0"/>
            <a:ext cx="1219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89" name="Picture 2" descr="Bread of Life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534400" cy="1123950"/>
          </a:xfrm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800" b="1" kern="1200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يمكنك التعرف عليه؟</a:t>
            </a:r>
            <a:endParaRPr lang="en-US" sz="4800" b="1" kern="1200" dirty="0"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2743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 lIns="91275" tIns="45638" rIns="91275" bIns="456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Char char="n"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اعترف أنك أخطأت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Char char="n"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صدق أن يسوع مات من أجلك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buFont typeface="Wingdings" charset="0"/>
              <a:buChar char="n"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اعترف أنك غيرت رأيك بشأن ما أو من يمكنه أن يخلصك (التوبة)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53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91440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/>
              <a:t>Black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dirty="0">
                <a:solidFill>
                  <a:srgbClr val="FFFFFF"/>
                </a:solidFill>
                <a:ea typeface="ＭＳ Ｐゴシック" charset="0"/>
              </a:rPr>
              <a:t> علم الخلاص</a:t>
            </a:r>
            <a:r>
              <a:rPr lang="en-US" sz="2800" dirty="0">
                <a:solidFill>
                  <a:srgbClr val="FFFFFF"/>
                </a:solidFill>
                <a:ea typeface="ＭＳ Ｐゴシック" charset="0"/>
              </a:rPr>
              <a:t>at BibleStudyDownloads.org</a:t>
            </a:r>
            <a:endParaRPr lang="en-US" sz="105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العرض التقديمي مجاناً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4" descr="Gethsem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7813"/>
            <a:ext cx="6553200" cy="1779587"/>
          </a:xfrm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br>
              <a:rPr lang="en-US" sz="4000" dirty="0">
                <a:ea typeface="ＭＳ Ｐゴシック" charset="0"/>
                <a:cs typeface="Arial" panose="020B0604020202020204" pitchFamily="34" charset="0"/>
              </a:rPr>
            </a:br>
            <a:r>
              <a:rPr lang="ar-JO" sz="4000" dirty="0">
                <a:ea typeface="ＭＳ Ｐゴシック" charset="0"/>
                <a:cs typeface="Arial" panose="020B0604020202020204" pitchFamily="34" charset="0"/>
              </a:rPr>
              <a:t>سيطر يسوع على اعتقاله </a:t>
            </a:r>
            <a:br>
              <a:rPr lang="ar-JO" sz="4000" dirty="0">
                <a:ea typeface="ＭＳ Ｐゴシック" charset="0"/>
                <a:cs typeface="Arial" panose="020B0604020202020204" pitchFamily="34" charset="0"/>
              </a:rPr>
            </a:br>
            <a:r>
              <a:rPr lang="ar-JO" sz="4000" dirty="0">
                <a:ea typeface="ＭＳ Ｐゴシック" charset="0"/>
                <a:cs typeface="Arial" panose="020B0604020202020204" pitchFamily="34" charset="0"/>
              </a:rPr>
              <a:t>(يوحنا 18: 1-11)</a:t>
            </a:r>
            <a:endParaRPr lang="en-US" sz="4000" dirty="0"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8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410200" cy="2590800"/>
          </a:xfrm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br>
              <a:rPr lang="en-US" altLang="ja-JP" sz="4000" dirty="0">
                <a:ea typeface="ＭＳ Ｐゴシック" charset="0"/>
                <a:cs typeface="Arial" panose="020B0604020202020204" pitchFamily="34" charset="0"/>
              </a:rPr>
            </a:br>
            <a:r>
              <a:rPr lang="ar-JO" altLang="ja-JP" sz="4000" dirty="0">
                <a:ea typeface="ＭＳ Ｐゴシック" charset="0"/>
                <a:cs typeface="Arial" panose="020B0604020202020204" pitchFamily="34" charset="0"/>
              </a:rPr>
              <a:t>أثبتت محاكمات يسوع </a:t>
            </a:r>
            <a:br>
              <a:rPr lang="ar-JO" altLang="ja-JP" sz="4000" dirty="0">
                <a:ea typeface="ＭＳ Ｐゴシック" charset="0"/>
                <a:cs typeface="Arial" panose="020B0604020202020204" pitchFamily="34" charset="0"/>
              </a:rPr>
            </a:br>
            <a:r>
              <a:rPr lang="ar-JO" altLang="ja-JP" sz="4000" dirty="0">
                <a:ea typeface="ＭＳ Ｐゴシック" charset="0"/>
                <a:cs typeface="Arial" panose="020B0604020202020204" pitchFamily="34" charset="0"/>
              </a:rPr>
              <a:t>غير القانونية برائته </a:t>
            </a:r>
            <a:br>
              <a:rPr lang="ar-JO" altLang="ja-JP" sz="4000" dirty="0">
                <a:ea typeface="ＭＳ Ｐゴシック" charset="0"/>
                <a:cs typeface="Arial" panose="020B0604020202020204" pitchFamily="34" charset="0"/>
              </a:rPr>
            </a:br>
            <a:r>
              <a:rPr lang="ar-JO" altLang="ja-JP" sz="4000" dirty="0">
                <a:ea typeface="ＭＳ Ｐゴシック" charset="0"/>
                <a:cs typeface="Arial" panose="020B0604020202020204" pitchFamily="34" charset="0"/>
              </a:rPr>
              <a:t>(18: 12-19: 16أ)</a:t>
            </a:r>
            <a:endParaRPr lang="en-US" sz="4000" dirty="0"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74082" name="Picture 5" descr="Gamali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900" y="0"/>
            <a:ext cx="334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0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4" descr="Death on Cr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ar-JO" altLang="ja-JP" sz="4800" b="1" dirty="0">
                <a:effectLst>
                  <a:glow rad="165100">
                    <a:srgbClr val="000000">
                      <a:alpha val="88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اليوم : موت يسوع دفع ثمن خطايانا </a:t>
            </a:r>
            <a:br>
              <a:rPr lang="ar-JO" altLang="ja-JP" sz="4800" b="1" dirty="0">
                <a:effectLst>
                  <a:glow rad="165100">
                    <a:srgbClr val="000000">
                      <a:alpha val="88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altLang="ja-JP" sz="4800" b="1" dirty="0">
                <a:effectLst>
                  <a:glow rad="165100">
                    <a:srgbClr val="000000">
                      <a:alpha val="88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(19: 16ب-42)</a:t>
            </a:r>
            <a:endParaRPr lang="en-US" sz="4800" b="1" dirty="0">
              <a:effectLst>
                <a:glow rad="165100">
                  <a:srgbClr val="000000">
                    <a:alpha val="88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9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4" descr="Joseph of Armathea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1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8229600" cy="944563"/>
          </a:xfrm>
          <a:effectLst>
            <a:outerShdw blurRad="63500" dist="71842" dir="189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ar-JO" altLang="ja-JP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أحرس القبر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dirty="0">
                <a:solidFill>
                  <a:schemeClr val="bg1"/>
                </a:solidFill>
                <a:cs typeface="Arial" panose="020B0604020202020204" pitchFamily="34" charset="0"/>
              </a:rPr>
              <a:t>أخبار الحرب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2756" name="Picture 4" descr="well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962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5" descr="napo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4386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038600"/>
            <a:ext cx="44958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نابليون في ووترلو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19600" y="4038600"/>
            <a:ext cx="48006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هزم ولينغتون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5257800"/>
            <a:ext cx="41148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algn="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الشيطان في الجلجثة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67200" y="5257800"/>
            <a:ext cx="47244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هزم يسوع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3" grpId="0" build="p" autoUpdateAnimBg="0"/>
      <p:bldP spid="4" grpId="0" build="p" autoUpdateAnimBg="0"/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Resu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163" y="0"/>
            <a:ext cx="5684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14400"/>
          </a:xfrm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1085850" indent="-1085850" algn="r" eaLnBrk="1" hangingPunct="1"/>
            <a:r>
              <a:rPr lang="ar-JO" sz="4800" b="1" dirty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الفكرة الرئيسية في يوحنا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7772400" cy="3019425"/>
          </a:xfrm>
          <a:prstGeom prst="rect">
            <a:avLst/>
          </a:prstGeom>
          <a:noFill/>
          <a:ln>
            <a:noFill/>
          </a:ln>
          <a:effectLst>
            <a:outerShdw blurRad="63500" dist="74053" dir="19742175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altLang="zh-CN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إن قيامة يسوع تقابل كل واحد منا عند </a:t>
            </a:r>
            <a:r>
              <a:rPr lang="ar-JO" altLang="zh-C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حاجته</a:t>
            </a:r>
            <a:r>
              <a:rPr lang="ar-JO" altLang="zh-CN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 (يوحنا 20).</a:t>
            </a:r>
            <a:endParaRPr lang="en-US" sz="48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885</Words>
  <Application>Microsoft Macintosh PowerPoint</Application>
  <PresentationFormat>On-screen Show (4:3)</PresentationFormat>
  <Paragraphs>194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ＭＳ Ｐゴシック</vt:lpstr>
      <vt:lpstr>Arial</vt:lpstr>
      <vt:lpstr>Bwgrki</vt:lpstr>
      <vt:lpstr>Bwhebb</vt:lpstr>
      <vt:lpstr>Tahoma</vt:lpstr>
      <vt:lpstr>Times New Roman</vt:lpstr>
      <vt:lpstr>Verdana</vt:lpstr>
      <vt:lpstr>Wingdings</vt:lpstr>
      <vt:lpstr>Blank Presentation</vt:lpstr>
      <vt:lpstr>Slit</vt:lpstr>
      <vt:lpstr>Globe</vt:lpstr>
      <vt:lpstr>Default Design</vt:lpstr>
      <vt:lpstr>1_Default Design</vt:lpstr>
      <vt:lpstr>49_Blank Presentation</vt:lpstr>
      <vt:lpstr>1_Beam</vt:lpstr>
      <vt:lpstr>1_Globe</vt:lpstr>
      <vt:lpstr>8_Slit</vt:lpstr>
      <vt:lpstr>3_Soaring</vt:lpstr>
      <vt:lpstr>قيامة       يسوع المسيح</vt:lpstr>
      <vt:lpstr>لماذا من المهم          أن يكون             يسوع حياً؟</vt:lpstr>
      <vt:lpstr>نحن نحيا               لأنه حي</vt:lpstr>
      <vt:lpstr> سيطر يسوع على اعتقاله  (يوحنا 18: 1-11)</vt:lpstr>
      <vt:lpstr> أثبتت محاكمات يسوع  غير القانونية برائته  (18: 12-19: 16أ)</vt:lpstr>
      <vt:lpstr>اليوم : موت يسوع دفع ثمن خطايانا  (19: 16ب-42)</vt:lpstr>
      <vt:lpstr>أحرس القبر</vt:lpstr>
      <vt:lpstr>أخبار الحرب</vt:lpstr>
      <vt:lpstr>الفكرة الرئيسية في يوحنا</vt:lpstr>
      <vt:lpstr> 1. القبر الفارغ يرينا أن المسيح حي اليوم (يوحنا 20: 1-9)</vt:lpstr>
      <vt:lpstr>فيلم إنجيل يوحنا</vt:lpstr>
      <vt:lpstr>ثلاثة شهود أساسيين</vt:lpstr>
      <vt:lpstr>من داخل القبر تطل على الخارج</vt:lpstr>
      <vt:lpstr>الحجر قد دحرج</vt:lpstr>
      <vt:lpstr>بستان القبر</vt:lpstr>
      <vt:lpstr>أكفان فارغة</vt:lpstr>
      <vt:lpstr>النظر في يوحنا 20: 5-8</vt:lpstr>
      <vt:lpstr>2. قيامة المسيح تقابل حاجتك     (يوحنا 20: 10-29)</vt:lpstr>
      <vt:lpstr>فيلم إنجيل يوحنا</vt:lpstr>
      <vt:lpstr>2. قيامة المسيح تقابل حاجتك     (يوحنا 20: 10-29)</vt:lpstr>
      <vt:lpstr>فيلم إنجيل يوحنا</vt:lpstr>
      <vt:lpstr>ما الذي يتطلبه الأمر لتغيير بطرس اليائس؟</vt:lpstr>
      <vt:lpstr>2. قيامة المسيح تقابل حاجتك     (يوحنا 20: 10-29)</vt:lpstr>
      <vt:lpstr>فيلم إنجيل يوحنا</vt:lpstr>
      <vt:lpstr>من دحرج الحجر؟</vt:lpstr>
      <vt:lpstr>لماذا كتب يوحنا عن معجزات يسوع؟</vt:lpstr>
      <vt:lpstr>فيلم إنجيل يوحنا</vt:lpstr>
      <vt:lpstr>الكلمة المفتاحية الإيمان</vt:lpstr>
      <vt:lpstr>المتغيرات النصية في يوحنا 20: 31</vt:lpstr>
      <vt:lpstr>الفكرة الرئيسية في يوحنا</vt:lpstr>
      <vt:lpstr>ثق بالمخلص الحي ليسدد احتياجك اليوم</vt:lpstr>
      <vt:lpstr>ما هو الأمر الجيد بخصوص الجمعة العظيمة؟</vt:lpstr>
      <vt:lpstr>الجمعة العظيمة تعتبر عظيمة  لأنه في هذا اليوم  دفع يسوع المسيح ثمن خطايانا</vt:lpstr>
      <vt:lpstr>صعد يسوع إلى الآب</vt:lpstr>
      <vt:lpstr>Jesus rose to give you new life!</vt:lpstr>
      <vt:lpstr>كيف يمكنك التعرف عليه؟</vt:lpstr>
      <vt:lpstr>Black</vt:lpstr>
      <vt:lpstr> علم الخلاصat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Leave</dc:title>
  <dc:creator>Rick Griffith</dc:creator>
  <cp:lastModifiedBy>Rick Griffith</cp:lastModifiedBy>
  <cp:revision>109</cp:revision>
  <cp:lastPrinted>2007-04-08T05:55:12Z</cp:lastPrinted>
  <dcterms:created xsi:type="dcterms:W3CDTF">2007-03-18T01:41:30Z</dcterms:created>
  <dcterms:modified xsi:type="dcterms:W3CDTF">2026-04-16T08:51:46Z</dcterms:modified>
</cp:coreProperties>
</file>