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  <p:sldMasterId id="2147483689" r:id="rId4"/>
  </p:sldMasterIdLst>
  <p:notesMasterIdLst>
    <p:notesMasterId r:id="rId34"/>
  </p:notesMasterIdLst>
  <p:sldIdLst>
    <p:sldId id="441" r:id="rId5"/>
    <p:sldId id="428" r:id="rId6"/>
    <p:sldId id="447" r:id="rId7"/>
    <p:sldId id="430" r:id="rId8"/>
    <p:sldId id="457" r:id="rId9"/>
    <p:sldId id="443" r:id="rId10"/>
    <p:sldId id="444" r:id="rId11"/>
    <p:sldId id="421" r:id="rId12"/>
    <p:sldId id="415" r:id="rId13"/>
    <p:sldId id="423" r:id="rId14"/>
    <p:sldId id="449" r:id="rId15"/>
    <p:sldId id="450" r:id="rId16"/>
    <p:sldId id="451" r:id="rId17"/>
    <p:sldId id="453" r:id="rId18"/>
    <p:sldId id="454" r:id="rId19"/>
    <p:sldId id="452" r:id="rId20"/>
    <p:sldId id="412" r:id="rId21"/>
    <p:sldId id="458" r:id="rId22"/>
    <p:sldId id="459" r:id="rId23"/>
    <p:sldId id="446" r:id="rId24"/>
    <p:sldId id="460" r:id="rId25"/>
    <p:sldId id="434" r:id="rId26"/>
    <p:sldId id="429" r:id="rId27"/>
    <p:sldId id="418" r:id="rId28"/>
    <p:sldId id="461" r:id="rId29"/>
    <p:sldId id="456" r:id="rId30"/>
    <p:sldId id="420" r:id="rId31"/>
    <p:sldId id="320" r:id="rId32"/>
    <p:sldId id="403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41696" autoAdjust="0"/>
    <p:restoredTop sz="94249" autoAdjust="0"/>
  </p:normalViewPr>
  <p:slideViewPr>
    <p:cSldViewPr snapToGrid="0" snapToObjects="1">
      <p:cViewPr varScale="1">
        <p:scale>
          <a:sx n="63" d="100"/>
          <a:sy n="63" d="100"/>
        </p:scale>
        <p:origin x="176" y="2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4/16/26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a man (2:6-8a)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Jesus via His atoning death as our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brother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(2:8b-13)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98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</a:rPr>
              <a:t>JE Jesus (Christology) in Arabic</a:t>
            </a:r>
          </a:p>
          <a:p>
            <a:r>
              <a:rPr lang="en-US" dirty="0"/>
              <a:t>_____________</a:t>
            </a:r>
          </a:p>
          <a:p>
            <a:r>
              <a:rPr lang="en-US" dirty="0"/>
              <a:t>Common-</a:t>
            </a:r>
            <a:r>
              <a:rPr lang="en-US" b="1" dirty="0">
                <a:latin typeface="Arial" panose="020B0604020202020204" pitchFamily="34" charset="0"/>
                <a:ea typeface="ＭＳ Ｐゴシック" charset="0"/>
              </a:rPr>
              <a:t>24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3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3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9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0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2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7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69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0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80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81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9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09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54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 i="0">
                <a:latin typeface="Arial" panose="020B0604020202020204" pitchFamily="34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 i="0">
                <a:latin typeface="Arial" panose="020B0604020202020204" pitchFamily="34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48CA1A-9DAB-F242-8321-A613ACF55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5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FF22604-7DDE-C847-948C-CD5A503E0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01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387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633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102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9154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6498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1271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23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528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2127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875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>
                <a:latin typeface="Arial" panose="020B0604020202020204" pitchFamily="34" charset="0"/>
              </a:defRPr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457150"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 defTabSz="457150"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 defTabSz="457150">
              <a:defRPr/>
            </a:pPr>
            <a:fld id="{AC0D556E-1B47-E145-B343-9708077C202E}" type="slidenum">
              <a:rPr lang="en-US"/>
              <a:pPr defTabSz="45715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27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bg1"/>
          </a:solidFill>
          <a:latin typeface="Arial" panose="020B0604020202020204" pitchFamily="34" charset="0"/>
          <a:ea typeface="ＭＳ Ｐゴシック" pitchFamily="-108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bg1"/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bg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bg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8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E60D7E-E062-F54C-BAD3-AD0EE147954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8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rgbClr val="FFFFFF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ＭＳ Ｐゴシック" pitchFamily="-107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Geneva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121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 b="1" i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941887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علم الخلاص: برنامج الله الخلاصي</a:t>
            </a:r>
            <a:r>
              <a:rPr lang="en-SG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6826"/>
            <a:ext cx="9120187" cy="231709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مدى </a:t>
            </a:r>
            <a:b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الكفارة</a:t>
            </a:r>
            <a:endParaRPr lang="en-US" sz="6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D746CA-4702-92F2-7427-3C2AD3894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د. ريك جريفيث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مؤسسة الدراسات اللاهوتية الأردنية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0272210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11804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38261" y="-14705"/>
            <a:ext cx="4505739" cy="6872705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ولكن كان أيضاً في الشعب 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أنبياء كذبة 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كما سيكون فيكم أيضاً 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معلمون كذبة </a:t>
            </a:r>
            <a:br>
              <a:rPr lang="ar-JO" sz="3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الذين يدسون بدع هلاك 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وإذ هم 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ينكرون الرب الذي اشتراهم</a:t>
            </a: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يجلبون على أنفسهم 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هلاكاً سريعاً </a:t>
            </a:r>
            <a:b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2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(2 بطرس 2: 1)</a:t>
            </a:r>
            <a:endParaRPr lang="en-US" sz="32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66218" y="137467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894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1300" y="927652"/>
            <a:ext cx="6362700" cy="342347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(يسوع) هو </a:t>
            </a:r>
            <a: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كفارة لخطايانا </a:t>
            </a: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–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ليس لخطايانا فقط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بل </a:t>
            </a:r>
            <a: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لخطايا كل العالم أيضاً</a:t>
            </a:r>
            <a:b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(1 يوحنا 2: 2)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81300" cy="38608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626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868" y="0"/>
            <a:ext cx="280089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(الله) الذي يريد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أن جميع الناس يخلصون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وإلى معرفة الحق يقبلون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5 لأنه يوجد إله واحد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ووسيط واحد بين الله والناس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الإنسان يسوع المسيح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6</a:t>
            </a:r>
            <a: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الذي بذل نفسه فدية لأجل الجميع </a:t>
            </a: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الشهادة في أوقاتها الخاصة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(1 تيموثاوس 2: 4-6)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642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لأننا لهذا نتعب ونعير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لأننا قد ألقينا رجاءنا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على الله الحي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الذي هو </a:t>
            </a:r>
            <a: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مخلص جميع الناس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ولا سيما المؤمنين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(عبرانيين 4: 10)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73126" y="87313"/>
            <a:ext cx="495649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1000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92415"/>
            <a:ext cx="9087300" cy="3436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ولكن الذي وضع قليلاً عن الملائكة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يسوع نراه مكللاً بالمجد والكرامة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أجل ألم الموت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لكي </a:t>
            </a:r>
            <a:r>
              <a:rPr lang="ar-JO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يذوق بنعمة الله الموت </a:t>
            </a:r>
          </a:p>
          <a:p>
            <a:r>
              <a:rPr lang="ar-JO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لأجل كل واحد</a:t>
            </a:r>
            <a:endParaRPr lang="en-US" sz="3200" b="1" dirty="0">
              <a:solidFill>
                <a:srgbClr val="FFFF00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700" y="3628871"/>
            <a:ext cx="8229600" cy="543595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  <a:cs typeface="Arial" panose="020B0604020202020204" pitchFamily="34" charset="0"/>
              </a:rPr>
              <a:t>(</a:t>
            </a:r>
            <a:r>
              <a:rPr lang="ar-JO" sz="3200" dirty="0">
                <a:solidFill>
                  <a:srgbClr val="FFFFFF"/>
                </a:solidFill>
                <a:cs typeface="Arial" panose="020B0604020202020204" pitchFamily="34" charset="0"/>
              </a:rPr>
              <a:t>عبرانيين 2: 9</a:t>
            </a:r>
            <a:r>
              <a:rPr lang="en-US" sz="3200" dirty="0">
                <a:solidFill>
                  <a:srgbClr val="FFFF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2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hell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4" descr="sunlight-through-trees.jpg"/>
          <p:cNvPicPr>
            <a:picLocks noChangeAspect="1"/>
          </p:cNvPicPr>
          <p:nvPr/>
        </p:nvPicPr>
        <p:blipFill>
          <a:blip r:embed="rId3" cstate="screen">
            <a:lum bright="-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465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000376" y="2973388"/>
            <a:ext cx="6837363" cy="890588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موت أم حياة</a:t>
            </a:r>
            <a:endParaRPr lang="en-US" dirty="0">
              <a:effectLst>
                <a:glow rad="1016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0"/>
            <a:ext cx="4271963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لأنه هكذا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أحب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الله العالم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حتى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بذل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ابنه الوحيد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حتى أن كل من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يؤمن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863" y="1311275"/>
            <a:ext cx="4491037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يهلك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3492500"/>
            <a:ext cx="4271963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 ل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يخلص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 العالم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18 الذي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يؤمن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يدان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21275" y="2132013"/>
            <a:ext cx="41116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17 لأنه لم يرسل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الله ابنه إلى العالم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يدين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العالم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00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" y="2132013"/>
            <a:ext cx="427196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 تكون له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الحياة الأبدية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1863" y="4159250"/>
            <a:ext cx="4491037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والذي لا يؤمن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قد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دين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لأنه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لم يؤمن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باسم ابن الله الوحيد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13" y="6323013"/>
            <a:ext cx="40735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3: 16-18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39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71195" cy="5103101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0"/>
            <a:ext cx="8357313" cy="438866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br>
              <a:rPr lang="en-US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فالله الآن </a:t>
            </a:r>
            <a: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يأمر جميع الناس </a:t>
            </a:r>
            <a:b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في كل مكان أن يتوبوا </a:t>
            </a:r>
            <a:br>
              <a:rPr lang="ar-JO" sz="3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متغاضياً عن أزمنة الجهل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(أعمال 17: 30)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032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964" y="1057275"/>
            <a:ext cx="4077964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27" y="1057275"/>
            <a:ext cx="4038037" cy="54102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3694" y="756218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المحدود يقول لغير المحدود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102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35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الكفارة المحدودة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288" y="1438058"/>
            <a:ext cx="9385487" cy="55630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BFBEB8-B8DF-6EE6-C43E-54CF66D4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1639301"/>
            <a:ext cx="938548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kern="0" dirty="0">
                <a:solidFill>
                  <a:srgbClr val="2D2DB9">
                    <a:lumMod val="75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قال السيد : أنا أضع نفسي عن ...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008153-4AE2-29A6-79C3-A11A23B4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60" y="2303329"/>
            <a:ext cx="353785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الخراف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2AA405-AA5B-DE61-5423-7B2731B0C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744" y="2303329"/>
            <a:ext cx="4637314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ليس الجداء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52579-AD26-A47C-7479-378F02A17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46" y="6416126"/>
            <a:ext cx="1698170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أشعياء 53: 8</a:t>
            </a:r>
            <a:endParaRPr kumimoji="0" lang="en-US" sz="2000" b="1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2705B88-5CE8-61C5-D257-E654244F7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5218698"/>
            <a:ext cx="9374604" cy="1328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ولا نؤمن أن المسيح مات من أجل فرعون وأخيتوفل وشاول وقايين وغيرهم،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كما مات من أجل بطرس ويعقوب ويوحنا!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"من أجل ذنب شعبي ضرب!"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B71C728-A194-CADC-86B0-DCB0FFAD4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6447961"/>
            <a:ext cx="513805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www.michaeljeshurum.wordpress.com</a:t>
            </a:r>
            <a:r>
              <a: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1DFC58F-3741-72BB-E58B-AAD5BE91B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46" y="2778466"/>
            <a:ext cx="1698170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يوحنا 10: 15</a:t>
            </a:r>
            <a:endParaRPr kumimoji="0" lang="en-US" sz="2000" b="1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6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35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الكفارة المحدودة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736"/>
            <a:ext cx="9144000" cy="550426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AAF46D-D5D2-7233-3C80-44BED9AC6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43" y="4811485"/>
            <a:ext cx="8926286" cy="1545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4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أنا أصلي ليس من أجل العالم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أستغرب لماذا صلى هكذا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دام أنه قد مات من أجل العالم أجمع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7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السؤال</a:t>
            </a:r>
            <a:endParaRPr lang="en-US" sz="4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54785" y="1816741"/>
            <a:ext cx="5334000" cy="286569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هل مات يسوع </a:t>
            </a:r>
          </a:p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لأجل جميع الناس؟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78" y="1816741"/>
            <a:ext cx="3208683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9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715"/>
            <a:ext cx="9144000" cy="683895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88446"/>
            <a:ext cx="9144000" cy="50963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28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الكالفينية: لاهوت منحرف كلياً</a:t>
            </a:r>
            <a:endParaRPr lang="en-US" sz="28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98076"/>
            <a:ext cx="9144000" cy="10771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أنا آسف يا سالي. لقد عينت لك ولوالدتك ووالدك جميعًا أن تتعرضوا لعذاب أبدي ناري وليس هناك ما يمكنك فعله حيال ذلك. استمتعي بالمعاناة الرهيبة التي لا تنتهي.</a:t>
            </a:r>
            <a:endParaRPr lang="en-US" sz="24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1976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08"/>
            <a:ext cx="9136280" cy="662599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ما هي الحبة التي ستبتلعها؟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E7DE51-EA1E-6A6C-59EE-923514B7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431" y="4683465"/>
            <a:ext cx="1948539" cy="628763"/>
          </a:xfrm>
          <a:prstGeom prst="rect">
            <a:avLst/>
          </a:prstGeom>
          <a:solidFill>
            <a:srgbClr val="CC281E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2000" b="1" kern="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الإختيار        السيادي</a:t>
            </a:r>
            <a:endParaRPr lang="en-US" sz="2000" b="1" kern="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959A15-5175-0DDC-B8BA-A84D2CE1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3" y="4759665"/>
            <a:ext cx="1948539" cy="628763"/>
          </a:xfrm>
          <a:prstGeom prst="rect">
            <a:avLst/>
          </a:prstGeom>
          <a:solidFill>
            <a:srgbClr val="0C79BD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2000" b="1" kern="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الحرية         البشرية</a:t>
            </a:r>
            <a:endParaRPr lang="en-US" sz="2000" b="1" kern="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0174" y="232008"/>
            <a:ext cx="5543826" cy="52897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اعبتارات          لاهوتية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8" y="947540"/>
            <a:ext cx="2857500" cy="4089400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6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28710" cy="659295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90" y="87313"/>
            <a:ext cx="8472738" cy="877868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ar-JO" sz="4000" kern="1200" dirty="0">
                <a:solidFill>
                  <a:schemeClr val="tx1"/>
                </a:solidFill>
                <a:effectLst/>
                <a:ea typeface="ＭＳ Ｐゴシック" charset="0"/>
              </a:rPr>
              <a:t>أ) وعظ الإنجيل الشمولي</a:t>
            </a:r>
            <a:endParaRPr lang="en-US" sz="4000" kern="1200" dirty="0">
              <a:solidFill>
                <a:schemeClr val="tx1"/>
              </a:solidFill>
              <a:effectLst/>
              <a:ea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73126" y="87313"/>
            <a:ext cx="495649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805043"/>
            <a:ext cx="3765175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حتى يقوم شخص بمشاركة الإنجيل 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مع الجميع</a:t>
            </a:r>
            <a:endParaRPr lang="en-US" sz="4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2522" y="2805043"/>
            <a:ext cx="3916188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فلا بد أن 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المسيح مات ل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أجل الجميع</a:t>
            </a:r>
            <a:endParaRPr lang="en-US" sz="4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377</a:t>
            </a: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549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03913" cy="6853583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أ) قيمة موت المسيح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73126" y="87313"/>
            <a:ext cx="495649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جعل يسوع العالم كله </a:t>
            </a:r>
          </a:p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قابلاً للخلاص، </a:t>
            </a:r>
          </a:p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بالإضافة إلى القيمة الخلاصية للمؤمنين...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377</a:t>
            </a:r>
          </a:p>
        </p:txBody>
      </p:sp>
    </p:spTree>
    <p:extLst>
      <p:ext uri="{BB962C8B-B14F-4D97-AF65-F5344CB8AC3E}">
        <p14:creationId xmlns:p14="http://schemas.microsoft.com/office/powerpoint/2010/main" val="8124659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Main Idea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ＭＳ Ｐゴシック" charset="0"/>
              </a:rPr>
              <a:t>Text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t>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E6BB985-40BF-14C1-1EFA-92F9EE8AF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3528"/>
            <a:ext cx="9144000" cy="5096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أنت تحصل على ما تستحقه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3A129F-A4D3-E7AB-454C-8B895812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9831"/>
            <a:ext cx="9144000" cy="5096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حصل يسوع على ما تستحقه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24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2475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583043" cy="19252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marL="538163" indent="-538163" algn="r"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ت) هل تم دفع ثمن خطايا </a:t>
            </a:r>
            <a:b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</a:b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    غير المختارين مرتين؟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لا، إنهم مثل الطالب الذي حصل على شيك منحة دراسية ولم يصرفه أبدًا.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801054"/>
            <a:ext cx="4130261" cy="9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378</a:t>
            </a:r>
          </a:p>
        </p:txBody>
      </p:sp>
    </p:spTree>
    <p:extLst>
      <p:ext uri="{BB962C8B-B14F-4D97-AF65-F5344CB8AC3E}">
        <p14:creationId xmlns:p14="http://schemas.microsoft.com/office/powerpoint/2010/main" val="282542489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374" y="1494034"/>
            <a:ext cx="8008508" cy="13664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إذا كان المسيح قد مات حقاً من أجل الجميع،      فماذا علينا أن نفعل؟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74" y="2590745"/>
            <a:ext cx="7829826" cy="42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1366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6783095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الرابط للعرض التقديميِّ "علم المسيح (كريستولوجيا)"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Traditional Arabic" panose="02020603050405020304" pitchFamily="18" charset="-78"/>
                <a:ea typeface="ＭＳ Ｐゴシック" charset="0"/>
                <a:cs typeface="Traditional Arabic" panose="02020603050405020304" pitchFamily="18" charset="-78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Traditional Arabic" panose="02020603050405020304" pitchFamily="18" charset="-78"/>
                <a:ea typeface="ＭＳ Ｐゴシック" charset="0"/>
                <a:cs typeface="Traditional Arabic" panose="02020603050405020304" pitchFamily="18" charset="-78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احصلْ على هذا العرض التقديميِّ مجَّانًا!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45031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14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2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وجهات النظر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76184" y="1173415"/>
            <a:ext cx="4667816" cy="4952447"/>
            <a:chOff x="4476184" y="1173415"/>
            <a:chExt cx="4667816" cy="4952447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4476184" y="1173415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ar-JO" sz="4000" b="1" dirty="0">
                  <a:effectLst>
                    <a:glow rad="127000">
                      <a:schemeClr val="tx1"/>
                    </a:glow>
                  </a:effectLst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جون أرمينيوس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5868" y="1922162"/>
              <a:ext cx="2806700" cy="42037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0" y="1158804"/>
            <a:ext cx="4667816" cy="4967058"/>
            <a:chOff x="0" y="1158804"/>
            <a:chExt cx="4667816" cy="4967058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0" y="1158804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ar-JO" sz="4000" b="1" dirty="0">
                  <a:effectLst>
                    <a:glow rad="127000">
                      <a:schemeClr val="tx1"/>
                    </a:glow>
                  </a:effectLst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جون كالفن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121" y="1922162"/>
              <a:ext cx="2806700" cy="4203700"/>
            </a:xfrm>
            <a:prstGeom prst="rect">
              <a:avLst/>
            </a:prstGeom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387889"/>
            <a:ext cx="4667816" cy="13119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                محدودة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76184" y="5402500"/>
            <a:ext cx="4667816" cy="13119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                     غير محدودة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9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ＭＳ Ｐゴシック" charset="0"/>
              </a:rPr>
              <a:t>Clothes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0"/>
            <a:ext cx="5973961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587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925488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altLang="zh-CN" sz="5400" dirty="0">
                <a:solidFill>
                  <a:srgbClr val="FFFFFF"/>
                </a:solidFill>
              </a:rPr>
              <a:t>الإختصار</a:t>
            </a:r>
            <a:endParaRPr lang="en-US" sz="540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3511985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</a:t>
            </a: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ar-JO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كفارة محدودة</a:t>
            </a:r>
            <a:endParaRPr lang="en-US" sz="44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1371921"/>
            <a:ext cx="8002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SG" sz="44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altLang="zh-SG" sz="44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ar-JO" altLang="zh-SG" sz="44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فساد كامل</a:t>
            </a:r>
            <a:endParaRPr lang="en-SG" sz="4400" b="1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2501671"/>
            <a:ext cx="8002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</a:t>
            </a:r>
            <a:r>
              <a:rPr lang="ar-JO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ar-JO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اختيار غير مشروط</a:t>
            </a:r>
            <a:endParaRPr lang="en-SG" sz="4000" b="1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852" y="4527648"/>
            <a:ext cx="5961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  <a:r>
              <a:rPr lang="ar-JO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ar-JO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نعمة لا تقاوم</a:t>
            </a:r>
            <a:endParaRPr lang="en-SG" sz="40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15645"/>
            <a:ext cx="7670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</a:t>
            </a: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ar-JO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مثابرة القديسين</a:t>
            </a:r>
            <a:endParaRPr lang="en-SG" sz="4400" b="1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16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84163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89219"/>
            <a:ext cx="9144000" cy="9497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عندما تكون عناية الله وأمنه غير كافيين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73044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الأرمينية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76422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الإختصار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1147"/>
            <a:ext cx="9144000" cy="59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0261" cy="2842996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ar-JO" sz="3600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ea typeface="ＭＳ Ｐゴシック" charset="0"/>
              </a:rPr>
              <a:t>أربع تأكيدات مهمة</a:t>
            </a:r>
            <a:endParaRPr lang="en-US" sz="3600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ea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2348" y="1925429"/>
            <a:ext cx="8801652" cy="393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أ) إن دعاة الفداء غير المحدود ليسوا شموليين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ب) كل البشر ضالين بما فيهم المختارين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ت) أي شخص سيخلص يجب عليه أن يؤمن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buFont typeface="+mj-lt"/>
              <a:buAutoNum type="alphaLcParenR"/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ث) بعض النصوص المقدسة تربط الكفارة بشكل خاص بالمختارين (على سبيل المثال، يوحنا 10: 15؛ أفسس 5: 25). 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8473126" y="87313"/>
            <a:ext cx="495649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99666"/>
            <a:ext cx="9143999" cy="658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—</a:t>
            </a:r>
            <a:r>
              <a:rPr lang="ar-JO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تشارلز رايري، اللاهوت الأساسي، 375</a:t>
            </a:r>
            <a:r>
              <a:rPr lang="en-US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888621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389"/>
            <a:ext cx="9144000" cy="608523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10512"/>
            <a:ext cx="9144000" cy="21019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6000" dirty="0">
                <a:effectLst>
                  <a:glow rad="127000">
                    <a:schemeClr val="tx1"/>
                  </a:glow>
                </a:effectLst>
                <a:ea typeface="ＭＳ Ｐゴシック" charset="0"/>
              </a:rPr>
              <a:t>اعتبارات                       تفسيرية</a:t>
            </a:r>
            <a:endParaRPr lang="en-US" sz="6000" dirty="0">
              <a:effectLst>
                <a:glow rad="1270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73126" y="87313"/>
            <a:ext cx="495649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286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761</Words>
  <Application>Microsoft Macintosh PowerPoint</Application>
  <PresentationFormat>On-screen Show (4:3)</PresentationFormat>
  <Paragraphs>151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Calibri</vt:lpstr>
      <vt:lpstr>Comic Sans MS</vt:lpstr>
      <vt:lpstr>Times New Roman</vt:lpstr>
      <vt:lpstr>Traditional Arabic</vt:lpstr>
      <vt:lpstr>Wingdings</vt:lpstr>
      <vt:lpstr>49_Blank Presentation</vt:lpstr>
      <vt:lpstr>Office Theme</vt:lpstr>
      <vt:lpstr>1_Default Design</vt:lpstr>
      <vt:lpstr>Orbit</vt:lpstr>
      <vt:lpstr>مدى  الكفارة</vt:lpstr>
      <vt:lpstr>السؤال</vt:lpstr>
      <vt:lpstr>وجهات النظر</vt:lpstr>
      <vt:lpstr>Clothes</vt:lpstr>
      <vt:lpstr>الإختصار</vt:lpstr>
      <vt:lpstr>الأرمينية</vt:lpstr>
      <vt:lpstr>الإختصار</vt:lpstr>
      <vt:lpstr>أربع تأكيدات مهمة</vt:lpstr>
      <vt:lpstr>اعتبارات                       تفسيرية</vt:lpstr>
      <vt:lpstr>ولكن كان أيضاً في الشعب  أنبياء كذبة  كما سيكون فيكم أيضاً  معلمون كذبة  الذين يدسون بدع هلاك  وإذ هم  ينكرون الرب الذي اشتراهم يجلبون على أنفسهم  هلاكاً سريعاً  (2 بطرس 2: 1)</vt:lpstr>
      <vt:lpstr>(يسوع) هو كفارة لخطايانا –  ليس لخطايانا فقط  بل لخطايا كل العالم أيضاً (1 يوحنا 2: 2)</vt:lpstr>
      <vt:lpstr>(الله) الذي يريد  أن جميع الناس يخلصون  وإلى معرفة الحق يقبلون  5 لأنه يوجد إله واحد  ووسيط واحد بين الله والناس  الإنسان يسوع المسيح  6الذي بذل نفسه فدية لأجل الجميع الشهادة في أوقاتها الخاصة (1 تيموثاوس 2: 4-6)</vt:lpstr>
      <vt:lpstr>لأننا لهذا نتعب ونعير  لأننا قد ألقينا رجاءنا  على الله الحي  الذي هو مخلص جميع الناس  ولا سيما المؤمنين (عبرانيين 4: 10)</vt:lpstr>
      <vt:lpstr>(عبرانيين 2: 9)</vt:lpstr>
      <vt:lpstr>موت أم حياة</vt:lpstr>
      <vt:lpstr> فالله الآن يأمر جميع الناس  في كل مكان أن يتوبوا  متغاضياً عن أزمنة الجهل (أعمال 17: 30)</vt:lpstr>
      <vt:lpstr>المحدود يقول لغير المحدود</vt:lpstr>
      <vt:lpstr>الكفارة المحدودة</vt:lpstr>
      <vt:lpstr>الكفارة المحدودة</vt:lpstr>
      <vt:lpstr>الكالفينية: لاهوت منحرف كلياً</vt:lpstr>
      <vt:lpstr>ما هي الحبة التي ستبتلعها؟</vt:lpstr>
      <vt:lpstr>اعبتارات          لاهوتية</vt:lpstr>
      <vt:lpstr>أ) وعظ الإنجيل الشمولي</vt:lpstr>
      <vt:lpstr>أ) قيمة موت المسيح</vt:lpstr>
      <vt:lpstr>Main Idea</vt:lpstr>
      <vt:lpstr>ت) هل تم دفع ثمن خطايا      غير المختارين مرتين؟</vt:lpstr>
      <vt:lpstr>إذا كان المسيح قد مات حقاً من أجل الجميع،      فماذا علينا أن نفعل؟</vt:lpstr>
      <vt:lpstr>Black</vt:lpstr>
      <vt:lpstr>الرابط للعرض التقديميِّ "علم المسيح (كريستولوجيا)" متاحٌ على الموقع الإلكترونيّ: 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103</cp:revision>
  <cp:lastPrinted>2026-04-16T11:58:45Z</cp:lastPrinted>
  <dcterms:created xsi:type="dcterms:W3CDTF">2014-08-02T06:39:19Z</dcterms:created>
  <dcterms:modified xsi:type="dcterms:W3CDTF">2026-04-16T11:59:28Z</dcterms:modified>
</cp:coreProperties>
</file>