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4037" r:id="rId10"/>
    <p:sldId id="263" r:id="rId11"/>
    <p:sldId id="264" r:id="rId12"/>
    <p:sldId id="265" r:id="rId13"/>
    <p:sldId id="266" r:id="rId14"/>
    <p:sldId id="267" r:id="rId15"/>
    <p:sldId id="268" r:id="rId16"/>
    <p:sldId id="303" r:id="rId17"/>
    <p:sldId id="4036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9"/>
    <p:restoredTop sz="94668"/>
  </p:normalViewPr>
  <p:slideViewPr>
    <p:cSldViewPr snapToGrid="0">
      <p:cViewPr varScale="1">
        <p:scale>
          <a:sx n="135" d="100"/>
          <a:sy n="135" d="100"/>
        </p:scale>
        <p:origin x="19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 b="1" i="0"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Clement of Rome: Apostolic Succession</a:t>
            </a:r>
          </a:p>
          <a:p>
            <a:r>
              <a:t>Ignatius:</a:t>
            </a:r>
          </a:p>
          <a:p>
            <a:r>
              <a:t>Polycarp:</a:t>
            </a:r>
          </a:p>
          <a:p>
            <a:r>
              <a:t>Shepherd of Hermas:</a:t>
            </a:r>
          </a:p>
          <a:p>
            <a:r>
              <a:t>Epistle of Barnabas:</a:t>
            </a:r>
          </a:p>
          <a:p>
            <a:r>
              <a:t>Epistle of Diognetus:</a:t>
            </a:r>
          </a:p>
          <a:p>
            <a:r>
              <a:t>Homily of II Clement</a:t>
            </a:r>
          </a:p>
          <a:p>
            <a:r>
              <a:t>Didaché:</a:t>
            </a:r>
          </a:p>
          <a:p>
            <a:endParaRPr/>
          </a:p>
          <a:p>
            <a:r>
              <a:t>Trajan:</a:t>
            </a:r>
          </a:p>
          <a:p>
            <a:endParaRPr/>
          </a:p>
          <a:p>
            <a:r>
              <a:t>Marcion:</a:t>
            </a:r>
          </a:p>
          <a:p>
            <a:endParaRPr/>
          </a:p>
          <a:p>
            <a:r>
              <a:t>Montonas:</a:t>
            </a:r>
          </a:p>
          <a:p>
            <a:endParaRPr/>
          </a:p>
          <a:p>
            <a:r>
              <a:t>Gnosticism: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Clement of Rome: Apostolic Succession</a:t>
            </a:r>
          </a:p>
          <a:p>
            <a:r>
              <a:t>Ignatius:</a:t>
            </a:r>
          </a:p>
          <a:p>
            <a:r>
              <a:t>Polycarp:</a:t>
            </a:r>
          </a:p>
          <a:p>
            <a:r>
              <a:t>Shepherd of Hermas:</a:t>
            </a:r>
          </a:p>
          <a:p>
            <a:r>
              <a:t>Epistle of Barnabas:</a:t>
            </a:r>
          </a:p>
          <a:p>
            <a:r>
              <a:t>Epistle of Diognetus:</a:t>
            </a:r>
          </a:p>
          <a:p>
            <a:r>
              <a:t>Homily of II Clement</a:t>
            </a:r>
          </a:p>
          <a:p>
            <a:r>
              <a:t>Didaché:</a:t>
            </a:r>
          </a:p>
          <a:p>
            <a:endParaRPr/>
          </a:p>
          <a:p>
            <a:r>
              <a:t>Trajan:</a:t>
            </a:r>
          </a:p>
          <a:p>
            <a:endParaRPr/>
          </a:p>
          <a:p>
            <a:r>
              <a:t>Marcion:</a:t>
            </a:r>
          </a:p>
          <a:p>
            <a:endParaRPr/>
          </a:p>
          <a:p>
            <a:r>
              <a:t>Montonas:</a:t>
            </a:r>
          </a:p>
          <a:p>
            <a:endParaRPr/>
          </a:p>
          <a:p>
            <a:r>
              <a:t>Gnosticism:</a:t>
            </a:r>
          </a:p>
        </p:txBody>
      </p:sp>
    </p:spTree>
    <p:extLst>
      <p:ext uri="{BB962C8B-B14F-4D97-AF65-F5344CB8AC3E}">
        <p14:creationId xmlns:p14="http://schemas.microsoft.com/office/powerpoint/2010/main" val="345028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 Unicode MS" charset="0"/>
                <a:sym typeface="Calibri"/>
              </a:rPr>
              <a:t>10/06/10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16927D3-97C0-5646-B64C-3E4122A0F397}" type="slidenum">
              <a:rPr kumimoji="0" lang="en-GB" sz="1200" b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panose="020B0604020202020204" pitchFamily="34" charset="0"/>
                <a:sym typeface="Arial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GB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55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sym typeface="Arial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sym typeface="Arial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JE Jesus (Christology) in 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panose="020B0604020202020204" pitchFamily="34" charset="0"/>
                <a:ea typeface="ＭＳ Ｐゴシック" charset="0"/>
              </a:rPr>
              <a:t>24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CB4B4D-7CA3-9044-876B-883B54F86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C6F531-84C0-C84C-A5A5-C9D4B959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A68E23-E90A-004F-B7A2-5B9D560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1AD9E4-54D3-7747-9D3B-39E5F258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55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21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74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5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9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89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7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61E837-39D7-D84D-A429-B9EEB14D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74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26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57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50" hangingPunct="1">
              <a:defRPr/>
            </a:pPr>
            <a:endParaRPr lang="en-US" kern="120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50" hangingPunct="1">
              <a:defRPr/>
            </a:pPr>
            <a:endParaRPr lang="en-US" kern="120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457150" hangingPunct="1">
              <a:defRPr/>
            </a:pPr>
            <a:fld id="{AC0D556E-1B47-E145-B343-9708077C202E}" type="slidenum">
              <a:rPr lang="en-US" kern="1200"/>
              <a:pPr defTabSz="457150" hangingPunct="1">
                <a:defRPr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5926715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5CFDE1-6E7D-5B42-A483-18D685D2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B24439-244B-3F42-B1E4-8BCBB1D1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7E442-8ED8-8446-A45B-4CC1E7BB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2F8D06-1428-6F4D-9D9C-EB22AD94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EE6349-42F6-2949-860C-F439FBE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0D3C09-EDAB-8146-A9D0-2E801B68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ACD153-B6A3-BA4B-984B-B2C8A27E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7479" y="6248400"/>
            <a:ext cx="300721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CB4B4D-7CA3-9044-876B-883B54F86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Times New Roman" panose="02020603050405020304" pitchFamily="18" charset="0"/>
          <a:ea typeface="+mn-ea"/>
          <a:cs typeface="Times New Roman" panose="02020603050405020304" pitchFamily="18" charset="0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93ED31-5A17-7842-B588-8BDBC51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0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-914401" y="3341687"/>
            <a:ext cx="9144002" cy="2094517"/>
            <a:chOff x="0" y="0"/>
            <a:chExt cx="9144000" cy="2094515"/>
          </a:xfrm>
        </p:grpSpPr>
        <p:sp>
          <p:nvSpPr>
            <p:cNvPr id="20" name="Rectangle"/>
            <p:cNvSpPr/>
            <p:nvPr/>
          </p:nvSpPr>
          <p:spPr>
            <a:xfrm>
              <a:off x="0" y="768350"/>
              <a:ext cx="9144001" cy="457200"/>
            </a:xfrm>
            <a:prstGeom prst="rect">
              <a:avLst/>
            </a:prstGeom>
            <a:solidFill>
              <a:srgbClr val="008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"/>
            <p:cNvGrpSpPr/>
            <p:nvPr/>
          </p:nvGrpSpPr>
          <p:grpSpPr>
            <a:xfrm>
              <a:off x="1272678" y="-1"/>
              <a:ext cx="7749069" cy="2094517"/>
              <a:chOff x="0" y="0"/>
              <a:chExt cx="7749067" cy="2094515"/>
            </a:xfrm>
          </p:grpSpPr>
          <p:sp>
            <p:nvSpPr>
              <p:cNvPr id="21" name="Line"/>
              <p:cNvSpPr/>
              <p:nvPr/>
            </p:nvSpPr>
            <p:spPr>
              <a:xfrm flipV="1">
                <a:off x="340221" y="-1"/>
                <a:ext cx="533401" cy="228602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"/>
              <p:cNvSpPr/>
              <p:nvPr/>
            </p:nvSpPr>
            <p:spPr>
              <a:xfrm flipV="1">
                <a:off x="7490321" y="1104900"/>
                <a:ext cx="76201" cy="4318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300AD…"/>
              <p:cNvSpPr txBox="1"/>
              <p:nvPr/>
            </p:nvSpPr>
            <p:spPr>
              <a:xfrm rot="767344">
                <a:off x="41079" y="223644"/>
                <a:ext cx="542210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 ب.م.</a:t>
                </a:r>
              </a:p>
            </p:txBody>
          </p:sp>
          <p:sp>
            <p:nvSpPr>
              <p:cNvPr id="24" name="600AD…"/>
              <p:cNvSpPr txBox="1"/>
              <p:nvPr/>
            </p:nvSpPr>
            <p:spPr>
              <a:xfrm rot="767344">
                <a:off x="7165778" y="1607944"/>
                <a:ext cx="542211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 ب.م.</a:t>
                </a:r>
              </a:p>
            </p:txBody>
          </p:sp>
        </p:grpSp>
      </p:grpSp>
      <p:sp>
        <p:nvSpPr>
          <p:cNvPr id="27" name="Apollinarianism…"/>
          <p:cNvSpPr txBox="1"/>
          <p:nvPr/>
        </p:nvSpPr>
        <p:spPr>
          <a:xfrm>
            <a:off x="5195790" y="5163101"/>
            <a:ext cx="28041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Apollinarianism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الابولينارية</a:t>
            </a:r>
          </a:p>
        </p:txBody>
      </p:sp>
      <p:grpSp>
        <p:nvGrpSpPr>
          <p:cNvPr id="30" name="Group"/>
          <p:cNvGrpSpPr/>
          <p:nvPr/>
        </p:nvGrpSpPr>
        <p:grpSpPr>
          <a:xfrm>
            <a:off x="4348162" y="4800600"/>
            <a:ext cx="739776" cy="1600200"/>
            <a:chOff x="0" y="0"/>
            <a:chExt cx="739775" cy="1600200"/>
          </a:xfrm>
        </p:grpSpPr>
        <p:sp>
          <p:nvSpPr>
            <p:cNvPr id="28" name="Line"/>
            <p:cNvSpPr/>
            <p:nvPr/>
          </p:nvSpPr>
          <p:spPr>
            <a:xfrm flipH="1" flipV="1">
              <a:off x="-1" y="1600199"/>
              <a:ext cx="739776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-1" y="0"/>
              <a:ext cx="2" cy="1600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Nestorianismالنسطورية"/>
          <p:cNvSpPr txBox="1"/>
          <p:nvPr/>
        </p:nvSpPr>
        <p:spPr>
          <a:xfrm>
            <a:off x="5171757" y="5737101"/>
            <a:ext cx="2804161" cy="37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Nestorianismالنسطورية </a:t>
            </a:r>
          </a:p>
        </p:txBody>
      </p:sp>
      <p:grpSp>
        <p:nvGrpSpPr>
          <p:cNvPr id="34" name="Group"/>
          <p:cNvGrpSpPr/>
          <p:nvPr/>
        </p:nvGrpSpPr>
        <p:grpSpPr>
          <a:xfrm>
            <a:off x="4495800" y="4800600"/>
            <a:ext cx="592138" cy="1219200"/>
            <a:chOff x="0" y="0"/>
            <a:chExt cx="592137" cy="1219200"/>
          </a:xfrm>
        </p:grpSpPr>
        <p:sp>
          <p:nvSpPr>
            <p:cNvPr id="32" name="Line"/>
            <p:cNvSpPr/>
            <p:nvPr/>
          </p:nvSpPr>
          <p:spPr>
            <a:xfrm flipH="1">
              <a:off x="0" y="1219200"/>
              <a:ext cx="592138" cy="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"/>
            <p:cNvSpPr/>
            <p:nvPr/>
          </p:nvSpPr>
          <p:spPr>
            <a:xfrm flipV="1">
              <a:off x="-1" y="0"/>
              <a:ext cx="2" cy="1219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Eutychianism الأوطاخية…"/>
          <p:cNvSpPr txBox="1"/>
          <p:nvPr/>
        </p:nvSpPr>
        <p:spPr>
          <a:xfrm>
            <a:off x="5151120" y="6049671"/>
            <a:ext cx="3108961" cy="66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Eutychianism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الأوطاخية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Monophysitism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المونوفيزية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38" name="Group"/>
          <p:cNvGrpSpPr/>
          <p:nvPr/>
        </p:nvGrpSpPr>
        <p:grpSpPr>
          <a:xfrm>
            <a:off x="4643437" y="4876800"/>
            <a:ext cx="444501" cy="685800"/>
            <a:chOff x="0" y="0"/>
            <a:chExt cx="444500" cy="685800"/>
          </a:xfrm>
        </p:grpSpPr>
        <p:sp>
          <p:nvSpPr>
            <p:cNvPr id="36" name="Line"/>
            <p:cNvSpPr/>
            <p:nvPr/>
          </p:nvSpPr>
          <p:spPr>
            <a:xfrm flipH="1" flipV="1">
              <a:off x="0" y="685799"/>
              <a:ext cx="4445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"/>
            <p:cNvSpPr/>
            <p:nvPr/>
          </p:nvSpPr>
          <p:spPr>
            <a:xfrm flipV="1">
              <a:off x="0" y="0"/>
              <a:ext cx="1" cy="6858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"/>
          <p:cNvGrpSpPr/>
          <p:nvPr/>
        </p:nvGrpSpPr>
        <p:grpSpPr>
          <a:xfrm>
            <a:off x="883919" y="1857266"/>
            <a:ext cx="1813563" cy="1495535"/>
            <a:chOff x="0" y="-15600"/>
            <a:chExt cx="1813561" cy="1495534"/>
          </a:xfrm>
        </p:grpSpPr>
        <p:sp>
          <p:nvSpPr>
            <p:cNvPr id="39" name="Athanasius…"/>
            <p:cNvSpPr txBox="1"/>
            <p:nvPr/>
          </p:nvSpPr>
          <p:spPr>
            <a:xfrm>
              <a:off x="0" y="-15600"/>
              <a:ext cx="181356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Athanasius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أثناسيوس</a:t>
              </a:r>
            </a:p>
          </p:txBody>
        </p:sp>
        <p:sp>
          <p:nvSpPr>
            <p:cNvPr id="40" name="Line"/>
            <p:cNvSpPr/>
            <p:nvPr/>
          </p:nvSpPr>
          <p:spPr>
            <a:xfrm flipH="1">
              <a:off x="855980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"/>
          <p:cNvGrpSpPr/>
          <p:nvPr/>
        </p:nvGrpSpPr>
        <p:grpSpPr>
          <a:xfrm>
            <a:off x="1640669" y="2362092"/>
            <a:ext cx="1356362" cy="1160572"/>
            <a:chOff x="0" y="-15599"/>
            <a:chExt cx="1356360" cy="1160570"/>
          </a:xfrm>
        </p:grpSpPr>
        <p:sp>
          <p:nvSpPr>
            <p:cNvPr id="42" name="Basil…"/>
            <p:cNvSpPr txBox="1"/>
            <p:nvPr/>
          </p:nvSpPr>
          <p:spPr>
            <a:xfrm>
              <a:off x="0" y="-15599"/>
              <a:ext cx="135636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Basil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باسيليوس</a:t>
              </a:r>
            </a:p>
          </p:txBody>
        </p:sp>
        <p:sp>
          <p:nvSpPr>
            <p:cNvPr id="43" name="Line"/>
            <p:cNvSpPr/>
            <p:nvPr/>
          </p:nvSpPr>
          <p:spPr>
            <a:xfrm flipH="1">
              <a:off x="716279" y="217870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Gregory Nyssa…"/>
          <p:cNvSpPr txBox="1"/>
          <p:nvPr/>
        </p:nvSpPr>
        <p:spPr>
          <a:xfrm>
            <a:off x="2484120" y="2497048"/>
            <a:ext cx="15087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Nyssa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غريغوريوس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النيصي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"/>
          <p:cNvSpPr/>
          <p:nvPr/>
        </p:nvSpPr>
        <p:spPr>
          <a:xfrm>
            <a:off x="3225800" y="3124200"/>
            <a:ext cx="0" cy="485775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"/>
          <p:cNvSpPr/>
          <p:nvPr/>
        </p:nvSpPr>
        <p:spPr>
          <a:xfrm flipV="1">
            <a:off x="7907337" y="4149725"/>
            <a:ext cx="1" cy="30480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1" y="479335"/>
            <a:ext cx="9192016" cy="76072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ianism…"/>
          <p:cNvSpPr txBox="1"/>
          <p:nvPr/>
        </p:nvSpPr>
        <p:spPr>
          <a:xfrm>
            <a:off x="2584132" y="5101189"/>
            <a:ext cx="110394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الآريوسية</a:t>
            </a:r>
          </a:p>
        </p:txBody>
      </p:sp>
      <p:grpSp>
        <p:nvGrpSpPr>
          <p:cNvPr id="53" name="Group"/>
          <p:cNvGrpSpPr/>
          <p:nvPr/>
        </p:nvGrpSpPr>
        <p:grpSpPr>
          <a:xfrm>
            <a:off x="1752599" y="4257674"/>
            <a:ext cx="762001" cy="1143002"/>
            <a:chOff x="0" y="0"/>
            <a:chExt cx="762000" cy="1143000"/>
          </a:xfrm>
        </p:grpSpPr>
        <p:sp>
          <p:nvSpPr>
            <p:cNvPr id="51" name="Line"/>
            <p:cNvSpPr/>
            <p:nvPr/>
          </p:nvSpPr>
          <p:spPr>
            <a:xfrm flipH="1" flipV="1">
              <a:off x="-1" y="1142999"/>
              <a:ext cx="7620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"/>
            <p:cNvSpPr/>
            <p:nvPr/>
          </p:nvSpPr>
          <p:spPr>
            <a:xfrm flipV="1">
              <a:off x="-1" y="-1"/>
              <a:ext cx="2" cy="1143002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Nicea (325)نيقية (325)"/>
          <p:cNvSpPr txBox="1"/>
          <p:nvPr/>
        </p:nvSpPr>
        <p:spPr>
          <a:xfrm>
            <a:off x="5684520" y="1434197"/>
            <a:ext cx="119761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defTabSz="457200" rtl="1">
              <a:defRPr sz="1800" b="1" i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Nicea (325)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نيقية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"/>
          <p:cNvGrpSpPr/>
          <p:nvPr/>
        </p:nvGrpSpPr>
        <p:grpSpPr>
          <a:xfrm>
            <a:off x="4876800" y="1946275"/>
            <a:ext cx="762000" cy="1922463"/>
            <a:chOff x="0" y="0"/>
            <a:chExt cx="762000" cy="1922462"/>
          </a:xfrm>
        </p:grpSpPr>
        <p:sp>
          <p:nvSpPr>
            <p:cNvPr id="55" name="Line"/>
            <p:cNvSpPr/>
            <p:nvPr/>
          </p:nvSpPr>
          <p:spPr>
            <a:xfrm flipH="1" flipV="1">
              <a:off x="0" y="1270"/>
              <a:ext cx="7620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"/>
            <p:cNvSpPr/>
            <p:nvPr/>
          </p:nvSpPr>
          <p:spPr>
            <a:xfrm flipH="1">
              <a:off x="-1" y="0"/>
              <a:ext cx="2" cy="1922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Constantinople (381)القسطنطينية"/>
          <p:cNvSpPr txBox="1"/>
          <p:nvPr/>
        </p:nvSpPr>
        <p:spPr>
          <a:xfrm>
            <a:off x="5608320" y="2059791"/>
            <a:ext cx="2367598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Constantinople (381)القسطنطينية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"/>
          <p:cNvGrpSpPr/>
          <p:nvPr/>
        </p:nvGrpSpPr>
        <p:grpSpPr>
          <a:xfrm>
            <a:off x="5029200" y="2406650"/>
            <a:ext cx="609600" cy="1504950"/>
            <a:chOff x="0" y="0"/>
            <a:chExt cx="609600" cy="1504950"/>
          </a:xfrm>
        </p:grpSpPr>
        <p:sp>
          <p:nvSpPr>
            <p:cNvPr id="59" name="Line"/>
            <p:cNvSpPr/>
            <p:nvPr/>
          </p:nvSpPr>
          <p:spPr>
            <a:xfrm flipH="1" flipV="1">
              <a:off x="0" y="1270"/>
              <a:ext cx="6096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"/>
            <p:cNvSpPr/>
            <p:nvPr/>
          </p:nvSpPr>
          <p:spPr>
            <a:xfrm flipH="1">
              <a:off x="-1" y="0"/>
              <a:ext cx="2" cy="150495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Chalcedon (451)خلقيدونية"/>
          <p:cNvSpPr txBox="1"/>
          <p:nvPr/>
        </p:nvSpPr>
        <p:spPr>
          <a:xfrm>
            <a:off x="5684520" y="2821791"/>
            <a:ext cx="1667511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Chalcedon (451)خلقيدونية </a:t>
            </a:r>
          </a:p>
        </p:txBody>
      </p:sp>
      <p:grpSp>
        <p:nvGrpSpPr>
          <p:cNvPr id="65" name="Group"/>
          <p:cNvGrpSpPr/>
          <p:nvPr/>
        </p:nvGrpSpPr>
        <p:grpSpPr>
          <a:xfrm>
            <a:off x="5181600" y="2801937"/>
            <a:ext cx="457200" cy="1160463"/>
            <a:chOff x="0" y="0"/>
            <a:chExt cx="457200" cy="1160462"/>
          </a:xfrm>
        </p:grpSpPr>
        <p:sp>
          <p:nvSpPr>
            <p:cNvPr id="63" name="Line"/>
            <p:cNvSpPr/>
            <p:nvPr/>
          </p:nvSpPr>
          <p:spPr>
            <a:xfrm flipH="1" flipV="1">
              <a:off x="0" y="1269"/>
              <a:ext cx="4572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"/>
            <p:cNvSpPr/>
            <p:nvPr/>
          </p:nvSpPr>
          <p:spPr>
            <a:xfrm flipH="1">
              <a:off x="-1" y="0"/>
              <a:ext cx="2" cy="1160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Gregory Nazianzuz…"/>
          <p:cNvSpPr txBox="1"/>
          <p:nvPr/>
        </p:nvSpPr>
        <p:spPr>
          <a:xfrm>
            <a:off x="3093720" y="1469481"/>
            <a:ext cx="15087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Nazianzuz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غريغوريوس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النزينزي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ine"/>
          <p:cNvSpPr/>
          <p:nvPr/>
        </p:nvSpPr>
        <p:spPr>
          <a:xfrm>
            <a:off x="3835399" y="2251075"/>
            <a:ext cx="1" cy="144780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C6A6FD-5714-503D-5E9D-4F1B3701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54020"/>
            <a:ext cx="5065699" cy="11039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rtl="1">
              <a:spcBef>
                <a:spcPct val="20000"/>
              </a:spcBef>
              <a:buClr>
                <a:srgbClr val="FFCC00"/>
              </a:buClr>
              <a:buSzPct val="70000"/>
              <a:buFontTx/>
              <a:buNone/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 Dr Hudson Davis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•  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مؤسَّسة الدراسات اللاهوتيَّة الأردنيَّة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BibleStudyDownloads.org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9" build="p" bldLvl="5" animBg="1" advAuto="0"/>
      <p:bldP spid="31" grpId="6" build="p" bldLvl="5" animBg="1" advAuto="0"/>
      <p:bldP spid="35" grpId="3" build="p" bldLvl="5" animBg="1" advAuto="0"/>
      <p:bldP spid="45" grpId="1" build="p" bldLvl="5" animBg="1" advAuto="0"/>
      <p:bldP spid="50" grpId="2" build="p" bldLvl="5" animBg="1" advAuto="0"/>
      <p:bldP spid="54" grpId="4" build="p" bldLvl="5" animBg="1" advAuto="0"/>
      <p:bldP spid="58" grpId="5" build="p" bldLvl="5" animBg="1" advAuto="0"/>
      <p:bldP spid="62" grpId="7" build="p" bldLvl="5" animBg="1" advAuto="0"/>
      <p:bldP spid="66" grpId="8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"/>
          <p:cNvGrpSpPr/>
          <p:nvPr/>
        </p:nvGrpSpPr>
        <p:grpSpPr>
          <a:xfrm>
            <a:off x="4362203" y="533400"/>
            <a:ext cx="3943599" cy="1962150"/>
            <a:chOff x="-5602" y="0"/>
            <a:chExt cx="3943597" cy="1962150"/>
          </a:xfrm>
        </p:grpSpPr>
        <p:sp>
          <p:nvSpPr>
            <p:cNvPr id="209" name="Circle"/>
            <p:cNvSpPr/>
            <p:nvPr/>
          </p:nvSpPr>
          <p:spPr>
            <a:xfrm>
              <a:off x="1975844" y="0"/>
              <a:ext cx="1962151" cy="196215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4999">
                  <a:srgbClr val="FF7A00"/>
                </a:gs>
                <a:gs pos="69999">
                  <a:srgbClr val="FF0300"/>
                </a:gs>
                <a:gs pos="100000">
                  <a:srgbClr val="4D0808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SOULالنفس"/>
            <p:cNvSpPr txBox="1"/>
            <p:nvPr/>
          </p:nvSpPr>
          <p:spPr>
            <a:xfrm>
              <a:off x="2512102" y="88900"/>
              <a:ext cx="1373752" cy="39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SOULالنفس </a:t>
              </a:r>
            </a:p>
          </p:txBody>
        </p:sp>
        <p:sp>
          <p:nvSpPr>
            <p:cNvPr id="211" name="DIVINE…"/>
            <p:cNvSpPr txBox="1"/>
            <p:nvPr/>
          </p:nvSpPr>
          <p:spPr>
            <a:xfrm>
              <a:off x="-5602" y="1295400"/>
              <a:ext cx="1765865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SOULالنفس الإلهية </a:t>
              </a:r>
            </a:p>
          </p:txBody>
        </p:sp>
      </p:grpSp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" y="133350"/>
            <a:ext cx="5741988" cy="1476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Denied the full humanityأنكر البشرية الكاملة"/>
          <p:cNvSpPr txBox="1"/>
          <p:nvPr/>
        </p:nvSpPr>
        <p:spPr>
          <a:xfrm>
            <a:off x="426719" y="1736725"/>
            <a:ext cx="38709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7800" indent="-169863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Denied the full humanityأنكر البشرية الكاملة </a:t>
            </a:r>
          </a:p>
        </p:txBody>
      </p:sp>
      <p:sp>
        <p:nvSpPr>
          <p:cNvPr id="215" name="Only God and partly man…"/>
          <p:cNvSpPr txBox="1"/>
          <p:nvPr/>
        </p:nvSpPr>
        <p:spPr>
          <a:xfrm>
            <a:off x="1157519" y="5029200"/>
            <a:ext cx="26443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Only God and partly man</a:t>
            </a:r>
          </a:p>
          <a:p>
            <a:pPr algn="ctr" defTabSz="457200" rtl="1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الله فقط وجزئيا إنسان</a:t>
            </a:r>
          </a:p>
          <a:p>
            <a:pPr algn="ctr"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God…………….</a:t>
            </a:r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</a:p>
          <a:p>
            <a:pPr algn="ctr" defTabSz="457200" rtl="1">
              <a:defRPr sz="36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الله</a:t>
            </a:r>
            <a:r>
              <a:rPr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.........................................الإنسان</a:t>
            </a:r>
          </a:p>
        </p:txBody>
      </p:sp>
      <p:grpSp>
        <p:nvGrpSpPr>
          <p:cNvPr id="219" name="Group"/>
          <p:cNvGrpSpPr/>
          <p:nvPr/>
        </p:nvGrpSpPr>
        <p:grpSpPr>
          <a:xfrm>
            <a:off x="4977692" y="1066800"/>
            <a:ext cx="3338565" cy="5316539"/>
            <a:chOff x="1664" y="0"/>
            <a:chExt cx="3338563" cy="5316538"/>
          </a:xfrm>
        </p:grpSpPr>
        <p:pic>
          <p:nvPicPr>
            <p:cNvPr id="216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733" y="0"/>
              <a:ext cx="1712914" cy="5316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BODYالجسد"/>
            <p:cNvSpPr txBox="1"/>
            <p:nvPr/>
          </p:nvSpPr>
          <p:spPr>
            <a:xfrm>
              <a:off x="1910228" y="1143000"/>
              <a:ext cx="1429999" cy="393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r>
                <a:t>BODYالجسد </a:t>
              </a:r>
            </a:p>
          </p:txBody>
        </p:sp>
        <p:sp>
          <p:nvSpPr>
            <p:cNvPr id="218" name="HUMAN…"/>
            <p:cNvSpPr txBox="1"/>
            <p:nvPr/>
          </p:nvSpPr>
          <p:spPr>
            <a:xfrm>
              <a:off x="1664" y="3429000"/>
              <a:ext cx="1150375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BODY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الجسد البشري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3" animBg="1" advAuto="0"/>
      <p:bldP spid="214" grpId="1" build="p" bldLvl="5" animBg="1" advAuto="0"/>
      <p:bldP spid="219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"/>
          <p:cNvGrpSpPr/>
          <p:nvPr/>
        </p:nvGrpSpPr>
        <p:grpSpPr>
          <a:xfrm>
            <a:off x="3471077" y="855662"/>
            <a:ext cx="2128037" cy="5410201"/>
            <a:chOff x="1462" y="0"/>
            <a:chExt cx="2128036" cy="5410200"/>
          </a:xfrm>
        </p:grpSpPr>
        <p:pic>
          <p:nvPicPr>
            <p:cNvPr id="221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547" y="0"/>
              <a:ext cx="869951" cy="541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DIVINE…"/>
            <p:cNvSpPr txBox="1"/>
            <p:nvPr/>
          </p:nvSpPr>
          <p:spPr>
            <a:xfrm>
              <a:off x="1462" y="1439862"/>
              <a:ext cx="1158391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الطبيعة الإلهية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6532562" y="838200"/>
            <a:ext cx="2152687" cy="5410200"/>
            <a:chOff x="0" y="0"/>
            <a:chExt cx="2152685" cy="5410200"/>
          </a:xfrm>
        </p:grpSpPr>
        <p:pic>
          <p:nvPicPr>
            <p:cNvPr id="22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52488" cy="541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HUMAN…"/>
            <p:cNvSpPr txBox="1"/>
            <p:nvPr/>
          </p:nvSpPr>
          <p:spPr>
            <a:xfrm>
              <a:off x="907732" y="1458912"/>
              <a:ext cx="1244953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</a:t>
              </a:r>
            </a:p>
            <a:p>
              <a:pPr defTabSz="457200" rtl="1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الطبيعة البشرية</a:t>
              </a:r>
            </a:p>
          </p:txBody>
        </p:sp>
      </p:grpSp>
      <p:grpSp>
        <p:nvGrpSpPr>
          <p:cNvPr id="250" name="Group"/>
          <p:cNvGrpSpPr/>
          <p:nvPr/>
        </p:nvGrpSpPr>
        <p:grpSpPr>
          <a:xfrm>
            <a:off x="5664200" y="966787"/>
            <a:ext cx="762000" cy="5029201"/>
            <a:chOff x="0" y="0"/>
            <a:chExt cx="762000" cy="5029200"/>
          </a:xfrm>
        </p:grpSpPr>
        <p:sp>
          <p:nvSpPr>
            <p:cNvPr id="227" name="Line"/>
            <p:cNvSpPr/>
            <p:nvPr/>
          </p:nvSpPr>
          <p:spPr>
            <a:xfrm>
              <a:off x="0" y="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Line"/>
            <p:cNvSpPr/>
            <p:nvPr/>
          </p:nvSpPr>
          <p:spPr>
            <a:xfrm>
              <a:off x="0" y="228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Line"/>
            <p:cNvSpPr/>
            <p:nvPr/>
          </p:nvSpPr>
          <p:spPr>
            <a:xfrm>
              <a:off x="0" y="457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Line"/>
            <p:cNvSpPr/>
            <p:nvPr/>
          </p:nvSpPr>
          <p:spPr>
            <a:xfrm>
              <a:off x="0" y="685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Line"/>
            <p:cNvSpPr/>
            <p:nvPr/>
          </p:nvSpPr>
          <p:spPr>
            <a:xfrm>
              <a:off x="0" y="914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Line"/>
            <p:cNvSpPr/>
            <p:nvPr/>
          </p:nvSpPr>
          <p:spPr>
            <a:xfrm>
              <a:off x="0" y="1143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Line"/>
            <p:cNvSpPr/>
            <p:nvPr/>
          </p:nvSpPr>
          <p:spPr>
            <a:xfrm>
              <a:off x="0" y="1371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Line"/>
            <p:cNvSpPr/>
            <p:nvPr/>
          </p:nvSpPr>
          <p:spPr>
            <a:xfrm>
              <a:off x="0" y="1600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Line"/>
            <p:cNvSpPr/>
            <p:nvPr/>
          </p:nvSpPr>
          <p:spPr>
            <a:xfrm>
              <a:off x="0" y="1828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Line"/>
            <p:cNvSpPr/>
            <p:nvPr/>
          </p:nvSpPr>
          <p:spPr>
            <a:xfrm>
              <a:off x="0" y="2057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Line"/>
            <p:cNvSpPr/>
            <p:nvPr/>
          </p:nvSpPr>
          <p:spPr>
            <a:xfrm>
              <a:off x="0" y="2286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Line"/>
            <p:cNvSpPr/>
            <p:nvPr/>
          </p:nvSpPr>
          <p:spPr>
            <a:xfrm>
              <a:off x="0" y="2514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Line"/>
            <p:cNvSpPr/>
            <p:nvPr/>
          </p:nvSpPr>
          <p:spPr>
            <a:xfrm>
              <a:off x="0" y="2743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Line"/>
            <p:cNvSpPr/>
            <p:nvPr/>
          </p:nvSpPr>
          <p:spPr>
            <a:xfrm>
              <a:off x="0" y="2971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Line"/>
            <p:cNvSpPr/>
            <p:nvPr/>
          </p:nvSpPr>
          <p:spPr>
            <a:xfrm>
              <a:off x="0" y="3200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Line"/>
            <p:cNvSpPr/>
            <p:nvPr/>
          </p:nvSpPr>
          <p:spPr>
            <a:xfrm>
              <a:off x="0" y="3429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Line"/>
            <p:cNvSpPr/>
            <p:nvPr/>
          </p:nvSpPr>
          <p:spPr>
            <a:xfrm>
              <a:off x="0" y="3657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Line"/>
            <p:cNvSpPr/>
            <p:nvPr/>
          </p:nvSpPr>
          <p:spPr>
            <a:xfrm>
              <a:off x="0" y="3886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Line"/>
            <p:cNvSpPr/>
            <p:nvPr/>
          </p:nvSpPr>
          <p:spPr>
            <a:xfrm>
              <a:off x="0" y="41148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Line"/>
            <p:cNvSpPr/>
            <p:nvPr/>
          </p:nvSpPr>
          <p:spPr>
            <a:xfrm>
              <a:off x="0" y="43434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Line"/>
            <p:cNvSpPr/>
            <p:nvPr/>
          </p:nvSpPr>
          <p:spPr>
            <a:xfrm>
              <a:off x="0" y="45720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Line"/>
            <p:cNvSpPr/>
            <p:nvPr/>
          </p:nvSpPr>
          <p:spPr>
            <a:xfrm>
              <a:off x="0" y="48006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Line"/>
            <p:cNvSpPr/>
            <p:nvPr/>
          </p:nvSpPr>
          <p:spPr>
            <a:xfrm>
              <a:off x="0" y="5029200"/>
              <a:ext cx="762000" cy="0"/>
            </a:xfrm>
            <a:prstGeom prst="line">
              <a:avLst/>
            </a:prstGeom>
            <a:noFill/>
            <a:ln w="38100" cap="flat">
              <a:solidFill>
                <a:srgbClr val="5DBAC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1" name="Denied Christ’s Humanity…"/>
          <p:cNvSpPr txBox="1"/>
          <p:nvPr/>
        </p:nvSpPr>
        <p:spPr>
          <a:xfrm>
            <a:off x="311085" y="1485507"/>
            <a:ext cx="335594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7800" indent="-169863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t>Denied Christ’s Humanityأنكر</a:t>
            </a:r>
            <a:br>
              <a:rPr lang="en-US"/>
            </a:br>
            <a:r>
              <a:t>بشرية المسيح</a:t>
            </a:r>
          </a:p>
          <a:p>
            <a:r>
              <a:t>A Divided Person</a:t>
            </a:r>
            <a:br>
              <a:rPr lang="en-US"/>
            </a:br>
            <a:r>
              <a:t>شخص منقسم</a:t>
            </a:r>
          </a:p>
        </p:txBody>
      </p:sp>
      <p:sp>
        <p:nvSpPr>
          <p:cNvPr id="252" name="Two separate beings…"/>
          <p:cNvSpPr txBox="1"/>
          <p:nvPr/>
        </p:nvSpPr>
        <p:spPr>
          <a:xfrm>
            <a:off x="877792" y="5029200"/>
            <a:ext cx="221951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Two separate beings</a:t>
            </a:r>
          </a:p>
          <a:p>
            <a:pPr algn="ctr"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God…………….Man</a:t>
            </a:r>
          </a:p>
          <a:p>
            <a:pPr algn="ctr" defTabSz="457200" rtl="1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كائنان منفصلان</a:t>
            </a:r>
          </a:p>
          <a:p>
            <a:pPr algn="ctr" defTabSz="457200" rtl="1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الله........................الإنسان</a:t>
            </a:r>
          </a:p>
        </p:txBody>
      </p:sp>
      <p:pic>
        <p:nvPicPr>
          <p:cNvPr id="25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537"/>
            <a:ext cx="5121275" cy="1195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2" animBg="1" advAuto="0"/>
      <p:bldP spid="226" grpId="3" animBg="1" advAuto="0"/>
      <p:bldP spid="250" grpId="4" animBg="1" advAuto="0"/>
      <p:bldP spid="251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87" y="1008062"/>
            <a:ext cx="1712913" cy="531653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Unity but confusion of natures…"/>
          <p:cNvSpPr txBox="1"/>
          <p:nvPr/>
        </p:nvSpPr>
        <p:spPr>
          <a:xfrm>
            <a:off x="553719" y="1431925"/>
            <a:ext cx="5115561" cy="1060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34950" indent="-227013"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Unity but confusion of natures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وحدة ولكن خلط الطبائع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indent="-227013"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A single third natureطبيعة ثالثة بمفردها </a:t>
            </a:r>
          </a:p>
        </p:txBody>
      </p:sp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2120900"/>
            <a:ext cx="393700" cy="1738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Group"/>
          <p:cNvGrpSpPr/>
          <p:nvPr/>
        </p:nvGrpSpPr>
        <p:grpSpPr>
          <a:xfrm>
            <a:off x="4055277" y="2971800"/>
            <a:ext cx="1158392" cy="2714627"/>
            <a:chOff x="1462" y="0"/>
            <a:chExt cx="1158391" cy="2714625"/>
          </a:xfrm>
        </p:grpSpPr>
        <p:sp>
          <p:nvSpPr>
            <p:cNvPr id="258" name="DIVINE…"/>
            <p:cNvSpPr txBox="1"/>
            <p:nvPr/>
          </p:nvSpPr>
          <p:spPr>
            <a:xfrm>
              <a:off x="1462" y="0"/>
              <a:ext cx="115839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DIVINE</a:t>
              </a:r>
            </a:p>
            <a:p>
              <a:pPr algn="r"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</a:t>
              </a:r>
            </a:p>
            <a:p>
              <a:pPr algn="r" defTabSz="457200" rtl="1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الطبيعة الإلهية</a:t>
              </a:r>
            </a:p>
          </p:txBody>
        </p:sp>
        <p:pic>
          <p:nvPicPr>
            <p:cNvPr id="259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422" y="976312"/>
              <a:ext cx="331788" cy="1738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" name="Group"/>
          <p:cNvGrpSpPr/>
          <p:nvPr/>
        </p:nvGrpSpPr>
        <p:grpSpPr>
          <a:xfrm>
            <a:off x="7487919" y="2973387"/>
            <a:ext cx="1244954" cy="2574927"/>
            <a:chOff x="0" y="0"/>
            <a:chExt cx="1244953" cy="2574925"/>
          </a:xfrm>
        </p:grpSpPr>
        <p:sp>
          <p:nvSpPr>
            <p:cNvPr id="261" name="HUMAN…"/>
            <p:cNvSpPr txBox="1"/>
            <p:nvPr/>
          </p:nvSpPr>
          <p:spPr>
            <a:xfrm>
              <a:off x="0" y="0"/>
              <a:ext cx="1244953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  <a:p>
              <a:pPr defTabSz="457200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</a:t>
              </a:r>
            </a:p>
            <a:p>
              <a:pPr defTabSz="457200" rtl="1">
                <a:defRPr sz="1800" b="1">
                  <a:solidFill>
                    <a:srgbClr val="EF1F1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الطبيعة البشرية</a:t>
              </a:r>
            </a:p>
          </p:txBody>
        </p:sp>
        <p:pic>
          <p:nvPicPr>
            <p:cNvPr id="262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705" y="1114425"/>
              <a:ext cx="384176" cy="146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Third Mixed Being – Godman…"/>
          <p:cNvSpPr txBox="1"/>
          <p:nvPr/>
        </p:nvSpPr>
        <p:spPr>
          <a:xfrm>
            <a:off x="328295" y="6096000"/>
            <a:ext cx="30675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Third Mixed Being – Godman</a:t>
            </a:r>
          </a:p>
          <a:p>
            <a:pPr defTabSz="457200" rtl="1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كائن خليط ثالث - اللهالإنسان</a:t>
            </a:r>
          </a:p>
        </p:txBody>
      </p:sp>
      <p:pic>
        <p:nvPicPr>
          <p:cNvPr id="265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" y="122237"/>
            <a:ext cx="5297488" cy="1255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4" animBg="1" advAuto="0"/>
      <p:bldP spid="260" grpId="2" animBg="1" advAuto="0"/>
      <p:bldP spid="26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IVINE and HUMAN NATURE…"/>
          <p:cNvSpPr txBox="1"/>
          <p:nvPr/>
        </p:nvSpPr>
        <p:spPr>
          <a:xfrm>
            <a:off x="4465320" y="2806700"/>
            <a:ext cx="153416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1800" b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DIVINE and HUMAN NATURE</a:t>
            </a:r>
          </a:p>
          <a:p>
            <a:pPr algn="r" defTabSz="457200" rtl="1">
              <a:defRPr sz="1800" b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الطبيعة الإلهية والبشرية</a:t>
            </a:r>
          </a:p>
        </p:txBody>
      </p:sp>
      <p:sp>
        <p:nvSpPr>
          <p:cNvPr id="268" name="The Son is God from eternity الابن هو الله من الأزل…"/>
          <p:cNvSpPr txBox="1"/>
          <p:nvPr/>
        </p:nvSpPr>
        <p:spPr>
          <a:xfrm>
            <a:off x="502920" y="1508124"/>
            <a:ext cx="493776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7800" indent="-177800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The Son is God from eternity الابن هو الله من الأزل</a:t>
            </a:r>
          </a:p>
          <a:p>
            <a:pPr marL="177800" indent="-177800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Both divine and human natures كلا الطبيعتان الإلهية والبشرية </a:t>
            </a:r>
          </a:p>
          <a:p>
            <a:pPr marL="177800" indent="-177800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Undivided غير منقسم </a:t>
            </a:r>
          </a:p>
          <a:p>
            <a:pPr marL="177800" indent="-177800" defTabSz="457200"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Unmingled  غير مختلط </a:t>
            </a:r>
          </a:p>
        </p:txBody>
      </p:sp>
      <p:sp>
        <p:nvSpPr>
          <p:cNvPr id="269" name="One Person: Two Naturesشخص واحد: طبيعتان"/>
          <p:cNvSpPr txBox="1"/>
          <p:nvPr/>
        </p:nvSpPr>
        <p:spPr>
          <a:xfrm>
            <a:off x="350520" y="6096000"/>
            <a:ext cx="43883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One Person: Two Natures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شخص واحد: طبيعتان </a:t>
            </a:r>
          </a:p>
        </p:txBody>
      </p:sp>
      <p:pic>
        <p:nvPicPr>
          <p:cNvPr id="27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66675"/>
            <a:ext cx="7077076" cy="154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62" y="855662"/>
            <a:ext cx="1712913" cy="531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2" build="p" bldLvl="5" animBg="1" advAuto="0"/>
      <p:bldP spid="268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الرابط للعرض التقديميِّ "علم المسيح (كريستولوجيا)"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احصلْ على هذا العرض التقديميِّ مجَّانًا!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www.streamsinthewilderness.com"/>
          <p:cNvSpPr txBox="1"/>
          <p:nvPr/>
        </p:nvSpPr>
        <p:spPr>
          <a:xfrm>
            <a:off x="350520" y="5321617"/>
            <a:ext cx="844296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4000" b="1">
                <a:solidFill>
                  <a:srgbClr val="B2B2B2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 err="1"/>
              <a:t>www.streamsinthewilderness.com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6908800"/>
            <a:ext cx="4064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“What comes into our minds when we think about God  is the most important thing about us.”   ”ما يخطر على أذهاننا عندما نفكر عن الله هو أهم شيء عنا.“"/>
          <p:cNvSpPr txBox="1">
            <a:spLocks noGrp="1"/>
          </p:cNvSpPr>
          <p:nvPr>
            <p:ph type="title" idx="4294967295"/>
          </p:nvPr>
        </p:nvSpPr>
        <p:spPr>
          <a:xfrm>
            <a:off x="4998" y="1219200"/>
            <a:ext cx="9134004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0663">
              <a:defRPr sz="3564" b="1"/>
            </a:pPr>
            <a:r>
              <a:rPr dirty="0"/>
              <a:t>“What comes into our minds when we think about God </a:t>
            </a:r>
            <a:br>
              <a:rPr dirty="0"/>
            </a:br>
            <a:r>
              <a:rPr dirty="0"/>
              <a:t>is the most important thing about us.”  </a:t>
            </a:r>
            <a:br>
              <a:rPr dirty="0"/>
            </a:br>
            <a:r>
              <a:rPr lang="en-US" dirty="0"/>
              <a:t>"</a:t>
            </a: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يخطر</a:t>
            </a:r>
            <a:r>
              <a:rPr dirty="0"/>
              <a:t> على </a:t>
            </a:r>
            <a:r>
              <a:rPr dirty="0" err="1"/>
              <a:t>أذهاننا</a:t>
            </a:r>
            <a:r>
              <a:rPr dirty="0"/>
              <a:t> </a:t>
            </a:r>
            <a:r>
              <a:rPr dirty="0" err="1"/>
              <a:t>عندما</a:t>
            </a:r>
            <a:r>
              <a:rPr dirty="0"/>
              <a:t> </a:t>
            </a:r>
            <a:r>
              <a:rPr dirty="0" err="1"/>
              <a:t>نفكر</a:t>
            </a:r>
            <a:r>
              <a:rPr dirty="0"/>
              <a:t> عن الله </a:t>
            </a:r>
            <a:r>
              <a:rPr dirty="0" err="1"/>
              <a:t>هو</a:t>
            </a:r>
            <a:r>
              <a:rPr dirty="0"/>
              <a:t> </a:t>
            </a:r>
            <a:r>
              <a:rPr dirty="0" err="1"/>
              <a:t>أهم</a:t>
            </a:r>
            <a:r>
              <a:rPr dirty="0"/>
              <a:t> </a:t>
            </a:r>
            <a:r>
              <a:rPr dirty="0" err="1"/>
              <a:t>شيء</a:t>
            </a:r>
            <a:r>
              <a:rPr dirty="0"/>
              <a:t> </a:t>
            </a:r>
            <a:r>
              <a:rPr dirty="0" err="1"/>
              <a:t>عنا</a:t>
            </a:r>
            <a:r>
              <a:rPr dirty="0"/>
              <a:t>.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76" name="A. W. Tozer, “A Knowledge of The Holy”…"/>
          <p:cNvSpPr txBox="1"/>
          <p:nvPr/>
        </p:nvSpPr>
        <p:spPr>
          <a:xfrm>
            <a:off x="2149" y="3809087"/>
            <a:ext cx="9139702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3" indent="685800" algn="ctr" defTabSz="457200">
              <a:defRPr sz="2300" b="1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W. Tozer, Knowledge of The Holy</a:t>
            </a:r>
          </a:p>
          <a:p>
            <a:pPr marL="342900" lvl="3" indent="342900" algn="ctr" defTabSz="457200" rtl="1">
              <a:defRPr sz="2300" b="1"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توزر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معرفة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القدوس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"/>
          <p:cNvSpPr/>
          <p:nvPr/>
        </p:nvSpPr>
        <p:spPr>
          <a:xfrm rot="2286086">
            <a:off x="1742884" y="1992456"/>
            <a:ext cx="1261750" cy="126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EA18"/>
          </a:solidFill>
          <a:ln>
            <a:solidFill>
              <a:srgbClr val="B2B2B2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"/>
          <p:cNvSpPr/>
          <p:nvPr/>
        </p:nvSpPr>
        <p:spPr>
          <a:xfrm>
            <a:off x="-914401" y="4098925"/>
            <a:ext cx="9144002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"/>
          <p:cNvGrpSpPr/>
          <p:nvPr/>
        </p:nvGrpSpPr>
        <p:grpSpPr>
          <a:xfrm>
            <a:off x="883919" y="1817579"/>
            <a:ext cx="975363" cy="1495535"/>
            <a:chOff x="0" y="-15600"/>
            <a:chExt cx="975361" cy="1495534"/>
          </a:xfrm>
        </p:grpSpPr>
        <p:sp>
          <p:nvSpPr>
            <p:cNvPr id="80" name="Apostles…"/>
            <p:cNvSpPr txBox="1"/>
            <p:nvPr/>
          </p:nvSpPr>
          <p:spPr>
            <a:xfrm>
              <a:off x="0" y="-15600"/>
              <a:ext cx="97536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Apostles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الرسل</a:t>
              </a:r>
            </a:p>
          </p:txBody>
        </p:sp>
        <p:sp>
          <p:nvSpPr>
            <p:cNvPr id="81" name="Line"/>
            <p:cNvSpPr/>
            <p:nvPr/>
          </p:nvSpPr>
          <p:spPr>
            <a:xfrm flipH="1">
              <a:off x="459232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"/>
          <p:cNvGrpSpPr/>
          <p:nvPr/>
        </p:nvGrpSpPr>
        <p:grpSpPr>
          <a:xfrm>
            <a:off x="3550920" y="2503379"/>
            <a:ext cx="1661162" cy="1266935"/>
            <a:chOff x="0" y="-15600"/>
            <a:chExt cx="1661161" cy="1266934"/>
          </a:xfrm>
        </p:grpSpPr>
        <p:sp>
          <p:nvSpPr>
            <p:cNvPr id="83" name="Medieval…"/>
            <p:cNvSpPr txBox="1"/>
            <p:nvPr/>
          </p:nvSpPr>
          <p:spPr>
            <a:xfrm>
              <a:off x="0" y="-15600"/>
              <a:ext cx="1661161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Medieval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الوسطى</a:t>
              </a:r>
            </a:p>
          </p:txBody>
        </p:sp>
        <p:sp>
          <p:nvSpPr>
            <p:cNvPr id="84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"/>
          <p:cNvGrpSpPr/>
          <p:nvPr/>
        </p:nvGrpSpPr>
        <p:grpSpPr>
          <a:xfrm>
            <a:off x="6370320" y="2808586"/>
            <a:ext cx="1508762" cy="1439565"/>
            <a:chOff x="0" y="-20749"/>
            <a:chExt cx="1508761" cy="1439564"/>
          </a:xfrm>
        </p:grpSpPr>
        <p:sp>
          <p:nvSpPr>
            <p:cNvPr id="86" name="Late…"/>
            <p:cNvSpPr txBox="1"/>
            <p:nvPr/>
          </p:nvSpPr>
          <p:spPr>
            <a:xfrm>
              <a:off x="0" y="-20749"/>
              <a:ext cx="150876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Late </a:t>
              </a:r>
            </a:p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الحديث المتأخر</a:t>
              </a:r>
            </a:p>
          </p:txBody>
        </p:sp>
        <p:sp>
          <p:nvSpPr>
            <p:cNvPr id="87" name="Line"/>
            <p:cNvSpPr/>
            <p:nvPr/>
          </p:nvSpPr>
          <p:spPr>
            <a:xfrm flipH="1">
              <a:off x="741679" y="580614"/>
              <a:ext cx="1" cy="8382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450103" y="3087687"/>
            <a:ext cx="781798" cy="938828"/>
            <a:chOff x="0" y="0"/>
            <a:chExt cx="781796" cy="938826"/>
          </a:xfrm>
        </p:grpSpPr>
        <p:sp>
          <p:nvSpPr>
            <p:cNvPr id="89" name="Line"/>
            <p:cNvSpPr/>
            <p:nvPr/>
          </p:nvSpPr>
          <p:spPr>
            <a:xfrm flipV="1">
              <a:off x="248396" y="242887"/>
              <a:ext cx="533401" cy="2286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START…"/>
            <p:cNvSpPr txBox="1"/>
            <p:nvPr/>
          </p:nvSpPr>
          <p:spPr>
            <a:xfrm rot="767344">
              <a:off x="38387" y="482553"/>
              <a:ext cx="513852" cy="404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START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البداية</a:t>
              </a:r>
            </a:p>
          </p:txBody>
        </p:sp>
        <p:sp>
          <p:nvSpPr>
            <p:cNvPr id="91" name="Line"/>
            <p:cNvSpPr/>
            <p:nvPr/>
          </p:nvSpPr>
          <p:spPr>
            <a:xfrm flipV="1">
              <a:off x="775446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Line"/>
          <p:cNvSpPr/>
          <p:nvPr/>
        </p:nvSpPr>
        <p:spPr>
          <a:xfrm flipV="1">
            <a:off x="2743199" y="3662362"/>
            <a:ext cx="533402" cy="2603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600AD…"/>
          <p:cNvSpPr txBox="1"/>
          <p:nvPr/>
        </p:nvSpPr>
        <p:spPr>
          <a:xfrm rot="767344">
            <a:off x="2367857" y="3920931"/>
            <a:ext cx="542211" cy="43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600 ب.م.</a:t>
            </a:r>
          </a:p>
        </p:txBody>
      </p:sp>
      <p:sp>
        <p:nvSpPr>
          <p:cNvPr id="95" name="Line"/>
          <p:cNvSpPr/>
          <p:nvPr/>
        </p:nvSpPr>
        <p:spPr>
          <a:xfrm flipV="1">
            <a:off x="3263900" y="3433762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"/>
          <p:cNvSpPr/>
          <p:nvPr/>
        </p:nvSpPr>
        <p:spPr>
          <a:xfrm flipV="1">
            <a:off x="4972049" y="4041775"/>
            <a:ext cx="381002" cy="29845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1500AD…"/>
          <p:cNvSpPr txBox="1"/>
          <p:nvPr/>
        </p:nvSpPr>
        <p:spPr>
          <a:xfrm rot="767344">
            <a:off x="4542811" y="4385366"/>
            <a:ext cx="605711" cy="4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1500AD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1500 ب.م.</a:t>
            </a:r>
          </a:p>
        </p:txBody>
      </p:sp>
      <p:sp>
        <p:nvSpPr>
          <p:cNvPr id="98" name="Line"/>
          <p:cNvSpPr/>
          <p:nvPr/>
        </p:nvSpPr>
        <p:spPr>
          <a:xfrm flipV="1">
            <a:off x="5359400" y="3811587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Group"/>
          <p:cNvGrpSpPr/>
          <p:nvPr/>
        </p:nvGrpSpPr>
        <p:grpSpPr>
          <a:xfrm>
            <a:off x="7513319" y="3432067"/>
            <a:ext cx="1508762" cy="976422"/>
            <a:chOff x="0" y="-15599"/>
            <a:chExt cx="1508761" cy="976420"/>
          </a:xfrm>
        </p:grpSpPr>
        <p:sp>
          <p:nvSpPr>
            <p:cNvPr id="99" name="Postmodern…"/>
            <p:cNvSpPr txBox="1"/>
            <p:nvPr/>
          </p:nvSpPr>
          <p:spPr>
            <a:xfrm>
              <a:off x="0" y="-15599"/>
              <a:ext cx="1508761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ما بعد الحداثة</a:t>
              </a:r>
            </a:p>
          </p:txBody>
        </p:sp>
        <p:sp>
          <p:nvSpPr>
            <p:cNvPr id="100" name="Line"/>
            <p:cNvSpPr/>
            <p:nvPr/>
          </p:nvSpPr>
          <p:spPr>
            <a:xfrm flipH="1">
              <a:off x="741680" y="338520"/>
              <a:ext cx="1" cy="6223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44500"/>
            <a:ext cx="7388225" cy="585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"/>
          <p:cNvGrpSpPr/>
          <p:nvPr/>
        </p:nvGrpSpPr>
        <p:grpSpPr>
          <a:xfrm>
            <a:off x="7112369" y="4181474"/>
            <a:ext cx="686294" cy="1154692"/>
            <a:chOff x="0" y="0"/>
            <a:chExt cx="686292" cy="1154690"/>
          </a:xfrm>
        </p:grpSpPr>
        <p:sp>
          <p:nvSpPr>
            <p:cNvPr id="103" name="Line"/>
            <p:cNvSpPr/>
            <p:nvPr/>
          </p:nvSpPr>
          <p:spPr>
            <a:xfrm flipV="1">
              <a:off x="431430" y="204787"/>
              <a:ext cx="177801" cy="4508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1900AD…"/>
            <p:cNvSpPr txBox="1"/>
            <p:nvPr/>
          </p:nvSpPr>
          <p:spPr>
            <a:xfrm rot="767344">
              <a:off x="40291" y="661091"/>
              <a:ext cx="605711" cy="431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1900AD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1900 ب.م.</a:t>
              </a:r>
            </a:p>
          </p:txBody>
        </p:sp>
        <p:sp>
          <p:nvSpPr>
            <p:cNvPr id="105" name="Line"/>
            <p:cNvSpPr/>
            <p:nvPr/>
          </p:nvSpPr>
          <p:spPr>
            <a:xfrm flipV="1">
              <a:off x="602880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"/>
          <p:cNvSpPr/>
          <p:nvPr/>
        </p:nvSpPr>
        <p:spPr>
          <a:xfrm flipV="1">
            <a:off x="6286500" y="4206874"/>
            <a:ext cx="266701" cy="39846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1700AD…"/>
          <p:cNvSpPr txBox="1"/>
          <p:nvPr/>
        </p:nvSpPr>
        <p:spPr>
          <a:xfrm rot="767344">
            <a:off x="5874723" y="4636191"/>
            <a:ext cx="605711" cy="4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1700AD</a:t>
            </a:r>
          </a:p>
          <a:p>
            <a:pPr defTabSz="457200" rtl="1">
              <a:defRPr sz="10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1700 ب.م.</a:t>
            </a:r>
          </a:p>
        </p:txBody>
      </p:sp>
      <p:sp>
        <p:nvSpPr>
          <p:cNvPr id="109" name="Line"/>
          <p:cNvSpPr/>
          <p:nvPr/>
        </p:nvSpPr>
        <p:spPr>
          <a:xfrm flipV="1">
            <a:off x="6546850" y="4002087"/>
            <a:ext cx="0" cy="228601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"/>
          <p:cNvGrpSpPr/>
          <p:nvPr/>
        </p:nvGrpSpPr>
        <p:grpSpPr>
          <a:xfrm>
            <a:off x="1493519" y="2293169"/>
            <a:ext cx="1661163" cy="1172345"/>
            <a:chOff x="0" y="78990"/>
            <a:chExt cx="1661161" cy="1172344"/>
          </a:xfrm>
        </p:grpSpPr>
        <p:sp>
          <p:nvSpPr>
            <p:cNvPr id="110" name="Ancient…"/>
            <p:cNvSpPr txBox="1"/>
            <p:nvPr/>
          </p:nvSpPr>
          <p:spPr>
            <a:xfrm>
              <a:off x="0" y="78990"/>
              <a:ext cx="1661161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Ancient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القديم</a:t>
              </a:r>
            </a:p>
          </p:txBody>
        </p:sp>
        <p:sp>
          <p:nvSpPr>
            <p:cNvPr id="111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5227320" y="2579986"/>
            <a:ext cx="1508762" cy="1439565"/>
            <a:chOff x="0" y="-20749"/>
            <a:chExt cx="1508761" cy="1439564"/>
          </a:xfrm>
        </p:grpSpPr>
        <p:sp>
          <p:nvSpPr>
            <p:cNvPr id="113" name="Early…"/>
            <p:cNvSpPr txBox="1"/>
            <p:nvPr/>
          </p:nvSpPr>
          <p:spPr>
            <a:xfrm>
              <a:off x="0" y="-20749"/>
              <a:ext cx="150876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</a:t>
              </a:r>
            </a:p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الحديث المبكر</a:t>
              </a:r>
            </a:p>
          </p:txBody>
        </p:sp>
        <p:sp>
          <p:nvSpPr>
            <p:cNvPr id="114" name="Line"/>
            <p:cNvSpPr/>
            <p:nvPr/>
          </p:nvSpPr>
          <p:spPr>
            <a:xfrm flipH="1">
              <a:off x="741679" y="580614"/>
              <a:ext cx="1" cy="8382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"/>
          <p:cNvSpPr/>
          <p:nvPr/>
        </p:nvSpPr>
        <p:spPr>
          <a:xfrm rot="3009562">
            <a:off x="5770792" y="2620892"/>
            <a:ext cx="1732981" cy="1716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EA18"/>
          </a:solidFill>
          <a:ln>
            <a:solidFill>
              <a:srgbClr val="B2B2B2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"/>
          <p:cNvSpPr/>
          <p:nvPr/>
        </p:nvSpPr>
        <p:spPr>
          <a:xfrm>
            <a:off x="-914401" y="4105275"/>
            <a:ext cx="9144002" cy="457200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"/>
          <p:cNvGrpSpPr/>
          <p:nvPr/>
        </p:nvGrpSpPr>
        <p:grpSpPr>
          <a:xfrm>
            <a:off x="426719" y="1700104"/>
            <a:ext cx="975363" cy="1495535"/>
            <a:chOff x="0" y="-15600"/>
            <a:chExt cx="975361" cy="1495534"/>
          </a:xfrm>
        </p:grpSpPr>
        <p:sp>
          <p:nvSpPr>
            <p:cNvPr id="119" name="Apostles…"/>
            <p:cNvSpPr txBox="1"/>
            <p:nvPr/>
          </p:nvSpPr>
          <p:spPr>
            <a:xfrm>
              <a:off x="0" y="-15600"/>
              <a:ext cx="97536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Apostles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الرسل</a:t>
              </a:r>
            </a:p>
          </p:txBody>
        </p:sp>
        <p:sp>
          <p:nvSpPr>
            <p:cNvPr id="120" name="Line"/>
            <p:cNvSpPr/>
            <p:nvPr/>
          </p:nvSpPr>
          <p:spPr>
            <a:xfrm flipH="1">
              <a:off x="459232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"/>
          <p:cNvGrpSpPr/>
          <p:nvPr/>
        </p:nvGrpSpPr>
        <p:grpSpPr>
          <a:xfrm>
            <a:off x="1264919" y="2128729"/>
            <a:ext cx="1661163" cy="1266935"/>
            <a:chOff x="0" y="-15600"/>
            <a:chExt cx="1661161" cy="1266934"/>
          </a:xfrm>
        </p:grpSpPr>
        <p:sp>
          <p:nvSpPr>
            <p:cNvPr id="122" name="Church Fathers…"/>
            <p:cNvSpPr txBox="1"/>
            <p:nvPr/>
          </p:nvSpPr>
          <p:spPr>
            <a:xfrm>
              <a:off x="0" y="-15600"/>
              <a:ext cx="1661161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Church Fathers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آباء الكنيسة</a:t>
              </a:r>
            </a:p>
          </p:txBody>
        </p:sp>
        <p:sp>
          <p:nvSpPr>
            <p:cNvPr id="123" name="Line"/>
            <p:cNvSpPr/>
            <p:nvPr/>
          </p:nvSpPr>
          <p:spPr>
            <a:xfrm flipH="1">
              <a:off x="784458" y="324233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3093720" y="2676417"/>
            <a:ext cx="1508762" cy="976422"/>
            <a:chOff x="0" y="-15599"/>
            <a:chExt cx="1508761" cy="976420"/>
          </a:xfrm>
        </p:grpSpPr>
        <p:sp>
          <p:nvSpPr>
            <p:cNvPr id="125" name="Apologists…"/>
            <p:cNvSpPr txBox="1"/>
            <p:nvPr/>
          </p:nvSpPr>
          <p:spPr>
            <a:xfrm>
              <a:off x="0" y="-15599"/>
              <a:ext cx="1508761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Apologists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المدافعون</a:t>
              </a:r>
            </a:p>
          </p:txBody>
        </p:sp>
        <p:sp>
          <p:nvSpPr>
            <p:cNvPr id="126" name="Line"/>
            <p:cNvSpPr/>
            <p:nvPr/>
          </p:nvSpPr>
          <p:spPr>
            <a:xfrm flipH="1">
              <a:off x="741680" y="338520"/>
              <a:ext cx="1" cy="6223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1" name="Group"/>
          <p:cNvGrpSpPr/>
          <p:nvPr/>
        </p:nvGrpSpPr>
        <p:grpSpPr>
          <a:xfrm>
            <a:off x="358278" y="3094037"/>
            <a:ext cx="873623" cy="953104"/>
            <a:chOff x="0" y="0"/>
            <a:chExt cx="873621" cy="953103"/>
          </a:xfrm>
        </p:grpSpPr>
        <p:sp>
          <p:nvSpPr>
            <p:cNvPr id="128" name="Line"/>
            <p:cNvSpPr/>
            <p:nvPr/>
          </p:nvSpPr>
          <p:spPr>
            <a:xfrm flipV="1">
              <a:off x="340221" y="242887"/>
              <a:ext cx="533401" cy="2286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100AD…"/>
            <p:cNvSpPr txBox="1"/>
            <p:nvPr/>
          </p:nvSpPr>
          <p:spPr>
            <a:xfrm rot="767344">
              <a:off x="41079" y="4665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100 ب.م.</a:t>
              </a:r>
            </a:p>
          </p:txBody>
        </p:sp>
        <p:sp>
          <p:nvSpPr>
            <p:cNvPr id="130" name="Line"/>
            <p:cNvSpPr/>
            <p:nvPr/>
          </p:nvSpPr>
          <p:spPr>
            <a:xfrm flipV="1">
              <a:off x="8672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1945778" y="3379787"/>
            <a:ext cx="949822" cy="927704"/>
            <a:chOff x="0" y="0"/>
            <a:chExt cx="949821" cy="927703"/>
          </a:xfrm>
        </p:grpSpPr>
        <p:sp>
          <p:nvSpPr>
            <p:cNvPr id="132" name="Line"/>
            <p:cNvSpPr/>
            <p:nvPr/>
          </p:nvSpPr>
          <p:spPr>
            <a:xfrm flipV="1">
              <a:off x="333871" y="241299"/>
              <a:ext cx="615951" cy="217489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150AD…"/>
            <p:cNvSpPr txBox="1"/>
            <p:nvPr/>
          </p:nvSpPr>
          <p:spPr>
            <a:xfrm rot="767344">
              <a:off x="41079" y="4411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150AD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150 ب.م.</a:t>
              </a:r>
            </a:p>
          </p:txBody>
        </p:sp>
        <p:sp>
          <p:nvSpPr>
            <p:cNvPr id="134" name="Line"/>
            <p:cNvSpPr/>
            <p:nvPr/>
          </p:nvSpPr>
          <p:spPr>
            <a:xfrm flipV="1">
              <a:off x="9434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"/>
          <p:cNvGrpSpPr/>
          <p:nvPr/>
        </p:nvGrpSpPr>
        <p:grpSpPr>
          <a:xfrm>
            <a:off x="3809503" y="3695700"/>
            <a:ext cx="949823" cy="1035653"/>
            <a:chOff x="0" y="0"/>
            <a:chExt cx="949821" cy="1035653"/>
          </a:xfrm>
        </p:grpSpPr>
        <p:sp>
          <p:nvSpPr>
            <p:cNvPr id="136" name="Line"/>
            <p:cNvSpPr/>
            <p:nvPr/>
          </p:nvSpPr>
          <p:spPr>
            <a:xfrm flipV="1">
              <a:off x="340221" y="217487"/>
              <a:ext cx="609601" cy="2857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300AD…"/>
            <p:cNvSpPr txBox="1"/>
            <p:nvPr/>
          </p:nvSpPr>
          <p:spPr>
            <a:xfrm rot="767344">
              <a:off x="41079" y="54908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300AD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300 ب.م.</a:t>
              </a:r>
            </a:p>
          </p:txBody>
        </p:sp>
        <p:sp>
          <p:nvSpPr>
            <p:cNvPr id="138" name="Line"/>
            <p:cNvSpPr/>
            <p:nvPr/>
          </p:nvSpPr>
          <p:spPr>
            <a:xfrm flipV="1">
              <a:off x="9180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0" name="Theologians…"/>
          <p:cNvSpPr txBox="1"/>
          <p:nvPr/>
        </p:nvSpPr>
        <p:spPr>
          <a:xfrm>
            <a:off x="5836920" y="3154254"/>
            <a:ext cx="15087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Theologians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اللاهوتيون</a:t>
            </a:r>
          </a:p>
        </p:txBody>
      </p:sp>
      <p:sp>
        <p:nvSpPr>
          <p:cNvPr id="141" name="Line"/>
          <p:cNvSpPr/>
          <p:nvPr/>
        </p:nvSpPr>
        <p:spPr>
          <a:xfrm>
            <a:off x="6578599" y="3508375"/>
            <a:ext cx="1" cy="64135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5" name="Group"/>
          <p:cNvGrpSpPr/>
          <p:nvPr/>
        </p:nvGrpSpPr>
        <p:grpSpPr>
          <a:xfrm>
            <a:off x="7482978" y="4262437"/>
            <a:ext cx="624369" cy="1194404"/>
            <a:chOff x="0" y="0"/>
            <a:chExt cx="624368" cy="1194403"/>
          </a:xfrm>
        </p:grpSpPr>
        <p:sp>
          <p:nvSpPr>
            <p:cNvPr id="142" name="Line"/>
            <p:cNvSpPr/>
            <p:nvPr/>
          </p:nvSpPr>
          <p:spPr>
            <a:xfrm flipV="1">
              <a:off x="365621" y="204787"/>
              <a:ext cx="76201" cy="43180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600AD…"/>
            <p:cNvSpPr txBox="1"/>
            <p:nvPr/>
          </p:nvSpPr>
          <p:spPr>
            <a:xfrm rot="767344">
              <a:off x="41079" y="707831"/>
              <a:ext cx="542210" cy="431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600AD</a:t>
              </a:r>
            </a:p>
            <a:p>
              <a:pPr defTabSz="457200" rtl="1">
                <a:defRPr sz="1000" b="1">
                  <a:solidFill>
                    <a:srgbClr val="FFFF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600 ب.م.</a:t>
              </a:r>
            </a:p>
          </p:txBody>
        </p:sp>
        <p:sp>
          <p:nvSpPr>
            <p:cNvPr id="144" name="Line"/>
            <p:cNvSpPr/>
            <p:nvPr/>
          </p:nvSpPr>
          <p:spPr>
            <a:xfrm flipV="1">
              <a:off x="435471" y="0"/>
              <a:ext cx="1" cy="22860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92100"/>
            <a:ext cx="6169026" cy="58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  <p:bldP spid="140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-914401" y="3341687"/>
            <a:ext cx="9144002" cy="2094517"/>
            <a:chOff x="0" y="0"/>
            <a:chExt cx="9144000" cy="2094515"/>
          </a:xfrm>
        </p:grpSpPr>
        <p:sp>
          <p:nvSpPr>
            <p:cNvPr id="20" name="Rectangle"/>
            <p:cNvSpPr/>
            <p:nvPr/>
          </p:nvSpPr>
          <p:spPr>
            <a:xfrm>
              <a:off x="0" y="768350"/>
              <a:ext cx="9144001" cy="457200"/>
            </a:xfrm>
            <a:prstGeom prst="rect">
              <a:avLst/>
            </a:prstGeom>
            <a:solidFill>
              <a:srgbClr val="008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"/>
            <p:cNvGrpSpPr/>
            <p:nvPr/>
          </p:nvGrpSpPr>
          <p:grpSpPr>
            <a:xfrm>
              <a:off x="1272678" y="-1"/>
              <a:ext cx="7749069" cy="2094517"/>
              <a:chOff x="0" y="0"/>
              <a:chExt cx="7749067" cy="2094515"/>
            </a:xfrm>
          </p:grpSpPr>
          <p:sp>
            <p:nvSpPr>
              <p:cNvPr id="21" name="Line"/>
              <p:cNvSpPr/>
              <p:nvPr/>
            </p:nvSpPr>
            <p:spPr>
              <a:xfrm flipV="1">
                <a:off x="340221" y="-1"/>
                <a:ext cx="533401" cy="228602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"/>
              <p:cNvSpPr/>
              <p:nvPr/>
            </p:nvSpPr>
            <p:spPr>
              <a:xfrm flipV="1">
                <a:off x="7490321" y="1104900"/>
                <a:ext cx="76201" cy="4318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300AD…"/>
              <p:cNvSpPr txBox="1"/>
              <p:nvPr/>
            </p:nvSpPr>
            <p:spPr>
              <a:xfrm rot="767344">
                <a:off x="41079" y="223644"/>
                <a:ext cx="542210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300 ب.م.</a:t>
                </a:r>
              </a:p>
            </p:txBody>
          </p:sp>
          <p:sp>
            <p:nvSpPr>
              <p:cNvPr id="24" name="600AD…"/>
              <p:cNvSpPr txBox="1"/>
              <p:nvPr/>
            </p:nvSpPr>
            <p:spPr>
              <a:xfrm rot="767344">
                <a:off x="7165778" y="1607944"/>
                <a:ext cx="542211" cy="431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600AD</a:t>
                </a:r>
              </a:p>
              <a:p>
                <a:pPr defTabSz="457200" rtl="1">
                  <a:defRPr sz="1000" b="1">
                    <a:solidFill>
                      <a:srgbClr val="FFFF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pPr>
                <a:r>
                  <a:t>600 ب.م.</a:t>
                </a:r>
              </a:p>
            </p:txBody>
          </p:sp>
        </p:grpSp>
      </p:grpSp>
      <p:sp>
        <p:nvSpPr>
          <p:cNvPr id="27" name="Apollinarianism…"/>
          <p:cNvSpPr txBox="1"/>
          <p:nvPr/>
        </p:nvSpPr>
        <p:spPr>
          <a:xfrm>
            <a:off x="5195790" y="5163101"/>
            <a:ext cx="28041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Apollinarianism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الابولينارية</a:t>
            </a:r>
          </a:p>
        </p:txBody>
      </p:sp>
      <p:grpSp>
        <p:nvGrpSpPr>
          <p:cNvPr id="30" name="Group"/>
          <p:cNvGrpSpPr/>
          <p:nvPr/>
        </p:nvGrpSpPr>
        <p:grpSpPr>
          <a:xfrm>
            <a:off x="4348162" y="4800600"/>
            <a:ext cx="739776" cy="1600200"/>
            <a:chOff x="0" y="0"/>
            <a:chExt cx="739775" cy="1600200"/>
          </a:xfrm>
        </p:grpSpPr>
        <p:sp>
          <p:nvSpPr>
            <p:cNvPr id="28" name="Line"/>
            <p:cNvSpPr/>
            <p:nvPr/>
          </p:nvSpPr>
          <p:spPr>
            <a:xfrm flipH="1" flipV="1">
              <a:off x="-1" y="1600199"/>
              <a:ext cx="739776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-1" y="0"/>
              <a:ext cx="2" cy="1600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Nestorianismالنسطورية"/>
          <p:cNvSpPr txBox="1"/>
          <p:nvPr/>
        </p:nvSpPr>
        <p:spPr>
          <a:xfrm>
            <a:off x="5171757" y="5737101"/>
            <a:ext cx="2804161" cy="374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Nestorianismالنسطورية </a:t>
            </a:r>
          </a:p>
        </p:txBody>
      </p:sp>
      <p:grpSp>
        <p:nvGrpSpPr>
          <p:cNvPr id="34" name="Group"/>
          <p:cNvGrpSpPr/>
          <p:nvPr/>
        </p:nvGrpSpPr>
        <p:grpSpPr>
          <a:xfrm>
            <a:off x="4495800" y="4800600"/>
            <a:ext cx="592138" cy="1219200"/>
            <a:chOff x="0" y="0"/>
            <a:chExt cx="592137" cy="1219200"/>
          </a:xfrm>
        </p:grpSpPr>
        <p:sp>
          <p:nvSpPr>
            <p:cNvPr id="32" name="Line"/>
            <p:cNvSpPr/>
            <p:nvPr/>
          </p:nvSpPr>
          <p:spPr>
            <a:xfrm flipH="1">
              <a:off x="0" y="1219200"/>
              <a:ext cx="592138" cy="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"/>
            <p:cNvSpPr/>
            <p:nvPr/>
          </p:nvSpPr>
          <p:spPr>
            <a:xfrm flipV="1">
              <a:off x="-1" y="0"/>
              <a:ext cx="2" cy="12192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Eutychianism الأوطاخية…"/>
          <p:cNvSpPr txBox="1"/>
          <p:nvPr/>
        </p:nvSpPr>
        <p:spPr>
          <a:xfrm>
            <a:off x="5151120" y="6049671"/>
            <a:ext cx="3108961" cy="66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Eutychianism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الأوطاخية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Monophysitism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المونوفيزية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pSp>
        <p:nvGrpSpPr>
          <p:cNvPr id="38" name="Group"/>
          <p:cNvGrpSpPr/>
          <p:nvPr/>
        </p:nvGrpSpPr>
        <p:grpSpPr>
          <a:xfrm>
            <a:off x="4643437" y="4876800"/>
            <a:ext cx="444501" cy="685800"/>
            <a:chOff x="0" y="0"/>
            <a:chExt cx="444500" cy="685800"/>
          </a:xfrm>
        </p:grpSpPr>
        <p:sp>
          <p:nvSpPr>
            <p:cNvPr id="36" name="Line"/>
            <p:cNvSpPr/>
            <p:nvPr/>
          </p:nvSpPr>
          <p:spPr>
            <a:xfrm flipH="1" flipV="1">
              <a:off x="0" y="685799"/>
              <a:ext cx="4445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"/>
            <p:cNvSpPr/>
            <p:nvPr/>
          </p:nvSpPr>
          <p:spPr>
            <a:xfrm flipV="1">
              <a:off x="0" y="0"/>
              <a:ext cx="1" cy="68580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"/>
          <p:cNvGrpSpPr/>
          <p:nvPr/>
        </p:nvGrpSpPr>
        <p:grpSpPr>
          <a:xfrm>
            <a:off x="883919" y="1857266"/>
            <a:ext cx="1813563" cy="1495535"/>
            <a:chOff x="0" y="-15600"/>
            <a:chExt cx="1813561" cy="1495534"/>
          </a:xfrm>
        </p:grpSpPr>
        <p:sp>
          <p:nvSpPr>
            <p:cNvPr id="39" name="Athanasius…"/>
            <p:cNvSpPr txBox="1"/>
            <p:nvPr/>
          </p:nvSpPr>
          <p:spPr>
            <a:xfrm>
              <a:off x="0" y="-15600"/>
              <a:ext cx="181356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Athanasius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أثناسيوس</a:t>
              </a:r>
            </a:p>
          </p:txBody>
        </p:sp>
        <p:sp>
          <p:nvSpPr>
            <p:cNvPr id="40" name="Line"/>
            <p:cNvSpPr/>
            <p:nvPr/>
          </p:nvSpPr>
          <p:spPr>
            <a:xfrm flipH="1">
              <a:off x="855980" y="336933"/>
              <a:ext cx="1" cy="11430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"/>
          <p:cNvGrpSpPr/>
          <p:nvPr/>
        </p:nvGrpSpPr>
        <p:grpSpPr>
          <a:xfrm>
            <a:off x="1640669" y="2362092"/>
            <a:ext cx="1356362" cy="1160572"/>
            <a:chOff x="0" y="-15599"/>
            <a:chExt cx="1356360" cy="1160570"/>
          </a:xfrm>
        </p:grpSpPr>
        <p:sp>
          <p:nvSpPr>
            <p:cNvPr id="42" name="Basil…"/>
            <p:cNvSpPr txBox="1"/>
            <p:nvPr/>
          </p:nvSpPr>
          <p:spPr>
            <a:xfrm>
              <a:off x="0" y="-15599"/>
              <a:ext cx="135636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defTabSz="457200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Basil</a:t>
              </a:r>
            </a:p>
            <a:p>
              <a:pPr algn="ctr" defTabSz="457200" rtl="1">
                <a:defRPr sz="1800" b="1">
                  <a:solidFill>
                    <a:srgbClr val="1822CD"/>
                  </a:solidFill>
                </a:defRPr>
              </a:pPr>
              <a:r>
                <a:rPr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باسيليوس</a:t>
              </a:r>
            </a:p>
          </p:txBody>
        </p:sp>
        <p:sp>
          <p:nvSpPr>
            <p:cNvPr id="43" name="Line"/>
            <p:cNvSpPr/>
            <p:nvPr/>
          </p:nvSpPr>
          <p:spPr>
            <a:xfrm flipH="1">
              <a:off x="716279" y="217870"/>
              <a:ext cx="1" cy="92710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Gregory Nyssa…"/>
          <p:cNvSpPr txBox="1"/>
          <p:nvPr/>
        </p:nvSpPr>
        <p:spPr>
          <a:xfrm>
            <a:off x="2484120" y="2497048"/>
            <a:ext cx="15087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Nyssa</a:t>
            </a: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غريغوريوس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النيصي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"/>
          <p:cNvSpPr/>
          <p:nvPr/>
        </p:nvSpPr>
        <p:spPr>
          <a:xfrm>
            <a:off x="3225800" y="3124200"/>
            <a:ext cx="0" cy="485775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"/>
          <p:cNvSpPr/>
          <p:nvPr/>
        </p:nvSpPr>
        <p:spPr>
          <a:xfrm flipV="1">
            <a:off x="7907337" y="4149725"/>
            <a:ext cx="1" cy="304800"/>
          </a:xfrm>
          <a:prstGeom prst="line">
            <a:avLst/>
          </a:prstGeom>
          <a:ln w="12700">
            <a:solidFill>
              <a:srgbClr val="808080"/>
            </a:solidFill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11" y="479335"/>
            <a:ext cx="9192016" cy="76072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ianism…"/>
          <p:cNvSpPr txBox="1"/>
          <p:nvPr/>
        </p:nvSpPr>
        <p:spPr>
          <a:xfrm>
            <a:off x="2584132" y="5101189"/>
            <a:ext cx="110394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Arianism</a:t>
            </a:r>
          </a:p>
          <a:p>
            <a:pPr defTabSz="457200" rtl="1">
              <a:defRPr sz="1800" b="1" i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الآريوسية</a:t>
            </a:r>
          </a:p>
        </p:txBody>
      </p:sp>
      <p:grpSp>
        <p:nvGrpSpPr>
          <p:cNvPr id="53" name="Group"/>
          <p:cNvGrpSpPr/>
          <p:nvPr/>
        </p:nvGrpSpPr>
        <p:grpSpPr>
          <a:xfrm>
            <a:off x="1752599" y="4257674"/>
            <a:ext cx="762001" cy="1143002"/>
            <a:chOff x="0" y="0"/>
            <a:chExt cx="762000" cy="1143000"/>
          </a:xfrm>
        </p:grpSpPr>
        <p:sp>
          <p:nvSpPr>
            <p:cNvPr id="51" name="Line"/>
            <p:cNvSpPr/>
            <p:nvPr/>
          </p:nvSpPr>
          <p:spPr>
            <a:xfrm flipH="1" flipV="1">
              <a:off x="-1" y="1142999"/>
              <a:ext cx="762001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"/>
            <p:cNvSpPr/>
            <p:nvPr/>
          </p:nvSpPr>
          <p:spPr>
            <a:xfrm flipV="1">
              <a:off x="-1" y="-1"/>
              <a:ext cx="2" cy="1143002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Nicea (325)نيقية (325)"/>
          <p:cNvSpPr txBox="1"/>
          <p:nvPr/>
        </p:nvSpPr>
        <p:spPr>
          <a:xfrm>
            <a:off x="5684520" y="1434197"/>
            <a:ext cx="119761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defTabSz="457200" rtl="1">
              <a:defRPr sz="1800" b="1" i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Nicea (325)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نيقية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"/>
          <p:cNvGrpSpPr/>
          <p:nvPr/>
        </p:nvGrpSpPr>
        <p:grpSpPr>
          <a:xfrm>
            <a:off x="4876800" y="1946275"/>
            <a:ext cx="762000" cy="1922463"/>
            <a:chOff x="0" y="0"/>
            <a:chExt cx="762000" cy="1922462"/>
          </a:xfrm>
        </p:grpSpPr>
        <p:sp>
          <p:nvSpPr>
            <p:cNvPr id="55" name="Line"/>
            <p:cNvSpPr/>
            <p:nvPr/>
          </p:nvSpPr>
          <p:spPr>
            <a:xfrm flipH="1" flipV="1">
              <a:off x="0" y="1270"/>
              <a:ext cx="7620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"/>
            <p:cNvSpPr/>
            <p:nvPr/>
          </p:nvSpPr>
          <p:spPr>
            <a:xfrm flipH="1">
              <a:off x="-1" y="0"/>
              <a:ext cx="2" cy="1922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Constantinople (381)القسطنطينية"/>
          <p:cNvSpPr txBox="1"/>
          <p:nvPr/>
        </p:nvSpPr>
        <p:spPr>
          <a:xfrm>
            <a:off x="5608320" y="2059791"/>
            <a:ext cx="2367598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Constantinople (381)القسطنطينية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"/>
          <p:cNvGrpSpPr/>
          <p:nvPr/>
        </p:nvGrpSpPr>
        <p:grpSpPr>
          <a:xfrm>
            <a:off x="5029200" y="2406650"/>
            <a:ext cx="609600" cy="1504950"/>
            <a:chOff x="0" y="0"/>
            <a:chExt cx="609600" cy="1504950"/>
          </a:xfrm>
        </p:grpSpPr>
        <p:sp>
          <p:nvSpPr>
            <p:cNvPr id="59" name="Line"/>
            <p:cNvSpPr/>
            <p:nvPr/>
          </p:nvSpPr>
          <p:spPr>
            <a:xfrm flipH="1" flipV="1">
              <a:off x="0" y="1270"/>
              <a:ext cx="6096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"/>
            <p:cNvSpPr/>
            <p:nvPr/>
          </p:nvSpPr>
          <p:spPr>
            <a:xfrm flipH="1">
              <a:off x="-1" y="0"/>
              <a:ext cx="2" cy="1504950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Chalcedon (451)خلقيدونية"/>
          <p:cNvSpPr txBox="1"/>
          <p:nvPr/>
        </p:nvSpPr>
        <p:spPr>
          <a:xfrm>
            <a:off x="5684520" y="2821791"/>
            <a:ext cx="1667511" cy="64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1800" b="1" i="1">
                <a:solidFill>
                  <a:srgbClr val="1822C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Chalcedon (451)خلقيدونية </a:t>
            </a:r>
          </a:p>
        </p:txBody>
      </p:sp>
      <p:grpSp>
        <p:nvGrpSpPr>
          <p:cNvPr id="65" name="Group"/>
          <p:cNvGrpSpPr/>
          <p:nvPr/>
        </p:nvGrpSpPr>
        <p:grpSpPr>
          <a:xfrm>
            <a:off x="5181600" y="2801937"/>
            <a:ext cx="457200" cy="1160463"/>
            <a:chOff x="0" y="0"/>
            <a:chExt cx="457200" cy="1160462"/>
          </a:xfrm>
        </p:grpSpPr>
        <p:sp>
          <p:nvSpPr>
            <p:cNvPr id="63" name="Line"/>
            <p:cNvSpPr/>
            <p:nvPr/>
          </p:nvSpPr>
          <p:spPr>
            <a:xfrm flipH="1" flipV="1">
              <a:off x="0" y="1269"/>
              <a:ext cx="457200" cy="1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"/>
            <p:cNvSpPr/>
            <p:nvPr/>
          </p:nvSpPr>
          <p:spPr>
            <a:xfrm flipH="1">
              <a:off x="-1" y="0"/>
              <a:ext cx="2" cy="1160463"/>
            </a:xfrm>
            <a:prstGeom prst="line">
              <a:avLst/>
            </a:prstGeom>
            <a:noFill/>
            <a:ln w="6350" cap="flat">
              <a:solidFill>
                <a:srgbClr val="80808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Gregory Nazianzuz…"/>
          <p:cNvSpPr txBox="1"/>
          <p:nvPr/>
        </p:nvSpPr>
        <p:spPr>
          <a:xfrm>
            <a:off x="3093720" y="1469481"/>
            <a:ext cx="15087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1800" b="1">
                <a:solidFill>
                  <a:srgbClr val="1822CD"/>
                </a:solidFill>
              </a:defRPr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Nazianzuz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rtl="1">
              <a:defRPr sz="1800" b="1">
                <a:solidFill>
                  <a:srgbClr val="1822CD"/>
                </a:solidFill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غريغوريوس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النزينزي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ine"/>
          <p:cNvSpPr/>
          <p:nvPr/>
        </p:nvSpPr>
        <p:spPr>
          <a:xfrm>
            <a:off x="3835399" y="2251075"/>
            <a:ext cx="1" cy="1447800"/>
          </a:xfrm>
          <a:prstGeom prst="line">
            <a:avLst/>
          </a:prstGeom>
          <a:ln w="6350">
            <a:solidFill>
              <a:srgbClr val="808080"/>
            </a:solidFill>
            <a:prstDash val="dash"/>
          </a:ln>
        </p:spPr>
        <p:txBody>
          <a:bodyPr lIns="45719" rIns="45719"/>
          <a:lstStyle/>
          <a:p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10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5" animBg="1" advAuto="0"/>
      <p:bldP spid="31" grpId="0" build="p" bldLvl="5" animBg="1" advAuto="0"/>
      <p:bldP spid="35" grpId="0" build="p" bldLvl="5" animBg="1" advAuto="0"/>
      <p:bldP spid="45" grpId="0" build="p" bldLvl="5" animBg="1" advAuto="0"/>
      <p:bldP spid="50" grpId="0" build="p" bldLvl="5" animBg="1" advAuto="0"/>
      <p:bldP spid="54" grpId="0" build="p" bldLvl="5" animBg="1" advAuto="0"/>
      <p:bldP spid="58" grpId="0" build="p" bldLvl="5" animBg="1" advAuto="0"/>
      <p:bldP spid="62" grpId="0" build="p" bldLvl="5" animBg="1" advAuto="0"/>
      <p:bldP spid="66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pollinarianism الأبولينارية…"/>
          <p:cNvSpPr txBox="1">
            <a:spLocks noGrp="1"/>
          </p:cNvSpPr>
          <p:nvPr>
            <p:ph type="body" idx="4294967295"/>
          </p:nvPr>
        </p:nvSpPr>
        <p:spPr>
          <a:xfrm>
            <a:off x="1371600" y="1524000"/>
            <a:ext cx="7086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Apollinarianism الأبولينارية </a:t>
            </a:r>
          </a:p>
          <a:p>
            <a:pPr>
              <a:buChar char="•"/>
            </a:pPr>
            <a:r>
              <a:t>Nestorianism النسطورية </a:t>
            </a:r>
          </a:p>
          <a:p>
            <a:pPr>
              <a:buChar char="•"/>
            </a:pPr>
            <a:r>
              <a:t>Euctychianism الأوطاخية </a:t>
            </a:r>
          </a:p>
          <a:p>
            <a:pPr>
              <a:buChar char="•"/>
            </a:pPr>
            <a:r>
              <a:t>Chalcedon خلقيدونية 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1" y="341802"/>
            <a:ext cx="6078538" cy="592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87" y="838200"/>
            <a:ext cx="1712913" cy="531653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Arianism"/>
          <p:cNvSpPr txBox="1"/>
          <p:nvPr/>
        </p:nvSpPr>
        <p:spPr>
          <a:xfrm>
            <a:off x="350520" y="-1219200"/>
            <a:ext cx="214577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40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Arianism</a:t>
            </a:r>
          </a:p>
        </p:txBody>
      </p:sp>
      <p:sp>
        <p:nvSpPr>
          <p:cNvPr id="204" name="Denied the full divinity of the Sonأنكر الألوهية الكاملة للابن…"/>
          <p:cNvSpPr txBox="1"/>
          <p:nvPr/>
        </p:nvSpPr>
        <p:spPr>
          <a:xfrm>
            <a:off x="579119" y="1584325"/>
            <a:ext cx="4861562" cy="1392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34950" indent="-234950"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Denied the full divinity of the Sonأنكر الألوهية الكاملة للابن </a:t>
            </a:r>
          </a:p>
          <a:p>
            <a:pPr marL="234950" indent="-234950"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The Son was a creatureكان الابن مخلوقا </a:t>
            </a:r>
          </a:p>
          <a:p>
            <a:pPr marL="234950" indent="-234950" defTabSz="457200">
              <a:lnSpc>
                <a:spcPct val="120000"/>
              </a:lnSpc>
              <a:buSzPct val="100000"/>
              <a:buFont typeface="Times Roman"/>
              <a:buChar char="•"/>
              <a:defRPr sz="18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The Father alone was Godالآب كان الله وحده </a:t>
            </a:r>
          </a:p>
        </p:txBody>
      </p:sp>
      <p:sp>
        <p:nvSpPr>
          <p:cNvPr id="205" name="Son is divine only by adoptionالابن إلهي بالتبني فقط"/>
          <p:cNvSpPr txBox="1"/>
          <p:nvPr/>
        </p:nvSpPr>
        <p:spPr>
          <a:xfrm>
            <a:off x="1141886" y="5715000"/>
            <a:ext cx="47282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1800" b="1"/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Son is divine only by adoptionالابن إلهي بالتبني فقط </a:t>
            </a:r>
          </a:p>
        </p:txBody>
      </p:sp>
      <p:pic>
        <p:nvPicPr>
          <p:cNvPr id="20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60325"/>
            <a:ext cx="3511550" cy="132397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UMAN NATURE ONLYالطبيعة البشرية وحدها"/>
          <p:cNvSpPr txBox="1"/>
          <p:nvPr/>
        </p:nvSpPr>
        <p:spPr>
          <a:xfrm>
            <a:off x="4541520" y="3613150"/>
            <a:ext cx="150876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457200">
              <a:defRPr sz="1800" b="1">
                <a:solidFill>
                  <a:srgbClr val="EF1F1D"/>
                </a:solidFill>
              </a:defRPr>
            </a:pPr>
            <a:r>
              <a:rPr b="1">
                <a:latin typeface="Times New Roman" panose="02020603050405020304" pitchFamily="18" charset="0"/>
                <a:cs typeface="Times New Roman" panose="02020603050405020304" pitchFamily="18" charset="0"/>
              </a:rPr>
              <a:t>HUMAN NATURE ONLYالطبيعة البشرية وحدها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  <p:bldP spid="207" grpId="2" build="p" bldLvl="5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550</Words>
  <Application>Microsoft Macintosh PowerPoint</Application>
  <PresentationFormat>On-screen Show (4:3)</PresentationFormat>
  <Paragraphs>183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Roman</vt:lpstr>
      <vt:lpstr>Arial</vt:lpstr>
      <vt:lpstr>Calibri</vt:lpstr>
      <vt:lpstr>Times New Roman</vt:lpstr>
      <vt:lpstr>Traditional Arabic</vt:lpstr>
      <vt:lpstr>Wingdings</vt:lpstr>
      <vt:lpstr>Default Design</vt:lpstr>
      <vt:lpstr>33_Default Design</vt:lpstr>
      <vt:lpstr>Orbit</vt:lpstr>
      <vt:lpstr>PowerPoint Presentation</vt:lpstr>
      <vt:lpstr>PowerPoint Presentation</vt:lpstr>
      <vt:lpstr>PowerPoint Presentation</vt:lpstr>
      <vt:lpstr>“What comes into our minds when we think about God  is the most important thing about us.”   "ما يخطر على أذهاننا عندما نفكر عن الله هو أهم شيء عنا."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الرابط للعرض التقديميِّ "علم المسيح (كريستولوجيا)" متاحٌ على الموقع الإلكترونيّ: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Rick Griffith</cp:lastModifiedBy>
  <cp:revision>14</cp:revision>
  <dcterms:modified xsi:type="dcterms:W3CDTF">2026-04-16T12:23:18Z</dcterms:modified>
</cp:coreProperties>
</file>