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10" r:id="rId6"/>
    <p:sldMasterId id="2147483724" r:id="rId7"/>
    <p:sldMasterId id="2147483738" r:id="rId8"/>
    <p:sldMasterId id="2147483740" r:id="rId9"/>
    <p:sldMasterId id="2147483752" r:id="rId10"/>
    <p:sldMasterId id="2147483766" r:id="rId11"/>
    <p:sldMasterId id="2147483780" r:id="rId12"/>
    <p:sldMasterId id="2147483794" r:id="rId13"/>
    <p:sldMasterId id="2147483809" r:id="rId14"/>
    <p:sldMasterId id="2147483811" r:id="rId15"/>
    <p:sldMasterId id="2147483835" r:id="rId16"/>
    <p:sldMasterId id="2147483847" r:id="rId17"/>
  </p:sldMasterIdLst>
  <p:notesMasterIdLst>
    <p:notesMasterId r:id="rId53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303" r:id="rId51"/>
    <p:sldId id="4036" r:id="rId52"/>
  </p:sldIdLst>
  <p:sldSz cx="9144000" cy="6858000" type="screen4x3"/>
  <p:notesSz cx="6858000" cy="9144000"/>
  <p:embeddedFontLst>
    <p:embeddedFont>
      <p:font typeface="Arial Narrow" panose="020B0604020202020204" pitchFamily="34" charset="0"/>
      <p:regular r:id="rId54"/>
      <p:bold r:id="rId55"/>
      <p:italic r:id="rId56"/>
      <p:boldItalic r:id="rId57"/>
    </p:embeddedFont>
    <p:embeddedFont>
      <p:font typeface="Book Antiqua" panose="02040602050305030304" pitchFamily="18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omic Sans MS" panose="030F0902030302020204" pitchFamily="66" charset="0"/>
      <p:regular r:id="rId66"/>
      <p:bold r:id="rId67"/>
      <p:italic r:id="rId68"/>
      <p:boldItalic r:id="rId69"/>
    </p:embeddedFont>
    <p:embeddedFont>
      <p:font typeface="Garamond" panose="02020404030301010803" pitchFamily="18" charset="0"/>
      <p:regular r:id="rId70"/>
      <p:bold r:id="rId71"/>
      <p:italic r:id="rId72"/>
      <p:boldItalic r:id="rId73"/>
    </p:embeddedFont>
    <p:embeddedFont>
      <p:font typeface="Helvetica Neue" panose="02000503000000020004" pitchFamily="2" charset="0"/>
      <p:regular r:id="rId74"/>
      <p:bold r:id="rId75"/>
      <p:italic r:id="rId76"/>
      <p:boldItalic r:id="rId77"/>
    </p:embeddedFont>
    <p:embeddedFont>
      <p:font typeface="Noto Sans Symbols" pitchFamily="2" charset="0"/>
      <p:regular r:id="rId78"/>
      <p:bold r:id="rId79"/>
    </p:embeddedFont>
    <p:embeddedFont>
      <p:font typeface="Traditional Arabic" panose="02020603050405020304" pitchFamily="18" charset="-78"/>
      <p:regular r:id="rId80"/>
      <p:bold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2i71+DQ69ON6ltUimcxSfrHpf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3"/>
    <p:restoredTop sz="70136" autoAdjust="0"/>
  </p:normalViewPr>
  <p:slideViewPr>
    <p:cSldViewPr snapToGrid="0">
      <p:cViewPr varScale="1">
        <p:scale>
          <a:sx n="83" d="100"/>
          <a:sy n="83" d="100"/>
        </p:scale>
        <p:origin x="10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8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font" Target="fonts/font28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font" Target="fonts/font2.fntdata"/><Relationship Id="rId76" Type="http://schemas.openxmlformats.org/officeDocument/2006/relationships/font" Target="fonts/font23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font" Target="fonts/font13.fntdata"/><Relationship Id="rId61" Type="http://schemas.openxmlformats.org/officeDocument/2006/relationships/font" Target="fonts/font8.fntdata"/><Relationship Id="rId8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203" name="Google Shape;12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4" name="Google Shape;12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4" name="Google Shape;1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3" name="Google Shape;1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0" name="Google Shape;13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043979d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7" name="Google Shape;1337;g2043979d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Times New Roman"/>
                <a:sym typeface="Times New Roman"/>
              </a:rPr>
              <a:t>14</a:t>
            </a:fld>
            <a:endParaRPr sz="1200" u="none" strike="noStrike" cap="none" dirty="0">
              <a:solidFill>
                <a:srgbClr val="000000"/>
              </a:solidFill>
              <a:ea typeface="Times New Roman"/>
              <a:sym typeface="Times New Roman"/>
            </a:endParaRPr>
          </a:p>
        </p:txBody>
      </p:sp>
      <p:sp>
        <p:nvSpPr>
          <p:cNvPr id="1344" name="Google Shape;1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5" name="Google Shape;13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Times New Roman"/>
                <a:sym typeface="Times New Roman"/>
              </a:rPr>
              <a:t>15</a:t>
            </a:fld>
            <a:endParaRPr sz="1200" u="none" strike="noStrike" cap="none" dirty="0">
              <a:solidFill>
                <a:srgbClr val="000000"/>
              </a:solidFill>
              <a:ea typeface="Times New Roman"/>
              <a:sym typeface="Times New Roman"/>
            </a:endParaRPr>
          </a:p>
        </p:txBody>
      </p:sp>
      <p:sp>
        <p:nvSpPr>
          <p:cNvPr id="1351" name="Google Shape;1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2" name="Google Shape;13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9" name="Google Shape;13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"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الكهربائية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هي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الخاصية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الفيزيائية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للمادّة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التي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تجعلها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تختبر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القوّة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عند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وضعها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في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مجال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كهرومغناطيسي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هناك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نوعان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الشحنات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الكهربائية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إيجابي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وسلبي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." (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ويكيبيديا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).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أ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حد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القوانين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الأساسية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للفيزياء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أن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الشحنات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المختلف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ة تتجاذب. إ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ذن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كيف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يستمر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الإلكترون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السالب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بالدوران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حول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النواة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الموجبة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لماذا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يطير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الإلكترون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نحو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النواة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تقول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الآية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17، 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"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وفيه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يقوم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الكلّ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."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قانون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آخر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يقول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الشحنات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المتشاب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ة تتنافر.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جيّد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بما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فيه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الكفاية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لكن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لماذا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ينطبق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هذا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على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كلّ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ذرة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لماذا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تتنافر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هذه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البروتونات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موجبة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بعضها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مع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JO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بعض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وتطير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في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الفضاء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تقول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الآية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17، "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وفيه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يقوم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الكل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."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60" name="Google Shape;136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Times New Roman"/>
                <a:sym typeface="Times New Roman"/>
              </a:rPr>
              <a:t>16</a:t>
            </a:fld>
            <a:endParaRPr sz="1200" u="none" strike="noStrike" cap="none" dirty="0">
              <a:solidFill>
                <a:srgbClr val="000000"/>
              </a:solidFill>
              <a:ea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6" name="Google Shape;13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18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389" name="Google Shape;13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0" name="Google Shape;13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9" name="Google Shape;13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highlight>
                  <a:srgbClr val="DBDAEC"/>
                </a:highlight>
                <a:uFill>
                  <a:noFill/>
                </a:u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اَللهُ،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بَعْدَ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كَلَّمَ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الآبَاءَ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بِالأَنْبِيَاءِ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قَدِيمًا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بِأَنْوَاعٍ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وَطُرُق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كَثِيرَةٍ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2 </a:t>
            </a:r>
            <a:r>
              <a:rPr lang="ar-JO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كَلَّمَنَا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هذِهِ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الأَيَّامِ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الأَخِيرَةِ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ابْنِهِ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جَعَلَهُ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وَارِثًا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لِكُلِّ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شَيْءٍ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أَيْضًا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عَمِلَ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الْعَالَمِينَ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</a:t>
            </a:r>
            <a:r>
              <a:rPr lang="ar-JO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وَهُوَ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بَهَاءُ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مَجْدِهِ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وَرَسْمُ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جَوْهَرِهِ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وَحَامِلٌ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كُلَّ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الأَشْيَاءِ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بِكَلِمَةِ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قُدْرَتِهِ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بَعْدَ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صَنَعَ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بِنَفْسِهِ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تَطْهِيرًا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لِخَطَايَانَا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جَلَسَ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يَمِينِ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الْعَظَمَةِ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الأَعَالِي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ar-JO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4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صَائِرًا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أَعْظَمَ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مِنَ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الْمَلاَئِكَةِ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بِمِقْدَارِ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وَرِثَ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اسْمًا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أَفْضَلَ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مِنْهُمْ</a:t>
            </a:r>
            <a:r>
              <a:rPr lang="en-US" sz="1400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13" name="Google Shape;121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20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08" name="Google Shape;1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09" name="Google Shape;14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21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16" name="Google Shape;14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7" name="Google Shape;14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الملائكة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منذ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الأزل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تعبد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يسوع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أنه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الله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(1: 6و 7).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22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23" name="Google Shape;14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24" name="Google Shape;14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إذا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كانت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الملائكة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تعبد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يسوع،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لذا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يجب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أن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يكون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متفوّقًا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عليهم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صحيح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؟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" name="Google Shape;14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رؤيا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تُظهر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ملائكة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تعبد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الحمل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" name="Google Shape;14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Calibri"/>
                <a:sym typeface="Calibri"/>
              </a:rPr>
              <a:t>23</a:t>
            </a:fld>
            <a:endParaRPr sz="1200" u="none" strike="noStrike" cap="none" dirty="0">
              <a:solidFill>
                <a:srgbClr val="000000"/>
              </a:solidFill>
              <a:ea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24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42" name="Google Shape;14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3" name="Google Shape;14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الملائكة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سريعين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للغاية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مثل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رياح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من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نار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2" name="Google Shape;14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وما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زالوا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يعبدون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المسيح</a:t>
            </a:r>
            <a:r>
              <a:rPr lang="ar-JO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!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3" name="Google Shape;145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Calibri"/>
                <a:sym typeface="Calibri"/>
              </a:rPr>
              <a:t>25</a:t>
            </a:fld>
            <a:endParaRPr sz="1200" u="none" strike="noStrike" cap="none" dirty="0">
              <a:solidFill>
                <a:srgbClr val="000000"/>
              </a:solidFill>
              <a:ea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26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59" name="Google Shape;14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60" name="Google Shape;14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يُطلق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المؤمنين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اسم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رفقاء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metochoi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" 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ع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المسيح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مسحه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الله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كملك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مسياني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(1: 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نقلاً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عن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مزمور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45: 6-7).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27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69" name="Google Shape;14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0" name="Google Shape;14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تريد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أكثر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من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هذ</a:t>
            </a:r>
            <a:r>
              <a:rPr lang="ar-JO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ا: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شهادة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الآب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هوية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المسيح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28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76" name="Google Shape;1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7" name="Google Shape;14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الآب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يدعو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يسوع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سيّد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وأيضًا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خالق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الأعداد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– 11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29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86" name="Google Shape;14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87" name="Google Shape;14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246" name="Google Shape;1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7" name="Google Shape;12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إذا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كنت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قد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بدأت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للتوّ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التعرّف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على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فقد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تتفاجأ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عندما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تعلم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الكتاب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المقدس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يقول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إن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الخالق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هل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حقًا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30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96" name="Google Shape;14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7" name="Google Shape;14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يلاحظ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بطرس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قرّ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اء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ه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لديهم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نفس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إيمان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إيماننا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. (1أ)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هناك شعور كبير بالتواضع هنا حيث يضع الرسول العظيم نفسه في نفس مستوى قرائه الودودين.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هذا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العالم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قبل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الغنوسي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كان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المعلّمون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يفخرون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بأنفسهم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بامتيازاتهم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يُسمى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بـ "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المعرفة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السرية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".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ومع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ذلك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يقول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بطرس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إن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البرّ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الذي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وفّره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لنا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يمنحنا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جميعًا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نفس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الإيما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ن"رائع!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تعلّم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عبارة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إلهنا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ومخلصنا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أيضًا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ألوهية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. (1ب)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تشير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القواعد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النحوية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هنا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بوضوح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إلى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والمخلّص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أقنومًا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واحدًا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وليس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اثن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ن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هناك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مقالة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Gr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 تحتوي ع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لى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مادتين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أساسيتين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). ه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ذا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المقطع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يتناسب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المقاطع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الكريستولوجية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العظيمة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العهد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الجديد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التي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تعلّم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بوضوح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مساوٍ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الطبيعة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مع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الآب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." </a:t>
            </a:r>
            <a:r>
              <a:rPr lang="ar-JO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(جانجل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 863-64،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BKC</a:t>
            </a:r>
            <a:r>
              <a:rPr lang="ar-JO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ar-JO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علينا أن نفهم أن إيماننا بيسوع باعتباره الله، وليس مجرّد معلم للمعرفة.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31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504" name="Google Shape;15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5" name="Google Shape;15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32</a:t>
            </a:fld>
            <a:endParaRPr sz="1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513" name="Google Shape;151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4" name="Google Shape;15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يُرينا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شخص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للنعمة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والسلام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ar-JO" sz="1400" dirty="0">
                <a:latin typeface="Arial"/>
                <a:ea typeface="Arial"/>
                <a:cs typeface="Arial"/>
                <a:sym typeface="Arial"/>
              </a:rPr>
              <a:t> (2)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تشير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كلمة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معرفة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هنا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إلى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علاقة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شخصيّة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حميمة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نحتاج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نعرف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النعمة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ar-JO" sz="1400" dirty="0">
                <a:latin typeface="Arial"/>
                <a:ea typeface="Arial"/>
                <a:cs typeface="Arial"/>
                <a:sym typeface="Arial"/>
              </a:rPr>
              <a:t>. (2أ) </a:t>
            </a: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نحتاج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نعرف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أن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وحده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يمنحنا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السلام</a:t>
            </a:r>
            <a:r>
              <a:rPr lang="ar-JO" sz="1400" dirty="0">
                <a:latin typeface="Arial"/>
                <a:ea typeface="Arial"/>
                <a:cs typeface="Arial"/>
                <a:sym typeface="Arial"/>
              </a:rPr>
              <a:t>. (2ب)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33</a:t>
            </a:fld>
            <a:endParaRPr sz="1200" dirty="0">
              <a:solidFill>
                <a:srgbClr val="FFFFFF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520" name="Google Shape;15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21" name="Google Shape;152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NS-02-Matthew15-28-Slide 339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NS-22-2 Peter-162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TR-03-Deity of Christ-33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Common-08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-128"/>
                <a:cs typeface="Arial Unicode MS" charset="0"/>
              </a:rPr>
              <a:t>10/06/10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16927D3-97C0-5646-B64C-3E4122A0F397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57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panose="020B0604020202020204" pitchFamily="34" charset="0"/>
              </a:rPr>
              <a:t>JE Jesus (Christology) in Arabic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Common-</a:t>
            </a:r>
            <a:r>
              <a:rPr lang="en-US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24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3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:notes"/>
          <p:cNvSpPr txBox="1"/>
          <p:nvPr/>
        </p:nvSpPr>
        <p:spPr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endParaRPr sz="25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53" name="Google Shape;125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الآية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JO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هو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خالق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الكون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...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كل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شيء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كان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وبغيره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لم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يكن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شيء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ممّا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كان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."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8" name="Google Shape;1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4" name="Google Shape;1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" name="Google Shape;1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6" name="Google Shape;1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7" name="Google Shape;1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0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9" name="Google Shape;659;p1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0" name="Google Shape;660;p19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61" name="Google Shape;661;p19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2" name="Google Shape;662;p19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9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0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0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0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0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77" name="Google Shape;677;p20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78" name="Google Shape;678;p20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0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4" name="Google Shape;684;p20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85" name="Google Shape;685;p2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0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04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0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1" name="Google Shape;691;p20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05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05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7" name="Google Shape;697;p20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2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2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0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3" name="Google Shape;703;p20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4" name="Google Shape;704;p206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5" name="Google Shape;705;p206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6" name="Google Shape;706;p20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20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0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2" name="Google Shape;712;p20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3" name="Google Shape;713;p207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4" name="Google Shape;714;p20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64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6" name="Google Shape;726;p64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64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64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0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0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08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208"/>
          <p:cNvSpPr txBox="1"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208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208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208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09"/>
          <p:cNvSpPr txBox="1"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09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38" name="Google Shape;738;p209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209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09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10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4" name="Google Shape;744;p210"/>
          <p:cNvSpPr txBox="1">
            <a:spLocks noGrp="1"/>
          </p:cNvSpPr>
          <p:nvPr>
            <p:ph type="body" idx="2"/>
          </p:nvPr>
        </p:nvSpPr>
        <p:spPr>
          <a:xfrm>
            <a:off x="4648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5" name="Google Shape;745;p210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10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10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11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1" name="Google Shape;751;p211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52" name="Google Shape;752;p211"/>
          <p:cNvSpPr txBox="1">
            <a:spLocks noGrp="1"/>
          </p:cNvSpPr>
          <p:nvPr>
            <p:ph type="body" idx="3"/>
          </p:nvPr>
        </p:nvSpPr>
        <p:spPr>
          <a:xfrm>
            <a:off x="4645086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3" name="Google Shape;753;p211"/>
          <p:cNvSpPr txBox="1">
            <a:spLocks noGrp="1"/>
          </p:cNvSpPr>
          <p:nvPr>
            <p:ph type="body" idx="4"/>
          </p:nvPr>
        </p:nvSpPr>
        <p:spPr>
          <a:xfrm>
            <a:off x="4645086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54" name="Google Shape;754;p211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11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211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12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212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12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13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13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13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14"/>
          <p:cNvSpPr txBox="1">
            <a:spLocks noGrp="1"/>
          </p:cNvSpPr>
          <p:nvPr>
            <p:ph type="title"/>
          </p:nvPr>
        </p:nvSpPr>
        <p:spPr>
          <a:xfrm>
            <a:off x="457234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14"/>
          <p:cNvSpPr txBox="1">
            <a:spLocks noGrp="1"/>
          </p:cNvSpPr>
          <p:nvPr>
            <p:ph type="body" idx="1"/>
          </p:nvPr>
        </p:nvSpPr>
        <p:spPr>
          <a:xfrm>
            <a:off x="3575050" y="273086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69" name="Google Shape;769;p214"/>
          <p:cNvSpPr txBox="1">
            <a:spLocks noGrp="1"/>
          </p:cNvSpPr>
          <p:nvPr>
            <p:ph type="body" idx="2"/>
          </p:nvPr>
        </p:nvSpPr>
        <p:spPr>
          <a:xfrm>
            <a:off x="457234" y="1435101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70" name="Google Shape;770;p214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4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14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</p:sp>
      <p:sp>
        <p:nvSpPr>
          <p:cNvPr id="776" name="Google Shape;776;p2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77" name="Google Shape;777;p215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15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15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592"/>
            <a:ext cx="4525963" cy="822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3" name="Google Shape;783;p216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216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16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7"/>
          <p:cNvSpPr txBox="1">
            <a:spLocks noGrp="1"/>
          </p:cNvSpPr>
          <p:nvPr>
            <p:ph type="title"/>
          </p:nvPr>
        </p:nvSpPr>
        <p:spPr>
          <a:xfrm rot="5400000">
            <a:off x="4732338" y="2171738"/>
            <a:ext cx="5851525" cy="20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2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37"/>
            <a:ext cx="5851525" cy="601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9" name="Google Shape;789;p217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217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17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18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5" name="Google Shape;795;p218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6" name="Google Shape;796;p21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7" name="Google Shape;797;p218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18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18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19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3" name="Google Shape;803;p219"/>
          <p:cNvSpPr txBox="1">
            <a:spLocks noGrp="1"/>
          </p:cNvSpPr>
          <p:nvPr>
            <p:ph type="body" idx="2"/>
          </p:nvPr>
        </p:nvSpPr>
        <p:spPr>
          <a:xfrm>
            <a:off x="4648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4" name="Google Shape;804;p219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19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19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2" name="Google Shape;822;p1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28" name="Google Shape;828;p1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34" name="Google Shape;834;p12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35" name="Google Shape;835;p1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41" name="Google Shape;841;p1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42" name="Google Shape;842;p1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43" name="Google Shape;843;p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44" name="Google Shape;844;p1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2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859" name="Google Shape;859;p1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0" name="Google Shape;860;p1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6" name="Google Shape;866;p1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7" name="Google Shape;867;p1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6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2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3" name="Google Shape;873;p1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2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9" name="Google Shape;879;p1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5" name="Google Shape;885;p12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6" name="Google Shape;886;p128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7" name="Google Shape;887;p128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8" name="Google Shape;888;p1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4" name="Google Shape;894;p12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5" name="Google Shape;895;p129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6" name="Google Shape;896;p1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4" name="Google Shape;914;p1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920" name="Google Shape;920;p1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2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926" name="Google Shape;926;p13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927" name="Google Shape;927;p1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33" name="Google Shape;933;p1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34" name="Google Shape;934;p1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35" name="Google Shape;935;p1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36" name="Google Shape;936;p1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1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1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2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34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1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951" name="Google Shape;951;p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52" name="Google Shape;952;p1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8" name="Google Shape;958;p1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59" name="Google Shape;959;p1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1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3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3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65" name="Google Shape;965;p1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1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39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3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1" name="Google Shape;971;p1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7" name="Google Shape;977;p14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8" name="Google Shape;978;p140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9" name="Google Shape;979;p140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0" name="Google Shape;980;p1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1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6" name="Google Shape;986;p1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7" name="Google Shape;987;p141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8" name="Google Shape;988;p1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1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5" name="Google Shape;1005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72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 dirty="0"/>
          </a:p>
        </p:txBody>
      </p:sp>
      <p:sp>
        <p:nvSpPr>
          <p:cNvPr id="1017" name="Google Shape;1017;p7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7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7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0" name="Google Shape;1020;p72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1021" name="Google Shape;1021;p7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22" name="Google Shape;1022;p7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023" name="Google Shape;1023;p72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4" name="Google Shape;1024;p72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143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14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4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4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ECE9C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30" name="Google Shape;1030;p143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1031" name="Google Shape;1031;p14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E1DCA5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032" name="Google Shape;1032;p14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3" name="Google Shape;1033;p143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34" name="Google Shape;1034;p143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5" name="Google Shape;1035;p143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oogle Shape;1037;p144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8" name="Google Shape;1038;p144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1039" name="Google Shape;1039;p14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040" name="Google Shape;1040;p14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1" name="Google Shape;1041;p144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42" name="Google Shape;1042;p144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cap="none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3" name="Google Shape;1043;p144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44" name="Google Shape;1044;p14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4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4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45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4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4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51" name="Google Shape;1051;p145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1052" name="Google Shape;1052;p145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53" name="Google Shape;1053;p14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054" name="Google Shape;1054;p14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5" name="Google Shape;1055;p14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6" name="Google Shape;1056;p145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 dirty="0"/>
          </a:p>
        </p:txBody>
      </p:sp>
      <p:sp>
        <p:nvSpPr>
          <p:cNvPr id="1057" name="Google Shape;1057;p145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46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0" name="Google Shape;1060;p146"/>
          <p:cNvSpPr txBox="1"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061" name="Google Shape;1061;p146"/>
          <p:cNvSpPr txBox="1">
            <a:spLocks noGrp="1"/>
          </p:cNvSpPr>
          <p:nvPr>
            <p:ph type="body" idx="2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 dirty="0"/>
          </a:p>
        </p:txBody>
      </p:sp>
      <p:sp>
        <p:nvSpPr>
          <p:cNvPr id="1062" name="Google Shape;1062;p146"/>
          <p:cNvSpPr txBox="1">
            <a:spLocks noGrp="1"/>
          </p:cNvSpPr>
          <p:nvPr>
            <p:ph type="body" idx="3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063" name="Google Shape;1063;p146"/>
          <p:cNvSpPr txBox="1">
            <a:spLocks noGrp="1"/>
          </p:cNvSpPr>
          <p:nvPr>
            <p:ph type="body" idx="4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 dirty="0"/>
          </a:p>
        </p:txBody>
      </p:sp>
      <p:sp>
        <p:nvSpPr>
          <p:cNvPr id="1064" name="Google Shape;1064;p14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146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4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67" name="Google Shape;1067;p146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68" name="Google Shape;1068;p14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069" name="Google Shape;1069;p14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0" name="Google Shape;1070;p14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4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3" name="Google Shape;1073;p14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4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47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76" name="Google Shape;1076;p147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77" name="Google Shape;1077;p14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078" name="Google Shape;1078;p14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9" name="Google Shape;1079;p14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48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14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14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49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6" name="Google Shape;1086;p149"/>
          <p:cNvSpPr txBox="1">
            <a:spLocks noGrp="1"/>
          </p:cNvSpPr>
          <p:nvPr>
            <p:ph type="body" idx="1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>
            <a:endParaRPr dirty="0"/>
          </a:p>
        </p:txBody>
      </p:sp>
      <p:sp>
        <p:nvSpPr>
          <p:cNvPr id="1087" name="Google Shape;1087;p149"/>
          <p:cNvSpPr txBox="1">
            <a:spLocks noGrp="1"/>
          </p:cNvSpPr>
          <p:nvPr>
            <p:ph type="body" idx="2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1088" name="Google Shape;1088;p14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49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4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50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3" name="Google Shape;1093;p150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3921"/>
              </a:srgbClr>
            </a:outerShdw>
          </a:effectLst>
        </p:spPr>
      </p:sp>
      <p:sp>
        <p:nvSpPr>
          <p:cNvPr id="1094" name="Google Shape;1094;p150"/>
          <p:cNvSpPr txBox="1">
            <a:spLocks noGrp="1"/>
          </p:cNvSpPr>
          <p:nvPr>
            <p:ph type="body" idx="1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1095" name="Google Shape;1095;p15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5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50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5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0" name="Google Shape;1100;p151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 dirty="0"/>
          </a:p>
        </p:txBody>
      </p:sp>
      <p:sp>
        <p:nvSpPr>
          <p:cNvPr id="1101" name="Google Shape;1101;p15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5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5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04" name="Google Shape;1104;p15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105" name="Google Shape;1105;p15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106" name="Google Shape;1106;p151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7" name="Google Shape;1107;p151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3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2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2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52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0" name="Google Shape;1110;p152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 dirty="0"/>
          </a:p>
        </p:txBody>
      </p:sp>
      <p:sp>
        <p:nvSpPr>
          <p:cNvPr id="1111" name="Google Shape;1111;p15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5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15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14" name="Google Shape;1114;p152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115" name="Google Shape;1115;p15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dirty="0">
                  <a:solidFill>
                    <a:srgbClr val="DBA253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  <a:sym typeface="Noto Sans Symbols"/>
                </a:rPr>
                <a:t>🙢</a:t>
              </a:r>
              <a:endParaRPr dirty="0"/>
            </a:p>
          </p:txBody>
        </p:sp>
        <p:cxnSp>
          <p:nvCxnSpPr>
            <p:cNvPr id="1116" name="Google Shape;1116;p152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7" name="Google Shape;1117;p152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E837-39D7-D84D-A429-B9EEB14D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96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FDE1-6E7D-5B42-A483-18D685D2C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806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4439-244B-3F42-B1E4-8BCBB1D1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91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E442-8ED8-8446-A45B-4CC1E7BB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75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8D06-1428-6F4D-9D9C-EB22AD94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9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6349-42F6-2949-860C-F439FBEE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39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3C09-EDAB-8146-A9D0-2E801B68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42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D153-B6A3-BA4B-984B-B2C8A27E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81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F531-84C0-C84C-A5A5-C9D4B9595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4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2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2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8E23-E90A-004F-B7A2-5B9D560D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04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D9E4-54D3-7747-9D3B-39E5F258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98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344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160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055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0064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072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5662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178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37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5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8596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866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745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8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632618"/>
            <a:ext cx="4525963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3"/>
          <p:cNvSpPr txBox="1">
            <a:spLocks noGrp="1"/>
          </p:cNvSpPr>
          <p:nvPr>
            <p:ph type="ctrTitle"/>
          </p:nvPr>
        </p:nvSpPr>
        <p:spPr>
          <a:xfrm>
            <a:off x="685530" y="2130537"/>
            <a:ext cx="7772977" cy="14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7" name="Google Shape;167;p153"/>
          <p:cNvSpPr txBox="1">
            <a:spLocks noGrp="1"/>
          </p:cNvSpPr>
          <p:nvPr>
            <p:ph type="subTitle" idx="1"/>
          </p:nvPr>
        </p:nvSpPr>
        <p:spPr>
          <a:xfrm>
            <a:off x="1371041" y="3885640"/>
            <a:ext cx="6401955" cy="175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None/>
              <a:defRPr sz="3088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None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None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4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0" name="Google Shape;170;p154"/>
          <p:cNvSpPr txBox="1">
            <a:spLocks noGrp="1"/>
          </p:cNvSpPr>
          <p:nvPr>
            <p:ph type="body" idx="1"/>
          </p:nvPr>
        </p:nvSpPr>
        <p:spPr>
          <a:xfrm>
            <a:off x="457507" y="1599643"/>
            <a:ext cx="8229023" cy="45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24687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Char char="•"/>
              <a:defRPr sz="3088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402272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Char char="–"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4269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Char char="•"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–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5"/>
          <p:cNvSpPr txBox="1">
            <a:spLocks noGrp="1"/>
          </p:cNvSpPr>
          <p:nvPr>
            <p:ph type="title"/>
          </p:nvPr>
        </p:nvSpPr>
        <p:spPr>
          <a:xfrm>
            <a:off x="723038" y="4406713"/>
            <a:ext cx="7771534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30" b="0" i="0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3" name="Google Shape;173;p155"/>
          <p:cNvSpPr txBox="1">
            <a:spLocks noGrp="1"/>
          </p:cNvSpPr>
          <p:nvPr>
            <p:ph type="body" idx="1"/>
          </p:nvPr>
        </p:nvSpPr>
        <p:spPr>
          <a:xfrm>
            <a:off x="723038" y="2906526"/>
            <a:ext cx="777153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None/>
              <a:defRPr sz="1765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None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6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6" name="Google Shape;176;p156"/>
          <p:cNvSpPr txBox="1">
            <a:spLocks noGrp="1"/>
          </p:cNvSpPr>
          <p:nvPr>
            <p:ph type="body" idx="1"/>
          </p:nvPr>
        </p:nvSpPr>
        <p:spPr>
          <a:xfrm>
            <a:off x="457489" y="1599643"/>
            <a:ext cx="4045238" cy="45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85508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Char char="•"/>
              <a:defRPr sz="2471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68681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–"/>
              <a:defRPr sz="220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0677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–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7" name="Google Shape;177;p156"/>
          <p:cNvSpPr txBox="1">
            <a:spLocks noGrp="1"/>
          </p:cNvSpPr>
          <p:nvPr>
            <p:ph type="body" idx="2"/>
          </p:nvPr>
        </p:nvSpPr>
        <p:spPr>
          <a:xfrm>
            <a:off x="4641291" y="1599643"/>
            <a:ext cx="4045239" cy="45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85508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Char char="•"/>
              <a:defRPr sz="2471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68681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–"/>
              <a:defRPr sz="220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0677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–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7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0" name="Google Shape;180;p157"/>
          <p:cNvSpPr txBox="1"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  <a:defRPr sz="2206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None/>
              <a:defRPr sz="1765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None/>
              <a:defRPr sz="1588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1" name="Google Shape;181;p157"/>
          <p:cNvSpPr txBox="1">
            <a:spLocks noGrp="1"/>
          </p:cNvSpPr>
          <p:nvPr>
            <p:ph type="body" idx="2"/>
          </p:nvPr>
        </p:nvSpPr>
        <p:spPr>
          <a:xfrm>
            <a:off x="457489" y="2175344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68681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•"/>
              <a:defRPr sz="2206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40677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–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9438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–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2" name="Google Shape;182;p157"/>
          <p:cNvSpPr txBox="1">
            <a:spLocks noGrp="1"/>
          </p:cNvSpPr>
          <p:nvPr>
            <p:ph type="body" idx="3"/>
          </p:nvPr>
        </p:nvSpPr>
        <p:spPr>
          <a:xfrm>
            <a:off x="4645606" y="1535206"/>
            <a:ext cx="4040909" cy="6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  <a:defRPr sz="2206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None/>
              <a:defRPr sz="1765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None/>
              <a:defRPr sz="1588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3" name="Google Shape;183;p157"/>
          <p:cNvSpPr txBox="1">
            <a:spLocks noGrp="1"/>
          </p:cNvSpPr>
          <p:nvPr>
            <p:ph type="body" idx="4"/>
          </p:nvPr>
        </p:nvSpPr>
        <p:spPr>
          <a:xfrm>
            <a:off x="4645606" y="2175344"/>
            <a:ext cx="4040909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68681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•"/>
              <a:defRPr sz="2206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40677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–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9438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–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8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9"/>
          <p:cNvSpPr txBox="1">
            <a:spLocks noGrp="1"/>
          </p:cNvSpPr>
          <p:nvPr>
            <p:ph type="title"/>
          </p:nvPr>
        </p:nvSpPr>
        <p:spPr>
          <a:xfrm>
            <a:off x="457495" y="273144"/>
            <a:ext cx="3007591" cy="11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8" name="Google Shape;188;p159"/>
          <p:cNvSpPr txBox="1">
            <a:spLocks noGrp="1"/>
          </p:cNvSpPr>
          <p:nvPr>
            <p:ph type="body" idx="1"/>
          </p:nvPr>
        </p:nvSpPr>
        <p:spPr>
          <a:xfrm>
            <a:off x="3574762" y="273144"/>
            <a:ext cx="5111750" cy="58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07924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824"/>
              <a:buFont typeface="Times New Roman"/>
              <a:buChar char="•"/>
              <a:defRPr sz="2824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85508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Char char="–"/>
              <a:defRPr sz="247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8681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•"/>
              <a:defRPr sz="220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–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9" name="Google Shape;189;p159"/>
          <p:cNvSpPr txBox="1">
            <a:spLocks noGrp="1"/>
          </p:cNvSpPr>
          <p:nvPr>
            <p:ph type="body" idx="2"/>
          </p:nvPr>
        </p:nvSpPr>
        <p:spPr>
          <a:xfrm>
            <a:off x="457495" y="1435755"/>
            <a:ext cx="3007591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Times New Roman"/>
              <a:buNone/>
              <a:defRPr sz="10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882"/>
              <a:buFont typeface="Times New Roman"/>
              <a:buNone/>
              <a:defRPr sz="88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0"/>
          <p:cNvSpPr txBox="1">
            <a:spLocks noGrp="1"/>
          </p:cNvSpPr>
          <p:nvPr>
            <p:ph type="title"/>
          </p:nvPr>
        </p:nvSpPr>
        <p:spPr>
          <a:xfrm>
            <a:off x="1792450" y="4800339"/>
            <a:ext cx="5486977" cy="56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92" name="Google Shape;192;p160"/>
          <p:cNvSpPr>
            <a:spLocks noGrp="1"/>
          </p:cNvSpPr>
          <p:nvPr>
            <p:ph type="pic" idx="2"/>
          </p:nvPr>
        </p:nvSpPr>
        <p:spPr>
          <a:xfrm>
            <a:off x="1792450" y="612122"/>
            <a:ext cx="5486977" cy="411536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160"/>
          <p:cNvSpPr txBox="1">
            <a:spLocks noGrp="1"/>
          </p:cNvSpPr>
          <p:nvPr>
            <p:ph type="body" idx="1"/>
          </p:nvPr>
        </p:nvSpPr>
        <p:spPr>
          <a:xfrm>
            <a:off x="1792450" y="5367618"/>
            <a:ext cx="5486977" cy="80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Times New Roman"/>
              <a:buNone/>
              <a:defRPr sz="10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882"/>
              <a:buFont typeface="Times New Roman"/>
              <a:buNone/>
              <a:defRPr sz="88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1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96" name="Google Shape;196;p161"/>
          <p:cNvSpPr txBox="1">
            <a:spLocks noGrp="1"/>
          </p:cNvSpPr>
          <p:nvPr>
            <p:ph type="body" idx="1"/>
          </p:nvPr>
        </p:nvSpPr>
        <p:spPr>
          <a:xfrm rot="5400000">
            <a:off x="2308430" y="-251281"/>
            <a:ext cx="4527176" cy="82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24687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Char char="•"/>
              <a:defRPr sz="3088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402272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Char char="–"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4269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Char char="•"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–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2"/>
          <p:cNvSpPr txBox="1">
            <a:spLocks noGrp="1"/>
          </p:cNvSpPr>
          <p:nvPr>
            <p:ph type="title"/>
          </p:nvPr>
        </p:nvSpPr>
        <p:spPr>
          <a:xfrm rot="5400000">
            <a:off x="4732126" y="2172414"/>
            <a:ext cx="5852272" cy="20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99" name="Google Shape;199;p162"/>
          <p:cNvSpPr txBox="1">
            <a:spLocks noGrp="1"/>
          </p:cNvSpPr>
          <p:nvPr>
            <p:ph type="body" idx="1"/>
          </p:nvPr>
        </p:nvSpPr>
        <p:spPr>
          <a:xfrm rot="5400000">
            <a:off x="548343" y="183710"/>
            <a:ext cx="5852272" cy="603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24687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Char char="•"/>
              <a:defRPr sz="3088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402272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Char char="–"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4269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Char char="•"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–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9" name="Google Shape;20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1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15" name="Google Shape;215;p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0" name="Google Shape;220;p1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b="0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21" name="Google Shape;221;p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6" name="Google Shape;226;p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227" name="Google Shape;227;p1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228" name="Google Shape;228;p1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3" name="Google Shape;233;p1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34" name="Google Shape;234;p1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235" name="Google Shape;235;p1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36" name="Google Shape;236;p1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237" name="Google Shape;237;p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10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1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1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1" name="Google Shape;251;p1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52" name="Google Shape;252;p1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253" name="Google Shape;253;p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1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1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260" name="Google Shape;260;p1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5" name="Google Shape;265;p17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6" name="Google Shape;266;p1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17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2" name="Google Shape;272;p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7" name="Google Shape;277;p1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8" name="Google Shape;278;p17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Google Shape;291;p55"/>
          <p:cNvCxnSpPr/>
          <p:nvPr/>
        </p:nvCxnSpPr>
        <p:spPr>
          <a:xfrm>
            <a:off x="0" y="1708150"/>
            <a:ext cx="9147175" cy="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p55"/>
          <p:cNvSpPr txBox="1">
            <a:spLocks noGrp="1"/>
          </p:cNvSpPr>
          <p:nvPr>
            <p:ph type="ctrTitle"/>
          </p:nvPr>
        </p:nvSpPr>
        <p:spPr>
          <a:xfrm>
            <a:off x="0" y="427038"/>
            <a:ext cx="91424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6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9" name="Google Shape;299;p5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5" name="Google Shape;305;p7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7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0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1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8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11" name="Google Shape;311;p78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12" name="Google Shape;312;p7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7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8" name="Google Shape;318;p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319" name="Google Shape;319;p7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0" name="Google Shape;320;p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321" name="Google Shape;321;p7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8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8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◆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★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2" name="Google Shape;332;p8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9" name="Google Shape;339;p8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8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8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3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600"/>
            <a:ext cx="41148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45" name="Google Shape;345;p8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8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4"/>
          <p:cNvSpPr txBox="1">
            <a:spLocks noGrp="1"/>
          </p:cNvSpPr>
          <p:nvPr>
            <p:ph type="title"/>
          </p:nvPr>
        </p:nvSpPr>
        <p:spPr>
          <a:xfrm rot="5400000">
            <a:off x="5410200" y="2590800"/>
            <a:ext cx="548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84"/>
          <p:cNvSpPr txBox="1">
            <a:spLocks noGrp="1"/>
          </p:cNvSpPr>
          <p:nvPr>
            <p:ph type="body" idx="1"/>
          </p:nvPr>
        </p:nvSpPr>
        <p:spPr>
          <a:xfrm rot="5400000">
            <a:off x="2286000" y="1143000"/>
            <a:ext cx="548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1" name="Google Shape;351;p8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5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5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7" name="Google Shape;357;p85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8" name="Google Shape;358;p8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8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8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70" name="Google Shape;370;p52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71" name="Google Shape;371;p5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174"/>
          <p:cNvCxnSpPr/>
          <p:nvPr/>
        </p:nvCxnSpPr>
        <p:spPr>
          <a:xfrm>
            <a:off x="0" y="1708150"/>
            <a:ext cx="9147175" cy="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174"/>
          <p:cNvSpPr txBox="1">
            <a:spLocks noGrp="1"/>
          </p:cNvSpPr>
          <p:nvPr>
            <p:ph type="ctrTitle"/>
          </p:nvPr>
        </p:nvSpPr>
        <p:spPr>
          <a:xfrm>
            <a:off x="0" y="427038"/>
            <a:ext cx="91424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7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7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7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75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83" name="Google Shape;383;p17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7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7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89" name="Google Shape;389;p17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7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7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77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95" name="Google Shape;395;p177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96" name="Google Shape;396;p17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7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7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7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2" name="Google Shape;402;p1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03" name="Google Shape;403;p17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4" name="Google Shape;404;p1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05" name="Google Shape;405;p17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7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7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7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7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7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8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8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◆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★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>
            <a:endParaRPr/>
          </a:p>
        </p:txBody>
      </p:sp>
      <p:sp>
        <p:nvSpPr>
          <p:cNvPr id="420" name="Google Shape;420;p1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1" name="Google Shape;421;p18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8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1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8" name="Google Shape;428;p18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8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8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83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600"/>
            <a:ext cx="41148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34" name="Google Shape;434;p18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8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8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4"/>
          <p:cNvSpPr txBox="1">
            <a:spLocks noGrp="1"/>
          </p:cNvSpPr>
          <p:nvPr>
            <p:ph type="title"/>
          </p:nvPr>
        </p:nvSpPr>
        <p:spPr>
          <a:xfrm rot="5400000">
            <a:off x="5410200" y="2590800"/>
            <a:ext cx="548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84"/>
          <p:cNvSpPr txBox="1">
            <a:spLocks noGrp="1"/>
          </p:cNvSpPr>
          <p:nvPr>
            <p:ph type="body" idx="1"/>
          </p:nvPr>
        </p:nvSpPr>
        <p:spPr>
          <a:xfrm rot="5400000">
            <a:off x="2286000" y="1143000"/>
            <a:ext cx="548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40" name="Google Shape;440;p18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8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8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680"/>
              <a:buNone/>
              <a:defRPr/>
            </a:lvl1pPr>
            <a:lvl2pPr lvl="1" algn="ctr">
              <a:spcBef>
                <a:spcPts val="520"/>
              </a:spcBef>
              <a:spcAft>
                <a:spcPts val="0"/>
              </a:spcAft>
              <a:buSzPts val="169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8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8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8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4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58" name="Google Shape;458;p5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86"/>
          <p:cNvCxnSpPr/>
          <p:nvPr/>
        </p:nvCxnSpPr>
        <p:spPr>
          <a:xfrm>
            <a:off x="0" y="1708150"/>
            <a:ext cx="9147175" cy="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3" name="Google Shape;463;p86"/>
          <p:cNvSpPr txBox="1">
            <a:spLocks noGrp="1"/>
          </p:cNvSpPr>
          <p:nvPr>
            <p:ph type="ctrTitle"/>
          </p:nvPr>
        </p:nvSpPr>
        <p:spPr>
          <a:xfrm>
            <a:off x="0" y="427038"/>
            <a:ext cx="91424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8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8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70" name="Google Shape;470;p8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8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8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476" name="Google Shape;476;p88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477" name="Google Shape;477;p8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8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8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3" name="Google Shape;483;p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84" name="Google Shape;484;p8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5" name="Google Shape;485;p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86" name="Google Shape;486;p8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8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9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9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9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9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9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◆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★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>
            <a:endParaRPr/>
          </a:p>
        </p:txBody>
      </p:sp>
      <p:sp>
        <p:nvSpPr>
          <p:cNvPr id="501" name="Google Shape;501;p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2" name="Google Shape;502;p9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9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9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9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9" name="Google Shape;509;p9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9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9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0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94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600"/>
            <a:ext cx="41148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15" name="Google Shape;515;p9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9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5"/>
          <p:cNvSpPr txBox="1">
            <a:spLocks noGrp="1"/>
          </p:cNvSpPr>
          <p:nvPr>
            <p:ph type="title"/>
          </p:nvPr>
        </p:nvSpPr>
        <p:spPr>
          <a:xfrm rot="5400000">
            <a:off x="5410200" y="2590800"/>
            <a:ext cx="548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95"/>
          <p:cNvSpPr txBox="1">
            <a:spLocks noGrp="1"/>
          </p:cNvSpPr>
          <p:nvPr>
            <p:ph type="body" idx="1"/>
          </p:nvPr>
        </p:nvSpPr>
        <p:spPr>
          <a:xfrm rot="5400000">
            <a:off x="2286000" y="1143000"/>
            <a:ext cx="548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21" name="Google Shape;521;p9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9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9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6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6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27" name="Google Shape;527;p96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28" name="Google Shape;528;p9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9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9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680"/>
              <a:buNone/>
              <a:defRPr/>
            </a:lvl1pPr>
            <a:lvl2pPr lvl="1" algn="ctr">
              <a:spcBef>
                <a:spcPts val="520"/>
              </a:spcBef>
              <a:spcAft>
                <a:spcPts val="0"/>
              </a:spcAft>
              <a:buSzPts val="169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9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9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6" name="Google Shape;54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7" name="Google Shape;547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48" name="Google Shape;548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49" name="Google Shape;549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9" name="Google Shape;569;p1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8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75" name="Google Shape;575;p1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81" name="Google Shape;581;p18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82" name="Google Shape;582;p1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9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8" name="Google Shape;588;p1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9" name="Google Shape;589;p19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0" name="Google Shape;590;p1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1" name="Google Shape;591;p1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02" name="Google Shape;602;p1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03" name="Google Shape;603;p19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19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0" name="Google Shape;610;p1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9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6" name="Google Shape;616;p1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9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9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2" name="Google Shape;622;p1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96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9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0" name="Google Shape;640;p19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9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46" name="Google Shape;646;p19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9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9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9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52" name="Google Shape;652;p19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53" name="Google Shape;653;p19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1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7" name="Google Shape;627;p6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8" name="Google Shape;628;p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629" name="Google Shape;629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630" name="Google Shape;630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9" name="Google Shape;719;p63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Google Shape;720;p63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1" name="Google Shape;721;p63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2" name="Google Shape;722;p63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5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9" name="Google Shape;809;p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0" name="Google Shape;810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811" name="Google Shape;811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812" name="Google Shape;812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7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1" name="Google Shape;901;p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2" name="Google Shape;902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903" name="Google Shape;903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904" name="Google Shape;904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Google Shape;998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9" name="Google Shape;99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0" name="Google Shape;100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1" name="Google Shape;100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0000" sy="60000" flip="none" algn="tl"/>
        </a:blip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rgbClr val="FFFFFF"/>
              </a:solidFill>
              <a:latin typeface="Arial" panose="020B0604020202020204" pitchFamily="34" charset="0"/>
              <a:ea typeface="Book Antiqua"/>
              <a:cs typeface="Arial" panose="020B0604020202020204" pitchFamily="34" charset="0"/>
              <a:sym typeface="Book Antiqua"/>
            </a:endParaRPr>
          </a:p>
        </p:txBody>
      </p:sp>
      <p:sp>
        <p:nvSpPr>
          <p:cNvPr id="1010" name="Google Shape;1010;p7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11" name="Google Shape;1011;p7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 dirty="0"/>
          </a:p>
        </p:txBody>
      </p:sp>
      <p:sp>
        <p:nvSpPr>
          <p:cNvPr id="1012" name="Google Shape;1012;p7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 lang="en-US" dirty="0"/>
          </a:p>
        </p:txBody>
      </p:sp>
      <p:sp>
        <p:nvSpPr>
          <p:cNvPr id="1013" name="Google Shape;1013;p7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 lang="en-US" dirty="0"/>
          </a:p>
        </p:txBody>
      </p:sp>
      <p:sp>
        <p:nvSpPr>
          <p:cNvPr id="1014" name="Google Shape;1014;p7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95D1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893ED31-5A17-7842-B588-8BDBC510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0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  <a:lin ang="0" scaled="0"/>
          </a:gra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18" b="0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61" name="Google Shape;161;p45"/>
          <p:cNvSpPr txBox="1"/>
          <p:nvPr/>
        </p:nvSpPr>
        <p:spPr>
          <a:xfrm>
            <a:off x="766521" y="6560822"/>
            <a:ext cx="866971" cy="21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Font typeface="Arial"/>
              <a:buNone/>
            </a:pPr>
            <a:r>
              <a:rPr lang="en-US" sz="794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882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r>
              <a:rPr lang="en-US" sz="794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TBBMI</a:t>
            </a:r>
            <a:endParaRPr/>
          </a:p>
        </p:txBody>
      </p:sp>
      <p:sp>
        <p:nvSpPr>
          <p:cNvPr id="162" name="Google Shape;162;p45"/>
          <p:cNvSpPr/>
          <p:nvPr/>
        </p:nvSpPr>
        <p:spPr>
          <a:xfrm>
            <a:off x="7855464" y="6545415"/>
            <a:ext cx="591254" cy="21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2"/>
              <a:buFont typeface="Comic Sans MS"/>
              <a:buNone/>
            </a:pPr>
            <a:r>
              <a:rPr lang="en-US" sz="882" b="0" i="0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9.65.08.</a:t>
            </a:r>
            <a:endParaRPr dirty="0"/>
          </a:p>
        </p:txBody>
      </p:sp>
      <p:sp>
        <p:nvSpPr>
          <p:cNvPr id="163" name="Google Shape;163;p45"/>
          <p:cNvSpPr/>
          <p:nvPr/>
        </p:nvSpPr>
        <p:spPr>
          <a:xfrm>
            <a:off x="461818" y="106456"/>
            <a:ext cx="4061114" cy="86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75" tIns="44675" rIns="89375" bIns="44675" anchor="t" anchorCtr="0">
            <a:spAutoFit/>
          </a:bodyPr>
          <a:lstStyle/>
          <a:p>
            <a:pPr marL="0" marR="0" lvl="0" indent="0" algn="l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18"/>
              <a:buFont typeface="Helvetica Neue"/>
              <a:buNone/>
            </a:pPr>
            <a:r>
              <a:rPr lang="en-US" sz="2118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العهد الجديد</a:t>
            </a:r>
            <a:br>
              <a:rPr lang="en-US" sz="2118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18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يجتمع معًا</a:t>
            </a:r>
            <a:endParaRPr sz="2118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3" name="Google Shape;203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04" name="Google Shape;204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05" name="Google Shape;20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915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690"/>
              <a:buFont typeface="Noto Sans Symbols"/>
              <a:buChar char="◆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★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915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690"/>
              <a:buFont typeface="Noto Sans Symbols"/>
              <a:buChar char="◆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★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5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1" name="Google Shape;451;p53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915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690"/>
              <a:buFont typeface="Noto Sans Symbols"/>
              <a:buChar char="◆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★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5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5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1" name="Google Shape;541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5" name="Google Shape;55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Google Shape;1206;p1" descr="rev 22 jesus holding ligh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54"/>
            <a:ext cx="9144000" cy="6805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1"/>
          <p:cNvSpPr txBox="1">
            <a:spLocks noGrp="1"/>
          </p:cNvSpPr>
          <p:nvPr>
            <p:ph type="title"/>
          </p:nvPr>
        </p:nvSpPr>
        <p:spPr>
          <a:xfrm>
            <a:off x="0" y="4786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ألوهي</a:t>
            </a:r>
            <a:r>
              <a:rPr lang="en-US" sz="6600" b="1" dirty="0" err="1">
                <a:solidFill>
                  <a:schemeClr val="lt1"/>
                </a:solidFill>
              </a:rPr>
              <a:t>ّ</a:t>
            </a:r>
            <a:r>
              <a:rPr lang="en-US" sz="6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ة</a:t>
            </a:r>
            <a:r>
              <a:rPr lang="en-US" sz="6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endParaRPr sz="6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"/>
          <p:cNvSpPr txBox="1"/>
          <p:nvPr/>
        </p:nvSpPr>
        <p:spPr>
          <a:xfrm>
            <a:off x="-1" y="5043223"/>
            <a:ext cx="9144000" cy="68079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none" strike="noStrike" cap="none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الثالوث</a:t>
            </a:r>
            <a:endParaRPr sz="4400" b="1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1B03AF-BC03-2C05-48BD-1811B821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rtl="1">
              <a:spcBef>
                <a:spcPct val="20000"/>
              </a:spcBef>
              <a:buClr>
                <a:srgbClr val="FFCC00"/>
              </a:buClr>
              <a:buSzPct val="70000"/>
              <a:buFontTx/>
              <a:buNone/>
              <a:defRPr/>
            </a:pP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د. ريك غريفيث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•  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مؤسَّسة الدراسات اللاهوتيَّة الأردنيَّة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•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dk1"/>
            </a:gs>
            <a:gs pos="50000">
              <a:srgbClr val="FF9933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p12" descr="8.14 Jesus in tem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5975"/>
            <a:ext cx="914400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2"/>
          <p:cNvSpPr/>
          <p:nvPr/>
        </p:nvSpPr>
        <p:spPr>
          <a:xfrm>
            <a:off x="762000" y="1874838"/>
            <a:ext cx="3960813" cy="330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4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السموات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حياة</a:t>
            </a:r>
            <a:r>
              <a:rPr lang="en-US" sz="4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أبديّة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12"/>
          <p:cNvSpPr/>
          <p:nvPr/>
        </p:nvSpPr>
        <p:spPr>
          <a:xfrm>
            <a:off x="4725988" y="1874838"/>
            <a:ext cx="3960812" cy="330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على الأرض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يموت بالخطيّة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2"/>
          <p:cNvSpPr txBox="1"/>
          <p:nvPr/>
        </p:nvSpPr>
        <p:spPr>
          <a:xfrm>
            <a:off x="0" y="4867300"/>
            <a:ext cx="9144000" cy="199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</a:rPr>
              <a:t>"</a:t>
            </a:r>
            <a:r>
              <a:rPr lang="en-US" sz="2800" dirty="0" err="1">
                <a:solidFill>
                  <a:schemeClr val="lt1"/>
                </a:solidFill>
              </a:rPr>
              <a:t>فَقَالَ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لَهُمْ</a:t>
            </a:r>
            <a:r>
              <a:rPr lang="ar-JO" sz="2800" dirty="0">
                <a:solidFill>
                  <a:schemeClr val="lt1"/>
                </a:solidFill>
              </a:rPr>
              <a:t>: </a:t>
            </a:r>
            <a:r>
              <a:rPr lang="en-US" sz="2800" dirty="0" err="1">
                <a:solidFill>
                  <a:schemeClr val="lt1"/>
                </a:solidFill>
              </a:rPr>
              <a:t>أَنْتُمْ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مِنْ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أَسْفَلُ</a:t>
            </a:r>
            <a:r>
              <a:rPr lang="en-US" sz="2800" dirty="0">
                <a:solidFill>
                  <a:schemeClr val="lt1"/>
                </a:solidFill>
              </a:rPr>
              <a:t>، </a:t>
            </a:r>
            <a:r>
              <a:rPr lang="en-US" sz="2800" dirty="0" err="1">
                <a:solidFill>
                  <a:schemeClr val="lt1"/>
                </a:solidFill>
              </a:rPr>
              <a:t>أَمَّا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أَنَا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فَمِنْ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فَوْقُ</a:t>
            </a:r>
            <a:r>
              <a:rPr lang="ar-JO" sz="2800" dirty="0">
                <a:solidFill>
                  <a:schemeClr val="lt1"/>
                </a:solidFill>
              </a:rPr>
              <a:t>. </a:t>
            </a:r>
            <a:r>
              <a:rPr lang="en-US" sz="2800" dirty="0" err="1">
                <a:solidFill>
                  <a:schemeClr val="lt1"/>
                </a:solidFill>
              </a:rPr>
              <a:t>أَنْتُمْ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مِنْ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هذَا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الْعَالَمِ</a:t>
            </a:r>
            <a:r>
              <a:rPr lang="en-US" sz="2800" dirty="0">
                <a:solidFill>
                  <a:schemeClr val="lt1"/>
                </a:solidFill>
              </a:rPr>
              <a:t>، </a:t>
            </a:r>
            <a:r>
              <a:rPr lang="en-US" sz="2800" dirty="0" err="1">
                <a:solidFill>
                  <a:schemeClr val="lt1"/>
                </a:solidFill>
              </a:rPr>
              <a:t>أَمَّا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أَنَا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فَلَسْتُ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مِنْ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هذَا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الْعَالَمِ</a:t>
            </a:r>
            <a:r>
              <a:rPr lang="ar-JO" sz="2800" dirty="0">
                <a:solidFill>
                  <a:schemeClr val="lt1"/>
                </a:solidFill>
              </a:rPr>
              <a:t>.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فَقُلْتُ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لَكُمْ</a:t>
            </a:r>
            <a:r>
              <a:rPr lang="en-US" sz="2800" dirty="0">
                <a:solidFill>
                  <a:schemeClr val="lt1"/>
                </a:solidFill>
              </a:rPr>
              <a:t>:</a:t>
            </a:r>
            <a:r>
              <a:rPr lang="ar-JO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إِنَّكُمْ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تَمُوتُونَ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فِي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خَطَايَاكُمْ</a:t>
            </a:r>
            <a:r>
              <a:rPr lang="en-US" sz="2800" dirty="0">
                <a:solidFill>
                  <a:schemeClr val="lt1"/>
                </a:solidFill>
              </a:rPr>
              <a:t>، </a:t>
            </a:r>
            <a:r>
              <a:rPr lang="en-US" sz="2800" dirty="0" err="1">
                <a:solidFill>
                  <a:schemeClr val="lt1"/>
                </a:solidFill>
              </a:rPr>
              <a:t>لأَنَّكُمْ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إِنْ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لَمْ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تُؤْمِنُوا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أَنِّي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أَنَا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هُوَ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تَمُوتُونَ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فِي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خَطَايَاكُمْ</a:t>
            </a:r>
            <a:r>
              <a:rPr lang="ar-JO" sz="2800" dirty="0">
                <a:solidFill>
                  <a:schemeClr val="lt1"/>
                </a:solidFill>
              </a:rPr>
              <a:t>." </a:t>
            </a:r>
            <a:r>
              <a:rPr lang="en-US" sz="2800" dirty="0" err="1">
                <a:solidFill>
                  <a:schemeClr val="lt1"/>
                </a:solidFill>
              </a:rPr>
              <a:t>يوحنا</a:t>
            </a:r>
            <a:r>
              <a:rPr lang="ar-JO" sz="2800" dirty="0">
                <a:solidFill>
                  <a:schemeClr val="lt1"/>
                </a:solidFill>
              </a:rPr>
              <a:t> 8: 23-24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320" name="Google Shape;132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"</a:t>
            </a:r>
            <a:r>
              <a:rPr lang="en-US" sz="4000" dirty="0" err="1"/>
              <a:t>من</a:t>
            </a:r>
            <a:r>
              <a:rPr lang="en-US" sz="4000" dirty="0"/>
              <a:t> </a:t>
            </a:r>
            <a:r>
              <a:rPr lang="en-US" sz="4000" dirty="0" err="1"/>
              <a:t>أنا</a:t>
            </a:r>
            <a:r>
              <a:rPr lang="en-US" sz="4000" dirty="0"/>
              <a:t>؟ </a:t>
            </a:r>
            <a:r>
              <a:rPr lang="en-US" sz="4000" dirty="0" err="1"/>
              <a:t>أنا</a:t>
            </a:r>
            <a:r>
              <a:rPr lang="en-US" sz="4000" dirty="0"/>
              <a:t> </a:t>
            </a:r>
            <a:r>
              <a:rPr lang="en-US" sz="4000" dirty="0" err="1"/>
              <a:t>هو</a:t>
            </a:r>
            <a:r>
              <a:rPr lang="en-US" sz="4000" dirty="0"/>
              <a:t> </a:t>
            </a:r>
            <a:r>
              <a:rPr lang="en-US" sz="4000" dirty="0" err="1"/>
              <a:t>الله</a:t>
            </a:r>
            <a:r>
              <a:rPr lang="en-US" sz="4000" dirty="0"/>
              <a:t>"</a:t>
            </a:r>
            <a:br>
              <a:rPr lang="en-US" sz="4000" dirty="0"/>
            </a:br>
            <a:r>
              <a:rPr lang="ar-JO" sz="4000" dirty="0"/>
              <a:t>(</a:t>
            </a:r>
            <a:r>
              <a:rPr lang="en-US" sz="4000" dirty="0" err="1"/>
              <a:t>يوحنا</a:t>
            </a:r>
            <a:r>
              <a:rPr lang="ar-JO" sz="4000" dirty="0"/>
              <a:t> 8: 25-30)</a:t>
            </a:r>
            <a:endParaRPr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Google Shape;1325;p15" descr="8.59 Jesus said I AM!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4975"/>
            <a:ext cx="9144000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5"/>
          <p:cNvSpPr txBox="1">
            <a:spLocks noGrp="1"/>
          </p:cNvSpPr>
          <p:nvPr>
            <p:ph type="ctrTitle"/>
          </p:nvPr>
        </p:nvSpPr>
        <p:spPr>
          <a:xfrm rot="-522894">
            <a:off x="746125" y="15875"/>
            <a:ext cx="7169150" cy="19145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"</a:t>
            </a:r>
            <a:r>
              <a:rPr lang="en-US" dirty="0" err="1"/>
              <a:t>قَبْلَ</a:t>
            </a:r>
            <a:r>
              <a:rPr lang="en-US" dirty="0"/>
              <a:t> أَنْ </a:t>
            </a:r>
            <a:r>
              <a:rPr lang="en-US" dirty="0" err="1"/>
              <a:t>يَكُونَ</a:t>
            </a:r>
            <a:r>
              <a:rPr lang="en-US" dirty="0"/>
              <a:t> </a:t>
            </a:r>
            <a:r>
              <a:rPr lang="en-US" dirty="0" err="1"/>
              <a:t>إِبْرَاهِيمُ</a:t>
            </a:r>
            <a:endParaRPr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أَنَا</a:t>
            </a:r>
            <a:r>
              <a:rPr lang="en-US" dirty="0"/>
              <a:t> </a:t>
            </a:r>
            <a:r>
              <a:rPr lang="en-US" dirty="0" err="1"/>
              <a:t>كَائِنٌ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1327" name="Google Shape;1327;p15"/>
          <p:cNvSpPr/>
          <p:nvPr/>
        </p:nvSpPr>
        <p:spPr>
          <a:xfrm>
            <a:off x="6019800" y="5943600"/>
            <a:ext cx="3124200" cy="71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160"/>
              <a:buFont typeface="Noto Sans Symbols"/>
              <a:buNone/>
            </a:pPr>
            <a:r>
              <a:rPr lang="en-US" sz="3600" i="1" dirty="0" err="1">
                <a:solidFill>
                  <a:srgbClr val="FFFFFF"/>
                </a:solidFill>
              </a:rPr>
              <a:t>يوحنا</a:t>
            </a:r>
            <a:r>
              <a:rPr lang="ar-JO" sz="3600" i="1" dirty="0">
                <a:solidFill>
                  <a:srgbClr val="FFFFFF"/>
                </a:solidFill>
              </a:rPr>
              <a:t> 8: 58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7"/>
          <p:cNvSpPr txBox="1">
            <a:spLocks noGrp="1"/>
          </p:cNvSpPr>
          <p:nvPr>
            <p:ph type="title"/>
          </p:nvPr>
        </p:nvSpPr>
        <p:spPr>
          <a:xfrm>
            <a:off x="5794150" y="607938"/>
            <a:ext cx="2743200" cy="5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59"/>
                </a:solidFill>
              </a:rPr>
              <a:t>أقوال </a:t>
            </a:r>
            <a:r>
              <a:rPr lang="en-US" sz="5400" dirty="0" err="1">
                <a:solidFill>
                  <a:srgbClr val="FFFF59"/>
                </a:solidFill>
              </a:rPr>
              <a:t>يسوع</a:t>
            </a:r>
            <a:endParaRPr sz="5400" dirty="0">
              <a:solidFill>
                <a:srgbClr val="FFFF59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</a:rPr>
              <a:t>"</a:t>
            </a:r>
            <a:r>
              <a:rPr lang="en-US" sz="5400" dirty="0" err="1">
                <a:solidFill>
                  <a:schemeClr val="lt1"/>
                </a:solidFill>
              </a:rPr>
              <a:t>أنا</a:t>
            </a:r>
            <a:r>
              <a:rPr lang="en-US" sz="5400" dirty="0">
                <a:solidFill>
                  <a:schemeClr val="lt1"/>
                </a:solidFill>
              </a:rPr>
              <a:t> </a:t>
            </a:r>
            <a:r>
              <a:rPr lang="en-US" sz="5400" dirty="0" err="1">
                <a:solidFill>
                  <a:schemeClr val="lt1"/>
                </a:solidFill>
              </a:rPr>
              <a:t>هو</a:t>
            </a:r>
            <a:r>
              <a:rPr lang="en-US" sz="5400" dirty="0">
                <a:solidFill>
                  <a:schemeClr val="lt1"/>
                </a:solidFill>
              </a:rPr>
              <a:t>"</a:t>
            </a:r>
            <a:endParaRPr sz="5400" dirty="0">
              <a:solidFill>
                <a:schemeClr val="lt1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59"/>
                </a:solidFill>
              </a:rPr>
              <a:t> </a:t>
            </a:r>
            <a:r>
              <a:rPr lang="en-US" sz="5400" dirty="0" err="1">
                <a:solidFill>
                  <a:srgbClr val="FFFF59"/>
                </a:solidFill>
              </a:rPr>
              <a:t>في</a:t>
            </a:r>
            <a:r>
              <a:rPr lang="en-US" sz="5400" dirty="0">
                <a:solidFill>
                  <a:srgbClr val="FFFF59"/>
                </a:solidFill>
              </a:rPr>
              <a:t> إنجيل </a:t>
            </a:r>
            <a:r>
              <a:rPr lang="en-US" sz="5400" dirty="0" err="1">
                <a:solidFill>
                  <a:srgbClr val="FFFF59"/>
                </a:solidFill>
              </a:rPr>
              <a:t>يوحنا</a:t>
            </a:r>
            <a:r>
              <a:rPr lang="en-US" sz="5400" dirty="0">
                <a:solidFill>
                  <a:srgbClr val="FFFF59"/>
                </a:solidFill>
              </a:rPr>
              <a:t> </a:t>
            </a:r>
            <a:endParaRPr sz="5400" dirty="0">
              <a:solidFill>
                <a:srgbClr val="FFFF59"/>
              </a:solidFill>
            </a:endParaRPr>
          </a:p>
          <a:p>
            <a:pPr marL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FFF59"/>
              </a:solidFill>
            </a:endParaRPr>
          </a:p>
        </p:txBody>
      </p:sp>
      <p:sp>
        <p:nvSpPr>
          <p:cNvPr id="1333" name="Google Shape;1333;p17"/>
          <p:cNvSpPr txBox="1"/>
          <p:nvPr/>
        </p:nvSpPr>
        <p:spPr>
          <a:xfrm>
            <a:off x="449088" y="777125"/>
            <a:ext cx="4932300" cy="5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533400" marR="0" lvl="0" indent="-533400" algn="r" rtl="1"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i="1" dirty="0">
                <a:solidFill>
                  <a:srgbClr val="FFFFFF"/>
                </a:solidFill>
              </a:rPr>
              <a:t>"</a:t>
            </a:r>
            <a:r>
              <a:rPr lang="en-US" sz="3200" i="1" dirty="0" err="1">
                <a:solidFill>
                  <a:srgbClr val="FFFFFF"/>
                </a:solidFill>
              </a:rPr>
              <a:t>نور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العام</a:t>
            </a:r>
            <a:r>
              <a:rPr lang="en-US" sz="3200" i="1" dirty="0">
                <a:solidFill>
                  <a:srgbClr val="FFFFFF"/>
                </a:solidFill>
              </a:rPr>
              <a:t>"</a:t>
            </a:r>
            <a:endParaRPr dirty="0"/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i="1" dirty="0" err="1">
                <a:solidFill>
                  <a:srgbClr val="FFFFFF"/>
                </a:solidFill>
              </a:rPr>
              <a:t>قبل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إبراهيم</a:t>
            </a: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dirty="0"/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i="1" dirty="0" err="1">
                <a:solidFill>
                  <a:srgbClr val="FFFFFF"/>
                </a:solidFill>
              </a:rPr>
              <a:t>الراعي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الصالح</a:t>
            </a: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dirty="0"/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i="1" dirty="0" err="1">
                <a:solidFill>
                  <a:srgbClr val="FFFFFF"/>
                </a:solidFill>
              </a:rPr>
              <a:t>الباب</a:t>
            </a: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dirty="0"/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dirty="0" err="1">
                <a:solidFill>
                  <a:srgbClr val="FFFFFF"/>
                </a:solidFill>
              </a:rPr>
              <a:t>أنا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والآب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واحد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dirty="0"/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i="1" dirty="0" err="1">
                <a:solidFill>
                  <a:srgbClr val="FFFFFF"/>
                </a:solidFill>
              </a:rPr>
              <a:t>القيامة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والحياة</a:t>
            </a:r>
            <a:r>
              <a:rPr lang="en-US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dirty="0"/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ar-SA" sz="32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"الطريق، والحقّ، والحياة"</a:t>
            </a:r>
            <a:endParaRPr lang="en-US" sz="32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dirty="0" err="1">
                <a:solidFill>
                  <a:srgbClr val="FFFFFF"/>
                </a:solidFill>
              </a:rPr>
              <a:t>الكرمة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الحقيقية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32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Google Shape;1334;p17" descr="ia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7178225"/>
            <a:ext cx="91567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g2043979d644_0_0" descr="8.59 Stone him!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7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g2043979d644_0_0"/>
          <p:cNvSpPr txBox="1">
            <a:spLocks noGrp="1"/>
          </p:cNvSpPr>
          <p:nvPr>
            <p:ph type="ctrTitle"/>
          </p:nvPr>
        </p:nvSpPr>
        <p:spPr>
          <a:xfrm>
            <a:off x="0" y="-76200"/>
            <a:ext cx="9144000" cy="1916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0"/>
              </a:schemeClr>
            </a:outerShdw>
          </a:effectLst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"فَرَفَعُوا حِجَارَةً لِيَرْجُمُوهُ"</a:t>
            </a:r>
            <a:endParaRPr/>
          </a:p>
        </p:txBody>
      </p:sp>
      <p:sp>
        <p:nvSpPr>
          <p:cNvPr id="1341" name="Google Shape;1341;g2043979d644_0_0"/>
          <p:cNvSpPr/>
          <p:nvPr/>
        </p:nvSpPr>
        <p:spPr>
          <a:xfrm>
            <a:off x="6019800" y="5943600"/>
            <a:ext cx="3124200" cy="71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160"/>
              <a:buFont typeface="Noto Sans Symbols"/>
              <a:buNone/>
            </a:pPr>
            <a:r>
              <a:rPr lang="en-US" sz="3600" b="1" i="1" dirty="0" err="1">
                <a:solidFill>
                  <a:srgbClr val="FFFFFF"/>
                </a:solidFill>
              </a:rPr>
              <a:t>يوحنا</a:t>
            </a:r>
            <a:r>
              <a:rPr lang="en-US" sz="3600" b="1" i="1" dirty="0">
                <a:solidFill>
                  <a:srgbClr val="FFFFFF"/>
                </a:solidFill>
              </a:rPr>
              <a:t> 8</a:t>
            </a:r>
            <a:r>
              <a:rPr lang="ar-JO" sz="3600" b="1" i="1" dirty="0">
                <a:solidFill>
                  <a:srgbClr val="FFFFFF"/>
                </a:solidFill>
              </a:rPr>
              <a:t>: 59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Google Shape;1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260350"/>
            <a:ext cx="7007225" cy="66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9"/>
          <p:cNvSpPr txBox="1"/>
          <p:nvPr/>
        </p:nvSpPr>
        <p:spPr>
          <a:xfrm>
            <a:off x="5219700" y="404813"/>
            <a:ext cx="39243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الذي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صورة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غير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المنظور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بكر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خليقة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كولوسي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ar-JO" sz="3200" b="1" dirty="0">
                <a:solidFill>
                  <a:srgbClr val="FFFFFF"/>
                </a:solidFill>
              </a:rPr>
              <a:t>: 15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Colossians 1:16-18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5" name="Google Shape;1355;p20" descr="00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20"/>
          <p:cNvSpPr txBox="1"/>
          <p:nvPr/>
        </p:nvSpPr>
        <p:spPr>
          <a:xfrm>
            <a:off x="381000" y="404813"/>
            <a:ext cx="8458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فإنه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فيه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خلق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الكل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ما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السماوات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وما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على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الأرض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ما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يُرى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وما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لا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يُرى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سواء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كان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عروشاً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أم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سيادات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أم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رياسات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أم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سلاطين</a:t>
            </a:r>
            <a:r>
              <a:rPr lang="ar-JO" sz="3200" b="1" dirty="0">
                <a:solidFill>
                  <a:srgbClr val="FFFFFF"/>
                </a:solidFill>
              </a:rPr>
              <a:t>. الكل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ّ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به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وله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قد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خُلق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الذي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قبل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شيء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وفيه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يقوم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الكلّ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وهو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رأس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الجسد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الكنيسة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الذي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البداءة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بكر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من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الأموات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لكي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يكون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متقدّماً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كلّ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شيء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كولوسي</a:t>
            </a:r>
            <a:r>
              <a:rPr lang="ar-JO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1: 16- 18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21"/>
          <p:cNvGrpSpPr/>
          <p:nvPr/>
        </p:nvGrpSpPr>
        <p:grpSpPr>
          <a:xfrm>
            <a:off x="1835150" y="3175"/>
            <a:ext cx="7129463" cy="6665913"/>
            <a:chOff x="1835150" y="3175"/>
            <a:chExt cx="7129338" cy="6666185"/>
          </a:xfrm>
        </p:grpSpPr>
        <p:pic>
          <p:nvPicPr>
            <p:cNvPr id="1363" name="Google Shape;136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5150" y="3175"/>
              <a:ext cx="6870700" cy="6653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4" name="Google Shape;1364;p21"/>
            <p:cNvSpPr/>
            <p:nvPr/>
          </p:nvSpPr>
          <p:spPr>
            <a:xfrm>
              <a:off x="6516216" y="188640"/>
              <a:ext cx="2016224" cy="648072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7524328" y="5445224"/>
              <a:ext cx="1440160" cy="648072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2051720" y="6021288"/>
              <a:ext cx="2016224" cy="648072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835696" y="72008"/>
              <a:ext cx="2304256" cy="980728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1368" name="Google Shape;1368;p21"/>
          <p:cNvSpPr/>
          <p:nvPr/>
        </p:nvSpPr>
        <p:spPr>
          <a:xfrm rot="5400000">
            <a:off x="1264444" y="-1040606"/>
            <a:ext cx="3159125" cy="5472113"/>
          </a:xfrm>
          <a:prstGeom prst="rtTriangle">
            <a:avLst/>
          </a:prstGeom>
          <a:solidFill>
            <a:srgbClr val="00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69" name="Google Shape;1369;p21"/>
          <p:cNvSpPr txBox="1">
            <a:spLocks noGrp="1"/>
          </p:cNvSpPr>
          <p:nvPr>
            <p:ph type="title" idx="4294967295"/>
          </p:nvPr>
        </p:nvSpPr>
        <p:spPr>
          <a:xfrm>
            <a:off x="179388" y="12700"/>
            <a:ext cx="3635375" cy="195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داخل الذرة</a:t>
            </a: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1"/>
          <p:cNvSpPr txBox="1"/>
          <p:nvPr/>
        </p:nvSpPr>
        <p:spPr>
          <a:xfrm>
            <a:off x="6551613" y="31750"/>
            <a:ext cx="2592387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إلكترون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(س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الب</a:t>
            </a:r>
            <a:r>
              <a:rPr lang="ar-J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1371" name="Google Shape;1371;p21"/>
          <p:cNvSpPr txBox="1"/>
          <p:nvPr/>
        </p:nvSpPr>
        <p:spPr>
          <a:xfrm>
            <a:off x="7452320" y="5301208"/>
            <a:ext cx="1691680" cy="70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المدار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1"/>
          <p:cNvSpPr txBox="1"/>
          <p:nvPr/>
        </p:nvSpPr>
        <p:spPr>
          <a:xfrm>
            <a:off x="107950" y="2420938"/>
            <a:ext cx="25923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فيه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يقوم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الكلّ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4000" b="1" dirty="0">
                <a:solidFill>
                  <a:srgbClr val="FFFFFF"/>
                </a:solidFill>
              </a:rPr>
              <a:t>(2: 17)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1"/>
          <p:cNvSpPr txBox="1"/>
          <p:nvPr/>
        </p:nvSpPr>
        <p:spPr>
          <a:xfrm>
            <a:off x="359990" y="5688013"/>
            <a:ext cx="3563938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نواة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البروتون</a:t>
            </a:r>
            <a:r>
              <a:rPr lang="ar-JO" sz="3600" b="1" dirty="0">
                <a:solidFill>
                  <a:srgbClr val="FFFFFF"/>
                </a:solidFill>
              </a:rPr>
              <a:t> (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موجب</a:t>
            </a:r>
            <a:r>
              <a:rPr lang="ar-JO" sz="3600" b="1" dirty="0">
                <a:solidFill>
                  <a:srgbClr val="FFFFFF"/>
                </a:solidFill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9175"/>
            <a:ext cx="9144000" cy="4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22"/>
          <p:cNvSpPr txBox="1"/>
          <p:nvPr/>
        </p:nvSpPr>
        <p:spPr>
          <a:xfrm>
            <a:off x="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سقراط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2"/>
          <p:cNvSpPr txBox="1"/>
          <p:nvPr/>
        </p:nvSpPr>
        <p:spPr>
          <a:xfrm>
            <a:off x="300608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أفلاطون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2"/>
          <p:cNvSpPr txBox="1"/>
          <p:nvPr/>
        </p:nvSpPr>
        <p:spPr>
          <a:xfrm>
            <a:off x="601216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أرسطو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2"/>
          <p:cNvSpPr txBox="1"/>
          <p:nvPr/>
        </p:nvSpPr>
        <p:spPr>
          <a:xfrm>
            <a:off x="-2425" y="2195062"/>
            <a:ext cx="3492500" cy="46529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يحتاج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الأشخاص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الطيبون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إلى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قوانين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تخبرهم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بالتصرف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بمسؤولية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بينما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سيجد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الأشرار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طريقة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للالتفاف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3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على</a:t>
            </a:r>
            <a:r>
              <a:rPr lang="en-US" sz="32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القوانين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أفلاطون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</a:rPr>
              <a:t>348 - 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423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ق.م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2"/>
          <p:cNvSpPr txBox="1">
            <a:spLocks noGrp="1"/>
          </p:cNvSpPr>
          <p:nvPr>
            <p:ph type="title" idx="4294967295"/>
          </p:nvPr>
        </p:nvSpPr>
        <p:spPr>
          <a:xfrm>
            <a:off x="216024" y="35834"/>
            <a:ext cx="3284406" cy="19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الفلسفة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اليونانية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84" name="Google Shape;1384;p22"/>
          <p:cNvSpPr/>
          <p:nvPr/>
        </p:nvSpPr>
        <p:spPr>
          <a:xfrm>
            <a:off x="6047467" y="2230780"/>
            <a:ext cx="3059112" cy="4581525"/>
          </a:xfrm>
          <a:prstGeom prst="rect">
            <a:avLst/>
          </a:prstGeom>
          <a:solidFill>
            <a:srgbClr val="00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85" name="Google Shape;1385;p22"/>
          <p:cNvSpPr txBox="1"/>
          <p:nvPr/>
        </p:nvSpPr>
        <p:spPr>
          <a:xfrm>
            <a:off x="3476648" y="45695"/>
            <a:ext cx="5616575" cy="684053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dirty="0" err="1">
                <a:solidFill>
                  <a:schemeClr val="lt1"/>
                </a:solidFill>
              </a:rPr>
              <a:t>اُنْظُرُوا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أَنْ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لاَ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يَكُونَ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أَحَدٌ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يَسْبِيكُمْ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بِالْفَلْسَفَةِ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وَبِغُرُورٍ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بَاطِل</a:t>
            </a:r>
            <a:r>
              <a:rPr lang="en-US" sz="4200" dirty="0">
                <a:solidFill>
                  <a:schemeClr val="lt1"/>
                </a:solidFill>
              </a:rPr>
              <a:t>، </a:t>
            </a:r>
            <a:r>
              <a:rPr lang="en-US" sz="4200" dirty="0" err="1">
                <a:solidFill>
                  <a:schemeClr val="lt1"/>
                </a:solidFill>
              </a:rPr>
              <a:t>حَسَبَ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تَقْلِيدِ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النَّاسِ</a:t>
            </a:r>
            <a:r>
              <a:rPr lang="en-US" sz="4200" dirty="0">
                <a:solidFill>
                  <a:schemeClr val="lt1"/>
                </a:solidFill>
              </a:rPr>
              <a:t>، </a:t>
            </a:r>
            <a:r>
              <a:rPr lang="en-US" sz="4200" dirty="0" err="1">
                <a:solidFill>
                  <a:schemeClr val="lt1"/>
                </a:solidFill>
              </a:rPr>
              <a:t>حَسَبَ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أَرْكَانِ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الْعَالَمِ</a:t>
            </a:r>
            <a:r>
              <a:rPr lang="en-US" sz="4200" dirty="0">
                <a:solidFill>
                  <a:schemeClr val="lt1"/>
                </a:solidFill>
              </a:rPr>
              <a:t>، </a:t>
            </a:r>
            <a:r>
              <a:rPr lang="en-US" sz="4200" dirty="0" err="1">
                <a:solidFill>
                  <a:schemeClr val="lt1"/>
                </a:solidFill>
              </a:rPr>
              <a:t>وَلَيْسَ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dirty="0" err="1">
                <a:solidFill>
                  <a:schemeClr val="lt1"/>
                </a:solidFill>
              </a:rPr>
              <a:t>حَسَبَ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6300" b="1" dirty="0" err="1">
                <a:solidFill>
                  <a:schemeClr val="lt1"/>
                </a:solidFill>
              </a:rPr>
              <a:t>الْمَسِيحِ</a:t>
            </a:r>
            <a:r>
              <a:rPr lang="en-US" sz="4200" dirty="0">
                <a:solidFill>
                  <a:schemeClr val="lt1"/>
                </a:solidFill>
              </a:rPr>
              <a:t>.</a:t>
            </a:r>
            <a:endParaRPr sz="4200" dirty="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ar-JO" sz="3600" b="1" dirty="0">
              <a:solidFill>
                <a:srgbClr val="FFFFFF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ar-J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(2: 8)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386" name="Google Shape;1386;p22"/>
          <p:cNvSpPr/>
          <p:nvPr/>
        </p:nvSpPr>
        <p:spPr>
          <a:xfrm>
            <a:off x="108025" y="2289174"/>
            <a:ext cx="3500400" cy="30243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rgbClr val="00009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3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93" name="Google Shape;1393;p23"/>
          <p:cNvSpPr txBox="1">
            <a:spLocks noGrp="1"/>
          </p:cNvSpPr>
          <p:nvPr>
            <p:ph type="ctrTitle"/>
          </p:nvPr>
        </p:nvSpPr>
        <p:spPr>
          <a:xfrm>
            <a:off x="0" y="21563"/>
            <a:ext cx="914400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الآية المفتاحية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 txBox="1"/>
          <p:nvPr/>
        </p:nvSpPr>
        <p:spPr>
          <a:xfrm>
            <a:off x="0" y="1571612"/>
            <a:ext cx="9144000" cy="36575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فإنه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فيه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يحلّ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كلّ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ملء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اللاهوت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جسدياً</a:t>
            </a:r>
            <a:endParaRPr sz="4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ar-JO" sz="4400" b="1" dirty="0">
                <a:solidFill>
                  <a:srgbClr val="FFFFFF"/>
                </a:solidFill>
              </a:rPr>
              <a:t>(كولوسي 2: 9)</a:t>
            </a:r>
            <a:endParaRPr dirty="0"/>
          </a:p>
        </p:txBody>
      </p:sp>
      <p:sp>
        <p:nvSpPr>
          <p:cNvPr id="1395" name="Google Shape;1395;p23"/>
          <p:cNvSpPr txBox="1"/>
          <p:nvPr/>
        </p:nvSpPr>
        <p:spPr>
          <a:xfrm>
            <a:off x="0" y="5920006"/>
            <a:ext cx="8791222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كولوسي</a:t>
            </a:r>
            <a:endParaRPr sz="4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 txBox="1"/>
          <p:nvPr/>
        </p:nvSpPr>
        <p:spPr>
          <a:xfrm>
            <a:off x="8383895" y="65344"/>
            <a:ext cx="7040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187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3" name="Google Shape;1403;p24" descr="hebrews1_1_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961"/>
          <a:stretch/>
        </p:blipFill>
        <p:spPr>
          <a:xfrm>
            <a:off x="684213" y="260388"/>
            <a:ext cx="8388350" cy="6194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</p:pic>
      <p:sp>
        <p:nvSpPr>
          <p:cNvPr id="1404" name="Google Shape;1404;p24"/>
          <p:cNvSpPr txBox="1">
            <a:spLocks noGrp="1"/>
          </p:cNvSpPr>
          <p:nvPr>
            <p:ph type="title"/>
          </p:nvPr>
        </p:nvSpPr>
        <p:spPr>
          <a:xfrm>
            <a:off x="5508104" y="1"/>
            <a:ext cx="3647009" cy="119675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عبرانيين</a:t>
            </a:r>
            <a:r>
              <a:rPr lang="en-US" dirty="0"/>
              <a:t> </a:t>
            </a:r>
            <a:r>
              <a:rPr lang="ar-JO" dirty="0"/>
              <a:t>1: 1- 2</a:t>
            </a:r>
            <a:endParaRPr dirty="0"/>
          </a:p>
        </p:txBody>
      </p:sp>
      <p:sp>
        <p:nvSpPr>
          <p:cNvPr id="1405" name="Google Shape;1405;p24"/>
          <p:cNvSpPr txBox="1"/>
          <p:nvPr/>
        </p:nvSpPr>
        <p:spPr>
          <a:xfrm>
            <a:off x="107950" y="115890"/>
            <a:ext cx="4032250" cy="648176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اَللهُ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بَعْدَ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مَا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كَلَّمَ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الآبَاءَ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بِالأَنْبِيَاءِ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قَدِيماً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بِأَنْوَاعٍ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وَطُرُقٍ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كَثِيرَةٍ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كَلَّمَنَا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فِي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هَذِهِ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الأَيَّامِ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الأَخِيرَةِ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فِي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ابْنِهِ</a:t>
            </a:r>
            <a:r>
              <a:rPr lang="ar-JO" sz="4000" b="1" dirty="0">
                <a:solidFill>
                  <a:srgbClr val="FFFFFF"/>
                </a:solidFill>
              </a:rPr>
              <a:t>-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الَّذِي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جَعَلَهُ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وَارِثاً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لِكُلِّ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شَيْءٍ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الَّذِي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بِهِ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أَيْضاً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عَمِلَ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الْعَالَمِينَ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6" name="Google Shape;1216;p2"/>
          <p:cNvGrpSpPr/>
          <p:nvPr/>
        </p:nvGrpSpPr>
        <p:grpSpPr>
          <a:xfrm>
            <a:off x="-36798" y="0"/>
            <a:ext cx="9180798" cy="6858000"/>
            <a:chOff x="-23" y="0"/>
            <a:chExt cx="5879" cy="4429"/>
          </a:xfrm>
        </p:grpSpPr>
        <p:sp>
          <p:nvSpPr>
            <p:cNvPr id="1217" name="Google Shape;1217;p2"/>
            <p:cNvSpPr/>
            <p:nvPr/>
          </p:nvSpPr>
          <p:spPr>
            <a:xfrm>
              <a:off x="2910" y="0"/>
              <a:ext cx="2946" cy="4429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">
                  <a:srgbClr val="000040">
                    <a:alpha val="94509"/>
                  </a:srgbClr>
                </a:gs>
                <a:gs pos="25000">
                  <a:srgbClr val="400040">
                    <a:alpha val="86274"/>
                  </a:srgbClr>
                </a:gs>
                <a:gs pos="37500">
                  <a:srgbClr val="8F0040">
                    <a:alpha val="79607"/>
                  </a:srgbClr>
                </a:gs>
                <a:gs pos="45000">
                  <a:srgbClr val="F27300">
                    <a:alpha val="75686"/>
                  </a:srgbClr>
                </a:gs>
                <a:gs pos="50000">
                  <a:srgbClr val="FFBF00">
                    <a:alpha val="72941"/>
                  </a:srgbClr>
                </a:gs>
                <a:gs pos="55000">
                  <a:srgbClr val="F27300">
                    <a:alpha val="75686"/>
                  </a:srgbClr>
                </a:gs>
                <a:gs pos="62500">
                  <a:srgbClr val="8F0040">
                    <a:alpha val="79607"/>
                  </a:srgbClr>
                </a:gs>
                <a:gs pos="75000">
                  <a:srgbClr val="400040">
                    <a:alpha val="86274"/>
                  </a:srgbClr>
                </a:gs>
                <a:gs pos="90000">
                  <a:srgbClr val="000040">
                    <a:alpha val="94509"/>
                  </a:srgbClr>
                </a:gs>
                <a:gs pos="100000">
                  <a:srgbClr val="000000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-23" y="0"/>
              <a:ext cx="2946" cy="4429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">
                  <a:srgbClr val="000040">
                    <a:alpha val="94509"/>
                  </a:srgbClr>
                </a:gs>
                <a:gs pos="25000">
                  <a:srgbClr val="400040">
                    <a:alpha val="86274"/>
                  </a:srgbClr>
                </a:gs>
                <a:gs pos="37500">
                  <a:srgbClr val="8F0040">
                    <a:alpha val="79607"/>
                  </a:srgbClr>
                </a:gs>
                <a:gs pos="45000">
                  <a:srgbClr val="F27300">
                    <a:alpha val="75686"/>
                  </a:srgbClr>
                </a:gs>
                <a:gs pos="50000">
                  <a:srgbClr val="FFBF00">
                    <a:alpha val="72941"/>
                  </a:srgbClr>
                </a:gs>
                <a:gs pos="55000">
                  <a:srgbClr val="F27300">
                    <a:alpha val="75686"/>
                  </a:srgbClr>
                </a:gs>
                <a:gs pos="62500">
                  <a:srgbClr val="8F0040">
                    <a:alpha val="79607"/>
                  </a:srgbClr>
                </a:gs>
                <a:gs pos="75000">
                  <a:srgbClr val="400040">
                    <a:alpha val="86274"/>
                  </a:srgbClr>
                </a:gs>
                <a:gs pos="90000">
                  <a:srgbClr val="000040">
                    <a:alpha val="94509"/>
                  </a:srgbClr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grpSp>
        <p:nvGrpSpPr>
          <p:cNvPr id="1219" name="Google Shape;1219;p2"/>
          <p:cNvGrpSpPr/>
          <p:nvPr/>
        </p:nvGrpSpPr>
        <p:grpSpPr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220" name="Google Shape;1220;p2"/>
            <p:cNvSpPr/>
            <p:nvPr/>
          </p:nvSpPr>
          <p:spPr>
            <a:xfrm>
              <a:off x="1200" y="696"/>
              <a:ext cx="3288" cy="3288"/>
            </a:xfrm>
            <a:prstGeom prst="ellipse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1500" y="996"/>
              <a:ext cx="2688" cy="2688"/>
            </a:xfrm>
            <a:prstGeom prst="ellipse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sp>
        <p:nvSpPr>
          <p:cNvPr id="1222" name="Google Shape;1222;p2"/>
          <p:cNvSpPr/>
          <p:nvPr/>
        </p:nvSpPr>
        <p:spPr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rgbClr val="660066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3" name="Google Shape;1223;p2"/>
          <p:cNvSpPr txBox="1"/>
          <p:nvPr/>
        </p:nvSpPr>
        <p:spPr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24" name="Google Shape;1224;p2"/>
          <p:cNvSpPr/>
          <p:nvPr/>
        </p:nvSpPr>
        <p:spPr>
          <a:xfrm rot="1619911">
            <a:off x="4668838" y="4223842"/>
            <a:ext cx="2133600" cy="369291"/>
          </a:xfrm>
          <a:prstGeom prst="rect">
            <a:avLst/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540000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5" name="Google Shape;1225;p2"/>
          <p:cNvSpPr/>
          <p:nvPr/>
        </p:nvSpPr>
        <p:spPr>
          <a:xfrm rot="-1572683">
            <a:off x="2895600" y="4082554"/>
            <a:ext cx="1752600" cy="369291"/>
          </a:xfrm>
          <a:prstGeom prst="rect">
            <a:avLst/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540000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6" name="Google Shape;1226;p2"/>
          <p:cNvSpPr/>
          <p:nvPr/>
        </p:nvSpPr>
        <p:spPr>
          <a:xfrm rot="5400000">
            <a:off x="3771900" y="2368054"/>
            <a:ext cx="1752600" cy="369291"/>
          </a:xfrm>
          <a:prstGeom prst="rect">
            <a:avLst/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540000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7" name="Google Shape;1227;p2"/>
          <p:cNvSpPr/>
          <p:nvPr/>
        </p:nvSpPr>
        <p:spPr>
          <a:xfrm rot="7150481">
            <a:off x="6060282" y="4678283"/>
            <a:ext cx="1695450" cy="7335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8" name="Google Shape;1228;p2"/>
          <p:cNvSpPr txBox="1"/>
          <p:nvPr/>
        </p:nvSpPr>
        <p:spPr>
          <a:xfrm>
            <a:off x="4114800" y="2117725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endParaRPr sz="40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29" name="Google Shape;1229;p2"/>
          <p:cNvSpPr/>
          <p:nvPr/>
        </p:nvSpPr>
        <p:spPr>
          <a:xfrm rot="-7147958">
            <a:off x="1507332" y="4661615"/>
            <a:ext cx="1747837" cy="7335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30" name="Google Shape;1230;p2"/>
          <p:cNvSpPr txBox="1"/>
          <p:nvPr/>
        </p:nvSpPr>
        <p:spPr>
          <a:xfrm>
            <a:off x="5608638" y="4030663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endParaRPr sz="40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1" name="Google Shape;1231;p2"/>
          <p:cNvSpPr txBox="1"/>
          <p:nvPr/>
        </p:nvSpPr>
        <p:spPr>
          <a:xfrm>
            <a:off x="2667000" y="4030663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endParaRPr sz="40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2" name="Google Shape;1232;p2"/>
          <p:cNvSpPr txBox="1"/>
          <p:nvPr/>
        </p:nvSpPr>
        <p:spPr>
          <a:xfrm>
            <a:off x="1905000" y="4708525"/>
            <a:ext cx="1828800" cy="70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sz="40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بن</a:t>
            </a:r>
            <a:endParaRPr sz="40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3" name="Google Shape;1233;p2"/>
          <p:cNvSpPr/>
          <p:nvPr/>
        </p:nvSpPr>
        <p:spPr>
          <a:xfrm>
            <a:off x="3624263" y="1055608"/>
            <a:ext cx="2016125" cy="733583"/>
          </a:xfrm>
          <a:prstGeom prst="triangle">
            <a:avLst>
              <a:gd name="adj" fmla="val 50977"/>
            </a:avLst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grpSp>
        <p:nvGrpSpPr>
          <p:cNvPr id="1234" name="Google Shape;1234;p2"/>
          <p:cNvGrpSpPr/>
          <p:nvPr/>
        </p:nvGrpSpPr>
        <p:grpSpPr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1235" name="Google Shape;1235;p2"/>
            <p:cNvSpPr/>
            <p:nvPr/>
          </p:nvSpPr>
          <p:spPr>
            <a:xfrm>
              <a:off x="2286" y="1803"/>
              <a:ext cx="1248" cy="1104"/>
            </a:xfrm>
            <a:prstGeom prst="irregularSeal1">
              <a:avLst/>
            </a:prstGeom>
            <a:gradFill>
              <a:gsLst>
                <a:gs pos="0">
                  <a:schemeClr val="dk2"/>
                </a:gs>
                <a:gs pos="100000">
                  <a:srgbClr val="660066"/>
                </a:gs>
              </a:gsLst>
              <a:path path="circle">
                <a:fillToRect l="50000" t="50000" r="50000" b="50000"/>
              </a:path>
              <a:tileRect/>
            </a:gradFill>
            <a:ln w="5715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  <p:sp>
          <p:nvSpPr>
            <p:cNvPr id="1236" name="Google Shape;1236;p2"/>
            <p:cNvSpPr txBox="1"/>
            <p:nvPr/>
          </p:nvSpPr>
          <p:spPr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u="none" strike="noStrike" cap="none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الله</a:t>
              </a:r>
              <a:endParaRPr sz="40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1237" name="Google Shape;1237;p2"/>
          <p:cNvSpPr txBox="1"/>
          <p:nvPr/>
        </p:nvSpPr>
        <p:spPr>
          <a:xfrm>
            <a:off x="3714750" y="15081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الآب</a:t>
            </a:r>
            <a:endParaRPr sz="40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8" name="Google Shape;1238;p2"/>
          <p:cNvSpPr txBox="1"/>
          <p:nvPr/>
        </p:nvSpPr>
        <p:spPr>
          <a:xfrm>
            <a:off x="5486400" y="47085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الروح</a:t>
            </a:r>
            <a:endParaRPr sz="40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9" name="Google Shape;1239;p2"/>
          <p:cNvSpPr/>
          <p:nvPr/>
        </p:nvSpPr>
        <p:spPr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ليس</a:t>
            </a:r>
            <a:r>
              <a:rPr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هو</a:t>
            </a:r>
            <a:endParaRPr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40" name="Google Shape;1240;p2"/>
          <p:cNvSpPr/>
          <p:nvPr/>
        </p:nvSpPr>
        <p:spPr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ليس</a:t>
            </a:r>
            <a:r>
              <a:rPr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هو</a:t>
            </a:r>
            <a:endParaRPr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41" name="Google Shape;1241;p2"/>
          <p:cNvSpPr/>
          <p:nvPr/>
        </p:nvSpPr>
        <p:spPr>
          <a:xfrm>
            <a:off x="4038600" y="5972175"/>
            <a:ext cx="1119188" cy="2047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ليس</a:t>
            </a:r>
            <a:r>
              <a:rPr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</a:rPr>
              <a:t>هو</a:t>
            </a:r>
            <a:endParaRPr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42" name="Google Shape;1242;p2"/>
          <p:cNvSpPr txBox="1"/>
          <p:nvPr/>
        </p:nvSpPr>
        <p:spPr>
          <a:xfrm>
            <a:off x="0" y="6508576"/>
            <a:ext cx="5943600" cy="307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lang="en-US" sz="14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واين</a:t>
            </a:r>
            <a:r>
              <a:rPr lang="en-US" sz="1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هاوس</a:t>
            </a:r>
            <a:r>
              <a:rPr lang="en-US" sz="1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</a:t>
            </a:r>
            <a:r>
              <a:rPr lang="en-US" sz="14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مخططات</a:t>
            </a:r>
            <a:r>
              <a:rPr lang="en-US" sz="1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اللاهوت</a:t>
            </a:r>
            <a:r>
              <a:rPr lang="en-US" sz="1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والعقيدة</a:t>
            </a:r>
            <a:r>
              <a:rPr lang="en-US" sz="1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المسيحي</a:t>
            </a:r>
            <a:r>
              <a:rPr lang="en-US" sz="1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ص. 45</a:t>
            </a:r>
            <a:endParaRPr sz="14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43" name="Google Shape;1243;p2"/>
          <p:cNvSpPr txBox="1">
            <a:spLocks noGrp="1"/>
          </p:cNvSpPr>
          <p:nvPr>
            <p:ph type="title" idx="4294967295"/>
          </p:nvPr>
        </p:nvSpPr>
        <p:spPr>
          <a:xfrm>
            <a:off x="0" y="182563"/>
            <a:ext cx="8229600" cy="7699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الثالوث</a:t>
            </a:r>
            <a:endParaRPr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Google Shape;14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8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5"/>
          <p:cNvSpPr txBox="1">
            <a:spLocks noGrp="1"/>
          </p:cNvSpPr>
          <p:nvPr>
            <p:ph type="ctrTitle"/>
          </p:nvPr>
        </p:nvSpPr>
        <p:spPr>
          <a:xfrm>
            <a:off x="2339752" y="1052736"/>
            <a:ext cx="6804248" cy="161281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b="1" dirty="0"/>
              <a:t>1.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أعطاك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نفس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الإيمان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كما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أعطى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الرسل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بسبب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ألوهية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5"/>
          <p:cNvSpPr txBox="1"/>
          <p:nvPr/>
        </p:nvSpPr>
        <p:spPr>
          <a:xfrm>
            <a:off x="1691680" y="44624"/>
            <a:ext cx="7452320" cy="1080120"/>
          </a:xfrm>
          <a:prstGeom prst="rect">
            <a:avLst/>
          </a:prstGeom>
          <a:gradFill>
            <a:gsLst>
              <a:gs pos="0">
                <a:srgbClr val="00664C"/>
              </a:gs>
              <a:gs pos="47000">
                <a:srgbClr val="00664C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أنت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كامل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كالله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3600" b="1" dirty="0">
                <a:solidFill>
                  <a:srgbClr val="FFFFFF"/>
                </a:solidFill>
              </a:rPr>
              <a:t>(1: 1-4)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9" name="Google Shape;14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" y="0"/>
            <a:ext cx="9143954" cy="6592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6"/>
          <p:cNvSpPr txBox="1">
            <a:spLocks noGrp="1"/>
          </p:cNvSpPr>
          <p:nvPr>
            <p:ph type="ctrTitle"/>
          </p:nvPr>
        </p:nvSpPr>
        <p:spPr>
          <a:xfrm>
            <a:off x="0" y="5823082"/>
            <a:ext cx="9144000" cy="99897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Arial"/>
                <a:ea typeface="Arial"/>
                <a:cs typeface="Arial"/>
                <a:sym typeface="Arial"/>
              </a:rPr>
              <a:t>الملائكة تعبد المسيح يسوع 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7"/>
          <p:cNvSpPr/>
          <p:nvPr/>
        </p:nvSpPr>
        <p:spPr>
          <a:xfrm>
            <a:off x="1113566" y="2165334"/>
            <a:ext cx="6577817" cy="652255"/>
          </a:xfrm>
          <a:prstGeom prst="wedgeEllipseCallout">
            <a:avLst>
              <a:gd name="adj1" fmla="val -64638"/>
              <a:gd name="adj2" fmla="val -95941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27" name="Google Shape;1427;p27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28" name="Google Shape;1428;p27"/>
          <p:cNvSpPr txBox="1"/>
          <p:nvPr/>
        </p:nvSpPr>
        <p:spPr>
          <a:xfrm>
            <a:off x="1868934" y="3510625"/>
            <a:ext cx="4816099" cy="20707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ar-JO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5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وَلْتَسْجُدْ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لَهُ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كُلُّ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مَلَائِكَةِ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ٱللهِ</a:t>
            </a:r>
            <a:r>
              <a:rPr lang="ar-JO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." </a:t>
            </a:r>
            <a:endParaRPr sz="5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7"/>
          <p:cNvSpPr txBox="1">
            <a:spLocks noGrp="1"/>
          </p:cNvSpPr>
          <p:nvPr>
            <p:ph type="ctrTitle"/>
          </p:nvPr>
        </p:nvSpPr>
        <p:spPr>
          <a:xfrm>
            <a:off x="1773090" y="0"/>
            <a:ext cx="6863471" cy="17013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600" dirty="0"/>
              <a:t> </a:t>
            </a:r>
            <a:r>
              <a:rPr lang="en-US" sz="4800" dirty="0" err="1"/>
              <a:t>وَأَيْضًا</a:t>
            </a:r>
            <a:r>
              <a:rPr lang="en-US" sz="4800" dirty="0"/>
              <a:t> </a:t>
            </a:r>
            <a:r>
              <a:rPr lang="en-US" sz="4800" dirty="0" err="1"/>
              <a:t>مَتَى</a:t>
            </a:r>
            <a:r>
              <a:rPr lang="en-US" sz="4800" dirty="0"/>
              <a:t> </a:t>
            </a:r>
            <a:r>
              <a:rPr lang="en-US" sz="4800" dirty="0" err="1"/>
              <a:t>أَدْخَلَ</a:t>
            </a:r>
            <a:r>
              <a:rPr lang="en-US" sz="4800" dirty="0"/>
              <a:t> </a:t>
            </a:r>
            <a:r>
              <a:rPr lang="en-US" sz="4800" dirty="0" err="1"/>
              <a:t>ٱلْبِكْرَ</a:t>
            </a:r>
            <a:r>
              <a:rPr lang="en-US" sz="4800" dirty="0"/>
              <a:t> </a:t>
            </a:r>
            <a:r>
              <a:rPr lang="en-US" sz="4800" dirty="0" err="1"/>
              <a:t>إِلَى</a:t>
            </a:r>
            <a:r>
              <a:rPr lang="en-US" sz="4800" dirty="0"/>
              <a:t> </a:t>
            </a:r>
            <a:r>
              <a:rPr lang="en-US" sz="4800" dirty="0" err="1"/>
              <a:t>ٱلْعَالَمِ</a:t>
            </a:r>
            <a:r>
              <a:rPr lang="en-US" sz="4800" dirty="0"/>
              <a:t> </a:t>
            </a:r>
            <a:r>
              <a:rPr lang="en-US" sz="4800" dirty="0" err="1"/>
              <a:t>يَقُولُ</a:t>
            </a:r>
            <a:r>
              <a:rPr lang="ar-JO" sz="4800" dirty="0"/>
              <a:t>:</a:t>
            </a:r>
            <a:r>
              <a:rPr lang="en-US" sz="4800" dirty="0"/>
              <a:t> 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27"/>
          <p:cNvSpPr/>
          <p:nvPr/>
        </p:nvSpPr>
        <p:spPr>
          <a:xfrm>
            <a:off x="4635960" y="6137282"/>
            <a:ext cx="4459117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(61: 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7" name="Google Shape;1437;p28" descr="rev 4 lamb worshipp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825" y="-121977"/>
            <a:ext cx="9250315" cy="5724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28"/>
          <p:cNvSpPr txBox="1">
            <a:spLocks noGrp="1"/>
          </p:cNvSpPr>
          <p:nvPr>
            <p:ph type="title"/>
          </p:nvPr>
        </p:nvSpPr>
        <p:spPr>
          <a:xfrm>
            <a:off x="29882" y="5659693"/>
            <a:ext cx="9144000" cy="1198307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/>
              <a:t>'</a:t>
            </a:r>
            <a:r>
              <a:rPr lang="en-US" sz="4000" b="0" dirty="0" err="1"/>
              <a:t>وَهُمْ</a:t>
            </a:r>
            <a:r>
              <a:rPr lang="en-US" sz="4000" b="0" dirty="0"/>
              <a:t> </a:t>
            </a:r>
            <a:r>
              <a:rPr lang="en-US" sz="4000" b="0" dirty="0" err="1"/>
              <a:t>يَتَرَنَّمُونَ</a:t>
            </a:r>
            <a:r>
              <a:rPr lang="en-US" sz="4000" b="0" dirty="0"/>
              <a:t> </a:t>
            </a:r>
            <a:r>
              <a:rPr lang="en-US" sz="4000" b="0" dirty="0" err="1"/>
              <a:t>تَرْنِيمَةً</a:t>
            </a:r>
            <a:r>
              <a:rPr lang="en-US" sz="4000" b="0" dirty="0"/>
              <a:t> </a:t>
            </a:r>
            <a:r>
              <a:rPr lang="en-US" sz="4000" b="0" dirty="0" err="1"/>
              <a:t>جَدِيدَةً</a:t>
            </a:r>
            <a:r>
              <a:rPr lang="en-US" sz="4000" b="0" dirty="0"/>
              <a:t> </a:t>
            </a:r>
            <a:r>
              <a:rPr lang="en-US" sz="4000" b="0" dirty="0" err="1"/>
              <a:t>قَائِلِينَ</a:t>
            </a:r>
            <a:r>
              <a:rPr lang="ar-JO" sz="4000" b="0" dirty="0"/>
              <a:t>:</a:t>
            </a:r>
            <a:r>
              <a:rPr lang="en-US" sz="4000" b="0" dirty="0"/>
              <a:t> </a:t>
            </a:r>
            <a:r>
              <a:rPr lang="en-US" sz="4000" b="0" dirty="0" err="1"/>
              <a:t>مُسْتَحِقٌّ</a:t>
            </a:r>
            <a:r>
              <a:rPr lang="en-US" sz="4000" b="0" dirty="0"/>
              <a:t> </a:t>
            </a:r>
            <a:r>
              <a:rPr lang="en-US" sz="4000" b="0" dirty="0" err="1"/>
              <a:t>أَنْتَ</a:t>
            </a:r>
            <a:r>
              <a:rPr lang="en-US" sz="4000" b="0" dirty="0"/>
              <a:t> </a:t>
            </a:r>
            <a:r>
              <a:rPr lang="en-US" sz="4000" b="0" dirty="0" err="1"/>
              <a:t>أَنْ</a:t>
            </a:r>
            <a:r>
              <a:rPr lang="en-US" sz="4000" b="0" dirty="0"/>
              <a:t> </a:t>
            </a:r>
            <a:r>
              <a:rPr lang="en-US" sz="4000" b="0" dirty="0" err="1"/>
              <a:t>تَأْخُذَ</a:t>
            </a:r>
            <a:r>
              <a:rPr lang="en-US" sz="4000" b="0" dirty="0"/>
              <a:t> </a:t>
            </a:r>
            <a:r>
              <a:rPr lang="en-US" sz="4000" b="0" dirty="0" err="1"/>
              <a:t>ٱلسِّفْرَ</a:t>
            </a:r>
            <a:r>
              <a:rPr lang="en-US" sz="4000" b="0" dirty="0"/>
              <a:t> </a:t>
            </a:r>
            <a:r>
              <a:rPr lang="en-US" sz="4000" b="0" dirty="0" err="1"/>
              <a:t>وَتَفْتَحَ</a:t>
            </a:r>
            <a:r>
              <a:rPr lang="en-US" sz="4000" b="0" dirty="0"/>
              <a:t> </a:t>
            </a:r>
            <a:r>
              <a:rPr lang="en-US" sz="4000" b="0" dirty="0" err="1"/>
              <a:t>خُتُومَهُ</a:t>
            </a:r>
            <a:r>
              <a:rPr lang="en-US" sz="4000" b="0" dirty="0"/>
              <a:t>.....</a:t>
            </a:r>
            <a:r>
              <a:rPr lang="ar-JO" sz="4000" b="0" dirty="0"/>
              <a:t>(ر</a:t>
            </a:r>
            <a:r>
              <a:rPr lang="en-US" sz="4000" b="0" dirty="0" err="1"/>
              <a:t>ُؤْيَا</a:t>
            </a:r>
            <a:r>
              <a:rPr lang="en-US" sz="4000" b="0" dirty="0"/>
              <a:t> </a:t>
            </a:r>
            <a:r>
              <a:rPr lang="en-US" sz="4000" b="0" dirty="0" err="1"/>
              <a:t>يُوحَنَّا</a:t>
            </a:r>
            <a:r>
              <a:rPr lang="en-US" sz="4000" b="0" dirty="0"/>
              <a:t> </a:t>
            </a:r>
            <a:r>
              <a:rPr lang="ar-JO" sz="4000" b="0" dirty="0"/>
              <a:t>5: 9)</a:t>
            </a:r>
            <a:endParaRPr dirty="0"/>
          </a:p>
        </p:txBody>
      </p:sp>
      <p:sp>
        <p:nvSpPr>
          <p:cNvPr id="1439" name="Google Shape;1439;p28"/>
          <p:cNvSpPr txBox="1"/>
          <p:nvPr/>
        </p:nvSpPr>
        <p:spPr>
          <a:xfrm>
            <a:off x="8404299" y="60325"/>
            <a:ext cx="6981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369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9"/>
          <p:cNvSpPr/>
          <p:nvPr/>
        </p:nvSpPr>
        <p:spPr>
          <a:xfrm>
            <a:off x="1113566" y="2165334"/>
            <a:ext cx="6577817" cy="652255"/>
          </a:xfrm>
          <a:prstGeom prst="wedgeEllipseCallout">
            <a:avLst>
              <a:gd name="adj1" fmla="val -64638"/>
              <a:gd name="adj2" fmla="val -95941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46" name="Google Shape;1446;p29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47" name="Google Shape;1447;p29"/>
          <p:cNvSpPr txBox="1"/>
          <p:nvPr/>
        </p:nvSpPr>
        <p:spPr>
          <a:xfrm>
            <a:off x="1668380" y="3417887"/>
            <a:ext cx="5634665" cy="22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ar-J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600" b="1" dirty="0" err="1">
                <a:solidFill>
                  <a:srgbClr val="FFFFFF"/>
                </a:solidFill>
              </a:rPr>
              <a:t>ا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لصَّانِعُ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مَلَائِكَتَهُ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رِيَاحًا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وَخُدَّامَهُ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لَهِيبَ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نَارٍ</a:t>
            </a:r>
            <a:r>
              <a:rPr lang="ar-J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." 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9"/>
          <p:cNvSpPr txBox="1">
            <a:spLocks noGrp="1"/>
          </p:cNvSpPr>
          <p:nvPr>
            <p:ph type="ctrTitle"/>
          </p:nvPr>
        </p:nvSpPr>
        <p:spPr>
          <a:xfrm>
            <a:off x="1773090" y="390525"/>
            <a:ext cx="6863471" cy="131087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وَعَنِ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ٱلْمَلَائِكَةِ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يَقُولُ</a:t>
            </a:r>
            <a:r>
              <a:rPr lang="ar-JO" sz="3600" b="1" dirty="0"/>
              <a:t>: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9"/>
          <p:cNvSpPr/>
          <p:nvPr/>
        </p:nvSpPr>
        <p:spPr>
          <a:xfrm>
            <a:off x="4635960" y="6137282"/>
            <a:ext cx="4459117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(71: 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" name="Google Shape;14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00" y="-297873"/>
            <a:ext cx="11100457" cy="718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30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أربعة</a:t>
            </a:r>
            <a:r>
              <a:rPr lang="en-US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مخلوقات</a:t>
            </a:r>
            <a:r>
              <a:rPr lang="en-US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حيّة</a:t>
            </a:r>
            <a:r>
              <a:rPr lang="en-US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JO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(رؤيا 4)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31"/>
          <p:cNvSpPr/>
          <p:nvPr/>
        </p:nvSpPr>
        <p:spPr>
          <a:xfrm>
            <a:off x="-271252" y="1306001"/>
            <a:ext cx="9777436" cy="652255"/>
          </a:xfrm>
          <a:prstGeom prst="wedgeEllipseCallout">
            <a:avLst>
              <a:gd name="adj1" fmla="val -41176"/>
              <a:gd name="adj2" fmla="val -75439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64" name="Google Shape;1464;p31"/>
          <p:cNvSpPr txBox="1"/>
          <p:nvPr/>
        </p:nvSpPr>
        <p:spPr>
          <a:xfrm>
            <a:off x="36997" y="1689066"/>
            <a:ext cx="8976005" cy="504427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كرسيّك يا الله إلى دهر الدهور 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قضيب </a:t>
            </a: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استقامة قضيب ملكك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5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أحببت البرّ وأبغضت الإثم</a:t>
            </a:r>
            <a:endParaRPr sz="5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من أجل ذلك مسحك الله إلهك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بزيت ال</a:t>
            </a:r>
            <a:r>
              <a:rPr lang="en-US" sz="3600" b="1">
                <a:solidFill>
                  <a:srgbClr val="FFFF00"/>
                </a:solidFill>
              </a:rPr>
              <a:t>ا</a:t>
            </a: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بتهاج أكثر من شركائك</a:t>
            </a:r>
            <a:b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31"/>
          <p:cNvSpPr txBox="1">
            <a:spLocks noGrp="1"/>
          </p:cNvSpPr>
          <p:nvPr>
            <p:ph type="ctrTitle"/>
          </p:nvPr>
        </p:nvSpPr>
        <p:spPr>
          <a:xfrm>
            <a:off x="1773090" y="144016"/>
            <a:ext cx="6863471" cy="83671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و أما عن ال</a:t>
            </a:r>
            <a:r>
              <a:rPr lang="en-US" sz="3600" b="1"/>
              <a:t>ا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بن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4635960" y="6137282"/>
            <a:ext cx="4459117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ar-JO" sz="3600" b="1" dirty="0">
                <a:solidFill>
                  <a:srgbClr val="FFFFFF"/>
                </a:solidFill>
              </a:rPr>
              <a:t>(1: 8-9)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32"/>
          <p:cNvSpPr txBox="1">
            <a:spLocks noGrp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Arial"/>
                <a:ea typeface="Arial"/>
                <a:cs typeface="Arial"/>
                <a:sym typeface="Arial"/>
              </a:rPr>
              <a:t>ال</a:t>
            </a:r>
            <a:r>
              <a:rPr lang="en-US" sz="5400" b="1"/>
              <a:t>آ</a:t>
            </a:r>
            <a:r>
              <a:rPr lang="en-US" sz="5400" b="1">
                <a:latin typeface="Arial"/>
                <a:ea typeface="Arial"/>
                <a:cs typeface="Arial"/>
                <a:sym typeface="Arial"/>
              </a:rPr>
              <a:t>ب دعا يسوع الله!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3" name="Google Shape;14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92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3"/>
          <p:cNvSpPr/>
          <p:nvPr/>
        </p:nvSpPr>
        <p:spPr>
          <a:xfrm>
            <a:off x="-271252" y="1306001"/>
            <a:ext cx="9777436" cy="652255"/>
          </a:xfrm>
          <a:prstGeom prst="wedgeEllipseCallout">
            <a:avLst>
              <a:gd name="adj1" fmla="val -41176"/>
              <a:gd name="adj2" fmla="val -75439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80" name="Google Shape;1480;p33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81" name="Google Shape;1481;p33"/>
          <p:cNvSpPr txBox="1"/>
          <p:nvPr/>
        </p:nvSpPr>
        <p:spPr>
          <a:xfrm>
            <a:off x="971600" y="1767497"/>
            <a:ext cx="7416824" cy="390828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ar-JO" sz="4400" b="1" dirty="0">
                <a:solidFill>
                  <a:schemeClr val="lt1"/>
                </a:solidFill>
              </a:rPr>
              <a:t>"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وَأَنْتَ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يَا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رَبُّ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فِي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ٱلْبَدْءِ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أَسَّسْتَ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ٱلْأَرْضَ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وَٱلسَّمَاوَاتُ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هِيَ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عَمَلُ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يَدَيْكَ</a:t>
            </a:r>
            <a:r>
              <a:rPr lang="ar-JO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هِيَ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تَبِيدُ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وَلَكِنْ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أَنْتَ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تَبْقَى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وَكُلُّهَا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كَثَوْبٍ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تَبْلَى</a:t>
            </a:r>
            <a:r>
              <a:rPr lang="ar-JO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." </a:t>
            </a:r>
            <a:endParaRPr sz="4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33"/>
          <p:cNvSpPr txBox="1">
            <a:spLocks noGrp="1"/>
          </p:cNvSpPr>
          <p:nvPr>
            <p:ph type="ctrTitle"/>
          </p:nvPr>
        </p:nvSpPr>
        <p:spPr>
          <a:xfrm>
            <a:off x="1773090" y="0"/>
            <a:ext cx="6863471" cy="17013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و</a:t>
            </a:r>
            <a:r>
              <a:rPr lang="en-US" sz="3600" b="1" dirty="0" err="1"/>
              <a:t>أ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ما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عن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الابن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قال</a:t>
            </a:r>
            <a:r>
              <a:rPr lang="ar-JO" sz="3600" b="1" dirty="0"/>
              <a:t>: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33"/>
          <p:cNvSpPr/>
          <p:nvPr/>
        </p:nvSpPr>
        <p:spPr>
          <a:xfrm>
            <a:off x="4586641" y="6137282"/>
            <a:ext cx="4508436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(11-10</a:t>
            </a:r>
            <a:r>
              <a:rPr lang="ar-JO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:1)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4"/>
          <p:cNvSpPr/>
          <p:nvPr/>
        </p:nvSpPr>
        <p:spPr>
          <a:xfrm>
            <a:off x="-271252" y="1306001"/>
            <a:ext cx="9777436" cy="652255"/>
          </a:xfrm>
          <a:prstGeom prst="wedgeEllipseCallout">
            <a:avLst>
              <a:gd name="adj1" fmla="val -41176"/>
              <a:gd name="adj2" fmla="val -75439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490" name="Google Shape;1490;p34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91" name="Google Shape;1491;p34"/>
          <p:cNvSpPr txBox="1"/>
          <p:nvPr/>
        </p:nvSpPr>
        <p:spPr>
          <a:xfrm>
            <a:off x="36997" y="2416482"/>
            <a:ext cx="8976005" cy="390828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ar-JO" sz="4400" b="1" dirty="0">
                <a:solidFill>
                  <a:schemeClr val="lt1"/>
                </a:solidFill>
              </a:rPr>
              <a:t>"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وَأَنْتَ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يَا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رَبُّ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فِي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ٱلْبَدْءِ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أَسَّسْتَ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ٱلْأَرْضَ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وَٱلسَّمَاوَاتُ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ar-JO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وَكَرِدَاءٍ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تَطْوِيهَا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فَتَتَغَيَّرُ</a:t>
            </a:r>
            <a:r>
              <a:rPr lang="ar-JO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وَلَكِنْ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أَنْتَ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أَنْتَ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وَسِنُوكَ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لَنْ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تَفْنَى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ar-JO" sz="4400" b="1" dirty="0">
                <a:solidFill>
                  <a:srgbClr val="FFFFFF"/>
                </a:solidFill>
              </a:rPr>
              <a:t>"</a:t>
            </a:r>
            <a:endParaRPr sz="4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34"/>
          <p:cNvSpPr txBox="1">
            <a:spLocks noGrp="1"/>
          </p:cNvSpPr>
          <p:nvPr>
            <p:ph type="ctrTitle"/>
          </p:nvPr>
        </p:nvSpPr>
        <p:spPr>
          <a:xfrm>
            <a:off x="1773090" y="0"/>
            <a:ext cx="6863471" cy="17013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و أما عن ال</a:t>
            </a:r>
            <a:r>
              <a:rPr lang="en-US" sz="3600" b="1"/>
              <a:t>ا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بن…</a:t>
            </a:r>
            <a:endParaRPr/>
          </a:p>
        </p:txBody>
      </p:sp>
      <p:sp>
        <p:nvSpPr>
          <p:cNvPr id="1493" name="Google Shape;1493;p34"/>
          <p:cNvSpPr/>
          <p:nvPr/>
        </p:nvSpPr>
        <p:spPr>
          <a:xfrm>
            <a:off x="4586641" y="6137282"/>
            <a:ext cx="4508436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ar-JO" sz="3600" b="1" dirty="0">
                <a:solidFill>
                  <a:srgbClr val="FFFFFF"/>
                </a:solidFill>
              </a:rPr>
              <a:t>(1: 10أ، 12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endParaRPr lang="ar-JO" sz="3600" b="1" dirty="0">
              <a:solidFill>
                <a:srgbClr val="FFFFFF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" descr="rev 22 jesus holding ligh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54"/>
            <a:ext cx="9144000" cy="6805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"/>
          <p:cNvSpPr txBox="1">
            <a:spLocks noGrp="1"/>
          </p:cNvSpPr>
          <p:nvPr>
            <p:ph type="title"/>
          </p:nvPr>
        </p:nvSpPr>
        <p:spPr>
          <a:xfrm>
            <a:off x="457200" y="52754"/>
            <a:ext cx="8229600" cy="87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الخالق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35" descr="Dark Blue Worship Backgroun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35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01" name="Google Shape;1501;p35"/>
          <p:cNvSpPr txBox="1">
            <a:spLocks noGrp="1"/>
          </p:cNvSpPr>
          <p:nvPr>
            <p:ph type="ctrTitle"/>
          </p:nvPr>
        </p:nvSpPr>
        <p:spPr>
          <a:xfrm>
            <a:off x="0" y="29469"/>
            <a:ext cx="9144000" cy="404760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٢بطرس ١: ١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سِمْعَانُ بُطْرُسُ عَبْدُ يَسُوعَ الْمَسِيحِ وَرَسُولُهُ، إِلَى الَّذِينَ نَالُوا مَعَنَا </a:t>
            </a:r>
            <a:r>
              <a:rPr lang="en-US" sz="4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إِيمَاناً</a:t>
            </a: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 ثَمِيناً مُسَاوِياً لَنَا، بِبِرِّ </a:t>
            </a:r>
            <a:r>
              <a:rPr lang="en-US" sz="4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إِلَهِنَا</a:t>
            </a: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 وَالْمُخَلِّصِ يَسُوعَ الْمَسِيحِ.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" name="Google Shape;150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8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36"/>
          <p:cNvSpPr txBox="1">
            <a:spLocks noGrp="1"/>
          </p:cNvSpPr>
          <p:nvPr>
            <p:ph type="ctrTitle"/>
          </p:nvPr>
        </p:nvSpPr>
        <p:spPr>
          <a:xfrm>
            <a:off x="2339752" y="1052736"/>
            <a:ext cx="6804248" cy="161281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1" dirty="0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أعطاك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نفس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الإيمان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كما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أعطى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الرسل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بسبب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ألوهية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6"/>
          <p:cNvSpPr txBox="1"/>
          <p:nvPr/>
        </p:nvSpPr>
        <p:spPr>
          <a:xfrm>
            <a:off x="1691680" y="44624"/>
            <a:ext cx="7452320" cy="1080120"/>
          </a:xfrm>
          <a:prstGeom prst="rect">
            <a:avLst/>
          </a:prstGeom>
          <a:gradFill>
            <a:gsLst>
              <a:gs pos="0">
                <a:srgbClr val="00664C"/>
              </a:gs>
              <a:gs pos="47000">
                <a:srgbClr val="00664C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أنت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كامل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كالله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3600" b="1" dirty="0">
                <a:solidFill>
                  <a:srgbClr val="FFFFFF"/>
                </a:solidFill>
              </a:rPr>
              <a:t>(1: 1-4)</a:t>
            </a:r>
          </a:p>
        </p:txBody>
      </p:sp>
      <p:sp>
        <p:nvSpPr>
          <p:cNvPr id="1510" name="Google Shape;1510;p36"/>
          <p:cNvSpPr txBox="1"/>
          <p:nvPr/>
        </p:nvSpPr>
        <p:spPr>
          <a:xfrm>
            <a:off x="2339752" y="2531355"/>
            <a:ext cx="6804248" cy="161281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ar-JO" sz="3600" b="1" dirty="0">
                <a:solidFill>
                  <a:srgbClr val="FFFFFF"/>
                </a:solidFill>
              </a:rPr>
              <a:t>2.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أظهر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لنا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الله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شخص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للنعمة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والسلام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37" descr="Dark Blue Worship Backgroun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37"/>
          <p:cNvSpPr txBox="1">
            <a:spLocks noGrp="1"/>
          </p:cNvSpPr>
          <p:nvPr>
            <p:ph type="ctrTitle"/>
          </p:nvPr>
        </p:nvSpPr>
        <p:spPr>
          <a:xfrm>
            <a:off x="0" y="29469"/>
            <a:ext cx="9144000" cy="39035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٢بطرس ١: ٢</a:t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لِتَكْثُرْ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لَكُمُ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النِّعْمَةُ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وَالسَّلاَمُ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بِمَعْرِفَةِ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اللَّهِ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وَ</a:t>
            </a:r>
            <a:r>
              <a:rPr lang="en-US" sz="48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يَسُوعَ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رَبِّنَا</a:t>
            </a:r>
            <a:r>
              <a:rPr lang="ar-JO" sz="4800" b="1" dirty="0"/>
              <a:t>.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3" name="Google Shape;152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8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p38"/>
          <p:cNvSpPr/>
          <p:nvPr/>
        </p:nvSpPr>
        <p:spPr>
          <a:xfrm rot="2177326">
            <a:off x="2592786" y="519288"/>
            <a:ext cx="5168957" cy="4718449"/>
          </a:xfrm>
          <a:prstGeom prst="ellipse">
            <a:avLst/>
          </a:prstGeom>
          <a:solidFill>
            <a:srgbClr val="660066">
              <a:alpha val="58431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25" name="Google Shape;1525;p38"/>
          <p:cNvSpPr/>
          <p:nvPr/>
        </p:nvSpPr>
        <p:spPr>
          <a:xfrm rot="9274204">
            <a:off x="1454146" y="2613349"/>
            <a:ext cx="5336510" cy="5188097"/>
          </a:xfrm>
          <a:prstGeom prst="ellipse">
            <a:avLst/>
          </a:prstGeom>
          <a:solidFill>
            <a:srgbClr val="008000">
              <a:alpha val="40784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26" name="Google Shape;1526;p38"/>
          <p:cNvSpPr/>
          <p:nvPr/>
        </p:nvSpPr>
        <p:spPr>
          <a:xfrm rot="-3002663">
            <a:off x="4241931" y="2353951"/>
            <a:ext cx="5212219" cy="5153637"/>
          </a:xfrm>
          <a:prstGeom prst="ellipse">
            <a:avLst/>
          </a:prstGeom>
          <a:solidFill>
            <a:schemeClr val="dk1">
              <a:alpha val="54509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27" name="Google Shape;1527;p38"/>
          <p:cNvSpPr txBox="1">
            <a:spLocks noGrp="1"/>
          </p:cNvSpPr>
          <p:nvPr>
            <p:ph type="ctrTitle"/>
          </p:nvPr>
        </p:nvSpPr>
        <p:spPr>
          <a:xfrm>
            <a:off x="4270954" y="3338117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الربّ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 txBox="1"/>
          <p:nvPr/>
        </p:nvSpPr>
        <p:spPr>
          <a:xfrm>
            <a:off x="1691680" y="44624"/>
            <a:ext cx="7452320" cy="1080120"/>
          </a:xfrm>
          <a:prstGeom prst="rect">
            <a:avLst/>
          </a:prstGeom>
          <a:gradFill>
            <a:gsLst>
              <a:gs pos="0">
                <a:srgbClr val="00664C"/>
              </a:gs>
              <a:gs pos="47000">
                <a:srgbClr val="00664C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الربّ يسوع المسيح</a:t>
            </a: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 txBox="1"/>
          <p:nvPr/>
        </p:nvSpPr>
        <p:spPr>
          <a:xfrm>
            <a:off x="4270954" y="3787228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يسوع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 txBox="1"/>
          <p:nvPr/>
        </p:nvSpPr>
        <p:spPr>
          <a:xfrm>
            <a:off x="4270954" y="4236339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 txBox="1"/>
          <p:nvPr/>
        </p:nvSpPr>
        <p:spPr>
          <a:xfrm>
            <a:off x="3955765" y="939324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الله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 txBox="1"/>
          <p:nvPr/>
        </p:nvSpPr>
        <p:spPr>
          <a:xfrm>
            <a:off x="2006714" y="4766202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المخلّص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 txBox="1"/>
          <p:nvPr/>
        </p:nvSpPr>
        <p:spPr>
          <a:xfrm>
            <a:off x="7005696" y="4449566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الملك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 txBox="1"/>
          <p:nvPr/>
        </p:nvSpPr>
        <p:spPr>
          <a:xfrm>
            <a:off x="3955765" y="1396448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الإله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 txBox="1"/>
          <p:nvPr/>
        </p:nvSpPr>
        <p:spPr>
          <a:xfrm>
            <a:off x="2006714" y="5218328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يسوع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 txBox="1"/>
          <p:nvPr/>
        </p:nvSpPr>
        <p:spPr>
          <a:xfrm>
            <a:off x="7005696" y="4901691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 txBox="1"/>
          <p:nvPr/>
        </p:nvSpPr>
        <p:spPr>
          <a:xfrm>
            <a:off x="3955766" y="1837264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سيّد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 txBox="1"/>
          <p:nvPr/>
        </p:nvSpPr>
        <p:spPr>
          <a:xfrm>
            <a:off x="2006715" y="5659144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حَمَل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 txBox="1"/>
          <p:nvPr/>
        </p:nvSpPr>
        <p:spPr>
          <a:xfrm>
            <a:off x="7005697" y="5342507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الأَسَدُ</a:t>
            </a:r>
            <a:endParaRPr sz="25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"علم المسيح (كريستولوجيا)" متاحٌ على الموقع الإلكترونيّ:</a:t>
            </a:r>
            <a:br>
              <a:rPr lang="ar-JO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احصلْ على هذا العرض التقديميِّ مجَّانًا!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"/>
          <p:cNvSpPr txBox="1">
            <a:spLocks noGrp="1"/>
          </p:cNvSpPr>
          <p:nvPr>
            <p:ph type="title"/>
          </p:nvPr>
        </p:nvSpPr>
        <p:spPr>
          <a:xfrm>
            <a:off x="578504" y="6171640"/>
            <a:ext cx="7986993" cy="30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5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John 1:3</a:t>
            </a:r>
            <a:endParaRPr dirty="0"/>
          </a:p>
        </p:txBody>
      </p:sp>
      <p:pic>
        <p:nvPicPr>
          <p:cNvPr id="1257" name="Google Shape;12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45" y="231122"/>
            <a:ext cx="8153681" cy="640136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258" name="Google Shape;1258;p4"/>
          <p:cNvSpPr/>
          <p:nvPr/>
        </p:nvSpPr>
        <p:spPr>
          <a:xfrm>
            <a:off x="3566272" y="6645088"/>
            <a:ext cx="1283074" cy="21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59" name="Google Shape;1259;p4"/>
          <p:cNvSpPr/>
          <p:nvPr/>
        </p:nvSpPr>
        <p:spPr>
          <a:xfrm>
            <a:off x="1241051" y="762001"/>
            <a:ext cx="6601666" cy="545446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279F"/>
              </a:gs>
              <a:gs pos="100000">
                <a:srgbClr val="000000"/>
              </a:gs>
            </a:gsLst>
            <a:lin ang="5400000" scaled="0"/>
          </a:gra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0" name="Google Shape;1260;p4"/>
          <p:cNvSpPr txBox="1"/>
          <p:nvPr/>
        </p:nvSpPr>
        <p:spPr>
          <a:xfrm>
            <a:off x="8622709" y="17009"/>
            <a:ext cx="227356" cy="33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A27C"/>
              </a:buClr>
              <a:buSzPts val="1765"/>
              <a:buFont typeface="Comic Sans MS"/>
              <a:buNone/>
            </a:pPr>
            <a:r>
              <a:rPr lang="en-US" sz="1765" u="none" strike="noStrike" cap="none" dirty="0">
                <a:solidFill>
                  <a:srgbClr val="FFA27C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endParaRPr dirty="0"/>
          </a:p>
        </p:txBody>
      </p:sp>
      <p:sp>
        <p:nvSpPr>
          <p:cNvPr id="1261" name="Google Shape;1261;p4"/>
          <p:cNvSpPr txBox="1"/>
          <p:nvPr/>
        </p:nvSpPr>
        <p:spPr>
          <a:xfrm>
            <a:off x="1388129" y="1480578"/>
            <a:ext cx="5616949" cy="24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2" name="Google Shape;1262;p4"/>
          <p:cNvSpPr txBox="1"/>
          <p:nvPr/>
        </p:nvSpPr>
        <p:spPr>
          <a:xfrm>
            <a:off x="1134596" y="893670"/>
            <a:ext cx="6953250" cy="48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24"/>
              <a:buFont typeface="Arial"/>
              <a:buNone/>
            </a:pPr>
            <a:r>
              <a:rPr lang="en-US" sz="2824" b="1" i="1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</a:t>
            </a:r>
            <a:r>
              <a:rPr lang="en-US" sz="2824" b="1" i="1" dirty="0" err="1">
                <a:solidFill>
                  <a:srgbClr val="FFFF00"/>
                </a:solidFill>
              </a:rPr>
              <a:t>إ</a:t>
            </a:r>
            <a:r>
              <a:rPr lang="en-US" sz="2824" b="1" i="1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صحاح</a:t>
            </a:r>
            <a:r>
              <a:rPr lang="en-US" sz="2824" b="1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24" b="1" i="1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الأول</a:t>
            </a:r>
            <a:r>
              <a:rPr lang="en-US" sz="2824" b="1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2824" b="1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2824" b="1" i="1" u="sng" dirty="0">
                <a:solidFill>
                  <a:srgbClr val="08F2EE"/>
                </a:solidFill>
              </a:rPr>
              <a:t>6</a:t>
            </a:r>
            <a:r>
              <a:rPr lang="ar-JO" sz="2824" b="1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24" b="1" i="1" u="sng" strike="noStrike" cap="none" dirty="0" err="1">
                <a:solidFill>
                  <a:srgbClr val="08F2EE"/>
                </a:solidFill>
                <a:latin typeface="Arial"/>
                <a:ea typeface="Arial"/>
                <a:cs typeface="Arial"/>
                <a:sym typeface="Arial"/>
              </a:rPr>
              <a:t>حقائق</a:t>
            </a:r>
            <a:r>
              <a:rPr lang="en-US" sz="2824" b="1" i="1" u="sng" strike="noStrike" cap="none" dirty="0">
                <a:solidFill>
                  <a:srgbClr val="08F2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24" b="1" i="1" u="sng" strike="noStrike" cap="none" dirty="0" err="1">
                <a:solidFill>
                  <a:srgbClr val="08F2EE"/>
                </a:solidFill>
                <a:latin typeface="Arial"/>
                <a:ea typeface="Arial"/>
                <a:cs typeface="Arial"/>
                <a:sym typeface="Arial"/>
              </a:rPr>
              <a:t>عظيمة</a:t>
            </a:r>
            <a:r>
              <a:rPr lang="en-US" sz="2824" b="1" i="1" u="sng" strike="noStrike" cap="none" dirty="0">
                <a:solidFill>
                  <a:srgbClr val="08F2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24" b="1" i="1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عن</a:t>
            </a:r>
            <a:endParaRPr sz="2824" b="1" i="1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"/>
          <p:cNvSpPr txBox="1"/>
          <p:nvPr/>
        </p:nvSpPr>
        <p:spPr>
          <a:xfrm>
            <a:off x="7918357" y="6538633"/>
            <a:ext cx="162485" cy="21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4" name="Google Shape;1264;p4"/>
          <p:cNvSpPr txBox="1"/>
          <p:nvPr/>
        </p:nvSpPr>
        <p:spPr>
          <a:xfrm>
            <a:off x="8232122" y="6454589"/>
            <a:ext cx="162485" cy="32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5" name="Google Shape;1265;p4"/>
          <p:cNvSpPr/>
          <p:nvPr/>
        </p:nvSpPr>
        <p:spPr>
          <a:xfrm>
            <a:off x="4747093" y="3543860"/>
            <a:ext cx="2914930" cy="248770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FF"/>
              </a:gs>
              <a:gs pos="50000">
                <a:srgbClr val="000000"/>
              </a:gs>
              <a:gs pos="100000">
                <a:srgbClr val="0000FF"/>
              </a:gs>
            </a:gsLst>
            <a:lin ang="18900000" scaled="0"/>
          </a:gradFill>
          <a:ln w="76300" cap="flat" cmpd="sng">
            <a:solidFill>
              <a:srgbClr val="FC0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6" name="Google Shape;1266;p4"/>
          <p:cNvSpPr txBox="1"/>
          <p:nvPr/>
        </p:nvSpPr>
        <p:spPr>
          <a:xfrm>
            <a:off x="4751294" y="3626505"/>
            <a:ext cx="28506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6"/>
              <a:buFont typeface="Arial"/>
              <a:buNone/>
            </a:pP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شيء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به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كان</a:t>
            </a:r>
            <a:endParaRPr dirty="0"/>
          </a:p>
          <a:p>
            <a:pPr marL="0" marR="0" lvl="0" indent="0" algn="ctr" rtl="1">
              <a:lnSpc>
                <a:spcPct val="93000"/>
              </a:lnSpc>
              <a:spcBef>
                <a:spcPts val="1544"/>
              </a:spcBef>
              <a:spcAft>
                <a:spcPts val="0"/>
              </a:spcAft>
              <a:buClr>
                <a:srgbClr val="FFFFFF"/>
              </a:buClr>
              <a:buSzPts val="2206"/>
              <a:buFont typeface="Arial"/>
              <a:buNone/>
            </a:pP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وبغيره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لم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يكن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1">
              <a:lnSpc>
                <a:spcPct val="93000"/>
              </a:lnSpc>
              <a:spcBef>
                <a:spcPts val="1544"/>
              </a:spcBef>
              <a:spcAft>
                <a:spcPts val="0"/>
              </a:spcAft>
              <a:buClr>
                <a:srgbClr val="FFFFFF"/>
              </a:buClr>
              <a:buSzPts val="2206"/>
              <a:buFont typeface="Arial"/>
              <a:buNone/>
            </a:pP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شيء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ممّا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6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كان</a:t>
            </a:r>
            <a:r>
              <a:rPr lang="en-US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ar-JO" sz="2206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2206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4"/>
          <p:cNvSpPr txBox="1"/>
          <p:nvPr/>
        </p:nvSpPr>
        <p:spPr>
          <a:xfrm>
            <a:off x="8470247" y="6079192"/>
            <a:ext cx="162485" cy="32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8" name="Google Shape;1268;p4"/>
          <p:cNvSpPr txBox="1"/>
          <p:nvPr/>
        </p:nvSpPr>
        <p:spPr>
          <a:xfrm>
            <a:off x="8246363" y="6546662"/>
            <a:ext cx="297888" cy="20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2"/>
              <a:buFont typeface="Comic Sans MS"/>
              <a:buNone/>
            </a:pPr>
            <a:r>
              <a:rPr lang="en-US" sz="882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25</a:t>
            </a:r>
            <a:endParaRPr dirty="0"/>
          </a:p>
        </p:txBody>
      </p:sp>
      <p:sp>
        <p:nvSpPr>
          <p:cNvPr id="1269" name="Google Shape;1269;p4"/>
          <p:cNvSpPr txBox="1"/>
          <p:nvPr/>
        </p:nvSpPr>
        <p:spPr>
          <a:xfrm>
            <a:off x="8593783" y="6493328"/>
            <a:ext cx="241783" cy="2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12"/>
              <a:buFont typeface="Comic Sans MS"/>
              <a:buNone/>
            </a:pPr>
            <a:r>
              <a:rPr lang="en-US" sz="1412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</a:t>
            </a:r>
            <a:endParaRPr dirty="0"/>
          </a:p>
        </p:txBody>
      </p:sp>
      <p:sp>
        <p:nvSpPr>
          <p:cNvPr id="1270" name="Google Shape;1270;p4"/>
          <p:cNvSpPr txBox="1"/>
          <p:nvPr/>
        </p:nvSpPr>
        <p:spPr>
          <a:xfrm>
            <a:off x="1126191" y="225519"/>
            <a:ext cx="7122739" cy="48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24"/>
              <a:buFont typeface="Arial"/>
              <a:buNone/>
            </a:pPr>
            <a:r>
              <a:rPr lang="en-US" sz="2824" b="1" i="0" u="none" strike="noStrike" cap="none" dirty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24" b="1" i="0" u="none" strike="noStrike" cap="none" dirty="0" err="1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تلخيص</a:t>
            </a:r>
            <a:r>
              <a:rPr lang="en-US" sz="2824" b="1" i="0" u="none" strike="noStrike" cap="none" dirty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24" b="1" i="0" u="none" strike="noStrike" cap="none" dirty="0" err="1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الرسال</a:t>
            </a:r>
            <a:r>
              <a:rPr lang="ar-JO" sz="2824" b="1" i="0" u="none" strike="noStrike" cap="none" dirty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ة: يوحنا </a:t>
            </a:r>
            <a:endParaRPr sz="2824" b="1" i="0" u="none" strike="noStrike" cap="none" dirty="0">
              <a:solidFill>
                <a:srgbClr val="FAF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"/>
          <p:cNvSpPr txBox="1"/>
          <p:nvPr/>
        </p:nvSpPr>
        <p:spPr>
          <a:xfrm>
            <a:off x="1234048" y="1736912"/>
            <a:ext cx="3625200" cy="13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ts val="1765"/>
              <a:buFont typeface="Arial"/>
              <a:buNone/>
            </a:pPr>
            <a:r>
              <a:rPr lang="en-US" sz="1765" b="1" i="0" u="none" strike="noStrike" cap="none" dirty="0" err="1">
                <a:solidFill>
                  <a:srgbClr val="618FFD"/>
                </a:solidFill>
                <a:latin typeface="Arial"/>
                <a:ea typeface="Arial"/>
                <a:cs typeface="Arial"/>
                <a:sym typeface="Arial"/>
              </a:rPr>
              <a:t>الآية</a:t>
            </a:r>
            <a:r>
              <a:rPr lang="ar-JO" sz="1765" b="1" i="0" u="none" strike="noStrike" cap="none" dirty="0">
                <a:solidFill>
                  <a:srgbClr val="618FFD"/>
                </a:solidFill>
                <a:latin typeface="Arial"/>
                <a:ea typeface="Arial"/>
                <a:cs typeface="Arial"/>
                <a:sym typeface="Arial"/>
              </a:rPr>
              <a:t>: 1</a:t>
            </a:r>
            <a:br>
              <a:rPr lang="en-US" sz="1765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الوجود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المسبق</a:t>
            </a:r>
            <a:endParaRPr sz="1765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93000"/>
              </a:lnSpc>
              <a:spcBef>
                <a:spcPts val="1103"/>
              </a:spcBef>
              <a:spcAft>
                <a:spcPts val="0"/>
              </a:spcAft>
              <a:buClr>
                <a:srgbClr val="FFFF00"/>
              </a:buClr>
              <a:buSzPts val="1765"/>
              <a:buFont typeface="Arial"/>
              <a:buNone/>
            </a:pP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شخص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متميّز</a:t>
            </a:r>
            <a:endParaRPr sz="1765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1103"/>
              </a:spcBef>
              <a:spcAft>
                <a:spcPts val="0"/>
              </a:spcAft>
              <a:buClr>
                <a:srgbClr val="FFFF00"/>
              </a:buClr>
              <a:buSzPts val="1765"/>
              <a:buFont typeface="Arial"/>
              <a:buNone/>
            </a:pP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كان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الله</a:t>
            </a:r>
            <a:endParaRPr sz="1765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"/>
          <p:cNvSpPr txBox="1"/>
          <p:nvPr/>
        </p:nvSpPr>
        <p:spPr>
          <a:xfrm>
            <a:off x="1078567" y="3459816"/>
            <a:ext cx="3975287" cy="5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ts val="1765"/>
              <a:buFont typeface="Arial"/>
              <a:buNone/>
            </a:pPr>
            <a:r>
              <a:rPr lang="en-US" sz="1765" b="1" i="0" u="none" strike="noStrike" cap="none" dirty="0" err="1">
                <a:solidFill>
                  <a:srgbClr val="618FFD"/>
                </a:solidFill>
                <a:latin typeface="Arial"/>
                <a:ea typeface="Arial"/>
                <a:cs typeface="Arial"/>
                <a:sym typeface="Arial"/>
              </a:rPr>
              <a:t>الآية</a:t>
            </a:r>
            <a:r>
              <a:rPr lang="ar-JO" sz="1765" b="1" i="0" u="none" strike="noStrike" cap="none" dirty="0">
                <a:solidFill>
                  <a:srgbClr val="618FFD"/>
                </a:solidFill>
                <a:latin typeface="Arial"/>
                <a:ea typeface="Arial"/>
                <a:cs typeface="Arial"/>
                <a:sym typeface="Arial"/>
              </a:rPr>
              <a:t>: 2</a:t>
            </a:r>
            <a:br>
              <a:rPr lang="en-US" sz="1765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كان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موجودًا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منذ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الأزل</a:t>
            </a:r>
            <a:endParaRPr sz="1765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"/>
          <p:cNvSpPr txBox="1"/>
          <p:nvPr/>
        </p:nvSpPr>
        <p:spPr>
          <a:xfrm>
            <a:off x="864254" y="4436129"/>
            <a:ext cx="4363290" cy="5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ts val="1765"/>
              <a:buFont typeface="Arial"/>
              <a:buNone/>
            </a:pPr>
            <a:r>
              <a:rPr lang="en-US" sz="1765" b="1" i="0" u="none" strike="noStrike" cap="none" dirty="0" err="1">
                <a:solidFill>
                  <a:srgbClr val="618FFD"/>
                </a:solidFill>
                <a:latin typeface="Arial"/>
                <a:ea typeface="Arial"/>
                <a:cs typeface="Arial"/>
                <a:sym typeface="Arial"/>
              </a:rPr>
              <a:t>الآية</a:t>
            </a:r>
            <a:r>
              <a:rPr lang="ar-JO" sz="1765" b="1" i="0" u="none" strike="noStrike" cap="none" dirty="0">
                <a:solidFill>
                  <a:srgbClr val="618FFD"/>
                </a:solidFill>
                <a:latin typeface="Arial"/>
                <a:ea typeface="Arial"/>
                <a:cs typeface="Arial"/>
                <a:sym typeface="Arial"/>
              </a:rPr>
              <a:t>: 3 </a:t>
            </a:r>
            <a:br>
              <a:rPr lang="en-US" sz="1765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خالق</a:t>
            </a:r>
            <a:r>
              <a:rPr lang="en-US" sz="1765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5" b="1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الكون</a:t>
            </a:r>
            <a:endParaRPr sz="1765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"/>
          <p:cNvSpPr txBox="1"/>
          <p:nvPr/>
        </p:nvSpPr>
        <p:spPr>
          <a:xfrm>
            <a:off x="4543985" y="1573026"/>
            <a:ext cx="31377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294"/>
              <a:buFont typeface="Arial"/>
              <a:buNone/>
            </a:pPr>
            <a:r>
              <a:rPr lang="en-US" sz="5294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يسوع </a:t>
            </a:r>
            <a:endParaRPr/>
          </a:p>
          <a:p>
            <a:pPr marL="0" marR="0" lvl="0" indent="0" algn="ctr" rtl="1">
              <a:lnSpc>
                <a:spcPct val="93000"/>
              </a:lnSpc>
              <a:spcBef>
                <a:spcPts val="3309"/>
              </a:spcBef>
              <a:spcAft>
                <a:spcPts val="0"/>
              </a:spcAft>
              <a:buClr>
                <a:srgbClr val="FFFF00"/>
              </a:buClr>
              <a:buSzPts val="5294"/>
              <a:buFont typeface="Arial"/>
              <a:buNone/>
            </a:pPr>
            <a:r>
              <a:rPr lang="en-US" sz="5294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المسيح!</a:t>
            </a:r>
            <a:endParaRPr sz="5294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"/>
          <p:cNvSpPr txBox="1"/>
          <p:nvPr/>
        </p:nvSpPr>
        <p:spPr>
          <a:xfrm>
            <a:off x="4598168" y="5523100"/>
            <a:ext cx="3123640" cy="46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None/>
            </a:pPr>
            <a:r>
              <a:rPr lang="en-US" sz="2471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يوحنا</a:t>
            </a:r>
            <a:r>
              <a:rPr lang="en-US" sz="2471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2471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 3</a:t>
            </a:r>
            <a:endParaRPr sz="2471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5" descr="John 1.3 jesus creating_adam.jpg"/>
          <p:cNvPicPr preferRelativeResize="0"/>
          <p:nvPr/>
        </p:nvPicPr>
        <p:blipFill rotWithShape="1">
          <a:blip r:embed="rId3">
            <a:alphaModFix/>
          </a:blip>
          <a:srcRect l="2223" t="1125"/>
          <a:stretch/>
        </p:blipFill>
        <p:spPr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95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b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شكّل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آدم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من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التراب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JO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يوحنا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1: 3،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4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تكوين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2: 7)</a:t>
            </a: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6" descr="Jesus Creator-Adam Eve.jpg"/>
          <p:cNvPicPr preferRelativeResize="0"/>
          <p:nvPr/>
        </p:nvPicPr>
        <p:blipFill rotWithShape="1">
          <a:blip r:embed="rId3">
            <a:alphaModFix/>
          </a:blip>
          <a:srcRect l="5556"/>
          <a:stretch/>
        </p:blipFill>
        <p:spPr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6"/>
          <p:cNvSpPr txBox="1">
            <a:spLocks noGrp="1"/>
          </p:cNvSpPr>
          <p:nvPr>
            <p:ph type="title"/>
          </p:nvPr>
        </p:nvSpPr>
        <p:spPr>
          <a:xfrm>
            <a:off x="4499992" y="3124200"/>
            <a:ext cx="4567808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خلق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يسوع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dirty="0" err="1">
                <a:solidFill>
                  <a:schemeClr val="lt1"/>
                </a:solidFill>
              </a:rPr>
              <a:t>آدم</a:t>
            </a:r>
            <a:r>
              <a:rPr lang="en-US" dirty="0">
                <a:solidFill>
                  <a:schemeClr val="lt1"/>
                </a:solidFill>
              </a:rPr>
              <a:t> و </a:t>
            </a:r>
            <a:r>
              <a:rPr lang="en-US" dirty="0" err="1">
                <a:solidFill>
                  <a:schemeClr val="lt1"/>
                </a:solidFill>
              </a:rPr>
              <a:t>حواء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ar-JO" dirty="0">
                <a:solidFill>
                  <a:schemeClr val="lt1"/>
                </a:solidFill>
              </a:rPr>
              <a:t>(</a:t>
            </a:r>
            <a:r>
              <a:rPr lang="en-US" dirty="0" err="1">
                <a:solidFill>
                  <a:schemeClr val="lt1"/>
                </a:solidFill>
              </a:rPr>
              <a:t>تكوين</a:t>
            </a:r>
            <a:r>
              <a:rPr lang="ar-JO" dirty="0">
                <a:solidFill>
                  <a:schemeClr val="lt1"/>
                </a:solidFill>
              </a:rPr>
              <a:t> 2: 21-23، يوحنا 1: 3) </a:t>
            </a:r>
            <a:br>
              <a:rPr lang="ar-JO" dirty="0">
                <a:solidFill>
                  <a:schemeClr val="lt1"/>
                </a:solidFill>
              </a:rPr>
            </a:br>
            <a:r>
              <a:rPr lang="ar-JO" dirty="0">
                <a:solidFill>
                  <a:schemeClr val="lt1"/>
                </a:solidFill>
              </a:rPr>
              <a:t> </a:t>
            </a:r>
            <a:br>
              <a:rPr lang="en-US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8"/>
          <p:cNvSpPr txBox="1"/>
          <p:nvPr/>
        </p:nvSpPr>
        <p:spPr>
          <a:xfrm>
            <a:off x="828260" y="2553804"/>
            <a:ext cx="799547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اَللهُ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لَمْ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يَرَهُ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أَحَدٌ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قَطُّ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اَلابْنُ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الْوَحِيدُ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الذي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هو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الله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هُوَ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حِضْنِ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الآبِ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هُوَ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خَبَّرَ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8"/>
          <p:cNvSpPr txBox="1"/>
          <p:nvPr/>
        </p:nvSpPr>
        <p:spPr>
          <a:xfrm>
            <a:off x="629477" y="588065"/>
            <a:ext cx="79954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يوحنا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</a:t>
            </a:r>
            <a:r>
              <a:rPr lang="ar-JO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18 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يوحنا</a:t>
            </a:r>
            <a:r>
              <a:rPr lang="en-US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6-8</a:t>
            </a:r>
            <a:endParaRPr sz="5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9"/>
          <p:cNvSpPr txBox="1"/>
          <p:nvPr/>
        </p:nvSpPr>
        <p:spPr>
          <a:xfrm>
            <a:off x="812213" y="4887025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dirty="0" err="1">
                <a:solidFill>
                  <a:srgbClr val="FFFFFF"/>
                </a:solidFill>
              </a:rPr>
              <a:t>النور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dirty="0">
                <a:solidFill>
                  <a:srgbClr val="FFFFFF"/>
                </a:solidFill>
              </a:rPr>
              <a:t>8</a:t>
            </a:r>
            <a:endParaRPr sz="4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9"/>
          <p:cNvSpPr txBox="1"/>
          <p:nvPr/>
        </p:nvSpPr>
        <p:spPr>
          <a:xfrm>
            <a:off x="3868338" y="459430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الماء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9"/>
          <p:cNvSpPr txBox="1"/>
          <p:nvPr/>
        </p:nvSpPr>
        <p:spPr>
          <a:xfrm>
            <a:off x="6645675" y="349775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>
                <a:solidFill>
                  <a:srgbClr val="FFFFFF"/>
                </a:solidFill>
              </a:rPr>
              <a:t>الخبز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>
                <a:solidFill>
                  <a:srgbClr val="FFFFFF"/>
                </a:solidFill>
              </a:rPr>
              <a:t>6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2" name="Google Shape;1302;p9" descr="bre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425" y="1295400"/>
            <a:ext cx="27813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9" descr="water_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050" y="1211750"/>
            <a:ext cx="2868613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9" descr="light over ocean.JPG"/>
          <p:cNvPicPr preferRelativeResize="0"/>
          <p:nvPr/>
        </p:nvPicPr>
        <p:blipFill rotWithShape="1">
          <a:blip r:embed="rId5">
            <a:alphaModFix/>
          </a:blip>
          <a:srcRect l="30938" r="25937" b="35001"/>
          <a:stretch/>
        </p:blipFill>
        <p:spPr>
          <a:xfrm>
            <a:off x="533400" y="1211750"/>
            <a:ext cx="3148426" cy="355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dk1"/>
            </a:gs>
            <a:gs pos="50000">
              <a:srgbClr val="FF9933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Google Shape;1309;p10" descr="8.19 Pharisee close 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0"/>
          <p:cNvSpPr txBox="1">
            <a:spLocks noGrp="1"/>
          </p:cNvSpPr>
          <p:nvPr>
            <p:ph type="title"/>
          </p:nvPr>
        </p:nvSpPr>
        <p:spPr>
          <a:xfrm rot="-833100">
            <a:off x="1266825" y="4670425"/>
            <a:ext cx="7889875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rgbClr val="FFFFFF"/>
                </a:solidFill>
              </a:rPr>
              <a:t>مَن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أنت</a:t>
            </a:r>
            <a:r>
              <a:rPr lang="en-US" sz="8000" dirty="0">
                <a:solidFill>
                  <a:srgbClr val="FFFFFF"/>
                </a:solidFill>
              </a:rPr>
              <a:t>؟</a:t>
            </a:r>
            <a:endParaRPr dirty="0"/>
          </a:p>
        </p:txBody>
      </p:sp>
      <p:sp>
        <p:nvSpPr>
          <p:cNvPr id="1311" name="Google Shape;1311;p10"/>
          <p:cNvSpPr/>
          <p:nvPr/>
        </p:nvSpPr>
        <p:spPr>
          <a:xfrm>
            <a:off x="6019800" y="5943600"/>
            <a:ext cx="3124200" cy="71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يوحنا</a:t>
            </a:r>
            <a:r>
              <a:rPr lang="en-US" sz="36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r>
              <a:rPr lang="ar-JO" sz="3600" i="1" dirty="0">
                <a:solidFill>
                  <a:srgbClr val="FFFFFF"/>
                </a:solidFill>
              </a:rPr>
              <a:t>: 25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1453</Words>
  <Application>Microsoft Macintosh PowerPoint</Application>
  <PresentationFormat>On-screen Show (4:3)</PresentationFormat>
  <Paragraphs>210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35</vt:i4>
      </vt:variant>
    </vt:vector>
  </HeadingPairs>
  <TitlesOfParts>
    <vt:vector size="63" baseType="lpstr">
      <vt:lpstr>Arial Narrow</vt:lpstr>
      <vt:lpstr>Calibri</vt:lpstr>
      <vt:lpstr>Traditional Arabic</vt:lpstr>
      <vt:lpstr>Helvetica Neue</vt:lpstr>
      <vt:lpstr>Wingdings</vt:lpstr>
      <vt:lpstr>Book Antiqua</vt:lpstr>
      <vt:lpstr>Garamond</vt:lpstr>
      <vt:lpstr>Noto Sans Symbols</vt:lpstr>
      <vt:lpstr>Arial</vt:lpstr>
      <vt:lpstr>Comic Sans MS</vt:lpstr>
      <vt:lpstr>Times New Roman</vt:lpstr>
      <vt:lpstr>預設簡報設計</vt:lpstr>
      <vt:lpstr>7_Default Design</vt:lpstr>
      <vt:lpstr>23_Blank Presentation</vt:lpstr>
      <vt:lpstr>9_Office Theme</vt:lpstr>
      <vt:lpstr>Generic</vt:lpstr>
      <vt:lpstr>3_Generic</vt:lpstr>
      <vt:lpstr>1_Generic</vt:lpstr>
      <vt:lpstr>5_Default Design</vt:lpstr>
      <vt:lpstr>Default Design</vt:lpstr>
      <vt:lpstr>51_Blank Presentation</vt:lpstr>
      <vt:lpstr>19_Default Design</vt:lpstr>
      <vt:lpstr>49_Blank Presentation</vt:lpstr>
      <vt:lpstr>50_Blank Presentation</vt:lpstr>
      <vt:lpstr>10_Default Design</vt:lpstr>
      <vt:lpstr>Hardcover</vt:lpstr>
      <vt:lpstr>33_Default Design</vt:lpstr>
      <vt:lpstr>Orbit</vt:lpstr>
      <vt:lpstr>ألوهيّة المسيح</vt:lpstr>
      <vt:lpstr>الثالوث</vt:lpstr>
      <vt:lpstr>يسوع الخالق</vt:lpstr>
      <vt:lpstr>John 1:3</vt:lpstr>
      <vt:lpstr> شكّل يسوع آدم من التراب. (يوحنا 1: 3،   تكوين 2: 7)</vt:lpstr>
      <vt:lpstr>خلق يسوع آدم و حواء (تكوين 2: 21-23، يوحنا 1: 3)    </vt:lpstr>
      <vt:lpstr>PowerPoint Presentation</vt:lpstr>
      <vt:lpstr>يوحنا 6-8</vt:lpstr>
      <vt:lpstr>مَن أنت؟</vt:lpstr>
      <vt:lpstr>"من أنا؟ أنا هو الله" (يوحنا 8: 25-30)</vt:lpstr>
      <vt:lpstr>"قَبْلَ أَنْ يَكُونَ إِبْرَاهِيمُ  أَنَا كَائِنٌ"</vt:lpstr>
      <vt:lpstr>أقوال يسوع "أنا هو"  في إنجيل يوحنا  </vt:lpstr>
      <vt:lpstr>"فَرَفَعُوا حِجَارَةً لِيَرْجُمُوهُ"</vt:lpstr>
      <vt:lpstr>PowerPoint Presentation</vt:lpstr>
      <vt:lpstr>Colossians 1:16-18</vt:lpstr>
      <vt:lpstr>داخل الذرة</vt:lpstr>
      <vt:lpstr>الفلسفة اليونانية</vt:lpstr>
      <vt:lpstr>الآية المفتاحية</vt:lpstr>
      <vt:lpstr>عبرانيين 1: 1- 2</vt:lpstr>
      <vt:lpstr>1. أعطاك الله نفس الإيمان كما أعطى الرسل بسبب ألوهية المسيح.</vt:lpstr>
      <vt:lpstr>الملائكة تعبد المسيح يسوع </vt:lpstr>
      <vt:lpstr>" وَأَيْضًا مَتَى أَدْخَلَ ٱلْبِكْرَ إِلَى ٱلْعَالَمِ يَقُولُ: </vt:lpstr>
      <vt:lpstr>'وَهُمْ يَتَرَنَّمُونَ تَرْنِيمَةً جَدِيدَةً قَائِلِينَ: مُسْتَحِقٌّ أَنْتَ أَنْ تَأْخُذَ ٱلسِّفْرَ وَتَفْتَحَ خُتُومَهُ.....(رُؤْيَا يُوحَنَّا 5: 9)</vt:lpstr>
      <vt:lpstr>وَعَنِ ٱلْمَلَائِكَةِ يَقُولُ: </vt:lpstr>
      <vt:lpstr>أربعة مخلوقات حيّة  (رؤيا 4)</vt:lpstr>
      <vt:lpstr>و أما عن الابن</vt:lpstr>
      <vt:lpstr>الآب دعا يسوع الله!</vt:lpstr>
      <vt:lpstr>وأما عن الابن قال: </vt:lpstr>
      <vt:lpstr>و أما عن الابن…</vt:lpstr>
      <vt:lpstr>٢بطرس ١: ١  سِمْعَانُ بُطْرُسُ عَبْدُ يَسُوعَ الْمَسِيحِ وَرَسُولُهُ، إِلَى الَّذِينَ نَالُوا مَعَنَا إِيمَاناً ثَمِيناً مُسَاوِياً لَنَا، بِبِرِّ إِلَهِنَا وَالْمُخَلِّصِ يَسُوعَ الْمَسِيحِ. </vt:lpstr>
      <vt:lpstr>1. أعطاك الله نفس الإيمان كما أعطى الرسل بسبب ألوهية المسيح.</vt:lpstr>
      <vt:lpstr>٢بطرس ١: ٢  لِتَكْثُرْ لَكُمُ النِّعْمَةُ وَالسَّلاَمُ بِمَعْرِفَةِ اللَّهِ وَيَسُوعَ رَبِّنَا. </vt:lpstr>
      <vt:lpstr>الربّ</vt:lpstr>
      <vt:lpstr>PowerPoint Presentation</vt:lpstr>
      <vt:lpstr>الرابط للعرض التقديميِّ "علم المسيح (كريستولوجيا)" متاحٌ على الموقع الإلكترونيّ: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ألوهيّة المسيح</dc:title>
  <dc:creator>Rick Griffith</dc:creator>
  <cp:lastModifiedBy>Rick Griffith</cp:lastModifiedBy>
  <cp:revision>9</cp:revision>
  <dcterms:created xsi:type="dcterms:W3CDTF">2014-02-07T04:48:59Z</dcterms:created>
  <dcterms:modified xsi:type="dcterms:W3CDTF">2023-12-09T18:30:37Z</dcterms:modified>
</cp:coreProperties>
</file>