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53" r:id="rId4"/>
    <p:sldMasterId id="2147483954" r:id="rId5"/>
    <p:sldMasterId id="2147483966" r:id="rId6"/>
    <p:sldMasterId id="2147483995" r:id="rId7"/>
    <p:sldMasterId id="2147484007" r:id="rId8"/>
    <p:sldMasterId id="2147484019" r:id="rId9"/>
    <p:sldMasterId id="2147484032" r:id="rId10"/>
    <p:sldMasterId id="2147484044" r:id="rId11"/>
    <p:sldMasterId id="2147484056" r:id="rId12"/>
    <p:sldMasterId id="2147484068" r:id="rId13"/>
    <p:sldMasterId id="2147484082" r:id="rId14"/>
    <p:sldMasterId id="2147484096" r:id="rId15"/>
    <p:sldMasterId id="2147484108" r:id="rId16"/>
    <p:sldMasterId id="2147484120" r:id="rId17"/>
    <p:sldMasterId id="2147484132" r:id="rId18"/>
    <p:sldMasterId id="2147484135" r:id="rId19"/>
    <p:sldMasterId id="2147484147" r:id="rId20"/>
  </p:sldMasterIdLst>
  <p:notesMasterIdLst>
    <p:notesMasterId r:id="rId90"/>
  </p:notesMasterIdLst>
  <p:sldIdLst>
    <p:sldId id="455" r:id="rId21"/>
    <p:sldId id="423" r:id="rId22"/>
    <p:sldId id="5262" r:id="rId23"/>
    <p:sldId id="5263" r:id="rId24"/>
    <p:sldId id="5264" r:id="rId25"/>
    <p:sldId id="5265" r:id="rId26"/>
    <p:sldId id="5266" r:id="rId27"/>
    <p:sldId id="5267" r:id="rId28"/>
    <p:sldId id="5268" r:id="rId29"/>
    <p:sldId id="5269" r:id="rId30"/>
    <p:sldId id="5270" r:id="rId31"/>
    <p:sldId id="5271" r:id="rId32"/>
    <p:sldId id="5258" r:id="rId33"/>
    <p:sldId id="5274" r:id="rId34"/>
    <p:sldId id="1202" r:id="rId35"/>
    <p:sldId id="651" r:id="rId36"/>
    <p:sldId id="1223" r:id="rId37"/>
    <p:sldId id="5255" r:id="rId38"/>
    <p:sldId id="5368" r:id="rId39"/>
    <p:sldId id="5369" r:id="rId40"/>
    <p:sldId id="5370" r:id="rId41"/>
    <p:sldId id="5371" r:id="rId42"/>
    <p:sldId id="5372" r:id="rId43"/>
    <p:sldId id="933" r:id="rId44"/>
    <p:sldId id="5373" r:id="rId45"/>
    <p:sldId id="5374" r:id="rId46"/>
    <p:sldId id="4553" r:id="rId47"/>
    <p:sldId id="406" r:id="rId48"/>
    <p:sldId id="3662" r:id="rId49"/>
    <p:sldId id="5365" r:id="rId50"/>
    <p:sldId id="5366" r:id="rId51"/>
    <p:sldId id="410" r:id="rId52"/>
    <p:sldId id="4148" r:id="rId53"/>
    <p:sldId id="5367" r:id="rId54"/>
    <p:sldId id="5375" r:id="rId55"/>
    <p:sldId id="5376" r:id="rId56"/>
    <p:sldId id="5377" r:id="rId57"/>
    <p:sldId id="5378" r:id="rId58"/>
    <p:sldId id="5380" r:id="rId59"/>
    <p:sldId id="417" r:id="rId60"/>
    <p:sldId id="418" r:id="rId61"/>
    <p:sldId id="419" r:id="rId62"/>
    <p:sldId id="420" r:id="rId63"/>
    <p:sldId id="421" r:id="rId64"/>
    <p:sldId id="5381" r:id="rId65"/>
    <p:sldId id="447" r:id="rId66"/>
    <p:sldId id="1220" r:id="rId67"/>
    <p:sldId id="5382" r:id="rId68"/>
    <p:sldId id="5383" r:id="rId69"/>
    <p:sldId id="5384" r:id="rId70"/>
    <p:sldId id="448" r:id="rId71"/>
    <p:sldId id="5385" r:id="rId72"/>
    <p:sldId id="5386" r:id="rId73"/>
    <p:sldId id="5387" r:id="rId74"/>
    <p:sldId id="428" r:id="rId75"/>
    <p:sldId id="5388" r:id="rId76"/>
    <p:sldId id="5389" r:id="rId77"/>
    <p:sldId id="5390" r:id="rId78"/>
    <p:sldId id="5391" r:id="rId79"/>
    <p:sldId id="5316" r:id="rId80"/>
    <p:sldId id="5327" r:id="rId81"/>
    <p:sldId id="5252" r:id="rId82"/>
    <p:sldId id="5305" r:id="rId83"/>
    <p:sldId id="1205" r:id="rId84"/>
    <p:sldId id="5392" r:id="rId85"/>
    <p:sldId id="436" r:id="rId86"/>
    <p:sldId id="1214" r:id="rId87"/>
    <p:sldId id="457" r:id="rId88"/>
    <p:sldId id="40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65" autoAdjust="0"/>
    <p:restoredTop sz="73673" autoAdjust="0"/>
  </p:normalViewPr>
  <p:slideViewPr>
    <p:cSldViewPr snapToGrid="0" snapToObjects="1">
      <p:cViewPr varScale="1">
        <p:scale>
          <a:sx n="74" d="100"/>
          <a:sy n="74" d="100"/>
        </p:scale>
        <p:origin x="2544"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4/16/26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b="1"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974548-6096-D448-AEEB-18B9615FFE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b="1" kern="120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sea is found twenty-six times in his book" (Warren Wiersbe, Bible Exposition Commentary)</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828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extLst>
      <p:ext uri="{BB962C8B-B14F-4D97-AF65-F5344CB8AC3E}">
        <p14:creationId xmlns:p14="http://schemas.microsoft.com/office/powerpoint/2010/main" val="105751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r>
              <a:rPr lang="en-US" b="1">
                <a:latin typeface="Arial" panose="020B0604020202020204" pitchFamily="34" charset="0"/>
                <a:cs typeface="Arial" panose="020B0604020202020204" pitchFamily="34" charset="0"/>
              </a:rPr>
              <a:t>Now, in light of the challenge that you are facing, let</a:t>
            </a:r>
            <a:r>
              <a:rPr lang="uk-UA" b="1">
                <a:latin typeface="Arial" panose="020B0604020202020204" pitchFamily="34" charset="0"/>
                <a:cs typeface="Arial" panose="020B0604020202020204" pitchFamily="34" charset="0"/>
              </a:rPr>
              <a:t>'</a:t>
            </a:r>
            <a:r>
              <a:rPr lang="en-US" b="1">
                <a:latin typeface="Arial" panose="020B0604020202020204" pitchFamily="34" charset="0"/>
                <a:cs typeface="Arial" panose="020B0604020202020204" pitchFamily="34" charset="0"/>
              </a:rPr>
              <a:t>s address this question: How can you </a:t>
            </a:r>
            <a:r>
              <a:rPr lang="en-US" b="1" u="sng">
                <a:latin typeface="Arial" panose="020B0604020202020204" pitchFamily="34" charset="0"/>
                <a:cs typeface="Arial" panose="020B0604020202020204" pitchFamily="34" charset="0"/>
              </a:rPr>
              <a:t>look up </a:t>
            </a:r>
            <a:r>
              <a:rPr lang="en-US" b="1">
                <a:latin typeface="Arial" panose="020B0604020202020204" pitchFamily="34" charset="0"/>
                <a:cs typeface="Arial" panose="020B0604020202020204" pitchFamily="34" charset="0"/>
              </a:rPr>
              <a:t>to the LORD during your struggle? </a:t>
            </a:r>
          </a:p>
        </p:txBody>
      </p:sp>
      <p:sp>
        <p:nvSpPr>
          <p:cNvPr id="4720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20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6C66D28-5736-4418-93DA-B5C511F26CD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5898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761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6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1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eaLnBrk="1" hangingPunct="1">
              <a:defRPr/>
            </a:pPr>
            <a:r>
              <a:rPr lang="ar-SA" b="1" dirty="0">
                <a:latin typeface="Arial" panose="020B0604020202020204" pitchFamily="34" charset="0"/>
                <a:ea typeface="ＭＳ Ｐゴシック" charset="0"/>
                <a:cs typeface="Arial" panose="020B0604020202020204" pitchFamily="34" charset="0"/>
              </a:rPr>
              <a:t>سيساعدنا عاملان على فهم الوضع التاريخي في عام 95 </a:t>
            </a:r>
            <a:r>
              <a:rPr lang="ar-SA" b="1" dirty="0" err="1">
                <a:latin typeface="Arial" panose="020B0604020202020204" pitchFamily="34" charset="0"/>
                <a:ea typeface="ＭＳ Ｐゴシック" charset="0"/>
                <a:cs typeface="Arial" panose="020B0604020202020204" pitchFamily="34" charset="0"/>
              </a:rPr>
              <a:t>م</a:t>
            </a:r>
            <a:r>
              <a:rPr lang="ar-SA" b="1" dirty="0">
                <a:latin typeface="Arial" panose="020B0604020202020204" pitchFamily="34" charset="0"/>
                <a:ea typeface="ＭＳ Ｐゴシック" charset="0"/>
                <a:cs typeface="Arial" panose="020B0604020202020204" pitchFamily="34" charset="0"/>
              </a:rPr>
              <a:t> مع هذه الكنائس المنتشرة في جميع أنحاء الإمبراطورية:
ويلاحظ الاضطهاد الخارجي ضد الكنائس في 1: 9 [انقر] التي بدأت في روما وانتشرت بمرسوم إمبراطوري
يتم توبيخ التسوية الداخلية داخل معظم الكنائس في </a:t>
            </a:r>
            <a:r>
              <a:rPr lang="ar-SA" b="1" dirty="0" err="1">
                <a:latin typeface="Arial" panose="020B0604020202020204" pitchFamily="34" charset="0"/>
                <a:ea typeface="ＭＳ Ｐゴシック" charset="0"/>
                <a:cs typeface="Arial" panose="020B0604020202020204" pitchFamily="34" charset="0"/>
              </a:rPr>
              <a:t>الإصحاحات</a:t>
            </a:r>
            <a:r>
              <a:rPr lang="ar-SA" b="1" dirty="0">
                <a:latin typeface="Arial" panose="020B0604020202020204" pitchFamily="34" charset="0"/>
                <a:ea typeface="ＭＳ Ｐゴシック" charset="0"/>
                <a:cs typeface="Arial" panose="020B0604020202020204" pitchFamily="34" charset="0"/>
              </a:rPr>
              <a:t> 2-3: الانقسام، والتعليم الخاطئ، والحياة الخاطئة، وأنماط الحياة الفاخرة المتمركزة حول الذات، وما إلى ذلك.
ما هو الدليل على التسوية الداخلية والاضطهاد الأبدي الذي تراه في تجربتك الخاصة اليوم؟  كيف يمكنك التواصل؟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2150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dirty="0">
                <a:latin typeface="Times New Roman" charset="0"/>
                <a:ea typeface="ＭＳ Ｐゴシック" charset="0"/>
                <a:cs typeface="ＭＳ Ｐゴシック" charset="0"/>
              </a:rPr>
              <a:t>"يبلغ طول جزيرة بطمس حوالي 7.5 ميلاً (12 كم) من الشمال إلى الجنوب، وفي أوسعها 6 أميال (10 كم) من الشرق إلى الغرب. وهي أقصى جزيرة شمال مقاطعة دوديكانيسيا. تبلغ مساحتها 13 ميلاً مربعًا (35 كم مربع) وطول محيطها 25 ميلاً (37 كم)، وتظهر الجزيرة البركانية مناظر طبيعية صخرية وخالية من الأشجار"</a:t>
            </a:r>
            <a:r>
              <a:rPr lang="ar-JO" dirty="0">
                <a:latin typeface="Times New Roman" charset="0"/>
                <a:ea typeface="ＭＳ Ｐゴシック" charset="0"/>
                <a:cs typeface="ＭＳ Ｐゴシック" charset="0"/>
              </a:rPr>
              <a:t> </a:t>
            </a:r>
            <a:r>
              <a:rPr lang="en-US" baseline="0" dirty="0"/>
              <a:t>(http://www.bibleplaces.com/patmos.htm).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377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17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826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935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176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dirty="0">
                <a:latin typeface="Times New Roman" charset="0"/>
                <a:ea typeface="ＭＳ Ｐゴシック" charset="0"/>
                <a:cs typeface="ＭＳ Ｐゴシック" charset="0"/>
              </a:rPr>
              <a:t>"إن المبنى الأكثر فخامة في الجزيرة هو دير القديس يوحنا اللاهوتي. شيّد من قبل خريستودولوس عام 108، ويقع الدير في بلدة خورا المطلة على الميناء. يبلغ ارتفاع جدرانه 50 قجمًا (15 مترًا)، وتم بناءه كقلعة بسبب تهديدات القراصنة. تم بناء الدير فوق أنقاض كنيسة من القرن الرابع الميلادي ومعبد سابق لأرتميس. والنقش الذي يشير إلى معبد أرتميس معروض في متحف الدير" </a:t>
            </a:r>
            <a:endParaRPr lang="ar-JO" dirty="0">
              <a:latin typeface="Times New Roman" charset="0"/>
              <a:ea typeface="ＭＳ Ｐゴシック" charset="0"/>
              <a:cs typeface="ＭＳ Ｐゴシック" charset="0"/>
            </a:endParaRPr>
          </a:p>
          <a:p>
            <a:pPr algn="r" rtl="1"/>
            <a:r>
              <a:rPr lang="en-US" baseline="0" dirty="0"/>
              <a:t> (http://www.bibleplaces.com/patmos.htm).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58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658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536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81B0F-0C28-DE4B-B4AF-BE4CDB4394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AF3014-9E08-F040-B671-B6BC9854C8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94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قام يسوع بتصميم استراتيجية رائعة بإرسال رؤياه إلى أفسس، عاصمة المقاطعة. تضمنت رسالة فردية إلى أفسس، بالإضافة إلى رسائل إلى 6 كنائس رئيسية أخرى. قام أهل أفسس بنسخ سفر الرؤيا كاملاً، وأرسلوا النسخة الأصلية إلى المدينة التالية، سميرنا. وقامت سميرنا بعمل نسختها الخاصة وأرسلت النسخة الأصلية إلى برغامس، التي تقع على الطريق الرئيسي باتجاه الشمال. ثم أرسلت هذه المدينة النبوة إلى ثياتيرا، التي أرسلتها إلى ساردس، ثم إلى فيلادلفيا، وأخيرًا إلى لاودكية. </a:t>
            </a:r>
            <a:endParaRPr lang="en-US" b="1"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7896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443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NS-27-Rev1-2-slides 104, 216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652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الآن... لاستكمال الصور التي قدمت لنا من قبل متى ومرقس ولوقا ويوحنا.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لهذا نحتاج أن نخرج إلى الفضاء والنظر إلى هذا الكوكب البائس. لقد تسبب فيه الإنسان بحالة من الفوضى، وقد توافق على هذا. قد تساعدنا هذه النظرة إلى الأرض على فهم وجهة النظر النهائية للمسيح التي أعطيت لنا في العهد الجديد بشكل أكثر وضوحًا.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لنرحل الآن إلى آخر سفر في العهد الجديد... إعلان يسوع المسيح للرسول يوحنا. هناك، نرى يسوع المسيح في مجده الصاعد والمرتفع، كما سيظهر عندما يعود في نهاية التاريخ ليطالب بكل ما له.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اصحاحه الأول من سفر الرؤيا، كتب يوحنا هذا: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فالتفتُ لأنظر الصوت الذي تكلم معي ولما التفت رأيت سبع مناير من ذهب.</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وفي وسط السبع المناير شبه إنسان متسربلاً بثوب إلى الرجلين ومتمنطقًا عند ثدييه بمنطقة من ذهبٍ.</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وأما رأسه وشعره فأبيضان كالصوف الأبيض كالثلج وعيناه كلهيب نار.</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ورجلاه شبه النحاس النقي كأنهما محميتان في أتون وصوته كصوت مياه كثيرة.</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ومعه في يده اليمنى سبعة كواكب وسيف ماض ذو حدين يخرج من فمه ووجهه كالشمس وهي تضيء في قوتها.</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فلما رأيته سقطت عند رجليه كميت فوضع يده اليمنى عليّ قائلاً لي لا تخف أنا هو الأول والآخر. </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والحيّ وكنت ميتًا وها أنا حيّ إلى أبد الآبدين آمين ولي مفاتيح الهاوية والموت.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_______</a:t>
            </a: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NS-04-John1-11-slide 87</a:t>
            </a: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NS-27-Rev1-slide 217</a:t>
            </a:r>
          </a:p>
          <a:p>
            <a:pPr marL="0" marR="0" algn="l" rtl="1">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"ملابس المسيح هي ثياب الملك – الديان، ذو الكرامة والسلطان. يرمز الشعر الأبيض إلى أبديته، "القديم الأيام" (دانيال 7: 9، 13، 22). عيناه ترى كل شئ (رؤ 19: 12؛ عب 4: 12)، تمكنه أن يقضي بالعدل. ورجلاه شبه النحاس المحمي تشيران إلى الدينونة، لأن نذبح النحاس هو المكان الذي تأكل فيه النار ذبيحة الخطية. لقد جاء الرب ليدين الكنائس، وسيدين أيضًا النظام العالمي الشرير" (ويرزبي).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SA" b="1" dirty="0">
                <a:latin typeface="Arial" panose="020B0604020202020204" pitchFamily="34" charset="0"/>
                <a:ea typeface="ＭＳ Ｐゴシック" charset="0"/>
                <a:cs typeface="Arial" panose="020B0604020202020204" pitchFamily="34" charset="0"/>
              </a:rPr>
              <a:t>"ملابس المسيح هي الملك الديان، ذو السلطة والكرامة. يرمز الشعر الأبيض إلى أبديته، "القديم الأيام" (دا 7: 9، 13، 22). عيناه ترى كل شئ (رؤ 19: 12؛ عب 4: 12)، مما يمكنه أن يقضي بالعدل. قدميه النحاسيتين المتقدتين تشيران إلى الدينونة، لأن مذبح النحاس هو المكان الذي تأكل فيه النار ذبيحة الخطية. لقد جاء الرب ليدين الكنائس، وهو أيضًا سيدين النظام العالمي الشرير"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"السيف الذي يخرج من فمه يمثل كلمة الله الحيّة (عب 4: 12؛ أف 6: 17). هو يحارب أعدائه باستخدام كلمته (رؤ 2: 16؛ 19: 19- 21)"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902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JE Jesus (Christology) in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9363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871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80246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60830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090744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116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9053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08083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77948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02436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0794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733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177448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1002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73477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43534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28970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07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611C0C6-8E56-F645-9900-47C75293FAFC}" type="datetimeFigureOut">
              <a:rPr lang="en-US"/>
              <a:pPr>
                <a:defRPr/>
              </a:pPr>
              <a:t>4/16/26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5507DE7-DD1F-354B-8539-BD5FA1FE9B09}" type="slidenum">
              <a:rPr lang="en-US"/>
              <a:pPr>
                <a:defRPr/>
              </a:pPr>
              <a:t>‹#›</a:t>
            </a:fld>
            <a:endParaRPr lang="en-US"/>
          </a:p>
        </p:txBody>
      </p:sp>
    </p:spTree>
    <p:extLst>
      <p:ext uri="{BB962C8B-B14F-4D97-AF65-F5344CB8AC3E}">
        <p14:creationId xmlns:p14="http://schemas.microsoft.com/office/powerpoint/2010/main" val="38619404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D4DC585D-94D8-D741-9119-5CD076B3BAE3}" type="datetimeFigureOut">
              <a:rPr lang="en-US"/>
              <a:pPr>
                <a:defRPr/>
              </a:pPr>
              <a:t>4/16/26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4AB8549-213E-214E-82D9-CE4F021701AE}" type="slidenum">
              <a:rPr lang="en-US"/>
              <a:pPr>
                <a:defRPr/>
              </a:pPr>
              <a:t>‹#›</a:t>
            </a:fld>
            <a:endParaRPr lang="en-US"/>
          </a:p>
        </p:txBody>
      </p:sp>
    </p:spTree>
    <p:extLst>
      <p:ext uri="{BB962C8B-B14F-4D97-AF65-F5344CB8AC3E}">
        <p14:creationId xmlns:p14="http://schemas.microsoft.com/office/powerpoint/2010/main" val="22454983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DCD3612-902D-BF4E-8D85-9CFA5C1F6B0E}" type="datetimeFigureOut">
              <a:rPr lang="en-US"/>
              <a:pPr>
                <a:defRPr/>
              </a:pPr>
              <a:t>4/16/26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BEA9B9A1-4171-B24F-B3D0-A4BDD87CB759}" type="slidenum">
              <a:rPr lang="en-US"/>
              <a:pPr>
                <a:defRPr/>
              </a:pPr>
              <a:t>‹#›</a:t>
            </a:fld>
            <a:endParaRPr lang="en-US"/>
          </a:p>
        </p:txBody>
      </p:sp>
    </p:spTree>
    <p:extLst>
      <p:ext uri="{BB962C8B-B14F-4D97-AF65-F5344CB8AC3E}">
        <p14:creationId xmlns:p14="http://schemas.microsoft.com/office/powerpoint/2010/main" val="2348826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B7887B33-ACC6-6940-9AA5-23AD07BD0FB7}" type="datetimeFigureOut">
              <a:rPr lang="en-US"/>
              <a:pPr>
                <a:defRPr/>
              </a:pPr>
              <a:t>4/16/26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F2457A7-C16A-6044-A084-E765EF709B80}" type="slidenum">
              <a:rPr lang="en-US"/>
              <a:pPr>
                <a:defRPr/>
              </a:pPr>
              <a:t>‹#›</a:t>
            </a:fld>
            <a:endParaRPr lang="en-US"/>
          </a:p>
        </p:txBody>
      </p:sp>
    </p:spTree>
    <p:extLst>
      <p:ext uri="{BB962C8B-B14F-4D97-AF65-F5344CB8AC3E}">
        <p14:creationId xmlns:p14="http://schemas.microsoft.com/office/powerpoint/2010/main" val="266369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5148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0D73B7F-6F88-7B49-A129-1C6D819887CC}" type="datetimeFigureOut">
              <a:rPr lang="en-US"/>
              <a:pPr>
                <a:defRPr/>
              </a:pPr>
              <a:t>4/16/26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FAFF49FA-8BBC-BF40-B6F5-2B6CAE055106}" type="slidenum">
              <a:rPr lang="en-US"/>
              <a:pPr>
                <a:defRPr/>
              </a:pPr>
              <a:t>‹#›</a:t>
            </a:fld>
            <a:endParaRPr lang="en-US"/>
          </a:p>
        </p:txBody>
      </p:sp>
    </p:spTree>
    <p:extLst>
      <p:ext uri="{BB962C8B-B14F-4D97-AF65-F5344CB8AC3E}">
        <p14:creationId xmlns:p14="http://schemas.microsoft.com/office/powerpoint/2010/main" val="736460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3B58193-3EDA-7E47-A08E-CF77F0FF523F}" type="datetimeFigureOut">
              <a:rPr lang="en-US"/>
              <a:pPr>
                <a:defRPr/>
              </a:pPr>
              <a:t>4/16/26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517849E1-B5C5-314A-B281-73E242E17370}" type="slidenum">
              <a:rPr lang="en-US"/>
              <a:pPr>
                <a:defRPr/>
              </a:pPr>
              <a:t>‹#›</a:t>
            </a:fld>
            <a:endParaRPr lang="en-US"/>
          </a:p>
        </p:txBody>
      </p:sp>
    </p:spTree>
    <p:extLst>
      <p:ext uri="{BB962C8B-B14F-4D97-AF65-F5344CB8AC3E}">
        <p14:creationId xmlns:p14="http://schemas.microsoft.com/office/powerpoint/2010/main" val="1901124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613776DD-BCFF-2347-9DB2-08FFF25F3CC6}" type="datetimeFigureOut">
              <a:rPr lang="en-US"/>
              <a:pPr>
                <a:defRPr/>
              </a:pPr>
              <a:t>4/16/26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2A5C4921-66B5-7543-811E-C21B1D437B43}" type="slidenum">
              <a:rPr lang="en-US"/>
              <a:pPr>
                <a:defRPr/>
              </a:pPr>
              <a:t>‹#›</a:t>
            </a:fld>
            <a:endParaRPr lang="en-US"/>
          </a:p>
        </p:txBody>
      </p:sp>
    </p:spTree>
    <p:extLst>
      <p:ext uri="{BB962C8B-B14F-4D97-AF65-F5344CB8AC3E}">
        <p14:creationId xmlns:p14="http://schemas.microsoft.com/office/powerpoint/2010/main" val="24004287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5543DB9-2EA3-6B45-B436-75ADEDB03FA1}" type="datetimeFigureOut">
              <a:rPr lang="en-US"/>
              <a:pPr>
                <a:defRPr/>
              </a:pPr>
              <a:t>4/16/26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DE7ED437-9308-8641-BBFC-ACC1A8A4E1B6}" type="slidenum">
              <a:rPr lang="en-US"/>
              <a:pPr>
                <a:defRPr/>
              </a:pPr>
              <a:t>‹#›</a:t>
            </a:fld>
            <a:endParaRPr lang="en-US"/>
          </a:p>
        </p:txBody>
      </p:sp>
    </p:spTree>
    <p:extLst>
      <p:ext uri="{BB962C8B-B14F-4D97-AF65-F5344CB8AC3E}">
        <p14:creationId xmlns:p14="http://schemas.microsoft.com/office/powerpoint/2010/main" val="28457379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D49111B4-27D1-E24F-8681-ED0AED499611}" type="datetimeFigureOut">
              <a:rPr lang="en-US"/>
              <a:pPr>
                <a:defRPr/>
              </a:pPr>
              <a:t>4/16/26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255DCD0-C907-984D-AF92-77AE53B910D8}" type="slidenum">
              <a:rPr lang="en-US"/>
              <a:pPr>
                <a:defRPr/>
              </a:pPr>
              <a:t>‹#›</a:t>
            </a:fld>
            <a:endParaRPr lang="en-US"/>
          </a:p>
        </p:txBody>
      </p:sp>
    </p:spTree>
    <p:extLst>
      <p:ext uri="{BB962C8B-B14F-4D97-AF65-F5344CB8AC3E}">
        <p14:creationId xmlns:p14="http://schemas.microsoft.com/office/powerpoint/2010/main" val="1180393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0B85F353-BA9A-9945-A99A-A2D1E31EBF91}" type="datetimeFigureOut">
              <a:rPr lang="en-US"/>
              <a:pPr>
                <a:defRPr/>
              </a:pPr>
              <a:t>4/16/26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E643D4A-C991-F84E-B7D0-3D90C509183C}" type="slidenum">
              <a:rPr lang="en-US"/>
              <a:pPr>
                <a:defRPr/>
              </a:pPr>
              <a:t>‹#›</a:t>
            </a:fld>
            <a:endParaRPr lang="en-US"/>
          </a:p>
        </p:txBody>
      </p:sp>
    </p:spTree>
    <p:extLst>
      <p:ext uri="{BB962C8B-B14F-4D97-AF65-F5344CB8AC3E}">
        <p14:creationId xmlns:p14="http://schemas.microsoft.com/office/powerpoint/2010/main" val="29699196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87D0505A-3F5A-AA4A-8828-D12D14C2F522}" type="datetimeFigureOut">
              <a:rPr lang="en-US"/>
              <a:pPr>
                <a:defRPr/>
              </a:pPr>
              <a:t>4/16/26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9BB1D17-A101-5241-A1D8-6FB093169D74}" type="slidenum">
              <a:rPr lang="en-US"/>
              <a:pPr>
                <a:defRPr/>
              </a:pPr>
              <a:t>‹#›</a:t>
            </a:fld>
            <a:endParaRPr lang="en-US"/>
          </a:p>
        </p:txBody>
      </p:sp>
    </p:spTree>
    <p:extLst>
      <p:ext uri="{BB962C8B-B14F-4D97-AF65-F5344CB8AC3E}">
        <p14:creationId xmlns:p14="http://schemas.microsoft.com/office/powerpoint/2010/main" val="22287408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59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75439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788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824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962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988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9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94179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45784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470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447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4427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629341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851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03024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2365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69597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7079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16906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02549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98699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41009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45979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19668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375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0852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1943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4880805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1698924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8001996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43764531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40343410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09283152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13855698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99823836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5062019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19166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40850602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5247870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66650737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56465886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8AF096E-9A31-4789-A57C-7526E4F3BA9D}" type="slidenum">
              <a:rPr lang="en-GB"/>
              <a:pPr>
                <a:defRPr/>
              </a:pPr>
              <a:t>‹#›</a:t>
            </a:fld>
            <a:endParaRPr lang="en-GB"/>
          </a:p>
        </p:txBody>
      </p:sp>
    </p:spTree>
    <p:extLst>
      <p:ext uri="{BB962C8B-B14F-4D97-AF65-F5344CB8AC3E}">
        <p14:creationId xmlns:p14="http://schemas.microsoft.com/office/powerpoint/2010/main" val="4651254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BEAB833-9393-4920-BF6F-27E0CF168BC7}" type="slidenum">
              <a:rPr lang="en-GB"/>
              <a:pPr>
                <a:defRPr/>
              </a:pPr>
              <a:t>‹#›</a:t>
            </a:fld>
            <a:endParaRPr lang="en-GB"/>
          </a:p>
        </p:txBody>
      </p:sp>
    </p:spTree>
    <p:extLst>
      <p:ext uri="{BB962C8B-B14F-4D97-AF65-F5344CB8AC3E}">
        <p14:creationId xmlns:p14="http://schemas.microsoft.com/office/powerpoint/2010/main" val="3775013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B1319A0-9881-4C8E-82F0-2DB900C446CF}" type="slidenum">
              <a:rPr lang="en-GB"/>
              <a:pPr>
                <a:defRPr/>
              </a:pPr>
              <a:t>‹#›</a:t>
            </a:fld>
            <a:endParaRPr lang="en-GB"/>
          </a:p>
        </p:txBody>
      </p:sp>
    </p:spTree>
    <p:extLst>
      <p:ext uri="{BB962C8B-B14F-4D97-AF65-F5344CB8AC3E}">
        <p14:creationId xmlns:p14="http://schemas.microsoft.com/office/powerpoint/2010/main" val="32473464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3AD296C3-357A-4FE1-B7B6-FAEF484B7203}" type="slidenum">
              <a:rPr lang="en-GB"/>
              <a:pPr>
                <a:defRPr/>
              </a:pPr>
              <a:t>‹#›</a:t>
            </a:fld>
            <a:endParaRPr lang="en-GB"/>
          </a:p>
        </p:txBody>
      </p:sp>
    </p:spTree>
    <p:extLst>
      <p:ext uri="{BB962C8B-B14F-4D97-AF65-F5344CB8AC3E}">
        <p14:creationId xmlns:p14="http://schemas.microsoft.com/office/powerpoint/2010/main" val="2795432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1684B86-7FF2-458E-AA57-A96A6D31B775}" type="slidenum">
              <a:rPr lang="en-GB"/>
              <a:pPr>
                <a:defRPr/>
              </a:pPr>
              <a:t>‹#›</a:t>
            </a:fld>
            <a:endParaRPr lang="en-GB"/>
          </a:p>
        </p:txBody>
      </p:sp>
    </p:spTree>
    <p:extLst>
      <p:ext uri="{BB962C8B-B14F-4D97-AF65-F5344CB8AC3E}">
        <p14:creationId xmlns:p14="http://schemas.microsoft.com/office/powerpoint/2010/main" val="1074859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6F9DF0E2-92EA-4B4C-8BC2-0322D0085A15}" type="slidenum">
              <a:rPr lang="en-GB"/>
              <a:pPr>
                <a:defRPr/>
              </a:pPr>
              <a:t>‹#›</a:t>
            </a:fld>
            <a:endParaRPr lang="en-GB"/>
          </a:p>
        </p:txBody>
      </p:sp>
    </p:spTree>
    <p:extLst>
      <p:ext uri="{BB962C8B-B14F-4D97-AF65-F5344CB8AC3E}">
        <p14:creationId xmlns:p14="http://schemas.microsoft.com/office/powerpoint/2010/main" val="169957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6557434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C0B4588-27AB-4295-A532-3E3B8FB50D69}" type="slidenum">
              <a:rPr lang="en-GB"/>
              <a:pPr>
                <a:defRPr/>
              </a:pPr>
              <a:t>‹#›</a:t>
            </a:fld>
            <a:endParaRPr lang="en-GB"/>
          </a:p>
        </p:txBody>
      </p:sp>
    </p:spTree>
    <p:extLst>
      <p:ext uri="{BB962C8B-B14F-4D97-AF65-F5344CB8AC3E}">
        <p14:creationId xmlns:p14="http://schemas.microsoft.com/office/powerpoint/2010/main" val="5384117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C23B57D-0AC7-41B3-99D8-CF95B70F0691}" type="slidenum">
              <a:rPr lang="en-GB"/>
              <a:pPr>
                <a:defRPr/>
              </a:pPr>
              <a:t>‹#›</a:t>
            </a:fld>
            <a:endParaRPr lang="en-GB"/>
          </a:p>
        </p:txBody>
      </p:sp>
    </p:spTree>
    <p:extLst>
      <p:ext uri="{BB962C8B-B14F-4D97-AF65-F5344CB8AC3E}">
        <p14:creationId xmlns:p14="http://schemas.microsoft.com/office/powerpoint/2010/main" val="24104004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DF5B7B9-45C1-4944-BE34-5D5F22691D9F}" type="slidenum">
              <a:rPr lang="en-GB"/>
              <a:pPr>
                <a:defRPr/>
              </a:pPr>
              <a:t>‹#›</a:t>
            </a:fld>
            <a:endParaRPr lang="en-GB"/>
          </a:p>
        </p:txBody>
      </p:sp>
    </p:spTree>
    <p:extLst>
      <p:ext uri="{BB962C8B-B14F-4D97-AF65-F5344CB8AC3E}">
        <p14:creationId xmlns:p14="http://schemas.microsoft.com/office/powerpoint/2010/main" val="7841188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83A6B1C-A5D5-4501-9EBC-0AEF9E866720}" type="slidenum">
              <a:rPr lang="en-GB"/>
              <a:pPr>
                <a:defRPr/>
              </a:pPr>
              <a:t>‹#›</a:t>
            </a:fld>
            <a:endParaRPr lang="en-GB"/>
          </a:p>
        </p:txBody>
      </p:sp>
    </p:spTree>
    <p:extLst>
      <p:ext uri="{BB962C8B-B14F-4D97-AF65-F5344CB8AC3E}">
        <p14:creationId xmlns:p14="http://schemas.microsoft.com/office/powerpoint/2010/main" val="15172133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F4F200C-AD87-4D78-9611-EC8B69323056}" type="slidenum">
              <a:rPr lang="en-GB"/>
              <a:pPr>
                <a:defRPr/>
              </a:pPr>
              <a:t>‹#›</a:t>
            </a:fld>
            <a:endParaRPr lang="en-GB"/>
          </a:p>
        </p:txBody>
      </p:sp>
    </p:spTree>
    <p:extLst>
      <p:ext uri="{BB962C8B-B14F-4D97-AF65-F5344CB8AC3E}">
        <p14:creationId xmlns:p14="http://schemas.microsoft.com/office/powerpoint/2010/main" val="1771673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4550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8810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6715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1602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2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909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1283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92125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59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564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475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3260713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253999146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9717370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253560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414404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192856676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97908917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321621328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02135629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229651085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94114735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186818008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677209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962784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220324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55561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2800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28326789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4440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621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6584093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9057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7975786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14605473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3037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683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9232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80086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2060008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8369039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1838030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32911066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8962829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151118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2704262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7077027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6586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252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4517660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719742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840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14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6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82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52250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40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09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239805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6182660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60387479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509042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9935413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636537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4790755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145482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8934636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8098700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3696000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49333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0933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6895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05340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71047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3381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363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0.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689892388"/>
      </p:ext>
    </p:extLst>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5EB0D919-EDB4-8743-A5D1-15D46F001DFF}" type="datetimeFigureOut">
              <a:rPr lang="en-US">
                <a:ea typeface="ＭＳ Ｐゴシック" charset="0"/>
              </a:rPr>
              <a:pPr defTabSz="914400" fontAlgn="base">
                <a:spcBef>
                  <a:spcPct val="0"/>
                </a:spcBef>
                <a:spcAft>
                  <a:spcPct val="0"/>
                </a:spcAft>
                <a:defRPr/>
              </a:pPr>
              <a:t>4/16/26</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5288216F-FFFC-3747-8B74-5640D5C1CD8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13902465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3136636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137537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1126732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AA4FF17D-8CD2-4C42-B594-9548788B3F26}" type="slidenum">
              <a:rPr lang="en-GB"/>
              <a:pPr>
                <a:defRPr/>
              </a:pPr>
              <a:t>‹#›</a:t>
            </a:fld>
            <a:endParaRPr lang="en-GB"/>
          </a:p>
        </p:txBody>
      </p:sp>
    </p:spTree>
    <p:extLst>
      <p:ext uri="{BB962C8B-B14F-4D97-AF65-F5344CB8AC3E}">
        <p14:creationId xmlns:p14="http://schemas.microsoft.com/office/powerpoint/2010/main" val="218656366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pPr>
            <a:fld id="{DD73AEEF-99ED-4545-9C5E-B6F0A8966203}"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73632154"/>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74835221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910706033"/>
      </p:ext>
    </p:extLst>
  </p:cSld>
  <p:clrMap bg1="lt1" tx1="dk1" bg2="lt2" tx2="dk2" accent1="accent1" accent2="accent2" accent3="accent3" accent4="accent4" accent5="accent5" accent6="accent6" hlink="hlink" folHlink="folHlink"/>
  <p:sldLayoutIdLst>
    <p:sldLayoutId id="2147484133" r:id="rId1"/>
    <p:sldLayoutId id="2147484134"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i="0">
                <a:solidFill>
                  <a:srgbClr val="FFFFFF"/>
                </a:solidFill>
                <a:latin typeface="Arial" panose="020B0604020202020204" pitchFamily="34" charset="0"/>
              </a:rPr>
              <a:t>© </a:t>
            </a:r>
            <a:r>
              <a:rPr lang="en-GB" sz="882" b="1" i="0">
                <a:solidFill>
                  <a:srgbClr val="FFFFFF"/>
                </a:solidFill>
                <a:latin typeface="Arial" panose="020B0604020202020204" pitchFamily="34" charset="0"/>
              </a:rPr>
              <a:t>2006</a:t>
            </a:r>
            <a:r>
              <a:rPr lang="en-GB" sz="794" b="1" i="0">
                <a:solidFill>
                  <a:srgbClr val="FFFFFF"/>
                </a:solidFill>
                <a:latin typeface="Arial" panose="020B0604020202020204" pitchFamily="34"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6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47869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3405947589"/>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3610994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2608737401"/>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8.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hemeOverride" Target="../theme/themeOverride7.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3.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3.xml"/><Relationship Id="rId1" Type="http://schemas.openxmlformats.org/officeDocument/2006/relationships/themeOverride" Target="../theme/themeOverride9.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3.xml"/><Relationship Id="rId1" Type="http://schemas.openxmlformats.org/officeDocument/2006/relationships/themeOverride" Target="../theme/themeOverride10.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99.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hemeOverride" Target="../theme/themeOverride11.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05.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hemeOverride" Target="../theme/themeOverr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16.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81.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SA"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كُتبَ عن يسوع لكي نعرفه</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dirty="0">
                <a:solidFill>
                  <a:srgbClr val="FFFFFF"/>
                </a:solidFill>
                <a:latin typeface="Arial" panose="020B0604020202020204" pitchFamily="34" charset="0"/>
                <a:cs typeface="Arial" panose="020B0604020202020204" pitchFamily="34" charset="0"/>
              </a:rPr>
              <a:t>كريستولوجيا: شخص وعمل يسوع</a:t>
            </a:r>
            <a:endParaRPr lang="en-US"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SA"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المسيح الذي لا يُضاهَى</a:t>
            </a:r>
            <a:endParaRPr 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E07DBB-0D81-134B-34F0-98BA763E740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الهيئة الانجيلية الثقافية- الأردن</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dirty="0">
                <a:solidFill>
                  <a:srgbClr val="FFFFFF"/>
                </a:solidFill>
                <a:ea typeface="ＭＳ Ｐゴシック" charset="0"/>
              </a:rPr>
              <a:t>هنا صار يسوع رجل الكهف</a:t>
            </a:r>
            <a:endParaRPr lang="en-US" sz="32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latin typeface="Arail"/>
                <a:ea typeface="ＭＳ Ｐゴシック" charset="0"/>
                <a:cs typeface="Arail"/>
              </a:rPr>
              <a:t>من هو الملك الحقيقي؟</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rtl="1">
              <a:defRPr/>
            </a:pPr>
            <a:r>
              <a:rPr lang="ar-EG" sz="6000" b="1" dirty="0">
                <a:solidFill>
                  <a:srgbClr val="FFFFFF"/>
                </a:solidFill>
                <a:ea typeface="ＭＳ Ｐゴシック" charset="0"/>
                <a:cs typeface="Arial" panose="020B0604020202020204" pitchFamily="34" charset="0"/>
              </a:rPr>
              <a:t>انتصار المسيح</a:t>
            </a:r>
            <a:endParaRPr lang="en-US" sz="6000" b="1" dirty="0">
              <a:solidFill>
                <a:srgbClr val="FFFFFF"/>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726568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dirty="0">
                <a:solidFill>
                  <a:srgbClr val="FFFFFF"/>
                </a:solidFill>
              </a:rPr>
              <a:t>ما هو عنوان؟</a:t>
            </a:r>
            <a:endParaRPr lang="en-US" sz="4000"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rPr>
              <a:t>سفر الرؤيا؟</a:t>
            </a:r>
            <a:endParaRPr kumimoji="0" lang="en-US"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الرؤيا</a:t>
            </a:r>
            <a:endParaRPr kumimoji="0" lang="en-US" sz="44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نهاية العالم</a:t>
            </a:r>
            <a:endParaRPr kumimoji="0" lang="en-US" sz="40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r" rtl="1"/>
            <a:r>
              <a:rPr lang="ar-EG" dirty="0">
                <a:solidFill>
                  <a:srgbClr val="000000"/>
                </a:solidFill>
                <a:ea typeface="ＭＳ Ｐゴシック" charset="0"/>
              </a:rPr>
              <a:t>آسيا في الإمبراطورية الرومانية</a:t>
            </a:r>
            <a:endParaRPr lang="en-US" dirty="0">
              <a:solidFill>
                <a:srgbClr val="000000"/>
              </a:solidFill>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5813432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صفحة العنوان</a:t>
            </a:r>
            <a:b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b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SA" sz="8800" dirty="0">
                <a:ea typeface="Osaka" charset="0"/>
                <a:cs typeface="Arial" panose="020B0604020202020204" pitchFamily="34" charset="0"/>
              </a:rPr>
              <a:t>١</a:t>
            </a:r>
            <a:r>
              <a:rPr lang="en-US" sz="8800" dirty="0">
                <a:ea typeface="Osaka" charset="0"/>
                <a:cs typeface="Arial" panose="020B0604020202020204" pitchFamily="34" charset="0"/>
              </a:rPr>
              <a:t>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50205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4755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ar-SA">
                <a:solidFill>
                  <a:srgbClr val="FFFFFF"/>
                </a:solidFill>
                <a:ea typeface="ＭＳ Ｐゴシック" charset="0"/>
              </a:rPr>
              <a:t>يوحنا في بطمس</a:t>
            </a:r>
            <a:r>
              <a:rPr lang="en-US">
                <a:solidFill>
                  <a:srgbClr val="FFFFFF"/>
                </a:solidFill>
                <a:ea typeface="ＭＳ Ｐゴシック" charset="0"/>
              </a:rPr>
              <a:t> </a:t>
            </a:r>
            <a:br>
              <a:rPr lang="en-US">
                <a:solidFill>
                  <a:srgbClr val="FFFFFF"/>
                </a:solidFill>
                <a:ea typeface="ＭＳ Ｐゴシック" charset="0"/>
              </a:rPr>
            </a:br>
            <a:r>
              <a:rPr lang="ar-SA">
                <a:solidFill>
                  <a:srgbClr val="FFFFFF"/>
                </a:solidFill>
                <a:ea typeface="ＭＳ Ｐゴシック" charset="0"/>
              </a:rPr>
              <a:t>(رؤيا١: ٩-١٠)</a:t>
            </a:r>
            <a:endParaRPr lang="en-US">
              <a:solidFill>
                <a:srgbClr val="FFFFFF"/>
              </a:solidFill>
              <a:ea typeface="ＭＳ Ｐゴシック" charset="0"/>
            </a:endParaRPr>
          </a:p>
        </p:txBody>
      </p:sp>
      <p:sp>
        <p:nvSpPr>
          <p:cNvPr id="758787" name="Text Box 7"/>
          <p:cNvSpPr txBox="1">
            <a:spLocks noChangeArrowheads="1"/>
          </p:cNvSpPr>
          <p:nvPr/>
        </p:nvSpPr>
        <p:spPr bwMode="auto">
          <a:xfrm>
            <a:off x="8421959" y="3651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٣٣٤</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6224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41535046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ar-SA" sz="6000" dirty="0">
                <a:solidFill>
                  <a:schemeClr val="bg1"/>
                </a:solidFill>
                <a:ea typeface="Osaka" charset="0"/>
                <a:cs typeface="Arial" panose="020B0604020202020204" pitchFamily="34" charset="0"/>
              </a:rPr>
              <a:t>رؤيا</a:t>
            </a:r>
            <a:r>
              <a:rPr lang="en-US" sz="6000" dirty="0">
                <a:solidFill>
                  <a:schemeClr val="bg1"/>
                </a:solidFill>
                <a:ea typeface="Osaka" charset="0"/>
                <a:cs typeface="Arial" panose="020B0604020202020204" pitchFamily="34" charset="0"/>
              </a:rPr>
              <a:t>  </a:t>
            </a:r>
            <a:r>
              <a:rPr lang="ar-SA" sz="6000" dirty="0">
                <a:solidFill>
                  <a:schemeClr val="bg1"/>
                </a:solidFill>
                <a:ea typeface="Osaka" charset="0"/>
                <a:cs typeface="Arial" panose="020B0604020202020204" pitchFamily="34" charset="0"/>
              </a:rPr>
              <a:t>١</a:t>
            </a:r>
            <a:r>
              <a:rPr lang="en-US" sz="6000" dirty="0">
                <a:solidFill>
                  <a:schemeClr val="bg1"/>
                </a:solidFill>
                <a:ea typeface="Osaka" charset="0"/>
                <a:cs typeface="Arial" panose="020B0604020202020204" pitchFamily="34" charset="0"/>
              </a:rPr>
              <a:t> </a:t>
            </a:r>
            <a:endParaRPr lang="en-US" sz="6000" dirty="0">
              <a:solidFill>
                <a:schemeClr val="bg1"/>
              </a:solidFill>
              <a:effectLst>
                <a:glow rad="165100">
                  <a:schemeClr val="tx1"/>
                </a:glow>
              </a:effectLst>
              <a:ea typeface="ＭＳ Ｐゴシック" charset="0"/>
            </a:endParaRPr>
          </a:p>
        </p:txBody>
      </p:sp>
    </p:spTree>
    <p:extLst>
      <p:ext uri="{BB962C8B-B14F-4D97-AF65-F5344CB8AC3E}">
        <p14:creationId xmlns:p14="http://schemas.microsoft.com/office/powerpoint/2010/main" val="35316565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dirty="0">
                <a:solidFill>
                  <a:srgbClr val="FFFFFF"/>
                </a:solidFill>
                <a:effectLst>
                  <a:outerShdw blurRad="38100" dist="38100" dir="2700000" algn="tl">
                    <a:srgbClr val="000000">
                      <a:alpha val="43137"/>
                    </a:srgbClr>
                  </a:outerShdw>
                </a:effectLst>
                <a:ea typeface="ＭＳ Ｐゴシック" charset="0"/>
              </a:rPr>
              <a:t>1.	يكشف يسوع عن المستقبل ويعد</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 بمباركة جميع الذين يقرأون ويطيعون النبوة </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(1: 1- 3).</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نقرأ سفر الرؤيا؟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03155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إِعْلاَنُ يَسُوعَ الْمَسِيحِ</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5">
                  <a:extLst>
                    <a:ext uri="{A12FA001-AC4F-418D-AE19-62706E023703}">
                      <ahyp:hlinkClr xmlns:ahyp="http://schemas.microsoft.com/office/drawing/2018/hyperlinkcolor" val="tx"/>
                    </a:ext>
                  </a:extLst>
                </a:hlinkClick>
              </a:rPr>
              <a:t>2</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شَهِدَ بِكَلِمَةِ اللهِ وَبِشَهَادَةِ يَسُوعَ الْمَسِيحِ بِكُلِّ مَا رَآه</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الرئيسية: </a:t>
            </a:r>
            <a:r>
              <a:rPr kumimoji="0" lang="ar-SA"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الرئيسية: </a:t>
            </a:r>
            <a:r>
              <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فَاكْتُبْ</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رَأَيْتَ، </a:t>
            </a:r>
            <a:endPar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(19:1)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(خدام)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dirty="0">
                <a:solidFill>
                  <a:schemeClr val="tx1"/>
                </a:solidFill>
                <a:ea typeface="ＭＳ Ｐゴシック" charset="0"/>
              </a:rPr>
              <a:t>مفاتيح لفتح ال</a:t>
            </a:r>
            <a:r>
              <a:rPr lang="ar-SA" dirty="0">
                <a:solidFill>
                  <a:schemeClr val="tx1"/>
                </a:solidFill>
                <a:ea typeface="ＭＳ Ｐゴシック" charset="0"/>
              </a:rPr>
              <a:t>رؤيا</a:t>
            </a:r>
            <a:endParaRPr lang="en-US" dirty="0">
              <a:solidFill>
                <a:schemeClr val="tx1"/>
              </a:solidFill>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53323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322</a:t>
            </a:r>
            <a:endParaRPr kumimoji="0" lang="en-US"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r>
              <a:rPr kumimoji="0" lang="ar-SA"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08880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16694876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5008563" y="609600"/>
            <a:ext cx="3740150" cy="2243138"/>
          </a:xfrm>
        </p:spPr>
        <p:txBody>
          <a:bodyPr/>
          <a:lstStyle/>
          <a:p>
            <a:r>
              <a:rPr lang="ar-JO" sz="4000" dirty="0"/>
              <a:t>لماذا يمكنك أن </a:t>
            </a:r>
            <a:r>
              <a:rPr lang="ar-JO" sz="4000" dirty="0">
                <a:solidFill>
                  <a:srgbClr val="FFFF00"/>
                </a:solidFill>
              </a:rPr>
              <a:t>تنظر</a:t>
            </a:r>
            <a:r>
              <a:rPr lang="ar-JO" sz="4000" dirty="0"/>
              <a:t> إلى الرب أثناء جهادك؟</a:t>
            </a:r>
            <a:endParaRPr lang="en-US" sz="4000" dirty="0"/>
          </a:p>
        </p:txBody>
      </p:sp>
      <p:pic>
        <p:nvPicPr>
          <p:cNvPr id="220163" name="Picture 2" descr="look_up_woman smiling.jpg"/>
          <p:cNvPicPr>
            <a:picLocks noChangeAspect="1"/>
          </p:cNvPicPr>
          <p:nvPr/>
        </p:nvPicPr>
        <p:blipFill>
          <a:blip r:embed="rId3" cstate="print"/>
          <a:srcRect/>
          <a:stretch>
            <a:fillRect/>
          </a:stretch>
        </p:blipFill>
        <p:spPr bwMode="auto">
          <a:xfrm>
            <a:off x="11113" y="33338"/>
            <a:ext cx="4706937" cy="6858000"/>
          </a:xfrm>
          <a:prstGeom prst="rect">
            <a:avLst/>
          </a:prstGeom>
          <a:noFill/>
          <a:ln w="9525">
            <a:noFill/>
            <a:miter lim="800000"/>
            <a:headEnd/>
            <a:tailEnd/>
          </a:ln>
        </p:spPr>
      </p:pic>
    </p:spTree>
    <p:extLst>
      <p:ext uri="{BB962C8B-B14F-4D97-AF65-F5344CB8AC3E}">
        <p14:creationId xmlns:p14="http://schemas.microsoft.com/office/powerpoint/2010/main" val="17718383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27134847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dirty="0">
                <a:effectLst>
                  <a:glow rad="228600">
                    <a:schemeClr val="accent4">
                      <a:satMod val="175000"/>
                      <a:alpha val="40000"/>
                    </a:schemeClr>
                  </a:glow>
                </a:effectLst>
                <a:cs typeface="Arial" panose="020B0604020202020204" pitchFamily="34" charset="0"/>
              </a:rPr>
              <a:t>2.</a:t>
            </a:r>
            <a:r>
              <a:rPr lang="ar-SA" sz="4800" dirty="0">
                <a:effectLst>
                  <a:glow rad="228600">
                    <a:schemeClr val="accent4">
                      <a:satMod val="175000"/>
                      <a:alpha val="40000"/>
                    </a:schemeClr>
                  </a:glow>
                </a:effectLst>
                <a:cs typeface="Arial" panose="020B0604020202020204" pitchFamily="34" charset="0"/>
              </a:rPr>
              <a:t> يجب أن نعبد الله الثالوث</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 لأن الحاكم المقام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سيعود قريبًا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rPr>
              <a:t>لماذا نعبد يسوع؟</a:t>
            </a:r>
            <a:endParaRPr kumimoji="0" lang="en-US" sz="480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789064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الابن</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الله</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Times New Roman" pitchFamily="-112" charset="0"/>
                <a:ea typeface="+mn-ea"/>
                <a:cs typeface="+mn-cs"/>
              </a:rPr>
              <a:t>الآب</a:t>
            </a:r>
            <a:endParaRPr kumimoji="0" lang="en-US" sz="40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Times New Roman" pitchFamily="-112" charset="0"/>
                <a:ea typeface="+mn-ea"/>
                <a:cs typeface="+mn-cs"/>
              </a:rPr>
              <a:t>الروح</a:t>
            </a:r>
            <a:r>
              <a:rPr kumimoji="0" lang="en-US" sz="2400" b="1" u="none" strike="noStrike" kern="1200" cap="none" spc="0" normalizeH="0" baseline="0" noProof="0" dirty="0">
                <a:ln>
                  <a:noFill/>
                </a:ln>
                <a:solidFill>
                  <a:srgbClr val="FFFFFF"/>
                </a:solidFill>
                <a:effectLst/>
                <a:uLnTx/>
                <a:uFillTx/>
                <a:latin typeface="Times New Roman" pitchFamily="-112" charset="0"/>
                <a:ea typeface="+mn-ea"/>
                <a:cs typeface="+mn-cs"/>
              </a:rPr>
              <a:t> </a:t>
            </a:r>
            <a:r>
              <a:rPr kumimoji="0" lang="ar-JO" sz="2400" b="1" u="none" strike="noStrike" kern="1200" cap="none" spc="0" normalizeH="0" baseline="0" noProof="0" dirty="0">
                <a:ln>
                  <a:noFill/>
                </a:ln>
                <a:solidFill>
                  <a:srgbClr val="FFFFFF"/>
                </a:solidFill>
                <a:effectLst/>
                <a:uLnTx/>
                <a:uFillTx/>
                <a:latin typeface="Times New Roman" pitchFamily="-112" charset="0"/>
                <a:ea typeface="+mn-ea"/>
                <a:cs typeface="+mn-cs"/>
              </a:rPr>
              <a:t>القدس</a:t>
            </a:r>
            <a:endParaRPr kumimoji="0" lang="en-US" sz="24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Times New Roman" pitchFamily="-112" charset="0"/>
                <a:ea typeface="+mn-ea"/>
                <a:cs typeface="+mn-cs"/>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201750" name="Title 28"/>
          <p:cNvSpPr>
            <a:spLocks noGrp="1"/>
          </p:cNvSpPr>
          <p:nvPr>
            <p:ph type="title" idx="4294967295"/>
          </p:nvPr>
        </p:nvSpPr>
        <p:spPr>
          <a:xfrm>
            <a:off x="794364" y="-1631920"/>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b="1" kern="1200" dirty="0">
                <a:solidFill>
                  <a:schemeClr val="bg1"/>
                </a:solidFill>
                <a:latin typeface="Times New Roman" pitchFamily="-112" charset="0"/>
                <a:ea typeface="+mn-ea"/>
                <a:cs typeface="+mn-cs"/>
              </a:rPr>
              <a:t>الثالوث</a:t>
            </a:r>
            <a:endParaRPr lang="en-US" sz="9600" b="1" kern="1200" dirty="0">
              <a:solidFill>
                <a:schemeClr val="bg1"/>
              </a:solidFill>
              <a:latin typeface="Times New Roman" pitchFamily="-112" charset="0"/>
              <a:ea typeface="+mn-ea"/>
              <a:cs typeface="+mn-cs"/>
            </a:endParaRPr>
          </a:p>
        </p:txBody>
      </p:sp>
      <p:sp>
        <p:nvSpPr>
          <p:cNvPr id="2" name="Title 1">
            <a:extLst>
              <a:ext uri="{FF2B5EF4-FFF2-40B4-BE49-F238E27FC236}">
                <a16:creationId xmlns:a16="http://schemas.microsoft.com/office/drawing/2014/main" id="{DB195C20-EC54-8AC5-F82A-5BE13539FA13}"/>
              </a:ext>
            </a:extLst>
          </p:cNvPr>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رؤيا ١ : ٤-٦</a:t>
            </a:r>
          </a:p>
        </p:txBody>
      </p:sp>
      <p:sp>
        <p:nvSpPr>
          <p:cNvPr id="5" name="Title 1">
            <a:extLst>
              <a:ext uri="{FF2B5EF4-FFF2-40B4-BE49-F238E27FC236}">
                <a16:creationId xmlns:a16="http://schemas.microsoft.com/office/drawing/2014/main" id="{0A6D2BF8-DAD6-8258-06C6-FF8FBBB48D2D}"/>
              </a:ext>
            </a:extLst>
          </p:cNvPr>
          <p:cNvSpPr txBox="1">
            <a:spLocks/>
          </p:cNvSpPr>
          <p:nvPr/>
        </p:nvSpPr>
        <p:spPr bwMode="auto">
          <a:xfrm>
            <a:off x="1056038" y="120954"/>
            <a:ext cx="7074356" cy="127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نِعْمَةٌ لَكُمْ وَسَلاَمٌ مِنَ الْكَائِنِ وَالَّذِي كَانَ وَالَّذِي يَأْتِي</a:t>
            </a:r>
            <a:endParaRPr kumimoji="0" lang="en-US"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88B6E71F-4FB6-A42D-55C9-D77437BF8686}"/>
              </a:ext>
            </a:extLst>
          </p:cNvPr>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وَمِنَ السَّبْعَةِ الأَرْوَاحِ الَّتِي أَمَامَ عَرْشِهِ</a:t>
            </a:r>
            <a:endParaRPr kumimoji="0" lang="en-US"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BB15CB89-08F5-CB59-11AE-AD3E2726B2EE}"/>
              </a:ext>
            </a:extLst>
          </p:cNvPr>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وَمِنْ يَسُوعَ الْمَسِيحِ</a:t>
            </a:r>
            <a:endParaRPr kumimoji="0" lang="en-US" sz="32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ppt_y</p:attrName>
                                        </p:attrNameLst>
                                      </p:cBhvr>
                                      <p:tavLst>
                                        <p:tav tm="0">
                                          <p:val>
                                            <p:strVal val="#ppt_y+#ppt_h*1.125000"/>
                                          </p:val>
                                        </p:tav>
                                        <p:tav tm="100000">
                                          <p:val>
                                            <p:strVal val="#ppt_y"/>
                                          </p:val>
                                        </p:tav>
                                      </p:tavLst>
                                    </p:anim>
                                    <p:animEffect transition="in" filter="wipe(up)">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p:tgtEl>
                                          <p:spTgt spid="6"/>
                                        </p:tgtEl>
                                        <p:attrNameLst>
                                          <p:attrName>ppt_y</p:attrName>
                                        </p:attrNameLst>
                                      </p:cBhvr>
                                      <p:tavLst>
                                        <p:tav tm="0">
                                          <p:val>
                                            <p:strVal val="#ppt_y+#ppt_h*1.125000"/>
                                          </p:val>
                                        </p:tav>
                                        <p:tav tm="100000">
                                          <p:val>
                                            <p:strVal val="#ppt_y"/>
                                          </p:val>
                                        </p:tav>
                                      </p:tavLst>
                                    </p:anim>
                                    <p:animEffect transition="in" filter="wipe(up)">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p:tgtEl>
                                          <p:spTgt spid="7"/>
                                        </p:tgtEl>
                                        <p:attrNameLst>
                                          <p:attrName>ppt_y</p:attrName>
                                        </p:attrNameLst>
                                      </p:cBhvr>
                                      <p:tavLst>
                                        <p:tav tm="0">
                                          <p:val>
                                            <p:strVal val="#ppt_y+#ppt_h*1.125000"/>
                                          </p:val>
                                        </p:tav>
                                        <p:tav tm="100000">
                                          <p:val>
                                            <p:strVal val="#ppt_y"/>
                                          </p:val>
                                        </p:tav>
                                      </p:tavLst>
                                    </p:anim>
                                    <p:animEffect transition="in" filter="wipe(up)">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47484"/>
            <a:ext cx="9144000" cy="6858000"/>
          </a:xfrm>
          <a:prstGeom prst="rect">
            <a:avLst/>
          </a:prstGeom>
        </p:spPr>
      </p:pic>
      <p:sp>
        <p:nvSpPr>
          <p:cNvPr id="2" name="Title 1"/>
          <p:cNvSpPr>
            <a:spLocks noGrp="1"/>
          </p:cNvSpPr>
          <p:nvPr>
            <p:ph type="title"/>
          </p:nvPr>
        </p:nvSpPr>
        <p:spPr>
          <a:xfrm>
            <a:off x="76200" y="-108816"/>
            <a:ext cx="8991600" cy="1143000"/>
          </a:xfrm>
        </p:spPr>
        <p:txBody>
          <a:bodyPr/>
          <a:lstStyle/>
          <a:p>
            <a:r>
              <a:rPr lang="ar-SA" sz="4800" dirty="0">
                <a:solidFill>
                  <a:schemeClr val="bg1"/>
                </a:solidFill>
              </a:rPr>
              <a:t>الفداء في المسيح</a:t>
            </a:r>
            <a:endParaRPr lang="en-US" sz="4800" dirty="0">
              <a:solidFill>
                <a:schemeClr val="bg1"/>
              </a:solidFill>
            </a:endParaRP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الشَّاهِدِ الأَمِينِ، الْبِكْرِ مِنَ الأَمْوَاتِ، وَرَئِيسِ مُلُوكِ الأَرْضِ. الَّذِي أَحَبَّنَا، وَقَدْ غَسَّلَنَا مِنْ خَطَايَانَا بِدَمِهِ، ٦ وَجَعَلَنَا مُلُوكاً وَكَهَنَةً لِلَّهِ أَبِيهِ، لَهُ الْمَجْدُ وَالسُّلْطَانُ إِلَى أَبَدِ الآبِدِينَ. آمِينَ.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3" name="Title 1">
            <a:extLst>
              <a:ext uri="{FF2B5EF4-FFF2-40B4-BE49-F238E27FC236}">
                <a16:creationId xmlns:a16="http://schemas.microsoft.com/office/drawing/2014/main" id="{9DC23E36-EB2A-B760-4B8E-645BBC1D88F4}"/>
              </a:ext>
            </a:extLst>
          </p:cNvPr>
          <p:cNvSpPr txBox="1">
            <a:spLocks/>
          </p:cNvSpPr>
          <p:nvPr/>
        </p:nvSpPr>
        <p:spPr bwMode="auto">
          <a:xfrm>
            <a:off x="61452" y="894073"/>
            <a:ext cx="8991600" cy="6840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رؤيا ١ : ٥-٦</a:t>
            </a:r>
          </a:p>
        </p:txBody>
      </p:sp>
    </p:spTree>
    <p:extLst>
      <p:ext uri="{BB962C8B-B14F-4D97-AF65-F5344CB8AC3E}">
        <p14:creationId xmlns:p14="http://schemas.microsoft.com/office/powerpoint/2010/main" val="218471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cs typeface="+mj-cs"/>
              </a:rPr>
            </a:br>
            <a:r>
              <a:rPr lang="ar-JO" dirty="0">
                <a:effectLst>
                  <a:glow rad="165100">
                    <a:schemeClr val="tx1"/>
                  </a:glow>
                </a:effectLst>
                <a:cs typeface="+mj-cs"/>
              </a:rPr>
              <a:t>هوذا يأتي مع السحاب</a:t>
            </a:r>
            <a:br>
              <a:rPr lang="ar-JO" dirty="0">
                <a:effectLst>
                  <a:glow rad="165100">
                    <a:schemeClr val="tx1"/>
                  </a:glow>
                </a:effectLst>
                <a:cs typeface="+mj-cs"/>
              </a:rPr>
            </a:br>
            <a:r>
              <a:rPr lang="ar-JO" dirty="0">
                <a:effectLst>
                  <a:glow rad="165100">
                    <a:schemeClr val="tx1"/>
                  </a:glow>
                </a:effectLst>
                <a:cs typeface="+mj-cs"/>
              </a:rPr>
              <a:t>و ستنظره كل عين</a:t>
            </a:r>
            <a:br>
              <a:rPr lang="ar-JO" dirty="0">
                <a:effectLst>
                  <a:glow rad="165100">
                    <a:schemeClr val="tx1"/>
                  </a:glow>
                </a:effectLst>
                <a:cs typeface="+mj-cs"/>
              </a:rPr>
            </a:br>
            <a:r>
              <a:rPr lang="ar-JO" dirty="0">
                <a:effectLst>
                  <a:glow rad="165100">
                    <a:schemeClr val="tx1"/>
                  </a:glow>
                </a:effectLst>
                <a:cs typeface="+mj-cs"/>
              </a:rPr>
              <a:t>و الذين طعنوه </a:t>
            </a:r>
            <a:br>
              <a:rPr lang="ar-JO" dirty="0">
                <a:effectLst>
                  <a:glow rad="165100">
                    <a:schemeClr val="tx1"/>
                  </a:glow>
                </a:effectLst>
                <a:cs typeface="+mj-cs"/>
              </a:rPr>
            </a:br>
            <a:r>
              <a:rPr lang="ar-JO" dirty="0">
                <a:effectLst>
                  <a:glow rad="165100">
                    <a:schemeClr val="tx1"/>
                  </a:glow>
                </a:effectLst>
                <a:cs typeface="+mj-cs"/>
              </a:rPr>
              <a:t>و ينوح عليه </a:t>
            </a:r>
            <a:r>
              <a:rPr lang="ar-JO" dirty="0">
                <a:solidFill>
                  <a:srgbClr val="FFFF00"/>
                </a:solidFill>
                <a:effectLst>
                  <a:glow rad="165100">
                    <a:schemeClr val="tx1"/>
                  </a:glow>
                </a:effectLst>
                <a:cs typeface="+mj-cs"/>
              </a:rPr>
              <a:t>جميع قبائل الأرض</a:t>
            </a:r>
            <a:br>
              <a:rPr lang="ar-JO" dirty="0">
                <a:effectLst>
                  <a:glow rad="165100">
                    <a:schemeClr val="tx1"/>
                  </a:glow>
                </a:effectLst>
                <a:cs typeface="+mj-cs"/>
              </a:rPr>
            </a:br>
            <a:r>
              <a:rPr lang="ar-JO" dirty="0">
                <a:effectLst>
                  <a:glow rad="165100">
                    <a:schemeClr val="tx1"/>
                  </a:glow>
                </a:effectLst>
                <a:cs typeface="+mj-cs"/>
              </a:rPr>
              <a:t>نعم .... آمين</a:t>
            </a:r>
            <a:endParaRPr lang="en-US" dirty="0">
              <a:effectLst>
                <a:glow rad="165100">
                  <a:schemeClr val="tx1"/>
                </a:glow>
              </a:effectLst>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رؤ 1: 7</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زك 12: 10</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ea typeface="ＭＳ Ｐゴシック" charset="0"/>
              </a:rPr>
              <a:t>أمة واحدة تحت الله</a:t>
            </a:r>
            <a:endParaRPr lang="en-US" sz="3600"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http://</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jonmcnaughton.com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/content/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ZoomDetailPages</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OneNationUnderGod.html</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بقلم جون مكنوتون (2012)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512112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أفيض على بيت يهوذا و على سكان أورشليم روح النعمة و التضرعات </a:t>
            </a: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ينوحون عليه كنائح على وحيد له و 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12: 10)</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cs typeface="+mj-cs"/>
              </a:rPr>
            </a:br>
            <a:r>
              <a:rPr lang="ar-JO" dirty="0">
                <a:effectLst>
                  <a:glow rad="165100">
                    <a:schemeClr val="tx1"/>
                  </a:glow>
                </a:effectLst>
                <a:cs typeface="+mj-cs"/>
              </a:rPr>
              <a:t>هوذا يأتي مع السحاب</a:t>
            </a:r>
            <a:br>
              <a:rPr lang="ar-JO" dirty="0">
                <a:effectLst>
                  <a:glow rad="165100">
                    <a:schemeClr val="tx1"/>
                  </a:glow>
                </a:effectLst>
                <a:cs typeface="+mj-cs"/>
              </a:rPr>
            </a:br>
            <a:r>
              <a:rPr lang="ar-JO" dirty="0">
                <a:effectLst>
                  <a:glow rad="165100">
                    <a:schemeClr val="tx1"/>
                  </a:glow>
                </a:effectLst>
                <a:cs typeface="+mj-cs"/>
              </a:rPr>
              <a:t>و ستنظره كل عين</a:t>
            </a:r>
            <a:br>
              <a:rPr lang="ar-JO" dirty="0">
                <a:effectLst>
                  <a:glow rad="165100">
                    <a:schemeClr val="tx1"/>
                  </a:glow>
                </a:effectLst>
                <a:cs typeface="+mj-cs"/>
              </a:rPr>
            </a:br>
            <a:r>
              <a:rPr lang="ar-JO" dirty="0">
                <a:effectLst>
                  <a:glow rad="165100">
                    <a:schemeClr val="tx1"/>
                  </a:glow>
                </a:effectLst>
                <a:cs typeface="+mj-cs"/>
              </a:rPr>
              <a:t>و الذين طعنوه </a:t>
            </a:r>
            <a:br>
              <a:rPr lang="ar-JO" dirty="0">
                <a:effectLst>
                  <a:glow rad="165100">
                    <a:schemeClr val="tx1"/>
                  </a:glow>
                </a:effectLst>
                <a:cs typeface="+mj-cs"/>
              </a:rPr>
            </a:br>
            <a:r>
              <a:rPr lang="ar-JO" dirty="0">
                <a:effectLst>
                  <a:glow rad="165100">
                    <a:schemeClr val="tx1"/>
                  </a:glow>
                </a:effectLst>
                <a:cs typeface="+mj-cs"/>
              </a:rPr>
              <a:t>و ينوح عليه </a:t>
            </a:r>
            <a:r>
              <a:rPr lang="ar-JO" dirty="0">
                <a:solidFill>
                  <a:srgbClr val="FFFF00"/>
                </a:solidFill>
                <a:effectLst>
                  <a:glow rad="165100">
                    <a:schemeClr val="tx1"/>
                  </a:glow>
                </a:effectLst>
                <a:cs typeface="+mj-cs"/>
              </a:rPr>
              <a:t>جميع قبائل الأرض</a:t>
            </a:r>
            <a:br>
              <a:rPr lang="ar-JO" dirty="0">
                <a:effectLst>
                  <a:glow rad="165100">
                    <a:schemeClr val="tx1"/>
                  </a:glow>
                </a:effectLst>
                <a:cs typeface="+mj-cs"/>
              </a:rPr>
            </a:br>
            <a:r>
              <a:rPr lang="ar-JO" dirty="0">
                <a:effectLst>
                  <a:glow rad="165100">
                    <a:schemeClr val="tx1"/>
                  </a:glow>
                </a:effectLst>
                <a:cs typeface="+mj-cs"/>
              </a:rPr>
              <a:t>نعم .... آمين</a:t>
            </a:r>
            <a:endParaRPr lang="en-US" dirty="0">
              <a:effectLst>
                <a:glow rad="165100">
                  <a:schemeClr val="tx1"/>
                </a:glow>
              </a:effectLst>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رؤ 1: 7</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زك 12: 10</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42862648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86007" y="2164739"/>
            <a:ext cx="7371985" cy="3298296"/>
          </a:xfrm>
          <a:noFill/>
          <a:ln>
            <a:noFill/>
          </a:ln>
        </p:spPr>
        <p:txBody>
          <a:bodyPr lIns="90000" tIns="46800" rIns="90000" bIns="46800" anchor="ctr"/>
          <a:lstStyle/>
          <a:p>
            <a:pPr rtl="1"/>
            <a:r>
              <a:rPr lang="ar-SA" sz="3200" kern="1200" dirty="0">
                <a:solidFill>
                  <a:srgbClr val="FFFFFF"/>
                </a:solidFill>
                <a:effectLst>
                  <a:glow rad="228600">
                    <a:srgbClr val="000000"/>
                  </a:glow>
                </a:effectLst>
                <a:ea typeface="ＭＳ Ｐゴシック" charset="0"/>
                <a:cs typeface="Arial" panose="020B0604020202020204" pitchFamily="34" charset="0"/>
              </a:rPr>
              <a:t>رؤيا ١ : ٨</a:t>
            </a:r>
            <a:br>
              <a:rPr lang="en-US" sz="3200" kern="1200" dirty="0">
                <a:solidFill>
                  <a:srgbClr val="FFFFFF"/>
                </a:solidFill>
                <a:effectLst>
                  <a:glow rad="228600">
                    <a:srgbClr val="000000"/>
                  </a:glow>
                </a:effectLst>
                <a:ea typeface="ＭＳ Ｐゴシック" charset="0"/>
                <a:cs typeface="Arial" panose="020B0604020202020204" pitchFamily="34" charset="0"/>
              </a:rPr>
            </a:br>
            <a:br>
              <a:rPr lang="ar-SA" sz="3200" kern="1200" dirty="0">
                <a:solidFill>
                  <a:srgbClr val="FFFFFF"/>
                </a:solidFill>
                <a:effectLst>
                  <a:glow rad="228600">
                    <a:srgbClr val="000000"/>
                  </a:glow>
                </a:effectLst>
                <a:ea typeface="ＭＳ Ｐゴシック" charset="0"/>
                <a:cs typeface="Arial" panose="020B0604020202020204" pitchFamily="34" charset="0"/>
              </a:rPr>
            </a:br>
            <a:r>
              <a:rPr lang="ar-SA" sz="3200" kern="1200" dirty="0">
                <a:solidFill>
                  <a:srgbClr val="FFFFFF"/>
                </a:solidFill>
                <a:effectLst>
                  <a:glow rad="228600">
                    <a:srgbClr val="000000"/>
                  </a:glow>
                </a:effectLst>
                <a:ea typeface="ＭＳ Ｐゴシック" charset="0"/>
                <a:cs typeface="Arial" panose="020B0604020202020204" pitchFamily="34" charset="0"/>
              </a:rPr>
              <a:t>أَنَا هُوَ الأَلِفُ وَالْيَاءُ، الْبَِدَايَةُ وَالنِّهَايَةُ، يَقُولُ الرَّبُّ الْكَائِنُ وَالَّذِي كَانَ وَالَّذِي يَأْتِي، الْقَادِرُ عَلَى كُلِّ شَيْءٍ. </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iii</a:t>
            </a:r>
          </a:p>
        </p:txBody>
      </p:sp>
    </p:spTree>
    <p:extLst>
      <p:ext uri="{BB962C8B-B14F-4D97-AF65-F5344CB8AC3E}">
        <p14:creationId xmlns:p14="http://schemas.microsoft.com/office/powerpoint/2010/main" val="355790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97188" y="1914524"/>
            <a:ext cx="6069012" cy="1266825"/>
          </a:xfrm>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FFFFFF"/>
                </a:solidFill>
                <a:effectLst>
                  <a:glow rad="228600">
                    <a:schemeClr val="tx1"/>
                  </a:glow>
                </a:effectLst>
                <a:uLnTx/>
                <a:uFillTx/>
                <a:cs typeface="Arial" panose="020B0604020202020204" pitchFamily="34" charset="0"/>
              </a:rPr>
              <a:t>لماذا نرى يسوع بوضوح؟</a:t>
            </a:r>
            <a:endParaRPr kumimoji="0" lang="en-US" sz="4800" u="none" strike="noStrike" kern="0" cap="none" spc="0" normalizeH="0" baseline="0" noProof="0" dirty="0">
              <a:ln>
                <a:noFill/>
              </a:ln>
              <a:solidFill>
                <a:srgbClr val="FFFFFF"/>
              </a:solidFill>
              <a:effectLst>
                <a:glow rad="228600">
                  <a:schemeClr val="tx1"/>
                </a:glow>
              </a:effectLst>
              <a:uLnTx/>
              <a:uFillTx/>
              <a:cs typeface="Arial" panose="020B0604020202020204" pitchFamily="34"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Tree>
    <p:extLst>
      <p:ext uri="{BB962C8B-B14F-4D97-AF65-F5344CB8AC3E}">
        <p14:creationId xmlns:p14="http://schemas.microsoft.com/office/powerpoint/2010/main" val="15011148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12479503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dirty="0">
                <a:effectLst>
                  <a:glow rad="228600">
                    <a:schemeClr val="tx1"/>
                  </a:glow>
                </a:effectLst>
                <a:ea typeface="ＭＳ Ｐゴシック" charset="0"/>
              </a:rPr>
              <a:t>3. رؤية يسوع </a:t>
            </a:r>
            <a:r>
              <a:rPr lang="ar-JO" sz="4000" dirty="0">
                <a:solidFill>
                  <a:srgbClr val="FFFF00"/>
                </a:solidFill>
                <a:effectLst>
                  <a:glow rad="228600">
                    <a:schemeClr val="tx1"/>
                  </a:glow>
                </a:effectLst>
                <a:ea typeface="ＭＳ Ｐゴシック" charset="0"/>
              </a:rPr>
              <a:t>ممجدًا</a:t>
            </a:r>
            <a:r>
              <a:rPr lang="ar-JO" sz="4000" dirty="0">
                <a:effectLst>
                  <a:glow rad="228600">
                    <a:schemeClr val="tx1"/>
                  </a:glow>
                </a:effectLst>
                <a:ea typeface="ＭＳ Ｐゴシック" charset="0"/>
              </a:rPr>
              <a:t> تُظهر أنه قادر على</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 حلّ مشاكلك.</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(1: 9- 20).</a:t>
            </a:r>
            <a:endParaRPr lang="en-US" sz="4000" dirty="0">
              <a:effectLst>
                <a:glow rad="2286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لماذا نرى يسوع بوضوح؟</a:t>
            </a:r>
            <a:endParaRPr kumimoji="0" lang="en-US" sz="480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607816628"/>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2174914"/>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SA" sz="3900" b="1" dirty="0">
                <a:solidFill>
                  <a:srgbClr val="FFEA18"/>
                </a:solidFill>
                <a:latin typeface="Comic Sans MS" charset="0"/>
                <a:ea typeface="ＭＳ Ｐゴシック" charset="0"/>
              </a:rPr>
              <a:t>السياق المزدوج للكتاب
</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ar-SA" sz="2400" b="0" i="0" u="none" strike="noStrike" kern="1200" cap="none" spc="0" normalizeH="0" baseline="30000" noProof="0" dirty="0">
                <a:ln>
                  <a:noFill/>
                </a:ln>
                <a:solidFill>
                  <a:srgbClr val="000000"/>
                </a:solidFill>
                <a:effectLst/>
                <a:uLnTx/>
                <a:uFillTx/>
                <a:latin typeface="Comic Sans MS" charset="0"/>
                <a:ea typeface="ＭＳ Ｐゴシック" charset="0"/>
              </a:rPr>
              <a:t> </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أَنَا يُوحَنَّا أَخُوكُمْ وَشَرِيكُكُمْ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ٱلضِّيقَةِ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وَفِي مَلَكُوتِ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وَصَبْرِهِ. كُنْتُ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ٱلْجَزِيرَةِ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ٱلَّتِي</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تُدْعَى بَطْمُسَ مِنْ أَجْلِ كَلِمَةِ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ٱللهِ</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وَمِنْ أَجْلِ شَهَادَةِ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000000"/>
                </a:solidFill>
                <a:effectLst/>
                <a:uLnTx/>
                <a:uFillTx/>
                <a:latin typeface="Comic Sans MS" charset="0"/>
                <a:ea typeface="ＭＳ Ｐゴシック" charset="0"/>
              </a:rPr>
              <a:t>.</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b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ar-SA"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رؤيا ١: ٩</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w="57150" cmpd="sng">
                <a:solidFill>
                  <a:srgbClr val="FF0000"/>
                </a:solid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الاضطهاد الخارجي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تسوية داخلية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10" name="Text Box 5"/>
          <p:cNvSpPr txBox="1">
            <a:spLocks noChangeArrowheads="1"/>
          </p:cNvSpPr>
          <p:nvPr/>
        </p:nvSpPr>
        <p:spPr bwMode="auto">
          <a:xfrm>
            <a:off x="4211638" y="2276475"/>
            <a:ext cx="1944687" cy="830997"/>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بطمس
</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756795" name="Text Box 7"/>
          <p:cNvSpPr txBox="1">
            <a:spLocks noChangeArrowheads="1"/>
          </p:cNvSpPr>
          <p:nvPr/>
        </p:nvSpPr>
        <p:spPr bwMode="auto">
          <a:xfrm>
            <a:off x="8568429" y="-26988"/>
            <a:ext cx="614569" cy="40229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٣٢١</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0791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جزيرة بطمس</a:t>
            </a:r>
            <a:endParaRPr lang="en-US" dirty="0">
              <a:effectLst>
                <a:glow rad="165100">
                  <a:schemeClr val="tx1"/>
                </a:glow>
              </a:effectLst>
            </a:endParaRPr>
          </a:p>
        </p:txBody>
      </p:sp>
    </p:spTree>
    <p:extLst>
      <p:ext uri="{BB962C8B-B14F-4D97-AF65-F5344CB8AC3E}">
        <p14:creationId xmlns:p14="http://schemas.microsoft.com/office/powerpoint/2010/main" val="1154325265"/>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مقارنة بالأقمار الصناعية</a:t>
            </a:r>
            <a:br>
              <a:rPr lang="ar-JO" dirty="0">
                <a:effectLst>
                  <a:glow rad="165100">
                    <a:schemeClr val="tx1"/>
                  </a:glow>
                </a:effectLst>
              </a:rPr>
            </a:br>
            <a:r>
              <a:rPr lang="ar-JO" dirty="0">
                <a:effectLst>
                  <a:glow rad="165100">
                    <a:schemeClr val="tx1"/>
                  </a:glow>
                </a:effectLst>
              </a:rPr>
              <a:t>بين ستغافورة وبطمس</a:t>
            </a:r>
            <a:endParaRPr lang="en-US" dirty="0">
              <a:effectLst>
                <a:glow rad="165100">
                  <a:schemeClr val="tx1"/>
                </a:glow>
              </a:effectLst>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l"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6288011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جزيرة بطمس السياحيّة</a:t>
            </a:r>
            <a:endParaRPr lang="en-US" dirty="0">
              <a:effectLst>
                <a:glow rad="165100">
                  <a:schemeClr val="tx1"/>
                </a:glow>
              </a:effectLst>
            </a:endParaRPr>
          </a:p>
        </p:txBody>
      </p:sp>
      <p:pic>
        <p:nvPicPr>
          <p:cNvPr id="4" name="Picture 3"/>
          <p:cNvPicPr>
            <a:picLocks noChangeAspect="1"/>
          </p:cNvPicPr>
          <p:nvPr/>
        </p:nvPicPr>
        <p:blipFill>
          <a:blip r:embed="rId3"/>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جزيرة</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5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0722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dirty="0">
                <a:solidFill>
                  <a:srgbClr val="FFFFFF"/>
                </a:solidFill>
                <a:ea typeface="ＭＳ Ｐゴシック" charset="0"/>
              </a:rPr>
              <a:t>يسوع المسيح ، الشخص الأكثر إثارة للجدل</a:t>
            </a:r>
            <a:endParaRPr lang="en-US" sz="2000"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http://</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jonmcnaughton.com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/content/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ZoomDetailPages</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OneNationUnderGod.html</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22306542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فنادق فاخرة في جزيرة بطمس</a:t>
            </a:r>
            <a:endParaRPr lang="en-US" dirty="0">
              <a:effectLst>
                <a:glow rad="165100">
                  <a:schemeClr val="tx1"/>
                </a:glow>
              </a:effectLst>
            </a:endParaRPr>
          </a:p>
        </p:txBody>
      </p:sp>
    </p:spTree>
    <p:extLst>
      <p:ext uri="{BB962C8B-B14F-4D97-AF65-F5344CB8AC3E}">
        <p14:creationId xmlns:p14="http://schemas.microsoft.com/office/powerpoint/2010/main" val="18956736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ar-JO" dirty="0">
                <a:solidFill>
                  <a:srgbClr val="FFFFFF"/>
                </a:solidFill>
                <a:effectLst>
                  <a:glow rad="165100">
                    <a:schemeClr val="tx1"/>
                  </a:glow>
                </a:effectLst>
              </a:rPr>
              <a:t>دير القديس يوحنا في بطمس</a:t>
            </a:r>
            <a:endParaRPr lang="en-US" dirty="0">
              <a:solidFill>
                <a:srgbClr val="FFFFFF"/>
              </a:solidFill>
              <a:effectLst>
                <a:glow rad="165100">
                  <a:schemeClr val="tx1"/>
                </a:glow>
              </a:effectLst>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1728216723"/>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dirty="0">
                <a:solidFill>
                  <a:srgbClr val="FFFFFF"/>
                </a:solidFill>
                <a:effectLst>
                  <a:glow rad="165100">
                    <a:schemeClr val="tx1"/>
                  </a:glow>
                </a:effectLst>
                <a:ea typeface="ＭＳ Ｐゴシック" charset="0"/>
                <a:cs typeface="Arial" panose="020B0604020202020204" pitchFamily="34" charset="0"/>
              </a:rPr>
              <a:t>المنظر من أعلى دير القديس يوحنا</a:t>
            </a:r>
            <a:endParaRPr lang="en-US" dirty="0">
              <a:solidFill>
                <a:srgbClr val="FFFFFF"/>
              </a:solidFill>
              <a:effectLst>
                <a:glow rad="1651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1511682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SA" dirty="0">
                <a:solidFill>
                  <a:srgbClr val="FFFFFF"/>
                </a:solidFill>
                <a:effectLst>
                  <a:glow rad="165100">
                    <a:schemeClr val="tx1"/>
                  </a:glow>
                </a:effectLst>
                <a:ea typeface="ＭＳ Ｐゴシック" charset="0"/>
                <a:cs typeface="Arial" panose="020B0604020202020204" pitchFamily="34" charset="0"/>
              </a:rPr>
              <a:t>المنظر من أعلى دير القديس يوحنا</a:t>
            </a:r>
            <a:endParaRPr lang="en-US" dirty="0">
              <a:solidFill>
                <a:srgbClr val="FFFFFF"/>
              </a:solidFill>
              <a:effectLst>
                <a:glow rad="1651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86379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ar-SA" sz="4800" dirty="0">
                <a:solidFill>
                  <a:srgbClr val="FFFFFF"/>
                </a:solidFill>
                <a:effectLst>
                  <a:glow rad="266700">
                    <a:srgbClr val="000000"/>
                  </a:glow>
                </a:effectLst>
                <a:ea typeface="ＭＳ Ｐゴシック"/>
              </a:rPr>
              <a:t>"...  فِي يَوْمِ ٱلرَّبِّ..."</a:t>
            </a:r>
            <a:br>
              <a:rPr lang="en-US" sz="4800" dirty="0">
                <a:solidFill>
                  <a:srgbClr val="FFFFFF"/>
                </a:solidFill>
                <a:effectLst>
                  <a:glow rad="266700">
                    <a:srgbClr val="000000"/>
                  </a:glow>
                </a:effectLst>
                <a:ea typeface="ＭＳ Ｐゴシック"/>
                <a:cs typeface="ＭＳ Ｐゴシック" charset="0"/>
              </a:rPr>
            </a:br>
            <a:r>
              <a:rPr lang="en-US" sz="4800" dirty="0">
                <a:solidFill>
                  <a:srgbClr val="FFFFFF"/>
                </a:solidFill>
                <a:effectLst>
                  <a:glow rad="266700">
                    <a:srgbClr val="000000"/>
                  </a:glow>
                </a:effectLst>
                <a:ea typeface="ＭＳ Ｐゴシック"/>
                <a:cs typeface="ＭＳ Ｐゴシック" charset="0"/>
              </a:rPr>
              <a:t>(</a:t>
            </a:r>
            <a:r>
              <a:rPr lang="ar-JO" sz="4800" dirty="0">
                <a:solidFill>
                  <a:srgbClr val="FFFFFF"/>
                </a:solidFill>
                <a:effectLst>
                  <a:glow rad="266700">
                    <a:srgbClr val="000000"/>
                  </a:glow>
                </a:effectLst>
                <a:ea typeface="ＭＳ Ｐゴシック"/>
                <a:cs typeface="ＭＳ Ｐゴシック" charset="0"/>
              </a:rPr>
              <a:t>1: 10</a:t>
            </a:r>
            <a:r>
              <a:rPr lang="en-US" sz="4800" dirty="0">
                <a:solidFill>
                  <a:srgbClr val="FFFFFF"/>
                </a:solidFill>
                <a:effectLst>
                  <a:glow rad="266700">
                    <a:srgbClr val="000000"/>
                  </a:glow>
                </a:effectLst>
                <a:ea typeface="ＭＳ Ｐゴシック"/>
                <a:cs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p>
        </p:txBody>
      </p:sp>
      <p:sp>
        <p:nvSpPr>
          <p:cNvPr id="6" name="Rectangle 3"/>
          <p:cNvSpPr txBox="1">
            <a:spLocks noChangeArrowheads="1"/>
          </p:cNvSpPr>
          <p:nvPr/>
        </p:nvSpPr>
        <p:spPr bwMode="auto">
          <a:xfrm>
            <a:off x="-1345718" y="2149231"/>
            <a:ext cx="8046556"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يوم الأحد؟</a:t>
            </a:r>
            <a:endParaRPr kumimoji="0" lang="en-US" sz="4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SA" sz="4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 يَوْمِ ٱلرَّبِّ؟"</a:t>
            </a:r>
            <a:endParaRPr kumimoji="0" lang="en-US" sz="4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6048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1057274" y="1295400"/>
            <a:ext cx="31353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5841831" y="1295400"/>
            <a:ext cx="25417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854074" y="2751138"/>
            <a:ext cx="32670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5862739" y="2751138"/>
            <a:ext cx="25314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1107749" y="4205288"/>
            <a:ext cx="26164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19-6 </a:t>
            </a:r>
          </a:p>
        </p:txBody>
      </p:sp>
      <p:sp>
        <p:nvSpPr>
          <p:cNvPr id="64523" name="Text Box 11"/>
          <p:cNvSpPr txBox="1">
            <a:spLocks noChangeArrowheads="1"/>
          </p:cNvSpPr>
          <p:nvPr/>
        </p:nvSpPr>
        <p:spPr bwMode="auto">
          <a:xfrm>
            <a:off x="6196330" y="4205288"/>
            <a:ext cx="206819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20 </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p>
        </p:txBody>
      </p:sp>
      <p:sp>
        <p:nvSpPr>
          <p:cNvPr id="13" name="Text Box 10"/>
          <p:cNvSpPr txBox="1">
            <a:spLocks noChangeArrowheads="1"/>
          </p:cNvSpPr>
          <p:nvPr/>
        </p:nvSpPr>
        <p:spPr bwMode="auto">
          <a:xfrm>
            <a:off x="2243660" y="5661025"/>
            <a:ext cx="14959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سنة</a:t>
            </a:r>
          </a:p>
        </p:txBody>
      </p:sp>
      <p:sp>
        <p:nvSpPr>
          <p:cNvPr id="14" name="Text Box 11"/>
          <p:cNvSpPr txBox="1">
            <a:spLocks noChangeArrowheads="1"/>
          </p:cNvSpPr>
          <p:nvPr/>
        </p:nvSpPr>
        <p:spPr bwMode="auto">
          <a:xfrm>
            <a:off x="5838126" y="5661025"/>
            <a:ext cx="25250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3224273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ar-SA" sz="3600" dirty="0">
                <a:effectLst>
                  <a:outerShdw blurRad="38100" dist="38100" dir="2700000" algn="tl">
                    <a:srgbClr val="000000">
                      <a:alpha val="43137"/>
                    </a:srgbClr>
                  </a:outerShdw>
                </a:effectLst>
                <a:ea typeface="ＭＳ Ｐゴシック" charset="0"/>
              </a:rPr>
              <a:t>رؤيا ١ : ١٠</a:t>
            </a:r>
            <a:br>
              <a:rPr lang="ar-SA" sz="3600" dirty="0">
                <a:effectLst>
                  <a:outerShdw blurRad="38100" dist="38100" dir="2700000" algn="tl">
                    <a:srgbClr val="000000">
                      <a:alpha val="43137"/>
                    </a:srgbClr>
                  </a:outerShdw>
                </a:effectLst>
                <a:ea typeface="ＭＳ Ｐゴシック" charset="0"/>
              </a:rPr>
            </a:br>
            <a:br>
              <a:rPr lang="en-US" sz="3600" dirty="0">
                <a:effectLst>
                  <a:outerShdw blurRad="38100" dist="38100" dir="2700000" algn="tl">
                    <a:srgbClr val="000000">
                      <a:alpha val="43137"/>
                    </a:srgbClr>
                  </a:outerShdw>
                </a:effectLst>
                <a:ea typeface="ＭＳ Ｐゴシック" charset="0"/>
              </a:rPr>
            </a:br>
            <a:r>
              <a:rPr lang="ar-SA" sz="3600" dirty="0">
                <a:effectLst>
                  <a:outerShdw blurRad="38100" dist="38100" dir="2700000" algn="tl">
                    <a:srgbClr val="000000">
                      <a:alpha val="43137"/>
                    </a:srgbClr>
                  </a:outerShdw>
                </a:effectLst>
                <a:ea typeface="ＭＳ Ｐゴシック" charset="0"/>
              </a:rPr>
              <a:t> كُنْتُ فِي الرُّوحِ فِي يَوْمِ الرَّبِّ، وَسَمِعْتُ وَرَائِي صَوْتاً عَظِيماً كَصَوْتِ بُوقٍ </a:t>
            </a:r>
          </a:p>
        </p:txBody>
      </p:sp>
    </p:spTree>
    <p:extLst>
      <p:ext uri="{BB962C8B-B14F-4D97-AF65-F5344CB8AC3E}">
        <p14:creationId xmlns:p14="http://schemas.microsoft.com/office/powerpoint/2010/main" val="2250474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تريلس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نيسا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dirty="0">
                <a:ea typeface="ＭＳ Ｐゴシック" charset="0"/>
              </a:rPr>
              <a:t>الكنائس السبعة (رؤيا 2- 3).</a:t>
            </a:r>
            <a:endParaRPr lang="en-US"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اريثراي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أفروديسياس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سايمة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هيرابوليس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يومنيا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ألباندا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هرقلة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ميليتس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ليبيدس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كولوفون</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أدراميتيوم</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345</a:t>
            </a:r>
          </a:p>
        </p:txBody>
      </p:sp>
      <p:sp>
        <p:nvSpPr>
          <p:cNvPr id="64" name="Text Box 15"/>
          <p:cNvSpPr txBox="1">
            <a:spLocks noChangeArrowheads="1"/>
          </p:cNvSpPr>
          <p:nvPr/>
        </p:nvSpPr>
        <p:spPr bwMode="auto">
          <a:xfrm>
            <a:off x="4838700" y="719049"/>
            <a:ext cx="4298950"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كُنْتُ فِي ٱلرُّوحِ فِي يَوْمِ ٱلرَّبِّ، </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وَسَمِعْتُ وَرَائِي صَوْتًا عَظِيمًا كَصَوْتِ بُوقٍ قَائِلًا:</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هُوَ ٱلْأَلِفُ وَٱلْيَاءُ. ٱلْأَوَّلُ وَٱلْآخِرُ.</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وَٱلَّذِي تَرَاهُ، ٱكْتُبْ فِي كِتَابٍ وَأَرْسِلْ </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إِلَى ٱلسَّبْعِ ٱلْكَنَائِسِ ٱلَّتِي فِي أَسِيَّا:</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إِلَى أَفَسُسَ، وَإِلَى سِمِيرْنَا، وَإِلَى بَرْغَامُسَ، </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وَإِلَى ثِيَاتِيرَا، وَإِلَى سَارْدِسَ، وَإِلَى فِيلَادَلْفِيَا،</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وَإِلَى لَاوُدِكِيَّةَ».</a:t>
            </a:r>
            <a:endParaRPr kumimoji="0" lang="ar-JO" altLang="ja-JP"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1: 10- 11).</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dirty="0">
                <a:effectLst>
                  <a:glow rad="152400">
                    <a:schemeClr val="tx1"/>
                  </a:glow>
                </a:effectLst>
                <a:ea typeface="ＭＳ Ｐゴシック" charset="0"/>
              </a:rPr>
              <a:t>إن رؤية يوحنا للمسيح الممجد تثبت أنه</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قادر أن يعالج</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مشاكل الكنيسة</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الداخلية والخارجية. </a:t>
            </a:r>
            <a:br>
              <a:rPr lang="en-US" sz="3600" dirty="0">
                <a:effectLst>
                  <a:glow rad="152400">
                    <a:schemeClr val="tx1"/>
                  </a:glow>
                </a:effectLst>
                <a:ea typeface="ＭＳ Ｐゴシック" charset="0"/>
              </a:rPr>
            </a:br>
            <a:r>
              <a:rPr lang="ar-JO" sz="3600" dirty="0">
                <a:effectLst>
                  <a:glow rad="152400">
                    <a:schemeClr val="tx1"/>
                  </a:glow>
                </a:effectLst>
                <a:ea typeface="ＭＳ Ｐゴシック" charset="0"/>
              </a:rPr>
              <a:t>(1: 12- 16).</a:t>
            </a:r>
            <a:endParaRPr lang="en-US" sz="3600" dirty="0">
              <a:effectLst>
                <a:glow rad="1524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Tree>
    <p:extLst>
      <p:ext uri="{BB962C8B-B14F-4D97-AF65-F5344CB8AC3E}">
        <p14:creationId xmlns:p14="http://schemas.microsoft.com/office/powerpoint/2010/main" val="2727128277"/>
      </p:ext>
    </p:extLst>
  </p:cSld>
  <p:clrMapOvr>
    <a:overrideClrMapping bg1="lt1" tx1="dk1" bg2="lt2" tx2="dk2" accent1="accent1" accent2="accent2" accent3="accent3" accent4="accent4" accent5="accent5" accent6="accent6" hlink="hlink" folHlink="folHlink"/>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Bwgrki" charset="0"/>
                <a:ea typeface="ＭＳ Ｐゴシック" charset="0"/>
                <a:cs typeface="Bwgrki" charset="0"/>
              </a:rPr>
              <a:t>ei=don</a:t>
            </a:r>
            <a:endParaRPr kumimoji="0" lang="en-US" sz="3600" b="1"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673795" name="Picture 5" descr="REv 1v12 And I saw.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pPr rtl="1"/>
            <a:r>
              <a:rPr lang="ar-EG" dirty="0">
                <a:ea typeface="ＭＳ Ｐゴシック" charset="0"/>
              </a:rPr>
              <a:t>"رأيت ..." </a:t>
            </a:r>
            <a:br>
              <a:rPr lang="ar-EG" dirty="0">
                <a:ea typeface="ＭＳ Ｐゴシック" charset="0"/>
              </a:rPr>
            </a:br>
            <a:r>
              <a:rPr lang="ar-EG" dirty="0">
                <a:ea typeface="ＭＳ Ｐゴシック" charset="0"/>
              </a:rPr>
              <a:t>(</a:t>
            </a:r>
            <a:r>
              <a:rPr lang="ar-JO" dirty="0">
                <a:ea typeface="ＭＳ Ｐゴシック" charset="0"/>
              </a:rPr>
              <a:t>1: 12</a:t>
            </a:r>
            <a:r>
              <a:rPr lang="ar-EG" dirty="0">
                <a:ea typeface="ＭＳ Ｐゴシック" charset="0"/>
              </a:rPr>
              <a:t>)</a:t>
            </a:r>
            <a:endParaRPr lang="en-US" dirty="0">
              <a:ea typeface="ＭＳ Ｐゴシック" charset="0"/>
            </a:endParaRP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استخدام صيغة الفعل هذه 45 مرة في سفر الرؤيا!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33338" y="0"/>
            <a:ext cx="691215" cy="686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8:6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5:10</a:t>
            </a:r>
          </a:p>
        </p:txBody>
      </p:sp>
      <p:sp>
        <p:nvSpPr>
          <p:cNvPr id="8" name="TextBox 7"/>
          <p:cNvSpPr txBox="1">
            <a:spLocks noChangeArrowheads="1"/>
          </p:cNvSpPr>
          <p:nvPr/>
        </p:nvSpPr>
        <p:spPr bwMode="auto">
          <a:xfrm>
            <a:off x="792163" y="0"/>
            <a:ext cx="883575"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13:16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3:17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1:18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4:20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22:21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 322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النقطة 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1495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dirty="0">
                <a:solidFill>
                  <a:srgbClr val="FFFFFF"/>
                </a:solidFill>
                <a:ea typeface="ＭＳ Ｐゴシック" charset="0"/>
              </a:rPr>
              <a:t>"الله" في قَسم القوات الجوية الأمريكية</a:t>
            </a:r>
            <a:endParaRPr lang="en-US" sz="2000"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rPr>
              <a:t>القسم الكامل: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rPr>
              <a:t>"لن نكذب ولا نسرق ولا نغش ولا نتسامح مع من يفعل ذلك بيننا. بالإضافة الي ذلك ، فإنني عازم على القيام بواجبي واعيش بشرف ، فساعدني يا الله".</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25891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83747" y="1215839"/>
            <a:ext cx="4611221" cy="443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62467" name="Rectangle 3"/>
          <p:cNvSpPr>
            <a:spLocks noChangeArrowheads="1"/>
          </p:cNvSpPr>
          <p:nvPr/>
        </p:nvSpPr>
        <p:spPr bwMode="auto">
          <a:xfrm>
            <a:off x="284349" y="6555442"/>
            <a:ext cx="1283074"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8" name="Rectangle 4"/>
          <p:cNvSpPr>
            <a:spLocks noChangeArrowheads="1"/>
          </p:cNvSpPr>
          <p:nvPr/>
        </p:nvSpPr>
        <p:spPr bwMode="auto">
          <a:xfrm>
            <a:off x="1252257" y="754997"/>
            <a:ext cx="660166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9" name="AutoShape 5"/>
          <p:cNvSpPr>
            <a:spLocks noChangeArrowheads="1"/>
          </p:cNvSpPr>
          <p:nvPr/>
        </p:nvSpPr>
        <p:spPr bwMode="auto">
          <a:xfrm>
            <a:off x="4721879" y="889468"/>
            <a:ext cx="2914930"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0" name="AutoShape 6"/>
          <p:cNvSpPr>
            <a:spLocks noChangeArrowheads="1"/>
          </p:cNvSpPr>
          <p:nvPr/>
        </p:nvSpPr>
        <p:spPr bwMode="auto">
          <a:xfrm>
            <a:off x="1434353" y="3564872"/>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1" name="AutoShape 7"/>
          <p:cNvSpPr>
            <a:spLocks noChangeArrowheads="1"/>
          </p:cNvSpPr>
          <p:nvPr/>
        </p:nvSpPr>
        <p:spPr bwMode="auto">
          <a:xfrm>
            <a:off x="4720478" y="3545261"/>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2" name="AutoShape 8"/>
          <p:cNvSpPr>
            <a:spLocks noChangeArrowheads="1"/>
          </p:cNvSpPr>
          <p:nvPr/>
        </p:nvSpPr>
        <p:spPr bwMode="auto">
          <a:xfrm>
            <a:off x="1432953" y="882463"/>
            <a:ext cx="2916331"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9" name="Rectangle 9"/>
          <p:cNvSpPr>
            <a:spLocks noChangeArrowheads="1"/>
          </p:cNvSpPr>
          <p:nvPr/>
        </p:nvSpPr>
        <p:spPr bwMode="auto">
          <a:xfrm>
            <a:off x="1535206" y="1755122"/>
            <a:ext cx="2759449" cy="63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5CF5F0"/>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متى</a:t>
            </a:r>
            <a:endParaRPr kumimoji="0" lang="en-GB" sz="3794" b="1" i="1" u="none" strike="noStrike" kern="1200" cap="none" spc="0" normalizeH="0" baseline="0" noProof="0" dirty="0">
              <a:ln>
                <a:noFill/>
              </a:ln>
              <a:solidFill>
                <a:srgbClr val="5CF5F0"/>
              </a:solidFill>
              <a:effectLst/>
              <a:uLnTx/>
              <a:uFillTx/>
              <a:latin typeface="Kosher-Normal" charset="0"/>
              <a:ea typeface="ＭＳ Ｐゴシック" charset="0"/>
            </a:endParaRPr>
          </a:p>
        </p:txBody>
      </p:sp>
      <p:sp>
        <p:nvSpPr>
          <p:cNvPr id="30730" name="Rectangle 10"/>
          <p:cNvSpPr>
            <a:spLocks noChangeArrowheads="1"/>
          </p:cNvSpPr>
          <p:nvPr/>
        </p:nvSpPr>
        <p:spPr bwMode="auto">
          <a:xfrm>
            <a:off x="5251357" y="1750920"/>
            <a:ext cx="1976437" cy="621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65B7D"/>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SA" sz="3794" b="1" i="1" u="none" strike="noStrike" kern="1200" cap="none" spc="0" normalizeH="0" baseline="0" noProof="0" dirty="0">
                <a:ln>
                  <a:noFill/>
                </a:ln>
                <a:solidFill>
                  <a:srgbClr val="F65B7D"/>
                </a:solidFill>
                <a:effectLst/>
                <a:uLnTx/>
                <a:uFillTx/>
                <a:latin typeface="Kosher-Normal" charset="0"/>
                <a:ea typeface="ＭＳ Ｐゴシック" charset="0"/>
              </a:rPr>
              <a:t>مرقس</a:t>
            </a:r>
            <a:endParaRPr kumimoji="0" lang="en-GB" sz="3794" b="1" i="1" u="none" strike="noStrike" kern="1200" cap="none" spc="0" normalizeH="0" baseline="0" noProof="0" dirty="0">
              <a:ln>
                <a:noFill/>
              </a:ln>
              <a:solidFill>
                <a:srgbClr val="F65B7D"/>
              </a:solidFill>
              <a:effectLst/>
              <a:uLnTx/>
              <a:uFillTx/>
              <a:latin typeface="Kosher-Normal" charset="0"/>
              <a:ea typeface="ＭＳ Ｐゴシック" charset="0"/>
            </a:endParaRPr>
          </a:p>
        </p:txBody>
      </p:sp>
      <p:sp>
        <p:nvSpPr>
          <p:cNvPr id="30731" name="Rectangle 11"/>
          <p:cNvSpPr>
            <a:spLocks noChangeArrowheads="1"/>
          </p:cNvSpPr>
          <p:nvPr/>
        </p:nvSpPr>
        <p:spPr bwMode="auto">
          <a:xfrm>
            <a:off x="1875585" y="4468346"/>
            <a:ext cx="2232772" cy="63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76F774"/>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لوقا</a:t>
            </a:r>
            <a:endParaRPr kumimoji="0" lang="en-GB" sz="3794" b="1" i="1" u="none" strike="noStrike" kern="1200" cap="none" spc="0" normalizeH="0" baseline="0" noProof="0" dirty="0">
              <a:ln>
                <a:noFill/>
              </a:ln>
              <a:solidFill>
                <a:srgbClr val="76F774"/>
              </a:solidFill>
              <a:effectLst/>
              <a:uLnTx/>
              <a:uFillTx/>
              <a:latin typeface="Kosher-Normal" charset="0"/>
              <a:ea typeface="ＭＳ Ｐゴシック" charset="0"/>
            </a:endParaRPr>
          </a:p>
        </p:txBody>
      </p:sp>
      <p:sp>
        <p:nvSpPr>
          <p:cNvPr id="30732" name="Rectangle 12"/>
          <p:cNvSpPr>
            <a:spLocks noChangeArrowheads="1"/>
          </p:cNvSpPr>
          <p:nvPr/>
        </p:nvSpPr>
        <p:spPr bwMode="auto">
          <a:xfrm>
            <a:off x="5418044" y="4473949"/>
            <a:ext cx="1619250" cy="63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FFFFF"/>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يوحنا</a:t>
            </a:r>
            <a:endParaRPr kumimoji="0" lang="en-GB" sz="3794" b="1" i="1" u="none" strike="noStrike" kern="1200" cap="none" spc="0" normalizeH="0" baseline="0" noProof="0" dirty="0">
              <a:ln>
                <a:noFill/>
              </a:ln>
              <a:solidFill>
                <a:srgbClr val="FFFFFF"/>
              </a:solidFill>
              <a:effectLst/>
              <a:uLnTx/>
              <a:uFillTx/>
              <a:latin typeface="Kosher-Normal" charset="0"/>
              <a:ea typeface="ＭＳ Ｐゴシック" charset="0"/>
            </a:endParaRPr>
          </a:p>
        </p:txBody>
      </p:sp>
      <p:sp>
        <p:nvSpPr>
          <p:cNvPr id="62477" name="Text Box 13"/>
          <p:cNvSpPr txBox="1">
            <a:spLocks noChangeArrowheads="1"/>
          </p:cNvSpPr>
          <p:nvPr/>
        </p:nvSpPr>
        <p:spPr bwMode="auto">
          <a:xfrm>
            <a:off x="8622709" y="17009"/>
            <a:ext cx="227356" cy="335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10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765" b="0" i="0" u="none" strike="noStrike" kern="1200" cap="none" spc="0" normalizeH="0" baseline="0" noProof="0">
                <a:ln>
                  <a:noFill/>
                </a:ln>
                <a:solidFill>
                  <a:srgbClr val="FFFFFF"/>
                </a:solidFill>
                <a:effectLst/>
                <a:uLnTx/>
                <a:uFillTx/>
                <a:latin typeface="Comic Sans MS" charset="0"/>
                <a:ea typeface="ＭＳ Ｐゴシック" charset="0"/>
              </a:rPr>
              <a:t> </a:t>
            </a:r>
          </a:p>
        </p:txBody>
      </p:sp>
      <p:sp>
        <p:nvSpPr>
          <p:cNvPr id="62478" name="Text Box 14"/>
          <p:cNvSpPr txBox="1">
            <a:spLocks noChangeArrowheads="1"/>
          </p:cNvSpPr>
          <p:nvPr/>
        </p:nvSpPr>
        <p:spPr bwMode="auto">
          <a:xfrm>
            <a:off x="7918357" y="6538633"/>
            <a:ext cx="16248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9" name="Text Box 15"/>
          <p:cNvSpPr txBox="1">
            <a:spLocks noChangeArrowheads="1"/>
          </p:cNvSpPr>
          <p:nvPr/>
        </p:nvSpPr>
        <p:spPr bwMode="auto">
          <a:xfrm>
            <a:off x="8246363" y="6546662"/>
            <a:ext cx="297888" cy="209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55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882" b="1" i="0" u="none" strike="noStrike" kern="1200" cap="none" spc="0" normalizeH="0" baseline="0" noProof="0">
                <a:ln>
                  <a:noFill/>
                </a:ln>
                <a:solidFill>
                  <a:srgbClr val="FFFFFF"/>
                </a:solidFill>
                <a:effectLst/>
                <a:uLnTx/>
                <a:uFillTx/>
                <a:latin typeface="Comic Sans MS" charset="0"/>
                <a:ea typeface="ＭＳ Ｐゴシック" charset="0"/>
              </a:rPr>
              <a:t>28</a:t>
            </a:r>
          </a:p>
        </p:txBody>
      </p:sp>
      <p:sp>
        <p:nvSpPr>
          <p:cNvPr id="62480" name="Text Box 16"/>
          <p:cNvSpPr txBox="1">
            <a:spLocks noChangeArrowheads="1"/>
          </p:cNvSpPr>
          <p:nvPr/>
        </p:nvSpPr>
        <p:spPr bwMode="auto">
          <a:xfrm>
            <a:off x="8590562" y="6489826"/>
            <a:ext cx="270637" cy="28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88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412" b="1" i="0" u="none" strike="noStrike" kern="1200" cap="none" spc="0" normalizeH="0" baseline="0" noProof="0">
                <a:ln>
                  <a:noFill/>
                </a:ln>
                <a:solidFill>
                  <a:srgbClr val="FFFFFF"/>
                </a:solidFill>
                <a:effectLst/>
                <a:uLnTx/>
                <a:uFillTx/>
                <a:latin typeface="Comic Sans MS" charset="0"/>
                <a:ea typeface="ＭＳ Ｐゴシック" charset="0"/>
              </a:rPr>
              <a:t>9</a:t>
            </a:r>
          </a:p>
        </p:txBody>
      </p:sp>
      <p:grpSp>
        <p:nvGrpSpPr>
          <p:cNvPr id="2" name="Group 17"/>
          <p:cNvGrpSpPr>
            <a:grpSpLocks/>
          </p:cNvGrpSpPr>
          <p:nvPr/>
        </p:nvGrpSpPr>
        <p:grpSpPr bwMode="auto">
          <a:xfrm>
            <a:off x="1213038" y="824005"/>
            <a:ext cx="6640886" cy="5319993"/>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306886" y="743469"/>
            <a:ext cx="6530228" cy="5572125"/>
          </a:xfrm>
          <a:prstGeom prst="rect">
            <a:avLst/>
          </a:prstGeom>
          <a:solidFill>
            <a:srgbClr val="000718">
              <a:alpha val="81175"/>
            </a:srgbClr>
          </a:soli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45" name="Text Box 25"/>
          <p:cNvSpPr txBox="1">
            <a:spLocks noChangeArrowheads="1"/>
          </p:cNvSpPr>
          <p:nvPr/>
        </p:nvSpPr>
        <p:spPr bwMode="auto">
          <a:xfrm>
            <a:off x="1189802" y="-1732157"/>
            <a:ext cx="6677306" cy="1800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1235"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١٢</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فَٱلْتَفَتُّ</a:t>
            </a:r>
            <a:r>
              <a:rPr kumimoji="0" lang="ar-SA" sz="2118" b="1"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لِأَنْظُرَ </a:t>
            </a:r>
            <a:r>
              <a:rPr kumimoji="0" lang="ar-SA" sz="2118" b="1"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ٱلصَّوْتَ</a:t>
            </a:r>
            <a:r>
              <a:rPr kumimoji="0" lang="ar-SA" sz="2118" b="1"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ٱلَّذِي</a:t>
            </a:r>
            <a:r>
              <a:rPr kumimoji="0" lang="ar-SA" sz="2118" b="1"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تَكَلَّمَ مَعِي. وَلَمَّا </a:t>
            </a:r>
            <a:r>
              <a:rPr kumimoji="0" lang="ar-SA" sz="2118" b="1"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ٱلْتَفَتُّ</a:t>
            </a:r>
            <a:r>
              <a:rPr kumimoji="0" lang="ar-SA" sz="2118" b="1"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رَأَيْتُ سَبْعَ </a:t>
            </a:r>
            <a:r>
              <a:rPr kumimoji="0" lang="ar-SA" sz="2118" b="1"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مَنَايِرَ</a:t>
            </a:r>
            <a:r>
              <a:rPr kumimoji="0" lang="ar-SA" sz="2118" b="1"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مِنْ ذَهَبٍ،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١٣</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وَفِي وَسْطِ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ٱلسَّبْعِ</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ٱلْمَنَايِرِ</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شِبْهُ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ٱبْنِ</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إِنْسَانٍ، مُتَسَرْبِلًا بِثَوْبٍ إِلَى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ٱلرِّجْلَيْنِ</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وَمُتَمَنْطِقًا</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عِنْدَ ثَدْيَيْهِ بِمِنْطَقَةٍ مِنْ ذَهَبٍ</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١٤</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وَأَمَّا رَأْسُهُ وَشَعْرُهُ فَأَبْيَضَانِ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كَٱلصُّوفِ</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ٱلْأَبْيَضِ</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كَٱلثَّلْجِ</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وَعَيْنَاهُ كَلَهِيبِ نَارٍ</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١٥</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وَرِجْلَاهُ شِبْهُ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ٱلنُّحَاسِ</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ٱلنَّقِيِّ</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كَأَنَّهُمَا مَحْمِيَّتَانِ فِي أَتُونٍ. وَصَوْتُهُ كَصَوْتِ مِيَاهٍ كَثِيرَةٍ</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١٦</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وَمَعَهُ فِي يَدِهِ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سَبْعَةُ كَوَاكِبَ، وَسَيْفٌ مَاضٍ ذُو حَدَّيْنِ يَخْرُجُ مِنْ فَمِهِ، وَوَجْهُهُ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كَٱلشَّمْسِ</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وَهِيَ تُضِيءُ فِي قُوَّتِهَا</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١٧</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فَلَمَّا رَأَيْتُهُ سَقَطْتُ عِنْدَ رِجْلَيْهِ كَمَيِّتٍ، فَوَضَعَ يَدَهُ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عَلَيَّ قَائِلًا لِي: «لَا تَخَفْ، أَنَا هُوَ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ٱلْأَوَّلُ</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وَٱلْآخِرُ</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١٨</a:t>
            </a:r>
            <a:r>
              <a:rPr kumimoji="0" lang="en-US" sz="706"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وَٱلْحَيُّ</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وَكُنْتُ مَيْتًا، وَهَا أَنَا حَيٌّ إِلَى أَبَدِ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ٱلْآبِدِينَ</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آمِينَ. وَلِي مَفَاتِيحُ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ٱلْهَاوِيَةِ</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وَٱلْمَوْتِ</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a:t>
            </a:r>
            <a:r>
              <a:rPr kumimoji="0" lang="ar-SA" sz="2118" b="1"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a:t>
            </a:r>
            <a:endParaRPr kumimoji="0" lang="en-GB" sz="1941"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8" name="Text Box 28"/>
          <p:cNvSpPr txBox="1">
            <a:spLocks noChangeArrowheads="1"/>
          </p:cNvSpPr>
          <p:nvPr/>
        </p:nvSpPr>
        <p:spPr bwMode="auto">
          <a:xfrm>
            <a:off x="1106457" y="1597872"/>
            <a:ext cx="6843994" cy="4157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3177" b="1"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883" b="1"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١٢ فَٱلْتَفَتُّ لِأَنْظُرَ ٱلصَّوْتَ ٱلَّذِي تَكَلَّمَ مَعِي. وَلَمَّا ٱلْتَفَتُّ رَأَيْتُ سَبْعَ مَنَايِرَ مِنْ ذَهَبٍ، ١٣ وَفِي وَسْطِ ٱلسَّبْعِ ٱلْمَنَايِرِ شِبْهُ ٱبْنِ إِنْسَانٍ، مُتَسَرْبِلًا بِثَوْبٍ إِلَى ٱلرِّجْلَيْنِ، وَمُتَمَنْطِقًا عِنْدَ ثَدْيَيْهِ بِمِنْطَقَةٍ مِنْ ذَهَبٍ. ١٤ وَأَمَّا رَأْسُهُ وَشَعْرُهُ فَأَبْيَضَانِ كَٱلصُّوفِ ٱلْأَبْيَضِ كَٱلثَّلْجِ، وَعَيْنَاهُ كَلَهِيبِ نَارٍ. ١٥ وَرِجْلَاهُ شِبْهُ ٱلنُّحَاسِ ٱلنَّقِيِّ، كَأَنَّهُمَا مَحْمِيَّتَانِ فِي أَتُونٍ. وَصَوْتُهُ كَصَوْتِ مِيَاهٍ كَثِيرَةٍ. ١٦ وَمَعَهُ فِي يَدِهِ ٱلْيُمْنَى سَبْعَةُ كَوَاكِبَ، وَسَيْفٌ مَاضٍ ذُو حَدَّيْنِ يَخْرُجُ مِنْ فَمِهِ، وَوَجْهُهُ كَٱلشَّمْسِ وَهِيَ تُضِيءُ فِي قُوَّتِهَا. ١٧ فَلَمَّا رَأَيْتُهُ سَقَطْتُ عِنْدَ رِجْلَيْهِ كَمَيِّتٍ، فَوَضَعَ يَدَهُ ٱلْيُمْنَى عَلَيَّ قَائِلًا لِي: «لَا تَخَفْ، أَنَا هُوَ ٱلْأَوَّلُ وَٱلْآخِرُ، ١٨ وَٱلْحَيُّ. وَكُنْتُ مَيْتًا، وَهَا أَنَا حَيٌّ إِلَى أَبَدِ ٱلْآبِدِينَ! آمِينَ. وَلِي مَفَاتِيحُ ٱلْهَاوِيَةِ وَٱلْمَوْتِ."</a:t>
            </a:r>
            <a:endParaRPr kumimoji="0" lang="en-GB" sz="3883" b="1"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9" name="Text Box 29"/>
          <p:cNvSpPr txBox="1">
            <a:spLocks noChangeArrowheads="1"/>
          </p:cNvSpPr>
          <p:nvPr/>
        </p:nvSpPr>
        <p:spPr bwMode="auto">
          <a:xfrm>
            <a:off x="1252258" y="818029"/>
            <a:ext cx="5707996" cy="739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941"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647"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1: 12- 18</a:t>
            </a:r>
            <a:r>
              <a:rPr kumimoji="0" lang="en-US" sz="2647"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GB" sz="1941"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GB" sz="1941"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50" name="Text Box 30"/>
          <p:cNvSpPr txBox="1">
            <a:spLocks noChangeArrowheads="1"/>
          </p:cNvSpPr>
          <p:nvPr/>
        </p:nvSpPr>
        <p:spPr bwMode="auto">
          <a:xfrm>
            <a:off x="1567424" y="1496988"/>
            <a:ext cx="6190921" cy="3656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رؤيا</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يسوع</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المسيح</a:t>
            </a:r>
            <a:endParaRPr kumimoji="0" lang="en-GB" sz="653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endParaRPr>
          </a:p>
        </p:txBody>
      </p:sp>
      <p:sp>
        <p:nvSpPr>
          <p:cNvPr id="62491" name="Rectangle 32"/>
          <p:cNvSpPr>
            <a:spLocks noGrp="1" noChangeArrowheads="1"/>
          </p:cNvSpPr>
          <p:nvPr>
            <p:ph type="title" idx="4294967295"/>
          </p:nvPr>
        </p:nvSpPr>
        <p:spPr bwMode="auto">
          <a:xfrm>
            <a:off x="806824" y="403412"/>
            <a:ext cx="7530353" cy="53788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509" tIns="40254" rIns="80509" bIns="40254"/>
          <a:lstStyle/>
          <a:p>
            <a:r>
              <a:rPr lang="ar-JO" sz="2824" b="1" dirty="0">
                <a:solidFill>
                  <a:srgbClr val="5CF5F0"/>
                </a:solidFill>
                <a:latin typeface="Arial" panose="020B0604020202020204" pitchFamily="34" charset="0"/>
                <a:cs typeface="Arial" panose="020B0604020202020204" pitchFamily="34" charset="0"/>
              </a:rPr>
              <a:t>الآن... لاستكمال الصورة...</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5"/>
                                        </p:tgtEl>
                                        <p:attrNameLst>
                                          <p:attrName>style.visibility</p:attrName>
                                        </p:attrNameLst>
                                      </p:cBhvr>
                                      <p:to>
                                        <p:strVal val="visible"/>
                                      </p:to>
                                    </p:set>
                                    <p:animEffect transition="in" filter="fade">
                                      <p:cBhvr>
                                        <p:cTn id="63" dur="1000"/>
                                        <p:tgtEl>
                                          <p:spTgt spid="3074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8"/>
                                        </p:tgtEl>
                                        <p:attrNameLst>
                                          <p:attrName>style.visibility</p:attrName>
                                        </p:attrNameLst>
                                      </p:cBhvr>
                                      <p:to>
                                        <p:strVal val="visible"/>
                                      </p:to>
                                    </p:set>
                                    <p:animEffect transition="in" filter="fade">
                                      <p:cBhvr>
                                        <p:cTn id="68" dur="1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ar-JO" dirty="0">
                <a:ea typeface="ＭＳ Ｐゴシック" charset="0"/>
              </a:rPr>
              <a:t>المسيح</a:t>
            </a:r>
            <a:br>
              <a:rPr lang="ar-JO" dirty="0">
                <a:ea typeface="ＭＳ Ｐゴシック" charset="0"/>
              </a:rPr>
            </a:br>
            <a:r>
              <a:rPr lang="ar-JO" dirty="0">
                <a:ea typeface="ＭＳ Ｐゴシック" charset="0"/>
              </a:rPr>
              <a:t>بين</a:t>
            </a:r>
            <a:br>
              <a:rPr lang="ar-JO" dirty="0">
                <a:ea typeface="ＭＳ Ｐゴシック" charset="0"/>
              </a:rPr>
            </a:br>
            <a:r>
              <a:rPr lang="ar-JO" dirty="0">
                <a:ea typeface="ＭＳ Ｐゴシック" charset="0"/>
              </a:rPr>
              <a:t>المنائر</a:t>
            </a:r>
            <a:br>
              <a:rPr lang="en-US" dirty="0">
                <a:ea typeface="ＭＳ Ｐゴシック" charset="0"/>
              </a:rPr>
            </a:br>
            <a:r>
              <a:rPr lang="en-US" dirty="0">
                <a:ea typeface="ＭＳ Ｐゴシック" charset="0"/>
              </a:rPr>
              <a:t>(</a:t>
            </a:r>
            <a:r>
              <a:rPr lang="ar-JO" dirty="0">
                <a:ea typeface="ＭＳ Ｐゴシック" charset="0"/>
              </a:rPr>
              <a:t>1: 12- 16</a:t>
            </a:r>
            <a:r>
              <a:rPr lang="en-US" dirty="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598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ar-JO" sz="2400" dirty="0">
                <a:solidFill>
                  <a:srgbClr val="FFFF00"/>
                </a:solidFill>
                <a:effectLst>
                  <a:glow rad="215900">
                    <a:schemeClr val="tx1"/>
                  </a:glow>
                </a:effectLst>
                <a:ea typeface="ＭＳ Ｐゴシック" charset="0"/>
              </a:rPr>
              <a:t>الملك - الديان</a:t>
            </a:r>
            <a:r>
              <a:rPr lang="ar-SA" sz="2400" dirty="0">
                <a:effectLst>
                  <a:glow rad="215900">
                    <a:schemeClr val="tx1"/>
                  </a:glow>
                </a:effectLst>
                <a:ea typeface="ＭＳ Ｐゴシック" charset="0"/>
              </a:rPr>
              <a:t>: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 مُتَسَرْبِلًا بِثَوْبٍ إِلَى ٱلرِّجْلَيْنِ، وَمُتَمَنْطِقًا عِنْدَ ثَدْيَيْهِ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بِمِنْطَقَةٍ مِنْ ذَهَبٍ."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(1: 13)</a:t>
            </a:r>
            <a:endParaRPr lang="en-US" sz="2400" dirty="0">
              <a:effectLst>
                <a:glow rad="215900">
                  <a:schemeClr val="tx1"/>
                </a:glow>
              </a:effectLst>
              <a:ea typeface="ＭＳ Ｐゴシック"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الأبدية</a:t>
            </a: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 وَأَمَّا رَأْسُهُ وَشَعْرُهُ فَأَبْيَضَانِ كَٱلصُّوفِ ٱلْأَبْيَضِ."</a:t>
            </a:r>
            <a:endPar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(1: 14 أ؛ راجع " ٱلْقَدِيمُ ٱلْأَيَّامِ." دا 7: 9؛ 13، 22).</a:t>
            </a:r>
            <a:endParaRPr kumimoji="0" lang="en-US"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العلم الكلي ودينونة الأبرار</a:t>
            </a: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"عيناه كلهيب نار"</a:t>
            </a:r>
            <a:endPar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(1: 14 ب؛ راجع رؤ 19: 12؛ </a:t>
            </a:r>
            <a:endPar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a:t>
            </a:r>
            <a:endParaRPr kumimoji="0" lang="en-US"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الدينونة</a:t>
            </a: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 وَرِجْلَاهُ شِبْهُ ٱلنُّحَاسِ ٱلنَّقِيِّ، كَأَنَّهُمَا مَحْمِيَّتَانِ فِي أَتُونٍ." 1: 15 أ؛ راجع رؤ 9: 12؛ </a:t>
            </a:r>
            <a:endPar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 </a:t>
            </a:r>
            <a:endParaRPr kumimoji="0" lang="en-US"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وارن ويرسبي الكتاب المقدس المفسر </a:t>
            </a:r>
            <a:endParaRPr kumimoji="0" lang="en-US" sz="18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2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dirty="0">
                <a:ea typeface="ＭＳ Ｐゴシック" charset="0"/>
              </a:rPr>
              <a:t>"... </a:t>
            </a:r>
            <a:r>
              <a:rPr lang="ar-JO" dirty="0">
                <a:solidFill>
                  <a:srgbClr val="FFFF00"/>
                </a:solidFill>
                <a:ea typeface="ＭＳ Ｐゴシック" charset="0"/>
              </a:rPr>
              <a:t>صوت</a:t>
            </a:r>
            <a:br>
              <a:rPr lang="ar-JO" dirty="0">
                <a:ea typeface="ＭＳ Ｐゴシック" charset="0"/>
              </a:rPr>
            </a:br>
            <a:r>
              <a:rPr lang="ar-JO" dirty="0">
                <a:ea typeface="ＭＳ Ｐゴシック" charset="0"/>
              </a:rPr>
              <a:t>مياهٍ كثيرة"</a:t>
            </a:r>
            <a:br>
              <a:rPr lang="en-US" dirty="0">
                <a:ea typeface="ＭＳ Ｐゴシック" charset="0"/>
              </a:rPr>
            </a:br>
            <a:r>
              <a:rPr lang="ar-JO" sz="3600" dirty="0">
                <a:ea typeface="ＭＳ Ｐゴシック" charset="0"/>
              </a:rPr>
              <a:t>(1: 15 ب).</a:t>
            </a:r>
            <a:endParaRPr lang="en-US" sz="3600" dirty="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يجمع المسيح كل</a:t>
            </a:r>
            <a:endPar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"تيارات الرؤيا" معًا</a:t>
            </a:r>
            <a:endPar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وهو "</a:t>
            </a:r>
            <a:r>
              <a:rPr kumimoji="0" lang="ar-SA" sz="24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كلمة الآب الأخيرة</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للإنسان.</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(عب 1: 1- 3).</a:t>
            </a:r>
            <a:endPar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إنه </a:t>
            </a: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يتحدث </a:t>
            </a:r>
            <a:r>
              <a:rPr kumimoji="0" lang="ar-SA" sz="24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بقوة وسلطان</a:t>
            </a:r>
            <a:endParaRPr kumimoji="0" lang="ar-JO" sz="24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ويجب أن يُسمع</a:t>
            </a: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(ويرسبي).</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7895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dirty="0">
                <a:effectLst>
                  <a:glow rad="215900">
                    <a:schemeClr val="tx1"/>
                  </a:glow>
                </a:effectLst>
                <a:ea typeface="ＭＳ Ｐゴシック" charset="0"/>
              </a:rPr>
              <a:t>"</a:t>
            </a:r>
            <a:r>
              <a:rPr lang="ar-JO" sz="4800" dirty="0">
                <a:solidFill>
                  <a:srgbClr val="FFFF00"/>
                </a:solidFill>
                <a:effectLst>
                  <a:glow rad="215900">
                    <a:schemeClr val="tx1"/>
                  </a:glow>
                </a:effectLst>
                <a:ea typeface="ＭＳ Ｐゴシック" charset="0"/>
              </a:rPr>
              <a:t>سيف</a:t>
            </a:r>
            <a:r>
              <a:rPr lang="ar-JO" sz="4800" dirty="0">
                <a:effectLst>
                  <a:glow rad="215900">
                    <a:schemeClr val="tx1"/>
                  </a:glow>
                </a:effectLst>
                <a:ea typeface="ＭＳ Ｐゴシック" charset="0"/>
              </a:rPr>
              <a:t>... يخرج من فمهِ"</a:t>
            </a:r>
            <a:br>
              <a:rPr lang="ar-JO" sz="4800" dirty="0">
                <a:effectLst>
                  <a:glow rad="215900">
                    <a:schemeClr val="tx1"/>
                  </a:glow>
                </a:effectLst>
                <a:ea typeface="ＭＳ Ｐゴシック" charset="0"/>
              </a:rPr>
            </a:br>
            <a:r>
              <a:rPr lang="ar-JO" sz="4000" dirty="0">
                <a:effectLst>
                  <a:glow rad="215900">
                    <a:schemeClr val="tx1"/>
                  </a:glow>
                </a:effectLst>
                <a:ea typeface="ＭＳ Ｐゴシック" charset="0"/>
              </a:rPr>
              <a:t>(1: 16)</a:t>
            </a:r>
            <a:endParaRPr lang="en-US" sz="4000" dirty="0">
              <a:effectLst>
                <a:glow rad="215900">
                  <a:schemeClr val="tx1"/>
                </a:glow>
              </a:effectLst>
              <a:ea typeface="ＭＳ Ｐゴシック"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كلمة الله حيّة </a:t>
            </a:r>
            <a:endParaRPr kumimoji="0" lang="ar-JO" sz="360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 أف 6: 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هو يحارب أعدائهِ باستخدام كلمتهِ </a:t>
            </a:r>
            <a:endParaRPr kumimoji="0" lang="ar-JO" sz="36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 2: 16؛ 19: 19- 21)</a:t>
            </a:r>
            <a:r>
              <a:rPr kumimoji="0" lang="ar-SA" sz="36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(ويرسبي).</a:t>
            </a:r>
          </a:p>
        </p:txBody>
      </p:sp>
    </p:spTree>
    <p:extLst>
      <p:ext uri="{BB962C8B-B14F-4D97-AF65-F5344CB8AC3E}">
        <p14:creationId xmlns:p14="http://schemas.microsoft.com/office/powerpoint/2010/main" val="2601330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ar-JO" sz="3200" dirty="0">
                <a:ea typeface="ＭＳ Ｐゴシック" charset="0"/>
              </a:rPr>
              <a:t>توازي العهد القديم مع يسوع في رؤيا 1: 12- 16</a:t>
            </a:r>
            <a:endParaRPr lang="en-US" sz="3200" dirty="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344</a:t>
            </a:r>
          </a:p>
        </p:txBody>
      </p:sp>
      <p:graphicFrame>
        <p:nvGraphicFramePr>
          <p:cNvPr id="2" name="Table 1"/>
          <p:cNvGraphicFramePr>
            <a:graphicFrameLocks noGrp="1"/>
          </p:cNvGraphicFramePr>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ar-JO" b="1" i="0" dirty="0">
                          <a:solidFill>
                            <a:schemeClr val="bg1"/>
                          </a:solidFill>
                          <a:latin typeface="Arial" panose="020B0604020202020204" pitchFamily="34" charset="0"/>
                          <a:cs typeface="Arial" panose="020B0604020202020204" pitchFamily="34" charset="0"/>
                        </a:rPr>
                        <a:t>رؤيا 1: 12- 16</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حزقيال 1: 24- 28</a:t>
                      </a:r>
                      <a:endParaRPr lang="hu-HU"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10: 5- 6</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7: 9- 10</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7: 13- 14</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ابن إنسان</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كمنظر إنسان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رجل</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ابن إنسان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1"/>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ثوب</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لابس كتانًا</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2"/>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مِنطقة من ذهب</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مِنطقة من ذهب</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3"/>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شعر أبيض</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شعر أبيض</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4"/>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عينان كلهيب نار</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عيناه كمصباحي 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5"/>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رجلان شبه النحاس</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معدن لامع</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نحاس مصقول</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كصوت</a:t>
                      </a:r>
                    </a:p>
                    <a:p>
                      <a:pPr algn="ctr">
                        <a:spcAft>
                          <a:spcPts val="0"/>
                        </a:spcAft>
                      </a:pPr>
                      <a:r>
                        <a:rPr lang="ar-JO" b="1" i="0" dirty="0">
                          <a:solidFill>
                            <a:schemeClr val="bg1"/>
                          </a:solidFill>
                          <a:effectLst/>
                          <a:latin typeface="Arial" panose="020B0604020202020204" pitchFamily="34" charset="0"/>
                          <a:cs typeface="Arial" panose="020B0604020202020204" pitchFamily="34" charset="0"/>
                        </a:rPr>
                        <a:t>مياه كثيرة</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مياه</a:t>
                      </a:r>
                    </a:p>
                    <a:p>
                      <a:pPr algn="ctr">
                        <a:spcAft>
                          <a:spcPts val="0"/>
                        </a:spcAft>
                      </a:pPr>
                      <a:r>
                        <a:rPr lang="ar-JO" b="1" i="0" dirty="0">
                          <a:solidFill>
                            <a:schemeClr val="bg1"/>
                          </a:solidFill>
                          <a:effectLst/>
                          <a:latin typeface="Arial" panose="020B0604020202020204" pitchFamily="34" charset="0"/>
                          <a:cs typeface="Arial" panose="020B0604020202020204" pitchFamily="34" charset="0"/>
                        </a:rPr>
                        <a:t>كثيرة</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جمهور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7"/>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كواكب في اليد</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8"/>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وجه كالشمس</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لمعان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كمنظر البرق</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a:solidFill>
                            <a:schemeClr val="bg1"/>
                          </a:solidFill>
                          <a:latin typeface="Arial" panose="020B0604020202020204" pitchFamily="34" charset="0"/>
                          <a:cs typeface="Arial" panose="020B0604020202020204" pitchFamily="34" charset="0"/>
                        </a:rPr>
                      </a:br>
                      <a:endParaRPr lang="en-US" b="1" i="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772935" y="5724494"/>
            <a:ext cx="2236845" cy="99569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Vern Poythress at www.frame-poythress.org</a:t>
            </a:r>
          </a:p>
        </p:txBody>
      </p:sp>
    </p:spTree>
    <p:extLst>
      <p:ext uri="{BB962C8B-B14F-4D97-AF65-F5344CB8AC3E}">
        <p14:creationId xmlns:p14="http://schemas.microsoft.com/office/powerpoint/2010/main" val="3283923036"/>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dirty="0">
                <a:effectLst>
                  <a:glow rad="190500">
                    <a:schemeClr val="tx1"/>
                  </a:glow>
                </a:effectLst>
                <a:ea typeface="ＭＳ Ｐゴシック" charset="0"/>
              </a:rPr>
              <a:t>رؤيا ١ : ١٧-١٨</a:t>
            </a:r>
            <a:br>
              <a:rPr lang="ar-SA" sz="3600" dirty="0">
                <a:effectLst>
                  <a:glow rad="190500">
                    <a:schemeClr val="tx1"/>
                  </a:glow>
                </a:effectLst>
                <a:ea typeface="ＭＳ Ｐゴシック" charset="0"/>
              </a:rPr>
            </a:br>
            <a:br>
              <a:rPr lang="en-US" sz="3600" dirty="0">
                <a:effectLst>
                  <a:glow rad="190500">
                    <a:schemeClr val="tx1"/>
                  </a:glow>
                </a:effectLst>
                <a:ea typeface="ＭＳ Ｐゴシック" charset="0"/>
              </a:rPr>
            </a:br>
            <a:r>
              <a:rPr lang="ar-SA" sz="3600" dirty="0">
                <a:effectLst>
                  <a:glow rad="190500">
                    <a:schemeClr val="tx1"/>
                  </a:glow>
                </a:effectLst>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10290541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 مبادئ تفسيرية 
</a:t>
            </a: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3987" name="Text Box 3"/>
          <p:cNvSpPr txBox="1">
            <a:spLocks noChangeArrowheads="1"/>
          </p:cNvSpPr>
          <p:nvPr/>
        </p:nvSpPr>
        <p:spPr bwMode="auto">
          <a:xfrm>
            <a:off x="912386" y="1421036"/>
            <a:ext cx="5601575"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
</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1750966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1141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(1:20 </a:t>
            </a:r>
            <a:r>
              <a:rPr lang="en-US" sz="3200" b="1" dirty="0">
                <a:solidFill>
                  <a:schemeClr val="bg1"/>
                </a:solidFill>
                <a:effectLst>
                  <a:glow rad="152400">
                    <a:schemeClr val="tx1"/>
                  </a:glow>
                </a:effectLst>
                <a:latin typeface="Arial" panose="020B0604020202020204" pitchFamily="34" charset="0"/>
                <a:cs typeface="Arial" panose="020B0604020202020204" pitchFamily="34" charset="0"/>
              </a:rPr>
              <a:t>NLT</a:t>
            </a: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 </a:t>
            </a:r>
            <a:r>
              <a:rPr lang="ar-JO" sz="4000" b="1" dirty="0">
                <a:solidFill>
                  <a:schemeClr val="bg1"/>
                </a:solidFill>
                <a:effectLst>
                  <a:glow rad="152400">
                    <a:schemeClr val="tx1"/>
                  </a:glow>
                </a:effectLst>
                <a:latin typeface="Arial" panose="020B0604020202020204" pitchFamily="34" charset="0"/>
                <a:cs typeface="Arial" panose="020B0604020202020204" pitchFamily="34" charset="0"/>
              </a:rPr>
              <a:t>ما هي السبع نجمات، وما هي السبع منارات؟</a:t>
            </a:r>
            <a:endParaRPr lang="en-US" sz="4000" b="1"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200" b="1"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هذا هو سر النجوم السبعة والتي رأيتها بيدي اليمنى والسبع </a:t>
            </a:r>
            <a:r>
              <a:rPr kumimoji="0" lang="ar-JO" sz="3200" b="1"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من ذهب :السبعة نجوم هم الملائكة من الكنائس السبعة , كما ان السبعة </a:t>
            </a:r>
            <a:r>
              <a:rPr kumimoji="0" lang="ar-JO" sz="3200" b="1"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هم السبعة كنائس</a:t>
            </a:r>
            <a:r>
              <a:rPr kumimoji="0" lang="en-US" sz="3200" b="1"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221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4387989" cy="1553452"/>
          </a:xfrm>
        </p:spPr>
        <p:txBody>
          <a:bodyPr/>
          <a:lstStyle/>
          <a:p>
            <a:r>
              <a:rPr lang="ar-EG" dirty="0">
                <a:solidFill>
                  <a:srgbClr val="FFFFFF"/>
                </a:solidFill>
                <a:effectLst>
                  <a:glow rad="101600">
                    <a:schemeClr val="tx1"/>
                  </a:glow>
                </a:effectLst>
                <a:ea typeface="ＭＳ Ｐゴシック" charset="0"/>
              </a:rPr>
              <a:t>غرق في مستويات متدنية جديدة ...</a:t>
            </a:r>
            <a:endParaRPr lang="en-US" dirty="0">
              <a:solidFill>
                <a:srgbClr val="FFFFFF"/>
              </a:solidFill>
              <a:effectLst>
                <a:glow rad="101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18767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649</a:t>
            </a: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rtl="1" eaLnBrk="1" hangingPunct="1">
              <a:defRPr/>
            </a:pPr>
            <a:r>
              <a:rPr lang="ar-JO" sz="4000" dirty="0">
                <a:effectLst/>
                <a:latin typeface="Times New Roman" panose="02020603050405020304" pitchFamily="18" charset="0"/>
                <a:ea typeface="ＭＳ Ｐゴシック" charset="0"/>
                <a:cs typeface="Times New Roman" panose="02020603050405020304" pitchFamily="18" charset="0"/>
              </a:rPr>
              <a:t>سور النار (زك </a:t>
            </a:r>
            <a:r>
              <a:rPr lang="ar-SA" sz="4000" dirty="0">
                <a:effectLst/>
                <a:latin typeface="Times New Roman" panose="02020603050405020304" pitchFamily="18" charset="0"/>
                <a:ea typeface="ＭＳ Ｐゴシック" charset="0"/>
                <a:cs typeface="Times New Roman" panose="02020603050405020304" pitchFamily="18" charset="0"/>
              </a:rPr>
              <a:t>٢: ٤-٥</a:t>
            </a:r>
            <a:r>
              <a:rPr lang="ar-JO" sz="4000" dirty="0">
                <a:effectLst/>
                <a:latin typeface="Times New Roman" panose="02020603050405020304" pitchFamily="18" charset="0"/>
                <a:ea typeface="ＭＳ Ｐゴシック" charset="0"/>
                <a:cs typeface="Times New Roman" panose="02020603050405020304" pitchFamily="18" charset="0"/>
              </a:rPr>
              <a:t>)</a:t>
            </a:r>
            <a:endParaRPr lang="en-US" sz="4000" dirty="0">
              <a:effectLst/>
              <a:latin typeface="Times New Roman" panose="02020603050405020304" pitchFamily="18" charset="0"/>
              <a:ea typeface="ＭＳ Ｐゴシック" charset="0"/>
              <a:cs typeface="Times New Roman" panose="02020603050405020304" pitchFamily="18" charset="0"/>
            </a:endParaRPr>
          </a:p>
        </p:txBody>
      </p:sp>
      <p:sp>
        <p:nvSpPr>
          <p:cNvPr id="5" name="Rectangle 5"/>
          <p:cNvSpPr txBox="1">
            <a:spLocks noChangeArrowheads="1"/>
          </p:cNvSpPr>
          <p:nvPr/>
        </p:nvSpPr>
        <p:spPr bwMode="auto">
          <a:xfrm>
            <a:off x="0" y="4509120"/>
            <a:ext cx="9144000" cy="234888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CC"/>
                </a:solidFill>
                <a:effectLst>
                  <a:glow rad="165100">
                    <a:srgbClr val="000000"/>
                  </a:glow>
                </a:effectLst>
                <a:uLnTx/>
                <a:uFillTx/>
                <a:latin typeface="Arial" panose="020B0604020202020204" pitchFamily="34" charset="0"/>
                <a:ea typeface="ＭＳ Ｐゴシック" pitchFamily="24" charset="-128"/>
                <a:cs typeface="Arial" panose="020B0604020202020204" pitchFamily="34" charset="0"/>
              </a:rPr>
              <a:t>و كلم هذا الغلام قائلاً كالأعراء تسكن أورشليم من كثرة الناس و البهائم فيها و أنا يقول الرب أكون لها سور نار من حولها و أكون مجداً في وسطها</a:t>
            </a:r>
            <a:endParaRPr kumimoji="0" lang="en-US" sz="3600" u="none" strike="noStrike" kern="1200" cap="none" spc="0" normalizeH="0" baseline="0" noProof="0" dirty="0">
              <a:ln>
                <a:noFill/>
              </a:ln>
              <a:solidFill>
                <a:srgbClr val="FFFFCC"/>
              </a:solidFill>
              <a:effectLst>
                <a:glow rad="165100">
                  <a:srgbClr val="000000"/>
                </a:glow>
              </a:effectLst>
              <a:uLnTx/>
              <a:uFillTx/>
              <a:latin typeface="Arial" panose="020B0604020202020204" pitchFamily="34"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p:spPr>
        <p:txBody>
          <a:bodyPr/>
          <a:lstStyle/>
          <a:p>
            <a:pPr eaLnBrk="1" hangingPunct="1">
              <a:defRPr/>
            </a:pPr>
            <a:r>
              <a:rPr lang="ar-JO" sz="3600" dirty="0">
                <a:effectLst>
                  <a:glow rad="228600">
                    <a:schemeClr val="bg2">
                      <a:alpha val="78000"/>
                    </a:schemeClr>
                  </a:glow>
                  <a:outerShdw blurRad="38100" dist="38100" dir="2700000" algn="tl">
                    <a:srgbClr val="000000"/>
                  </a:outerShdw>
                </a:effectLst>
                <a:ea typeface="ＭＳ Ｐゴシック" charset="0"/>
                <a:cs typeface="Times New Roman" charset="0"/>
              </a:rPr>
              <a:t>المنارة و شجر الزيتون (زك ٤: ١-١٤)</a:t>
            </a:r>
            <a:endParaRPr lang="en-US" sz="3600" dirty="0">
              <a:effectLst>
                <a:glow rad="228600">
                  <a:schemeClr val="bg2">
                    <a:alpha val="78000"/>
                  </a:schemeClr>
                </a:glow>
                <a:outerShdw blurRad="38100" dist="38100" dir="2700000" algn="tl">
                  <a:srgbClr val="000000"/>
                </a:outerShdw>
              </a:effectLst>
              <a:ea typeface="ＭＳ Ｐゴシック" charset="0"/>
              <a:cs typeface="Times New Roman" charset="0"/>
            </a:endParaRP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ea typeface="ＭＳ Ｐゴシック" pitchFamily="24" charset="-128"/>
                <a:cs typeface="Arial" panose="020B0604020202020204" pitchFamily="34" charset="0"/>
              </a:rPr>
              <a:t>إن يدي زربابل قد أسستا هذا البيت فيداه تتممانه فتعلم أن رب الجنود أرسلني إليكم لأنه من ازدرى بيوم الأمور الصغيرة فتفرح أولئك السبع و يرون الزيج بيد زربابل إنما هي أعين الرب الجائلة في الأرض كلها</a:t>
            </a:r>
            <a:endPar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ea typeface="ＭＳ Ｐゴシック" pitchFamily="24" charset="-128"/>
                <a:cs typeface="Arial" panose="020B0604020202020204" pitchFamily="34" charset="0"/>
              </a:rPr>
              <a:t> (</a:t>
            </a:r>
            <a:r>
              <a:rPr kumimoji="0" lang="ar-JO"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ea typeface="ＭＳ Ｐゴシック" pitchFamily="24" charset="-128"/>
                <a:cs typeface="Arial" panose="020B0604020202020204" pitchFamily="34" charset="0"/>
              </a:rPr>
              <a:t>زك ٤: ٩-١٠</a:t>
            </a:r>
            <a:r>
              <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ea typeface="ＭＳ Ｐゴシック" pitchFamily="24" charset="-128"/>
                <a:cs typeface="Arial" panose="020B0604020202020204" pitchFamily="34" charset="0"/>
              </a:rPr>
              <a:t>)</a:t>
            </a:r>
            <a:endPar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outerShdw>
              </a:effectLst>
              <a:uLnTx/>
              <a:uFillTx/>
              <a:latin typeface="Arial" panose="020B0604020202020204" pitchFamily="34" charset="0"/>
              <a:ea typeface="ＭＳ Ｐゴシック"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صفحة العنوان</a:t>
            </a:r>
            <a:b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b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رؤيا يوحنا</a:t>
            </a:r>
          </a:p>
        </p:txBody>
      </p:sp>
    </p:spTree>
    <p:extLst>
      <p:ext uri="{BB962C8B-B14F-4D97-AF65-F5344CB8AC3E}">
        <p14:creationId xmlns:p14="http://schemas.microsoft.com/office/powerpoint/2010/main" val="748674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ar-SA" sz="4800" dirty="0">
                <a:solidFill>
                  <a:schemeClr val="bg1"/>
                </a:solidFill>
                <a:effectLst>
                  <a:outerShdw blurRad="38100" dist="38100" dir="2700000" algn="tl">
                    <a:srgbClr val="000000">
                      <a:alpha val="43137"/>
                    </a:srgbClr>
                  </a:outerShdw>
                </a:effectLst>
              </a:rPr>
              <a:t>تلخيص الكتاب بأكمله
</a:t>
            </a:r>
            <a:endParaRPr lang="en-US" sz="48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861677"/>
            <a:ext cx="8692427" cy="4265830"/>
          </a:xfrm>
          <a:prstGeom prst="rect">
            <a:avLst/>
          </a:prstGeom>
          <a:noFill/>
          <a:ln w="28575" cmpd="sng">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ヒラギノ角ゴ Pro W3"/>
              </a:rPr>
              <a:t>يكشف الله من خلال يوحنا عن سيادة يسوع المسيح في انتصاره المستقبلي النهائي لتشجيع المؤمنين على المثابرة على الرغم من التنازلات الداخلية والمعارضة الخارجية. 
</a:t>
            </a:r>
            <a:endParaRPr kumimoji="0" lang="en-US" sz="40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ヒラギノ角ゴ Pro W3"/>
              <a:cs typeface="ヒラギノ角ゴ Pro W3"/>
            </a:endParaRPr>
          </a:p>
        </p:txBody>
      </p:sp>
      <p:sp>
        <p:nvSpPr>
          <p:cNvPr id="5" name="Text Box 7"/>
          <p:cNvSpPr txBox="1">
            <a:spLocks noChangeArrowheads="1"/>
          </p:cNvSpPr>
          <p:nvPr/>
        </p:nvSpPr>
        <p:spPr bwMode="auto">
          <a:xfrm>
            <a:off x="8423810"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3869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dirty="0">
                <a:effectLst>
                  <a:glow rad="215900">
                    <a:schemeClr val="tx1"/>
                  </a:glow>
                </a:effectLst>
                <a:ea typeface="ＭＳ Ｐゴシック" charset="0"/>
              </a:rPr>
              <a:t>يسوع </a:t>
            </a:r>
            <a:r>
              <a:rPr lang="ar-JO" sz="6000" dirty="0">
                <a:solidFill>
                  <a:srgbClr val="FFFF00"/>
                </a:solidFill>
                <a:effectLst>
                  <a:glow rad="215900">
                    <a:schemeClr val="tx1"/>
                  </a:glow>
                </a:effectLst>
                <a:ea typeface="ＭＳ Ｐゴシック" charset="0"/>
              </a:rPr>
              <a:t>يحكم</a:t>
            </a:r>
            <a:r>
              <a:rPr lang="ar-JO" sz="6000" dirty="0">
                <a:effectLst>
                  <a:glow rad="215900">
                    <a:schemeClr val="tx1"/>
                  </a:glow>
                </a:effectLst>
                <a:ea typeface="ＭＳ Ｐゴシック" charset="0"/>
              </a:rPr>
              <a:t> العالم! </a:t>
            </a:r>
            <a:br>
              <a:rPr lang="ar-JO" sz="6000" dirty="0">
                <a:effectLst>
                  <a:glow rad="215900">
                    <a:schemeClr val="tx1"/>
                  </a:glow>
                </a:effectLst>
                <a:ea typeface="ＭＳ Ｐゴシック" charset="0"/>
              </a:rPr>
            </a:br>
            <a:r>
              <a:rPr lang="ar-JO" sz="6000" dirty="0">
                <a:effectLst>
                  <a:glow rad="215900">
                    <a:schemeClr val="tx1"/>
                  </a:glow>
                </a:effectLst>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فكرة سفر رؤيا الكبيرة</a:t>
            </a:r>
          </a:p>
        </p:txBody>
      </p:sp>
    </p:spTree>
    <p:extLst>
      <p:ext uri="{BB962C8B-B14F-4D97-AF65-F5344CB8AC3E}">
        <p14:creationId xmlns:p14="http://schemas.microsoft.com/office/powerpoint/2010/main" val="403200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546538" y="-24580"/>
            <a:ext cx="7865344" cy="1495950"/>
          </a:xfrm>
          <a:effectLst>
            <a:outerShdw blurRad="63500" dist="35921" dir="2700000" algn="ctr" rotWithShape="0">
              <a:srgbClr val="FF0000">
                <a:alpha val="74998"/>
              </a:srgbClr>
            </a:outerShdw>
          </a:effectLst>
        </p:spPr>
        <p:txBody>
          <a:bodyPr/>
          <a:lstStyle/>
          <a:p>
            <a:pPr algn="l">
              <a:defRPr/>
            </a:pPr>
            <a:r>
              <a:rPr lang="ar-JO" dirty="0">
                <a:solidFill>
                  <a:srgbClr val="FFFFFF"/>
                </a:solidFill>
                <a:ea typeface="ＭＳ Ｐゴシック" charset="0"/>
                <a:cs typeface="Arial" panose="020B0604020202020204" pitchFamily="34" charset="0"/>
              </a:rPr>
              <a:t>لماذا يجب أن نعرف أن يسوع يحكم العالم؟</a:t>
            </a:r>
            <a:endParaRPr lang="en-US" sz="32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892175" indent="-752475" algn="r" rtl="1">
              <a:buFont typeface="+mj-lt"/>
              <a:buAutoNum type="arabicPeriod"/>
              <a:defRPr/>
            </a:pPr>
            <a:r>
              <a:rPr lang="ar-JO" sz="4400" dirty="0">
                <a:ln>
                  <a:solidFill>
                    <a:srgbClr val="000000"/>
                  </a:solidFill>
                </a:ln>
                <a:solidFill>
                  <a:srgbClr val="FFFFFF"/>
                </a:solidFill>
                <a:effectLst>
                  <a:glow rad="139700">
                    <a:schemeClr val="tx1"/>
                  </a:glow>
                </a:effectLst>
                <a:ea typeface="ＭＳ Ｐゴシック" charset="0"/>
                <a:cs typeface="Arial" panose="020B0604020202020204" pitchFamily="34" charset="0"/>
              </a:rPr>
              <a:t>لماذا نقرأ سفر الرؤيا؟</a:t>
            </a:r>
            <a:endParaRPr lang="en-US" sz="4400" dirty="0">
              <a:ln>
                <a:solidFill>
                  <a:srgbClr val="000000"/>
                </a:solidFill>
              </a:ln>
              <a:solidFill>
                <a:srgbClr val="FFFFFF"/>
              </a:solidFill>
              <a:effectLst>
                <a:glow rad="139700">
                  <a:schemeClr val="tx1"/>
                </a:glow>
              </a:effectLst>
              <a:ea typeface="ＭＳ Ｐゴシック" charset="0"/>
              <a:cs typeface="Arial" panose="020B0604020202020204" pitchFamily="34" charset="0"/>
            </a:endParaRPr>
          </a:p>
          <a:p>
            <a:pPr marL="1377950" lvl="1" indent="-436563"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لأنك ستكون مباركًا!</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نعبد يسوع؟</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هو عائد!</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نرى يسوع بوضوح؟</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يقدر أن يحلّ مشاكلك!</a:t>
            </a:r>
            <a:endPar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218435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dirty="0">
                <a:solidFill>
                  <a:srgbClr val="FFFFFF"/>
                </a:solidFill>
                <a:effectLst>
                  <a:glow rad="165100">
                    <a:schemeClr val="tx1"/>
                  </a:glow>
                </a:effectLst>
                <a:ea typeface="ＭＳ Ｐゴシック" charset="0"/>
                <a:cs typeface="Arial" panose="020B0604020202020204" pitchFamily="34" charset="0"/>
              </a:rPr>
              <a:t>ما هي وجهة نظرك عن يسوع؟</a:t>
            </a:r>
            <a:endParaRPr lang="en-US" dirty="0">
              <a:solidFill>
                <a:srgbClr val="FFFFFF"/>
              </a:solidFill>
              <a:effectLst>
                <a:glow rad="165100">
                  <a:schemeClr val="tx1"/>
                </a:glow>
              </a:effectLst>
              <a:ea typeface="ＭＳ Ｐゴシック"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9239" r="77023" b="6653"/>
          <a:stretch/>
        </p:blipFill>
        <p:spPr>
          <a:xfrm>
            <a:off x="-12829" y="6387750"/>
            <a:ext cx="2103978" cy="286448"/>
          </a:xfrm>
          <a:prstGeom prst="rect">
            <a:avLst/>
          </a:prstGeom>
        </p:spPr>
      </p:pic>
    </p:spTree>
    <p:extLst>
      <p:ext uri="{BB962C8B-B14F-4D97-AF65-F5344CB8AC3E}">
        <p14:creationId xmlns:p14="http://schemas.microsoft.com/office/powerpoint/2010/main" val="3368249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 كريستولوجيا (يسوع)</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6721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dirty="0">
                <a:solidFill>
                  <a:srgbClr val="000000"/>
                </a:solidFill>
              </a:rPr>
              <a:t>ممثل مسلم </a:t>
            </a:r>
            <a:br>
              <a:rPr lang="ar-EG" sz="4000" dirty="0">
                <a:solidFill>
                  <a:srgbClr val="000000"/>
                </a:solidFill>
              </a:rPr>
            </a:br>
            <a:r>
              <a:rPr lang="ar-EG" sz="4000" dirty="0">
                <a:solidFill>
                  <a:srgbClr val="000000"/>
                </a:solidFill>
              </a:rPr>
              <a:t>مثل السيد المسيح في إيران </a:t>
            </a:r>
            <a:br>
              <a:rPr lang="ar-EG" sz="4000" dirty="0">
                <a:solidFill>
                  <a:srgbClr val="000000"/>
                </a:solidFill>
              </a:rPr>
            </a:br>
            <a:r>
              <a:rPr lang="ar-EG" sz="4000" dirty="0">
                <a:solidFill>
                  <a:srgbClr val="000000"/>
                </a:solidFill>
              </a:rPr>
              <a:t>(29 أبريل 2008)</a:t>
            </a:r>
            <a:endParaRPr lang="en-US" sz="4000"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من أنا؟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dirty="0">
                <a:solidFill>
                  <a:schemeClr val="bg1"/>
                </a:solidFill>
                <a:ea typeface="ＭＳ Ｐゴシック" charset="0"/>
              </a:rPr>
              <a:t>كان يسوع ذا صلة في السبعينيات</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4651</TotalTime>
  <Words>4566</Words>
  <Application>Microsoft Macintosh PowerPoint</Application>
  <PresentationFormat>On-screen Show (4:3)</PresentationFormat>
  <Paragraphs>575</Paragraphs>
  <Slides>69</Slides>
  <Notes>56</Notes>
  <HiddenSlides>0</HiddenSlides>
  <MMClips>0</MMClips>
  <ScaleCrop>false</ScaleCrop>
  <HeadingPairs>
    <vt:vector size="6" baseType="variant">
      <vt:variant>
        <vt:lpstr>Fonts Used</vt:lpstr>
      </vt:variant>
      <vt:variant>
        <vt:i4>20</vt:i4>
      </vt:variant>
      <vt:variant>
        <vt:lpstr>Theme</vt:lpstr>
      </vt:variant>
      <vt:variant>
        <vt:i4>20</vt:i4>
      </vt:variant>
      <vt:variant>
        <vt:lpstr>Slide Titles</vt:lpstr>
      </vt:variant>
      <vt:variant>
        <vt:i4>69</vt:i4>
      </vt:variant>
    </vt:vector>
  </HeadingPairs>
  <TitlesOfParts>
    <vt:vector size="109" baseType="lpstr">
      <vt:lpstr>26</vt:lpstr>
      <vt:lpstr>Arail</vt:lpstr>
      <vt:lpstr>Arial Unicode MS</vt:lpstr>
      <vt:lpstr>Kosher-Normal</vt:lpstr>
      <vt:lpstr>ＭＳ Ｐゴシック</vt:lpstr>
      <vt:lpstr>Osaka</vt:lpstr>
      <vt:lpstr>Times</vt:lpstr>
      <vt:lpstr>Arial</vt:lpstr>
      <vt:lpstr>Arial Black</vt:lpstr>
      <vt:lpstr>Arial Rounded MT Bold</vt:lpstr>
      <vt:lpstr>Bwgrki</vt:lpstr>
      <vt:lpstr>Calibri</vt:lpstr>
      <vt:lpstr>Comic Sans MS</vt:lpstr>
      <vt:lpstr>Garamond</vt:lpstr>
      <vt:lpstr>Geneva</vt:lpstr>
      <vt:lpstr>Helvetica</vt:lpstr>
      <vt:lpstr>Helvetica Neue Black Condensed</vt:lpstr>
      <vt:lpstr>Monotype Sorts</vt:lpstr>
      <vt:lpstr>Times New Roman</vt:lpstr>
      <vt:lpstr>Wingdings</vt:lpstr>
      <vt:lpstr>預設簡報設計</vt:lpstr>
      <vt:lpstr>untitled 1</vt:lpstr>
      <vt:lpstr>21_Blank Presentation</vt:lpstr>
      <vt:lpstr>3_Office Theme</vt:lpstr>
      <vt:lpstr>1_untitled 1</vt:lpstr>
      <vt:lpstr>Blank Presentation</vt:lpstr>
      <vt:lpstr>Orbit</vt:lpstr>
      <vt:lpstr>18_Office Theme</vt:lpstr>
      <vt:lpstr>9_Radar</vt:lpstr>
      <vt:lpstr>2_untitled 1</vt:lpstr>
      <vt:lpstr>1_Office Theme</vt:lpstr>
      <vt:lpstr>2_Blank Presentation</vt:lpstr>
      <vt:lpstr>49_Blank Presentation</vt:lpstr>
      <vt:lpstr>10_Blank Presentation</vt:lpstr>
      <vt:lpstr>27_Office Theme</vt:lpstr>
      <vt:lpstr>6_Default Design</vt:lpstr>
      <vt:lpstr>6_Office Theme</vt:lpstr>
      <vt:lpstr>11_Office Theme</vt:lpstr>
      <vt:lpstr>23_Blank Presentation</vt:lpstr>
      <vt:lpstr>10_Mountain</vt:lpstr>
      <vt:lpstr>Revelation</vt:lpstr>
      <vt:lpstr>رؤيا  ١ </vt:lpstr>
      <vt:lpstr>أمة واحدة تحت الله</vt:lpstr>
      <vt:lpstr>يسوع المسيح ، الشخص الأكثر إثارة للجدل</vt:lpstr>
      <vt:lpstr>"الله" في قَسم القوات الجوية الأمريكية</vt:lpstr>
      <vt:lpstr>غرق في مستويات متدنية جديدة ...</vt:lpstr>
      <vt:lpstr>ممثل مسلم  مثل السيد المسيح في إيران  (29 أبريل 2008)</vt:lpstr>
      <vt:lpstr>كان يسوع ذا صلة في السبعينيات</vt:lpstr>
      <vt:lpstr>لكن يسوع أصبح جبانًا</vt:lpstr>
      <vt:lpstr>هنا صار يسوع رجل الكهف</vt:lpstr>
      <vt:lpstr>من هو الملك الحقيقي؟</vt:lpstr>
      <vt:lpstr>يسوع هو الملك الحقيقي!</vt:lpstr>
      <vt:lpstr>ما هو عنوان؟</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رؤيا  ١ </vt:lpstr>
      <vt:lpstr>ننتصر عندما نرى أن يسوع يسود على </vt:lpstr>
      <vt:lpstr>يوحنا في بطمس  (رؤيا١: ٩-١٠)</vt:lpstr>
      <vt:lpstr>لماذا يجب أن نعرف أن يسوع يحكم العالم؟</vt:lpstr>
      <vt:lpstr>1. يكشف يسوع عن المستقبل ويعد  بمباركة جميع الذين يقرأون ويطيعون النبوة  (1: 1- 3).</vt:lpstr>
      <vt:lpstr>مفاتيح لفتح الرؤيا</vt:lpstr>
      <vt:lpstr>الخصائص</vt:lpstr>
      <vt:lpstr>يخبرنا الرؤيا أن نتطلع إلى ...</vt:lpstr>
      <vt:lpstr>لماذا يمكنك أن تنظر إلى الرب أثناء جهادك؟</vt:lpstr>
      <vt:lpstr>لماذا يجب أن نعرف أن يسوع يحكم العالم؟</vt:lpstr>
      <vt:lpstr>2. يجب أن نعبد الله الثالوث  لأن الحاكم المقام  سيعود قريبًا  (1: 4- 8).</vt:lpstr>
      <vt:lpstr>الثالوث</vt:lpstr>
      <vt:lpstr>الفداء في المسيح</vt:lpstr>
      <vt:lpstr> هوذا يأتي مع السحاب و ستنظره كل عين و الذين طعنوه  و ينوح عليه جميع قبائل الأرض نعم .... آمين</vt:lpstr>
      <vt:lpstr>توبة إسرائيل</vt:lpstr>
      <vt:lpstr> هوذا يأتي مع السحاب و ستنظره كل عين و الذين طعنوه  و ينوح عليه جميع قبائل الأرض نعم .... آمين</vt:lpstr>
      <vt:lpstr>رؤيا ١ : ٨  أَنَا هُوَ الأَلِفُ وَالْيَاءُ، الْبَِدَايَةُ وَالنِّهَايَةُ، يَقُولُ الرَّبُّ الْكَائِنُ وَالَّذِي كَانَ وَالَّذِي يَأْتِي، الْقَادِرُ عَلَى كُلِّ شَيْءٍ. </vt:lpstr>
      <vt:lpstr>لماذا نرى يسوع بوضوح؟</vt:lpstr>
      <vt:lpstr>لماذا يجب أن نعرف أن يسوع يحكم العالم؟</vt:lpstr>
      <vt:lpstr>3. رؤية يسوع ممجدًا تُظهر أنه قادر على  حلّ مشاكلك. (1: 9- 20).</vt:lpstr>
      <vt:lpstr>السياق المزدوج للكتاب
</vt:lpstr>
      <vt:lpstr>جزيرة بطمس</vt:lpstr>
      <vt:lpstr>مقارنة بالأقمار الصناعية بين ستغافورة وبطمس</vt:lpstr>
      <vt:lpstr>جزيرة بطمس السياحيّة</vt:lpstr>
      <vt:lpstr>فنادق فاخرة في جزيرة بطمس</vt:lpstr>
      <vt:lpstr>دير القديس يوحنا في بطمس</vt:lpstr>
      <vt:lpstr>المنظر من أعلى دير القديس يوحنا</vt:lpstr>
      <vt:lpstr>المنظر من أعلى دير القديس يوحنا</vt:lpstr>
      <vt:lpstr>"...  فِي يَوْمِ ٱلرَّبِّ..." (1: 10)</vt:lpstr>
      <vt:lpstr>يوم الرب </vt:lpstr>
      <vt:lpstr>رؤيا ١ : ١٠   كُنْتُ فِي الرُّوحِ فِي يَوْمِ الرَّبِّ، وَسَمِعْتُ وَرَائِي صَوْتاً عَظِيماً كَصَوْتِ بُوقٍ </vt:lpstr>
      <vt:lpstr>الكنائس السبعة (رؤيا 2- 3).</vt:lpstr>
      <vt:lpstr>إن رؤية يوحنا للمسيح الممجد تثبت أنه  قادر أن يعالج  مشاكل الكنيسة  الداخلية والخارجية.  (1: 12- 16).</vt:lpstr>
      <vt:lpstr>"رأيت ..."  (1: 12)</vt:lpstr>
      <vt:lpstr>الآن... لاستكمال الصورة...</vt:lpstr>
      <vt:lpstr>المسيح بين المنائر (1: 12- 16)</vt:lpstr>
      <vt:lpstr>الملك - الديان:  " مُتَسَرْبِلًا بِثَوْبٍ إِلَى ٱلرِّجْلَيْنِ، وَمُتَمَنْطِقًا عِنْدَ ثَدْيَيْهِ  بِمِنْطَقَةٍ مِنْ ذَهَبٍ."  (1: 13)</vt:lpstr>
      <vt:lpstr>"... صوت مياهٍ كثيرة" (1: 15 ب).</vt:lpstr>
      <vt:lpstr>"سيف... يخرج من فمهِ" (1: 16)</vt:lpstr>
      <vt:lpstr>توازي العهد القديم مع يسوع في رؤيا 1: 12- 16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(1:20 NLT) ما هي السبع نجمات، وما هي السبع منارات؟</vt:lpstr>
      <vt:lpstr>سور النار (زك ٢: ٤-٥)</vt:lpstr>
      <vt:lpstr>المنارة و شجر الزيتون (زك ٤: ١-١٤)</vt:lpstr>
      <vt:lpstr>ساعد الكشف عن سيادة يسوع المسيح في إقناع الكنائس السبع في آسيا بأن المسيح يمكنه التغلب على التنازلات الداخلية والمعارضة الخارجية.</vt:lpstr>
      <vt:lpstr>تلخيص الكتاب بأكمله
</vt:lpstr>
      <vt:lpstr>يسوع يحكم العالم!  لهذا يمكنه التعامل مع مشكلتك الصغيرة.</vt:lpstr>
      <vt:lpstr>لماذا يجب أن نعرف أن يسوع يحكم العالم؟</vt:lpstr>
      <vt:lpstr>ما هي وجهة نظرك عن يسوع؟</vt:lpstr>
      <vt:lpstr>يسوع ينتصر!</vt:lpstr>
      <vt:lpstr>Black</vt:lpstr>
      <vt:lpstr> كريستولوجيا (يسوع)•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134</cp:revision>
  <dcterms:created xsi:type="dcterms:W3CDTF">2012-06-24T13:32:43Z</dcterms:created>
  <dcterms:modified xsi:type="dcterms:W3CDTF">2026-04-16T12:43:12Z</dcterms:modified>
</cp:coreProperties>
</file>