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heme/themeOverride3.xml" ContentType="application/vnd.openxmlformats-officedocument.themeOverride+xml"/>
  <Override PartName="/ppt/notesSlides/notesSlide17.xml" ContentType="application/vnd.openxmlformats-officedocument.presentationml.notesSlide+xml"/>
  <Override PartName="/ppt/theme/themeOverride4.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5.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theme/themeOverride7.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theme/themeOverride9.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10.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11.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2.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 id="2147483713" r:id="rId2"/>
    <p:sldMasterId id="2147483725" r:id="rId3"/>
    <p:sldMasterId id="2147483753" r:id="rId4"/>
    <p:sldMasterId id="2147483954" r:id="rId5"/>
    <p:sldMasterId id="2147483966" r:id="rId6"/>
    <p:sldMasterId id="2147483995" r:id="rId7"/>
    <p:sldMasterId id="2147484007" r:id="rId8"/>
    <p:sldMasterId id="2147484019" r:id="rId9"/>
    <p:sldMasterId id="2147484032" r:id="rId10"/>
    <p:sldMasterId id="2147484044" r:id="rId11"/>
    <p:sldMasterId id="2147484056" r:id="rId12"/>
    <p:sldMasterId id="2147484068" r:id="rId13"/>
    <p:sldMasterId id="2147484082" r:id="rId14"/>
    <p:sldMasterId id="2147484096" r:id="rId15"/>
    <p:sldMasterId id="2147484108" r:id="rId16"/>
    <p:sldMasterId id="2147484120" r:id="rId17"/>
    <p:sldMasterId id="2147484132" r:id="rId18"/>
    <p:sldMasterId id="2147484135" r:id="rId19"/>
    <p:sldMasterId id="2147484147" r:id="rId20"/>
  </p:sldMasterIdLst>
  <p:notesMasterIdLst>
    <p:notesMasterId r:id="rId90"/>
  </p:notesMasterIdLst>
  <p:sldIdLst>
    <p:sldId id="455" r:id="rId21"/>
    <p:sldId id="423" r:id="rId22"/>
    <p:sldId id="5262" r:id="rId23"/>
    <p:sldId id="5263" r:id="rId24"/>
    <p:sldId id="5264" r:id="rId25"/>
    <p:sldId id="5265" r:id="rId26"/>
    <p:sldId id="5266" r:id="rId27"/>
    <p:sldId id="5267" r:id="rId28"/>
    <p:sldId id="5268" r:id="rId29"/>
    <p:sldId id="5269" r:id="rId30"/>
    <p:sldId id="5270" r:id="rId31"/>
    <p:sldId id="5271" r:id="rId32"/>
    <p:sldId id="5258" r:id="rId33"/>
    <p:sldId id="5274" r:id="rId34"/>
    <p:sldId id="1202" r:id="rId35"/>
    <p:sldId id="651" r:id="rId36"/>
    <p:sldId id="1223" r:id="rId37"/>
    <p:sldId id="5255" r:id="rId38"/>
    <p:sldId id="5368" r:id="rId39"/>
    <p:sldId id="5369" r:id="rId40"/>
    <p:sldId id="5370" r:id="rId41"/>
    <p:sldId id="5371" r:id="rId42"/>
    <p:sldId id="5372" r:id="rId43"/>
    <p:sldId id="933" r:id="rId44"/>
    <p:sldId id="5373" r:id="rId45"/>
    <p:sldId id="5374" r:id="rId46"/>
    <p:sldId id="4553" r:id="rId47"/>
    <p:sldId id="406" r:id="rId48"/>
    <p:sldId id="3662" r:id="rId49"/>
    <p:sldId id="5365" r:id="rId50"/>
    <p:sldId id="5366" r:id="rId51"/>
    <p:sldId id="410" r:id="rId52"/>
    <p:sldId id="4148" r:id="rId53"/>
    <p:sldId id="5367" r:id="rId54"/>
    <p:sldId id="5375" r:id="rId55"/>
    <p:sldId id="5376" r:id="rId56"/>
    <p:sldId id="5377" r:id="rId57"/>
    <p:sldId id="5378" r:id="rId58"/>
    <p:sldId id="5380" r:id="rId59"/>
    <p:sldId id="417" r:id="rId60"/>
    <p:sldId id="418" r:id="rId61"/>
    <p:sldId id="419" r:id="rId62"/>
    <p:sldId id="420" r:id="rId63"/>
    <p:sldId id="421" r:id="rId64"/>
    <p:sldId id="5381" r:id="rId65"/>
    <p:sldId id="447" r:id="rId66"/>
    <p:sldId id="1220" r:id="rId67"/>
    <p:sldId id="5382" r:id="rId68"/>
    <p:sldId id="5383" r:id="rId69"/>
    <p:sldId id="5384" r:id="rId70"/>
    <p:sldId id="448" r:id="rId71"/>
    <p:sldId id="5385" r:id="rId72"/>
    <p:sldId id="5386" r:id="rId73"/>
    <p:sldId id="5387" r:id="rId74"/>
    <p:sldId id="428" r:id="rId75"/>
    <p:sldId id="5388" r:id="rId76"/>
    <p:sldId id="5389" r:id="rId77"/>
    <p:sldId id="5390" r:id="rId78"/>
    <p:sldId id="5391" r:id="rId79"/>
    <p:sldId id="5316" r:id="rId80"/>
    <p:sldId id="5327" r:id="rId81"/>
    <p:sldId id="5252" r:id="rId82"/>
    <p:sldId id="5305" r:id="rId83"/>
    <p:sldId id="1205" r:id="rId84"/>
    <p:sldId id="5392" r:id="rId85"/>
    <p:sldId id="436" r:id="rId86"/>
    <p:sldId id="1214" r:id="rId87"/>
    <p:sldId id="457" r:id="rId88"/>
    <p:sldId id="4036" r:id="rId8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868" autoAdjust="0"/>
    <p:restoredTop sz="73687" autoAdjust="0"/>
  </p:normalViewPr>
  <p:slideViewPr>
    <p:cSldViewPr snapToGrid="0" snapToObjects="1">
      <p:cViewPr varScale="1">
        <p:scale>
          <a:sx n="80" d="100"/>
          <a:sy n="80" d="100"/>
        </p:scale>
        <p:origin x="184" y="9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5" Type="http://schemas.openxmlformats.org/officeDocument/2006/relationships/slideMaster" Target="slideMasters/slideMaster5.xml"/><Relationship Id="rId90" Type="http://schemas.openxmlformats.org/officeDocument/2006/relationships/notesMaster" Target="notesMasters/notesMaster1.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80" Type="http://schemas.openxmlformats.org/officeDocument/2006/relationships/slide" Target="slides/slide60.xml"/><Relationship Id="rId85" Type="http://schemas.openxmlformats.org/officeDocument/2006/relationships/slide" Target="slides/slide65.xml"/><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slide" Target="slides/slide26.xml"/><Relationship Id="rId59" Type="http://schemas.openxmlformats.org/officeDocument/2006/relationships/slide" Target="slides/slide39.xml"/><Relationship Id="rId67" Type="http://schemas.openxmlformats.org/officeDocument/2006/relationships/slide" Target="slides/slide47.xml"/><Relationship Id="rId20" Type="http://schemas.openxmlformats.org/officeDocument/2006/relationships/slideMaster" Target="slideMasters/slideMaster20.xml"/><Relationship Id="rId41" Type="http://schemas.openxmlformats.org/officeDocument/2006/relationships/slide" Target="slides/slide21.xml"/><Relationship Id="rId54" Type="http://schemas.openxmlformats.org/officeDocument/2006/relationships/slide" Target="slides/slide34.xml"/><Relationship Id="rId62" Type="http://schemas.openxmlformats.org/officeDocument/2006/relationships/slide" Target="slides/slide42.xml"/><Relationship Id="rId70" Type="http://schemas.openxmlformats.org/officeDocument/2006/relationships/slide" Target="slides/slide50.xml"/><Relationship Id="rId75" Type="http://schemas.openxmlformats.org/officeDocument/2006/relationships/slide" Target="slides/slide55.xml"/><Relationship Id="rId83" Type="http://schemas.openxmlformats.org/officeDocument/2006/relationships/slide" Target="slides/slide63.xml"/><Relationship Id="rId88" Type="http://schemas.openxmlformats.org/officeDocument/2006/relationships/slide" Target="slides/slide68.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49" Type="http://schemas.openxmlformats.org/officeDocument/2006/relationships/slide" Target="slides/slide29.xml"/><Relationship Id="rId57" Type="http://schemas.openxmlformats.org/officeDocument/2006/relationships/slide" Target="slides/slide37.xml"/><Relationship Id="rId10" Type="http://schemas.openxmlformats.org/officeDocument/2006/relationships/slideMaster" Target="slideMasters/slideMaster10.xml"/><Relationship Id="rId31" Type="http://schemas.openxmlformats.org/officeDocument/2006/relationships/slide" Target="slides/slide11.xml"/><Relationship Id="rId44" Type="http://schemas.openxmlformats.org/officeDocument/2006/relationships/slide" Target="slides/slide24.xml"/><Relationship Id="rId52" Type="http://schemas.openxmlformats.org/officeDocument/2006/relationships/slide" Target="slides/slide32.xml"/><Relationship Id="rId60" Type="http://schemas.openxmlformats.org/officeDocument/2006/relationships/slide" Target="slides/slide40.xml"/><Relationship Id="rId65" Type="http://schemas.openxmlformats.org/officeDocument/2006/relationships/slide" Target="slides/slide45.xml"/><Relationship Id="rId73" Type="http://schemas.openxmlformats.org/officeDocument/2006/relationships/slide" Target="slides/slide53.xml"/><Relationship Id="rId78" Type="http://schemas.openxmlformats.org/officeDocument/2006/relationships/slide" Target="slides/slide58.xml"/><Relationship Id="rId81" Type="http://schemas.openxmlformats.org/officeDocument/2006/relationships/slide" Target="slides/slide61.xml"/><Relationship Id="rId86" Type="http://schemas.openxmlformats.org/officeDocument/2006/relationships/slide" Target="slides/slide66.xml"/><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00AC68-6309-C843-9693-9D2528E76380}" type="datetimeFigureOut">
              <a:rPr lang="en-US" smtClean="0"/>
              <a:t>12/9/23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07E299-FEC6-8848-81F8-31B886CCA25E}" type="slidenum">
              <a:rPr lang="en-US" smtClean="0"/>
              <a:t>‹#›</a:t>
            </a:fld>
            <a:endParaRPr lang="en-US"/>
          </a:p>
        </p:txBody>
      </p:sp>
    </p:spTree>
    <p:extLst>
      <p:ext uri="{BB962C8B-B14F-4D97-AF65-F5344CB8AC3E}">
        <p14:creationId xmlns:p14="http://schemas.microsoft.com/office/powerpoint/2010/main" val="27297648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irforcetimes.com/article/20131025/NEWS/310230013/Academy-makes-God-optional-cadets-oath"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atimesblogs.latimes.com/babylonbeyond/2008/04/iran-an-iranian.html#comments"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latimes.com/news/nationworld/world/la-fg-jesus29apr29,1,177430.story" TargetMode="External"/><Relationship Id="rId5" Type="http://schemas.openxmlformats.org/officeDocument/2006/relationships/hyperlink" Target="http://twitter.com/share?url=http://latimesblogs.latimes.com/babylonbeyond/2008/04/iran-an-iranian.html&amp;text=IRAN:%20A%20Muslim%20actor%20as%20Jesus%20Christ%20&amp;via=latimesworld" TargetMode="External"/><Relationship Id="rId4" Type="http://schemas.openxmlformats.org/officeDocument/2006/relationships/hyperlink" Target="http://www.facebook.com/sharer.php?u=http://latimesblogs.latimes.com/babylonbeyond/2008/04/iran-an-iranian.html&amp;src=sp"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6A01767A-241A-2F42-89C0-D29FB5ADD14B}" type="slidenum">
              <a:rPr lang="en-GB" sz="1200">
                <a:solidFill>
                  <a:prstClr val="white"/>
                </a:solidFill>
              </a:rPr>
              <a:pPr/>
              <a:t>1</a:t>
            </a:fld>
            <a:endParaRPr lang="en-GB" sz="1200">
              <a:solidFill>
                <a:prstClr val="white"/>
              </a:solidFill>
            </a:endParaRPr>
          </a:p>
        </p:txBody>
      </p:sp>
      <p:sp>
        <p:nvSpPr>
          <p:cNvPr id="617474" name="Rectangle 2"/>
          <p:cNvSpPr>
            <a:spLocks noGrp="1" noRot="1" noChangeAspect="1" noChangeArrowheads="1" noTextEdit="1"/>
          </p:cNvSpPr>
          <p:nvPr>
            <p:ph type="sldImg"/>
          </p:nvPr>
        </p:nvSpPr>
        <p:spPr>
          <a:ln/>
        </p:spPr>
      </p:sp>
      <p:sp>
        <p:nvSpPr>
          <p:cNvPr id="617475" name="Rectangle 3"/>
          <p:cNvSpPr>
            <a:spLocks noGrp="1" noChangeArrowheads="1"/>
          </p:cNvSpPr>
          <p:nvPr>
            <p:ph type="body" idx="1"/>
          </p:nvPr>
        </p:nvSpPr>
        <p:spPr>
          <a:xfrm>
            <a:off x="914400" y="4343400"/>
            <a:ext cx="5029200" cy="46384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Slide 173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Arial" panose="020B0604020202020204" pitchFamily="34" charset="0"/>
                <a:ea typeface="ＭＳ Ｐゴシック" charset="0"/>
                <a:cs typeface="Arial" panose="020B0604020202020204" pitchFamily="34" charset="0"/>
              </a:rPr>
              <a:t>This depiction of Christ was determined by collecting samples of first-century Jewish facial bone structures to provide a composite "average" man for that time.</a:t>
            </a:r>
          </a:p>
        </p:txBody>
      </p:sp>
    </p:spTree>
    <p:extLst>
      <p:ext uri="{BB962C8B-B14F-4D97-AF65-F5344CB8AC3E}">
        <p14:creationId xmlns:p14="http://schemas.microsoft.com/office/powerpoint/2010/main" val="523669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C974548-6096-D448-AEEB-18B9615FFE0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0722" name="Rectangle 2"/>
          <p:cNvSpPr>
            <a:spLocks noGrp="1" noRot="1" noChangeAspect="1" noChangeArrowheads="1" noTextEdit="1"/>
          </p:cNvSpPr>
          <p:nvPr>
            <p:ph type="sldImg"/>
          </p:nvPr>
        </p:nvSpPr>
        <p:spPr>
          <a:ln/>
        </p:spPr>
      </p:sp>
      <p:sp>
        <p:nvSpPr>
          <p:cNvPr id="670723" name="Rectangle 3"/>
          <p:cNvSpPr>
            <a:spLocks noGrp="1" noChangeArrowheads="1"/>
          </p:cNvSpPr>
          <p:nvPr>
            <p:ph type="body" idx="1"/>
          </p:nvPr>
        </p:nvSpPr>
        <p:spPr>
          <a:xfrm>
            <a:off x="914400" y="4338638"/>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My favourite instant coffee is the "American Flavour" Coffee King brand.  Interestingly, each packet shows a king drinking coffee.  Since America was established in rebellion to the King of England and the USA has never had a king, one wonders who this king is on the package!  Nevertheless, it does raise the issue of who really rules the world.  The book of Revelation is quite clear on this question as it removes all doubt in showing that Christ is the Ultimate Victor and Sovereign over all creation.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34C9448-7FAE-9940-B389-D6EC2ACCA531}"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__________</a:t>
            </a:r>
          </a:p>
          <a:p>
            <a:pPr eaLnBrk="1" hangingPunct="1"/>
            <a:r>
              <a:rPr lang="en-US" dirty="0">
                <a:latin typeface="Times New Roman" charset="0"/>
                <a:ea typeface="ＭＳ Ｐゴシック" charset="0"/>
                <a:cs typeface="ＭＳ Ｐゴシック" charset="0"/>
              </a:rPr>
              <a:t>NS-27-Rev1-slide 97</a:t>
            </a:r>
          </a:p>
          <a:p>
            <a:pPr eaLnBrk="1" hangingPunct="1"/>
            <a:r>
              <a:rPr lang="en-US" dirty="0">
                <a:latin typeface="Times New Roman" charset="0"/>
                <a:ea typeface="ＭＳ Ｐゴシック" charset="0"/>
                <a:cs typeface="ＭＳ Ｐゴシック" charset="0"/>
              </a:rPr>
              <a:t>NS-27-Rev3-slide 83</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Death (1): </a:t>
            </a:r>
            <a:r>
              <a:rPr lang="en-US" sz="1200" kern="1200" dirty="0">
                <a:solidFill>
                  <a:schemeClr val="tx1"/>
                </a:solidFill>
                <a:effectLst/>
                <a:latin typeface="Arial" panose="020B0604020202020204" pitchFamily="34" charset="0"/>
                <a:ea typeface="+mn-ea"/>
                <a:cs typeface="Arial" panose="020B0604020202020204" pitchFamily="34" charset="0"/>
              </a:rPr>
              <a:t>Christ is sovereign over our ultimate enemy that no one else has defeated</a:t>
            </a:r>
            <a:r>
              <a:rPr lang="en-SG" sz="1200" kern="1200" dirty="0">
                <a:solidFill>
                  <a:schemeClr val="tx1"/>
                </a:solidFill>
                <a:effectLst/>
                <a:latin typeface="Arial" panose="020B0604020202020204" pitchFamily="34" charset="0"/>
                <a:ea typeface="+mn-ea"/>
                <a:cs typeface="Arial" panose="020B0604020202020204" pitchFamily="34" charset="0"/>
              </a:rPr>
              <a:t>.</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Churches (2-3): Christ is the boss over the seven Asian churches and every local church.</a:t>
            </a:r>
          </a:p>
          <a:p>
            <a:pPr marL="0" marR="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Our Future (4-22): </a:t>
            </a:r>
            <a:r>
              <a:rPr lang="en-US" sz="1200" kern="1200" dirty="0">
                <a:solidFill>
                  <a:schemeClr val="tx1"/>
                </a:solidFill>
                <a:effectLst/>
                <a:latin typeface="Arial" panose="020B0604020202020204" pitchFamily="34" charset="0"/>
                <a:ea typeface="+mn-ea"/>
                <a:cs typeface="Arial" panose="020B0604020202020204" pitchFamily="34" charset="0"/>
              </a:rPr>
              <a:t>Christ is both Judge and Saviour of the End Times and our Eternal State</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6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"Tradition says that it was Domitian who sent John to the Isle of Patmos, a Roman penal colony off the coast of Asia Minor. This being the location of John</a:t>
            </a:r>
            <a:r>
              <a:rPr lang="fr-FR" sz="1200" kern="120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s exile, perhaps it is not surprising that the word </a:t>
            </a:r>
            <a:r>
              <a:rPr lang="en-US" sz="1200" i="1" kern="1200">
                <a:solidFill>
                  <a:schemeClr val="tx1"/>
                </a:solidFill>
                <a:effectLst/>
                <a:latin typeface="Arial" panose="020B0604020202020204" pitchFamily="34" charset="0"/>
                <a:ea typeface="ＭＳ Ｐゴシック" pitchFamily="-108" charset="-128"/>
                <a:cs typeface="Arial" panose="020B0604020202020204" pitchFamily="34" charset="0"/>
              </a:rPr>
              <a:t>sea</a:t>
            </a:r>
            <a:r>
              <a:rPr lang="en-US" sz="1200" kern="1200">
                <a:solidFill>
                  <a:schemeClr val="tx1"/>
                </a:solidFill>
                <a:effectLst/>
                <a:latin typeface="Arial" panose="020B0604020202020204" pitchFamily="34" charset="0"/>
                <a:ea typeface="ＭＳ Ｐゴシック" pitchFamily="-108" charset="-128"/>
                <a:cs typeface="Arial" panose="020B0604020202020204" pitchFamily="34" charset="0"/>
              </a:rPr>
              <a:t> is found twenty-six times in his book" (Warren Wiersbe, Bible Exposition Commentary)</a:t>
            </a:r>
            <a:endParaRPr lang="en-US">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828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96D33E-E9DF-094B-9760-B52976ECEAE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81986" name="Rectangle 2"/>
          <p:cNvSpPr>
            <a:spLocks noGrp="1" noRot="1" noChangeAspect="1" noChangeArrowheads="1" noTextEdit="1"/>
          </p:cNvSpPr>
          <p:nvPr>
            <p:ph type="sldImg"/>
          </p:nvPr>
        </p:nvSpPr>
        <p:spPr>
          <a:ln/>
        </p:spPr>
      </p:sp>
      <p:sp>
        <p:nvSpPr>
          <p:cNvPr id="68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How did the Lord convey the contents of this book to His servant? According to Revelation 1:1–2, the Father gave the revelation to the Son, and the Son shared it with the apostle, using "His angel" as intermediary. Sometimes Christ Himself conveyed information to John (Rev. 1:10ff); sometimes it was an elder (Rev. 7:13); and often it was an angel (Rev. 17:1; 19:9–10). Sometimes a "voice from heaven" told John what to say and do (Rev. 10:4). The book came from God to John, no matter what the various means of communication were; and it was all inspired by the Spirit" (</a:t>
            </a:r>
            <a:r>
              <a:rPr lang="en-US" sz="1200" kern="1200" dirty="0" err="1">
                <a:solidFill>
                  <a:schemeClr val="tx1"/>
                </a:solidFill>
                <a:effectLst/>
                <a:latin typeface="Times New Roman" pitchFamily="-112" charset="0"/>
                <a:ea typeface="ＭＳ Ｐゴシック" pitchFamily="-108" charset="-128"/>
                <a:cs typeface="ＭＳ Ｐゴシック" pitchFamily="-108" charset="-128"/>
              </a:rPr>
              <a:t>Wiersbe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Be Ready</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Bible Exposition Commentary).</a:t>
            </a:r>
          </a:p>
        </p:txBody>
      </p:sp>
    </p:spTree>
    <p:extLst>
      <p:ext uri="{BB962C8B-B14F-4D97-AF65-F5344CB8AC3E}">
        <p14:creationId xmlns:p14="http://schemas.microsoft.com/office/powerpoint/2010/main" val="1057519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103F3D0-DBD4-6547-A417-13DF9D2761F7}" type="slidenum">
              <a:rPr lang="en-GB" sz="1200">
                <a:solidFill>
                  <a:prstClr val="white"/>
                </a:solidFill>
              </a:rPr>
              <a:pPr/>
              <a:t>2</a:t>
            </a:fld>
            <a:endParaRPr lang="en-GB" sz="1200">
              <a:solidFill>
                <a:prstClr val="white"/>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noFill/>
          <a:ln/>
        </p:spPr>
        <p:txBody>
          <a:bodyPr/>
          <a:lstStyle/>
          <a:p>
            <a:r>
              <a:rPr lang="en-US">
                <a:latin typeface="Arial" pitchFamily="34" charset="0"/>
                <a:cs typeface="Arial" pitchFamily="34" charset="0"/>
              </a:rPr>
              <a:t>Now, in light of the challenge that you are facing, let</a:t>
            </a:r>
            <a:r>
              <a:rPr lang="uk-UA">
                <a:latin typeface="Arial" pitchFamily="34" charset="0"/>
                <a:cs typeface="Arial" pitchFamily="34" charset="0"/>
              </a:rPr>
              <a:t>'</a:t>
            </a:r>
            <a:r>
              <a:rPr lang="en-US">
                <a:latin typeface="Arial" pitchFamily="34" charset="0"/>
                <a:cs typeface="Arial" pitchFamily="34" charset="0"/>
              </a:rPr>
              <a:t>s address this question: How can you </a:t>
            </a:r>
            <a:r>
              <a:rPr lang="en-US" u="sng">
                <a:latin typeface="Arial" pitchFamily="34" charset="0"/>
                <a:cs typeface="Arial" pitchFamily="34" charset="0"/>
              </a:rPr>
              <a:t>look up </a:t>
            </a:r>
            <a:r>
              <a:rPr lang="en-US">
                <a:latin typeface="Arial" pitchFamily="34" charset="0"/>
                <a:cs typeface="Arial" pitchFamily="34" charset="0"/>
              </a:rPr>
              <a:t>to the LORD during your struggle? </a:t>
            </a:r>
          </a:p>
        </p:txBody>
      </p:sp>
      <p:sp>
        <p:nvSpPr>
          <p:cNvPr id="472068" name="Date Placeholder 3"/>
          <p:cNvSpPr>
            <a:spLocks noGrp="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Arial Unicode MS" charset="0"/>
              </a:rPr>
              <a:t>10/06/10</a:t>
            </a:r>
          </a:p>
        </p:txBody>
      </p:sp>
      <p:sp>
        <p:nvSpPr>
          <p:cNvPr id="472069" name="Slide Number Placeholder 4"/>
          <p:cNvSpPr>
            <a:spLocks noGrp="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B6C66D28-5736-4418-93DA-B5C511F26CD1}"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24</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2558980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3761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0E1DF89-A8A3-4585-A69A-C5CAE86A8C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76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90635C-3739-AC41-9005-7A4ACC67B9E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876864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"Tradition says that it was Domitian who sent John to the Isle of Patmos, a Roman penal colony off the coast of Asia Minor. This being the location of John</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exile, perhaps it is not surprising that the word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sea</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is found twenty-six times in his book" (Warren Wiersbe, Bible Exposition Commentary)</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4918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4FD8126-766F-5B41-B1B8-14EAF796F5C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57762" name="Rectangle 2"/>
          <p:cNvSpPr>
            <a:spLocks noGrp="1" noRot="1" noChangeAspect="1" noChangeArrowheads="1"/>
          </p:cNvSpPr>
          <p:nvPr>
            <p:ph type="sldImg"/>
          </p:nvPr>
        </p:nvSpPr>
        <p:spPr>
          <a:xfrm>
            <a:off x="838200" y="457200"/>
            <a:ext cx="5181600" cy="3886200"/>
          </a:xfrm>
          <a:solidFill>
            <a:srgbClr val="FFFFFF"/>
          </a:solidFill>
          <a:ln/>
        </p:spPr>
      </p:sp>
      <p:sp>
        <p:nvSpPr>
          <p:cNvPr id="964611" name="Rectangle 3"/>
          <p:cNvSpPr>
            <a:spLocks noGrp="1" noChangeArrowheads="1"/>
          </p:cNvSpPr>
          <p:nvPr>
            <p:ph type="body" idx="1"/>
          </p:nvPr>
        </p:nvSpPr>
        <p:spPr>
          <a:solidFill>
            <a:srgbClr val="FFFFFF"/>
          </a:solidFill>
          <a:ln>
            <a:solidFill>
              <a:srgbClr val="000000"/>
            </a:solidFill>
          </a:ln>
        </p:spPr>
        <p:txBody>
          <a:bodyPr/>
          <a:lstStyle/>
          <a:p>
            <a:pPr algn="r" eaLnBrk="1" hangingPunct="1">
              <a:defRPr/>
            </a:pPr>
            <a:r>
              <a:rPr lang="ar-SA" dirty="0">
                <a:latin typeface="Arial" panose="020B0604020202020204" pitchFamily="34" charset="0"/>
                <a:ea typeface="ＭＳ Ｐゴシック" charset="0"/>
                <a:cs typeface="+mn-cs"/>
              </a:rPr>
              <a:t>سيساعدنا عاملان على فهم الوضع التاريخي في عام 95 </a:t>
            </a:r>
            <a:r>
              <a:rPr lang="ar-SA" dirty="0" err="1">
                <a:latin typeface="Arial" panose="020B0604020202020204" pitchFamily="34" charset="0"/>
                <a:ea typeface="ＭＳ Ｐゴシック" charset="0"/>
                <a:cs typeface="+mn-cs"/>
              </a:rPr>
              <a:t>م</a:t>
            </a:r>
            <a:r>
              <a:rPr lang="ar-SA" dirty="0">
                <a:latin typeface="Arial" panose="020B0604020202020204" pitchFamily="34" charset="0"/>
                <a:ea typeface="ＭＳ Ｐゴシック" charset="0"/>
                <a:cs typeface="+mn-cs"/>
              </a:rPr>
              <a:t> مع هذه الكنائس المنتشرة في جميع أنحاء الإمبراطورية:
ويلاحظ الاضطهاد الخارجي ضد الكنائس في 1: 9 [انقر] التي بدأت في روما وانتشرت بمرسوم إمبراطوري
يتم توبيخ التسوية الداخلية داخل معظم الكنائس في </a:t>
            </a:r>
            <a:r>
              <a:rPr lang="ar-SA" dirty="0" err="1">
                <a:latin typeface="Arial" panose="020B0604020202020204" pitchFamily="34" charset="0"/>
                <a:ea typeface="ＭＳ Ｐゴシック" charset="0"/>
                <a:cs typeface="+mn-cs"/>
              </a:rPr>
              <a:t>الإصحاحات</a:t>
            </a:r>
            <a:r>
              <a:rPr lang="ar-SA" dirty="0">
                <a:latin typeface="Arial" panose="020B0604020202020204" pitchFamily="34" charset="0"/>
                <a:ea typeface="ＭＳ Ｐゴシック" charset="0"/>
                <a:cs typeface="+mn-cs"/>
              </a:rPr>
              <a:t> 2-3: الانقسام، والتعليم الخاطئ، والحياة الخاطئة، وأنماط الحياة الفاخرة المتمركزة حول الذات، وما إلى ذلك.
ما هو الدليل على التسوية الداخلية والاضطهاد الأبدي الذي تراه في تجربتك الخاصة اليوم؟  كيف يمكنك التواصل؟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321503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Times New Roman" charset="0"/>
                <a:ea typeface="ＭＳ Ｐゴシック" charset="0"/>
                <a:cs typeface="ＭＳ Ｐゴシック" charset="0"/>
              </a:rPr>
              <a:t>"يبلغ طول جزيرة بطمس حوالي 7.5 ميلاً (12 كم) من الشمال إلى الجنوب، وفي أوسعها 6 أميال (10 كم) من الشرق إلى الغرب. وهي أقصى جزيرة شمال مقاطعة دوديكانيسيا. تبلغ مساحتها 13 ميلاً مربعًا (35 كم مربع) وطول محيطها 25 ميلاً (37 كم)، وتظهر الجزيرة البركانية مناظر طبيعية صخرية وخالية من الأشجار"</a:t>
            </a:r>
            <a:r>
              <a:rPr lang="ar-JO" dirty="0">
                <a:latin typeface="Times New Roman" charset="0"/>
                <a:ea typeface="ＭＳ Ｐゴシック" charset="0"/>
                <a:cs typeface="ＭＳ Ｐゴシック" charset="0"/>
              </a:rPr>
              <a:t> </a:t>
            </a:r>
            <a:r>
              <a:rPr lang="en-US" baseline="0" dirty="0"/>
              <a:t>(http://www.bibleplaces.com/patmos.htm).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3775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8117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0826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55935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7176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Times New Roman" charset="0"/>
                <a:ea typeface="ＭＳ Ｐゴシック" charset="0"/>
                <a:cs typeface="ＭＳ Ｐゴシック" charset="0"/>
              </a:rPr>
              <a:t>"إن المبنى الأكثر فخامة في الجزيرة هو دير القديس يوحنا اللاهوتي. شيّد من قبل خريستودولوس عام 108، ويقع الدير في بلدة خورا المطلة على الميناء. يبلغ ارتفاع جدرانه 50 قجمًا (15 مترًا)، وتم بناءه كقلعة بسبب تهديدات القراصنة. تم بناء الدير فوق أنقاض كنيسة من القرن الرابع الميلادي ومعبد سابق لأرتميس. والنقش الذي يشير إلى معبد أرتميس معروض في متحف الدير" </a:t>
            </a:r>
            <a:endParaRPr lang="ar-JO" dirty="0">
              <a:latin typeface="Times New Roman" charset="0"/>
              <a:ea typeface="ＭＳ Ｐゴシック" charset="0"/>
              <a:cs typeface="ＭＳ Ｐゴシック" charset="0"/>
            </a:endParaRPr>
          </a:p>
          <a:p>
            <a:pPr algn="r" rtl="1"/>
            <a:r>
              <a:rPr lang="en-US" baseline="0" dirty="0"/>
              <a:t> (http://www.bibleplaces.com/patmos.htm).</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56658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865888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95364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881B0F-0C28-DE4B-B4AF-BE4CDB4394D0}"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5AF3014-9E08-F040-B671-B6BC9854C84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649446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265" name="Slide Image Placeholder 1"/>
          <p:cNvSpPr>
            <a:spLocks noGrp="1" noRot="1" noChangeAspect="1"/>
          </p:cNvSpPr>
          <p:nvPr>
            <p:ph type="sldImg"/>
          </p:nvPr>
        </p:nvSpPr>
        <p:spPr>
          <a:ln/>
        </p:spPr>
      </p:sp>
      <p:sp>
        <p:nvSpPr>
          <p:cNvPr id="7792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قام يسوع بتصميم استراتيجية رائعة بإرسال رؤياه إلى أفسس، عاصمة المقاطعة. تضمنت رسالة فردية إلى أفسس، بالإضافة إلى رسائل إلى 6 كنائس رئيسية أخرى. قام أهل أفسس بنسخ سفر الرؤيا كاملاً، وأرسلوا النسخة الأصلية إلى المدينة التالية، سميرنا. وقامت سميرنا بعمل نسختها الخاصة وأرسلت النسخة الأصلية إلى برغامس، التي تقع على الطريق الرئيسي باتجاه الشمال. ثم أرسلت هذه المدينة النبوة إلى ثياتيرا، التي أرسلتها إلى ساردس، ثم إلى فيلادلفيا، وأخيرًا إلى لاودكية. </a:t>
            </a:r>
            <a:endParaRPr lang="en-US" dirty="0">
              <a:latin typeface="Arial" panose="020B0604020202020204" pitchFamily="34" charset="0"/>
              <a:ea typeface="ＭＳ Ｐゴシック" charset="0"/>
              <a:cs typeface="Arial" panose="020B0604020202020204" pitchFamily="34" charset="0"/>
            </a:endParaRPr>
          </a:p>
        </p:txBody>
      </p:sp>
      <p:sp>
        <p:nvSpPr>
          <p:cNvPr id="7792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CE2B6C-D99A-1149-974E-F33D104347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Tree>
    <p:extLst>
      <p:ext uri="{BB962C8B-B14F-4D97-AF65-F5344CB8AC3E}">
        <p14:creationId xmlns:p14="http://schemas.microsoft.com/office/powerpoint/2010/main" val="78966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GB" dirty="0">
                <a:latin typeface="Times New Roman" charset="0"/>
                <a:ea typeface="ＭＳ Ｐゴシック" charset="0"/>
                <a:cs typeface="ＭＳ Ｐゴシック" charset="0"/>
              </a:rPr>
              <a:t>http://</a:t>
            </a:r>
            <a:r>
              <a:rPr lang="en-GB" dirty="0" err="1">
                <a:latin typeface="Times New Roman" charset="0"/>
                <a:ea typeface="ＭＳ Ｐゴシック" charset="0"/>
                <a:cs typeface="ＭＳ Ｐゴシック" charset="0"/>
              </a:rPr>
              <a:t>jonmcnaughton.com</a:t>
            </a:r>
            <a:r>
              <a:rPr lang="en-GB" dirty="0">
                <a:latin typeface="Times New Roman" charset="0"/>
                <a:ea typeface="ＭＳ Ｐゴシック" charset="0"/>
                <a:cs typeface="ＭＳ Ｐゴシック" charset="0"/>
              </a:rPr>
              <a:t>/content/</a:t>
            </a:r>
            <a:r>
              <a:rPr lang="en-GB" dirty="0" err="1">
                <a:latin typeface="Times New Roman" charset="0"/>
                <a:ea typeface="ＭＳ Ｐゴシック" charset="0"/>
                <a:cs typeface="ＭＳ Ｐゴシック" charset="0"/>
              </a:rPr>
              <a:t>ZoomDetailPages</a:t>
            </a:r>
            <a:r>
              <a:rPr lang="en-GB" dirty="0">
                <a:latin typeface="Times New Roman" charset="0"/>
                <a:ea typeface="ＭＳ Ｐゴシック" charset="0"/>
                <a:cs typeface="ＭＳ Ｐゴシック" charset="0"/>
              </a:rPr>
              <a:t>/</a:t>
            </a:r>
            <a:r>
              <a:rPr lang="en-GB" dirty="0" err="1">
                <a:latin typeface="Times New Roman" charset="0"/>
                <a:ea typeface="ＭＳ Ｐゴシック" charset="0"/>
                <a:cs typeface="ＭＳ Ｐゴシック" charset="0"/>
              </a:rPr>
              <a:t>OneNationUnderGod.html</a:t>
            </a:r>
            <a:endParaRPr lang="en-GB" dirty="0">
              <a:latin typeface="Times New Roman" charset="0"/>
              <a:ea typeface="ＭＳ Ｐゴシック" charset="0"/>
              <a:cs typeface="ＭＳ Ｐゴシック" charset="0"/>
            </a:endParaRPr>
          </a:p>
          <a:p>
            <a:r>
              <a:rPr lang="en-GB" dirty="0">
                <a:latin typeface="Times New Roman" charset="0"/>
                <a:ea typeface="ＭＳ Ｐゴシック" charset="0"/>
                <a:cs typeface="ＭＳ Ｐゴシック" charset="0"/>
              </a:rPr>
              <a:t>Interview with the Artist:</a:t>
            </a:r>
            <a:r>
              <a:rPr lang="en-GB" baseline="0" dirty="0">
                <a:latin typeface="Times New Roman" charset="0"/>
                <a:ea typeface="ＭＳ Ｐゴシック" charset="0"/>
                <a:cs typeface="ＭＳ Ｐゴシック" charset="0"/>
              </a:rPr>
              <a:t> http://</a:t>
            </a:r>
            <a:r>
              <a:rPr lang="en-GB" baseline="0" dirty="0" err="1">
                <a:latin typeface="Times New Roman" charset="0"/>
                <a:ea typeface="ＭＳ Ｐゴシック" charset="0"/>
                <a:cs typeface="ＭＳ Ｐゴシック" charset="0"/>
              </a:rPr>
              <a:t>jonmcnaughton.com</a:t>
            </a:r>
            <a:r>
              <a:rPr lang="en-GB" baseline="0" dirty="0">
                <a:latin typeface="Times New Roman" charset="0"/>
                <a:ea typeface="ＭＳ Ｐゴシック" charset="0"/>
                <a:cs typeface="ＭＳ Ｐゴシック" charset="0"/>
              </a:rPr>
              <a:t>/content/</a:t>
            </a:r>
            <a:r>
              <a:rPr lang="en-GB" baseline="0" dirty="0" err="1">
                <a:latin typeface="Times New Roman" charset="0"/>
                <a:ea typeface="ＭＳ Ｐゴシック" charset="0"/>
                <a:cs typeface="ＭＳ Ｐゴシック" charset="0"/>
              </a:rPr>
              <a:t>ZoomDetailPages</a:t>
            </a:r>
            <a:r>
              <a:rPr lang="en-GB" baseline="0" dirty="0">
                <a:latin typeface="Times New Roman" charset="0"/>
                <a:ea typeface="ＭＳ Ｐゴシック" charset="0"/>
                <a:cs typeface="ＭＳ Ｐゴシック" charset="0"/>
              </a:rPr>
              <a:t>/</a:t>
            </a:r>
            <a:r>
              <a:rPr lang="en-GB" baseline="0" dirty="0" err="1">
                <a:latin typeface="Times New Roman" charset="0"/>
                <a:ea typeface="ＭＳ Ｐゴシック" charset="0"/>
                <a:cs typeface="ＭＳ Ｐゴシック" charset="0"/>
              </a:rPr>
              <a:t>OneNationInterview.html</a:t>
            </a:r>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864432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NS-27-Rev1-2-slides 104, 216</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16521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850"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349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الآن... لاستكمال الصور التي قدمت لنا من قبل متى ومرقس ولوقا ويوحنا.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لهذا نحتاج أن نخرج إلى الفضاء والنظر إلى هذا الكوكب البائس. لقد تسبب فيه الإنسان بحالة من الفوضى، وقد توافق على هذا. قد تساعدنا هذه النظرة إلى الأرض على فهم وجهة النظر النهائية للمسيح التي أعطيت لنا في العهد الجديد بشكل أكثر وضوحًا.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لنرحل الآن إلى آخر سفر في العهد الجديد... إعلان يسوع المسيح للرسول يوحنا. هناك، نرى يسوع المسيح في مجده الصاعد والمرتفع، كما سيظهر عندما يعود في نهاية التاريخ ليطالب بكل ما له.</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في اصحاحه الأول من سفر الرؤيا، كتب يوحنا هذا:</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فالتفتُ لأنظر الصوت الذي تكلم معي ولما التفت رأيت سبع مناير من ذهب.</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وفي وسط السبع المناير شبه إنسان متسربلاً بثوب إلى الرجلين ومتمنطقًا عند ثدييه بمنطقة من ذهبٍ.</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وأما رأسه وشعره فأبيضان كالصوف الأبيض كالثلج وعيناه كلهيب نار.</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ورجلاه شبه النحاس النقي كأنهما محميتان في أتون وصوته كصوت مياه كثيرة.</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ومعه في يده اليمنى سبعة كواكب وسيف ماض ذو حدين يخرج من فمه ووجهه كالشمس وهي تضيء في قوتها.</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فلما رأيته سقطت عند رجليه كميت فوضع يده اليمنى عليّ قائلاً لي لا تخف أنا هو الأول والآخر. </a:t>
            </a:r>
          </a:p>
          <a:p>
            <a:pPr marL="0" marR="0" algn="r"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والحيّ وكنت ميتًا وها أنا حيّ إلى أبد الآبدين آمين ولي مفاتيح الهاوية والموت.</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_______</a:t>
            </a:r>
          </a:p>
          <a:p>
            <a:pPr marL="0" marR="0" algn="l"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NS-04-John1-11-slide 87</a:t>
            </a:r>
          </a:p>
          <a:p>
            <a:pPr marL="0" marR="0" algn="l" rtl="1">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NS-27-Rev1-slide 217</a:t>
            </a:r>
          </a:p>
          <a:p>
            <a:pPr marL="0" marR="0" algn="l" rtl="1">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07000"/>
              </a:lnSpc>
              <a:spcBef>
                <a:spcPts val="0"/>
              </a:spcBef>
              <a:spcAft>
                <a:spcPts val="800"/>
              </a:spcAft>
            </a:pPr>
            <a:r>
              <a:rPr lang="ar-JO" sz="1800" dirty="0">
                <a:effectLst/>
                <a:latin typeface="Calibri" panose="020F0502020204030204" pitchFamily="34" charset="0"/>
                <a:ea typeface="Calibri" panose="020F0502020204030204" pitchFamily="34" charset="0"/>
                <a:cs typeface="Arial" panose="020B0604020202020204" pitchFamily="34" charset="0"/>
              </a:rPr>
              <a:t>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rtl="1"/>
            <a:r>
              <a:rPr lang="ar-SA" dirty="0">
                <a:latin typeface="Arial" panose="020B0604020202020204" pitchFamily="34" charset="0"/>
                <a:ea typeface="ＭＳ Ｐゴシック" charset="0"/>
                <a:cs typeface="Arial" panose="020B0604020202020204" pitchFamily="34" charset="0"/>
              </a:rPr>
              <a:t>"ملابس المسيح هي ثياب الملك – الديان، ذو الكرامة والسلطان. يرمز الشعر الأبيض إلى أبديته، "القديم الأيام" (دانيال 7: 9، 13، 22). عيناه ترى كل شئ (رؤ 19: 12؛ عب 4: 12)، تمكنه أن يقضي بالعدل. ورجلاه شبه النحاس المحمي تشيران إلى الدينونة، لأن نذبح النحاس هو المكان الذي تأكل فيه النار ذبيحة الخطية. لقد جاء الرب ليدين الكنائس، وسيدين أيضًا النظام العالمي الشرير" (ويرزبي).</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66407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marL="0" marR="0" indent="0" algn="r" defTabSz="457200" rtl="1" eaLnBrk="1" fontAlgn="auto" latinLnBrk="0" hangingPunct="1">
              <a:lnSpc>
                <a:spcPct val="100000"/>
              </a:lnSpc>
              <a:spcBef>
                <a:spcPts val="0"/>
              </a:spcBef>
              <a:spcAft>
                <a:spcPts val="0"/>
              </a:spcAft>
              <a:buClrTx/>
              <a:buSzTx/>
              <a:buFontTx/>
              <a:buNone/>
              <a:tabLst/>
              <a:defRPr/>
            </a:pPr>
            <a:r>
              <a:rPr lang="ar-SA" dirty="0">
                <a:latin typeface="Arial"/>
                <a:ea typeface="ＭＳ Ｐゴシック" charset="0"/>
                <a:cs typeface="Arial"/>
              </a:rPr>
              <a:t>"ملابس المسيح هي الملك الديان، ذو السلطة والكرامة. يرمز الشعر الأبيض إلى أبديته، "القديم الأيام" (دا 7: 9، 13، 22). عيناه ترى كل شئ (رؤ 19: 12؛ عب 4: 12)، مما يمكنه أن يقضي بالعدل. قدميه النحاسيتين المتقدتين تشيران إلى الدينونة، لأن مذبح النحاس هو المكان الذي تأكل فيه النار ذبيحة الخطية. لقد جاء الرب ليدين الكنائس، وهو أيضًا سيدين النظام العالمي الشرير" (ويرسبي). </a:t>
            </a:r>
            <a:endParaRPr lang="en-US" dirty="0">
              <a:latin typeface="Arial"/>
              <a:ea typeface="ＭＳ Ｐゴシック" charset="0"/>
              <a:cs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algn="r" rtl="1"/>
            <a:r>
              <a:rPr lang="ar-SA" dirty="0">
                <a:latin typeface="Arial"/>
                <a:ea typeface="ＭＳ Ｐゴシック" charset="0"/>
                <a:cs typeface="Arial"/>
              </a:rPr>
              <a:t>"إن "صوت مياه كثيرة" (رؤ 1: 15) تجعلني أفكر في شلالات نياجرا! ربما يتم اقتراح فكرتين هنا: (1) أن المسيح يجمع كل "جداول المياه في الرؤيا" وهو "كلمة الآب الأخيرة" للإنسان (عب 1: 1- 3)؛ (2) أنه يتكلم بقوة وسلطان ويجب أن يُسمع." (ويرسبي).</a:t>
            </a:r>
            <a:endParaRPr lang="en-US" dirty="0">
              <a:latin typeface="Arial"/>
              <a:ea typeface="ＭＳ Ｐゴシック" charset="0"/>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5D29E9-2C0E-0A44-BBB3-66D1A58923C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Arial"/>
              <a:ea typeface="ＭＳ Ｐゴシック" charset="0"/>
              <a:cs typeface="Arial"/>
            </a:endParaRPr>
          </a:p>
          <a:p>
            <a:pPr algn="r" rtl="1"/>
            <a:r>
              <a:rPr lang="ar-SA" dirty="0">
                <a:latin typeface="Arial"/>
                <a:ea typeface="ＭＳ Ｐゴシック" charset="0"/>
                <a:cs typeface="Arial"/>
              </a:rPr>
              <a:t>"السيف الذي يخرج من فمه يمثل كلمة الله الحيّة (عب 4: 12؛ أف 6: 17). هو يحارب أعدائه باستخدام كلمته (رؤ 2: 16؛ 19: 19- 21)" (ويرسبي). </a:t>
            </a:r>
            <a:endParaRPr lang="en-US" dirty="0">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2B511CD-5DFC-0B4A-8D73-D51131AB3A0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5954" name="Rectangle 2"/>
          <p:cNvSpPr>
            <a:spLocks noGrp="1" noRot="1" noChangeAspect="1" noChangeArrowheads="1" noTextEdit="1"/>
          </p:cNvSpPr>
          <p:nvPr>
            <p:ph type="sldImg"/>
          </p:nvPr>
        </p:nvSpPr>
        <p:spPr>
          <a:ln/>
        </p:spPr>
      </p:sp>
      <p:sp>
        <p:nvSpPr>
          <p:cNvPr id="765955" name="Rectangle 3"/>
          <p:cNvSpPr>
            <a:spLocks noGrp="1" noChangeArrowheads="1"/>
          </p:cNvSpPr>
          <p:nvPr>
            <p:ph type="body" idx="1"/>
          </p:nvPr>
        </p:nvSpPr>
        <p:spPr>
          <a:xfrm>
            <a:off x="914400" y="4338638"/>
            <a:ext cx="5029200" cy="274637"/>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98133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4ACB08-80DD-6F41-8ED0-1ADE0075B18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8674" name="Rectangle 2"/>
          <p:cNvSpPr>
            <a:spLocks noGrp="1" noRot="1" noChangeAspect="1" noChangeArrowheads="1" noTextEdit="1"/>
          </p:cNvSpPr>
          <p:nvPr>
            <p:ph type="sldImg"/>
          </p:nvPr>
        </p:nvSpPr>
        <p:spPr>
          <a:ln/>
        </p:spPr>
      </p:sp>
      <p:sp>
        <p:nvSpPr>
          <p:cNvPr id="668675" name="Rectangle 3"/>
          <p:cNvSpPr>
            <a:spLocks noGrp="1" noChangeArrowheads="1"/>
          </p:cNvSpPr>
          <p:nvPr>
            <p:ph type="body" idx="1"/>
          </p:nvPr>
        </p:nvSpPr>
        <p:spPr>
          <a:xfrm>
            <a:off x="914400" y="4338638"/>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dirty="0"/>
              <a:t>(</a:t>
            </a:r>
            <a:r>
              <a:rPr lang="en-US" dirty="0" err="1"/>
              <a:t>Newser</a:t>
            </a:r>
            <a:r>
              <a:rPr lang="en-US" dirty="0"/>
              <a:t> 25 Oct 2013) – An oath of honor uttered by Air Force cadets might be a little less godly from here on out. The service says cadets now have the option to skip the last phrase, "So help me God," reports the </a:t>
            </a:r>
            <a:r>
              <a:rPr lang="en-US" i="1" dirty="0">
                <a:hlinkClick r:id="rId3"/>
              </a:rPr>
              <a:t>Air Force Times</a:t>
            </a:r>
            <a:r>
              <a:rPr lang="en-US" dirty="0"/>
              <a:t>. The move comes in response to a group pushing for separation of church and state in the military, but it might not be enough to ward off a lawsuit. The Military Religious Freedom Foundation wanted the phrase cut entirely—the Air Force chose to keep it, but make it optional. </a:t>
            </a:r>
          </a:p>
          <a:p>
            <a:r>
              <a:rPr lang="en-US" dirty="0">
                <a:effectLst/>
              </a:rPr>
              <a:t>The full oath: "We will not lie, steal or cheat nor tolerate among us anyone who does. Furthermore, I resolve to do my duty and live honorably, so help me God." The founder of the MRFF calls it unconstitutional, though he </a:t>
            </a:r>
            <a:r>
              <a:rPr lang="en-US" dirty="0" err="1">
                <a:effectLst/>
              </a:rPr>
              <a:t>wouldn</a:t>
            </a:r>
            <a:r>
              <a:rPr lang="fr-FR" dirty="0">
                <a:effectLst/>
              </a:rPr>
              <a:t>'</a:t>
            </a:r>
            <a:r>
              <a:rPr lang="en-US" dirty="0">
                <a:effectLst/>
              </a:rPr>
              <a:t>t object if cadets continued to say the phrase even if it were stripped from the official oath. "They can swear so help me God, so help me Allah, so help me Spider-Man. But when you have it there, that is a noxious violation of separation of church and state."</a:t>
            </a:r>
          </a:p>
          <a:p>
            <a:endParaRPr lang="en-GB"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9026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NS-27-Rev1-slide 226</a:t>
            </a:r>
          </a:p>
          <a:p>
            <a:r>
              <a:rPr lang="en-US" dirty="0"/>
              <a:t>NS-27-Rev2-slide 10</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208AAC-BD08-E443-89A2-A8F38D944BD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64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0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1D3C068-AB14-F644-900C-CA9BF183F74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09026" name="Rectangle 2"/>
          <p:cNvSpPr>
            <a:spLocks noGrp="1" noRot="1" noChangeAspect="1" noChangeArrowheads="1"/>
          </p:cNvSpPr>
          <p:nvPr>
            <p:ph type="sldImg"/>
          </p:nvPr>
        </p:nvSpPr>
        <p:spPr>
          <a:xfrm>
            <a:off x="838200" y="457200"/>
            <a:ext cx="5181600" cy="3886200"/>
          </a:xfrm>
          <a:solidFill>
            <a:srgbClr val="FFFFFF"/>
          </a:solidFill>
          <a:ln/>
        </p:spPr>
      </p:sp>
      <p:sp>
        <p:nvSpPr>
          <p:cNvPr id="140902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114918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265FB0-3AE4-F74D-B961-0C3B795CD73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sz="1200" kern="1200" dirty="0">
              <a:solidFill>
                <a:schemeClr val="tx1"/>
              </a:solidFill>
              <a:effectLst/>
              <a:latin typeface="Times New Roman" pitchFamily="-112"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6178689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69D8FC5-F997-8643-895E-CCF3D281C32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72770" name="Rectangle 2"/>
          <p:cNvSpPr>
            <a:spLocks noGrp="1" noRot="1" noChangeAspect="1" noChangeArrowheads="1" noTextEdit="1"/>
          </p:cNvSpPr>
          <p:nvPr>
            <p:ph type="sldImg"/>
          </p:nvPr>
        </p:nvSpPr>
        <p:spPr>
          <a:ln/>
        </p:spPr>
      </p:sp>
      <p:sp>
        <p:nvSpPr>
          <p:cNvPr id="67277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JE Jesus (Christology) in Arabic</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99363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103F3D0-DBD4-6547-A417-13DF9D2761F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38716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195CCF9-BD4D-A24E-9ACC-547901BE8C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2530" name="Rectangle 2"/>
          <p:cNvSpPr>
            <a:spLocks noGrp="1" noRot="1" noChangeAspect="1" noChangeArrowheads="1" noTextEdit="1"/>
          </p:cNvSpPr>
          <p:nvPr>
            <p:ph type="sldImg"/>
          </p:nvPr>
        </p:nvSpPr>
        <p:spPr>
          <a:ln/>
        </p:spPr>
      </p:sp>
      <p:sp>
        <p:nvSpPr>
          <p:cNvPr id="662531" name="Rectangle 3"/>
          <p:cNvSpPr>
            <a:spLocks noGrp="1" noChangeArrowheads="1"/>
          </p:cNvSpPr>
          <p:nvPr>
            <p:ph type="body" idx="1"/>
          </p:nvPr>
        </p:nvSpPr>
        <p:spPr>
          <a:xfrm>
            <a:off x="914400" y="4338638"/>
            <a:ext cx="5029200" cy="622617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p>
            <a:r>
              <a:rPr lang="en-US" b="1" dirty="0">
                <a:solidFill>
                  <a:srgbClr val="000000"/>
                </a:solidFill>
                <a:latin typeface="Times New Roman" charset="0"/>
                <a:ea typeface="ＭＳ Ｐゴシック" charset="0"/>
                <a:cs typeface="ＭＳ Ｐゴシック" charset="0"/>
              </a:rPr>
              <a:t>http://</a:t>
            </a:r>
            <a:r>
              <a:rPr lang="en-US" b="1" dirty="0" err="1">
                <a:solidFill>
                  <a:srgbClr val="000000"/>
                </a:solidFill>
                <a:latin typeface="Times New Roman" charset="0"/>
                <a:ea typeface="ＭＳ Ｐゴシック" charset="0"/>
                <a:cs typeface="ＭＳ Ｐゴシック" charset="0"/>
              </a:rPr>
              <a:t>latimesblogs.latimes.com</a:t>
            </a:r>
            <a:r>
              <a:rPr lang="en-US" b="1" dirty="0">
                <a:solidFill>
                  <a:srgbClr val="000000"/>
                </a:solidFill>
                <a:latin typeface="Times New Roman" charset="0"/>
                <a:ea typeface="ＭＳ Ｐゴシック" charset="0"/>
                <a:cs typeface="ＭＳ Ｐゴシック" charset="0"/>
              </a:rPr>
              <a:t>/</a:t>
            </a:r>
            <a:r>
              <a:rPr lang="en-US" b="1" dirty="0" err="1">
                <a:solidFill>
                  <a:srgbClr val="000000"/>
                </a:solidFill>
                <a:latin typeface="Times New Roman" charset="0"/>
                <a:ea typeface="ＭＳ Ｐゴシック" charset="0"/>
                <a:cs typeface="ＭＳ Ｐゴシック" charset="0"/>
              </a:rPr>
              <a:t>babylonbeyond</a:t>
            </a:r>
            <a:r>
              <a:rPr lang="en-US" b="1" dirty="0">
                <a:solidFill>
                  <a:srgbClr val="000000"/>
                </a:solidFill>
                <a:latin typeface="Times New Roman" charset="0"/>
                <a:ea typeface="ＭＳ Ｐゴシック" charset="0"/>
                <a:cs typeface="ＭＳ Ｐゴシック" charset="0"/>
              </a:rPr>
              <a:t>/2008/04/</a:t>
            </a:r>
            <a:r>
              <a:rPr lang="en-US" b="1" dirty="0" err="1">
                <a:solidFill>
                  <a:srgbClr val="000000"/>
                </a:solidFill>
                <a:latin typeface="Times New Roman" charset="0"/>
                <a:ea typeface="ＭＳ Ｐゴシック" charset="0"/>
                <a:cs typeface="ＭＳ Ｐゴシック" charset="0"/>
              </a:rPr>
              <a:t>iran</a:t>
            </a:r>
            <a:r>
              <a:rPr lang="en-US" b="1" dirty="0">
                <a:solidFill>
                  <a:srgbClr val="000000"/>
                </a:solidFill>
                <a:latin typeface="Times New Roman" charset="0"/>
                <a:ea typeface="ＭＳ Ｐゴシック" charset="0"/>
                <a:cs typeface="ＭＳ Ｐゴシック" charset="0"/>
              </a:rPr>
              <a:t>-an-</a:t>
            </a:r>
            <a:r>
              <a:rPr lang="en-US" b="1" dirty="0" err="1">
                <a:solidFill>
                  <a:srgbClr val="000000"/>
                </a:solidFill>
                <a:latin typeface="Times New Roman" charset="0"/>
                <a:ea typeface="ＭＳ Ｐゴシック" charset="0"/>
                <a:cs typeface="ＭＳ Ｐゴシック" charset="0"/>
              </a:rPr>
              <a:t>iranian.html</a:t>
            </a:r>
            <a:endParaRPr lang="en-US" b="1" dirty="0">
              <a:solidFill>
                <a:srgbClr val="000000"/>
              </a:solidFill>
              <a:latin typeface="Times New Roman" charset="0"/>
              <a:ea typeface="ＭＳ Ｐゴシック" charset="0"/>
              <a:cs typeface="ＭＳ Ｐゴシック" charset="0"/>
            </a:endParaRPr>
          </a:p>
          <a:p>
            <a:r>
              <a:rPr lang="en-US" b="1" dirty="0">
                <a:solidFill>
                  <a:srgbClr val="000000"/>
                </a:solidFill>
                <a:latin typeface="Times New Roman" charset="0"/>
                <a:ea typeface="ＭＳ Ｐゴシック" charset="0"/>
                <a:cs typeface="ＭＳ Ｐゴシック" charset="0"/>
              </a:rPr>
              <a:t>IRAN: A Muslim actor as Jesus Christ </a:t>
            </a:r>
          </a:p>
          <a:p>
            <a:r>
              <a:rPr lang="en-US" dirty="0">
                <a:solidFill>
                  <a:srgbClr val="000000"/>
                </a:solidFill>
                <a:latin typeface="Times New Roman" charset="0"/>
                <a:ea typeface="ＭＳ Ｐゴシック" charset="0"/>
                <a:cs typeface="ＭＳ Ｐゴシック" charset="0"/>
                <a:hlinkClick r:id="rId3"/>
              </a:rPr>
              <a:t>Comments (19)</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hlinkClick r:id="rId4" tooltip="Share on Facebook"/>
              </a:rPr>
              <a:t>(13)</a:t>
            </a:r>
          </a:p>
          <a:p>
            <a:r>
              <a:rPr lang="en-US" dirty="0">
                <a:solidFill>
                  <a:srgbClr val="000000"/>
                </a:solidFill>
                <a:latin typeface="Times New Roman" charset="0"/>
                <a:ea typeface="ＭＳ Ｐゴシック" charset="0"/>
                <a:cs typeface="ＭＳ Ｐゴシック" charset="0"/>
                <a:hlinkClick r:id="rId5" tooltip="Share on Twitter"/>
              </a:rPr>
              <a:t>(0)</a:t>
            </a:r>
          </a:p>
          <a:p>
            <a:r>
              <a:rPr lang="en-US" dirty="0">
                <a:solidFill>
                  <a:srgbClr val="000000"/>
                </a:solidFill>
                <a:latin typeface="Times New Roman" charset="0"/>
                <a:ea typeface="ＭＳ Ｐゴシック" charset="0"/>
                <a:cs typeface="ＭＳ Ｐゴシック" charset="0"/>
              </a:rPr>
              <a:t>April 29, 2008 |  3:00 am </a:t>
            </a:r>
          </a:p>
          <a:p>
            <a:r>
              <a:rPr lang="en-US" dirty="0">
                <a:solidFill>
                  <a:srgbClr val="000000"/>
                </a:solidFill>
                <a:latin typeface="Times New Roman" charset="0"/>
                <a:ea typeface="ＭＳ Ｐゴシック" charset="0"/>
                <a:cs typeface="ＭＳ Ｐゴシック" charset="0"/>
              </a:rPr>
              <a:t>He is an Iranian Muslim who looks so much like a Hollywood or Renaissance image of Jesus Christ that the faithful sometimes make the sign of the cross when they see him. </a:t>
            </a:r>
          </a:p>
          <a:p>
            <a:r>
              <a:rPr lang="en-US" dirty="0">
                <a:solidFill>
                  <a:srgbClr val="000000"/>
                </a:solidFill>
                <a:latin typeface="Times New Roman" charset="0"/>
                <a:ea typeface="ＭＳ Ｐゴシック" charset="0"/>
                <a:cs typeface="ＭＳ Ｐゴシック" charset="0"/>
              </a:rPr>
              <a:t>Ahmad </a:t>
            </a:r>
            <a:r>
              <a:rPr lang="en-US" dirty="0" err="1">
                <a:solidFill>
                  <a:srgbClr val="000000"/>
                </a:solidFill>
                <a:latin typeface="Times New Roman" charset="0"/>
                <a:ea typeface="ＭＳ Ｐゴシック" charset="0"/>
                <a:cs typeface="ＭＳ Ｐゴシック" charset="0"/>
              </a:rPr>
              <a:t>Soleimani-Nia</a:t>
            </a:r>
            <a:r>
              <a:rPr lang="en-US" dirty="0">
                <a:solidFill>
                  <a:srgbClr val="000000"/>
                </a:solidFill>
                <a:latin typeface="Times New Roman" charset="0"/>
                <a:ea typeface="ＭＳ Ｐゴシック" charset="0"/>
                <a:cs typeface="ＭＳ Ｐゴシック" charset="0"/>
              </a:rPr>
              <a:t> has been playing Jesus for seven years, keeping his hair long and lightly dyed, his beard knotty and vibrant. </a:t>
            </a:r>
          </a:p>
          <a:p>
            <a:r>
              <a:rPr lang="en-US" dirty="0">
                <a:solidFill>
                  <a:srgbClr val="000000"/>
                </a:solidFill>
                <a:latin typeface="Times New Roman" charset="0"/>
                <a:ea typeface="ＭＳ Ｐゴシック" charset="0"/>
                <a:cs typeface="ＭＳ Ｐゴシック" charset="0"/>
              </a:rPr>
              <a:t>He is the star of "Jesus, the Spirit of God," a new film from Iran that depicts the man Christians believe to be the messiah and son of God as a tormented Judean prophet heralding the coming of Muhammad, the founder of the Muslim faith. </a:t>
            </a:r>
            <a:r>
              <a:rPr lang="en-US" dirty="0" err="1">
                <a:solidFill>
                  <a:srgbClr val="000000"/>
                </a:solidFill>
                <a:latin typeface="Times New Roman" charset="0"/>
                <a:ea typeface="ＭＳ Ｐゴシック" charset="0"/>
                <a:cs typeface="ＭＳ Ｐゴシック" charset="0"/>
              </a:rPr>
              <a:t>Nia</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Jesus is at once serene, devout, driven and passionate. </a:t>
            </a:r>
          </a:p>
          <a:p>
            <a:r>
              <a:rPr lang="en-US" dirty="0">
                <a:solidFill>
                  <a:srgbClr val="000000"/>
                </a:solidFill>
                <a:latin typeface="Times New Roman" charset="0"/>
                <a:ea typeface="ＭＳ Ｐゴシック" charset="0"/>
                <a:cs typeface="ＭＳ Ｐゴシック" charset="0"/>
              </a:rPr>
              <a:t>In real life, if there is a real life after a spiritual and artistic odyssey that is still not over, </a:t>
            </a:r>
            <a:r>
              <a:rPr lang="en-US" dirty="0" err="1">
                <a:solidFill>
                  <a:srgbClr val="000000"/>
                </a:solidFill>
                <a:latin typeface="Times New Roman" charset="0"/>
                <a:ea typeface="ＭＳ Ｐゴシック" charset="0"/>
                <a:cs typeface="ＭＳ Ｐゴシック" charset="0"/>
              </a:rPr>
              <a:t>Nia</a:t>
            </a:r>
            <a:r>
              <a:rPr lang="en-US" dirty="0">
                <a:solidFill>
                  <a:srgbClr val="000000"/>
                </a:solidFill>
                <a:latin typeface="Times New Roman" charset="0"/>
                <a:ea typeface="ＭＳ Ｐゴシック" charset="0"/>
                <a:cs typeface="ＭＳ Ｐゴシック" charset="0"/>
              </a:rPr>
              <a:t> lives in Tehran. He was once a soldier in the Iranian army and then a welder for — the irony is interesting in this Jesus story — his nation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s Atomic Energy Agency, which the Bush administration accuses of pursuing nuclear weapons. </a:t>
            </a:r>
          </a:p>
          <a:p>
            <a:r>
              <a:rPr lang="en-US" dirty="0">
                <a:solidFill>
                  <a:srgbClr val="000000"/>
                </a:solidFill>
                <a:latin typeface="Times New Roman" charset="0"/>
                <a:ea typeface="ＭＳ Ｐゴシック" charset="0"/>
                <a:cs typeface="ＭＳ Ｐゴシック" charset="0"/>
              </a:rPr>
              <a:t>That may unsettle some American neo-cons, but perhaps not as much as the film itself, which suggests that Jesus </a:t>
            </a:r>
            <a:r>
              <a:rPr lang="en-US" dirty="0" err="1">
                <a:solidFill>
                  <a:srgbClr val="000000"/>
                </a:solidFill>
                <a:latin typeface="Times New Roman" charset="0"/>
                <a:ea typeface="ＭＳ Ｐゴシック" charset="0"/>
                <a:cs typeface="ＭＳ Ｐゴシック" charset="0"/>
              </a:rPr>
              <a:t>wasn</a:t>
            </a:r>
            <a:r>
              <a:rPr lang="fr-FR" dirty="0">
                <a:solidFill>
                  <a:srgbClr val="000000"/>
                </a:solidFill>
                <a:latin typeface="Times New Roman" charset="0"/>
                <a:ea typeface="ＭＳ Ｐゴシック" charset="0"/>
                <a:cs typeface="ＭＳ Ｐゴシック" charset="0"/>
              </a:rPr>
              <a:t>'</a:t>
            </a:r>
            <a:r>
              <a:rPr lang="en-US" dirty="0">
                <a:solidFill>
                  <a:srgbClr val="000000"/>
                </a:solidFill>
                <a:latin typeface="Times New Roman" charset="0"/>
                <a:ea typeface="ＭＳ Ｐゴシック" charset="0"/>
                <a:cs typeface="ＭＳ Ｐゴシック" charset="0"/>
              </a:rPr>
              <a:t>t crucified and never rose from the dead.</a:t>
            </a:r>
          </a:p>
          <a:p>
            <a:r>
              <a:rPr lang="en-US" dirty="0">
                <a:solidFill>
                  <a:srgbClr val="000000"/>
                </a:solidFill>
                <a:latin typeface="Times New Roman" charset="0"/>
                <a:ea typeface="ＭＳ Ｐゴシック" charset="0"/>
                <a:cs typeface="ＭＳ Ｐゴシック" charset="0"/>
              </a:rPr>
              <a:t>Check out the </a:t>
            </a:r>
            <a:r>
              <a:rPr lang="en-US" dirty="0">
                <a:solidFill>
                  <a:srgbClr val="000000"/>
                </a:solidFill>
                <a:latin typeface="Times New Roman" charset="0"/>
                <a:ea typeface="ＭＳ Ｐゴシック" charset="0"/>
                <a:cs typeface="ＭＳ Ｐゴシック" charset="0"/>
                <a:hlinkClick r:id="rId6"/>
              </a:rPr>
              <a:t>rest of the story in today</a:t>
            </a:r>
            <a:r>
              <a:rPr lang="fr-FR" dirty="0">
                <a:solidFill>
                  <a:srgbClr val="000000"/>
                </a:solidFill>
                <a:latin typeface="Times New Roman" charset="0"/>
                <a:ea typeface="ＭＳ Ｐゴシック" charset="0"/>
                <a:cs typeface="ＭＳ Ｐゴシック" charset="0"/>
                <a:hlinkClick r:id="rId6"/>
              </a:rPr>
              <a:t>'</a:t>
            </a:r>
            <a:r>
              <a:rPr lang="en-US" dirty="0">
                <a:solidFill>
                  <a:srgbClr val="000000"/>
                </a:solidFill>
                <a:latin typeface="Times New Roman" charset="0"/>
                <a:ea typeface="ＭＳ Ｐゴシック" charset="0"/>
                <a:cs typeface="ＭＳ Ｐゴシック" charset="0"/>
                <a:hlinkClick r:id="rId6"/>
              </a:rPr>
              <a:t>s Los Angeles Times</a:t>
            </a:r>
            <a:r>
              <a:rPr lang="en-US" dirty="0">
                <a:solidFill>
                  <a:srgbClr val="000000"/>
                </a:solidFill>
                <a:latin typeface="Times New Roman" charset="0"/>
                <a:ea typeface="ＭＳ Ｐゴシック" charset="0"/>
                <a:cs typeface="ＭＳ Ｐゴシック" charset="0"/>
              </a:rPr>
              <a:t>.  </a:t>
            </a:r>
          </a:p>
          <a:p>
            <a:r>
              <a:rPr lang="en-US" dirty="0">
                <a:solidFill>
                  <a:srgbClr val="000000"/>
                </a:solidFill>
                <a:latin typeface="Times New Roman" charset="0"/>
                <a:ea typeface="ＭＳ Ｐゴシック" charset="0"/>
                <a:cs typeface="ＭＳ Ｐゴシック" charset="0"/>
              </a:rPr>
              <a:t>— Jeffrey Fleishman in Tehran</a:t>
            </a:r>
          </a:p>
          <a:p>
            <a:r>
              <a:rPr lang="en-US" i="1" dirty="0">
                <a:solidFill>
                  <a:srgbClr val="000000"/>
                </a:solidFill>
                <a:latin typeface="Times New Roman" charset="0"/>
                <a:ea typeface="ＭＳ Ｐゴシック" charset="0"/>
                <a:cs typeface="ＭＳ Ｐゴシック" charset="0"/>
              </a:rPr>
              <a:t>Photo: Ahmad </a:t>
            </a:r>
            <a:r>
              <a:rPr lang="en-US" i="1" dirty="0" err="1">
                <a:solidFill>
                  <a:srgbClr val="000000"/>
                </a:solidFill>
                <a:latin typeface="Times New Roman" charset="0"/>
                <a:ea typeface="ＭＳ Ｐゴシック" charset="0"/>
                <a:cs typeface="ＭＳ Ｐゴシック" charset="0"/>
              </a:rPr>
              <a:t>Soleimani-Nia</a:t>
            </a:r>
            <a:r>
              <a:rPr lang="en-US" i="1" dirty="0">
                <a:solidFill>
                  <a:srgbClr val="000000"/>
                </a:solidFill>
                <a:latin typeface="Times New Roman" charset="0"/>
                <a:ea typeface="ＭＳ Ｐゴシック" charset="0"/>
                <a:cs typeface="ＭＳ Ｐゴシック" charset="0"/>
              </a:rPr>
              <a:t> as Jesus. Credit: </a:t>
            </a:r>
            <a:r>
              <a:rPr lang="en-US" i="1" dirty="0" err="1">
                <a:solidFill>
                  <a:srgbClr val="000000"/>
                </a:solidFill>
                <a:latin typeface="Times New Roman" charset="0"/>
                <a:ea typeface="ＭＳ Ｐゴシック" charset="0"/>
                <a:cs typeface="ＭＳ Ｐゴシック" charset="0"/>
              </a:rPr>
              <a:t>minbar.tatar.ru</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rus</a:t>
            </a:r>
            <a:r>
              <a:rPr lang="en-US" i="1" dirty="0">
                <a:solidFill>
                  <a:srgbClr val="000000"/>
                </a:solidFill>
                <a:latin typeface="Times New Roman" charset="0"/>
                <a:ea typeface="ＭＳ Ｐゴシック" charset="0"/>
                <a:cs typeface="ＭＳ Ｐゴシック" charset="0"/>
              </a:rPr>
              <a:t>/</a:t>
            </a:r>
            <a:r>
              <a:rPr lang="en-US" i="1" dirty="0" err="1">
                <a:solidFill>
                  <a:srgbClr val="000000"/>
                </a:solidFill>
                <a:latin typeface="Times New Roman" charset="0"/>
                <a:ea typeface="ＭＳ Ｐゴシック" charset="0"/>
                <a:cs typeface="ＭＳ Ｐゴシック" charset="0"/>
              </a:rPr>
              <a:t>Messiah.htm</a:t>
            </a:r>
            <a:endParaRPr lang="en-US" dirty="0">
              <a:solidFill>
                <a:srgbClr val="000000"/>
              </a:solidFill>
              <a:latin typeface="Times New Roman" charset="0"/>
              <a:ea typeface="ＭＳ Ｐゴシック" charset="0"/>
              <a:cs typeface="ＭＳ Ｐゴシック" charset="0"/>
            </a:endParaRPr>
          </a:p>
          <a:p>
            <a:endParaRPr lang="en-GB" dirty="0">
              <a:solidFill>
                <a:srgbClr val="000000"/>
              </a:solidFill>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99F53D-5DDC-374A-8C57-91DCD02853D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4578" name="Rectangle 2"/>
          <p:cNvSpPr>
            <a:spLocks noGrp="1" noRot="1" noChangeAspect="1" noChangeArrowheads="1" noTextEdit="1"/>
          </p:cNvSpPr>
          <p:nvPr>
            <p:ph type="sldImg"/>
          </p:nvPr>
        </p:nvSpPr>
        <p:spPr>
          <a:ln/>
        </p:spPr>
      </p:sp>
      <p:sp>
        <p:nvSpPr>
          <p:cNvPr id="66457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7192DC-6F27-A149-912D-C1CBD5FCC2E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666626" name="Rectangle 2"/>
          <p:cNvSpPr>
            <a:spLocks noGrp="1" noRot="1" noChangeAspect="1" noChangeArrowheads="1" noTextEdit="1"/>
          </p:cNvSpPr>
          <p:nvPr>
            <p:ph type="sldImg"/>
          </p:nvPr>
        </p:nvSpPr>
        <p:spPr>
          <a:ln/>
        </p:spPr>
      </p:sp>
      <p:sp>
        <p:nvSpPr>
          <p:cNvPr id="66662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143656070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90147256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802466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5608301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2090744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2111665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905306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908083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177948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802436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07946"/>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17332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1176030638"/>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1774484"/>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421002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734774"/>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43534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8289700"/>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6707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611C0C6-8E56-F645-9900-47C75293FAFC}"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5507DE7-DD1F-354B-8539-BD5FA1FE9B0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6194045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DC585D-94D8-D741-9119-5CD076B3BAE3}"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4AB8549-213E-214E-82D9-CE4F021701AE}"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549838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DCD3612-902D-BF4E-8D85-9CFA5C1F6B0E}"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A9B9A1-4171-B24F-B3D0-A4BDD87CB75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4882692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7887B33-ACC6-6940-9AA5-23AD07BD0FB7}"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CF2457A7-C16A-6044-A084-E765EF709B8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6369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85148087"/>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0D73B7F-6F88-7B49-A129-1C6D819887CC}" type="datetimeFigureOut">
              <a:rPr lang="en-US">
                <a:latin typeface="Calibri"/>
              </a:rPr>
              <a:pPr>
                <a:defRPr/>
              </a:pPr>
              <a:t>12/9/23</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FAFF49FA-8BBC-BF40-B6F5-2B6CAE05510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6460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3B58193-3EDA-7E47-A08E-CF77F0FF523F}" type="datetimeFigureOut">
              <a:rPr lang="en-US">
                <a:latin typeface="Calibri"/>
              </a:rPr>
              <a:pPr>
                <a:defRPr/>
              </a:pPr>
              <a:t>12/9/23</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517849E1-B5C5-314A-B281-73E242E1737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901124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3776DD-BCFF-2347-9DB2-08FFF25F3CC6}" type="datetimeFigureOut">
              <a:rPr lang="en-US">
                <a:latin typeface="Calibri"/>
              </a:rPr>
              <a:pPr>
                <a:defRPr/>
              </a:pPr>
              <a:t>12/9/23</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2A5C4921-66B5-7543-811E-C21B1D437B43}"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004287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5543DB9-2EA3-6B45-B436-75ADEDB03FA1}"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DE7ED437-9308-8641-BBFC-ACC1A8A4E1B6}"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4573790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49111B4-27D1-E24F-8681-ED0AED499611}" type="datetimeFigureOut">
              <a:rPr lang="en-US">
                <a:latin typeface="Calibri"/>
              </a:rPr>
              <a:pPr>
                <a:defRPr/>
              </a:pPr>
              <a:t>12/9/23</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E255DCD0-C907-984D-AF92-77AE53B910D8}"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80393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B85F353-BA9A-9945-A99A-A2D1E31EBF91}"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1E643D4A-C991-F84E-B7D0-3D90C509183C}"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99196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D0505A-3F5A-AA4A-8828-D12D14C2F522}" type="datetimeFigureOut">
              <a:rPr lang="en-US">
                <a:latin typeface="Calibri"/>
              </a:rPr>
              <a:pPr>
                <a:defRPr/>
              </a:pPr>
              <a:t>12/9/23</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9BB1D17-A101-5241-A1D8-6FB093169D7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87408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85979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75439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28788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07824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89628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79887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85961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94179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457844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847052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94472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044272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629341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118514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00030244"/>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942365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9069597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4707949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1690698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02549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9869971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1410094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045979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219668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123753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8408528"/>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19439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A6280C-7CFB-AA45-90CD-BC7DDF3B545B}" type="slidenum">
              <a:rPr lang="en-US"/>
              <a:pPr>
                <a:defRPr/>
              </a:pPr>
              <a:t>‹#›</a:t>
            </a:fld>
            <a:endParaRPr lang="en-US"/>
          </a:p>
        </p:txBody>
      </p:sp>
    </p:spTree>
    <p:extLst>
      <p:ext uri="{BB962C8B-B14F-4D97-AF65-F5344CB8AC3E}">
        <p14:creationId xmlns:p14="http://schemas.microsoft.com/office/powerpoint/2010/main" val="148808057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E949A5-5EC4-5648-925F-1E2687881ADA}" type="slidenum">
              <a:rPr lang="en-US"/>
              <a:pPr>
                <a:defRPr/>
              </a:pPr>
              <a:t>‹#›</a:t>
            </a:fld>
            <a:endParaRPr lang="en-US"/>
          </a:p>
        </p:txBody>
      </p:sp>
    </p:spTree>
    <p:extLst>
      <p:ext uri="{BB962C8B-B14F-4D97-AF65-F5344CB8AC3E}">
        <p14:creationId xmlns:p14="http://schemas.microsoft.com/office/powerpoint/2010/main" val="316989245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263A17-4870-9845-B4DA-A9806237486E}" type="slidenum">
              <a:rPr lang="en-US"/>
              <a:pPr>
                <a:defRPr/>
              </a:pPr>
              <a:t>‹#›</a:t>
            </a:fld>
            <a:endParaRPr lang="en-US"/>
          </a:p>
        </p:txBody>
      </p:sp>
    </p:spTree>
    <p:extLst>
      <p:ext uri="{BB962C8B-B14F-4D97-AF65-F5344CB8AC3E}">
        <p14:creationId xmlns:p14="http://schemas.microsoft.com/office/powerpoint/2010/main" val="280019963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C6119B6-02AE-6543-8AA0-2935C698A44F}" type="slidenum">
              <a:rPr lang="en-US"/>
              <a:pPr>
                <a:defRPr/>
              </a:pPr>
              <a:t>‹#›</a:t>
            </a:fld>
            <a:endParaRPr lang="en-US"/>
          </a:p>
        </p:txBody>
      </p:sp>
    </p:spTree>
    <p:extLst>
      <p:ext uri="{BB962C8B-B14F-4D97-AF65-F5344CB8AC3E}">
        <p14:creationId xmlns:p14="http://schemas.microsoft.com/office/powerpoint/2010/main" val="3437645316"/>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BA63DA3-2469-F941-8308-BD7714E38545}" type="slidenum">
              <a:rPr lang="en-US"/>
              <a:pPr>
                <a:defRPr/>
              </a:pPr>
              <a:t>‹#›</a:t>
            </a:fld>
            <a:endParaRPr lang="en-US"/>
          </a:p>
        </p:txBody>
      </p:sp>
    </p:spTree>
    <p:extLst>
      <p:ext uri="{BB962C8B-B14F-4D97-AF65-F5344CB8AC3E}">
        <p14:creationId xmlns:p14="http://schemas.microsoft.com/office/powerpoint/2010/main" val="403434106"/>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C65155-C3CF-D740-AF18-D9401A2BA51B}" type="slidenum">
              <a:rPr lang="en-US"/>
              <a:pPr>
                <a:defRPr/>
              </a:pPr>
              <a:t>‹#›</a:t>
            </a:fld>
            <a:endParaRPr lang="en-US"/>
          </a:p>
        </p:txBody>
      </p:sp>
    </p:spTree>
    <p:extLst>
      <p:ext uri="{BB962C8B-B14F-4D97-AF65-F5344CB8AC3E}">
        <p14:creationId xmlns:p14="http://schemas.microsoft.com/office/powerpoint/2010/main" val="209283152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E9B9A-9E6D-0349-8331-247F2BF7565F}" type="slidenum">
              <a:rPr lang="en-US"/>
              <a:pPr>
                <a:defRPr/>
              </a:pPr>
              <a:t>‹#›</a:t>
            </a:fld>
            <a:endParaRPr lang="en-US"/>
          </a:p>
        </p:txBody>
      </p:sp>
    </p:spTree>
    <p:extLst>
      <p:ext uri="{BB962C8B-B14F-4D97-AF65-F5344CB8AC3E}">
        <p14:creationId xmlns:p14="http://schemas.microsoft.com/office/powerpoint/2010/main" val="3138556986"/>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9F1B82-588C-5447-89B0-66E42864C0ED}" type="slidenum">
              <a:rPr lang="en-US"/>
              <a:pPr>
                <a:defRPr/>
              </a:pPr>
              <a:t>‹#›</a:t>
            </a:fld>
            <a:endParaRPr lang="en-US"/>
          </a:p>
        </p:txBody>
      </p:sp>
    </p:spTree>
    <p:extLst>
      <p:ext uri="{BB962C8B-B14F-4D97-AF65-F5344CB8AC3E}">
        <p14:creationId xmlns:p14="http://schemas.microsoft.com/office/powerpoint/2010/main" val="199823836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27FC42-6755-B844-88C2-57697E95B9F9}" type="slidenum">
              <a:rPr lang="en-US"/>
              <a:pPr>
                <a:defRPr/>
              </a:pPr>
              <a:t>‹#›</a:t>
            </a:fld>
            <a:endParaRPr lang="en-US"/>
          </a:p>
        </p:txBody>
      </p:sp>
    </p:spTree>
    <p:extLst>
      <p:ext uri="{BB962C8B-B14F-4D97-AF65-F5344CB8AC3E}">
        <p14:creationId xmlns:p14="http://schemas.microsoft.com/office/powerpoint/2010/main" val="5062019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319166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D2568-13D5-9F47-8D9F-43FED1EE5D7B}" type="slidenum">
              <a:rPr lang="en-US"/>
              <a:pPr>
                <a:defRPr/>
              </a:pPr>
              <a:t>‹#›</a:t>
            </a:fld>
            <a:endParaRPr lang="en-US"/>
          </a:p>
        </p:txBody>
      </p:sp>
    </p:spTree>
    <p:extLst>
      <p:ext uri="{BB962C8B-B14F-4D97-AF65-F5344CB8AC3E}">
        <p14:creationId xmlns:p14="http://schemas.microsoft.com/office/powerpoint/2010/main" val="4085060245"/>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C2F4E-EC39-E64B-AD61-85FC0707C3E3}" type="slidenum">
              <a:rPr lang="en-US"/>
              <a:pPr>
                <a:defRPr/>
              </a:pPr>
              <a:t>‹#›</a:t>
            </a:fld>
            <a:endParaRPr lang="en-US"/>
          </a:p>
        </p:txBody>
      </p:sp>
    </p:spTree>
    <p:extLst>
      <p:ext uri="{BB962C8B-B14F-4D97-AF65-F5344CB8AC3E}">
        <p14:creationId xmlns:p14="http://schemas.microsoft.com/office/powerpoint/2010/main" val="25247870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EC7551-215F-7640-9EB5-9CECF2E2DB6C}" type="slidenum">
              <a:rPr lang="en-US"/>
              <a:pPr>
                <a:defRPr/>
              </a:pPr>
              <a:t>‹#›</a:t>
            </a:fld>
            <a:endParaRPr lang="en-US"/>
          </a:p>
        </p:txBody>
      </p:sp>
    </p:spTree>
    <p:extLst>
      <p:ext uri="{BB962C8B-B14F-4D97-AF65-F5344CB8AC3E}">
        <p14:creationId xmlns:p14="http://schemas.microsoft.com/office/powerpoint/2010/main" val="666507373"/>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68A28CC-2447-134D-BB1B-790134D24095}" type="slidenum">
              <a:rPr lang="en-US"/>
              <a:pPr>
                <a:defRPr/>
              </a:pPr>
              <a:t>‹#›</a:t>
            </a:fld>
            <a:endParaRPr lang="en-US"/>
          </a:p>
        </p:txBody>
      </p:sp>
    </p:spTree>
    <p:extLst>
      <p:ext uri="{BB962C8B-B14F-4D97-AF65-F5344CB8AC3E}">
        <p14:creationId xmlns:p14="http://schemas.microsoft.com/office/powerpoint/2010/main" val="256465886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8AF096E-9A31-4789-A57C-7526E4F3BA9D}" type="slidenum">
              <a:rPr lang="en-GB"/>
              <a:pPr>
                <a:defRPr/>
              </a:pPr>
              <a:t>‹#›</a:t>
            </a:fld>
            <a:endParaRPr lang="en-GB"/>
          </a:p>
        </p:txBody>
      </p:sp>
    </p:spTree>
    <p:extLst>
      <p:ext uri="{BB962C8B-B14F-4D97-AF65-F5344CB8AC3E}">
        <p14:creationId xmlns:p14="http://schemas.microsoft.com/office/powerpoint/2010/main" val="4651254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BEAB833-9393-4920-BF6F-27E0CF168BC7}" type="slidenum">
              <a:rPr lang="en-GB"/>
              <a:pPr>
                <a:defRPr/>
              </a:pPr>
              <a:t>‹#›</a:t>
            </a:fld>
            <a:endParaRPr lang="en-GB"/>
          </a:p>
        </p:txBody>
      </p:sp>
    </p:spTree>
    <p:extLst>
      <p:ext uri="{BB962C8B-B14F-4D97-AF65-F5344CB8AC3E}">
        <p14:creationId xmlns:p14="http://schemas.microsoft.com/office/powerpoint/2010/main" val="377501382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0B1319A0-9881-4C8E-82F0-2DB900C446CF}" type="slidenum">
              <a:rPr lang="en-GB"/>
              <a:pPr>
                <a:defRPr/>
              </a:pPr>
              <a:t>‹#›</a:t>
            </a:fld>
            <a:endParaRPr lang="en-GB"/>
          </a:p>
        </p:txBody>
      </p:sp>
    </p:spTree>
    <p:extLst>
      <p:ext uri="{BB962C8B-B14F-4D97-AF65-F5344CB8AC3E}">
        <p14:creationId xmlns:p14="http://schemas.microsoft.com/office/powerpoint/2010/main" val="324734644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3AD296C3-357A-4FE1-B7B6-FAEF484B7203}" type="slidenum">
              <a:rPr lang="en-GB"/>
              <a:pPr>
                <a:defRPr/>
              </a:pPr>
              <a:t>‹#›</a:t>
            </a:fld>
            <a:endParaRPr lang="en-GB"/>
          </a:p>
        </p:txBody>
      </p:sp>
    </p:spTree>
    <p:extLst>
      <p:ext uri="{BB962C8B-B14F-4D97-AF65-F5344CB8AC3E}">
        <p14:creationId xmlns:p14="http://schemas.microsoft.com/office/powerpoint/2010/main" val="279543205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1684B86-7FF2-458E-AA57-A96A6D31B775}" type="slidenum">
              <a:rPr lang="en-GB"/>
              <a:pPr>
                <a:defRPr/>
              </a:pPr>
              <a:t>‹#›</a:t>
            </a:fld>
            <a:endParaRPr lang="en-GB"/>
          </a:p>
        </p:txBody>
      </p:sp>
    </p:spTree>
    <p:extLst>
      <p:ext uri="{BB962C8B-B14F-4D97-AF65-F5344CB8AC3E}">
        <p14:creationId xmlns:p14="http://schemas.microsoft.com/office/powerpoint/2010/main" val="107485909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6F9DF0E2-92EA-4B4C-8BC2-0322D0085A15}" type="slidenum">
              <a:rPr lang="en-GB"/>
              <a:pPr>
                <a:defRPr/>
              </a:pPr>
              <a:t>‹#›</a:t>
            </a:fld>
            <a:endParaRPr lang="en-GB"/>
          </a:p>
        </p:txBody>
      </p:sp>
    </p:spTree>
    <p:extLst>
      <p:ext uri="{BB962C8B-B14F-4D97-AF65-F5344CB8AC3E}">
        <p14:creationId xmlns:p14="http://schemas.microsoft.com/office/powerpoint/2010/main" val="16995797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6557434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C0B4588-27AB-4295-A532-3E3B8FB50D69}" type="slidenum">
              <a:rPr lang="en-GB"/>
              <a:pPr>
                <a:defRPr/>
              </a:pPr>
              <a:t>‹#›</a:t>
            </a:fld>
            <a:endParaRPr lang="en-GB"/>
          </a:p>
        </p:txBody>
      </p:sp>
    </p:spTree>
    <p:extLst>
      <p:ext uri="{BB962C8B-B14F-4D97-AF65-F5344CB8AC3E}">
        <p14:creationId xmlns:p14="http://schemas.microsoft.com/office/powerpoint/2010/main" val="53841173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C23B57D-0AC7-41B3-99D8-CF95B70F0691}" type="slidenum">
              <a:rPr lang="en-GB"/>
              <a:pPr>
                <a:defRPr/>
              </a:pPr>
              <a:t>‹#›</a:t>
            </a:fld>
            <a:endParaRPr lang="en-GB"/>
          </a:p>
        </p:txBody>
      </p:sp>
    </p:spTree>
    <p:extLst>
      <p:ext uri="{BB962C8B-B14F-4D97-AF65-F5344CB8AC3E}">
        <p14:creationId xmlns:p14="http://schemas.microsoft.com/office/powerpoint/2010/main" val="24104004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EDF5B7B9-45C1-4944-BE34-5D5F22691D9F}" type="slidenum">
              <a:rPr lang="en-GB"/>
              <a:pPr>
                <a:defRPr/>
              </a:pPr>
              <a:t>‹#›</a:t>
            </a:fld>
            <a:endParaRPr lang="en-GB"/>
          </a:p>
        </p:txBody>
      </p:sp>
    </p:spTree>
    <p:extLst>
      <p:ext uri="{BB962C8B-B14F-4D97-AF65-F5344CB8AC3E}">
        <p14:creationId xmlns:p14="http://schemas.microsoft.com/office/powerpoint/2010/main" val="7841188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83A6B1C-A5D5-4501-9EBC-0AEF9E866720}" type="slidenum">
              <a:rPr lang="en-GB"/>
              <a:pPr>
                <a:defRPr/>
              </a:pPr>
              <a:t>‹#›</a:t>
            </a:fld>
            <a:endParaRPr lang="en-GB"/>
          </a:p>
        </p:txBody>
      </p:sp>
    </p:spTree>
    <p:extLst>
      <p:ext uri="{BB962C8B-B14F-4D97-AF65-F5344CB8AC3E}">
        <p14:creationId xmlns:p14="http://schemas.microsoft.com/office/powerpoint/2010/main" val="151721331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F4F200C-AD87-4D78-9611-EC8B69323056}" type="slidenum">
              <a:rPr lang="en-GB"/>
              <a:pPr>
                <a:defRPr/>
              </a:pPr>
              <a:t>‹#›</a:t>
            </a:fld>
            <a:endParaRPr lang="en-GB"/>
          </a:p>
        </p:txBody>
      </p:sp>
    </p:spTree>
    <p:extLst>
      <p:ext uri="{BB962C8B-B14F-4D97-AF65-F5344CB8AC3E}">
        <p14:creationId xmlns:p14="http://schemas.microsoft.com/office/powerpoint/2010/main" val="177167379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AAF50C2-D163-4838-950E-474EDB8A950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145507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B870AA2-1C16-4F6D-A117-F7EA595E66A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888103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BA7212F7-90D0-41F8-B7C0-388B4CB91F3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967152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596E481B-4F94-4A70-AC9A-C96710A15B2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21602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04C0BB6B-CF76-48AE-A52B-3E6584F49CA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0227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137955"/>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BBBA72AB-C501-434C-98E5-734BE523A92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090963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04C10400-C046-483D-AE32-F25146246445}"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71283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57B01E9-7A57-4E0E-A1DA-0A9BFB9AA2F0}"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292125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77EC31CD-254E-46BD-AE8F-5032358FFCE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0559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427E1799-EAB4-4C20-86C1-7D59FF58E15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5644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FA451450-2720-477A-BE6D-DEB06AA5DB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4147501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3A4D193-4E9F-AD48-AB3D-94C2C319C505}" type="slidenum">
              <a:rPr lang="en-GB"/>
              <a:pPr>
                <a:defRPr/>
              </a:pPr>
              <a:t>‹#›</a:t>
            </a:fld>
            <a:endParaRPr lang="en-GB"/>
          </a:p>
        </p:txBody>
      </p:sp>
    </p:spTree>
    <p:extLst>
      <p:ext uri="{BB962C8B-B14F-4D97-AF65-F5344CB8AC3E}">
        <p14:creationId xmlns:p14="http://schemas.microsoft.com/office/powerpoint/2010/main" val="1326071325"/>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C5EE16FF-0B2C-774C-9B9D-92F47C905F49}" type="slidenum">
              <a:rPr lang="en-GB"/>
              <a:pPr>
                <a:defRPr/>
              </a:pPr>
              <a:t>‹#›</a:t>
            </a:fld>
            <a:endParaRPr lang="en-GB"/>
          </a:p>
        </p:txBody>
      </p:sp>
    </p:spTree>
    <p:extLst>
      <p:ext uri="{BB962C8B-B14F-4D97-AF65-F5344CB8AC3E}">
        <p14:creationId xmlns:p14="http://schemas.microsoft.com/office/powerpoint/2010/main" val="253999146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EFA9C8C8-364C-E94A-92AD-6E36DFF8015F}" type="slidenum">
              <a:rPr lang="en-GB"/>
              <a:pPr>
                <a:defRPr/>
              </a:pPr>
              <a:t>‹#›</a:t>
            </a:fld>
            <a:endParaRPr lang="en-GB"/>
          </a:p>
        </p:txBody>
      </p:sp>
    </p:spTree>
    <p:extLst>
      <p:ext uri="{BB962C8B-B14F-4D97-AF65-F5344CB8AC3E}">
        <p14:creationId xmlns:p14="http://schemas.microsoft.com/office/powerpoint/2010/main" val="2797173700"/>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BD13D078-6534-ED4C-8642-662571FBCE82}" type="slidenum">
              <a:rPr lang="en-GB"/>
              <a:pPr>
                <a:defRPr/>
              </a:pPr>
              <a:t>‹#›</a:t>
            </a:fld>
            <a:endParaRPr lang="en-GB"/>
          </a:p>
        </p:txBody>
      </p:sp>
    </p:spTree>
    <p:extLst>
      <p:ext uri="{BB962C8B-B14F-4D97-AF65-F5344CB8AC3E}">
        <p14:creationId xmlns:p14="http://schemas.microsoft.com/office/powerpoint/2010/main" val="3253560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4144046"/>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D3B25A1-DA5B-0542-860A-56FEE1DB4B79}" type="slidenum">
              <a:rPr lang="en-GB"/>
              <a:pPr>
                <a:defRPr/>
              </a:pPr>
              <a:t>‹#›</a:t>
            </a:fld>
            <a:endParaRPr lang="en-GB"/>
          </a:p>
        </p:txBody>
      </p:sp>
    </p:spTree>
    <p:extLst>
      <p:ext uri="{BB962C8B-B14F-4D97-AF65-F5344CB8AC3E}">
        <p14:creationId xmlns:p14="http://schemas.microsoft.com/office/powerpoint/2010/main" val="192856676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6668CF37-499D-914E-9CA2-37F9C712932F}" type="slidenum">
              <a:rPr lang="en-GB"/>
              <a:pPr>
                <a:defRPr/>
              </a:pPr>
              <a:t>‹#›</a:t>
            </a:fld>
            <a:endParaRPr lang="en-GB"/>
          </a:p>
        </p:txBody>
      </p:sp>
    </p:spTree>
    <p:extLst>
      <p:ext uri="{BB962C8B-B14F-4D97-AF65-F5344CB8AC3E}">
        <p14:creationId xmlns:p14="http://schemas.microsoft.com/office/powerpoint/2010/main" val="979089172"/>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45FBB3E3-E2F2-634C-BC5B-1F0C4C423405}" type="slidenum">
              <a:rPr lang="en-GB"/>
              <a:pPr>
                <a:defRPr/>
              </a:pPr>
              <a:t>‹#›</a:t>
            </a:fld>
            <a:endParaRPr lang="en-GB"/>
          </a:p>
        </p:txBody>
      </p:sp>
    </p:spTree>
    <p:extLst>
      <p:ext uri="{BB962C8B-B14F-4D97-AF65-F5344CB8AC3E}">
        <p14:creationId xmlns:p14="http://schemas.microsoft.com/office/powerpoint/2010/main" val="3216213283"/>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4B6A623-DAE5-4C45-9D6B-9AD57B84A09A}" type="slidenum">
              <a:rPr lang="en-GB"/>
              <a:pPr>
                <a:defRPr/>
              </a:pPr>
              <a:t>‹#›</a:t>
            </a:fld>
            <a:endParaRPr lang="en-GB"/>
          </a:p>
        </p:txBody>
      </p:sp>
    </p:spTree>
    <p:extLst>
      <p:ext uri="{BB962C8B-B14F-4D97-AF65-F5344CB8AC3E}">
        <p14:creationId xmlns:p14="http://schemas.microsoft.com/office/powerpoint/2010/main" val="2021356294"/>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232E5479-A1BD-E24A-A89C-814F6329B329}" type="slidenum">
              <a:rPr lang="en-GB"/>
              <a:pPr>
                <a:defRPr/>
              </a:pPr>
              <a:t>‹#›</a:t>
            </a:fld>
            <a:endParaRPr lang="en-GB"/>
          </a:p>
        </p:txBody>
      </p:sp>
    </p:spTree>
    <p:extLst>
      <p:ext uri="{BB962C8B-B14F-4D97-AF65-F5344CB8AC3E}">
        <p14:creationId xmlns:p14="http://schemas.microsoft.com/office/powerpoint/2010/main" val="2296510854"/>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F819C78F-EAE9-F740-8085-E8D0DB67BA87}" type="slidenum">
              <a:rPr lang="en-GB"/>
              <a:pPr>
                <a:defRPr/>
              </a:pPr>
              <a:t>‹#›</a:t>
            </a:fld>
            <a:endParaRPr lang="en-GB"/>
          </a:p>
        </p:txBody>
      </p:sp>
    </p:spTree>
    <p:extLst>
      <p:ext uri="{BB962C8B-B14F-4D97-AF65-F5344CB8AC3E}">
        <p14:creationId xmlns:p14="http://schemas.microsoft.com/office/powerpoint/2010/main" val="394114735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p:txBody>
          <a:bodyPr/>
          <a:lstStyle>
            <a:lvl1pPr defTabSz="914400">
              <a:defRPr>
                <a:effectLst>
                  <a:outerShdw blurRad="38100" dist="38100" dir="2700000" algn="tl">
                    <a:srgbClr val="FFFFFF"/>
                  </a:outerShdw>
                </a:effectLst>
                <a:cs typeface="Geneva" charset="0"/>
              </a:defRPr>
            </a:lvl1pPr>
          </a:lstStyle>
          <a:p>
            <a:pPr>
              <a:defRPr/>
            </a:pPr>
            <a:fld id="{86C831BA-725A-8B48-87C1-11E11C2E3CF3}" type="slidenum">
              <a:rPr lang="en-GB"/>
              <a:pPr>
                <a:defRPr/>
              </a:pPr>
              <a:t>‹#›</a:t>
            </a:fld>
            <a:endParaRPr lang="en-GB"/>
          </a:p>
        </p:txBody>
      </p:sp>
    </p:spTree>
    <p:extLst>
      <p:ext uri="{BB962C8B-B14F-4D97-AF65-F5344CB8AC3E}">
        <p14:creationId xmlns:p14="http://schemas.microsoft.com/office/powerpoint/2010/main" val="186818008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167720967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49627847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30" y="2130537"/>
            <a:ext cx="7772977" cy="1469371"/>
          </a:xfrm>
          <a:prstGeom prst="rect">
            <a:avLst/>
          </a:prstGeom>
        </p:spPr>
        <p:txBody>
          <a:bodyPr vert="horz" lIns="91255" tIns="45626" rIns="91255" bIns="45626"/>
          <a:lstStyle/>
          <a:p>
            <a:r>
              <a:rPr lang="en-US"/>
              <a:t>Click to edit Master title style</a:t>
            </a:r>
          </a:p>
        </p:txBody>
      </p:sp>
      <p:sp>
        <p:nvSpPr>
          <p:cNvPr id="3" name="Subtitle 2"/>
          <p:cNvSpPr>
            <a:spLocks noGrp="1"/>
          </p:cNvSpPr>
          <p:nvPr>
            <p:ph type="subTitle" idx="1"/>
          </p:nvPr>
        </p:nvSpPr>
        <p:spPr>
          <a:xfrm>
            <a:off x="1371041" y="3885640"/>
            <a:ext cx="6401955" cy="1753721"/>
          </a:xfrm>
          <a:prstGeom prst="rect">
            <a:avLst/>
          </a:prstGeom>
        </p:spPr>
        <p:txBody>
          <a:bodyPr vert="horz" lIns="91255" tIns="45626" rIns="91255" bIns="45626"/>
          <a:lstStyle>
            <a:lvl1pPr marL="0" indent="0" algn="ctr">
              <a:buNone/>
              <a:defRPr/>
            </a:lvl1pPr>
            <a:lvl2pPr marL="402584" indent="0" algn="ctr">
              <a:buNone/>
              <a:defRPr/>
            </a:lvl2pPr>
            <a:lvl3pPr marL="805168" indent="0" algn="ctr">
              <a:buNone/>
              <a:defRPr/>
            </a:lvl3pPr>
            <a:lvl4pPr marL="1207753" indent="0" algn="ctr">
              <a:buNone/>
              <a:defRPr/>
            </a:lvl4pPr>
            <a:lvl5pPr marL="1610338" indent="0" algn="ctr">
              <a:buNone/>
              <a:defRPr/>
            </a:lvl5pPr>
            <a:lvl6pPr marL="2012926" indent="0" algn="ctr">
              <a:buNone/>
              <a:defRPr/>
            </a:lvl6pPr>
            <a:lvl7pPr marL="2415511" indent="0" algn="ctr">
              <a:buNone/>
              <a:defRPr/>
            </a:lvl7pPr>
            <a:lvl8pPr marL="2818094" indent="0" algn="ctr">
              <a:buNone/>
              <a:defRPr/>
            </a:lvl8pPr>
            <a:lvl9pPr marL="3220680" indent="0" algn="ctr">
              <a:buNone/>
              <a:defRPr/>
            </a:lvl9pPr>
          </a:lstStyle>
          <a:p>
            <a:r>
              <a:rPr lang="en-US"/>
              <a:t>Click to edit Master subtitle style</a:t>
            </a:r>
          </a:p>
        </p:txBody>
      </p:sp>
    </p:spTree>
    <p:extLst>
      <p:ext uri="{BB962C8B-B14F-4D97-AF65-F5344CB8AC3E}">
        <p14:creationId xmlns:p14="http://schemas.microsoft.com/office/powerpoint/2010/main" val="2203245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40666494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0955561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idx="1"/>
          </p:nvPr>
        </p:nvSpPr>
        <p:spPr>
          <a:xfrm>
            <a:off x="457507" y="1599643"/>
            <a:ext cx="8229023" cy="4527176"/>
          </a:xfrm>
          <a:prstGeom prst="rect">
            <a:avLst/>
          </a:prstGeom>
        </p:spPr>
        <p:txBody>
          <a:bodyPr vert="horz"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2800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91255" tIns="45626" rIns="91255" bIns="45626" anchor="t"/>
          <a:lstStyle>
            <a:lvl1pPr algn="l">
              <a:defRPr sz="353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91255" tIns="45626" rIns="91255" bIns="45626" anchor="b"/>
          <a:lstStyle>
            <a:lvl1pPr marL="0" indent="0">
              <a:buNone/>
              <a:defRPr sz="1765"/>
            </a:lvl1pPr>
            <a:lvl2pPr marL="402584" indent="0">
              <a:buNone/>
              <a:defRPr sz="1588"/>
            </a:lvl2pPr>
            <a:lvl3pPr marL="805168" indent="0">
              <a:buNone/>
              <a:defRPr sz="1412"/>
            </a:lvl3pPr>
            <a:lvl4pPr marL="1207753" indent="0">
              <a:buNone/>
              <a:defRPr sz="1235"/>
            </a:lvl4pPr>
            <a:lvl5pPr marL="1610338" indent="0">
              <a:buNone/>
              <a:defRPr sz="1235"/>
            </a:lvl5pPr>
            <a:lvl6pPr marL="2012926" indent="0">
              <a:buNone/>
              <a:defRPr sz="1235"/>
            </a:lvl6pPr>
            <a:lvl7pPr marL="2415511" indent="0">
              <a:buNone/>
              <a:defRPr sz="1235"/>
            </a:lvl7pPr>
            <a:lvl8pPr marL="2818094" indent="0">
              <a:buNone/>
              <a:defRPr sz="1235"/>
            </a:lvl8pPr>
            <a:lvl9pPr marL="3220680" indent="0">
              <a:buNone/>
              <a:defRPr sz="1235"/>
            </a:lvl9pPr>
          </a:lstStyle>
          <a:p>
            <a:pPr lvl="0"/>
            <a:r>
              <a:rPr lang="en-US"/>
              <a:t>Click to edit Master text styles</a:t>
            </a:r>
          </a:p>
        </p:txBody>
      </p:sp>
    </p:spTree>
    <p:extLst>
      <p:ext uri="{BB962C8B-B14F-4D97-AF65-F5344CB8AC3E}">
        <p14:creationId xmlns:p14="http://schemas.microsoft.com/office/powerpoint/2010/main" val="283267895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Content Placeholder 2"/>
          <p:cNvSpPr>
            <a:spLocks noGrp="1"/>
          </p:cNvSpPr>
          <p:nvPr>
            <p:ph sz="half" idx="1"/>
          </p:nvPr>
        </p:nvSpPr>
        <p:spPr>
          <a:xfrm>
            <a:off x="457489" y="1599643"/>
            <a:ext cx="4045238"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91" y="1599643"/>
            <a:ext cx="4045239" cy="4527176"/>
          </a:xfrm>
          <a:prstGeom prst="rect">
            <a:avLst/>
          </a:prstGeom>
        </p:spPr>
        <p:txBody>
          <a:bodyPr vert="horz" lIns="91255" tIns="45626" rIns="91255" bIns="45626"/>
          <a:lstStyle>
            <a:lvl1pPr>
              <a:defRPr sz="2471"/>
            </a:lvl1pPr>
            <a:lvl2pPr>
              <a:defRPr sz="2206"/>
            </a:lvl2pPr>
            <a:lvl3pPr>
              <a:defRPr sz="1765"/>
            </a:lvl3pPr>
            <a:lvl4pPr>
              <a:defRPr sz="1588"/>
            </a:lvl4pPr>
            <a:lvl5pPr>
              <a:defRPr sz="1588"/>
            </a:lvl5pPr>
            <a:lvl6pPr>
              <a:defRPr sz="1588"/>
            </a:lvl6pPr>
            <a:lvl7pPr>
              <a:defRPr sz="1588"/>
            </a:lvl7pPr>
            <a:lvl8pPr>
              <a:defRPr sz="1588"/>
            </a:lvl8pPr>
            <a:lvl9pPr>
              <a:defRPr sz="15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4440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a:prstGeom prst="rect">
            <a:avLst/>
          </a:prstGeom>
        </p:spPr>
        <p:txBody>
          <a:bodyPr vert="horz" lIns="91255" tIns="45626" rIns="91255" bIns="45626" anchor="b"/>
          <a:lstStyle>
            <a:lvl1pPr marL="0" indent="0">
              <a:buNone/>
              <a:defRPr sz="2206" b="1"/>
            </a:lvl1pPr>
            <a:lvl2pPr marL="402584" indent="0">
              <a:buNone/>
              <a:defRPr sz="1765" b="1"/>
            </a:lvl2pPr>
            <a:lvl3pPr marL="805168" indent="0">
              <a:buNone/>
              <a:defRPr sz="1588" b="1"/>
            </a:lvl3pPr>
            <a:lvl4pPr marL="1207753" indent="0">
              <a:buNone/>
              <a:defRPr sz="1412" b="1"/>
            </a:lvl4pPr>
            <a:lvl5pPr marL="1610338" indent="0">
              <a:buNone/>
              <a:defRPr sz="1412" b="1"/>
            </a:lvl5pPr>
            <a:lvl6pPr marL="2012926" indent="0">
              <a:buNone/>
              <a:defRPr sz="1412" b="1"/>
            </a:lvl6pPr>
            <a:lvl7pPr marL="2415511" indent="0">
              <a:buNone/>
              <a:defRPr sz="1412" b="1"/>
            </a:lvl7pPr>
            <a:lvl8pPr marL="2818094" indent="0">
              <a:buNone/>
              <a:defRPr sz="1412" b="1"/>
            </a:lvl8pPr>
            <a:lvl9pPr marL="3220680" indent="0">
              <a:buNone/>
              <a:defRPr sz="1412"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a:prstGeom prst="rect">
            <a:avLst/>
          </a:prstGeom>
        </p:spPr>
        <p:txBody>
          <a:bodyPr vert="horz" lIns="91255" tIns="45626" rIns="91255" bIns="45626"/>
          <a:lstStyle>
            <a:lvl1pPr>
              <a:defRPr sz="2206"/>
            </a:lvl1pPr>
            <a:lvl2pPr>
              <a:defRPr sz="1765"/>
            </a:lvl2pPr>
            <a:lvl3pPr>
              <a:defRPr sz="1588"/>
            </a:lvl3pPr>
            <a:lvl4pPr>
              <a:defRPr sz="1412"/>
            </a:lvl4pPr>
            <a:lvl5pPr>
              <a:defRPr sz="1412"/>
            </a:lvl5pPr>
            <a:lvl6pPr>
              <a:defRPr sz="1412"/>
            </a:lvl6pPr>
            <a:lvl7pPr>
              <a:defRPr sz="1412"/>
            </a:lvl7pPr>
            <a:lvl8pPr>
              <a:defRPr sz="1412"/>
            </a:lvl8pPr>
            <a:lvl9pPr>
              <a:defRPr sz="141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16210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Tree>
    <p:extLst>
      <p:ext uri="{BB962C8B-B14F-4D97-AF65-F5344CB8AC3E}">
        <p14:creationId xmlns:p14="http://schemas.microsoft.com/office/powerpoint/2010/main" val="65840934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29057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Content Placeholder 2"/>
          <p:cNvSpPr>
            <a:spLocks noGrp="1"/>
          </p:cNvSpPr>
          <p:nvPr>
            <p:ph idx="1"/>
          </p:nvPr>
        </p:nvSpPr>
        <p:spPr>
          <a:xfrm>
            <a:off x="3574762" y="273144"/>
            <a:ext cx="5111750" cy="5853672"/>
          </a:xfrm>
          <a:prstGeom prst="rect">
            <a:avLst/>
          </a:prstGeom>
        </p:spPr>
        <p:txBody>
          <a:bodyPr vert="horz" lIns="91255" tIns="45626" rIns="91255" bIns="45626"/>
          <a:lstStyle>
            <a:lvl1pPr>
              <a:defRPr sz="2824"/>
            </a:lvl1pPr>
            <a:lvl2pPr>
              <a:defRPr sz="2471"/>
            </a:lvl2pPr>
            <a:lvl3pPr>
              <a:defRPr sz="2206"/>
            </a:lvl3pPr>
            <a:lvl4pPr>
              <a:defRPr sz="1765"/>
            </a:lvl4pPr>
            <a:lvl5pPr>
              <a:defRPr sz="1765"/>
            </a:lvl5pPr>
            <a:lvl6pPr>
              <a:defRPr sz="1765"/>
            </a:lvl6pPr>
            <a:lvl7pPr>
              <a:defRPr sz="1765"/>
            </a:lvl7pPr>
            <a:lvl8pPr>
              <a:defRPr sz="1765"/>
            </a:lvl8pPr>
            <a:lvl9pPr>
              <a:defRPr sz="17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79757862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50" y="4800339"/>
            <a:ext cx="5486977" cy="567297"/>
          </a:xfrm>
          <a:prstGeom prst="rect">
            <a:avLst/>
          </a:prstGeom>
        </p:spPr>
        <p:txBody>
          <a:bodyPr vert="horz" lIns="91255" tIns="45626" rIns="91255" bIns="45626" anchor="b"/>
          <a:lstStyle>
            <a:lvl1pPr algn="l">
              <a:defRPr sz="1765" b="1"/>
            </a:lvl1pPr>
          </a:lstStyle>
          <a:p>
            <a:r>
              <a:rPr lang="en-US"/>
              <a:t>Click to edit Master title style</a:t>
            </a:r>
          </a:p>
        </p:txBody>
      </p:sp>
      <p:sp>
        <p:nvSpPr>
          <p:cNvPr id="3" name="Picture Placeholder 2"/>
          <p:cNvSpPr>
            <a:spLocks noGrp="1"/>
          </p:cNvSpPr>
          <p:nvPr>
            <p:ph type="pic" idx="1"/>
          </p:nvPr>
        </p:nvSpPr>
        <p:spPr>
          <a:xfrm>
            <a:off x="1792450" y="612122"/>
            <a:ext cx="5486977" cy="4115360"/>
          </a:xfrm>
          <a:prstGeom prst="rect">
            <a:avLst/>
          </a:prstGeom>
        </p:spPr>
        <p:txBody>
          <a:bodyPr vert="horz" lIns="91255" tIns="45626" rIns="91255" bIns="45626"/>
          <a:lstStyle>
            <a:lvl1pPr marL="0" indent="0">
              <a:buNone/>
              <a:defRPr sz="2824"/>
            </a:lvl1pPr>
            <a:lvl2pPr marL="402584" indent="0">
              <a:buNone/>
              <a:defRPr sz="2471"/>
            </a:lvl2pPr>
            <a:lvl3pPr marL="805168" indent="0">
              <a:buNone/>
              <a:defRPr sz="2206"/>
            </a:lvl3pPr>
            <a:lvl4pPr marL="1207753" indent="0">
              <a:buNone/>
              <a:defRPr sz="1765"/>
            </a:lvl4pPr>
            <a:lvl5pPr marL="1610338" indent="0">
              <a:buNone/>
              <a:defRPr sz="1765"/>
            </a:lvl5pPr>
            <a:lvl6pPr marL="2012926" indent="0">
              <a:buNone/>
              <a:defRPr sz="1765"/>
            </a:lvl6pPr>
            <a:lvl7pPr marL="2415511" indent="0">
              <a:buNone/>
              <a:defRPr sz="1765"/>
            </a:lvl7pPr>
            <a:lvl8pPr marL="2818094" indent="0">
              <a:buNone/>
              <a:defRPr sz="1765"/>
            </a:lvl8pPr>
            <a:lvl9pPr marL="3220680" indent="0">
              <a:buNone/>
              <a:defRPr sz="1765"/>
            </a:lvl9pPr>
          </a:lstStyle>
          <a:p>
            <a:pPr lvl="0"/>
            <a:endParaRPr lang="en-US" noProof="0"/>
          </a:p>
        </p:txBody>
      </p:sp>
      <p:sp>
        <p:nvSpPr>
          <p:cNvPr id="4" name="Text Placeholder 3"/>
          <p:cNvSpPr>
            <a:spLocks noGrp="1"/>
          </p:cNvSpPr>
          <p:nvPr>
            <p:ph type="body" sz="half" idx="2"/>
          </p:nvPr>
        </p:nvSpPr>
        <p:spPr>
          <a:xfrm>
            <a:off x="1792450" y="5367618"/>
            <a:ext cx="5486977" cy="804022"/>
          </a:xfrm>
          <a:prstGeom prst="rect">
            <a:avLst/>
          </a:prstGeom>
        </p:spPr>
        <p:txBody>
          <a:bodyPr vert="horz" lIns="91255" tIns="45626" rIns="91255" bIns="45626"/>
          <a:lstStyle>
            <a:lvl1pPr marL="0" indent="0">
              <a:buNone/>
              <a:defRPr sz="1235"/>
            </a:lvl1pPr>
            <a:lvl2pPr marL="402584" indent="0">
              <a:buNone/>
              <a:defRPr sz="1059"/>
            </a:lvl2pPr>
            <a:lvl3pPr marL="805168" indent="0">
              <a:buNone/>
              <a:defRPr sz="882"/>
            </a:lvl3pPr>
            <a:lvl4pPr marL="1207753" indent="0">
              <a:buNone/>
              <a:defRPr sz="794"/>
            </a:lvl4pPr>
            <a:lvl5pPr marL="1610338" indent="0">
              <a:buNone/>
              <a:defRPr sz="794"/>
            </a:lvl5pPr>
            <a:lvl6pPr marL="2012926" indent="0">
              <a:buNone/>
              <a:defRPr sz="794"/>
            </a:lvl6pPr>
            <a:lvl7pPr marL="2415511" indent="0">
              <a:buNone/>
              <a:defRPr sz="794"/>
            </a:lvl7pPr>
            <a:lvl8pPr marL="2818094" indent="0">
              <a:buNone/>
              <a:defRPr sz="794"/>
            </a:lvl8pPr>
            <a:lvl9pPr marL="3220680" indent="0">
              <a:buNone/>
              <a:defRPr sz="794"/>
            </a:lvl9pPr>
          </a:lstStyle>
          <a:p>
            <a:pPr lvl="0"/>
            <a:r>
              <a:rPr lang="en-US"/>
              <a:t>Click to edit Master text styles</a:t>
            </a:r>
          </a:p>
        </p:txBody>
      </p:sp>
    </p:spTree>
    <p:extLst>
      <p:ext uri="{BB962C8B-B14F-4D97-AF65-F5344CB8AC3E}">
        <p14:creationId xmlns:p14="http://schemas.microsoft.com/office/powerpoint/2010/main" val="14605473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07" y="274544"/>
            <a:ext cx="8229023" cy="1143000"/>
          </a:xfrm>
          <a:prstGeom prst="rect">
            <a:avLst/>
          </a:prstGeom>
        </p:spPr>
        <p:txBody>
          <a:bodyPr vert="horz"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1599643"/>
            <a:ext cx="8229023" cy="4527176"/>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530372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995" y="274545"/>
            <a:ext cx="2056535" cy="5852272"/>
          </a:xfrm>
          <a:prstGeom prst="rect">
            <a:avLst/>
          </a:prstGeom>
        </p:spPr>
        <p:txBody>
          <a:bodyPr vert="eaVert" lIns="91255" tIns="45626" rIns="91255" bIns="45626"/>
          <a:lstStyle/>
          <a:p>
            <a:r>
              <a:rPr lang="en-US"/>
              <a:t>Click to edit Master title style</a:t>
            </a:r>
          </a:p>
        </p:txBody>
      </p:sp>
      <p:sp>
        <p:nvSpPr>
          <p:cNvPr id="3" name="Vertical Text Placeholder 2"/>
          <p:cNvSpPr>
            <a:spLocks noGrp="1"/>
          </p:cNvSpPr>
          <p:nvPr>
            <p:ph type="body" orient="vert" idx="1"/>
          </p:nvPr>
        </p:nvSpPr>
        <p:spPr>
          <a:xfrm>
            <a:off x="457507" y="274545"/>
            <a:ext cx="6033943" cy="5852272"/>
          </a:xfrm>
          <a:prstGeom prst="rect">
            <a:avLst/>
          </a:prstGeom>
        </p:spPr>
        <p:txBody>
          <a:bodyPr vert="eaVert" lIns="91255" tIns="45626" rIns="91255" bIns="4562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36833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9892324"/>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a:lvl1pPr>
          </a:lstStyle>
          <a:p>
            <a:r>
              <a:rPr lang="en-US"/>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p>
        </p:txBody>
      </p:sp>
      <p:sp>
        <p:nvSpPr>
          <p:cNvPr id="25" name="Rectangle 30"/>
          <p:cNvSpPr>
            <a:spLocks noGrp="1" noChangeArrowheads="1"/>
          </p:cNvSpPr>
          <p:nvPr>
            <p:ph type="ftr" sz="quarter" idx="11"/>
          </p:nvPr>
        </p:nvSpPr>
        <p:spPr/>
        <p:txBody>
          <a:bodyPr/>
          <a:lstStyle>
            <a:lvl1pPr>
              <a:defRPr/>
            </a:lvl1pPr>
          </a:lstStyle>
          <a:p>
            <a:pPr>
              <a:defRPr/>
            </a:pPr>
            <a:endParaRPr lang="en-US"/>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pPr>
                <a:defRPr/>
              </a:pPr>
              <a:t>‹#›</a:t>
            </a:fld>
            <a:endParaRPr lang="en-US"/>
          </a:p>
        </p:txBody>
      </p:sp>
    </p:spTree>
    <p:extLst>
      <p:ext uri="{BB962C8B-B14F-4D97-AF65-F5344CB8AC3E}">
        <p14:creationId xmlns:p14="http://schemas.microsoft.com/office/powerpoint/2010/main" val="380086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pPr>
                <a:defRPr/>
              </a:pPr>
              <a:t>‹#›</a:t>
            </a:fld>
            <a:endParaRPr lang="en-US"/>
          </a:p>
        </p:txBody>
      </p:sp>
    </p:spTree>
    <p:extLst>
      <p:ext uri="{BB962C8B-B14F-4D97-AF65-F5344CB8AC3E}">
        <p14:creationId xmlns:p14="http://schemas.microsoft.com/office/powerpoint/2010/main" val="12060008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pPr>
                <a:defRPr/>
              </a:pPr>
              <a:t>‹#›</a:t>
            </a:fld>
            <a:endParaRPr lang="en-US"/>
          </a:p>
        </p:txBody>
      </p:sp>
    </p:spTree>
    <p:extLst>
      <p:ext uri="{BB962C8B-B14F-4D97-AF65-F5344CB8AC3E}">
        <p14:creationId xmlns:p14="http://schemas.microsoft.com/office/powerpoint/2010/main" val="183690399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13" y="2116138"/>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pPr>
                <a:defRPr/>
              </a:pPr>
              <a:t>‹#›</a:t>
            </a:fld>
            <a:endParaRPr lang="en-US"/>
          </a:p>
        </p:txBody>
      </p:sp>
    </p:spTree>
    <p:extLst>
      <p:ext uri="{BB962C8B-B14F-4D97-AF65-F5344CB8AC3E}">
        <p14:creationId xmlns:p14="http://schemas.microsoft.com/office/powerpoint/2010/main" val="18380301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pPr>
                <a:defRPr/>
              </a:pPr>
              <a:t>‹#›</a:t>
            </a:fld>
            <a:endParaRPr lang="en-US"/>
          </a:p>
        </p:txBody>
      </p:sp>
    </p:spTree>
    <p:extLst>
      <p:ext uri="{BB962C8B-B14F-4D97-AF65-F5344CB8AC3E}">
        <p14:creationId xmlns:p14="http://schemas.microsoft.com/office/powerpoint/2010/main" val="32911066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pPr>
                <a:defRPr/>
              </a:pPr>
              <a:t>‹#›</a:t>
            </a:fld>
            <a:endParaRPr lang="en-US"/>
          </a:p>
        </p:txBody>
      </p:sp>
    </p:spTree>
    <p:extLst>
      <p:ext uri="{BB962C8B-B14F-4D97-AF65-F5344CB8AC3E}">
        <p14:creationId xmlns:p14="http://schemas.microsoft.com/office/powerpoint/2010/main" val="89628297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pPr>
                <a:defRPr/>
              </a:pPr>
              <a:t>‹#›</a:t>
            </a:fld>
            <a:endParaRPr lang="en-US"/>
          </a:p>
        </p:txBody>
      </p:sp>
    </p:spTree>
    <p:extLst>
      <p:ext uri="{BB962C8B-B14F-4D97-AF65-F5344CB8AC3E}">
        <p14:creationId xmlns:p14="http://schemas.microsoft.com/office/powerpoint/2010/main" val="215111841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pPr>
                <a:defRPr/>
              </a:pPr>
              <a:t>‹#›</a:t>
            </a:fld>
            <a:endParaRPr lang="en-US"/>
          </a:p>
        </p:txBody>
      </p:sp>
    </p:spTree>
    <p:extLst>
      <p:ext uri="{BB962C8B-B14F-4D97-AF65-F5344CB8AC3E}">
        <p14:creationId xmlns:p14="http://schemas.microsoft.com/office/powerpoint/2010/main" val="27042621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pPr>
                <a:defRPr/>
              </a:pPr>
              <a:t>‹#›</a:t>
            </a:fld>
            <a:endParaRPr lang="en-US"/>
          </a:p>
        </p:txBody>
      </p:sp>
    </p:spTree>
    <p:extLst>
      <p:ext uri="{BB962C8B-B14F-4D97-AF65-F5344CB8AC3E}">
        <p14:creationId xmlns:p14="http://schemas.microsoft.com/office/powerpoint/2010/main" val="17077027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pPr>
                <a:defRPr/>
              </a:pPr>
              <a:t>‹#›</a:t>
            </a:fld>
            <a:endParaRPr lang="en-US"/>
          </a:p>
        </p:txBody>
      </p:sp>
    </p:spTree>
    <p:extLst>
      <p:ext uri="{BB962C8B-B14F-4D97-AF65-F5344CB8AC3E}">
        <p14:creationId xmlns:p14="http://schemas.microsoft.com/office/powerpoint/2010/main" val="426586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86252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pPr>
                <a:defRPr/>
              </a:pPr>
              <a:t>‹#›</a:t>
            </a:fld>
            <a:endParaRPr lang="en-US"/>
          </a:p>
        </p:txBody>
      </p:sp>
    </p:spTree>
    <p:extLst>
      <p:ext uri="{BB962C8B-B14F-4D97-AF65-F5344CB8AC3E}">
        <p14:creationId xmlns:p14="http://schemas.microsoft.com/office/powerpoint/2010/main" val="4517660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pPr>
                <a:defRPr/>
              </a:pPr>
              <a:t>‹#›</a:t>
            </a:fld>
            <a:endParaRPr lang="en-US"/>
          </a:p>
        </p:txBody>
      </p:sp>
    </p:spTree>
    <p:extLst>
      <p:ext uri="{BB962C8B-B14F-4D97-AF65-F5344CB8AC3E}">
        <p14:creationId xmlns:p14="http://schemas.microsoft.com/office/powerpoint/2010/main" val="27197420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511520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05450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3971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436985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30573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279312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15688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269363280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714377"/>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74475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554690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42089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08136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133885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1276355677"/>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31214641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4207989772"/>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16252757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461184954"/>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8668440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92851918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2353397803"/>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393299372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5299945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2096907736"/>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106832564"/>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15840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2314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0700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400388723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1646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83827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522506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4049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50305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974887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5403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909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8C2A52-1D35-E841-8E9A-2635F092E8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74794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F8D5B4-8AAE-B840-A0BE-7AEABB2E77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6062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710138340"/>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EED74-9928-5E4F-8D17-2395A6EEBA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735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2DE44-99C8-184A-A2E7-E35998D89B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91817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5BF9E6E-61D8-EC43-9DCA-0F453FC7A1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44503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791165B-0DDB-A147-A773-7841E0E0C3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46691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91582-09F1-9B4D-8B4C-C8FD635C8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88972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4A1531C-8974-DB49-8565-1901022DA1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2346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3D7FCD-5EE3-FE4B-ABE9-08A867CBC8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06052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CE8913-DB93-DB4E-98A9-88BE59D2BB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89168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A9A186-60FD-094D-A5A0-77429742A7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99766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CBBBB0-CAAC-7948-8424-8060094705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6999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73144298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E1A10FF8-4AAF-1B4A-BBED-2A80134A7D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4464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05466341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19781291"/>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75727188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702775932"/>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02259395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91413299"/>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0185984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8239141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88262007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85803424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91294997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403798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51FDCFA-8F17-EF44-9DEA-AC13821969F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823980511"/>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AFCE47B-2A8B-5945-AF78-85688B8F07B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361826601"/>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EE2BE61A-64F6-6E4D-B1E7-61A31D4E2D7B}"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603874793"/>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AC374FB-98EF-BD47-966A-6F146AE1A9AC}"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25090425"/>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818036D9-F80F-A040-A6BD-1D59B6D526C0}"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99935413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2590E17-31FE-7947-9475-26BF0C9B3F8E}"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20636537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C4116F0-A49B-5840-AE10-F5DE51D562A3}"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74790755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3799CF24-DFB2-614E-88DF-2BCBC53145D7}"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3145482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66909324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E779766-0267-9B4B-B757-0C0A6E6BF738}"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89346367"/>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396C633-DB60-C149-B848-82FB8CB48241}"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398098700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7F0BBCC-D106-824D-9FC0-87108A2530D9}" type="slidenum">
              <a:rPr lang="en-GB">
                <a:ea typeface="Geneva"/>
                <a:cs typeface="Geneva"/>
              </a:rPr>
              <a:pPr>
                <a:defRPr/>
              </a:pPr>
              <a:t>‹#›</a:t>
            </a:fld>
            <a:endParaRPr lang="en-GB">
              <a:ea typeface="Geneva"/>
              <a:cs typeface="Geneva"/>
            </a:endParaRPr>
          </a:p>
        </p:txBody>
      </p:sp>
    </p:spTree>
    <p:extLst>
      <p:ext uri="{BB962C8B-B14F-4D97-AF65-F5344CB8AC3E}">
        <p14:creationId xmlns:p14="http://schemas.microsoft.com/office/powerpoint/2010/main" val="1036960003"/>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49333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409339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668954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053400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2710476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133814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973639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20.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840978626"/>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689892388"/>
      </p:ext>
    </p:extLst>
  </p:cSld>
  <p:clrMap bg1="dk2" tx1="lt1" bg2="dk1" tx2="lt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5EB0D919-EDB4-8743-A5D1-15D46F001DFF}" type="datetimeFigureOut">
              <a:rPr lang="en-US">
                <a:latin typeface="Calibri" charset="0"/>
                <a:ea typeface="ＭＳ Ｐゴシック" charset="0"/>
              </a:rPr>
              <a:pPr defTabSz="914400" fontAlgn="base">
                <a:spcBef>
                  <a:spcPct val="0"/>
                </a:spcBef>
                <a:spcAft>
                  <a:spcPct val="0"/>
                </a:spcAft>
                <a:defRPr/>
              </a:pPr>
              <a:t>12/9/23</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5288216F-FFFC-3747-8B74-5640D5C1CD8D}"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113902465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2131366365"/>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81375376"/>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6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1989A2FD-06B4-D54C-9D73-46E65C1129E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11267322"/>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5363"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p:spPr>
        <p:txBody>
          <a:bodyPr wrap="none" anchor="ctr"/>
          <a:lstStyle>
            <a:lvl1pPr>
              <a:defRPr sz="2400">
                <a:solidFill>
                  <a:schemeClr val="bg1"/>
                </a:solidFill>
                <a:latin typeface="Arial" charset="0"/>
                <a:ea typeface="ＭＳ Ｐゴシック" charset="0"/>
                <a:cs typeface="MS PGothic" charset="0"/>
              </a:defRPr>
            </a:lvl1pPr>
            <a:lvl2pPr marL="742950" indent="-285750">
              <a:defRPr sz="2400">
                <a:solidFill>
                  <a:schemeClr val="bg1"/>
                </a:solidFill>
                <a:latin typeface="Arial" charset="0"/>
                <a:ea typeface="MS PGothic" charset="0"/>
                <a:cs typeface="MS PGothic" charset="0"/>
              </a:defRPr>
            </a:lvl2pPr>
            <a:lvl3pPr marL="1143000" indent="-228600">
              <a:defRPr sz="2400">
                <a:solidFill>
                  <a:schemeClr val="bg1"/>
                </a:solidFill>
                <a:latin typeface="Arial" charset="0"/>
                <a:ea typeface="MS PGothic" charset="0"/>
                <a:cs typeface="MS PGothic" charset="0"/>
              </a:defRPr>
            </a:lvl3pPr>
            <a:lvl4pPr marL="1600200" indent="-228600">
              <a:defRPr sz="2400">
                <a:solidFill>
                  <a:schemeClr val="bg1"/>
                </a:solidFill>
                <a:latin typeface="Arial" charset="0"/>
                <a:ea typeface="MS PGothic" charset="0"/>
                <a:cs typeface="MS PGothic" charset="0"/>
              </a:defRPr>
            </a:lvl4pPr>
            <a:lvl5pPr marL="2057400" indent="-228600">
              <a:defRPr sz="2400">
                <a:solidFill>
                  <a:schemeClr val="bg1"/>
                </a:solidFill>
                <a:latin typeface="Arial" charset="0"/>
                <a:ea typeface="MS PGothic" charset="0"/>
                <a:cs typeface="MS PGothic" charset="0"/>
              </a:defRPr>
            </a:lvl5pPr>
            <a:lvl6pPr marL="25146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6pPr>
            <a:lvl7pPr marL="29718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7pPr>
            <a:lvl8pPr marL="34290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8pPr>
            <a:lvl9pPr marL="3886200" indent="-228600" defTabSz="449263" eaLnBrk="0" fontAlgn="base" hangingPunct="0">
              <a:spcBef>
                <a:spcPct val="0"/>
              </a:spcBef>
              <a:spcAft>
                <a:spcPct val="0"/>
              </a:spcAft>
              <a:defRPr sz="2400">
                <a:solidFill>
                  <a:schemeClr val="bg1"/>
                </a:solidFill>
                <a:latin typeface="Arial" charset="0"/>
                <a:ea typeface="MS PGothic" charset="0"/>
                <a:cs typeface="MS PGothic" charset="0"/>
              </a:defRPr>
            </a:lvl9pPr>
          </a:lstStyle>
          <a:p>
            <a:pPr algn="l" rtl="0">
              <a:lnSpc>
                <a:spcPct val="93000"/>
              </a:lnSpc>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eaLnBrk="1" hangingPunct="1">
              <a:buClr>
                <a:srgbClr val="000000"/>
              </a:buClr>
              <a:buSzPct val="100000"/>
              <a:buFont typeface="Times New Roman" charset="0"/>
              <a:buNone/>
              <a:defRPr sz="1400">
                <a:solidFill>
                  <a:srgbClr val="000000"/>
                </a:solidFill>
                <a:latin typeface="Times New Roman" charset="0"/>
                <a:ea typeface="ＭＳ Ｐゴシック" charset="0"/>
                <a:cs typeface="Geneva" charset="0"/>
              </a:defRPr>
            </a:lvl1pPr>
          </a:lstStyle>
          <a:p>
            <a:pPr>
              <a:defRPr/>
            </a:pPr>
            <a:fld id="{AA4FF17D-8CD2-4C42-B594-9548788B3F26}" type="slidenum">
              <a:rPr lang="en-GB"/>
              <a:pPr>
                <a:defRPr/>
              </a:pPr>
              <a:t>‹#›</a:t>
            </a:fld>
            <a:endParaRPr lang="en-GB"/>
          </a:p>
        </p:txBody>
      </p:sp>
    </p:spTree>
    <p:extLst>
      <p:ext uri="{BB962C8B-B14F-4D97-AF65-F5344CB8AC3E}">
        <p14:creationId xmlns:p14="http://schemas.microsoft.com/office/powerpoint/2010/main" val="218656366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a:ea typeface="MS PGothic" panose="020B0600070205080204"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FFFFFF"/>
          </a:solidFill>
          <a:latin typeface="Arial" charset="0"/>
          <a:ea typeface="MS PGothic" panose="020B0600070205080204" pitchFamily="34" charset="-128"/>
          <a:cs typeface="Arial" panose="020B0604020202020204"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FFFFFF"/>
          </a:solidFill>
          <a:latin typeface="Arial"/>
          <a:ea typeface="MS PGothic" panose="020B0600070205080204"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6200" y="274638"/>
            <a:ext cx="8991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76200" y="1600200"/>
            <a:ext cx="8991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defTabSz="914400" fontAlgn="base">
              <a:spcBef>
                <a:spcPct val="0"/>
              </a:spcBef>
              <a:spcAft>
                <a:spcPct val="0"/>
              </a:spcAft>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defTabSz="914400" fontAlgn="base">
              <a:spcBef>
                <a:spcPct val="0"/>
              </a:spcBef>
              <a:spcAft>
                <a:spcPct val="0"/>
              </a:spcAft>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pPr>
            <a:fld id="{DD73AEEF-99ED-4545-9C5E-B6F0A8966203}"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773632154"/>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728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728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449263">
              <a:buClr>
                <a:srgbClr val="000000"/>
              </a:buClr>
              <a:buSzPct val="100000"/>
              <a:buFont typeface="Times New Roman" charset="0"/>
              <a:buNone/>
              <a:defRPr sz="1400">
                <a:solidFill>
                  <a:srgbClr val="000000"/>
                </a:solidFill>
                <a:effectLst/>
                <a:latin typeface="Times New Roman" charset="0"/>
              </a:defRPr>
            </a:lvl1pPr>
          </a:lstStyle>
          <a:p>
            <a:pPr>
              <a:defRPr/>
            </a:pPr>
            <a:fld id="{89C912E5-0F17-B043-A107-8AAD252D762A}" type="slidenum">
              <a:rPr lang="en-GB"/>
              <a:pPr>
                <a:defRPr/>
              </a:pPr>
              <a:t>‹#›</a:t>
            </a:fld>
            <a:endParaRPr lang="en-GB"/>
          </a:p>
        </p:txBody>
      </p:sp>
    </p:spTree>
    <p:extLst>
      <p:ext uri="{BB962C8B-B14F-4D97-AF65-F5344CB8AC3E}">
        <p14:creationId xmlns:p14="http://schemas.microsoft.com/office/powerpoint/2010/main" val="3748352215"/>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a:solidFill>
                <a:srgbClr val="FFFFFF"/>
              </a:solidFill>
              <a:effectLst/>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910706033"/>
      </p:ext>
    </p:extLst>
  </p:cSld>
  <p:clrMap bg1="lt1" tx1="dk1" bg2="lt2" tx2="dk2" accent1="accent1" accent2="accent2" accent3="accent3" accent4="accent4" accent5="accent5" accent6="accent6" hlink="hlink" folHlink="folHlink"/>
  <p:sldLayoutIdLst>
    <p:sldLayoutId id="2147484133" r:id="rId1"/>
    <p:sldLayoutId id="2147484134"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0519" tIns="40258" rIns="80519" bIns="40258" anchor="ctr"/>
          <a:lstStyle/>
          <a:p>
            <a:endParaRPr lang="en-US" sz="2118">
              <a:ea typeface="MS Gothic" charset="0"/>
              <a:cs typeface="MS Gothic" charset="0"/>
            </a:endParaRPr>
          </a:p>
        </p:txBody>
      </p:sp>
      <p:sp>
        <p:nvSpPr>
          <p:cNvPr id="2" name="Text Box 2"/>
          <p:cNvSpPr txBox="1">
            <a:spLocks noChangeArrowheads="1"/>
          </p:cNvSpPr>
          <p:nvPr/>
        </p:nvSpPr>
        <p:spPr bwMode="auto">
          <a:xfrm>
            <a:off x="766521" y="6560822"/>
            <a:ext cx="866971" cy="218958"/>
          </a:xfrm>
          <a:prstGeom prst="rect">
            <a:avLst/>
          </a:prstGeom>
          <a:noFill/>
          <a:ln w="9525">
            <a:noFill/>
            <a:round/>
            <a:headEnd/>
            <a:tailEnd/>
          </a:ln>
          <a:effectLst/>
        </p:spPr>
        <p:txBody>
          <a:bodyPr wrap="none" lIns="79249" tIns="41205" rIns="79249" bIns="41205"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algn="ctr" defTabSz="399880">
              <a:lnSpc>
                <a:spcPct val="100000"/>
              </a:lnSpc>
              <a:spcBef>
                <a:spcPts val="497"/>
              </a:spcBef>
              <a:buClr>
                <a:srgbClr val="FFFFFF"/>
              </a:buClr>
              <a:buFont typeface="Arial" charset="0"/>
              <a:buNone/>
              <a:defRPr/>
            </a:pPr>
            <a:r>
              <a:rPr lang="en-GB" sz="794" b="1">
                <a:solidFill>
                  <a:srgbClr val="FFFFFF"/>
                </a:solidFill>
                <a:latin typeface="Arial" charset="0"/>
              </a:rPr>
              <a:t>© </a:t>
            </a:r>
            <a:r>
              <a:rPr lang="en-GB" sz="882" b="1">
                <a:solidFill>
                  <a:srgbClr val="FFFFFF"/>
                </a:solidFill>
                <a:latin typeface="Arial" charset="0"/>
              </a:rPr>
              <a:t>2006</a:t>
            </a:r>
            <a:r>
              <a:rPr lang="en-GB" sz="794" b="1">
                <a:solidFill>
                  <a:srgbClr val="FFFFFF"/>
                </a:solidFill>
                <a:latin typeface="Arial" charset="0"/>
              </a:rPr>
              <a:t> TBBMI</a:t>
            </a:r>
          </a:p>
        </p:txBody>
      </p:sp>
      <p:sp>
        <p:nvSpPr>
          <p:cNvPr id="1028" name="Rectangle 3"/>
          <p:cNvSpPr>
            <a:spLocks noChangeArrowheads="1"/>
          </p:cNvSpPr>
          <p:nvPr/>
        </p:nvSpPr>
        <p:spPr bwMode="auto">
          <a:xfrm>
            <a:off x="7855464" y="6545415"/>
            <a:ext cx="591254" cy="218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9" tIns="41205" rIns="79249" bIns="41205" anchor="ctr">
            <a:spAutoFit/>
          </a:bodyPr>
          <a:lstStyle/>
          <a:p>
            <a:pPr algn="ctr">
              <a:lnSpc>
                <a:spcPct val="100000"/>
              </a:lnSpc>
              <a:buClr>
                <a:srgbClr val="FFFFFF"/>
              </a:buClr>
              <a:buFont typeface="Comic Sans MS"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en-GB" sz="882" b="1">
                <a:solidFill>
                  <a:srgbClr val="FFFFFF"/>
                </a:solidFill>
                <a:latin typeface="Comic Sans MS" charset="0"/>
                <a:ea typeface="MS Gothic" charset="0"/>
                <a:cs typeface="MS Gothic" charset="0"/>
              </a:rPr>
              <a:t>9.65.08.</a:t>
            </a:r>
          </a:p>
        </p:txBody>
      </p:sp>
      <p:sp>
        <p:nvSpPr>
          <p:cNvPr id="1029" name="Rectangle 4"/>
          <p:cNvSpPr>
            <a:spLocks noChangeArrowheads="1"/>
          </p:cNvSpPr>
          <p:nvPr/>
        </p:nvSpPr>
        <p:spPr bwMode="auto">
          <a:xfrm>
            <a:off x="461818" y="106456"/>
            <a:ext cx="4061114" cy="865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9389" tIns="44695" rIns="89389" bIns="44695">
            <a:spAutoFit/>
          </a:bodyPr>
          <a:lstStyle/>
          <a:p>
            <a:pPr algn="l" rtl="1">
              <a:lnSpc>
                <a:spcPct val="125000"/>
              </a:lnSpc>
              <a:spcBef>
                <a:spcPts val="1324"/>
              </a:spcBef>
              <a:buClr>
                <a:srgbClr val="FFFF00"/>
              </a:buClr>
              <a:buFont typeface="Helvetica" charset="0"/>
              <a:buNone/>
              <a:tabLst>
                <a:tab pos="0" algn="l"/>
                <a:tab pos="801263" algn="l"/>
                <a:tab pos="1606730" algn="l"/>
                <a:tab pos="2412195" algn="l"/>
                <a:tab pos="3216260" algn="l"/>
                <a:tab pos="4021726" algn="l"/>
                <a:tab pos="4828593" algn="l"/>
                <a:tab pos="5634058" algn="l"/>
                <a:tab pos="6438123" algn="l"/>
                <a:tab pos="7243589" algn="l"/>
                <a:tab pos="8049054" algn="l"/>
                <a:tab pos="8855921" algn="l"/>
              </a:tabLst>
            </a:pPr>
            <a:r>
              <a:rPr lang="ar-JO" sz="2118" b="1" dirty="0">
                <a:solidFill>
                  <a:srgbClr val="FFFF00"/>
                </a:solidFill>
                <a:latin typeface="Arial" panose="020B0604020202020204" pitchFamily="34" charset="0"/>
                <a:cs typeface="Arial" panose="020B0604020202020204" pitchFamily="34" charset="0"/>
              </a:rPr>
              <a:t>العهد الجديد</a:t>
            </a:r>
            <a:br>
              <a:rPr lang="en-US" sz="2118" b="1" dirty="0">
                <a:solidFill>
                  <a:srgbClr val="FFFF00"/>
                </a:solidFill>
                <a:latin typeface="Arial" panose="020B0604020202020204" pitchFamily="34" charset="0"/>
                <a:cs typeface="Arial" panose="020B0604020202020204" pitchFamily="34" charset="0"/>
              </a:rPr>
            </a:br>
            <a:r>
              <a:rPr lang="ar-JO" sz="2118" b="1" dirty="0">
                <a:solidFill>
                  <a:srgbClr val="FFFF00"/>
                </a:solidFill>
                <a:latin typeface="Arial" panose="020B0604020202020204" pitchFamily="34" charset="0"/>
                <a:cs typeface="Arial" panose="020B0604020202020204" pitchFamily="34" charset="0"/>
              </a:rPr>
              <a:t>يجتمع معًا</a:t>
            </a:r>
            <a:endParaRPr lang="en-GB" sz="2118"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478698"/>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mj-lt"/>
          <a:ea typeface="ＭＳ Ｐゴシック" charset="0"/>
          <a:cs typeface="+mj-cs"/>
        </a:defRPr>
      </a:lvl1pPr>
      <a:lvl2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2pPr>
      <a:lvl3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3pPr>
      <a:lvl4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4pPr>
      <a:lvl5pPr algn="ctr" defTabSz="397830" rtl="0" eaLnBrk="0" fontAlgn="base" hangingPunct="0">
        <a:lnSpc>
          <a:spcPct val="93000"/>
        </a:lnSpc>
        <a:spcBef>
          <a:spcPct val="0"/>
        </a:spcBef>
        <a:spcAft>
          <a:spcPct val="0"/>
        </a:spcAft>
        <a:buClr>
          <a:srgbClr val="000000"/>
        </a:buClr>
        <a:buSzPct val="100000"/>
        <a:buFont typeface="Times New Roman" charset="0"/>
        <a:defRPr sz="4236">
          <a:solidFill>
            <a:srgbClr val="000000"/>
          </a:solidFill>
          <a:latin typeface="Times New Roman" pitchFamily="-108" charset="0"/>
          <a:ea typeface="ＭＳ Ｐゴシック" charset="0"/>
          <a:cs typeface="MS Gothic" charset="0"/>
        </a:defRPr>
      </a:lvl5pPr>
      <a:lvl6pPr marL="402584"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6pPr>
      <a:lvl7pPr marL="80516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7pPr>
      <a:lvl8pPr marL="1207753"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8pPr>
      <a:lvl9pPr marL="1610338" algn="ctr" defTabSz="402584" rtl="0" eaLnBrk="0" fontAlgn="base" hangingPunct="0">
        <a:lnSpc>
          <a:spcPct val="93000"/>
        </a:lnSpc>
        <a:spcBef>
          <a:spcPct val="0"/>
        </a:spcBef>
        <a:spcAft>
          <a:spcPct val="0"/>
        </a:spcAft>
        <a:buClr>
          <a:srgbClr val="000000"/>
        </a:buClr>
        <a:buSzPct val="100000"/>
        <a:buFont typeface="Times New Roman" pitchFamily="-108" charset="0"/>
        <a:defRPr sz="4236">
          <a:solidFill>
            <a:srgbClr val="000000"/>
          </a:solidFill>
          <a:latin typeface="Times New Roman" pitchFamily="-108" charset="0"/>
          <a:ea typeface="MS Gothic" charset="0"/>
          <a:cs typeface="MS Gothic" charset="0"/>
        </a:defRPr>
      </a:lvl9pPr>
    </p:titleStyle>
    <p:bodyStyle>
      <a:lvl1pPr marL="326389" indent="-326389" algn="l" defTabSz="397830" rtl="0" eaLnBrk="0" fontAlgn="base" hangingPunct="0">
        <a:lnSpc>
          <a:spcPct val="93000"/>
        </a:lnSpc>
        <a:spcBef>
          <a:spcPts val="772"/>
        </a:spcBef>
        <a:spcAft>
          <a:spcPct val="0"/>
        </a:spcAft>
        <a:buClr>
          <a:srgbClr val="000000"/>
        </a:buClr>
        <a:buSzPct val="100000"/>
        <a:buFont typeface="Times New Roman" charset="0"/>
        <a:buChar char="•"/>
        <a:defRPr sz="3088">
          <a:solidFill>
            <a:srgbClr val="000000"/>
          </a:solidFill>
          <a:latin typeface="+mn-lt"/>
          <a:ea typeface="ＭＳ Ｐゴシック" charset="0"/>
          <a:cs typeface="+mn-cs"/>
        </a:defRPr>
      </a:lvl1pPr>
      <a:lvl2pPr marL="714413" indent="-271757" algn="l" defTabSz="397830" rtl="0" eaLnBrk="0" fontAlgn="base" hangingPunct="0">
        <a:lnSpc>
          <a:spcPct val="93000"/>
        </a:lnSpc>
        <a:spcBef>
          <a:spcPts val="684"/>
        </a:spcBef>
        <a:spcAft>
          <a:spcPct val="0"/>
        </a:spcAft>
        <a:buClr>
          <a:srgbClr val="000000"/>
        </a:buClr>
        <a:buSzPct val="100000"/>
        <a:buFont typeface="Times New Roman" charset="0"/>
        <a:buChar char="–"/>
        <a:defRPr sz="2735">
          <a:solidFill>
            <a:srgbClr val="000000"/>
          </a:solidFill>
          <a:latin typeface="+mn-lt"/>
          <a:ea typeface="+mn-ea"/>
          <a:cs typeface="+mn-cs"/>
        </a:defRPr>
      </a:lvl2pPr>
      <a:lvl3pPr marL="1101037" indent="-215725" algn="l" defTabSz="397830" rtl="0" eaLnBrk="0" fontAlgn="base" hangingPunct="0">
        <a:lnSpc>
          <a:spcPct val="93000"/>
        </a:lnSpc>
        <a:spcBef>
          <a:spcPts val="574"/>
        </a:spcBef>
        <a:spcAft>
          <a:spcPct val="0"/>
        </a:spcAft>
        <a:buClr>
          <a:srgbClr val="000000"/>
        </a:buClr>
        <a:buSzPct val="100000"/>
        <a:buFont typeface="Times New Roman" charset="0"/>
        <a:buChar char="•"/>
        <a:defRPr sz="2294">
          <a:solidFill>
            <a:srgbClr val="000000"/>
          </a:solidFill>
          <a:latin typeface="+mn-lt"/>
          <a:ea typeface="+mn-ea"/>
          <a:cs typeface="+mn-cs"/>
        </a:defRPr>
      </a:lvl3pPr>
      <a:lvl4pPr marL="1545094"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4pPr>
      <a:lvl5pPr marL="1989150" indent="-215725" algn="l" defTabSz="397830" rtl="0" eaLnBrk="0" fontAlgn="base" hangingPunct="0">
        <a:lnSpc>
          <a:spcPct val="93000"/>
        </a:lnSpc>
        <a:spcBef>
          <a:spcPts val="485"/>
        </a:spcBef>
        <a:spcAft>
          <a:spcPct val="0"/>
        </a:spcAft>
        <a:buClr>
          <a:srgbClr val="000000"/>
        </a:buClr>
        <a:buSzPct val="100000"/>
        <a:buFont typeface="Times New Roman" charset="0"/>
        <a:buChar char="•"/>
        <a:defRPr sz="1941">
          <a:solidFill>
            <a:srgbClr val="000000"/>
          </a:solidFill>
          <a:latin typeface="+mn-lt"/>
          <a:ea typeface="+mn-ea"/>
          <a:cs typeface="+mn-cs"/>
        </a:defRPr>
      </a:lvl5pPr>
      <a:lvl6pPr marL="2394542"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6pPr>
      <a:lvl7pPr marL="279712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7pPr>
      <a:lvl8pPr marL="3199714"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8pPr>
      <a:lvl9pPr marL="3602296" indent="-220862" algn="l" defTabSz="402584" rtl="0" eaLnBrk="0" fontAlgn="base" hangingPunct="0">
        <a:lnSpc>
          <a:spcPct val="93000"/>
        </a:lnSpc>
        <a:spcBef>
          <a:spcPts val="485"/>
        </a:spcBef>
        <a:spcAft>
          <a:spcPct val="0"/>
        </a:spcAft>
        <a:buClr>
          <a:srgbClr val="000000"/>
        </a:buClr>
        <a:buSzPct val="100000"/>
        <a:buFont typeface="Times New Roman" pitchFamily="-108" charset="0"/>
        <a:buChar char="•"/>
        <a:defRPr sz="1941">
          <a:solidFill>
            <a:srgbClr val="000000"/>
          </a:solidFill>
          <a:latin typeface="+mn-lt"/>
          <a:ea typeface="+mn-ea"/>
          <a:cs typeface="+mn-cs"/>
        </a:defRPr>
      </a:lvl9pPr>
    </p:bodyStyle>
    <p:otherStyle>
      <a:defPPr>
        <a:defRPr lang="en-US"/>
      </a:defPPr>
      <a:lvl1pPr marL="0" algn="l" defTabSz="402584" rtl="0" eaLnBrk="1" latinLnBrk="0" hangingPunct="1">
        <a:defRPr sz="1588" kern="1200">
          <a:solidFill>
            <a:schemeClr val="tx1"/>
          </a:solidFill>
          <a:latin typeface="+mn-lt"/>
          <a:ea typeface="+mn-ea"/>
          <a:cs typeface="+mn-cs"/>
        </a:defRPr>
      </a:lvl1pPr>
      <a:lvl2pPr marL="402584" algn="l" defTabSz="402584" rtl="0" eaLnBrk="1" latinLnBrk="0" hangingPunct="1">
        <a:defRPr sz="1588" kern="1200">
          <a:solidFill>
            <a:schemeClr val="tx1"/>
          </a:solidFill>
          <a:latin typeface="+mn-lt"/>
          <a:ea typeface="+mn-ea"/>
          <a:cs typeface="+mn-cs"/>
        </a:defRPr>
      </a:lvl2pPr>
      <a:lvl3pPr marL="805168" algn="l" defTabSz="402584" rtl="0" eaLnBrk="1" latinLnBrk="0" hangingPunct="1">
        <a:defRPr sz="1588" kern="1200">
          <a:solidFill>
            <a:schemeClr val="tx1"/>
          </a:solidFill>
          <a:latin typeface="+mn-lt"/>
          <a:ea typeface="+mn-ea"/>
          <a:cs typeface="+mn-cs"/>
        </a:defRPr>
      </a:lvl3pPr>
      <a:lvl4pPr marL="1207753" algn="l" defTabSz="402584" rtl="0" eaLnBrk="1" latinLnBrk="0" hangingPunct="1">
        <a:defRPr sz="1588" kern="1200">
          <a:solidFill>
            <a:schemeClr val="tx1"/>
          </a:solidFill>
          <a:latin typeface="+mn-lt"/>
          <a:ea typeface="+mn-ea"/>
          <a:cs typeface="+mn-cs"/>
        </a:defRPr>
      </a:lvl4pPr>
      <a:lvl5pPr marL="1610338" algn="l" defTabSz="402584" rtl="0" eaLnBrk="1" latinLnBrk="0" hangingPunct="1">
        <a:defRPr sz="1588" kern="1200">
          <a:solidFill>
            <a:schemeClr val="tx1"/>
          </a:solidFill>
          <a:latin typeface="+mn-lt"/>
          <a:ea typeface="+mn-ea"/>
          <a:cs typeface="+mn-cs"/>
        </a:defRPr>
      </a:lvl5pPr>
      <a:lvl6pPr marL="2012926" algn="l" defTabSz="402584" rtl="0" eaLnBrk="1" latinLnBrk="0" hangingPunct="1">
        <a:defRPr sz="1588" kern="1200">
          <a:solidFill>
            <a:schemeClr val="tx1"/>
          </a:solidFill>
          <a:latin typeface="+mn-lt"/>
          <a:ea typeface="+mn-ea"/>
          <a:cs typeface="+mn-cs"/>
        </a:defRPr>
      </a:lvl6pPr>
      <a:lvl7pPr marL="2415511" algn="l" defTabSz="402584" rtl="0" eaLnBrk="1" latinLnBrk="0" hangingPunct="1">
        <a:defRPr sz="1588" kern="1200">
          <a:solidFill>
            <a:schemeClr val="tx1"/>
          </a:solidFill>
          <a:latin typeface="+mn-lt"/>
          <a:ea typeface="+mn-ea"/>
          <a:cs typeface="+mn-cs"/>
        </a:defRPr>
      </a:lvl7pPr>
      <a:lvl8pPr marL="2818094" algn="l" defTabSz="402584" rtl="0" eaLnBrk="1" latinLnBrk="0" hangingPunct="1">
        <a:defRPr sz="1588" kern="1200">
          <a:solidFill>
            <a:schemeClr val="tx1"/>
          </a:solidFill>
          <a:latin typeface="+mn-lt"/>
          <a:ea typeface="+mn-ea"/>
          <a:cs typeface="+mn-cs"/>
        </a:defRPr>
      </a:lvl8pPr>
      <a:lvl9pPr marL="3220680" algn="l" defTabSz="402584" rtl="0" eaLnBrk="1" latinLnBrk="0" hangingPunct="1">
        <a:defRPr sz="158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5044" name="Group 4"/>
          <p:cNvGrpSpPr>
            <a:grpSpLocks/>
          </p:cNvGrpSpPr>
          <p:nvPr/>
        </p:nvGrpSpPr>
        <p:grpSpPr bwMode="auto">
          <a:xfrm>
            <a:off x="0" y="0"/>
            <a:ext cx="1085850" cy="6845300"/>
            <a:chOff x="0" y="0"/>
            <a:chExt cx="684" cy="4312"/>
          </a:xfrm>
        </p:grpSpPr>
        <p:sp>
          <p:nvSpPr>
            <p:cNvPr id="21504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215046" name="Group 6"/>
            <p:cNvGrpSpPr>
              <a:grpSpLocks/>
            </p:cNvGrpSpPr>
            <p:nvPr/>
          </p:nvGrpSpPr>
          <p:grpSpPr bwMode="auto">
            <a:xfrm>
              <a:off x="48" y="102"/>
              <a:ext cx="96" cy="4122"/>
              <a:chOff x="48" y="102"/>
              <a:chExt cx="96" cy="4122"/>
            </a:xfrm>
          </p:grpSpPr>
          <p:sp>
            <p:nvSpPr>
              <p:cNvPr id="21504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4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5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6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507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403541186"/>
      </p:ext>
    </p:extLst>
  </p:cSld>
  <p:clrMap bg1="dk2" tx1="lt1" bg2="dk1"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ransition/>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pPr>
                <a:defRPr/>
              </a:pPr>
              <a:t>‹#›</a:t>
            </a:fld>
            <a:endParaRPr lang="en-US"/>
          </a:p>
        </p:txBody>
      </p:sp>
    </p:spTree>
    <p:extLst>
      <p:ext uri="{BB962C8B-B14F-4D97-AF65-F5344CB8AC3E}">
        <p14:creationId xmlns:p14="http://schemas.microsoft.com/office/powerpoint/2010/main" val="3405947589"/>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SzPct val="75000"/>
        <a:buFont typeface="Wingdings" charset="0"/>
        <a:buChar char="v"/>
        <a:defRPr sz="28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SzPct val="75000"/>
        <a:buFont typeface="Wingdings" charset="0"/>
        <a:buChar char="v"/>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3pPr>
      <a:lvl4pPr marL="16002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4pPr>
      <a:lvl5pPr marL="2057400" indent="-228600" algn="l" rtl="0" eaLnBrk="0" fontAlgn="base" hangingPunct="0">
        <a:spcBef>
          <a:spcPct val="20000"/>
        </a:spcBef>
        <a:spcAft>
          <a:spcPct val="0"/>
        </a:spcAft>
        <a:buSzPct val="75000"/>
        <a:buFont typeface="Wingdings" charset="0"/>
        <a:buChar char="v"/>
        <a:defRPr sz="20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093596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transition/>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334810392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body" idx="1"/>
          </p:nvPr>
        </p:nvSpPr>
        <p:spPr bwMode="auto">
          <a:xfrm>
            <a:off x="1157288" y="1981200"/>
            <a:ext cx="7791450" cy="4114800"/>
          </a:xfrm>
          <a:prstGeom prst="rect">
            <a:avLst/>
          </a:prstGeom>
          <a:noFill/>
          <a:ln>
            <a:noFill/>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9987" name="Rectangle 3"/>
          <p:cNvSpPr>
            <a:spLocks noGrp="1" noChangeArrowheads="1"/>
          </p:cNvSpPr>
          <p:nvPr>
            <p:ph type="title"/>
          </p:nvPr>
        </p:nvSpPr>
        <p:spPr bwMode="auto">
          <a:xfrm>
            <a:off x="1181100" y="609600"/>
            <a:ext cx="7715250" cy="1143000"/>
          </a:xfrm>
          <a:prstGeom prst="rect">
            <a:avLst/>
          </a:prstGeom>
          <a:noFill/>
          <a:ln>
            <a:noFill/>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46084" name="Group 4"/>
          <p:cNvGrpSpPr>
            <a:grpSpLocks/>
          </p:cNvGrpSpPr>
          <p:nvPr/>
        </p:nvGrpSpPr>
        <p:grpSpPr bwMode="auto">
          <a:xfrm>
            <a:off x="0" y="0"/>
            <a:ext cx="1085850" cy="6845300"/>
            <a:chOff x="0" y="0"/>
            <a:chExt cx="684" cy="4312"/>
          </a:xfrm>
        </p:grpSpPr>
        <p:sp>
          <p:nvSpPr>
            <p:cNvPr id="46085"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6086" name="Group 6"/>
            <p:cNvGrpSpPr>
              <a:grpSpLocks/>
            </p:cNvGrpSpPr>
            <p:nvPr/>
          </p:nvGrpSpPr>
          <p:grpSpPr bwMode="auto">
            <a:xfrm>
              <a:off x="48" y="102"/>
              <a:ext cx="96" cy="4122"/>
              <a:chOff x="48" y="102"/>
              <a:chExt cx="96" cy="4122"/>
            </a:xfrm>
          </p:grpSpPr>
          <p:sp>
            <p:nvSpPr>
              <p:cNvPr id="46087"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8"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9"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0"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1"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2"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3"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4"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5"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6"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7"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8"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99"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0"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1"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2"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3"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4"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5"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6"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7"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8"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09"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0"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1"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2"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3"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4"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115"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976621067"/>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mn-ea"/>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CE3D52DD-2C4F-1144-A4F5-D0758CFF40FA}"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625152354"/>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4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400" fontAlgn="base">
              <a:spcBef>
                <a:spcPct val="0"/>
              </a:spcBef>
              <a:spcAft>
                <a:spcPct val="0"/>
              </a:spcAft>
              <a:defRPr/>
            </a:pPr>
            <a:fld id="{61F442D0-A11F-2640-8129-5D1BEF7A3C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202474488"/>
      </p:ext>
    </p:extLst>
  </p:cSld>
  <p:clrMap bg1="dk2" tx1="lt1" bg2="dk1" tx2="lt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7042"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87043"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0992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20992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a:solidFill>
                <a:srgbClr val="FFFFFF"/>
              </a:solidFill>
              <a:cs typeface="Geneva" charset="0"/>
            </a:endParaRPr>
          </a:p>
        </p:txBody>
      </p:sp>
      <p:sp>
        <p:nvSpPr>
          <p:cNvPr id="1946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9BD380AD-16FF-D649-B103-29D0B139E9EC}"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236109948"/>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ＭＳ Ｐゴシック" charset="0"/>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2608737401"/>
      </p:ext>
    </p:extLst>
  </p:cSld>
  <p:clrMap bg1="dk2" tx1="lt1" bg2="dk1" tx2="lt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 id="2147484031"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8.xml"/><Relationship Id="rId1" Type="http://schemas.openxmlformats.org/officeDocument/2006/relationships/themeOverride" Target="../theme/themeOverr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52.xml"/><Relationship Id="rId1" Type="http://schemas.openxmlformats.org/officeDocument/2006/relationships/themeOverride" Target="../theme/themeOverride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st-takla.org/Bibles/BibleSearch/showVerses.php?book=76&amp;chapter=1&amp;vmin=2&amp;vmax=2" TargetMode="External"/><Relationship Id="rId4" Type="http://schemas.openxmlformats.org/officeDocument/2006/relationships/hyperlink" Target="https://st-takla.org/Bibles/BibleSearch/showVerses.php?book=76&amp;chapter=1&amp;vmin=1&amp;vmax=1"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7.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69.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hemeOverride" Target="../theme/themeOverride5.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8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0.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91.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0.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hemeOverride" Target="../theme/themeOverride6.xml"/><Relationship Id="rId4" Type="http://schemas.openxmlformats.org/officeDocument/2006/relationships/image" Target="../media/image17.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hemeOverride" Target="../theme/themeOverride7.xml"/><Relationship Id="rId4" Type="http://schemas.openxmlformats.org/officeDocument/2006/relationships/image" Target="../media/image32.jp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3.xml"/><Relationship Id="rId1" Type="http://schemas.openxmlformats.org/officeDocument/2006/relationships/themeOverride" Target="../theme/themeOverride8.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3.xml"/><Relationship Id="rId1" Type="http://schemas.openxmlformats.org/officeDocument/2006/relationships/themeOverride" Target="../theme/themeOverride9.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8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3.xml"/><Relationship Id="rId1" Type="http://schemas.openxmlformats.org/officeDocument/2006/relationships/themeOverride" Target="../theme/themeOverride10.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99.xml"/><Relationship Id="rId4" Type="http://schemas.openxmlformats.org/officeDocument/2006/relationships/image" Target="../media/image43.jpeg"/></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3.xml"/><Relationship Id="rId1" Type="http://schemas.openxmlformats.org/officeDocument/2006/relationships/themeOverride" Target="../theme/themeOverride11.xml"/><Relationship Id="rId4" Type="http://schemas.openxmlformats.org/officeDocument/2006/relationships/image" Target="../media/image46.jpg"/></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05.xml"/><Relationship Id="rId5" Type="http://schemas.openxmlformats.org/officeDocument/2006/relationships/image" Target="../media/image51.png"/><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151.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151.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hemeOverride" Target="../theme/themeOverride1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16.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6.xml"/></Relationships>
</file>

<file path=ppt/slides/_rels/slide6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11.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1.xml"/><Relationship Id="rId1" Type="http://schemas.openxmlformats.org/officeDocument/2006/relationships/slideLayout" Target="../slideLayouts/slideLayout111.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2.xml"/><Relationship Id="rId1" Type="http://schemas.openxmlformats.org/officeDocument/2006/relationships/slideLayout" Target="../slideLayouts/slideLayout23.xml"/></Relationships>
</file>

<file path=ppt/slides/_rels/slide6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5.xml"/><Relationship Id="rId1" Type="http://schemas.openxmlformats.org/officeDocument/2006/relationships/slideLayout" Target="../slideLayouts/slideLayout4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81.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1029"/>
          <p:cNvSpPr>
            <a:spLocks noGrp="1" noChangeArrowheads="1"/>
          </p:cNvSpPr>
          <p:nvPr>
            <p:ph type="ctrTitle"/>
          </p:nvPr>
        </p:nvSpPr>
        <p:spPr>
          <a:xfrm>
            <a:off x="0" y="2819400"/>
            <a:ext cx="5562600" cy="1828800"/>
          </a:xfrm>
          <a:effectLst>
            <a:outerShdw blurRad="50800" dist="38100" dir="2700000">
              <a:srgbClr val="000000">
                <a:alpha val="43000"/>
              </a:srgbClr>
            </a:outerShdw>
          </a:effectLst>
        </p:spPr>
        <p:txBody>
          <a:bodyPr/>
          <a:lstStyle/>
          <a:p>
            <a:pPr eaLnBrk="1" hangingPunct="1">
              <a:defRPr/>
            </a:pPr>
            <a:r>
              <a:rPr lang="en-US" sz="8000" dirty="0">
                <a:latin typeface="Arial" charset="0"/>
                <a:ea typeface="ＭＳ Ｐゴシック" charset="0"/>
                <a:cs typeface="Arial Rounded MT Bold" charset="0"/>
              </a:rPr>
              <a:t>Revelation</a:t>
            </a:r>
            <a:endParaRPr lang="en-US" dirty="0">
              <a:solidFill>
                <a:srgbClr val="FF0000"/>
              </a:solidFill>
              <a:latin typeface="Arial Rounded MT Bold" charset="0"/>
              <a:ea typeface="ＭＳ Ｐゴシック" charset="0"/>
              <a:cs typeface="Arial Rounded MT Bold" charset="0"/>
            </a:endParaRPr>
          </a:p>
        </p:txBody>
      </p:sp>
      <p:pic>
        <p:nvPicPr>
          <p:cNvPr id="2" name="Picture 1" descr="Rev 2-3 Buildings of 7 Churche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9144000" cy="5209822"/>
          </a:xfrm>
          <a:prstGeom prst="rect">
            <a:avLst/>
          </a:prstGeom>
        </p:spPr>
      </p:pic>
      <p:sp>
        <p:nvSpPr>
          <p:cNvPr id="6" name="Text Box 1028"/>
          <p:cNvSpPr txBox="1">
            <a:spLocks noChangeArrowheads="1"/>
          </p:cNvSpPr>
          <p:nvPr/>
        </p:nvSpPr>
        <p:spPr bwMode="auto">
          <a:xfrm>
            <a:off x="4387273" y="2131076"/>
            <a:ext cx="4756729" cy="559015"/>
          </a:xfrm>
          <a:prstGeom prst="rect">
            <a:avLst/>
          </a:prstGeom>
          <a:solidFill>
            <a:srgbClr val="800000"/>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SA" sz="3600"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كُتبَ عن يسوع لكي نعرفه</a:t>
            </a:r>
            <a:endParaRPr lang="en-US" b="1" dirty="0">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 y="1097172"/>
            <a:ext cx="9144000" cy="680797"/>
          </a:xfrm>
          <a:prstGeom prst="rect">
            <a:avLst/>
          </a:prstGeom>
          <a:solidFill>
            <a:srgbClr val="000000"/>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ar-SA" sz="3200" b="1" i="1" dirty="0">
                <a:solidFill>
                  <a:srgbClr val="FFFFFF"/>
                </a:solidFill>
              </a:rPr>
              <a:t>كريستولوجيا: شخص وعمل يسوع</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1028"/>
          <p:cNvSpPr txBox="1">
            <a:spLocks noChangeArrowheads="1"/>
          </p:cNvSpPr>
          <p:nvPr/>
        </p:nvSpPr>
        <p:spPr bwMode="auto">
          <a:xfrm>
            <a:off x="1" y="513497"/>
            <a:ext cx="9144001" cy="609450"/>
          </a:xfrm>
          <a:prstGeom prst="rect">
            <a:avLst/>
          </a:prstGeom>
          <a:solidFill>
            <a:schemeClr val="tx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a:defRPr/>
            </a:pPr>
            <a:r>
              <a:rPr lang="ar-SA" sz="4800" b="1" dirty="0">
                <a:solidFill>
                  <a:srgbClr val="E5E5FF"/>
                </a:solidFill>
                <a:effectLst>
                  <a:outerShdw blurRad="38100" dist="38100" dir="2700000" algn="tl">
                    <a:srgbClr val="000000"/>
                  </a:outerShdw>
                </a:effectLst>
                <a:latin typeface="Arial" charset="0"/>
                <a:cs typeface="Arial" charset="0"/>
              </a:rPr>
              <a:t>المسيح الذي لا يُضاهَى</a:t>
            </a:r>
            <a:endParaRPr lang="en-US" sz="4800" b="1" dirty="0">
              <a:solidFill>
                <a:srgbClr val="E5E5FF"/>
              </a:solidFill>
              <a:effectLst>
                <a:outerShdw blurRad="38100" dist="38100" dir="2700000" algn="tl">
                  <a:srgbClr val="000000"/>
                </a:outerShdw>
              </a:effectLst>
              <a:latin typeface="Arial" charset="0"/>
              <a:cs typeface="Arial" charset="0"/>
            </a:endParaRPr>
          </a:p>
        </p:txBody>
      </p:sp>
      <p:sp>
        <p:nvSpPr>
          <p:cNvPr id="4" name="Rectangle 3">
            <a:extLst>
              <a:ext uri="{FF2B5EF4-FFF2-40B4-BE49-F238E27FC236}">
                <a16:creationId xmlns:a16="http://schemas.microsoft.com/office/drawing/2014/main" id="{82E07DBB-0D81-134B-34F0-98BA763E7408}"/>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الهيئة الانجيلية الثقافية- الأردن</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781394418"/>
      </p:ext>
    </p:extLst>
  </p:cSld>
  <p:clrMapOvr>
    <a:overrideClrMapping bg1="lt1" tx1="dk1" bg2="lt2" tx2="dk2" accent1="accent1" accent2="accent2" accent3="accent3" accent4="accent4" accent5="accent5" accent6="accent6" hlink="hlink" folHlink="folHlink"/>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7649"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25788" y="76200"/>
            <a:ext cx="9144000" cy="914400"/>
          </a:xfrm>
          <a:effectLst>
            <a:outerShdw blurRad="63500" dist="35921" dir="2700000" algn="ctr" rotWithShape="0">
              <a:srgbClr val="FF0000">
                <a:alpha val="74998"/>
              </a:srgbClr>
            </a:outerShdw>
          </a:effectLst>
        </p:spPr>
        <p:txBody>
          <a:bodyPr/>
          <a:lstStyle/>
          <a:p>
            <a:pPr rtl="1">
              <a:defRPr/>
            </a:pPr>
            <a:r>
              <a:rPr lang="ar-EG" b="1" dirty="0">
                <a:solidFill>
                  <a:srgbClr val="FFFFFF"/>
                </a:solidFill>
                <a:ea typeface="ＭＳ Ｐゴシック" charset="0"/>
              </a:rPr>
              <a:t>هنا صار يسوع رجل الكهف</a:t>
            </a:r>
            <a:endParaRPr lang="en-US" sz="3200" b="1" dirty="0">
              <a:solidFill>
                <a:srgbClr val="FFFFFF"/>
              </a:solidFill>
              <a:ea typeface="ＭＳ Ｐゴシック" charset="0"/>
            </a:endParaRPr>
          </a:p>
        </p:txBody>
      </p:sp>
      <p:pic>
        <p:nvPicPr>
          <p:cNvPr id="667651" name="Picture 5" descr="jesus_reconstruct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71600" y="1066800"/>
            <a:ext cx="6324600" cy="562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60187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9697"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pic>
        <p:nvPicPr>
          <p:cNvPr id="3079" name="Picture 7" descr="Pict10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628775"/>
            <a:ext cx="3632200" cy="5013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latin typeface="Arail"/>
                <a:ea typeface="ＭＳ Ｐゴシック" charset="0"/>
                <a:cs typeface="Arail"/>
              </a:rPr>
              <a:t>من هو الملك الحقيقي؟</a:t>
            </a:r>
            <a:endParaRPr lang="en-US" dirty="0">
              <a:solidFill>
                <a:srgbClr val="FFFFFF"/>
              </a:solidFill>
              <a:latin typeface="Arail"/>
              <a:ea typeface="ＭＳ Ｐゴシック" charset="0"/>
              <a:cs typeface="Arail"/>
            </a:endParaRPr>
          </a:p>
        </p:txBody>
      </p:sp>
      <p:pic>
        <p:nvPicPr>
          <p:cNvPr id="3078" name="Picture 6" descr="Pict101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557338"/>
            <a:ext cx="6156325" cy="5300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5" name="Rectangle 3"/>
          <p:cNvSpPr>
            <a:spLocks noGrp="1" noChangeArrowheads="1"/>
          </p:cNvSpPr>
          <p:nvPr>
            <p:ph type="subTitle" idx="1"/>
          </p:nvPr>
        </p:nvSpPr>
        <p:spPr>
          <a:xfrm>
            <a:off x="5662613" y="1844675"/>
            <a:ext cx="3373437" cy="3024188"/>
          </a:xfrm>
          <a:effectLst>
            <a:outerShdw blurRad="63500" dist="35921" dir="2700000" algn="ctr" rotWithShape="0">
              <a:schemeClr val="tx2">
                <a:alpha val="74998"/>
              </a:schemeClr>
            </a:outerShdw>
          </a:effectLst>
        </p:spPr>
        <p:txBody>
          <a:bodyPr/>
          <a:lstStyle/>
          <a:p>
            <a:pPr rtl="1">
              <a:defRPr/>
            </a:pPr>
            <a:r>
              <a:rPr lang="ar-EG" sz="6000" b="1" i="1" dirty="0">
                <a:solidFill>
                  <a:srgbClr val="FFFFFF"/>
                </a:solidFill>
                <a:latin typeface="Arail"/>
                <a:ea typeface="ＭＳ Ｐゴシック" charset="0"/>
                <a:cs typeface="Arail"/>
              </a:rPr>
              <a:t>انتصار المسيح</a:t>
            </a:r>
            <a:endParaRPr lang="en-US" sz="6000" b="1" dirty="0">
              <a:solidFill>
                <a:srgbClr val="FFFFFF"/>
              </a:solidFill>
              <a:latin typeface="Arail"/>
              <a:ea typeface="ＭＳ Ｐゴシック" charset="0"/>
              <a:cs typeface="Arail"/>
            </a:endParaRPr>
          </a:p>
        </p:txBody>
      </p:sp>
    </p:spTree>
    <p:extLst>
      <p:ext uri="{BB962C8B-B14F-4D97-AF65-F5344CB8AC3E}">
        <p14:creationId xmlns:p14="http://schemas.microsoft.com/office/powerpoint/2010/main" val="2726568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3079"/>
                                        </p:tgtEl>
                                        <p:attrNameLst>
                                          <p:attrName>style.visibility</p:attrName>
                                        </p:attrNameLst>
                                      </p:cBhvr>
                                      <p:to>
                                        <p:strVal val="visible"/>
                                      </p:to>
                                    </p:set>
                                    <p:animEffect transition="in" filter="checkerboard(across)">
                                      <p:cBhvr>
                                        <p:cTn id="7" dur="500"/>
                                        <p:tgtEl>
                                          <p:spTgt spid="30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 calcmode="lin" valueType="num">
                                      <p:cBhvr>
                                        <p:cTn id="12" dur="1000" fill="hold"/>
                                        <p:tgtEl>
                                          <p:spTgt spid="3078"/>
                                        </p:tgtEl>
                                        <p:attrNameLst>
                                          <p:attrName>ppt_w</p:attrName>
                                        </p:attrNameLst>
                                      </p:cBhvr>
                                      <p:tavLst>
                                        <p:tav tm="0">
                                          <p:val>
                                            <p:strVal val="#ppt_w*0.70"/>
                                          </p:val>
                                        </p:tav>
                                        <p:tav tm="100000">
                                          <p:val>
                                            <p:strVal val="#ppt_w"/>
                                          </p:val>
                                        </p:tav>
                                      </p:tavLst>
                                    </p:anim>
                                    <p:anim calcmode="lin" valueType="num">
                                      <p:cBhvr>
                                        <p:cTn id="13" dur="1000" fill="hold"/>
                                        <p:tgtEl>
                                          <p:spTgt spid="3078"/>
                                        </p:tgtEl>
                                        <p:attrNameLst>
                                          <p:attrName>ppt_h</p:attrName>
                                        </p:attrNameLst>
                                      </p:cBhvr>
                                      <p:tavLst>
                                        <p:tav tm="0">
                                          <p:val>
                                            <p:strVal val="#ppt_h"/>
                                          </p:val>
                                        </p:tav>
                                        <p:tav tm="100000">
                                          <p:val>
                                            <p:strVal val="#ppt_h"/>
                                          </p:val>
                                        </p:tav>
                                      </p:tavLst>
                                    </p:anim>
                                    <p:animEffect transition="in" filter="fade">
                                      <p:cBhvr>
                                        <p:cTn id="14" dur="1000"/>
                                        <p:tgtEl>
                                          <p:spTgt spid="307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5" presetClass="entr" presetSubtype="0" fill="hold" grpId="0" nodeType="clickEffect">
                                  <p:stCondLst>
                                    <p:cond delay="0"/>
                                  </p:stCondLst>
                                  <p:childTnLst>
                                    <p:set>
                                      <p:cBhvr>
                                        <p:cTn id="18" dur="1" fill="hold">
                                          <p:stCondLst>
                                            <p:cond delay="0"/>
                                          </p:stCondLst>
                                        </p:cTn>
                                        <p:tgtEl>
                                          <p:spTgt spid="3075">
                                            <p:txEl>
                                              <p:pRg st="0" end="0"/>
                                            </p:txEl>
                                          </p:spTgt>
                                        </p:tgtEl>
                                        <p:attrNameLst>
                                          <p:attrName>style.visibility</p:attrName>
                                        </p:attrNameLst>
                                      </p:cBhvr>
                                      <p:to>
                                        <p:strVal val="visible"/>
                                      </p:to>
                                    </p:set>
                                    <p:animEffect transition="in" filter="fade">
                                      <p:cBhvr>
                                        <p:cTn id="19" dur="2000"/>
                                        <p:tgtEl>
                                          <p:spTgt spid="3075">
                                            <p:txEl>
                                              <p:pRg st="0" end="0"/>
                                            </p:txEl>
                                          </p:spTgt>
                                        </p:tgtEl>
                                      </p:cBhvr>
                                    </p:animEffect>
                                    <p:anim calcmode="lin" valueType="num">
                                      <p:cBhvr>
                                        <p:cTn id="20" dur="2000" fill="hold"/>
                                        <p:tgtEl>
                                          <p:spTgt spid="3075">
                                            <p:txEl>
                                              <p:pRg st="0" end="0"/>
                                            </p:txEl>
                                          </p:spTgt>
                                        </p:tgtEl>
                                        <p:attrNameLst>
                                          <p:attrName>style.rotation</p:attrName>
                                        </p:attrNameLst>
                                      </p:cBhvr>
                                      <p:tavLst>
                                        <p:tav tm="0">
                                          <p:val>
                                            <p:fltVal val="720"/>
                                          </p:val>
                                        </p:tav>
                                        <p:tav tm="100000">
                                          <p:val>
                                            <p:fltVal val="0"/>
                                          </p:val>
                                        </p:tav>
                                      </p:tavLst>
                                    </p:anim>
                                    <p:anim calcmode="lin" valueType="num">
                                      <p:cBhvr>
                                        <p:cTn id="21" dur="2000" fill="hold"/>
                                        <p:tgtEl>
                                          <p:spTgt spid="3075">
                                            <p:txEl>
                                              <p:pRg st="0" end="0"/>
                                            </p:txEl>
                                          </p:spTgt>
                                        </p:tgtEl>
                                        <p:attrNameLst>
                                          <p:attrName>ppt_h</p:attrName>
                                        </p:attrNameLst>
                                      </p:cBhvr>
                                      <p:tavLst>
                                        <p:tav tm="0">
                                          <p:val>
                                            <p:fltVal val="0"/>
                                          </p:val>
                                        </p:tav>
                                        <p:tav tm="100000">
                                          <p:val>
                                            <p:strVal val="#ppt_h"/>
                                          </p:val>
                                        </p:tav>
                                      </p:tavLst>
                                    </p:anim>
                                    <p:anim calcmode="lin" valueType="num">
                                      <p:cBhvr>
                                        <p:cTn id="22" dur="2000" fill="hold"/>
                                        <p:tgtEl>
                                          <p:spTgt spid="3075">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305800" cy="1152525"/>
          </a:xfrm>
          <a:effectLst>
            <a:outerShdw blurRad="63500" dist="35921" dir="2700000" algn="ctr" rotWithShape="0">
              <a:srgbClr val="FF0000">
                <a:alpha val="74998"/>
              </a:srgbClr>
            </a:outerShdw>
          </a:effectLst>
        </p:spPr>
        <p:txBody>
          <a:bodyPr/>
          <a:lstStyle/>
          <a:p>
            <a:pPr rtl="1">
              <a:defRPr/>
            </a:pPr>
            <a:r>
              <a:rPr lang="ar-EG" sz="6000" dirty="0">
                <a:solidFill>
                  <a:srgbClr val="FFFFFF"/>
                </a:solidFill>
                <a:ea typeface="ＭＳ Ｐゴシック" charset="0"/>
              </a:rPr>
              <a:t>يسوع هو الملك الحقيقي!</a:t>
            </a:r>
            <a:endParaRPr lang="en-US" dirty="0">
              <a:solidFill>
                <a:srgbClr val="FFFFFF"/>
              </a:solidFill>
              <a:ea typeface="ＭＳ Ｐゴシック" charset="0"/>
            </a:endParaRPr>
          </a:p>
        </p:txBody>
      </p:sp>
      <p:sp>
        <p:nvSpPr>
          <p:cNvPr id="3075" name="Rectangle 3"/>
          <p:cNvSpPr>
            <a:spLocks noGrp="1" noChangeArrowheads="1"/>
          </p:cNvSpPr>
          <p:nvPr>
            <p:ph type="subTitle" idx="1"/>
          </p:nvPr>
        </p:nvSpPr>
        <p:spPr>
          <a:xfrm>
            <a:off x="5436096" y="2421948"/>
            <a:ext cx="3481387" cy="3024188"/>
          </a:xfrm>
          <a:effectLst>
            <a:outerShdw blurRad="63500" dist="35921" dir="2700000" algn="ctr" rotWithShape="0">
              <a:schemeClr val="tx2">
                <a:alpha val="74998"/>
              </a:schemeClr>
            </a:outerShdw>
          </a:effectLst>
        </p:spPr>
        <p:txBody>
          <a:bodyPr/>
          <a:lstStyle/>
          <a:p>
            <a:pPr>
              <a:defRPr/>
            </a:pPr>
            <a:r>
              <a:rPr lang="ar-SA" sz="6000" b="1" i="1" dirty="0">
                <a:ln>
                  <a:solidFill>
                    <a:srgbClr val="000000"/>
                  </a:solidFill>
                </a:ln>
                <a:solidFill>
                  <a:srgbClr val="FFFFFF"/>
                </a:solidFill>
                <a:effectLst>
                  <a:glow rad="139700">
                    <a:schemeClr val="accent4">
                      <a:satMod val="175000"/>
                      <a:alpha val="40000"/>
                    </a:schemeClr>
                  </a:glow>
                </a:effectLst>
                <a:ea typeface="ＭＳ Ｐゴシック" charset="0"/>
              </a:rPr>
              <a:t>انتصار المسيح</a:t>
            </a:r>
            <a:endParaRPr lang="en-US" sz="6000" b="1" dirty="0">
              <a:ln>
                <a:solidFill>
                  <a:srgbClr val="000000"/>
                </a:solidFill>
              </a:ln>
              <a:solidFill>
                <a:srgbClr val="FFFFFF"/>
              </a:solidFill>
              <a:effectLst>
                <a:glow rad="139700">
                  <a:schemeClr val="accent4">
                    <a:satMod val="175000"/>
                    <a:alpha val="40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366536552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revelation_book_of.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0739" y="0"/>
            <a:ext cx="9231251" cy="5013176"/>
          </a:xfrm>
          <a:prstGeom prst="rect">
            <a:avLst/>
          </a:prstGeom>
        </p:spPr>
      </p:pic>
      <p:sp>
        <p:nvSpPr>
          <p:cNvPr id="2" name="Title 1"/>
          <p:cNvSpPr>
            <a:spLocks noGrp="1"/>
          </p:cNvSpPr>
          <p:nvPr>
            <p:ph type="title"/>
          </p:nvPr>
        </p:nvSpPr>
        <p:spPr>
          <a:xfrm>
            <a:off x="0" y="0"/>
            <a:ext cx="4716016" cy="836712"/>
          </a:xfrm>
          <a:solidFill>
            <a:srgbClr val="000000"/>
          </a:solidFill>
        </p:spPr>
        <p:txBody>
          <a:bodyPr/>
          <a:lstStyle/>
          <a:p>
            <a:r>
              <a:rPr lang="ar-EG" sz="4000" b="1" dirty="0">
                <a:solidFill>
                  <a:srgbClr val="FFFFFF"/>
                </a:solidFill>
              </a:rPr>
              <a:t>ما هو عنوان؟</a:t>
            </a:r>
            <a:endParaRPr lang="en-US" sz="4000" b="1" dirty="0">
              <a:solidFill>
                <a:srgbClr val="FFFFFF"/>
              </a:solidFill>
            </a:endParaRPr>
          </a:p>
        </p:txBody>
      </p:sp>
      <p:sp>
        <p:nvSpPr>
          <p:cNvPr id="3" name="Title 1"/>
          <p:cNvSpPr txBox="1">
            <a:spLocks/>
          </p:cNvSpPr>
          <p:nvPr/>
        </p:nvSpPr>
        <p:spPr bwMode="auto">
          <a:xfrm>
            <a:off x="639482" y="1484784"/>
            <a:ext cx="7772400" cy="1944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a:ea typeface="ＭＳ Ｐゴシック" pitchFamily="-108" charset="-128"/>
                <a:cs typeface="Arial"/>
              </a:rPr>
              <a:t>سفر الرؤيا؟</a:t>
            </a:r>
            <a:endParaRPr kumimoji="0" lang="en-US" sz="8800" b="1" i="0" u="none" strike="noStrike" kern="1200" cap="none" spc="0" normalizeH="0" baseline="0" noProof="0" dirty="0">
              <a:ln>
                <a:noFill/>
              </a:ln>
              <a:solidFill>
                <a:srgbClr val="000000"/>
              </a:solidFill>
              <a:effectLst>
                <a:glow rad="228600">
                  <a:srgbClr val="DAEDEF">
                    <a:satMod val="175000"/>
                    <a:alpha val="40000"/>
                  </a:srgbClr>
                </a:glow>
              </a:effectLst>
              <a:uLnTx/>
              <a:uFillTx/>
              <a:latin typeface="Arial"/>
              <a:ea typeface="ＭＳ Ｐゴシック" pitchFamily="-108" charset="-128"/>
              <a:cs typeface="Arial"/>
            </a:endParaRPr>
          </a:p>
        </p:txBody>
      </p:sp>
      <p:sp>
        <p:nvSpPr>
          <p:cNvPr id="4" name="Title 1"/>
          <p:cNvSpPr txBox="1">
            <a:spLocks/>
          </p:cNvSpPr>
          <p:nvPr/>
        </p:nvSpPr>
        <p:spPr bwMode="auto">
          <a:xfrm>
            <a:off x="309261" y="4155919"/>
            <a:ext cx="7772400" cy="2664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115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الرؤيا</a:t>
            </a:r>
            <a:endParaRPr kumimoji="0" lang="en-US" sz="44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endParaRPr>
          </a:p>
        </p:txBody>
      </p:sp>
      <p:sp>
        <p:nvSpPr>
          <p:cNvPr id="8" name="Freeform 7"/>
          <p:cNvSpPr/>
          <p:nvPr/>
        </p:nvSpPr>
        <p:spPr>
          <a:xfrm>
            <a:off x="1228551" y="1989022"/>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9" name="Freeform 8"/>
          <p:cNvSpPr/>
          <p:nvPr/>
        </p:nvSpPr>
        <p:spPr>
          <a:xfrm rot="15525700">
            <a:off x="1228551" y="1980971"/>
            <a:ext cx="936104" cy="1162665"/>
          </a:xfrm>
          <a:custGeom>
            <a:avLst/>
            <a:gdLst>
              <a:gd name="connsiteX0" fmla="*/ 0 w 447206"/>
              <a:gd name="connsiteY0" fmla="*/ 0 h 646704"/>
              <a:gd name="connsiteX1" fmla="*/ 94071 w 447206"/>
              <a:gd name="connsiteY1" fmla="*/ 47033 h 646704"/>
              <a:gd name="connsiteX2" fmla="*/ 152865 w 447206"/>
              <a:gd name="connsiteY2" fmla="*/ 117583 h 646704"/>
              <a:gd name="connsiteX3" fmla="*/ 188142 w 447206"/>
              <a:gd name="connsiteY3" fmla="*/ 152857 h 646704"/>
              <a:gd name="connsiteX4" fmla="*/ 199901 w 447206"/>
              <a:gd name="connsiteY4" fmla="*/ 188132 h 646704"/>
              <a:gd name="connsiteX5" fmla="*/ 235178 w 447206"/>
              <a:gd name="connsiteY5" fmla="*/ 258682 h 646704"/>
              <a:gd name="connsiteX6" fmla="*/ 258695 w 447206"/>
              <a:gd name="connsiteY6" fmla="*/ 411539 h 646704"/>
              <a:gd name="connsiteX7" fmla="*/ 282213 w 447206"/>
              <a:gd name="connsiteY7" fmla="*/ 446814 h 646704"/>
              <a:gd name="connsiteX8" fmla="*/ 293972 w 447206"/>
              <a:gd name="connsiteY8" fmla="*/ 482088 h 646704"/>
              <a:gd name="connsiteX9" fmla="*/ 376284 w 447206"/>
              <a:gd name="connsiteY9" fmla="*/ 587913 h 646704"/>
              <a:gd name="connsiteX10" fmla="*/ 411561 w 447206"/>
              <a:gd name="connsiteY10" fmla="*/ 599671 h 646704"/>
              <a:gd name="connsiteX11" fmla="*/ 446837 w 447206"/>
              <a:gd name="connsiteY11" fmla="*/ 646704 h 646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7206" h="646704">
                <a:moveTo>
                  <a:pt x="0" y="0"/>
                </a:moveTo>
                <a:cubicBezTo>
                  <a:pt x="41558" y="16623"/>
                  <a:pt x="61556" y="19939"/>
                  <a:pt x="94071" y="47033"/>
                </a:cubicBezTo>
                <a:cubicBezTo>
                  <a:pt x="150291" y="93880"/>
                  <a:pt x="110818" y="67129"/>
                  <a:pt x="152865" y="117583"/>
                </a:cubicBezTo>
                <a:cubicBezTo>
                  <a:pt x="163511" y="130357"/>
                  <a:pt x="176383" y="141099"/>
                  <a:pt x="188142" y="152857"/>
                </a:cubicBezTo>
                <a:cubicBezTo>
                  <a:pt x="192062" y="164615"/>
                  <a:pt x="194358" y="177046"/>
                  <a:pt x="199901" y="188132"/>
                </a:cubicBezTo>
                <a:cubicBezTo>
                  <a:pt x="245491" y="279307"/>
                  <a:pt x="205622" y="170018"/>
                  <a:pt x="235178" y="258682"/>
                </a:cubicBezTo>
                <a:cubicBezTo>
                  <a:pt x="236995" y="273219"/>
                  <a:pt x="248593" y="384603"/>
                  <a:pt x="258695" y="411539"/>
                </a:cubicBezTo>
                <a:cubicBezTo>
                  <a:pt x="263657" y="424771"/>
                  <a:pt x="275893" y="434174"/>
                  <a:pt x="282213" y="446814"/>
                </a:cubicBezTo>
                <a:cubicBezTo>
                  <a:pt x="287756" y="457899"/>
                  <a:pt x="287953" y="471254"/>
                  <a:pt x="293972" y="482088"/>
                </a:cubicBezTo>
                <a:cubicBezTo>
                  <a:pt x="307715" y="506824"/>
                  <a:pt x="346036" y="567749"/>
                  <a:pt x="376284" y="587913"/>
                </a:cubicBezTo>
                <a:cubicBezTo>
                  <a:pt x="386597" y="594788"/>
                  <a:pt x="399802" y="595752"/>
                  <a:pt x="411561" y="599671"/>
                </a:cubicBezTo>
                <a:cubicBezTo>
                  <a:pt x="453360" y="627535"/>
                  <a:pt x="446837" y="609055"/>
                  <a:pt x="446837" y="646704"/>
                </a:cubicBezTo>
              </a:path>
            </a:pathLst>
          </a:custGeom>
          <a:ln w="76200" cmpd="sng">
            <a:solidFill>
              <a:srgbClr val="FF0000"/>
            </a:solidFill>
          </a:ln>
        </p:spPr>
        <p:txBody>
          <a:bodyPr vert="horz" wrap="square" lIns="90000" tIns="46800" rIns="90000" bIns="46800" numCol="1" rtlCol="0" anchor="t"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ＭＳ Ｐゴシック" charset="0"/>
            </a:endParaRPr>
          </a:p>
        </p:txBody>
      </p:sp>
      <p:sp>
        <p:nvSpPr>
          <p:cNvPr id="10"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319</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11" name="Title 1"/>
          <p:cNvSpPr txBox="1">
            <a:spLocks/>
          </p:cNvSpPr>
          <p:nvPr/>
        </p:nvSpPr>
        <p:spPr bwMode="auto">
          <a:xfrm>
            <a:off x="-43626" y="3127802"/>
            <a:ext cx="9231251" cy="1165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96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rPr>
              <a:t>= نهاية العالم</a:t>
            </a:r>
            <a:endParaRPr kumimoji="0" lang="en-US" sz="4000" b="1" i="0" u="none" strike="noStrike" kern="1200" cap="none" spc="0" normalizeH="0" baseline="0" noProof="0" dirty="0">
              <a:ln>
                <a:noFill/>
              </a:ln>
              <a:solidFill>
                <a:srgbClr val="FFFFFF"/>
              </a:solidFill>
              <a:effectLst>
                <a:glow rad="228600">
                  <a:srgbClr val="000000">
                    <a:satMod val="175000"/>
                    <a:alpha val="91000"/>
                  </a:srgbClr>
                </a:glow>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17033441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animBg="1"/>
      <p:bldP spid="9"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pic>
        <p:nvPicPr>
          <p:cNvPr id="105474" name="Picture 1" descr="01 Map of the Seven Churc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2088" y="0"/>
            <a:ext cx="87725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5475" name="Rectangle 2"/>
          <p:cNvSpPr>
            <a:spLocks noGrp="1" noChangeArrowheads="1"/>
          </p:cNvSpPr>
          <p:nvPr>
            <p:ph type="ctrTitle"/>
          </p:nvPr>
        </p:nvSpPr>
        <p:spPr>
          <a:xfrm>
            <a:off x="179387" y="371021"/>
            <a:ext cx="8816975" cy="863600"/>
          </a:xfrm>
        </p:spPr>
        <p:txBody>
          <a:bodyPr/>
          <a:lstStyle/>
          <a:p>
            <a:pPr algn="r" rtl="1"/>
            <a:r>
              <a:rPr lang="ar-EG" b="1" dirty="0">
                <a:solidFill>
                  <a:srgbClr val="000000"/>
                </a:solidFill>
                <a:latin typeface="Arial" charset="0"/>
                <a:ea typeface="ＭＳ Ｐゴシック" charset="0"/>
              </a:rPr>
              <a:t>آسيا في الإمبراطورية الرومانية</a:t>
            </a:r>
            <a:endParaRPr lang="en-US" b="1" dirty="0">
              <a:solidFill>
                <a:srgbClr val="000000"/>
              </a:solidFill>
              <a:latin typeface="Arial" charset="0"/>
              <a:ea typeface="ＭＳ Ｐゴシック" charset="0"/>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Tree>
    <p:extLst>
      <p:ext uri="{BB962C8B-B14F-4D97-AF65-F5344CB8AC3E}">
        <p14:creationId xmlns:p14="http://schemas.microsoft.com/office/powerpoint/2010/main" val="258134320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9304093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947636"/>
            <a:ext cx="9144000" cy="2401711"/>
          </a:xfrm>
        </p:spPr>
        <p:txBody>
          <a:bodyPr/>
          <a:lstStyle/>
          <a:p>
            <a:pPr rtl="1"/>
            <a:r>
              <a:rPr lang="ar-SA" sz="8800" dirty="0">
                <a:solidFill>
                  <a:schemeClr val="bg1"/>
                </a:solidFill>
                <a:latin typeface="Arial" charset="0"/>
                <a:ea typeface="Osaka" charset="0"/>
                <a:cs typeface="Arial" charset="0"/>
              </a:rPr>
              <a:t>رؤيا</a:t>
            </a:r>
            <a:r>
              <a:rPr lang="en-US" sz="8800" dirty="0">
                <a:solidFill>
                  <a:schemeClr val="bg1"/>
                </a:solidFill>
                <a:latin typeface="Arial" charset="0"/>
                <a:ea typeface="Osaka" charset="0"/>
                <a:cs typeface="Arial" charset="0"/>
              </a:rPr>
              <a:t>  </a:t>
            </a:r>
            <a:r>
              <a:rPr lang="ar-SA" sz="8800" dirty="0">
                <a:latin typeface="Arial" charset="0"/>
                <a:ea typeface="Osaka" charset="0"/>
                <a:cs typeface="Arial" charset="0"/>
              </a:rPr>
              <a:t>١</a:t>
            </a:r>
            <a:r>
              <a:rPr lang="en-US" sz="8800" dirty="0">
                <a:latin typeface="Arial" charset="0"/>
                <a:ea typeface="Osaka" charset="0"/>
                <a:cs typeface="Arial" charset="0"/>
              </a:rPr>
              <a:t> </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2502053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D8D90518-2FDB-A446-ADFA-9E47CB6AE84B}"/>
              </a:ext>
            </a:extLst>
          </p:cNvPr>
          <p:cNvSpPr txBox="1">
            <a:spLocks noChangeArrowheads="1"/>
          </p:cNvSpPr>
          <p:nvPr/>
        </p:nvSpPr>
        <p:spPr bwMode="auto">
          <a:xfrm>
            <a:off x="6252779" y="1765147"/>
            <a:ext cx="2518370" cy="3219142"/>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الموت</a:t>
            </a:r>
            <a:endPar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100" normalizeH="0" baseline="0" noProof="0" dirty="0">
                <a:ln>
                  <a:noFill/>
                </a:ln>
                <a:solidFill>
                  <a:srgbClr val="470946"/>
                </a:solidFill>
                <a:effectLst/>
                <a:uLnTx/>
                <a:uFillTx/>
                <a:latin typeface="Helvetica Neue Black Condensed"/>
                <a:ea typeface="ＭＳ Ｐゴシック" charset="0"/>
                <a:cs typeface="Helvetica Neue Black Condensed"/>
              </a:rPr>
              <a:t>(1)</a:t>
            </a:r>
          </a:p>
        </p:txBody>
      </p:sp>
      <p:sp>
        <p:nvSpPr>
          <p:cNvPr id="2" name="Title 1"/>
          <p:cNvSpPr>
            <a:spLocks noGrp="1"/>
          </p:cNvSpPr>
          <p:nvPr>
            <p:ph type="ctrTitle"/>
          </p:nvPr>
        </p:nvSpPr>
        <p:spPr>
          <a:xfrm>
            <a:off x="136993" y="50754"/>
            <a:ext cx="8992241" cy="1688992"/>
          </a:xfrm>
          <a:noFill/>
        </p:spPr>
        <p:txBody>
          <a:bodyPr anchor="t"/>
          <a:lstStyle/>
          <a:p>
            <a:pPr rtl="1"/>
            <a:r>
              <a:rPr lang="ar-JO" sz="5400" b="1" dirty="0">
                <a:effectLst>
                  <a:glow rad="101600">
                    <a:schemeClr val="tx1">
                      <a:alpha val="99000"/>
                    </a:schemeClr>
                  </a:glow>
                </a:effectLst>
              </a:rPr>
              <a:t>ننتصر عندما نرى أن يسوع يسود على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7" name="Rectangle 2"/>
          <p:cNvSpPr txBox="1">
            <a:spLocks noChangeArrowheads="1"/>
          </p:cNvSpPr>
          <p:nvPr/>
        </p:nvSpPr>
        <p:spPr bwMode="auto">
          <a:xfrm>
            <a:off x="14766" y="5948489"/>
            <a:ext cx="9129234"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مخطط سفر الرؤيا</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647558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25750" y="2257424"/>
            <a:ext cx="6069012" cy="1266825"/>
          </a:xfrm>
        </p:spPr>
        <p:txBody>
          <a:bodyPr/>
          <a:lstStyle/>
          <a:p>
            <a:pPr algn="r"/>
            <a:r>
              <a:rPr lang="ar-SA" b="1">
                <a:solidFill>
                  <a:srgbClr val="FFFFFF"/>
                </a:solidFill>
                <a:latin typeface="Arial" charset="0"/>
                <a:ea typeface="ＭＳ Ｐゴシック" charset="0"/>
              </a:rPr>
              <a:t>يوحنا في بطمس</a:t>
            </a:r>
            <a:r>
              <a:rPr lang="en-US" b="1">
                <a:solidFill>
                  <a:srgbClr val="FFFFFF"/>
                </a:solidFill>
                <a:latin typeface="Arial" charset="0"/>
                <a:ea typeface="ＭＳ Ｐゴシック" charset="0"/>
              </a:rPr>
              <a:t> </a:t>
            </a:r>
            <a:br>
              <a:rPr lang="en-US" b="1">
                <a:solidFill>
                  <a:srgbClr val="FFFFFF"/>
                </a:solidFill>
                <a:latin typeface="Arial" charset="0"/>
                <a:ea typeface="ＭＳ Ｐゴシック" charset="0"/>
              </a:rPr>
            </a:br>
            <a:r>
              <a:rPr lang="ar-SA" b="1">
                <a:solidFill>
                  <a:srgbClr val="FFFFFF"/>
                </a:solidFill>
                <a:latin typeface="Arial" charset="0"/>
                <a:ea typeface="ＭＳ Ｐゴシック" charset="0"/>
              </a:rPr>
              <a:t>(رؤيا١: ٩-١٠)</a:t>
            </a:r>
            <a:endParaRPr lang="en-US" b="1">
              <a:solidFill>
                <a:srgbClr val="FFFFFF"/>
              </a:solidFill>
              <a:latin typeface="Arial" charset="0"/>
              <a:ea typeface="ＭＳ Ｐゴシック" charset="0"/>
            </a:endParaRPr>
          </a:p>
        </p:txBody>
      </p:sp>
      <p:sp>
        <p:nvSpPr>
          <p:cNvPr id="758787" name="Text Box 7"/>
          <p:cNvSpPr txBox="1">
            <a:spLocks noChangeArrowheads="1"/>
          </p:cNvSpPr>
          <p:nvPr/>
        </p:nvSpPr>
        <p:spPr bwMode="auto">
          <a:xfrm>
            <a:off x="8421959" y="3651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٣٣٤</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9262245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latin typeface="Arial" panose="020B0604020202020204" pitchFamily="34" charset="0"/>
                <a:ea typeface="ＭＳ Ｐゴシック" charset="0"/>
                <a:cs typeface="Arial" panose="020B0604020202020204" pitchFamily="34" charset="0"/>
              </a:rPr>
              <a:t>لماذا يجب أن نعرف</a:t>
            </a:r>
            <a:br>
              <a:rPr lang="ar-JO" sz="5400" dirty="0">
                <a:solidFill>
                  <a:srgbClr val="FFFFFF"/>
                </a:solidFill>
                <a:latin typeface="Arial" panose="020B0604020202020204" pitchFamily="34" charset="0"/>
                <a:ea typeface="ＭＳ Ｐゴシック" charset="0"/>
                <a:cs typeface="Arial" panose="020B0604020202020204" pitchFamily="34" charset="0"/>
              </a:rPr>
            </a:br>
            <a:r>
              <a:rPr lang="ar-JO" sz="5400" dirty="0">
                <a:solidFill>
                  <a:srgbClr val="FFFFFF"/>
                </a:solidFill>
                <a:latin typeface="Arial" panose="020B0604020202020204" pitchFamily="34" charset="0"/>
                <a:ea typeface="ＭＳ Ｐゴシック" charset="0"/>
                <a:cs typeface="Arial" panose="020B0604020202020204" pitchFamily="34" charset="0"/>
              </a:rPr>
              <a:t>أن يسوع </a:t>
            </a:r>
            <a:r>
              <a:rPr lang="ar-JO" sz="5400" dirty="0">
                <a:solidFill>
                  <a:srgbClr val="FFFF00"/>
                </a:solidFill>
                <a:latin typeface="Arial" panose="020B0604020202020204" pitchFamily="34" charset="0"/>
                <a:ea typeface="ＭＳ Ｐゴシック" charset="0"/>
                <a:cs typeface="Arial" panose="020B0604020202020204" pitchFamily="34" charset="0"/>
              </a:rPr>
              <a:t>يحكم</a:t>
            </a:r>
            <a:r>
              <a:rPr lang="ar-JO" sz="5400" dirty="0">
                <a:solidFill>
                  <a:srgbClr val="FFFFFF"/>
                </a:solidFill>
                <a:latin typeface="Arial" panose="020B0604020202020204" pitchFamily="34" charset="0"/>
                <a:ea typeface="ＭＳ Ｐゴシック" charset="0"/>
                <a:cs typeface="Arial" panose="020B0604020202020204" pitchFamily="34" charset="0"/>
              </a:rPr>
              <a:t> العالم؟</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4153504693"/>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758786" name="Rectangle 3"/>
          <p:cNvSpPr>
            <a:spLocks noGrp="1" noChangeArrowheads="1"/>
          </p:cNvSpPr>
          <p:nvPr>
            <p:ph type="title"/>
          </p:nvPr>
        </p:nvSpPr>
        <p:spPr>
          <a:xfrm>
            <a:off x="-1" y="68413"/>
            <a:ext cx="8079619" cy="1266825"/>
          </a:xfrm>
          <a:noFill/>
          <a:ln>
            <a:noFill/>
          </a:ln>
        </p:spPr>
        <p:txBody>
          <a:bodyPr vert="horz" wrap="square" lIns="91440" tIns="45720" rIns="91440" bIns="45720" numCol="1" anchor="ctr" anchorCtr="0" compatLnSpc="1">
            <a:prstTxWarp prst="textNoShape">
              <a:avLst/>
            </a:prstTxWarp>
          </a:bodyPr>
          <a:lstStyle/>
          <a:p>
            <a:pPr algn="r"/>
            <a:r>
              <a:rPr lang="ar-SA" sz="6000" dirty="0">
                <a:solidFill>
                  <a:schemeClr val="bg1"/>
                </a:solidFill>
                <a:latin typeface="Arial" charset="0"/>
                <a:ea typeface="Osaka" charset="0"/>
                <a:cs typeface="Arial" charset="0"/>
              </a:rPr>
              <a:t>رؤيا</a:t>
            </a:r>
            <a:r>
              <a:rPr lang="en-US" sz="6000" dirty="0">
                <a:solidFill>
                  <a:schemeClr val="bg1"/>
                </a:solidFill>
                <a:latin typeface="Arial" charset="0"/>
                <a:ea typeface="Osaka" charset="0"/>
                <a:cs typeface="Arial" charset="0"/>
              </a:rPr>
              <a:t>  </a:t>
            </a:r>
            <a:r>
              <a:rPr lang="ar-SA" sz="6000" dirty="0">
                <a:solidFill>
                  <a:schemeClr val="bg1"/>
                </a:solidFill>
                <a:latin typeface="Arial" charset="0"/>
                <a:ea typeface="Osaka" charset="0"/>
                <a:cs typeface="Arial" charset="0"/>
              </a:rPr>
              <a:t>١</a:t>
            </a:r>
            <a:r>
              <a:rPr lang="en-US" sz="6000" dirty="0">
                <a:solidFill>
                  <a:schemeClr val="bg1"/>
                </a:solidFill>
                <a:latin typeface="Arial" charset="0"/>
                <a:ea typeface="Osaka" charset="0"/>
                <a:cs typeface="Arial" charset="0"/>
              </a:rPr>
              <a:t> </a:t>
            </a:r>
            <a:endParaRPr lang="en-US" sz="6000" b="1" dirty="0">
              <a:solidFill>
                <a:schemeClr val="bg1"/>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353165652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19559" y="1045155"/>
            <a:ext cx="4592326" cy="5569997"/>
          </a:xfrm>
          <a:solidFill>
            <a:srgbClr val="800000"/>
          </a:solidFill>
        </p:spPr>
        <p:txBody>
          <a:bodyPr/>
          <a:lstStyle/>
          <a:p>
            <a:pPr rtl="1"/>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	يكشف يسوع عن المستقبل ويعد</a:t>
            </a:r>
            <a:b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 بمباركة جميع الذين يقرأون ويطيعون النبوة </a:t>
            </a:r>
            <a:br>
              <a:rPr lang="ar-JO"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br>
            <a:r>
              <a:rPr lang="ar-SA"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(1: 1- 3).</a:t>
            </a:r>
            <a:endParaRPr lang="en-US" b="1"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pic>
        <p:nvPicPr>
          <p:cNvPr id="3" name="Picture 2"/>
          <p:cNvPicPr>
            <a:picLocks noChangeAspect="1"/>
          </p:cNvPicPr>
          <p:nvPr/>
        </p:nvPicPr>
        <p:blipFill>
          <a:blip r:embed="rId4"/>
          <a:stretch>
            <a:fillRect/>
          </a:stretch>
        </p:blipFill>
        <p:spPr>
          <a:xfrm>
            <a:off x="4572766" y="1839133"/>
            <a:ext cx="4592326" cy="4776019"/>
          </a:xfrm>
          <a:prstGeom prst="rect">
            <a:avLst/>
          </a:prstGeom>
        </p:spPr>
      </p:pic>
      <p:sp>
        <p:nvSpPr>
          <p:cNvPr id="5" name="Text Box 7"/>
          <p:cNvSpPr txBox="1">
            <a:spLocks noChangeArrowheads="1"/>
          </p:cNvSpPr>
          <p:nvPr/>
        </p:nvSpPr>
        <p:spPr bwMode="auto">
          <a:xfrm>
            <a:off x="65299" y="136136"/>
            <a:ext cx="7699659" cy="77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لماذا نقرأ سفر الرؤيا؟</a:t>
            </a:r>
            <a:endParaRPr kumimoji="0" lang="en-US" sz="44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031553"/>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80962" name="Picture 4" descr="j02851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3" name="Rectangle 5"/>
          <p:cNvSpPr>
            <a:spLocks noChangeArrowheads="1"/>
          </p:cNvSpPr>
          <p:nvPr/>
        </p:nvSpPr>
        <p:spPr bwMode="auto">
          <a:xfrm>
            <a:off x="53975" y="2060575"/>
            <a:ext cx="7261225" cy="2376488"/>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hlinkClick r:id="rId4">
                  <a:extLst>
                    <a:ext uri="{A12FA001-AC4F-418D-AE19-62706E023703}">
                      <ahyp:hlinkClr xmlns:ahyp="http://schemas.microsoft.com/office/drawing/2018/hyperlinkcolor" val="tx"/>
                    </a:ext>
                  </a:extLst>
                </a:hlinkClick>
              </a:rPr>
              <a:t>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إِعْلاَنُ يَسُوعَ الْمَسِيحِ</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الَّذِي أَعْطَاهُ إِيَّاهُ اللهُ، لِيُرِيَ عَبِيدَهُ مَا لاَ بُدَّ أَنْ يَكُونَ عَنْ قَرِيبٍ، وَبَيَّنَهُ مُرْسِلًا بِيَدِ مَلاَكِهِ لِعَبْدِهِ يُوحَنَّا،</a:t>
            </a:r>
          </a:p>
          <a:p>
            <a:pPr marL="0" marR="0" lvl="0" indent="0" algn="r" defTabSz="914400" rtl="1" eaLnBrk="0" fontAlgn="base" latinLnBrk="0" hangingPunct="0">
              <a:lnSpc>
                <a:spcPct val="100000"/>
              </a:lnSpc>
              <a:spcBef>
                <a:spcPct val="20000"/>
              </a:spcBef>
              <a:spcAft>
                <a:spcPct val="0"/>
              </a:spcAft>
              <a:buClrTx/>
              <a:buSzTx/>
              <a:buFontTx/>
              <a:buNone/>
              <a:tabLst/>
              <a:defRPr/>
            </a:pPr>
            <a:b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hlinkClick r:id="rId5">
                  <a:extLst>
                    <a:ext uri="{A12FA001-AC4F-418D-AE19-62706E023703}">
                      <ahyp:hlinkClr xmlns:ahyp="http://schemas.microsoft.com/office/drawing/2018/hyperlinkcolor" val="tx"/>
                    </a:ext>
                  </a:extLst>
                </a:hlinkClick>
              </a:rPr>
              <a:t>2</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الَّذِي شَهِدَ بِكَلِمَةِ اللهِ وَبِشَهَادَةِ يَسُوعَ الْمَسِيحِ بِكُلِّ مَا رَآه</a:t>
            </a: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2-1:1</a:t>
            </a:r>
          </a:p>
        </p:txBody>
      </p:sp>
      <p:sp>
        <p:nvSpPr>
          <p:cNvPr id="148484" name="Rectangle 6"/>
          <p:cNvSpPr>
            <a:spLocks noChangeArrowheads="1"/>
          </p:cNvSpPr>
          <p:nvPr/>
        </p:nvSpPr>
        <p:spPr bwMode="auto">
          <a:xfrm>
            <a:off x="53975" y="4549283"/>
            <a:ext cx="7291388" cy="2311400"/>
          </a:xfrm>
          <a:prstGeom prst="rect">
            <a:avLst/>
          </a:prstGeom>
          <a:gradFill rotWithShape="1">
            <a:gsLst>
              <a:gs pos="0">
                <a:srgbClr val="2F002F"/>
              </a:gs>
              <a:gs pos="50000">
                <a:srgbClr val="660066"/>
              </a:gs>
              <a:gs pos="100000">
                <a:srgbClr val="2F002F"/>
              </a:gs>
            </a:gsLst>
            <a:lin ang="5400000" scaled="1"/>
          </a:gradFill>
          <a:ln>
            <a:noFill/>
          </a:ln>
        </p:spPr>
        <p:txBody>
          <a:bodyPr/>
          <a:lstStyle/>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الكلمة الرئيسية: </a:t>
            </a:r>
            <a:r>
              <a:rPr kumimoji="0" lang="ar-SA"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ال</a:t>
            </a:r>
            <a:r>
              <a:rPr kumimoji="0" lang="ar-EG" sz="2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rPr>
              <a:t>انتصار</a:t>
            </a: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ar-EG" sz="24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الآية الرئيسية: </a:t>
            </a:r>
            <a:r>
              <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فَاكْتُبْ</a:t>
            </a: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رَأَيْتَ، </a:t>
            </a:r>
            <a:endParaRPr kumimoji="0" lang="ar-EG"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ar-SA"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a:p>
            <a:pPr marL="0" marR="0" lvl="0" indent="0" algn="r" defTabSz="914400" rtl="1" eaLnBrk="0" fontAlgn="base" latinLnBrk="0" hangingPunct="0">
              <a:lnSpc>
                <a:spcPct val="100000"/>
              </a:lnSpc>
              <a:spcBef>
                <a:spcPct val="2000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(19:1)</a:t>
            </a:r>
            <a:r>
              <a:rPr kumimoji="0" lang="ar-EG"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مَا هُوَ كَائِنٌ، وَمَا هُوَ عَتِيدٌ أَنْ يَكُونَ بَعْدَ هذَا.</a:t>
            </a:r>
          </a:p>
          <a:p>
            <a:pPr marL="0" marR="0" lvl="0" indent="0" algn="r" defTabSz="914400" rtl="1"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6" name="Rectangle 2"/>
          <p:cNvSpPr txBox="1">
            <a:spLocks noChangeArrowheads="1"/>
          </p:cNvSpPr>
          <p:nvPr/>
        </p:nvSpPr>
        <p:spPr bwMode="auto">
          <a:xfrm>
            <a:off x="7485578" y="1844675"/>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الله</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7485578" y="3628779"/>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الملاك</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8" name="Rectangle 2"/>
          <p:cNvSpPr txBox="1">
            <a:spLocks noChangeArrowheads="1"/>
          </p:cNvSpPr>
          <p:nvPr/>
        </p:nvSpPr>
        <p:spPr bwMode="auto">
          <a:xfrm>
            <a:off x="7485578" y="4520831"/>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يوحنا</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Rectangle 2"/>
          <p:cNvSpPr txBox="1">
            <a:spLocks noChangeArrowheads="1"/>
          </p:cNvSpPr>
          <p:nvPr/>
        </p:nvSpPr>
        <p:spPr bwMode="auto">
          <a:xfrm>
            <a:off x="7323653" y="5412883"/>
            <a:ext cx="183515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القراء</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ar-EG"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(خدام)</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2" name="Down Arrow 1"/>
          <p:cNvSpPr>
            <a:spLocks noChangeArrowheads="1"/>
          </p:cNvSpPr>
          <p:nvPr/>
        </p:nvSpPr>
        <p:spPr bwMode="auto">
          <a:xfrm>
            <a:off x="7953097" y="2492375"/>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own Arrow 10"/>
          <p:cNvSpPr>
            <a:spLocks noChangeArrowheads="1"/>
          </p:cNvSpPr>
          <p:nvPr/>
        </p:nvSpPr>
        <p:spPr bwMode="auto">
          <a:xfrm>
            <a:off x="7953097" y="4199139"/>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Down Arrow 11"/>
          <p:cNvSpPr>
            <a:spLocks noChangeArrowheads="1"/>
          </p:cNvSpPr>
          <p:nvPr/>
        </p:nvSpPr>
        <p:spPr bwMode="auto">
          <a:xfrm>
            <a:off x="7953097" y="5052520"/>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80972" name="Rectangle 2"/>
          <p:cNvSpPr>
            <a:spLocks noGrp="1" noChangeArrowheads="1"/>
          </p:cNvSpPr>
          <p:nvPr>
            <p:ph type="title"/>
          </p:nvPr>
        </p:nvSpPr>
        <p:spPr>
          <a:xfrm>
            <a:off x="3132138" y="404813"/>
            <a:ext cx="4391025" cy="1295400"/>
          </a:xfrm>
          <a:solidFill>
            <a:schemeClr val="bg1"/>
          </a:solidFill>
        </p:spPr>
        <p:txBody>
          <a:bodyPr/>
          <a:lstStyle/>
          <a:p>
            <a:r>
              <a:rPr lang="ar-EG" b="1" dirty="0">
                <a:solidFill>
                  <a:schemeClr val="tx1"/>
                </a:solidFill>
                <a:latin typeface="Arial" charset="0"/>
                <a:ea typeface="ＭＳ Ｐゴシック" charset="0"/>
              </a:rPr>
              <a:t>مفاتيح لفتح ال</a:t>
            </a:r>
            <a:r>
              <a:rPr lang="ar-SA" b="1" dirty="0">
                <a:solidFill>
                  <a:schemeClr val="tx1"/>
                </a:solidFill>
                <a:latin typeface="Arial" charset="0"/>
                <a:ea typeface="ＭＳ Ｐゴシック" charset="0"/>
              </a:rPr>
              <a:t>رؤيا</a:t>
            </a:r>
            <a:endParaRPr lang="en-US" b="1" dirty="0">
              <a:solidFill>
                <a:schemeClr val="tx1"/>
              </a:solidFill>
              <a:latin typeface="Arial" charset="0"/>
              <a:ea typeface="ＭＳ Ｐゴシック" charset="0"/>
            </a:endParaRPr>
          </a:p>
        </p:txBody>
      </p:sp>
      <p:sp>
        <p:nvSpPr>
          <p:cNvPr id="13" name="Text Box 1034"/>
          <p:cNvSpPr txBox="1">
            <a:spLocks noChangeArrowheads="1"/>
          </p:cNvSpPr>
          <p:nvPr/>
        </p:nvSpPr>
        <p:spPr bwMode="auto">
          <a:xfrm>
            <a:off x="7571020" y="0"/>
            <a:ext cx="157298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000000"/>
                </a:solidFill>
                <a:effectLst>
                  <a:outerShdw blurRad="38100" dist="38100" dir="2700000" algn="tl">
                    <a:srgbClr val="DDDDDD"/>
                  </a:outerShdw>
                </a:effectLst>
                <a:uLnTx/>
                <a:uFillTx/>
                <a:latin typeface="Arial" charset="0"/>
                <a:ea typeface="ＭＳ Ｐゴシック" charset="0"/>
                <a:cs typeface="Arial" charset="0"/>
              </a:rPr>
              <a:t>322</a:t>
            </a:r>
          </a:p>
        </p:txBody>
      </p:sp>
      <p:sp>
        <p:nvSpPr>
          <p:cNvPr id="14" name="Rectangle 2"/>
          <p:cNvSpPr txBox="1">
            <a:spLocks noChangeArrowheads="1"/>
          </p:cNvSpPr>
          <p:nvPr/>
        </p:nvSpPr>
        <p:spPr bwMode="auto">
          <a:xfrm>
            <a:off x="7485578" y="2736727"/>
            <a:ext cx="1511300" cy="64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يسوع</a:t>
            </a:r>
            <a:endParaRPr kumimoji="0" lang="en-US" sz="32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5" name="Down Arrow 14"/>
          <p:cNvSpPr>
            <a:spLocks noChangeArrowheads="1"/>
          </p:cNvSpPr>
          <p:nvPr/>
        </p:nvSpPr>
        <p:spPr bwMode="auto">
          <a:xfrm>
            <a:off x="7953097" y="3345757"/>
            <a:ext cx="576263" cy="360363"/>
          </a:xfrm>
          <a:prstGeom prst="downArrow">
            <a:avLst>
              <a:gd name="adj1" fmla="val 50000"/>
              <a:gd name="adj2" fmla="val 50000"/>
            </a:avLst>
          </a:prstGeom>
          <a:solidFill>
            <a:schemeClr val="accent6"/>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3653323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par>
                          <p:cTn id="13" fill="hold" nodeType="afterGroup">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P spid="11" grpId="0" animBg="1"/>
      <p:bldP spid="12" grpId="0" animBg="1"/>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Worship.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37728" y="44624"/>
            <a:ext cx="9070776" cy="915728"/>
          </a:xfrm>
          <a:noFill/>
          <a:ln>
            <a:noFill/>
          </a:ln>
        </p:spPr>
        <p:txBody>
          <a:bodyPr vert="horz" wrap="square" lIns="91440" tIns="45720" rIns="91440" bIns="45720" numCol="1" anchor="ctr" anchorCtr="0" compatLnSpc="1">
            <a:prstTxWarp prst="textNoShape">
              <a:avLst/>
            </a:prstTxWarp>
          </a:bodyPr>
          <a:lstStyle/>
          <a:p>
            <a:pPr rtl="1"/>
            <a:r>
              <a:rPr lang="ar-EG" dirty="0">
                <a:effectLst>
                  <a:glow rad="241300">
                    <a:schemeClr val="tx1"/>
                  </a:glow>
                </a:effectLst>
              </a:rPr>
              <a:t>الخصائص</a:t>
            </a:r>
            <a:endParaRPr lang="en-US" dirty="0">
              <a:effectLst>
                <a:glow rad="241300">
                  <a:schemeClr val="tx1"/>
                </a:glow>
              </a:effectLst>
            </a:endParaRPr>
          </a:p>
        </p:txBody>
      </p:sp>
      <p:sp>
        <p:nvSpPr>
          <p:cNvPr id="5" name="Text Box 1034"/>
          <p:cNvSpPr txBox="1">
            <a:spLocks noChangeArrowheads="1"/>
          </p:cNvSpPr>
          <p:nvPr/>
        </p:nvSpPr>
        <p:spPr bwMode="auto">
          <a:xfrm>
            <a:off x="8105915" y="30024"/>
            <a:ext cx="982870" cy="463846"/>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rPr>
              <a:t>322</a:t>
            </a:r>
            <a:endParaRPr kumimoji="0" lang="en-US" sz="2400" b="1" i="0" u="none" strike="noStrike" kern="1200" cap="none" spc="0" normalizeH="0" baseline="0" noProof="0" dirty="0">
              <a:ln>
                <a:noFill/>
              </a:ln>
              <a:solidFill>
                <a:srgbClr val="FFFFFF"/>
              </a:solidFill>
              <a:effectLst>
                <a:outerShdw blurRad="38100" dist="38100" dir="2700000" algn="tl">
                  <a:srgbClr val="4E5B6F"/>
                </a:outerShdw>
              </a:effectLst>
              <a:uLnTx/>
              <a:uFillTx/>
              <a:latin typeface="Arial" charset="0"/>
              <a:ea typeface="ＭＳ Ｐゴシック" charset="0"/>
              <a:cs typeface="Arial" charset="0"/>
            </a:endParaRPr>
          </a:p>
        </p:txBody>
      </p:sp>
      <p:sp>
        <p:nvSpPr>
          <p:cNvPr id="3" name="TextBox 2"/>
          <p:cNvSpPr txBox="1"/>
          <p:nvPr/>
        </p:nvSpPr>
        <p:spPr>
          <a:xfrm>
            <a:off x="185860" y="1027556"/>
            <a:ext cx="8902925" cy="954107"/>
          </a:xfrm>
          <a:prstGeom prst="rect">
            <a:avLst/>
          </a:prstGeom>
          <a:noFill/>
        </p:spPr>
        <p:txBody>
          <a:bodyPr wrap="square" rtlCol="0">
            <a:spAutoFit/>
          </a:bodyPr>
          <a:lstStyle>
            <a:defPPr>
              <a:defRPr lang="en-US"/>
            </a:defPPr>
            <a:lvl1pPr marL="541338" indent="-541338">
              <a:defRPr sz="2800" b="1">
                <a:solidFill>
                  <a:schemeClr val="bg1"/>
                </a:solidFill>
                <a:effectLst>
                  <a:glow rad="241300">
                    <a:schemeClr val="tx1">
                      <a:alpha val="75000"/>
                    </a:schemeClr>
                  </a:glow>
                </a:effectLst>
                <a:latin typeface="Arial"/>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هذا هو السفر الوحيد في الكتاب المقدس الذي يعد ببركة خاصة لقراءته </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 3).</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
        <p:nvSpPr>
          <p:cNvPr id="6" name="TextBox 5"/>
          <p:cNvSpPr txBox="1"/>
          <p:nvPr/>
        </p:nvSpPr>
        <p:spPr>
          <a:xfrm>
            <a:off x="1070306" y="2601970"/>
            <a:ext cx="7947123" cy="1384995"/>
          </a:xfrm>
          <a:prstGeom prst="rect">
            <a:avLst/>
          </a:prstGeom>
          <a:noFill/>
        </p:spPr>
        <p:txBody>
          <a:bodyPr wrap="square" rtlCol="0">
            <a:spAutoFit/>
          </a:bodyPr>
          <a:lstStyle>
            <a:defPPr>
              <a:defRPr lang="en-US"/>
            </a:defPPr>
            <a:lvl1pPr marL="541338" marR="0" lvl="0" indent="-541338" algn="r" defTabSz="914400" rtl="1" eaLnBrk="0" fontAlgn="base" hangingPunct="0">
              <a:lnSpc>
                <a:spcPct val="100000"/>
              </a:lnSpc>
              <a:spcBef>
                <a:spcPct val="0"/>
              </a:spcBef>
              <a:spcAft>
                <a:spcPct val="0"/>
              </a:spcAft>
              <a:buClrTx/>
              <a:buSzTx/>
              <a:buFontTx/>
              <a:buNone/>
              <a:tabLst/>
              <a:defRPr kumimoji="0" sz="2800" b="1" i="0" u="none" strike="noStrike" cap="none" spc="0" normalizeH="0" baseline="0">
                <a:ln>
                  <a:noFill/>
                </a:ln>
                <a:solidFill>
                  <a:srgbClr val="FFFFFF"/>
                </a:solidFill>
                <a:effectLst>
                  <a:glow rad="241300">
                    <a:srgbClr val="000000">
                      <a:alpha val="75000"/>
                    </a:srgbClr>
                  </a:glow>
                </a:effectLst>
                <a:uLnTx/>
                <a:uFillTx/>
                <a:latin typeface="Arial"/>
                <a:ea typeface="ＭＳ Ｐゴシック" charset="0"/>
                <a:cs typeface="Arial"/>
              </a:defRPr>
            </a:lvl1pPr>
          </a:lstStyle>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طُوبَى لِلَّذِي يَقْرَأُ وَلِلَّذِينَ يَسْمَعُونَ أَقْوَالَ النُّبُوَّةِ، وَيَحْفَظُونَ مَا هُوَ مَكْتُوبٌ فِيهَا، لأَنَّ الْوَقْتَ قَرِيبٌ.</a:t>
            </a:r>
          </a:p>
          <a:p>
            <a:pPr marL="541338" marR="0" lvl="0" indent="-541338" algn="r" defTabSz="914400" rtl="1" eaLnBrk="0" fontAlgn="base" latinLnBrk="0" hangingPunct="0">
              <a:lnSpc>
                <a:spcPct val="100000"/>
              </a:lnSpc>
              <a:spcBef>
                <a:spcPct val="0"/>
              </a:spcBef>
              <a:spcAft>
                <a:spcPct val="0"/>
              </a:spcAft>
              <a:buClrTx/>
              <a:buSzTx/>
              <a:buFontTx/>
              <a:buNone/>
              <a:tabLst/>
              <a:defRPr/>
            </a:pPr>
            <a:r>
              <a:rPr kumimoji="0" lang="ar-EG"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(1: 3</a:t>
            </a:r>
            <a:r>
              <a:rPr kumimoji="0" lang="ar-SA"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glow rad="241300">
                  <a:srgbClr val="000000">
                    <a:alpha val="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8108880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look_down-Asian_woman.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5" y="-26988"/>
            <a:ext cx="9140825" cy="668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2225"/>
            <a:ext cx="9144000" cy="787400"/>
          </a:xfrm>
          <a:solidFill>
            <a:schemeClr val="accent6">
              <a:lumMod val="75000"/>
            </a:schemeClr>
          </a:solidFill>
        </p:spPr>
        <p:txBody>
          <a:bodyPr/>
          <a:lstStyle/>
          <a:p>
            <a:pPr rtl="1">
              <a:defRPr/>
            </a:pPr>
            <a:r>
              <a:rPr lang="ar-EG" dirty="0"/>
              <a:t>يخبرنا الرؤيا أن نتطلع إلى ...</a:t>
            </a:r>
            <a:endParaRPr lang="en-US" dirty="0"/>
          </a:p>
        </p:txBody>
      </p:sp>
    </p:spTree>
    <p:extLst>
      <p:ext uri="{BB962C8B-B14F-4D97-AF65-F5344CB8AC3E}">
        <p14:creationId xmlns:p14="http://schemas.microsoft.com/office/powerpoint/2010/main" val="16694876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itle 1"/>
          <p:cNvSpPr>
            <a:spLocks noGrp="1"/>
          </p:cNvSpPr>
          <p:nvPr>
            <p:ph type="title"/>
          </p:nvPr>
        </p:nvSpPr>
        <p:spPr>
          <a:xfrm>
            <a:off x="5008563" y="609600"/>
            <a:ext cx="3740150" cy="2243138"/>
          </a:xfrm>
        </p:spPr>
        <p:txBody>
          <a:bodyPr/>
          <a:lstStyle/>
          <a:p>
            <a:r>
              <a:rPr lang="ar-JO" sz="4000" b="1" dirty="0">
                <a:latin typeface="Arial" pitchFamily="34" charset="0"/>
                <a:cs typeface="Arial" pitchFamily="34" charset="0"/>
              </a:rPr>
              <a:t>لماذا يمكنك أن </a:t>
            </a:r>
            <a:r>
              <a:rPr lang="ar-JO" sz="4000" b="1" dirty="0">
                <a:solidFill>
                  <a:srgbClr val="FFFF00"/>
                </a:solidFill>
                <a:latin typeface="Arial" pitchFamily="34" charset="0"/>
                <a:cs typeface="Arial" pitchFamily="34" charset="0"/>
              </a:rPr>
              <a:t>تنظر</a:t>
            </a:r>
            <a:r>
              <a:rPr lang="ar-JO" sz="4000" b="1" dirty="0">
                <a:latin typeface="Arial" pitchFamily="34" charset="0"/>
                <a:cs typeface="Arial" pitchFamily="34" charset="0"/>
              </a:rPr>
              <a:t> إلى الرب أثناء جهادك؟</a:t>
            </a:r>
            <a:endParaRPr lang="en-US" sz="4000" b="1" dirty="0">
              <a:latin typeface="Arial" pitchFamily="34" charset="0"/>
              <a:cs typeface="Arial" pitchFamily="34" charset="0"/>
            </a:endParaRPr>
          </a:p>
        </p:txBody>
      </p:sp>
      <p:pic>
        <p:nvPicPr>
          <p:cNvPr id="220163" name="Picture 2" descr="look_up_woman smiling.jpg"/>
          <p:cNvPicPr>
            <a:picLocks noChangeAspect="1"/>
          </p:cNvPicPr>
          <p:nvPr/>
        </p:nvPicPr>
        <p:blipFill>
          <a:blip r:embed="rId3" cstate="print"/>
          <a:srcRect/>
          <a:stretch>
            <a:fillRect/>
          </a:stretch>
        </p:blipFill>
        <p:spPr bwMode="auto">
          <a:xfrm>
            <a:off x="11113" y="33338"/>
            <a:ext cx="4706937" cy="6858000"/>
          </a:xfrm>
          <a:prstGeom prst="rect">
            <a:avLst/>
          </a:prstGeom>
          <a:noFill/>
          <a:ln w="9525">
            <a:noFill/>
            <a:miter lim="800000"/>
            <a:headEnd/>
            <a:tailEnd/>
          </a:ln>
        </p:spPr>
      </p:pic>
    </p:spTree>
    <p:extLst>
      <p:ext uri="{BB962C8B-B14F-4D97-AF65-F5344CB8AC3E}">
        <p14:creationId xmlns:p14="http://schemas.microsoft.com/office/powerpoint/2010/main" val="1771838356"/>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latin typeface="Arial" panose="020B0604020202020204" pitchFamily="34" charset="0"/>
                <a:ea typeface="ＭＳ Ｐゴシック" charset="0"/>
                <a:cs typeface="Arial" panose="020B0604020202020204" pitchFamily="34" charset="0"/>
              </a:rPr>
              <a:t>لماذا يجب أن نعرف</a:t>
            </a:r>
            <a:br>
              <a:rPr lang="ar-JO" sz="5400" dirty="0">
                <a:solidFill>
                  <a:srgbClr val="FFFFFF"/>
                </a:solidFill>
                <a:latin typeface="Arial" panose="020B0604020202020204" pitchFamily="34" charset="0"/>
                <a:ea typeface="ＭＳ Ｐゴシック" charset="0"/>
                <a:cs typeface="Arial" panose="020B0604020202020204" pitchFamily="34" charset="0"/>
              </a:rPr>
            </a:br>
            <a:r>
              <a:rPr lang="ar-JO" sz="5400" dirty="0">
                <a:solidFill>
                  <a:srgbClr val="FFFFFF"/>
                </a:solidFill>
                <a:latin typeface="Arial" panose="020B0604020202020204" pitchFamily="34" charset="0"/>
                <a:ea typeface="ＭＳ Ｐゴシック" charset="0"/>
                <a:cs typeface="Arial" panose="020B0604020202020204" pitchFamily="34" charset="0"/>
              </a:rPr>
              <a:t>أن يسوع </a:t>
            </a:r>
            <a:r>
              <a:rPr lang="ar-JO" sz="5400" dirty="0">
                <a:solidFill>
                  <a:srgbClr val="FFFF00"/>
                </a:solidFill>
                <a:latin typeface="Arial" panose="020B0604020202020204" pitchFamily="34" charset="0"/>
                <a:ea typeface="ＭＳ Ｐゴシック" charset="0"/>
                <a:cs typeface="Arial" panose="020B0604020202020204" pitchFamily="34" charset="0"/>
              </a:rPr>
              <a:t>يحكم</a:t>
            </a:r>
            <a:r>
              <a:rPr lang="ar-JO" sz="5400" dirty="0">
                <a:solidFill>
                  <a:srgbClr val="FFFFFF"/>
                </a:solidFill>
                <a:latin typeface="Arial" panose="020B0604020202020204" pitchFamily="34" charset="0"/>
                <a:ea typeface="ＭＳ Ｐゴシック" charset="0"/>
                <a:cs typeface="Arial" panose="020B0604020202020204" pitchFamily="34" charset="0"/>
              </a:rPr>
              <a:t> العالم؟</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27134847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eeingfaith.files.wordpress.com/2012/05/holy-spirit.jpg"/>
          <p:cNvPicPr>
            <a:picLocks noChangeAspect="1" noChangeArrowheads="1"/>
          </p:cNvPicPr>
          <p:nvPr/>
        </p:nvPicPr>
        <p:blipFill>
          <a:blip r:embed="rId3"/>
          <a:srcRect/>
          <a:stretch>
            <a:fillRect/>
          </a:stretch>
        </p:blipFill>
        <p:spPr bwMode="auto">
          <a:xfrm>
            <a:off x="-1" y="0"/>
            <a:ext cx="9204429" cy="6858000"/>
          </a:xfrm>
          <a:prstGeom prst="rect">
            <a:avLst/>
          </a:prstGeom>
          <a:noFill/>
        </p:spPr>
      </p:pic>
      <p:sp>
        <p:nvSpPr>
          <p:cNvPr id="2" name="Title 1"/>
          <p:cNvSpPr>
            <a:spLocks noGrp="1"/>
          </p:cNvSpPr>
          <p:nvPr>
            <p:ph type="title"/>
          </p:nvPr>
        </p:nvSpPr>
        <p:spPr>
          <a:xfrm>
            <a:off x="239487" y="1889958"/>
            <a:ext cx="8904514" cy="2749932"/>
          </a:xfrm>
        </p:spPr>
        <p:txBody>
          <a:bodyPr/>
          <a:lstStyle/>
          <a:p>
            <a: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t>2.</a:t>
            </a: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 يجب أن نعبد الله الثالوث</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 لأن الحاكم المقام </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سيعود قريبًا </a:t>
            </a:r>
            <a:br>
              <a:rPr lang="ar-JO" sz="4800" b="1" dirty="0">
                <a:effectLst>
                  <a:glow rad="228600">
                    <a:schemeClr val="accent4">
                      <a:satMod val="175000"/>
                      <a:alpha val="40000"/>
                    </a:schemeClr>
                  </a:glow>
                </a:effectLst>
                <a:latin typeface="Arial" panose="020B0604020202020204" pitchFamily="34" charset="0"/>
                <a:cs typeface="Arial" panose="020B0604020202020204" pitchFamily="34" charset="0"/>
              </a:rPr>
            </a:br>
            <a:r>
              <a:rPr lang="ar-SA" sz="4800" b="1" dirty="0">
                <a:effectLst>
                  <a:glow rad="228600">
                    <a:schemeClr val="accent4">
                      <a:satMod val="175000"/>
                      <a:alpha val="40000"/>
                    </a:schemeClr>
                  </a:glow>
                </a:effectLst>
                <a:latin typeface="Arial" panose="020B0604020202020204" pitchFamily="34" charset="0"/>
                <a:cs typeface="Arial" panose="020B0604020202020204" pitchFamily="34" charset="0"/>
              </a:rPr>
              <a:t>(1: 4- 8).</a:t>
            </a:r>
            <a:endParaRPr lang="en-U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 name="Text Box 7"/>
          <p:cNvSpPr txBox="1">
            <a:spLocks noChangeArrowheads="1"/>
          </p:cNvSpPr>
          <p:nvPr/>
        </p:nvSpPr>
        <p:spPr bwMode="auto">
          <a:xfrm>
            <a:off x="1702675" y="136136"/>
            <a:ext cx="6852745"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ar-JO" sz="4800" b="1" i="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rPr>
              <a:t>لماذا نعبد يسوع؟</a:t>
            </a:r>
            <a:endParaRPr kumimoji="0" lang="en-US" sz="4800" b="1" i="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789064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
            <a:extLst>
              <a:ext uri="{FF2B5EF4-FFF2-40B4-BE49-F238E27FC236}">
                <a16:creationId xmlns:a16="http://schemas.microsoft.com/office/drawing/2014/main" id="{87AA4B23-FB43-D94C-BFEE-0D2032E6CDF0}"/>
              </a:ext>
            </a:extLst>
          </p:cNvPr>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01729" name="Group 2"/>
          <p:cNvGrpSpPr>
            <a:grpSpLocks/>
          </p:cNvGrpSpPr>
          <p:nvPr/>
        </p:nvGrpSpPr>
        <p:grpSpPr bwMode="auto">
          <a:xfrm>
            <a:off x="-36798" y="0"/>
            <a:ext cx="9180798" cy="6858000"/>
            <a:chOff x="-23" y="0"/>
            <a:chExt cx="5879" cy="4429"/>
          </a:xfrm>
        </p:grpSpPr>
        <p:sp>
          <p:nvSpPr>
            <p:cNvPr id="178179" name="Rectangle 3"/>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0" name="Rectangle 4"/>
            <p:cNvSpPr>
              <a:spLocks noChangeArrowheads="1"/>
            </p:cNvSpPr>
            <p:nvPr/>
          </p:nvSpPr>
          <p:spPr bwMode="auto">
            <a:xfrm>
              <a:off x="-23"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w="9525">
              <a:no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grpSp>
        <p:nvGrpSpPr>
          <p:cNvPr id="201730" name="Group 5"/>
          <p:cNvGrpSpPr>
            <a:grpSpLocks/>
          </p:cNvGrpSpPr>
          <p:nvPr/>
        </p:nvGrpSpPr>
        <p:grpSpPr bwMode="auto">
          <a:xfrm>
            <a:off x="1905000" y="1181100"/>
            <a:ext cx="5219700" cy="5219700"/>
            <a:chOff x="1200" y="696"/>
            <a:chExt cx="3288" cy="3288"/>
          </a:xfrm>
        </p:grpSpPr>
        <p:sp>
          <p:nvSpPr>
            <p:cNvPr id="178182" name="Oval 6"/>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3" name="Oval 7"/>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sp>
        <p:nvSpPr>
          <p:cNvPr id="178184" name="AutoShape 8"/>
          <p:cNvSpPr>
            <a:spLocks noChangeArrowheads="1"/>
          </p:cNvSpPr>
          <p:nvPr/>
        </p:nvSpPr>
        <p:spPr bwMode="auto">
          <a:xfrm>
            <a:off x="1733550"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201732" name="Text Box 9"/>
          <p:cNvSpPr txBox="1">
            <a:spLocks noChangeArrowheads="1"/>
          </p:cNvSpPr>
          <p:nvPr/>
        </p:nvSpPr>
        <p:spPr bwMode="auto">
          <a:xfrm>
            <a:off x="3581400" y="381000"/>
            <a:ext cx="556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Garamond" charset="0"/>
                <a:ea typeface="ＭＳ Ｐゴシック" charset="0"/>
                <a:cs typeface="ＭＳ Ｐゴシック" charset="0"/>
              </a:defRPr>
            </a:lvl1pPr>
            <a:lvl2pPr marL="742950" indent="-285750">
              <a:defRPr sz="2400">
                <a:solidFill>
                  <a:schemeClr val="tx1"/>
                </a:solidFill>
                <a:latin typeface="Garamond" charset="0"/>
                <a:ea typeface="ＭＳ Ｐゴシック" charset="0"/>
              </a:defRPr>
            </a:lvl2pPr>
            <a:lvl3pPr marL="1143000" indent="-228600">
              <a:defRPr sz="2400">
                <a:solidFill>
                  <a:schemeClr val="tx1"/>
                </a:solidFill>
                <a:latin typeface="Garamond" charset="0"/>
                <a:ea typeface="ＭＳ Ｐゴシック" charset="0"/>
              </a:defRPr>
            </a:lvl3pPr>
            <a:lvl4pPr marL="1600200" indent="-228600">
              <a:defRPr sz="2400">
                <a:solidFill>
                  <a:schemeClr val="tx1"/>
                </a:solidFill>
                <a:latin typeface="Garamond" charset="0"/>
                <a:ea typeface="ＭＳ Ｐゴシック" charset="0"/>
              </a:defRPr>
            </a:lvl4pPr>
            <a:lvl5pPr marL="2057400" indent="-228600">
              <a:defRPr sz="2400">
                <a:solidFill>
                  <a:schemeClr val="tx1"/>
                </a:solidFill>
                <a:latin typeface="Garamond" charset="0"/>
                <a:ea typeface="ＭＳ Ｐゴシック" charset="0"/>
              </a:defRPr>
            </a:lvl5pPr>
            <a:lvl6pPr marL="2514600" indent="-228600" eaLnBrk="0" fontAlgn="base" hangingPunct="0">
              <a:spcBef>
                <a:spcPct val="0"/>
              </a:spcBef>
              <a:spcAft>
                <a:spcPct val="0"/>
              </a:spcAft>
              <a:defRPr sz="2400">
                <a:solidFill>
                  <a:schemeClr val="tx1"/>
                </a:solidFill>
                <a:latin typeface="Garamond" charset="0"/>
                <a:ea typeface="ＭＳ Ｐゴシック" charset="0"/>
              </a:defRPr>
            </a:lvl6pPr>
            <a:lvl7pPr marL="2971800" indent="-228600" eaLnBrk="0" fontAlgn="base" hangingPunct="0">
              <a:spcBef>
                <a:spcPct val="0"/>
              </a:spcBef>
              <a:spcAft>
                <a:spcPct val="0"/>
              </a:spcAft>
              <a:defRPr sz="2400">
                <a:solidFill>
                  <a:schemeClr val="tx1"/>
                </a:solidFill>
                <a:latin typeface="Garamond" charset="0"/>
                <a:ea typeface="ＭＳ Ｐゴシック" charset="0"/>
              </a:defRPr>
            </a:lvl7pPr>
            <a:lvl8pPr marL="3429000" indent="-228600" eaLnBrk="0" fontAlgn="base" hangingPunct="0">
              <a:spcBef>
                <a:spcPct val="0"/>
              </a:spcBef>
              <a:spcAft>
                <a:spcPct val="0"/>
              </a:spcAft>
              <a:defRPr sz="2400">
                <a:solidFill>
                  <a:schemeClr val="tx1"/>
                </a:solidFill>
                <a:latin typeface="Garamond" charset="0"/>
                <a:ea typeface="ＭＳ Ｐゴシック" charset="0"/>
              </a:defRPr>
            </a:lvl8pPr>
            <a:lvl9pPr marL="3886200" indent="-228600" eaLnBrk="0" fontAlgn="base" hangingPunct="0">
              <a:spcBef>
                <a:spcPct val="0"/>
              </a:spcBef>
              <a:spcAft>
                <a:spcPct val="0"/>
              </a:spcAft>
              <a:defRPr sz="2400">
                <a:solidFill>
                  <a:schemeClr val="tx1"/>
                </a:solidFill>
                <a:latin typeface="Garamond"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Char char="•"/>
              <a:tabLst/>
              <a:defRPr/>
            </a:pP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78186" name="Rectangle 10"/>
          <p:cNvSpPr>
            <a:spLocks noChangeArrowheads="1"/>
          </p:cNvSpPr>
          <p:nvPr/>
        </p:nvSpPr>
        <p:spPr bwMode="auto">
          <a:xfrm rot="1619911">
            <a:off x="4668838" y="4179888"/>
            <a:ext cx="2133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7" name="Rectangle 11"/>
          <p:cNvSpPr>
            <a:spLocks noChangeArrowheads="1"/>
          </p:cNvSpPr>
          <p:nvPr/>
        </p:nvSpPr>
        <p:spPr bwMode="auto">
          <a:xfrm rot="-1572683">
            <a:off x="2895600" y="40386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8" name="Rectangle 12"/>
          <p:cNvSpPr>
            <a:spLocks noChangeArrowheads="1"/>
          </p:cNvSpPr>
          <p:nvPr/>
        </p:nvSpPr>
        <p:spPr bwMode="auto">
          <a:xfrm rot="5400000">
            <a:off x="3771900" y="2324100"/>
            <a:ext cx="1752600" cy="457200"/>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89" name="AutoShape 13"/>
          <p:cNvSpPr>
            <a:spLocks noChangeArrowheads="1"/>
          </p:cNvSpPr>
          <p:nvPr/>
        </p:nvSpPr>
        <p:spPr bwMode="auto">
          <a:xfrm rot="50350481">
            <a:off x="6060282" y="4298156"/>
            <a:ext cx="1695450" cy="1493837"/>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0" name="Text Box 14"/>
          <p:cNvSpPr txBox="1">
            <a:spLocks noChangeArrowheads="1"/>
          </p:cNvSpPr>
          <p:nvPr/>
        </p:nvSpPr>
        <p:spPr bwMode="auto">
          <a:xfrm>
            <a:off x="4114800" y="2117725"/>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1" name="AutoShape 15"/>
          <p:cNvSpPr>
            <a:spLocks noChangeArrowheads="1"/>
          </p:cNvSpPr>
          <p:nvPr/>
        </p:nvSpPr>
        <p:spPr bwMode="auto">
          <a:xfrm rot="14452042">
            <a:off x="1507332" y="4242594"/>
            <a:ext cx="1747837" cy="1571625"/>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2" name="Text Box 16"/>
          <p:cNvSpPr txBox="1">
            <a:spLocks noChangeArrowheads="1"/>
          </p:cNvSpPr>
          <p:nvPr/>
        </p:nvSpPr>
        <p:spPr bwMode="auto">
          <a:xfrm>
            <a:off x="5608638"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3" name="Text Box 17"/>
          <p:cNvSpPr txBox="1">
            <a:spLocks noChangeArrowheads="1"/>
          </p:cNvSpPr>
          <p:nvPr/>
        </p:nvSpPr>
        <p:spPr bwMode="auto">
          <a:xfrm>
            <a:off x="2667000" y="4030663"/>
            <a:ext cx="106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هو</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4" name="Text Box 18"/>
          <p:cNvSpPr txBox="1">
            <a:spLocks noChangeArrowheads="1"/>
          </p:cNvSpPr>
          <p:nvPr/>
        </p:nvSpPr>
        <p:spPr bwMode="auto">
          <a:xfrm>
            <a:off x="1905000" y="47085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الابن</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195" name="AutoShape 19"/>
          <p:cNvSpPr>
            <a:spLocks noChangeArrowheads="1"/>
          </p:cNvSpPr>
          <p:nvPr/>
        </p:nvSpPr>
        <p:spPr bwMode="auto">
          <a:xfrm>
            <a:off x="3624263" y="615950"/>
            <a:ext cx="2016125" cy="1612900"/>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grpSp>
        <p:nvGrpSpPr>
          <p:cNvPr id="4" name="Group 20"/>
          <p:cNvGrpSpPr>
            <a:grpSpLocks/>
          </p:cNvGrpSpPr>
          <p:nvPr/>
        </p:nvGrpSpPr>
        <p:grpSpPr bwMode="auto">
          <a:xfrm>
            <a:off x="3629025" y="2862263"/>
            <a:ext cx="1981200" cy="1752600"/>
            <a:chOff x="2286" y="1803"/>
            <a:chExt cx="1248" cy="1104"/>
          </a:xfrm>
        </p:grpSpPr>
        <p:sp>
          <p:nvSpPr>
            <p:cNvPr id="178197"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Garamond" pitchFamily="-112" charset="0"/>
                <a:ea typeface="+mn-ea"/>
                <a:cs typeface="+mn-cs"/>
              </a:endParaRPr>
            </a:p>
          </p:txBody>
        </p:sp>
        <p:sp>
          <p:nvSpPr>
            <p:cNvPr id="178198" name="Text Box 22"/>
            <p:cNvSpPr txBox="1">
              <a:spLocks noChangeArrowheads="1"/>
            </p:cNvSpPr>
            <p:nvPr/>
          </p:nvSpPr>
          <p:spPr bwMode="auto">
            <a:xfrm>
              <a:off x="2448" y="2112"/>
              <a:ext cx="864" cy="44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الله</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grpSp>
      <p:sp>
        <p:nvSpPr>
          <p:cNvPr id="178199" name="Text Box 23"/>
          <p:cNvSpPr txBox="1">
            <a:spLocks noChangeArrowheads="1"/>
          </p:cNvSpPr>
          <p:nvPr/>
        </p:nvSpPr>
        <p:spPr bwMode="auto">
          <a:xfrm>
            <a:off x="3714750" y="1508125"/>
            <a:ext cx="1828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1" u="none" strike="noStrike" kern="1200" cap="none" spc="0" normalizeH="0" baseline="0" noProof="0" dirty="0">
                <a:ln>
                  <a:noFill/>
                </a:ln>
                <a:solidFill>
                  <a:srgbClr val="FFFFFF"/>
                </a:solidFill>
                <a:effectLst/>
                <a:uLnTx/>
                <a:uFillTx/>
                <a:latin typeface="Times New Roman" pitchFamily="-112" charset="0"/>
                <a:ea typeface="+mn-ea"/>
                <a:cs typeface="+mn-cs"/>
              </a:rPr>
              <a:t>الآب</a:t>
            </a:r>
            <a:endParaRPr kumimoji="0" lang="en-US" sz="40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0" name="Text Box 24"/>
          <p:cNvSpPr txBox="1">
            <a:spLocks noChangeArrowheads="1"/>
          </p:cNvSpPr>
          <p:nvPr/>
        </p:nvSpPr>
        <p:spPr bwMode="auto">
          <a:xfrm>
            <a:off x="5881573" y="4521204"/>
            <a:ext cx="1202343"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2400" b="1" i="1" u="none" strike="noStrike" kern="1200" cap="none" spc="0" normalizeH="0" baseline="0" noProof="0" dirty="0">
                <a:ln>
                  <a:noFill/>
                </a:ln>
                <a:solidFill>
                  <a:srgbClr val="FFFFFF"/>
                </a:solidFill>
                <a:effectLst/>
                <a:uLnTx/>
                <a:uFillTx/>
                <a:latin typeface="Times New Roman" pitchFamily="-112" charset="0"/>
                <a:ea typeface="+mn-ea"/>
                <a:cs typeface="+mn-cs"/>
              </a:rPr>
              <a:t>الروح</a:t>
            </a:r>
            <a:r>
              <a:rPr kumimoji="0" lang="en-US" sz="2400" b="1" i="1" u="none" strike="noStrike" kern="1200" cap="none" spc="0" normalizeH="0" baseline="0" noProof="0" dirty="0">
                <a:ln>
                  <a:noFill/>
                </a:ln>
                <a:solidFill>
                  <a:srgbClr val="FFFFFF"/>
                </a:solidFill>
                <a:effectLst/>
                <a:uLnTx/>
                <a:uFillTx/>
                <a:latin typeface="Times New Roman" pitchFamily="-112" charset="0"/>
                <a:ea typeface="+mn-ea"/>
                <a:cs typeface="+mn-cs"/>
              </a:rPr>
              <a:t> </a:t>
            </a:r>
            <a:r>
              <a:rPr kumimoji="0" lang="ar-JO" sz="2400" b="1" i="1" u="none" strike="noStrike" kern="1200" cap="none" spc="0" normalizeH="0" baseline="0" noProof="0" dirty="0">
                <a:ln>
                  <a:noFill/>
                </a:ln>
                <a:solidFill>
                  <a:srgbClr val="FFFFFF"/>
                </a:solidFill>
                <a:effectLst/>
                <a:uLnTx/>
                <a:uFillTx/>
                <a:latin typeface="Times New Roman" pitchFamily="-112" charset="0"/>
                <a:ea typeface="+mn-ea"/>
                <a:cs typeface="+mn-cs"/>
              </a:rPr>
              <a:t>القدس</a:t>
            </a:r>
            <a:endParaRPr kumimoji="0" lang="en-US" sz="2400" b="1" i="1"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178201" name="WordArt 25"/>
          <p:cNvSpPr>
            <a:spLocks noChangeArrowheads="1" noChangeShapeType="1" noTextEdit="1"/>
          </p:cNvSpPr>
          <p:nvPr/>
        </p:nvSpPr>
        <p:spPr bwMode="auto">
          <a:xfrm rot="-3731304">
            <a:off x="1997076"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2" name="WordArt 26"/>
          <p:cNvSpPr>
            <a:spLocks noChangeArrowheads="1" noChangeShapeType="1" noTextEdit="1"/>
          </p:cNvSpPr>
          <p:nvPr/>
        </p:nvSpPr>
        <p:spPr bwMode="auto">
          <a:xfrm rot="3668274">
            <a:off x="5957888" y="2557462"/>
            <a:ext cx="1066800" cy="276225"/>
          </a:xfrm>
          <a:prstGeom prst="rect">
            <a:avLst/>
          </a:prstGeom>
        </p:spPr>
        <p:txBody>
          <a:bodyPr spcFirstLastPara="1" wrap="none" fromWordArt="1">
            <a:prstTxWarp prst="textArchUp">
              <a:avLst>
                <a:gd name="adj" fmla="val 1080000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3" name="WordArt 27"/>
          <p:cNvSpPr>
            <a:spLocks noChangeArrowheads="1" noChangeShapeType="1" noTextEdit="1"/>
          </p:cNvSpPr>
          <p:nvPr/>
        </p:nvSpPr>
        <p:spPr bwMode="auto">
          <a:xfrm>
            <a:off x="4038600" y="5972175"/>
            <a:ext cx="1119188" cy="204788"/>
          </a:xfrm>
          <a:prstGeom prst="rect">
            <a:avLst/>
          </a:prstGeom>
        </p:spPr>
        <p:txBody>
          <a:bodyPr spcFirstLastPara="1" wrap="none" fromWordArt="1">
            <a:prstTxWarp prst="textArchDown">
              <a:avLst>
                <a:gd name="adj" fmla="val 0"/>
              </a:avLst>
            </a:prstTxWarp>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rPr>
              <a:t>ليس هو</a:t>
            </a:r>
            <a:endParaRPr kumimoji="0" lang="en-US" sz="1800" b="1" i="0" u="none" strike="noStrike" kern="10" cap="none" spc="0" normalizeH="0" baseline="0" noProof="0" dirty="0">
              <a:ln w="9525">
                <a:solidFill>
                  <a:srgbClr val="000000"/>
                </a:solidFill>
                <a:round/>
                <a:headEnd/>
                <a:tailEnd/>
              </a:ln>
              <a:solidFill>
                <a:srgbClr val="FFFFFF"/>
              </a:solidFill>
              <a:effectLst/>
              <a:uLnTx/>
              <a:uFillTx/>
              <a:latin typeface="Times New Roman"/>
              <a:ea typeface="Times New Roman"/>
              <a:cs typeface="Times New Roman"/>
            </a:endParaRPr>
          </a:p>
        </p:txBody>
      </p:sp>
      <p:sp>
        <p:nvSpPr>
          <p:cNvPr id="178204" name="Text Box 28"/>
          <p:cNvSpPr txBox="1">
            <a:spLocks noChangeArrowheads="1"/>
          </p:cNvSpPr>
          <p:nvPr/>
        </p:nvSpPr>
        <p:spPr bwMode="auto">
          <a:xfrm>
            <a:off x="0" y="6508576"/>
            <a:ext cx="5943600" cy="3048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Times New Roman" pitchFamily="-112" charset="0"/>
                <a:ea typeface="+mn-ea"/>
                <a:cs typeface="+mn-cs"/>
              </a:rPr>
              <a:t>واين هاوس ، مخططات اللاهوت والعقيدة المسيحية ، ص. 45</a:t>
            </a:r>
            <a:endParaRPr kumimoji="0" lang="en-US" sz="1400" b="1" i="0" u="none" strike="noStrike" kern="1200" cap="none" spc="0" normalizeH="0" baseline="0" noProof="0" dirty="0">
              <a:ln>
                <a:noFill/>
              </a:ln>
              <a:solidFill>
                <a:srgbClr val="FFFFFF"/>
              </a:solidFill>
              <a:effectLst/>
              <a:uLnTx/>
              <a:uFillTx/>
              <a:latin typeface="Times New Roman" pitchFamily="-112" charset="0"/>
              <a:ea typeface="+mn-ea"/>
              <a:cs typeface="+mn-cs"/>
            </a:endParaRPr>
          </a:p>
        </p:txBody>
      </p:sp>
      <p:sp>
        <p:nvSpPr>
          <p:cNvPr id="201750" name="Title 28"/>
          <p:cNvSpPr>
            <a:spLocks noGrp="1"/>
          </p:cNvSpPr>
          <p:nvPr>
            <p:ph type="title" idx="4294967295"/>
          </p:nvPr>
        </p:nvSpPr>
        <p:spPr>
          <a:xfrm>
            <a:off x="794364" y="-1631920"/>
            <a:ext cx="7773916" cy="1569660"/>
          </a:xfr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eaLnBrk="1" hangingPunct="1"/>
            <a:r>
              <a:rPr lang="ar-JO" sz="9600" b="1" i="1" kern="1200" dirty="0">
                <a:solidFill>
                  <a:schemeClr val="bg1"/>
                </a:solidFill>
                <a:latin typeface="Times New Roman" pitchFamily="-112" charset="0"/>
                <a:ea typeface="+mn-ea"/>
                <a:cs typeface="+mn-cs"/>
              </a:rPr>
              <a:t>الثالوث</a:t>
            </a:r>
            <a:endParaRPr lang="en-US" sz="9600" b="1" i="1" kern="1200" dirty="0">
              <a:solidFill>
                <a:schemeClr val="bg1"/>
              </a:solidFill>
              <a:latin typeface="Times New Roman" pitchFamily="-112" charset="0"/>
              <a:ea typeface="+mn-ea"/>
              <a:cs typeface="+mn-cs"/>
            </a:endParaRPr>
          </a:p>
        </p:txBody>
      </p:sp>
      <p:sp>
        <p:nvSpPr>
          <p:cNvPr id="2" name="Title 1">
            <a:extLst>
              <a:ext uri="{FF2B5EF4-FFF2-40B4-BE49-F238E27FC236}">
                <a16:creationId xmlns:a16="http://schemas.microsoft.com/office/drawing/2014/main" id="{DB195C20-EC54-8AC5-F82A-5BE13539FA13}"/>
              </a:ext>
            </a:extLst>
          </p:cNvPr>
          <p:cNvSpPr txBox="1">
            <a:spLocks/>
          </p:cNvSpPr>
          <p:nvPr/>
        </p:nvSpPr>
        <p:spPr bwMode="auto">
          <a:xfrm>
            <a:off x="6450063" y="1818874"/>
            <a:ext cx="2846337" cy="597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رؤيا ١ : ٤-٦</a:t>
            </a:r>
          </a:p>
        </p:txBody>
      </p:sp>
      <p:sp>
        <p:nvSpPr>
          <p:cNvPr id="5" name="Title 1">
            <a:extLst>
              <a:ext uri="{FF2B5EF4-FFF2-40B4-BE49-F238E27FC236}">
                <a16:creationId xmlns:a16="http://schemas.microsoft.com/office/drawing/2014/main" id="{0A6D2BF8-DAD6-8258-06C6-FF8FBBB48D2D}"/>
              </a:ext>
            </a:extLst>
          </p:cNvPr>
          <p:cNvSpPr txBox="1">
            <a:spLocks/>
          </p:cNvSpPr>
          <p:nvPr/>
        </p:nvSpPr>
        <p:spPr bwMode="auto">
          <a:xfrm>
            <a:off x="1056038" y="120954"/>
            <a:ext cx="7074356" cy="12783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نِعْمَةٌ لَكُمْ وَسَلاَمٌ مِنَ الْكَائِنِ وَالَّذِي كَانَ وَالَّذِي يَأْتِي</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6" name="Title 1">
            <a:extLst>
              <a:ext uri="{FF2B5EF4-FFF2-40B4-BE49-F238E27FC236}">
                <a16:creationId xmlns:a16="http://schemas.microsoft.com/office/drawing/2014/main" id="{88B6E71F-4FB6-A42D-55C9-D77437BF8686}"/>
              </a:ext>
            </a:extLst>
          </p:cNvPr>
          <p:cNvSpPr txBox="1">
            <a:spLocks/>
          </p:cNvSpPr>
          <p:nvPr/>
        </p:nvSpPr>
        <p:spPr bwMode="auto">
          <a:xfrm>
            <a:off x="5486400" y="5125431"/>
            <a:ext cx="3773575" cy="171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وَمِنَ السَّبْعَةِ الأَرْوَاحِ الَّتِي أَمَامَ عَرْشِهِ</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
        <p:nvSpPr>
          <p:cNvPr id="7" name="Title 1">
            <a:extLst>
              <a:ext uri="{FF2B5EF4-FFF2-40B4-BE49-F238E27FC236}">
                <a16:creationId xmlns:a16="http://schemas.microsoft.com/office/drawing/2014/main" id="{BB15CB89-08F5-CB59-11AE-AD3E2726B2EE}"/>
              </a:ext>
            </a:extLst>
          </p:cNvPr>
          <p:cNvSpPr txBox="1">
            <a:spLocks/>
          </p:cNvSpPr>
          <p:nvPr/>
        </p:nvSpPr>
        <p:spPr bwMode="auto">
          <a:xfrm>
            <a:off x="326570" y="5125431"/>
            <a:ext cx="3559629" cy="17159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SA"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rPr>
              <a:t>وَمِنْ يَسُوعَ الْمَسِيحِ</a:t>
            </a:r>
            <a:endParaRPr kumimoji="0" lang="en-US" sz="32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652746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8204"/>
                                        </p:tgtEl>
                                        <p:attrNameLst>
                                          <p:attrName>style.visibility</p:attrName>
                                        </p:attrNameLst>
                                      </p:cBhvr>
                                      <p:to>
                                        <p:strVal val="visible"/>
                                      </p:to>
                                    </p:set>
                                    <p:animEffect transition="in" filter="fade">
                                      <p:cBhvr>
                                        <p:cTn id="7" dur="2000"/>
                                        <p:tgtEl>
                                          <p:spTgt spid="178204"/>
                                        </p:tgtEl>
                                      </p:cBhvr>
                                    </p:animEffect>
                                  </p:childTnLst>
                                </p:cTn>
                              </p:par>
                            </p:childTnLst>
                          </p:cTn>
                        </p:par>
                        <p:par>
                          <p:cTn id="8" fill="hold" nodeType="afterGroup">
                            <p:stCondLst>
                              <p:cond delay="2000"/>
                            </p:stCondLst>
                            <p:childTnLst>
                              <p:par>
                                <p:cTn id="9" presetID="53"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8199"/>
                                        </p:tgtEl>
                                        <p:attrNameLst>
                                          <p:attrName>style.visibility</p:attrName>
                                        </p:attrNameLst>
                                      </p:cBhvr>
                                      <p:to>
                                        <p:strVal val="visible"/>
                                      </p:to>
                                    </p:set>
                                    <p:animEffect transition="in" filter="fade">
                                      <p:cBhvr>
                                        <p:cTn id="18" dur="2000"/>
                                        <p:tgtEl>
                                          <p:spTgt spid="178199"/>
                                        </p:tgtEl>
                                      </p:cBhvr>
                                    </p:animEffect>
                                  </p:childTnLst>
                                </p:cTn>
                              </p:par>
                            </p:childTnLst>
                          </p:cTn>
                        </p:par>
                        <p:par>
                          <p:cTn id="19" fill="hold" nodeType="afterGroup">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178195"/>
                                        </p:tgtEl>
                                        <p:attrNameLst>
                                          <p:attrName>style.visibility</p:attrName>
                                        </p:attrNameLst>
                                      </p:cBhvr>
                                      <p:to>
                                        <p:strVal val="visible"/>
                                      </p:to>
                                    </p:set>
                                    <p:animEffect transition="in" filter="fade">
                                      <p:cBhvr>
                                        <p:cTn id="22" dur="2000"/>
                                        <p:tgtEl>
                                          <p:spTgt spid="178195"/>
                                        </p:tgtEl>
                                      </p:cBhvr>
                                    </p:animEffect>
                                  </p:childTnLst>
                                </p:cTn>
                              </p:par>
                            </p:childTnLst>
                          </p:cTn>
                        </p:par>
                        <p:par>
                          <p:cTn id="23" fill="hold" nodeType="afterGroup">
                            <p:stCondLst>
                              <p:cond delay="4000"/>
                            </p:stCondLst>
                            <p:childTnLst>
                              <p:par>
                                <p:cTn id="24" presetID="10" presetClass="entr" presetSubtype="0" fill="hold" grpId="0" nodeType="afterEffect">
                                  <p:stCondLst>
                                    <p:cond delay="0"/>
                                  </p:stCondLst>
                                  <p:childTnLst>
                                    <p:set>
                                      <p:cBhvr>
                                        <p:cTn id="25" dur="1" fill="hold">
                                          <p:stCondLst>
                                            <p:cond delay="0"/>
                                          </p:stCondLst>
                                        </p:cTn>
                                        <p:tgtEl>
                                          <p:spTgt spid="178190"/>
                                        </p:tgtEl>
                                        <p:attrNameLst>
                                          <p:attrName>style.visibility</p:attrName>
                                        </p:attrNameLst>
                                      </p:cBhvr>
                                      <p:to>
                                        <p:strVal val="visible"/>
                                      </p:to>
                                    </p:set>
                                    <p:animEffect transition="in" filter="fade">
                                      <p:cBhvr>
                                        <p:cTn id="26" dur="2000"/>
                                        <p:tgtEl>
                                          <p:spTgt spid="17819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78188"/>
                                        </p:tgtEl>
                                        <p:attrNameLst>
                                          <p:attrName>style.visibility</p:attrName>
                                        </p:attrNameLst>
                                      </p:cBhvr>
                                      <p:to>
                                        <p:strVal val="visible"/>
                                      </p:to>
                                    </p:set>
                                    <p:animEffect transition="in" filter="wipe(up)">
                                      <p:cBhvr>
                                        <p:cTn id="29" dur="500"/>
                                        <p:tgtEl>
                                          <p:spTgt spid="178188"/>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78194"/>
                                        </p:tgtEl>
                                        <p:attrNameLst>
                                          <p:attrName>style.visibility</p:attrName>
                                        </p:attrNameLst>
                                      </p:cBhvr>
                                      <p:to>
                                        <p:strVal val="visible"/>
                                      </p:to>
                                    </p:set>
                                    <p:animEffect transition="in" filter="fade">
                                      <p:cBhvr>
                                        <p:cTn id="34" dur="2000"/>
                                        <p:tgtEl>
                                          <p:spTgt spid="178194"/>
                                        </p:tgtEl>
                                      </p:cBhvr>
                                    </p:animEffect>
                                  </p:childTnLst>
                                </p:cTn>
                              </p:par>
                            </p:childTnLst>
                          </p:cTn>
                        </p:par>
                        <p:par>
                          <p:cTn id="35" fill="hold" nodeType="afterGroup">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178191"/>
                                        </p:tgtEl>
                                        <p:attrNameLst>
                                          <p:attrName>style.visibility</p:attrName>
                                        </p:attrNameLst>
                                      </p:cBhvr>
                                      <p:to>
                                        <p:strVal val="visible"/>
                                      </p:to>
                                    </p:set>
                                    <p:animEffect transition="in" filter="fade">
                                      <p:cBhvr>
                                        <p:cTn id="38" dur="2000"/>
                                        <p:tgtEl>
                                          <p:spTgt spid="178191"/>
                                        </p:tgtEl>
                                      </p:cBhvr>
                                    </p:animEffect>
                                  </p:childTnLst>
                                </p:cTn>
                              </p:par>
                            </p:childTnLst>
                          </p:cTn>
                        </p:par>
                        <p:par>
                          <p:cTn id="39" fill="hold" nodeType="afterGroup">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78193"/>
                                        </p:tgtEl>
                                        <p:attrNameLst>
                                          <p:attrName>style.visibility</p:attrName>
                                        </p:attrNameLst>
                                      </p:cBhvr>
                                      <p:to>
                                        <p:strVal val="visible"/>
                                      </p:to>
                                    </p:set>
                                    <p:animEffect transition="in" filter="fade">
                                      <p:cBhvr>
                                        <p:cTn id="42" dur="2000"/>
                                        <p:tgtEl>
                                          <p:spTgt spid="178193"/>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78187"/>
                                        </p:tgtEl>
                                        <p:attrNameLst>
                                          <p:attrName>style.visibility</p:attrName>
                                        </p:attrNameLst>
                                      </p:cBhvr>
                                      <p:to>
                                        <p:strVal val="visible"/>
                                      </p:to>
                                    </p:set>
                                    <p:animEffect transition="in" filter="wipe(left)">
                                      <p:cBhvr>
                                        <p:cTn id="45" dur="500"/>
                                        <p:tgtEl>
                                          <p:spTgt spid="17818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8200"/>
                                        </p:tgtEl>
                                        <p:attrNameLst>
                                          <p:attrName>style.visibility</p:attrName>
                                        </p:attrNameLst>
                                      </p:cBhvr>
                                      <p:to>
                                        <p:strVal val="visible"/>
                                      </p:to>
                                    </p:set>
                                    <p:animEffect transition="in" filter="fade">
                                      <p:cBhvr>
                                        <p:cTn id="50" dur="2000"/>
                                        <p:tgtEl>
                                          <p:spTgt spid="178200"/>
                                        </p:tgtEl>
                                      </p:cBhvr>
                                    </p:animEffect>
                                  </p:childTnLst>
                                </p:cTn>
                              </p:par>
                            </p:childTnLst>
                          </p:cTn>
                        </p:par>
                        <p:par>
                          <p:cTn id="51" fill="hold" nodeType="afterGroup">
                            <p:stCondLst>
                              <p:cond delay="2000"/>
                            </p:stCondLst>
                            <p:childTnLst>
                              <p:par>
                                <p:cTn id="52" presetID="10" presetClass="entr" presetSubtype="0" fill="hold" grpId="0" nodeType="afterEffect">
                                  <p:stCondLst>
                                    <p:cond delay="0"/>
                                  </p:stCondLst>
                                  <p:childTnLst>
                                    <p:set>
                                      <p:cBhvr>
                                        <p:cTn id="53" dur="1" fill="hold">
                                          <p:stCondLst>
                                            <p:cond delay="0"/>
                                          </p:stCondLst>
                                        </p:cTn>
                                        <p:tgtEl>
                                          <p:spTgt spid="178189"/>
                                        </p:tgtEl>
                                        <p:attrNameLst>
                                          <p:attrName>style.visibility</p:attrName>
                                        </p:attrNameLst>
                                      </p:cBhvr>
                                      <p:to>
                                        <p:strVal val="visible"/>
                                      </p:to>
                                    </p:set>
                                    <p:animEffect transition="in" filter="fade">
                                      <p:cBhvr>
                                        <p:cTn id="54" dur="2000"/>
                                        <p:tgtEl>
                                          <p:spTgt spid="178189"/>
                                        </p:tgtEl>
                                      </p:cBhvr>
                                    </p:animEffect>
                                  </p:childTnLst>
                                </p:cTn>
                              </p:par>
                            </p:childTnLst>
                          </p:cTn>
                        </p:par>
                        <p:par>
                          <p:cTn id="55" fill="hold" nodeType="afterGroup">
                            <p:stCondLst>
                              <p:cond delay="4000"/>
                            </p:stCondLst>
                            <p:childTnLst>
                              <p:par>
                                <p:cTn id="56" presetID="10" presetClass="entr" presetSubtype="0" fill="hold" grpId="0" nodeType="afterEffect">
                                  <p:stCondLst>
                                    <p:cond delay="0"/>
                                  </p:stCondLst>
                                  <p:childTnLst>
                                    <p:set>
                                      <p:cBhvr>
                                        <p:cTn id="57" dur="1" fill="hold">
                                          <p:stCondLst>
                                            <p:cond delay="0"/>
                                          </p:stCondLst>
                                        </p:cTn>
                                        <p:tgtEl>
                                          <p:spTgt spid="178192"/>
                                        </p:tgtEl>
                                        <p:attrNameLst>
                                          <p:attrName>style.visibility</p:attrName>
                                        </p:attrNameLst>
                                      </p:cBhvr>
                                      <p:to>
                                        <p:strVal val="visible"/>
                                      </p:to>
                                    </p:set>
                                    <p:animEffect transition="in" filter="fade">
                                      <p:cBhvr>
                                        <p:cTn id="58" dur="2000"/>
                                        <p:tgtEl>
                                          <p:spTgt spid="178192"/>
                                        </p:tgtEl>
                                      </p:cBhvr>
                                    </p:animEffect>
                                  </p:childTnLst>
                                </p:cTn>
                              </p:par>
                              <p:par>
                                <p:cTn id="59" presetID="22" presetClass="entr" presetSubtype="2" fill="hold" grpId="0" nodeType="withEffect">
                                  <p:stCondLst>
                                    <p:cond delay="0"/>
                                  </p:stCondLst>
                                  <p:childTnLst>
                                    <p:set>
                                      <p:cBhvr>
                                        <p:cTn id="60" dur="1" fill="hold">
                                          <p:stCondLst>
                                            <p:cond delay="0"/>
                                          </p:stCondLst>
                                        </p:cTn>
                                        <p:tgtEl>
                                          <p:spTgt spid="178186"/>
                                        </p:tgtEl>
                                        <p:attrNameLst>
                                          <p:attrName>style.visibility</p:attrName>
                                        </p:attrNameLst>
                                      </p:cBhvr>
                                      <p:to>
                                        <p:strVal val="visible"/>
                                      </p:to>
                                    </p:set>
                                    <p:animEffect transition="in" filter="wipe(right)">
                                      <p:cBhvr>
                                        <p:cTn id="61" dur="500"/>
                                        <p:tgtEl>
                                          <p:spTgt spid="178186"/>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78201"/>
                                        </p:tgtEl>
                                        <p:attrNameLst>
                                          <p:attrName>style.visibility</p:attrName>
                                        </p:attrNameLst>
                                      </p:cBhvr>
                                      <p:to>
                                        <p:strVal val="visible"/>
                                      </p:to>
                                    </p:set>
                                    <p:animEffect transition="in" filter="fade">
                                      <p:cBhvr>
                                        <p:cTn id="66" dur="2000"/>
                                        <p:tgtEl>
                                          <p:spTgt spid="178201"/>
                                        </p:tgtEl>
                                      </p:cBhvr>
                                    </p:animEffect>
                                  </p:childTnLst>
                                </p:cTn>
                              </p:par>
                            </p:childTnLst>
                          </p:cTn>
                        </p:par>
                        <p:par>
                          <p:cTn id="67" fill="hold" nodeType="afterGroup">
                            <p:stCondLst>
                              <p:cond delay="2000"/>
                            </p:stCondLst>
                            <p:childTnLst>
                              <p:par>
                                <p:cTn id="68" presetID="10" presetClass="entr" presetSubtype="0" fill="hold" grpId="0" nodeType="afterEffect">
                                  <p:stCondLst>
                                    <p:cond delay="2500"/>
                                  </p:stCondLst>
                                  <p:childTnLst>
                                    <p:set>
                                      <p:cBhvr>
                                        <p:cTn id="69" dur="1" fill="hold">
                                          <p:stCondLst>
                                            <p:cond delay="0"/>
                                          </p:stCondLst>
                                        </p:cTn>
                                        <p:tgtEl>
                                          <p:spTgt spid="178203"/>
                                        </p:tgtEl>
                                        <p:attrNameLst>
                                          <p:attrName>style.visibility</p:attrName>
                                        </p:attrNameLst>
                                      </p:cBhvr>
                                      <p:to>
                                        <p:strVal val="visible"/>
                                      </p:to>
                                    </p:set>
                                    <p:animEffect transition="in" filter="fade">
                                      <p:cBhvr>
                                        <p:cTn id="70" dur="2000"/>
                                        <p:tgtEl>
                                          <p:spTgt spid="178203"/>
                                        </p:tgtEl>
                                      </p:cBhvr>
                                    </p:animEffect>
                                  </p:childTnLst>
                                </p:cTn>
                              </p:par>
                            </p:childTnLst>
                          </p:cTn>
                        </p:par>
                        <p:par>
                          <p:cTn id="71" fill="hold" nodeType="afterGroup">
                            <p:stCondLst>
                              <p:cond delay="6500"/>
                            </p:stCondLst>
                            <p:childTnLst>
                              <p:par>
                                <p:cTn id="72" presetID="10" presetClass="entr" presetSubtype="0" fill="hold" grpId="0" nodeType="afterEffect">
                                  <p:stCondLst>
                                    <p:cond delay="2500"/>
                                  </p:stCondLst>
                                  <p:childTnLst>
                                    <p:set>
                                      <p:cBhvr>
                                        <p:cTn id="73" dur="1" fill="hold">
                                          <p:stCondLst>
                                            <p:cond delay="0"/>
                                          </p:stCondLst>
                                        </p:cTn>
                                        <p:tgtEl>
                                          <p:spTgt spid="178202"/>
                                        </p:tgtEl>
                                        <p:attrNameLst>
                                          <p:attrName>style.visibility</p:attrName>
                                        </p:attrNameLst>
                                      </p:cBhvr>
                                      <p:to>
                                        <p:strVal val="visible"/>
                                      </p:to>
                                    </p:set>
                                    <p:animEffect transition="in" filter="fade">
                                      <p:cBhvr>
                                        <p:cTn id="74" dur="2000"/>
                                        <p:tgtEl>
                                          <p:spTgt spid="178202"/>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5"/>
                                        </p:tgtEl>
                                        <p:attrNameLst>
                                          <p:attrName>style.visibility</p:attrName>
                                        </p:attrNameLst>
                                      </p:cBhvr>
                                      <p:to>
                                        <p:strVal val="visible"/>
                                      </p:to>
                                    </p:set>
                                    <p:anim calcmode="lin" valueType="num">
                                      <p:cBhvr additive="base">
                                        <p:cTn id="79" dur="500"/>
                                        <p:tgtEl>
                                          <p:spTgt spid="5"/>
                                        </p:tgtEl>
                                        <p:attrNameLst>
                                          <p:attrName>ppt_y</p:attrName>
                                        </p:attrNameLst>
                                      </p:cBhvr>
                                      <p:tavLst>
                                        <p:tav tm="0">
                                          <p:val>
                                            <p:strVal val="#ppt_y+#ppt_h*1.125000"/>
                                          </p:val>
                                        </p:tav>
                                        <p:tav tm="100000">
                                          <p:val>
                                            <p:strVal val="#ppt_y"/>
                                          </p:val>
                                        </p:tav>
                                      </p:tavLst>
                                    </p:anim>
                                    <p:animEffect transition="in" filter="wipe(up)">
                                      <p:cBhvr>
                                        <p:cTn id="80" dur="500"/>
                                        <p:tgtEl>
                                          <p:spTgt spid="5"/>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grpId="0" nodeType="click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additive="base">
                                        <p:cTn id="85" dur="500"/>
                                        <p:tgtEl>
                                          <p:spTgt spid="6"/>
                                        </p:tgtEl>
                                        <p:attrNameLst>
                                          <p:attrName>ppt_y</p:attrName>
                                        </p:attrNameLst>
                                      </p:cBhvr>
                                      <p:tavLst>
                                        <p:tav tm="0">
                                          <p:val>
                                            <p:strVal val="#ppt_y+#ppt_h*1.125000"/>
                                          </p:val>
                                        </p:tav>
                                        <p:tav tm="100000">
                                          <p:val>
                                            <p:strVal val="#ppt_y"/>
                                          </p:val>
                                        </p:tav>
                                      </p:tavLst>
                                    </p:anim>
                                    <p:animEffect transition="in" filter="wipe(up)">
                                      <p:cBhvr>
                                        <p:cTn id="86" dur="500"/>
                                        <p:tgtEl>
                                          <p:spTgt spid="6"/>
                                        </p:tgtEl>
                                      </p:cBhvr>
                                    </p:animEffect>
                                  </p:childTnLst>
                                </p:cTn>
                              </p:par>
                            </p:childTnLst>
                          </p:cTn>
                        </p:par>
                      </p:childTnLst>
                    </p:cTn>
                  </p:par>
                  <p:par>
                    <p:cTn id="87" fill="hold">
                      <p:stCondLst>
                        <p:cond delay="indefinite"/>
                      </p:stCondLst>
                      <p:childTnLst>
                        <p:par>
                          <p:cTn id="88" fill="hold">
                            <p:stCondLst>
                              <p:cond delay="0"/>
                            </p:stCondLst>
                            <p:childTnLst>
                              <p:par>
                                <p:cTn id="89" presetID="12" presetClass="entr" presetSubtype="4"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p:tgtEl>
                                          <p:spTgt spid="7"/>
                                        </p:tgtEl>
                                        <p:attrNameLst>
                                          <p:attrName>ppt_y</p:attrName>
                                        </p:attrNameLst>
                                      </p:cBhvr>
                                      <p:tavLst>
                                        <p:tav tm="0">
                                          <p:val>
                                            <p:strVal val="#ppt_y+#ppt_h*1.125000"/>
                                          </p:val>
                                        </p:tav>
                                        <p:tav tm="100000">
                                          <p:val>
                                            <p:strVal val="#ppt_y"/>
                                          </p:val>
                                        </p:tav>
                                      </p:tavLst>
                                    </p:anim>
                                    <p:animEffect transition="in" filter="wipe(up)">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86" grpId="0" animBg="1"/>
      <p:bldP spid="178187" grpId="0" animBg="1"/>
      <p:bldP spid="178188" grpId="0" animBg="1"/>
      <p:bldP spid="178189" grpId="0" animBg="1"/>
      <p:bldP spid="178190" grpId="0"/>
      <p:bldP spid="178191" grpId="0" animBg="1"/>
      <p:bldP spid="178192" grpId="0"/>
      <p:bldP spid="178193" grpId="0"/>
      <p:bldP spid="178194" grpId="0"/>
      <p:bldP spid="178195" grpId="0" animBg="1"/>
      <p:bldP spid="178199" grpId="0"/>
      <p:bldP spid="178200" grpId="0"/>
      <p:bldP spid="178201" grpId="0" animBg="1"/>
      <p:bldP spid="178202" grpId="0" animBg="1"/>
      <p:bldP spid="178203" grpId="0" animBg="1"/>
      <p:bldP spid="178204" grpId="0"/>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147484"/>
            <a:ext cx="9144000" cy="6858000"/>
          </a:xfrm>
          <a:prstGeom prst="rect">
            <a:avLst/>
          </a:prstGeom>
        </p:spPr>
      </p:pic>
      <p:sp>
        <p:nvSpPr>
          <p:cNvPr id="2" name="Title 1"/>
          <p:cNvSpPr>
            <a:spLocks noGrp="1"/>
          </p:cNvSpPr>
          <p:nvPr>
            <p:ph type="title"/>
          </p:nvPr>
        </p:nvSpPr>
        <p:spPr>
          <a:xfrm>
            <a:off x="76200" y="-108816"/>
            <a:ext cx="8991600" cy="1143000"/>
          </a:xfrm>
        </p:spPr>
        <p:txBody>
          <a:bodyPr/>
          <a:lstStyle/>
          <a:p>
            <a:r>
              <a:rPr lang="ar-SA" sz="4800" b="1" dirty="0">
                <a:solidFill>
                  <a:schemeClr val="bg1"/>
                </a:solidFill>
              </a:rPr>
              <a:t>الفداء في المسيح</a:t>
            </a:r>
            <a:endParaRPr lang="en-US" sz="4800" b="1" dirty="0">
              <a:solidFill>
                <a:schemeClr val="bg1"/>
              </a:solidFill>
            </a:endParaRPr>
          </a:p>
        </p:txBody>
      </p:sp>
      <p:sp>
        <p:nvSpPr>
          <p:cNvPr id="4" name="Title 1"/>
          <p:cNvSpPr txBox="1">
            <a:spLocks/>
          </p:cNvSpPr>
          <p:nvPr/>
        </p:nvSpPr>
        <p:spPr bwMode="auto">
          <a:xfrm>
            <a:off x="0" y="1249658"/>
            <a:ext cx="6793118" cy="560834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mj-ea"/>
                <a:cs typeface="+mj-cs"/>
              </a:rPr>
              <a:t>الشَّاهِدِ الأَمِينِ، الْبِكْرِ مِنَ الأَمْوَاتِ، وَرَئِيسِ مُلُوكِ الأَرْضِ. الَّذِي أَحَبَّنَا، وَقَدْ غَسَّلَنَا مِنْ خَطَايَانَا بِدَمِهِ، ٦ وَجَعَلَنَا مُلُوكاً وَكَهَنَةً لِلَّهِ أَبِيهِ، لَهُ الْمَجْدُ وَالسُّلْطَانُ إِلَى أَبَدِ الآبِدِينَ. آمِينَ.</a:t>
            </a:r>
            <a:endParaRPr kumimoji="0" lang="en-US" sz="3200" b="1" i="0" u="none" strike="noStrike" kern="1200" cap="none" spc="0" normalizeH="0" baseline="0" noProof="0" dirty="0">
              <a:ln>
                <a:noFill/>
              </a:ln>
              <a:solidFill>
                <a:srgbClr val="FFFFFF"/>
              </a:solidFill>
              <a:effectLst/>
              <a:uLnTx/>
              <a:uFillTx/>
              <a:latin typeface="Arial"/>
              <a:ea typeface="+mj-ea"/>
              <a:cs typeface="+mj-cs"/>
            </a:endParaRPr>
          </a:p>
        </p:txBody>
      </p:sp>
      <p:sp>
        <p:nvSpPr>
          <p:cNvPr id="3" name="Title 1">
            <a:extLst>
              <a:ext uri="{FF2B5EF4-FFF2-40B4-BE49-F238E27FC236}">
                <a16:creationId xmlns:a16="http://schemas.microsoft.com/office/drawing/2014/main" id="{9DC23E36-EB2A-B760-4B8E-645BBC1D88F4}"/>
              </a:ext>
            </a:extLst>
          </p:cNvPr>
          <p:cNvSpPr txBox="1">
            <a:spLocks/>
          </p:cNvSpPr>
          <p:nvPr/>
        </p:nvSpPr>
        <p:spPr bwMode="auto">
          <a:xfrm>
            <a:off x="61452" y="894073"/>
            <a:ext cx="8991600" cy="6840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457200" rtl="1" eaLnBrk="1" fontAlgn="base" latinLnBrk="0" hangingPunct="1">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uLnTx/>
                <a:uFillTx/>
                <a:latin typeface="Arial"/>
                <a:ea typeface="+mj-ea"/>
                <a:cs typeface="+mj-cs"/>
              </a:rPr>
              <a:t>رؤيا ١ : ٥-٦</a:t>
            </a:r>
          </a:p>
        </p:txBody>
      </p:sp>
    </p:spTree>
    <p:extLst>
      <p:ext uri="{BB962C8B-B14F-4D97-AF65-F5344CB8AC3E}">
        <p14:creationId xmlns:p14="http://schemas.microsoft.com/office/powerpoint/2010/main" val="2184715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هوذا يأتي مع السحاب</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ستنظره كل عين</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الذين طعنوه </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ينوح عليه </a:t>
            </a:r>
            <a:r>
              <a:rPr lang="ar-JO" b="1" dirty="0">
                <a:solidFill>
                  <a:srgbClr val="FFFF00"/>
                </a:solidFill>
                <a:effectLst>
                  <a:glow rad="165100">
                    <a:schemeClr val="tx1"/>
                  </a:glow>
                </a:effectLst>
                <a:latin typeface="Arial" charset="0"/>
                <a:cs typeface="+mj-cs"/>
              </a:rPr>
              <a:t>جميع قبائل الأرض</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نعم .... آمين</a:t>
            </a:r>
            <a:endParaRPr lang="en-US" b="1" dirty="0">
              <a:effectLst>
                <a:glow rad="165100">
                  <a:schemeClr val="tx1"/>
                </a:glow>
              </a:effectLst>
              <a:latin typeface="Arial" charset="0"/>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رؤ 1: 7</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زك 12: 10</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7106" y="13940"/>
            <a:ext cx="9176545" cy="690806"/>
          </a:xfrm>
          <a:effectLst>
            <a:outerShdw blurRad="63500" dist="35921" dir="2700000" algn="ctr" rotWithShape="0">
              <a:srgbClr val="FF0000">
                <a:alpha val="74998"/>
              </a:srgbClr>
            </a:outerShdw>
          </a:effectLst>
        </p:spPr>
        <p:txBody>
          <a:bodyPr/>
          <a:lstStyle/>
          <a:p>
            <a:pPr rtl="1">
              <a:defRPr/>
            </a:pPr>
            <a:r>
              <a:rPr lang="ar-EG" sz="4800" b="1" dirty="0">
                <a:solidFill>
                  <a:srgbClr val="FFFFFF"/>
                </a:solidFill>
                <a:ea typeface="ＭＳ Ｐゴシック" charset="0"/>
              </a:rPr>
              <a:t>أمة واحدة تحت الله</a:t>
            </a:r>
            <a:endParaRPr lang="en-US" sz="3600" b="1" dirty="0">
              <a:solidFill>
                <a:srgbClr val="FFFFFF"/>
              </a:solidFill>
              <a:ea typeface="ＭＳ Ｐゴシック" charset="0"/>
            </a:endParaRPr>
          </a:p>
        </p:txBody>
      </p:sp>
      <p:pic>
        <p:nvPicPr>
          <p:cNvPr id="2" name="Picture 1" descr="Rev 1 CapturePaintingOneNationUnderGo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767006"/>
            <a:ext cx="9144000" cy="6092161"/>
          </a:xfrm>
          <a:prstGeom prst="rect">
            <a:avLst/>
          </a:prstGeom>
        </p:spPr>
      </p:pic>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endParaRPr>
          </a:p>
        </p:txBody>
      </p:sp>
      <p:sp>
        <p:nvSpPr>
          <p:cNvPr id="7" name="Rectangle 2"/>
          <p:cNvSpPr txBox="1">
            <a:spLocks noChangeArrowheads="1"/>
          </p:cNvSpPr>
          <p:nvPr/>
        </p:nvSpPr>
        <p:spPr bwMode="auto">
          <a:xfrm>
            <a:off x="-44996" y="704746"/>
            <a:ext cx="9176545" cy="465753"/>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EG" sz="2400" b="1" i="0" u="none" strike="noStrike" kern="1200" cap="none" spc="0" normalizeH="0" baseline="0" noProof="0" dirty="0">
                <a:ln>
                  <a:noFill/>
                </a:ln>
                <a:solidFill>
                  <a:srgbClr val="FFFFFF"/>
                </a:solidFill>
                <a:effectLst/>
                <a:uLnTx/>
                <a:uFillTx/>
                <a:latin typeface="Arial"/>
                <a:ea typeface="ＭＳ Ｐゴシック" charset="0"/>
              </a:rPr>
              <a:t>بقلم جون مكنوتون (2012)</a:t>
            </a:r>
            <a:endParaRPr kumimoji="0" lang="en-US" sz="1600" b="1" i="0" u="none" strike="noStrike" kern="1200" cap="none" spc="0" normalizeH="0" baseline="0" noProof="0" dirty="0">
              <a:ln>
                <a:noFill/>
              </a:ln>
              <a:solidFill>
                <a:srgbClr val="FFFFFF"/>
              </a:solidFill>
              <a:effectLst/>
              <a:uLnTx/>
              <a:uFillTx/>
              <a:latin typeface="Arial"/>
              <a:ea typeface="ＭＳ Ｐゴシック" charset="0"/>
            </a:endParaRPr>
          </a:p>
        </p:txBody>
      </p:sp>
    </p:spTree>
    <p:extLst>
      <p:ext uri="{BB962C8B-B14F-4D97-AF65-F5344CB8AC3E}">
        <p14:creationId xmlns:p14="http://schemas.microsoft.com/office/powerpoint/2010/main" val="21512112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077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765175"/>
            <a:ext cx="9139238"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title" idx="4294967295"/>
          </p:nvPr>
        </p:nvSpPr>
        <p:spPr>
          <a:xfrm>
            <a:off x="228600" y="0"/>
            <a:ext cx="8915400" cy="838200"/>
          </a:xfrm>
        </p:spPr>
        <p:txBody>
          <a:bodyPr/>
          <a:lstStyle/>
          <a:p>
            <a:pPr algn="l">
              <a:defRPr/>
            </a:pPr>
            <a:r>
              <a:rPr lang="ar-JO"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توبة إسرائيل</a:t>
            </a:r>
            <a:endParaRPr lang="en-US" sz="36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144387" name="Title 2"/>
          <p:cNvSpPr txBox="1">
            <a:spLocks/>
          </p:cNvSpPr>
          <p:nvPr/>
        </p:nvSpPr>
        <p:spPr bwMode="auto">
          <a:xfrm>
            <a:off x="0" y="4077072"/>
            <a:ext cx="9144000" cy="2636912"/>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و أفيض على بيت يهوذا و على سكان أورشليم روح النعمة و التضرعات </a:t>
            </a:r>
            <a:r>
              <a:rPr kumimoji="0" lang="ar-JO" sz="2800" b="1" i="0" u="none" strike="noStrike" kern="1200" cap="none" spc="0" normalizeH="0" baseline="0" noProof="0" dirty="0">
                <a:ln>
                  <a:noFill/>
                </a:ln>
                <a:solidFill>
                  <a:srgbClr val="FFFF00"/>
                </a:solidFill>
                <a:effectLst>
                  <a:glow rad="228600">
                    <a:srgbClr val="000000"/>
                  </a:glow>
                </a:effectLst>
                <a:uLnTx/>
                <a:uFillTx/>
                <a:latin typeface="Arial" charset="0"/>
                <a:ea typeface="ＭＳ Ｐゴシック" charset="0"/>
                <a:cs typeface="Arial" charset="0"/>
              </a:rPr>
              <a:t>فينظرون إلي الذي طعنوه </a:t>
            </a: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و ينوحون عليه كنائح على وحيد له و يكونون في مرارة عليه كمن هو في مرارة على بكره</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rPr>
              <a:t>(زك 12: 10)</a:t>
            </a:r>
            <a:endParaRPr kumimoji="0" lang="en-US" sz="28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19 Maranatha.jpg">
            <a:extLst>
              <a:ext uri="{FF2B5EF4-FFF2-40B4-BE49-F238E27FC236}">
                <a16:creationId xmlns:a16="http://schemas.microsoft.com/office/drawing/2014/main" id="{2B1073D3-7390-7200-AF39-76ECF25C311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284" y="-1"/>
            <a:ext cx="9113716" cy="6858001"/>
          </a:xfrm>
          <a:prstGeom prst="rect">
            <a:avLst/>
          </a:prstGeom>
        </p:spPr>
      </p:pic>
      <p:sp>
        <p:nvSpPr>
          <p:cNvPr id="2" name="Title 1"/>
          <p:cNvSpPr>
            <a:spLocks noGrp="1"/>
          </p:cNvSpPr>
          <p:nvPr>
            <p:ph type="title"/>
          </p:nvPr>
        </p:nvSpPr>
        <p:spPr>
          <a:xfrm>
            <a:off x="4762" y="2708920"/>
            <a:ext cx="9139238" cy="3591868"/>
          </a:xfrm>
        </p:spPr>
        <p:txBody>
          <a:bodyPr lIns="91440" tIns="45720" rIns="91440" bIns="45720"/>
          <a:lstStyle/>
          <a:p>
            <a:pPr>
              <a:defRPr/>
            </a:pP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هوذا يأتي مع السحاب</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ستنظره كل عين</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الذين طعنوه </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و ينوح عليه </a:t>
            </a:r>
            <a:r>
              <a:rPr lang="ar-JO" b="1" dirty="0">
                <a:solidFill>
                  <a:srgbClr val="FFFF00"/>
                </a:solidFill>
                <a:effectLst>
                  <a:glow rad="165100">
                    <a:schemeClr val="tx1"/>
                  </a:glow>
                </a:effectLst>
                <a:latin typeface="Arial" charset="0"/>
                <a:cs typeface="+mj-cs"/>
              </a:rPr>
              <a:t>جميع قبائل الأرض</a:t>
            </a:r>
            <a:br>
              <a:rPr lang="ar-JO" b="1" dirty="0">
                <a:effectLst>
                  <a:glow rad="165100">
                    <a:schemeClr val="tx1"/>
                  </a:glow>
                </a:effectLst>
                <a:latin typeface="Arial" charset="0"/>
                <a:cs typeface="+mj-cs"/>
              </a:rPr>
            </a:br>
            <a:r>
              <a:rPr lang="ar-JO" b="1" dirty="0">
                <a:effectLst>
                  <a:glow rad="165100">
                    <a:schemeClr val="tx1"/>
                  </a:glow>
                </a:effectLst>
                <a:latin typeface="Arial" charset="0"/>
                <a:cs typeface="+mj-cs"/>
              </a:rPr>
              <a:t>نعم .... آمين</a:t>
            </a:r>
            <a:endParaRPr lang="en-US" b="1" dirty="0">
              <a:effectLst>
                <a:glow rad="165100">
                  <a:schemeClr val="tx1"/>
                </a:glow>
              </a:effectLst>
              <a:latin typeface="Arial" charset="0"/>
              <a:cs typeface="+mj-cs"/>
            </a:endParaRPr>
          </a:p>
        </p:txBody>
      </p:sp>
      <p:sp>
        <p:nvSpPr>
          <p:cNvPr id="5" name="Title 1"/>
          <p:cNvSpPr txBox="1">
            <a:spLocks/>
          </p:cNvSpPr>
          <p:nvPr/>
        </p:nvSpPr>
        <p:spPr bwMode="auto">
          <a:xfrm>
            <a:off x="5035" y="62259"/>
            <a:ext cx="3209653" cy="12664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رؤ 1: 7</a:t>
            </a:r>
            <a:endParaRPr kumimoji="0" lang="en-US"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زك 12: 10</a:t>
            </a:r>
            <a:endParaRPr kumimoji="0" lang="en-US" sz="4000" b="1" i="0"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extLst>
      <p:ext uri="{BB962C8B-B14F-4D97-AF65-F5344CB8AC3E}">
        <p14:creationId xmlns:p14="http://schemas.microsoft.com/office/powerpoint/2010/main" val="42862648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886007" y="2164739"/>
            <a:ext cx="7371985" cy="3298296"/>
          </a:xfrm>
          <a:noFill/>
          <a:ln>
            <a:noFill/>
          </a:ln>
        </p:spPr>
        <p:txBody>
          <a:bodyPr lIns="90000" tIns="46800" rIns="90000" bIns="46800" anchor="ctr"/>
          <a:lstStyle/>
          <a:p>
            <a:pPr rtl="1"/>
            <a:r>
              <a:rPr lang="ar-SA" sz="3200" b="1" kern="1200" dirty="0">
                <a:solidFill>
                  <a:srgbClr val="FFFFFF"/>
                </a:solidFill>
                <a:effectLst>
                  <a:glow rad="228600">
                    <a:srgbClr val="000000"/>
                  </a:glow>
                </a:effectLst>
                <a:latin typeface="Arial" charset="0"/>
                <a:ea typeface="ＭＳ Ｐゴシック" charset="0"/>
                <a:cs typeface="Arial" charset="0"/>
              </a:rPr>
              <a:t>رؤيا ١ : ٨</a:t>
            </a:r>
            <a:br>
              <a:rPr lang="en-US" sz="3200" b="1" kern="1200" dirty="0">
                <a:solidFill>
                  <a:srgbClr val="FFFFFF"/>
                </a:solidFill>
                <a:effectLst>
                  <a:glow rad="228600">
                    <a:srgbClr val="000000"/>
                  </a:glow>
                </a:effectLst>
                <a:latin typeface="Arial" charset="0"/>
                <a:ea typeface="ＭＳ Ｐゴシック" charset="0"/>
                <a:cs typeface="Arial" charset="0"/>
              </a:rPr>
            </a:br>
            <a:br>
              <a:rPr lang="ar-SA" sz="3200" b="1" kern="1200" dirty="0">
                <a:solidFill>
                  <a:srgbClr val="FFFFFF"/>
                </a:solidFill>
                <a:effectLst>
                  <a:glow rad="228600">
                    <a:srgbClr val="000000"/>
                  </a:glow>
                </a:effectLst>
                <a:latin typeface="Arial" charset="0"/>
                <a:ea typeface="ＭＳ Ｐゴシック" charset="0"/>
                <a:cs typeface="Arial" charset="0"/>
              </a:rPr>
            </a:br>
            <a:r>
              <a:rPr lang="ar-SA" sz="3200" b="1" kern="1200" dirty="0">
                <a:solidFill>
                  <a:srgbClr val="FFFFFF"/>
                </a:solidFill>
                <a:effectLst>
                  <a:glow rad="228600">
                    <a:srgbClr val="000000"/>
                  </a:glow>
                </a:effectLst>
                <a:latin typeface="Arial" charset="0"/>
                <a:ea typeface="ＭＳ Ｐゴシック" charset="0"/>
                <a:cs typeface="Arial" charset="0"/>
              </a:rPr>
              <a:t>أَنَا هُوَ الأَلِفُ وَالْيَاءُ، الْبَِدَايَةُ وَالنِّهَايَةُ، يَقُولُ الرَّبُّ الْكَائِنُ وَالَّذِي كَانَ وَالَّذِي يَأْتِي، الْقَادِرُ عَلَى كُلِّ شَيْءٍ. </a:t>
            </a:r>
          </a:p>
        </p:txBody>
      </p:sp>
      <p:sp>
        <p:nvSpPr>
          <p:cNvPr id="4" name="TextBox 3"/>
          <p:cNvSpPr txBox="1"/>
          <p:nvPr/>
        </p:nvSpPr>
        <p:spPr>
          <a:xfrm>
            <a:off x="8702803" y="0"/>
            <a:ext cx="44119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mn-cs"/>
              </a:rPr>
              <a:t>iii</a:t>
            </a:r>
          </a:p>
        </p:txBody>
      </p:sp>
    </p:spTree>
    <p:extLst>
      <p:ext uri="{BB962C8B-B14F-4D97-AF65-F5344CB8AC3E}">
        <p14:creationId xmlns:p14="http://schemas.microsoft.com/office/powerpoint/2010/main" val="35579073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 descr="Rev 1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786" name="Rectangle 3"/>
          <p:cNvSpPr>
            <a:spLocks noGrp="1" noChangeArrowheads="1"/>
          </p:cNvSpPr>
          <p:nvPr>
            <p:ph type="title"/>
          </p:nvPr>
        </p:nvSpPr>
        <p:spPr>
          <a:xfrm>
            <a:off x="2897188" y="1914524"/>
            <a:ext cx="6069012" cy="1266825"/>
          </a:xfrm>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r>
              <a:rPr kumimoji="0" lang="ar-JO" sz="4800" b="1" i="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rPr>
              <a:t>لماذا نرى يسوع بوضوح؟</a:t>
            </a:r>
            <a:endParaRPr kumimoji="0" lang="en-US" sz="4800" b="1" i="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758787" name="Text Box 7"/>
          <p:cNvSpPr txBox="1">
            <a:spLocks noChangeArrowheads="1"/>
          </p:cNvSpPr>
          <p:nvPr/>
        </p:nvSpPr>
        <p:spPr bwMode="auto">
          <a:xfrm>
            <a:off x="8424890" y="36513"/>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Tree>
    <p:extLst>
      <p:ext uri="{BB962C8B-B14F-4D97-AF65-F5344CB8AC3E}">
        <p14:creationId xmlns:p14="http://schemas.microsoft.com/office/powerpoint/2010/main" val="150111489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6200" y="-24580"/>
            <a:ext cx="8335682" cy="1495950"/>
          </a:xfrm>
          <a:effectLst>
            <a:outerShdw blurRad="63500" dist="35921" dir="2700000" algn="ctr" rotWithShape="0">
              <a:srgbClr val="FF0000">
                <a:alpha val="74998"/>
              </a:srgbClr>
            </a:outerShdw>
          </a:effectLst>
        </p:spPr>
        <p:txBody>
          <a:bodyPr/>
          <a:lstStyle/>
          <a:p>
            <a:pPr algn="l">
              <a:defRPr/>
            </a:pPr>
            <a:r>
              <a:rPr lang="ar-JO" sz="5400" dirty="0">
                <a:solidFill>
                  <a:srgbClr val="FFFFFF"/>
                </a:solidFill>
                <a:latin typeface="Arial" panose="020B0604020202020204" pitchFamily="34" charset="0"/>
                <a:ea typeface="ＭＳ Ｐゴシック" charset="0"/>
                <a:cs typeface="Arial" panose="020B0604020202020204" pitchFamily="34" charset="0"/>
              </a:rPr>
              <a:t>لماذا يجب أن نعرف</a:t>
            </a:r>
            <a:br>
              <a:rPr lang="ar-JO" sz="5400" dirty="0">
                <a:solidFill>
                  <a:srgbClr val="FFFFFF"/>
                </a:solidFill>
                <a:latin typeface="Arial" panose="020B0604020202020204" pitchFamily="34" charset="0"/>
                <a:ea typeface="ＭＳ Ｐゴシック" charset="0"/>
                <a:cs typeface="Arial" panose="020B0604020202020204" pitchFamily="34" charset="0"/>
              </a:rPr>
            </a:br>
            <a:r>
              <a:rPr lang="ar-JO" sz="5400" dirty="0">
                <a:solidFill>
                  <a:srgbClr val="FFFFFF"/>
                </a:solidFill>
                <a:latin typeface="Arial" panose="020B0604020202020204" pitchFamily="34" charset="0"/>
                <a:ea typeface="ＭＳ Ｐゴシック" charset="0"/>
                <a:cs typeface="Arial" panose="020B0604020202020204" pitchFamily="34" charset="0"/>
              </a:rPr>
              <a:t>أن يسوع </a:t>
            </a:r>
            <a:r>
              <a:rPr lang="ar-JO" sz="5400" dirty="0">
                <a:solidFill>
                  <a:srgbClr val="FFFF00"/>
                </a:solidFill>
                <a:latin typeface="Arial" panose="020B0604020202020204" pitchFamily="34" charset="0"/>
                <a:ea typeface="ＭＳ Ｐゴシック" charset="0"/>
                <a:cs typeface="Arial" panose="020B0604020202020204" pitchFamily="34" charset="0"/>
              </a:rPr>
              <a:t>يحكم</a:t>
            </a:r>
            <a:r>
              <a:rPr lang="ar-JO" sz="5400" dirty="0">
                <a:solidFill>
                  <a:srgbClr val="FFFFFF"/>
                </a:solidFill>
                <a:latin typeface="Arial" panose="020B0604020202020204" pitchFamily="34" charset="0"/>
                <a:ea typeface="ＭＳ Ｐゴシック" charset="0"/>
                <a:cs typeface="Arial" panose="020B0604020202020204" pitchFamily="34" charset="0"/>
              </a:rPr>
              <a:t> العالم؟</a:t>
            </a:r>
            <a:endParaRPr lang="en-US" sz="40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76199" y="2421948"/>
            <a:ext cx="9067801" cy="3024188"/>
          </a:xfrm>
          <a:effectLst/>
        </p:spPr>
        <p:txBody>
          <a:bodyPr/>
          <a:lstStyle/>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نقرأ سفر الرؤيا؟</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نعبد يسوع؟</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a:p>
            <a:pPr marL="914400" indent="-914400" algn="r" rtl="1">
              <a:buFont typeface="+mj-lt"/>
              <a:buAutoNum type="arabicPeriod"/>
              <a:defRPr/>
            </a:pPr>
            <a:r>
              <a:rPr lang="ar-JO" sz="4800" b="1" i="1" dirty="0">
                <a:ln>
                  <a:solidFill>
                    <a:srgbClr val="000000"/>
                  </a:solidFill>
                </a:ln>
                <a:solidFill>
                  <a:srgbClr val="FFFFFF"/>
                </a:solidFill>
                <a:effectLst>
                  <a:glow rad="139700">
                    <a:schemeClr val="accent4">
                      <a:satMod val="175000"/>
                    </a:schemeClr>
                  </a:glow>
                </a:effectLst>
                <a:ea typeface="ＭＳ Ｐゴシック" charset="0"/>
              </a:rPr>
              <a:t>لماذا نرى يسوع بوضوح؟</a:t>
            </a:r>
            <a:endParaRPr lang="en-US" sz="4800" b="1" i="1" dirty="0">
              <a:ln>
                <a:solidFill>
                  <a:srgbClr val="000000"/>
                </a:solidFill>
              </a:ln>
              <a:solidFill>
                <a:srgbClr val="FFFFFF"/>
              </a:solidFill>
              <a:effectLst>
                <a:glow rad="139700">
                  <a:schemeClr val="accent4">
                    <a:satMod val="175000"/>
                  </a:schemeClr>
                </a:glow>
              </a:effectLst>
              <a:ea typeface="ＭＳ Ｐゴシック"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1247950301"/>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Effect transition="in" filter="blinds(horizontal)">
                                      <p:cBhvr>
                                        <p:cTn id="7" dur="500"/>
                                        <p:tgtEl>
                                          <p:spTgt spid="3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75">
                                            <p:txEl>
                                              <p:pRg st="1" end="1"/>
                                            </p:txEl>
                                          </p:spTgt>
                                        </p:tgtEl>
                                        <p:attrNameLst>
                                          <p:attrName>style.visibility</p:attrName>
                                        </p:attrNameLst>
                                      </p:cBhvr>
                                      <p:to>
                                        <p:strVal val="visible"/>
                                      </p:to>
                                    </p:set>
                                    <p:animEffect transition="in" filter="blinds(horizontal)">
                                      <p:cBhvr>
                                        <p:cTn id="12" dur="500"/>
                                        <p:tgtEl>
                                          <p:spTgt spid="3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75">
                                            <p:txEl>
                                              <p:pRg st="2" end="2"/>
                                            </p:txEl>
                                          </p:spTgt>
                                        </p:tgtEl>
                                        <p:attrNameLst>
                                          <p:attrName>style.visibility</p:attrName>
                                        </p:attrNameLst>
                                      </p:cBhvr>
                                      <p:to>
                                        <p:strVal val="visible"/>
                                      </p:to>
                                    </p:set>
                                    <p:animEffect transition="in" filter="blinds(horizontal)">
                                      <p:cBhvr>
                                        <p:cTn id="17" dur="500"/>
                                        <p:tgtEl>
                                          <p:spTgt spid="3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mph" presetSubtype="2" fill="hold" nodeType="clickEffect">
                                  <p:stCondLst>
                                    <p:cond delay="0"/>
                                  </p:stCondLst>
                                  <p:childTnLst>
                                    <p:animClr clrSpc="rgb" dir="cw">
                                      <p:cBhvr override="childStyle">
                                        <p:cTn id="21" dur="2000" fill="hold"/>
                                        <p:tgtEl>
                                          <p:spTgt spid="3075">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 amidst-the-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0638"/>
            <a:ext cx="9116483" cy="6837362"/>
          </a:xfrm>
          <a:prstGeom prst="rect">
            <a:avLst/>
          </a:prstGeom>
        </p:spPr>
      </p:pic>
      <p:sp>
        <p:nvSpPr>
          <p:cNvPr id="760835" name="Rectangle 2"/>
          <p:cNvSpPr>
            <a:spLocks noGrp="1" noChangeArrowheads="1"/>
          </p:cNvSpPr>
          <p:nvPr>
            <p:ph type="ctrTitle"/>
          </p:nvPr>
        </p:nvSpPr>
        <p:spPr>
          <a:xfrm>
            <a:off x="4576960" y="1071613"/>
            <a:ext cx="4405273" cy="4670121"/>
          </a:xfrm>
        </p:spPr>
        <p:txBody>
          <a:bodyPr/>
          <a:lstStyle/>
          <a:p>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3. رؤية يسوع </a:t>
            </a:r>
            <a:r>
              <a:rPr lang="ar-JO" sz="4000" b="1" dirty="0">
                <a:solidFill>
                  <a:srgbClr val="FFFF00"/>
                </a:solidFill>
                <a:effectLst>
                  <a:glow rad="228600">
                    <a:schemeClr val="tx1"/>
                  </a:glow>
                </a:effectLst>
                <a:latin typeface="Arial" panose="020B0604020202020204" pitchFamily="34" charset="0"/>
                <a:ea typeface="ＭＳ Ｐゴシック" charset="0"/>
                <a:cs typeface="Arial" panose="020B0604020202020204" pitchFamily="34" charset="0"/>
              </a:rPr>
              <a:t>ممجدًا</a:t>
            </a: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 تُظهر أنه قادر على</a:t>
            </a:r>
            <a:b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 حلّ مشاكلك.</a:t>
            </a:r>
            <a:b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28600">
                    <a:schemeClr val="tx1"/>
                  </a:glow>
                </a:effectLst>
                <a:latin typeface="Arial" panose="020B0604020202020204" pitchFamily="34" charset="0"/>
                <a:ea typeface="ＭＳ Ｐゴシック" charset="0"/>
                <a:cs typeface="Arial" panose="020B0604020202020204" pitchFamily="34" charset="0"/>
              </a:rPr>
              <a:t>(1: 9- 20).</a:t>
            </a:r>
            <a:endParaRPr lang="en-US" sz="4000" b="1" dirty="0">
              <a:effectLst>
                <a:glow rad="2286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
        <p:nvSpPr>
          <p:cNvPr id="7" name="Text Box 7"/>
          <p:cNvSpPr txBox="1">
            <a:spLocks noChangeArrowheads="1"/>
          </p:cNvSpPr>
          <p:nvPr/>
        </p:nvSpPr>
        <p:spPr bwMode="auto">
          <a:xfrm>
            <a:off x="65299" y="136136"/>
            <a:ext cx="7699659" cy="83317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vert="horz" wrap="square" lIns="91440" tIns="45720" rIns="91440" bIns="45720" numCol="1" anchor="ctr" anchorCtr="0" compatLnSpc="1">
            <a:prstTxWarp prst="textNoShape">
              <a:avLst/>
            </a:prstTxWarp>
          </a:bodyPr>
          <a:lstStyle>
            <a:lvl1pPr algn="ctr" fontAlgn="base">
              <a:spcBef>
                <a:spcPct val="0"/>
              </a:spcBef>
              <a:spcAft>
                <a:spcPct val="0"/>
              </a:spcAft>
              <a:defRPr sz="4800" b="1">
                <a:solidFill>
                  <a:schemeClr val="bg1"/>
                </a:solidFill>
                <a:effectLst>
                  <a:glow rad="228600">
                    <a:schemeClr val="accent4">
                      <a:satMod val="175000"/>
                      <a:alpha val="40000"/>
                    </a:schemeClr>
                  </a:glow>
                </a:effectLst>
                <a:latin typeface="+mj-lt"/>
                <a:ea typeface="+mj-ea"/>
                <a:cs typeface="+mj-cs"/>
              </a:defRPr>
            </a:lvl1pPr>
            <a:lvl2pPr algn="ctr" fontAlgn="base">
              <a:spcBef>
                <a:spcPct val="0"/>
              </a:spcBef>
              <a:spcAft>
                <a:spcPct val="0"/>
              </a:spcAft>
              <a:defRPr sz="4400">
                <a:solidFill>
                  <a:schemeClr val="tx2"/>
                </a:solidFill>
                <a:latin typeface="Arial" charset="0"/>
              </a:defRPr>
            </a:lvl2pPr>
            <a:lvl3pPr algn="ctr" fontAlgn="base">
              <a:spcBef>
                <a:spcPct val="0"/>
              </a:spcBef>
              <a:spcAft>
                <a:spcPct val="0"/>
              </a:spcAft>
              <a:defRPr sz="4400">
                <a:solidFill>
                  <a:schemeClr val="tx2"/>
                </a:solidFill>
                <a:latin typeface="Arial" charset="0"/>
              </a:defRPr>
            </a:lvl3pPr>
            <a:lvl4pPr algn="ctr" fontAlgn="base">
              <a:spcBef>
                <a:spcPct val="0"/>
              </a:spcBef>
              <a:spcAft>
                <a:spcPct val="0"/>
              </a:spcAft>
              <a:defRPr sz="4400">
                <a:solidFill>
                  <a:schemeClr val="tx2"/>
                </a:solidFill>
                <a:latin typeface="Arial" charset="0"/>
              </a:defRPr>
            </a:lvl4pPr>
            <a:lvl5pPr algn="ctr" fontAlgn="base">
              <a:spcBef>
                <a:spcPct val="0"/>
              </a:spcBef>
              <a:spcAft>
                <a:spcPct val="0"/>
              </a:spcAft>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800" b="1" i="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لماذا نرى يسوع بوضوح؟</a:t>
            </a:r>
            <a:endParaRPr kumimoji="0" lang="en-US" sz="4800" b="1" i="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2" name="TextBox 1">
            <a:extLst>
              <a:ext uri="{FF2B5EF4-FFF2-40B4-BE49-F238E27FC236}">
                <a16:creationId xmlns:a16="http://schemas.microsoft.com/office/drawing/2014/main" id="{8FFC4296-0E72-0B45-9A54-5FCE9F2BB793}"/>
              </a:ext>
            </a:extLst>
          </p:cNvPr>
          <p:cNvSpPr txBox="1"/>
          <p:nvPr/>
        </p:nvSpPr>
        <p:spPr>
          <a:xfrm>
            <a:off x="6698974" y="8865704"/>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p:txBody>
      </p:sp>
    </p:spTree>
    <p:extLst>
      <p:ext uri="{BB962C8B-B14F-4D97-AF65-F5344CB8AC3E}">
        <p14:creationId xmlns:p14="http://schemas.microsoft.com/office/powerpoint/2010/main" val="1607816628"/>
      </p:ext>
    </p:extLst>
  </p:cSld>
  <p:clrMapOvr>
    <a:overrideClrMapping bg1="lt1" tx1="dk1" bg2="lt2" tx2="dk2" accent1="accent1" accent2="accent2" accent3="accent3" accent4="accent4" accent5="accent5" accent6="accent6" hlink="hlink" folHlink="folHlink"/>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grpSp>
        <p:nvGrpSpPr>
          <p:cNvPr id="86" name="Group 85"/>
          <p:cNvGrpSpPr>
            <a:grpSpLocks/>
          </p:cNvGrpSpPr>
          <p:nvPr/>
        </p:nvGrpSpPr>
        <p:grpSpPr bwMode="auto">
          <a:xfrm>
            <a:off x="4140200" y="2781300"/>
            <a:ext cx="793750" cy="808038"/>
            <a:chOff x="2696978" y="1221096"/>
            <a:chExt cx="793670" cy="808522"/>
          </a:xfrm>
        </p:grpSpPr>
        <p:sp>
          <p:nvSpPr>
            <p:cNvPr id="756838" name="Right Arrow 86"/>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9" name="Right Arrow 87"/>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0" name="Right Arrow 88"/>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1" name="Right Arrow 89"/>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2" name="Right Arrow 90"/>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43" name="Right Arrow 91"/>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9" name="Group 78"/>
          <p:cNvGrpSpPr>
            <a:grpSpLocks/>
          </p:cNvGrpSpPr>
          <p:nvPr/>
        </p:nvGrpSpPr>
        <p:grpSpPr bwMode="auto">
          <a:xfrm>
            <a:off x="8101013" y="3068638"/>
            <a:ext cx="793750" cy="809625"/>
            <a:chOff x="2696978" y="1221096"/>
            <a:chExt cx="793670" cy="808522"/>
          </a:xfrm>
        </p:grpSpPr>
        <p:sp>
          <p:nvSpPr>
            <p:cNvPr id="756832" name="Right Arrow 79"/>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3" name="Right Arrow 80"/>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4" name="Right Arrow 81"/>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5" name="Right Arrow 82"/>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6" name="Right Arrow 83"/>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7" name="Right Arrow 84"/>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71" name="Group 70"/>
          <p:cNvGrpSpPr>
            <a:grpSpLocks/>
          </p:cNvGrpSpPr>
          <p:nvPr/>
        </p:nvGrpSpPr>
        <p:grpSpPr bwMode="auto">
          <a:xfrm>
            <a:off x="3633788" y="476250"/>
            <a:ext cx="793750" cy="809625"/>
            <a:chOff x="2696978" y="1221096"/>
            <a:chExt cx="793670" cy="808522"/>
          </a:xfrm>
        </p:grpSpPr>
        <p:sp>
          <p:nvSpPr>
            <p:cNvPr id="756826" name="Right Arrow 71"/>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7" name="Right Arrow 72"/>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8" name="Right Arrow 73"/>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9" name="Right Arrow 74"/>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0" name="Right Arrow 75"/>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31" name="Right Arrow 76"/>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4" name="Group 63"/>
          <p:cNvGrpSpPr>
            <a:grpSpLocks/>
          </p:cNvGrpSpPr>
          <p:nvPr/>
        </p:nvGrpSpPr>
        <p:grpSpPr bwMode="auto">
          <a:xfrm>
            <a:off x="6948488" y="1196975"/>
            <a:ext cx="793750" cy="808038"/>
            <a:chOff x="2696978" y="1221096"/>
            <a:chExt cx="793670" cy="808522"/>
          </a:xfrm>
        </p:grpSpPr>
        <p:sp>
          <p:nvSpPr>
            <p:cNvPr id="756820" name="Right Arrow 64"/>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1" name="Right Arrow 65"/>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2" name="Right Arrow 66"/>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3" name="Right Arrow 67"/>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4" name="Right Arrow 68"/>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25" name="Right Arrow 69"/>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7" name="Group 56"/>
          <p:cNvGrpSpPr>
            <a:grpSpLocks/>
          </p:cNvGrpSpPr>
          <p:nvPr/>
        </p:nvGrpSpPr>
        <p:grpSpPr bwMode="auto">
          <a:xfrm>
            <a:off x="5076825" y="1341438"/>
            <a:ext cx="792163" cy="808037"/>
            <a:chOff x="2696978" y="1221096"/>
            <a:chExt cx="793670" cy="808522"/>
          </a:xfrm>
        </p:grpSpPr>
        <p:sp>
          <p:nvSpPr>
            <p:cNvPr id="756814" name="Right Arrow 57"/>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5" name="Right Arrow 58"/>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6" name="Right Arrow 59"/>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7" name="Right Arrow 60"/>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8" name="Right Arrow 61"/>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9" name="Right Arrow 62"/>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5" name="Group 4"/>
          <p:cNvGrpSpPr>
            <a:grpSpLocks/>
          </p:cNvGrpSpPr>
          <p:nvPr/>
        </p:nvGrpSpPr>
        <p:grpSpPr bwMode="auto">
          <a:xfrm>
            <a:off x="3851275" y="1557338"/>
            <a:ext cx="793750" cy="808037"/>
            <a:chOff x="2696978" y="1221096"/>
            <a:chExt cx="793670" cy="808522"/>
          </a:xfrm>
        </p:grpSpPr>
        <p:sp>
          <p:nvSpPr>
            <p:cNvPr id="756808" name="Right Arrow 2"/>
            <p:cNvSpPr>
              <a:spLocks noChangeArrowheads="1"/>
            </p:cNvSpPr>
            <p:nvPr/>
          </p:nvSpPr>
          <p:spPr bwMode="auto">
            <a:xfrm rot="-9296743">
              <a:off x="2696978" y="141543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9" name="Right Arrow 49"/>
            <p:cNvSpPr>
              <a:spLocks noChangeArrowheads="1"/>
            </p:cNvSpPr>
            <p:nvPr/>
          </p:nvSpPr>
          <p:spPr bwMode="auto">
            <a:xfrm rot="-4752994">
              <a:off x="2934990" y="1306687"/>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0" name="Right Arrow 50"/>
            <p:cNvSpPr>
              <a:spLocks noChangeArrowheads="1"/>
            </p:cNvSpPr>
            <p:nvPr/>
          </p:nvSpPr>
          <p:spPr bwMode="auto">
            <a:xfrm rot="1092502">
              <a:off x="3086157" y="161414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1" name="Right Arrow 51"/>
            <p:cNvSpPr>
              <a:spLocks noChangeArrowheads="1"/>
            </p:cNvSpPr>
            <p:nvPr/>
          </p:nvSpPr>
          <p:spPr bwMode="auto">
            <a:xfrm rot="3615505">
              <a:off x="2967064" y="1710718"/>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2" name="Right Arrow 52"/>
            <p:cNvSpPr>
              <a:spLocks noChangeArrowheads="1"/>
            </p:cNvSpPr>
            <p:nvPr/>
          </p:nvSpPr>
          <p:spPr bwMode="auto">
            <a:xfrm rot="8093732">
              <a:off x="2704208" y="1665744"/>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13" name="Right Arrow 53"/>
            <p:cNvSpPr>
              <a:spLocks noChangeArrowheads="1"/>
            </p:cNvSpPr>
            <p:nvPr/>
          </p:nvSpPr>
          <p:spPr bwMode="auto">
            <a:xfrm rot="-2318489">
              <a:off x="3016391" y="1438755"/>
              <a:ext cx="404491" cy="233309"/>
            </a:xfrm>
            <a:prstGeom prst="rightArrow">
              <a:avLst>
                <a:gd name="adj1" fmla="val 50000"/>
                <a:gd name="adj2" fmla="val 49997"/>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5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2" name="Oval 6"/>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11863" y="19716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9" name="Rectangle 13"/>
          <p:cNvSpPr>
            <a:spLocks noGrp="1" noChangeArrowheads="1"/>
          </p:cNvSpPr>
          <p:nvPr>
            <p:ph type="title" idx="4294967295"/>
          </p:nvPr>
        </p:nvSpPr>
        <p:spPr>
          <a:xfrm>
            <a:off x="5867400" y="4797425"/>
            <a:ext cx="3276600" cy="2174914"/>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spcBef>
                <a:spcPct val="50000"/>
              </a:spcBef>
              <a:defRPr/>
            </a:pPr>
            <a:r>
              <a:rPr lang="ar-SA" sz="3900" b="1" dirty="0">
                <a:solidFill>
                  <a:srgbClr val="FFEA18"/>
                </a:solidFill>
                <a:latin typeface="Comic Sans MS" charset="0"/>
                <a:ea typeface="ＭＳ Ｐゴシック" charset="0"/>
              </a:rPr>
              <a:t>السياق المزدوج للكتاب
</a:t>
            </a:r>
            <a:endParaRPr lang="en-US" sz="3900" b="1" dirty="0">
              <a:solidFill>
                <a:srgbClr val="FFEA18"/>
              </a:solidFill>
              <a:latin typeface="Comic Sans MS" charset="0"/>
              <a:ea typeface="ＭＳ Ｐゴシック" charset="0"/>
            </a:endParaRPr>
          </a:p>
        </p:txBody>
      </p:sp>
      <p:sp>
        <p:nvSpPr>
          <p:cNvPr id="756753" name="Oval 14"/>
          <p:cNvSpPr>
            <a:spLocks noChangeArrowheads="1"/>
          </p:cNvSpPr>
          <p:nvPr/>
        </p:nvSpPr>
        <p:spPr bwMode="auto">
          <a:xfrm>
            <a:off x="533400" y="2895600"/>
            <a:ext cx="457200" cy="381000"/>
          </a:xfrm>
          <a:prstGeom prst="ellipse">
            <a:avLst/>
          </a:prstGeom>
          <a:solidFill>
            <a:srgbClr val="3166B3"/>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0163" y="3644900"/>
            <a:ext cx="5410201" cy="1938992"/>
          </a:xfrm>
          <a:prstGeom prst="rect">
            <a:avLst/>
          </a:prstGeom>
          <a:solidFill>
            <a:srgbClr val="800000"/>
          </a:solid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ar-SA" sz="2400" b="0" i="0" u="none" strike="noStrike" kern="1200" cap="none" spc="0" normalizeH="0" baseline="30000" noProof="0" dirty="0">
                <a:ln>
                  <a:noFill/>
                </a:ln>
                <a:solidFill>
                  <a:srgbClr val="000000"/>
                </a:solidFill>
                <a:effectLst/>
                <a:uLnTx/>
                <a:uFillTx/>
                <a:latin typeface="Comic Sans MS" charset="0"/>
                <a:ea typeface="ＭＳ Ｐゴシック" charset="0"/>
              </a:rPr>
              <a:t> </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أَنَا يُوحَنَّا أَخُوكُمْ وَشَرِيكُكُمْ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ٱلضِّيقَةِ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وَفِي مَلَكُوتِ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وَصَبْرِهِ. كُنْتُ فِي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ٱلْجَزِيرَةِ</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ٱلَّتِي</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تُدْعَى بَطْمُسَ مِنْ أَجْلِ كَلِمَةِ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ٱللهِ</a:t>
            </a:r>
            <a:r>
              <a:rPr kumimoji="0" lang="ar-SA" sz="2400" b="0" i="0" u="none" strike="noStrike" kern="1200" cap="none" spc="0" normalizeH="0" baseline="0" noProof="0" dirty="0">
                <a:ln>
                  <a:noFill/>
                </a:ln>
                <a:solidFill>
                  <a:srgbClr val="FFFFFF"/>
                </a:solidFill>
                <a:effectLst/>
                <a:uLnTx/>
                <a:uFillTx/>
                <a:latin typeface="Comic Sans MS" charset="0"/>
                <a:ea typeface="ＭＳ Ｐゴシック" charset="0"/>
              </a:rPr>
              <a:t>، وَمِنْ أَجْلِ شَهَادَةِ يَسُوعَ </a:t>
            </a:r>
            <a:r>
              <a:rPr kumimoji="0" lang="ar-SA" sz="2400" b="0" i="0" u="none" strike="noStrike" kern="1200" cap="none" spc="0" normalizeH="0" baseline="0" noProof="0" dirty="0" err="1">
                <a:ln>
                  <a:noFill/>
                </a:ln>
                <a:solidFill>
                  <a:srgbClr val="FFFFFF"/>
                </a:solidFill>
                <a:effectLst/>
                <a:uLnTx/>
                <a:uFillTx/>
                <a:latin typeface="Comic Sans MS" charset="0"/>
                <a:ea typeface="ＭＳ Ｐゴシック" charset="0"/>
              </a:rPr>
              <a:t>ٱلْمَسِيحِ</a:t>
            </a:r>
            <a:r>
              <a:rPr kumimoji="0" lang="ar-SA" sz="2400" b="0" i="0" u="none" strike="noStrike" kern="1200" cap="none" spc="0" normalizeH="0" baseline="0" noProof="0" dirty="0">
                <a:ln>
                  <a:noFill/>
                </a:ln>
                <a:solidFill>
                  <a:srgbClr val="000000"/>
                </a:solidFill>
                <a:effectLst/>
                <a:uLnTx/>
                <a:uFillTx/>
                <a:latin typeface="Comic Sans MS" charset="0"/>
                <a:ea typeface="ＭＳ Ｐゴシック" charset="0"/>
              </a:rPr>
              <a:t>.</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b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r>
              <a:rPr kumimoji="0" lang="ar-SA"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رؤيا ١: ٩</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6" name="Oval 7"/>
          <p:cNvSpPr>
            <a:spLocks noChangeArrowheads="1"/>
          </p:cNvSpPr>
          <p:nvPr/>
        </p:nvSpPr>
        <p:spPr bwMode="auto">
          <a:xfrm>
            <a:off x="5254625" y="1201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 name="Oval 8"/>
          <p:cNvSpPr>
            <a:spLocks noChangeArrowheads="1"/>
          </p:cNvSpPr>
          <p:nvPr/>
        </p:nvSpPr>
        <p:spPr bwMode="auto">
          <a:xfrm>
            <a:off x="5940425"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8" name="Oval 12"/>
          <p:cNvSpPr>
            <a:spLocks noChangeArrowheads="1"/>
          </p:cNvSpPr>
          <p:nvPr/>
        </p:nvSpPr>
        <p:spPr bwMode="auto">
          <a:xfrm>
            <a:off x="5651500" y="1277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9" name="Oval 7"/>
          <p:cNvSpPr>
            <a:spLocks noChangeArrowheads="1"/>
          </p:cNvSpPr>
          <p:nvPr/>
        </p:nvSpPr>
        <p:spPr bwMode="auto">
          <a:xfrm>
            <a:off x="1293813" y="7683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0" name="Oval 8"/>
          <p:cNvSpPr>
            <a:spLocks noChangeArrowheads="1"/>
          </p:cNvSpPr>
          <p:nvPr/>
        </p:nvSpPr>
        <p:spPr bwMode="auto">
          <a:xfrm>
            <a:off x="1979613" y="69215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1" name="Oval 12"/>
          <p:cNvSpPr>
            <a:spLocks noChangeArrowheads="1"/>
          </p:cNvSpPr>
          <p:nvPr/>
        </p:nvSpPr>
        <p:spPr bwMode="auto">
          <a:xfrm>
            <a:off x="1835150"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2" name="Oval 7"/>
          <p:cNvSpPr>
            <a:spLocks noChangeArrowheads="1"/>
          </p:cNvSpPr>
          <p:nvPr/>
        </p:nvSpPr>
        <p:spPr bwMode="auto">
          <a:xfrm>
            <a:off x="2987675" y="104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 name="Oval 8"/>
          <p:cNvSpPr>
            <a:spLocks noChangeArrowheads="1"/>
          </p:cNvSpPr>
          <p:nvPr/>
        </p:nvSpPr>
        <p:spPr bwMode="auto">
          <a:xfrm>
            <a:off x="3673475" y="28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4" name="Oval 12"/>
          <p:cNvSpPr>
            <a:spLocks noChangeArrowheads="1"/>
          </p:cNvSpPr>
          <p:nvPr/>
        </p:nvSpPr>
        <p:spPr bwMode="auto">
          <a:xfrm>
            <a:off x="3749675" y="1809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5" name="Oval 12"/>
          <p:cNvSpPr>
            <a:spLocks noChangeArrowheads="1"/>
          </p:cNvSpPr>
          <p:nvPr/>
        </p:nvSpPr>
        <p:spPr bwMode="auto">
          <a:xfrm>
            <a:off x="5435600"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6" name="Oval 12"/>
          <p:cNvSpPr>
            <a:spLocks noChangeArrowheads="1"/>
          </p:cNvSpPr>
          <p:nvPr/>
        </p:nvSpPr>
        <p:spPr bwMode="auto">
          <a:xfrm>
            <a:off x="4787900" y="3141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7" name="Oval 12"/>
          <p:cNvSpPr>
            <a:spLocks noChangeArrowheads="1"/>
          </p:cNvSpPr>
          <p:nvPr/>
        </p:nvSpPr>
        <p:spPr bwMode="auto">
          <a:xfrm>
            <a:off x="4427538" y="30686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8" name="Oval 7"/>
          <p:cNvSpPr>
            <a:spLocks noChangeArrowheads="1"/>
          </p:cNvSpPr>
          <p:nvPr/>
        </p:nvSpPr>
        <p:spPr bwMode="auto">
          <a:xfrm>
            <a:off x="8286750" y="2971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 name="Oval 7"/>
          <p:cNvSpPr>
            <a:spLocks noChangeArrowheads="1"/>
          </p:cNvSpPr>
          <p:nvPr/>
        </p:nvSpPr>
        <p:spPr bwMode="auto">
          <a:xfrm>
            <a:off x="8207375" y="2497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0" name="Oval 12"/>
          <p:cNvSpPr>
            <a:spLocks noChangeArrowheads="1"/>
          </p:cNvSpPr>
          <p:nvPr/>
        </p:nvSpPr>
        <p:spPr bwMode="auto">
          <a:xfrm>
            <a:off x="8388350" y="33575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1" name="Oval 7"/>
          <p:cNvSpPr>
            <a:spLocks noChangeArrowheads="1"/>
          </p:cNvSpPr>
          <p:nvPr/>
        </p:nvSpPr>
        <p:spPr bwMode="auto">
          <a:xfrm>
            <a:off x="8101013" y="37893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2" name="Oval 7"/>
          <p:cNvSpPr>
            <a:spLocks noChangeArrowheads="1"/>
          </p:cNvSpPr>
          <p:nvPr/>
        </p:nvSpPr>
        <p:spPr bwMode="auto">
          <a:xfrm>
            <a:off x="7866063" y="44910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3" name="Oval 12"/>
          <p:cNvSpPr>
            <a:spLocks noChangeArrowheads="1"/>
          </p:cNvSpPr>
          <p:nvPr/>
        </p:nvSpPr>
        <p:spPr bwMode="auto">
          <a:xfrm>
            <a:off x="7812088" y="40767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4" name="Oval 7"/>
          <p:cNvSpPr>
            <a:spLocks noChangeArrowheads="1"/>
          </p:cNvSpPr>
          <p:nvPr/>
        </p:nvSpPr>
        <p:spPr bwMode="auto">
          <a:xfrm>
            <a:off x="5364163" y="494188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5" name="Oval 7"/>
          <p:cNvSpPr>
            <a:spLocks noChangeArrowheads="1"/>
          </p:cNvSpPr>
          <p:nvPr/>
        </p:nvSpPr>
        <p:spPr bwMode="auto">
          <a:xfrm>
            <a:off x="6227763" y="11255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6" name="Oval 8"/>
          <p:cNvSpPr>
            <a:spLocks noChangeArrowheads="1"/>
          </p:cNvSpPr>
          <p:nvPr/>
        </p:nvSpPr>
        <p:spPr bwMode="auto">
          <a:xfrm>
            <a:off x="7820025" y="1041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7" name="Oval 12"/>
          <p:cNvSpPr>
            <a:spLocks noChangeArrowheads="1"/>
          </p:cNvSpPr>
          <p:nvPr/>
        </p:nvSpPr>
        <p:spPr bwMode="auto">
          <a:xfrm>
            <a:off x="7812088" y="14128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8" name="Oval 7"/>
          <p:cNvSpPr>
            <a:spLocks noChangeArrowheads="1"/>
          </p:cNvSpPr>
          <p:nvPr/>
        </p:nvSpPr>
        <p:spPr bwMode="auto">
          <a:xfrm>
            <a:off x="7054850" y="6429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39" name="Oval 8"/>
          <p:cNvSpPr>
            <a:spLocks noChangeArrowheads="1"/>
          </p:cNvSpPr>
          <p:nvPr/>
        </p:nvSpPr>
        <p:spPr bwMode="auto">
          <a:xfrm>
            <a:off x="7740650" y="5667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0" name="Oval 12"/>
          <p:cNvSpPr>
            <a:spLocks noChangeArrowheads="1"/>
          </p:cNvSpPr>
          <p:nvPr/>
        </p:nvSpPr>
        <p:spPr bwMode="auto">
          <a:xfrm>
            <a:off x="7451725" y="7191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1" name="Oval 12"/>
          <p:cNvSpPr>
            <a:spLocks noChangeArrowheads="1"/>
          </p:cNvSpPr>
          <p:nvPr/>
        </p:nvSpPr>
        <p:spPr bwMode="auto">
          <a:xfrm>
            <a:off x="7235825" y="15017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2" name="Oval 7"/>
          <p:cNvSpPr>
            <a:spLocks noChangeArrowheads="1"/>
          </p:cNvSpPr>
          <p:nvPr/>
        </p:nvSpPr>
        <p:spPr bwMode="auto">
          <a:xfrm>
            <a:off x="6659563" y="13414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3" name="Oval 12"/>
          <p:cNvSpPr>
            <a:spLocks noChangeArrowheads="1"/>
          </p:cNvSpPr>
          <p:nvPr/>
        </p:nvSpPr>
        <p:spPr bwMode="auto">
          <a:xfrm>
            <a:off x="7235825" y="1900238"/>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4" name="Oval 12"/>
          <p:cNvSpPr>
            <a:spLocks noChangeArrowheads="1"/>
          </p:cNvSpPr>
          <p:nvPr/>
        </p:nvSpPr>
        <p:spPr bwMode="auto">
          <a:xfrm>
            <a:off x="8388350" y="170021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45" name="Oval 7"/>
          <p:cNvSpPr>
            <a:spLocks noChangeArrowheads="1"/>
          </p:cNvSpPr>
          <p:nvPr/>
        </p:nvSpPr>
        <p:spPr bwMode="auto">
          <a:xfrm>
            <a:off x="5003800" y="2133600"/>
            <a:ext cx="234950" cy="233363"/>
          </a:xfrm>
          <a:prstGeom prst="ellipse">
            <a:avLst/>
          </a:prstGeom>
          <a:solidFill>
            <a:schemeClr val="tx1"/>
          </a:solidFill>
          <a:ln w="38100">
            <a:solidFill>
              <a:srgbClr val="FF0000"/>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57150" cmpd="sng">
                <a:solidFill>
                  <a:srgbClr val="FF0000"/>
                </a:solidFill>
              </a:ln>
              <a:solidFill>
                <a:srgbClr val="FFFFFF"/>
              </a:solidFill>
              <a:effectLst/>
              <a:uLnTx/>
              <a:uFillTx/>
              <a:latin typeface="Arial" charset="0"/>
              <a:ea typeface="ＭＳ Ｐゴシック" charset="0"/>
              <a:cs typeface="ＭＳ Ｐゴシック" charset="0"/>
            </a:endParaRPr>
          </a:p>
        </p:txBody>
      </p:sp>
      <p:sp>
        <p:nvSpPr>
          <p:cNvPr id="46" name="Oval 7"/>
          <p:cNvSpPr>
            <a:spLocks noChangeArrowheads="1"/>
          </p:cNvSpPr>
          <p:nvPr/>
        </p:nvSpPr>
        <p:spPr bwMode="auto">
          <a:xfrm>
            <a:off x="1116013"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1" name="Text Box 5"/>
          <p:cNvSpPr txBox="1">
            <a:spLocks noChangeArrowheads="1"/>
          </p:cNvSpPr>
          <p:nvPr/>
        </p:nvSpPr>
        <p:spPr bwMode="auto">
          <a:xfrm>
            <a:off x="0" y="1125538"/>
            <a:ext cx="3057525" cy="1076325"/>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الاضطهاد الخارجي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4" name="Lightning Bolt 3"/>
          <p:cNvSpPr>
            <a:spLocks noChangeArrowheads="1"/>
          </p:cNvSpPr>
          <p:nvPr/>
        </p:nvSpPr>
        <p:spPr bwMode="auto">
          <a:xfrm>
            <a:off x="1042988" y="260350"/>
            <a:ext cx="1008062"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6" name="Oval 6"/>
          <p:cNvSpPr>
            <a:spLocks noChangeArrowheads="1"/>
          </p:cNvSpPr>
          <p:nvPr/>
        </p:nvSpPr>
        <p:spPr bwMode="auto">
          <a:xfrm>
            <a:off x="3779838" y="2060575"/>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93" name="Lightning Bolt 92"/>
          <p:cNvSpPr>
            <a:spLocks noChangeArrowheads="1"/>
          </p:cNvSpPr>
          <p:nvPr/>
        </p:nvSpPr>
        <p:spPr bwMode="auto">
          <a:xfrm>
            <a:off x="1692275" y="981075"/>
            <a:ext cx="1008063" cy="431800"/>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nvGrpSpPr>
          <p:cNvPr id="7" name="Group 6"/>
          <p:cNvGrpSpPr>
            <a:grpSpLocks/>
          </p:cNvGrpSpPr>
          <p:nvPr/>
        </p:nvGrpSpPr>
        <p:grpSpPr bwMode="auto">
          <a:xfrm>
            <a:off x="4427538" y="333375"/>
            <a:ext cx="1152525" cy="2016125"/>
            <a:chOff x="4427984" y="332656"/>
            <a:chExt cx="1152128" cy="2016224"/>
          </a:xfrm>
        </p:grpSpPr>
        <p:sp>
          <p:nvSpPr>
            <p:cNvPr id="756805" name="Lightning Bolt 96"/>
            <p:cNvSpPr>
              <a:spLocks noChangeArrowheads="1"/>
            </p:cNvSpPr>
            <p:nvPr/>
          </p:nvSpPr>
          <p:spPr bwMode="auto">
            <a:xfrm>
              <a:off x="4427984" y="33265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6" name="Lightning Bolt 97"/>
            <p:cNvSpPr>
              <a:spLocks noChangeArrowheads="1"/>
            </p:cNvSpPr>
            <p:nvPr/>
          </p:nvSpPr>
          <p:spPr bwMode="auto">
            <a:xfrm>
              <a:off x="4572000" y="105273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7" name="Lightning Bolt 98"/>
            <p:cNvSpPr>
              <a:spLocks noChangeArrowheads="1"/>
            </p:cNvSpPr>
            <p:nvPr/>
          </p:nvSpPr>
          <p:spPr bwMode="auto">
            <a:xfrm>
              <a:off x="4572000" y="19168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6" name="Group 5"/>
          <p:cNvGrpSpPr>
            <a:grpSpLocks/>
          </p:cNvGrpSpPr>
          <p:nvPr/>
        </p:nvGrpSpPr>
        <p:grpSpPr bwMode="auto">
          <a:xfrm>
            <a:off x="2627313" y="260350"/>
            <a:ext cx="1873250" cy="3097213"/>
            <a:chOff x="2627784" y="260648"/>
            <a:chExt cx="1872208" cy="3096344"/>
          </a:xfrm>
        </p:grpSpPr>
        <p:sp>
          <p:nvSpPr>
            <p:cNvPr id="756801" name="Lightning Bolt 93"/>
            <p:cNvSpPr>
              <a:spLocks noChangeArrowheads="1"/>
            </p:cNvSpPr>
            <p:nvPr/>
          </p:nvSpPr>
          <p:spPr bwMode="auto">
            <a:xfrm>
              <a:off x="2627784" y="170080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2" name="Lightning Bolt 94"/>
            <p:cNvSpPr>
              <a:spLocks noChangeArrowheads="1"/>
            </p:cNvSpPr>
            <p:nvPr/>
          </p:nvSpPr>
          <p:spPr bwMode="auto">
            <a:xfrm>
              <a:off x="2771800" y="98072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3" name="Lightning Bolt 95"/>
            <p:cNvSpPr>
              <a:spLocks noChangeArrowheads="1"/>
            </p:cNvSpPr>
            <p:nvPr/>
          </p:nvSpPr>
          <p:spPr bwMode="auto">
            <a:xfrm>
              <a:off x="3131840" y="260648"/>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4" name="Lightning Bolt 99"/>
            <p:cNvSpPr>
              <a:spLocks noChangeArrowheads="1"/>
            </p:cNvSpPr>
            <p:nvPr/>
          </p:nvSpPr>
          <p:spPr bwMode="auto">
            <a:xfrm>
              <a:off x="3491880" y="2924944"/>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grpSp>
        <p:nvGrpSpPr>
          <p:cNvPr id="8" name="Group 7"/>
          <p:cNvGrpSpPr>
            <a:grpSpLocks/>
          </p:cNvGrpSpPr>
          <p:nvPr/>
        </p:nvGrpSpPr>
        <p:grpSpPr bwMode="auto">
          <a:xfrm>
            <a:off x="5940425" y="908050"/>
            <a:ext cx="2592388" cy="3241675"/>
            <a:chOff x="5940152" y="908720"/>
            <a:chExt cx="2592288" cy="3240360"/>
          </a:xfrm>
        </p:grpSpPr>
        <p:sp>
          <p:nvSpPr>
            <p:cNvPr id="756796" name="Lightning Bolt 100"/>
            <p:cNvSpPr>
              <a:spLocks noChangeArrowheads="1"/>
            </p:cNvSpPr>
            <p:nvPr/>
          </p:nvSpPr>
          <p:spPr bwMode="auto">
            <a:xfrm>
              <a:off x="5940152" y="198884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7" name="Lightning Bolt 101"/>
            <p:cNvSpPr>
              <a:spLocks noChangeArrowheads="1"/>
            </p:cNvSpPr>
            <p:nvPr/>
          </p:nvSpPr>
          <p:spPr bwMode="auto">
            <a:xfrm>
              <a:off x="6372200" y="9087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8" name="Lightning Bolt 103"/>
            <p:cNvSpPr>
              <a:spLocks noChangeArrowheads="1"/>
            </p:cNvSpPr>
            <p:nvPr/>
          </p:nvSpPr>
          <p:spPr bwMode="auto">
            <a:xfrm>
              <a:off x="7452320" y="1772816"/>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799" name="Lightning Bolt 104"/>
            <p:cNvSpPr>
              <a:spLocks noChangeArrowheads="1"/>
            </p:cNvSpPr>
            <p:nvPr/>
          </p:nvSpPr>
          <p:spPr bwMode="auto">
            <a:xfrm>
              <a:off x="7524328" y="2708920"/>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56800" name="Lightning Bolt 105"/>
            <p:cNvSpPr>
              <a:spLocks noChangeArrowheads="1"/>
            </p:cNvSpPr>
            <p:nvPr/>
          </p:nvSpPr>
          <p:spPr bwMode="auto">
            <a:xfrm>
              <a:off x="7524328" y="3717032"/>
              <a:ext cx="1008112" cy="432048"/>
            </a:xfrm>
            <a:prstGeom prst="lightningBolt">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grpSp>
      <p:sp>
        <p:nvSpPr>
          <p:cNvPr id="173060" name="Text Box 4"/>
          <p:cNvSpPr txBox="1">
            <a:spLocks noChangeArrowheads="1"/>
          </p:cNvSpPr>
          <p:nvPr/>
        </p:nvSpPr>
        <p:spPr bwMode="auto">
          <a:xfrm>
            <a:off x="5233988" y="0"/>
            <a:ext cx="3514725" cy="1077913"/>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تسوية داخلية
</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10" name="Text Box 5"/>
          <p:cNvSpPr txBox="1">
            <a:spLocks noChangeArrowheads="1"/>
          </p:cNvSpPr>
          <p:nvPr/>
        </p:nvSpPr>
        <p:spPr bwMode="auto">
          <a:xfrm>
            <a:off x="4211638" y="2276475"/>
            <a:ext cx="1944687" cy="830997"/>
          </a:xfrm>
          <a:prstGeom prst="rect">
            <a:avLst/>
          </a:prstGeom>
          <a:noFill/>
          <a:ln>
            <a:noFill/>
          </a:ln>
          <a:effectLst>
            <a:outerShdw blurRad="63500" dist="38099" dir="2700000" algn="ctr" rotWithShape="0">
              <a:srgbClr val="020009">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بطمس
</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756795" name="Text Box 7"/>
          <p:cNvSpPr txBox="1">
            <a:spLocks noChangeArrowheads="1"/>
          </p:cNvSpPr>
          <p:nvPr/>
        </p:nvSpPr>
        <p:spPr bwMode="auto">
          <a:xfrm>
            <a:off x="8568429" y="-26988"/>
            <a:ext cx="614569" cy="402291"/>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٣٢١</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80791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30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3061"/>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699"/>
                                          </p:stCondLst>
                                        </p:cTn>
                                        <p:tgtEl>
                                          <p:spTgt spid="173071"/>
                                        </p:tgtEl>
                                        <p:attrNameLst>
                                          <p:attrName>style.visibility</p:attrName>
                                        </p:attrNameLst>
                                      </p:cBhvr>
                                      <p:to>
                                        <p:strVal val="visible"/>
                                      </p:to>
                                    </p:set>
                                  </p:childTnLst>
                                </p:cTn>
                              </p:par>
                            </p:childTnLst>
                          </p:cTn>
                        </p:par>
                        <p:par>
                          <p:cTn id="14" fill="hold" nodeType="afterGroup">
                            <p:stCondLst>
                              <p:cond delay="700"/>
                            </p:stCondLst>
                            <p:childTnLst>
                              <p:par>
                                <p:cTn id="15" presetID="1" presetClass="entr" presetSubtype="0" fill="hold" grpId="0" nodeType="afterEffect">
                                  <p:stCondLst>
                                    <p:cond delay="0"/>
                                  </p:stCondLst>
                                  <p:childTnLst>
                                    <p:set>
                                      <p:cBhvr>
                                        <p:cTn id="16" dur="1" fill="hold">
                                          <p:stCondLst>
                                            <p:cond delay="0"/>
                                          </p:stCondLst>
                                        </p:cTn>
                                        <p:tgtEl>
                                          <p:spTgt spid="1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nodeType="afterGroup">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3"/>
                                        </p:tgtEl>
                                        <p:attrNameLst>
                                          <p:attrName>style.visibility</p:attrName>
                                        </p:attrNameLst>
                                      </p:cBhvr>
                                      <p:to>
                                        <p:strVal val="visible"/>
                                      </p:to>
                                    </p:set>
                                    <p:animEffect transition="in" filter="wipe(left)">
                                      <p:cBhvr>
                                        <p:cTn id="25" dur="500"/>
                                        <p:tgtEl>
                                          <p:spTgt spid="93"/>
                                        </p:tgtEl>
                                      </p:cBhvr>
                                    </p:animEffect>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par>
                          <p:cTn id="30" fill="hold" nodeType="afterGroup">
                            <p:stCondLst>
                              <p:cond delay="1500"/>
                            </p:stCondLst>
                            <p:childTnLst>
                              <p:par>
                                <p:cTn id="31" presetID="22" presetClass="entr" presetSubtype="8"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nodeType="afterGroup">
                            <p:stCondLst>
                              <p:cond delay="2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3060"/>
                                        </p:tgtEl>
                                        <p:attrNameLst>
                                          <p:attrName>style.visibility</p:attrName>
                                        </p:attrNameLst>
                                      </p:cBhvr>
                                      <p:to>
                                        <p:strVal val="visible"/>
                                      </p:to>
                                    </p:set>
                                  </p:childTnLst>
                                </p:cTn>
                              </p:par>
                            </p:childTnLst>
                          </p:cTn>
                        </p:par>
                        <p:par>
                          <p:cTn id="42" fill="hold" nodeType="afterGroup">
                            <p:stCondLst>
                              <p:cond delay="0"/>
                            </p:stCondLst>
                            <p:childTnLst>
                              <p:par>
                                <p:cTn id="43" presetID="53" presetClass="entr" presetSubtype="16" fill="hold" nodeType="after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childTnLst>
                          </p:cTn>
                        </p:par>
                        <p:par>
                          <p:cTn id="48" fill="hold" nodeType="afterGroup">
                            <p:stCondLst>
                              <p:cond delay="500"/>
                            </p:stCondLst>
                            <p:childTnLst>
                              <p:par>
                                <p:cTn id="49" presetID="53" presetClass="entr" presetSubtype="16" fill="hold" nodeType="after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p:cTn id="51" dur="500" fill="hold"/>
                                        <p:tgtEl>
                                          <p:spTgt spid="57"/>
                                        </p:tgtEl>
                                        <p:attrNameLst>
                                          <p:attrName>ppt_w</p:attrName>
                                        </p:attrNameLst>
                                      </p:cBhvr>
                                      <p:tavLst>
                                        <p:tav tm="0">
                                          <p:val>
                                            <p:fltVal val="0"/>
                                          </p:val>
                                        </p:tav>
                                        <p:tav tm="100000">
                                          <p:val>
                                            <p:strVal val="#ppt_w"/>
                                          </p:val>
                                        </p:tav>
                                      </p:tavLst>
                                    </p:anim>
                                    <p:anim calcmode="lin" valueType="num">
                                      <p:cBhvr>
                                        <p:cTn id="52" dur="500" fill="hold"/>
                                        <p:tgtEl>
                                          <p:spTgt spid="57"/>
                                        </p:tgtEl>
                                        <p:attrNameLst>
                                          <p:attrName>ppt_h</p:attrName>
                                        </p:attrNameLst>
                                      </p:cBhvr>
                                      <p:tavLst>
                                        <p:tav tm="0">
                                          <p:val>
                                            <p:fltVal val="0"/>
                                          </p:val>
                                        </p:tav>
                                        <p:tav tm="100000">
                                          <p:val>
                                            <p:strVal val="#ppt_h"/>
                                          </p:val>
                                        </p:tav>
                                      </p:tavLst>
                                    </p:anim>
                                    <p:animEffect transition="in" filter="fade">
                                      <p:cBhvr>
                                        <p:cTn id="53" dur="500"/>
                                        <p:tgtEl>
                                          <p:spTgt spid="57"/>
                                        </p:tgtEl>
                                      </p:cBhvr>
                                    </p:animEffect>
                                  </p:childTnLst>
                                </p:cTn>
                              </p:par>
                            </p:childTnLst>
                          </p:cTn>
                        </p:par>
                        <p:par>
                          <p:cTn id="54" fill="hold" nodeType="afterGroup">
                            <p:stCondLst>
                              <p:cond delay="1000"/>
                            </p:stCondLst>
                            <p:childTnLst>
                              <p:par>
                                <p:cTn id="55" presetID="53" presetClass="entr" presetSubtype="16" fill="hold" nodeType="after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p:cTn id="57" dur="500" fill="hold"/>
                                        <p:tgtEl>
                                          <p:spTgt spid="64"/>
                                        </p:tgtEl>
                                        <p:attrNameLst>
                                          <p:attrName>ppt_w</p:attrName>
                                        </p:attrNameLst>
                                      </p:cBhvr>
                                      <p:tavLst>
                                        <p:tav tm="0">
                                          <p:val>
                                            <p:fltVal val="0"/>
                                          </p:val>
                                        </p:tav>
                                        <p:tav tm="100000">
                                          <p:val>
                                            <p:strVal val="#ppt_w"/>
                                          </p:val>
                                        </p:tav>
                                      </p:tavLst>
                                    </p:anim>
                                    <p:anim calcmode="lin" valueType="num">
                                      <p:cBhvr>
                                        <p:cTn id="58" dur="500" fill="hold"/>
                                        <p:tgtEl>
                                          <p:spTgt spid="64"/>
                                        </p:tgtEl>
                                        <p:attrNameLst>
                                          <p:attrName>ppt_h</p:attrName>
                                        </p:attrNameLst>
                                      </p:cBhvr>
                                      <p:tavLst>
                                        <p:tav tm="0">
                                          <p:val>
                                            <p:fltVal val="0"/>
                                          </p:val>
                                        </p:tav>
                                        <p:tav tm="100000">
                                          <p:val>
                                            <p:strVal val="#ppt_h"/>
                                          </p:val>
                                        </p:tav>
                                      </p:tavLst>
                                    </p:anim>
                                    <p:animEffect transition="in" filter="fade">
                                      <p:cBhvr>
                                        <p:cTn id="59" dur="500"/>
                                        <p:tgtEl>
                                          <p:spTgt spid="64"/>
                                        </p:tgtEl>
                                      </p:cBhvr>
                                    </p:animEffect>
                                  </p:childTnLst>
                                </p:cTn>
                              </p:par>
                            </p:childTnLst>
                          </p:cTn>
                        </p:par>
                        <p:par>
                          <p:cTn id="60" fill="hold" nodeType="afterGroup">
                            <p:stCondLst>
                              <p:cond delay="1500"/>
                            </p:stCondLst>
                            <p:childTnLst>
                              <p:par>
                                <p:cTn id="61" presetID="53" presetClass="entr" presetSubtype="16" fill="hold" nodeType="afterEffect">
                                  <p:stCondLst>
                                    <p:cond delay="0"/>
                                  </p:stCondLst>
                                  <p:childTnLst>
                                    <p:set>
                                      <p:cBhvr>
                                        <p:cTn id="62" dur="1" fill="hold">
                                          <p:stCondLst>
                                            <p:cond delay="0"/>
                                          </p:stCondLst>
                                        </p:cTn>
                                        <p:tgtEl>
                                          <p:spTgt spid="71"/>
                                        </p:tgtEl>
                                        <p:attrNameLst>
                                          <p:attrName>style.visibility</p:attrName>
                                        </p:attrNameLst>
                                      </p:cBhvr>
                                      <p:to>
                                        <p:strVal val="visible"/>
                                      </p:to>
                                    </p:set>
                                    <p:anim calcmode="lin" valueType="num">
                                      <p:cBhvr>
                                        <p:cTn id="63" dur="500" fill="hold"/>
                                        <p:tgtEl>
                                          <p:spTgt spid="71"/>
                                        </p:tgtEl>
                                        <p:attrNameLst>
                                          <p:attrName>ppt_w</p:attrName>
                                        </p:attrNameLst>
                                      </p:cBhvr>
                                      <p:tavLst>
                                        <p:tav tm="0">
                                          <p:val>
                                            <p:fltVal val="0"/>
                                          </p:val>
                                        </p:tav>
                                        <p:tav tm="100000">
                                          <p:val>
                                            <p:strVal val="#ppt_w"/>
                                          </p:val>
                                        </p:tav>
                                      </p:tavLst>
                                    </p:anim>
                                    <p:anim calcmode="lin" valueType="num">
                                      <p:cBhvr>
                                        <p:cTn id="64" dur="500" fill="hold"/>
                                        <p:tgtEl>
                                          <p:spTgt spid="71"/>
                                        </p:tgtEl>
                                        <p:attrNameLst>
                                          <p:attrName>ppt_h</p:attrName>
                                        </p:attrNameLst>
                                      </p:cBhvr>
                                      <p:tavLst>
                                        <p:tav tm="0">
                                          <p:val>
                                            <p:fltVal val="0"/>
                                          </p:val>
                                        </p:tav>
                                        <p:tav tm="100000">
                                          <p:val>
                                            <p:strVal val="#ppt_h"/>
                                          </p:val>
                                        </p:tav>
                                      </p:tavLst>
                                    </p:anim>
                                    <p:animEffect transition="in" filter="fade">
                                      <p:cBhvr>
                                        <p:cTn id="65" dur="500"/>
                                        <p:tgtEl>
                                          <p:spTgt spid="71"/>
                                        </p:tgtEl>
                                      </p:cBhvr>
                                    </p:animEffect>
                                  </p:childTnLst>
                                </p:cTn>
                              </p:par>
                            </p:childTnLst>
                          </p:cTn>
                        </p:par>
                        <p:par>
                          <p:cTn id="66" fill="hold" nodeType="afterGroup">
                            <p:stCondLst>
                              <p:cond delay="2000"/>
                            </p:stCondLst>
                            <p:childTnLst>
                              <p:par>
                                <p:cTn id="67" presetID="53" presetClass="entr" presetSubtype="16" fill="hold" nodeType="afterEffect">
                                  <p:stCondLst>
                                    <p:cond delay="0"/>
                                  </p:stCondLst>
                                  <p:childTnLst>
                                    <p:set>
                                      <p:cBhvr>
                                        <p:cTn id="68" dur="1" fill="hold">
                                          <p:stCondLst>
                                            <p:cond delay="0"/>
                                          </p:stCondLst>
                                        </p:cTn>
                                        <p:tgtEl>
                                          <p:spTgt spid="79"/>
                                        </p:tgtEl>
                                        <p:attrNameLst>
                                          <p:attrName>style.visibility</p:attrName>
                                        </p:attrNameLst>
                                      </p:cBhvr>
                                      <p:to>
                                        <p:strVal val="visible"/>
                                      </p:to>
                                    </p:set>
                                    <p:anim calcmode="lin" valueType="num">
                                      <p:cBhvr>
                                        <p:cTn id="69" dur="500" fill="hold"/>
                                        <p:tgtEl>
                                          <p:spTgt spid="79"/>
                                        </p:tgtEl>
                                        <p:attrNameLst>
                                          <p:attrName>ppt_w</p:attrName>
                                        </p:attrNameLst>
                                      </p:cBhvr>
                                      <p:tavLst>
                                        <p:tav tm="0">
                                          <p:val>
                                            <p:fltVal val="0"/>
                                          </p:val>
                                        </p:tav>
                                        <p:tav tm="100000">
                                          <p:val>
                                            <p:strVal val="#ppt_w"/>
                                          </p:val>
                                        </p:tav>
                                      </p:tavLst>
                                    </p:anim>
                                    <p:anim calcmode="lin" valueType="num">
                                      <p:cBhvr>
                                        <p:cTn id="70" dur="500" fill="hold"/>
                                        <p:tgtEl>
                                          <p:spTgt spid="79"/>
                                        </p:tgtEl>
                                        <p:attrNameLst>
                                          <p:attrName>ppt_h</p:attrName>
                                        </p:attrNameLst>
                                      </p:cBhvr>
                                      <p:tavLst>
                                        <p:tav tm="0">
                                          <p:val>
                                            <p:fltVal val="0"/>
                                          </p:val>
                                        </p:tav>
                                        <p:tav tm="100000">
                                          <p:val>
                                            <p:strVal val="#ppt_h"/>
                                          </p:val>
                                        </p:tav>
                                      </p:tavLst>
                                    </p:anim>
                                    <p:animEffect transition="in" filter="fade">
                                      <p:cBhvr>
                                        <p:cTn id="71" dur="500"/>
                                        <p:tgtEl>
                                          <p:spTgt spid="79"/>
                                        </p:tgtEl>
                                      </p:cBhvr>
                                    </p:animEffect>
                                  </p:childTnLst>
                                </p:cTn>
                              </p:par>
                            </p:childTnLst>
                          </p:cTn>
                        </p:par>
                        <p:par>
                          <p:cTn id="72" fill="hold" nodeType="afterGroup">
                            <p:stCondLst>
                              <p:cond delay="2500"/>
                            </p:stCondLst>
                            <p:childTnLst>
                              <p:par>
                                <p:cTn id="73" presetID="53" presetClass="entr" presetSubtype="16" fill="hold" nodeType="afterEffect">
                                  <p:stCondLst>
                                    <p:cond delay="0"/>
                                  </p:stCondLst>
                                  <p:childTnLst>
                                    <p:set>
                                      <p:cBhvr>
                                        <p:cTn id="74" dur="1" fill="hold">
                                          <p:stCondLst>
                                            <p:cond delay="0"/>
                                          </p:stCondLst>
                                        </p:cTn>
                                        <p:tgtEl>
                                          <p:spTgt spid="86"/>
                                        </p:tgtEl>
                                        <p:attrNameLst>
                                          <p:attrName>style.visibility</p:attrName>
                                        </p:attrNameLst>
                                      </p:cBhvr>
                                      <p:to>
                                        <p:strVal val="visible"/>
                                      </p:to>
                                    </p:set>
                                    <p:anim calcmode="lin" valueType="num">
                                      <p:cBhvr>
                                        <p:cTn id="75" dur="500" fill="hold"/>
                                        <p:tgtEl>
                                          <p:spTgt spid="86"/>
                                        </p:tgtEl>
                                        <p:attrNameLst>
                                          <p:attrName>ppt_w</p:attrName>
                                        </p:attrNameLst>
                                      </p:cBhvr>
                                      <p:tavLst>
                                        <p:tav tm="0">
                                          <p:val>
                                            <p:fltVal val="0"/>
                                          </p:val>
                                        </p:tav>
                                        <p:tav tm="100000">
                                          <p:val>
                                            <p:strVal val="#ppt_w"/>
                                          </p:val>
                                        </p:tav>
                                      </p:tavLst>
                                    </p:anim>
                                    <p:anim calcmode="lin" valueType="num">
                                      <p:cBhvr>
                                        <p:cTn id="76" dur="500" fill="hold"/>
                                        <p:tgtEl>
                                          <p:spTgt spid="86"/>
                                        </p:tgtEl>
                                        <p:attrNameLst>
                                          <p:attrName>ppt_h</p:attrName>
                                        </p:attrNameLst>
                                      </p:cBhvr>
                                      <p:tavLst>
                                        <p:tav tm="0">
                                          <p:val>
                                            <p:fltVal val="0"/>
                                          </p:val>
                                        </p:tav>
                                        <p:tav tm="100000">
                                          <p:val>
                                            <p:strVal val="#ppt_h"/>
                                          </p:val>
                                        </p:tav>
                                      </p:tavLst>
                                    </p:anim>
                                    <p:animEffect transition="in" filter="fade">
                                      <p:cBhvr>
                                        <p:cTn id="7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173071" grpId="0" animBg="1"/>
      <p:bldP spid="173061" grpId="0"/>
      <p:bldP spid="4" grpId="0" animBg="1"/>
      <p:bldP spid="93" grpId="0" animBg="1"/>
      <p:bldP spid="173060" grpId="0"/>
      <p:bldP spid="110"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143000" y="0"/>
            <a:ext cx="6858000" cy="6858000"/>
          </a:xfrm>
          <a:prstGeom prst="rect">
            <a:avLst/>
          </a:prstGeom>
        </p:spPr>
      </p:pic>
      <p:sp>
        <p:nvSpPr>
          <p:cNvPr id="758786" name="Rectangle 3"/>
          <p:cNvSpPr>
            <a:spLocks noGrp="1" noChangeArrowheads="1"/>
          </p:cNvSpPr>
          <p:nvPr>
            <p:ph type="title"/>
          </p:nvPr>
        </p:nvSpPr>
        <p:spPr>
          <a:xfrm>
            <a:off x="0" y="65853"/>
            <a:ext cx="9144000" cy="1017481"/>
          </a:xfrm>
          <a:noFill/>
          <a:ln>
            <a:noFill/>
          </a:ln>
        </p:spPr>
        <p:txBody>
          <a:bodyPr vert="horz" wrap="square" lIns="91440" tIns="45720" rIns="91440" bIns="45720" numCol="1" anchor="ctr" anchorCtr="0" compatLnSpc="1">
            <a:prstTxWarp prst="textNoShape">
              <a:avLst/>
            </a:prstTxWarp>
          </a:bodyPr>
          <a:lstStyle/>
          <a:p>
            <a:r>
              <a:rPr lang="ar-JO" b="1" dirty="0">
                <a:effectLst>
                  <a:glow rad="165100">
                    <a:schemeClr val="tx1"/>
                  </a:glow>
                </a:effectLst>
                <a:latin typeface="Arial" panose="020B0604020202020204" pitchFamily="34" charset="0"/>
                <a:cs typeface="Arial" panose="020B0604020202020204" pitchFamily="34" charset="0"/>
              </a:rPr>
              <a:t>جزيرة بطمس</a:t>
            </a:r>
            <a:endParaRPr lang="en-US" b="1" dirty="0">
              <a:effectLst>
                <a:glow rad="1651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325265"/>
      </p:ext>
    </p:extLst>
  </p:cSld>
  <p:clrMapOvr>
    <a:overrideClrMapping bg1="lt1" tx1="dk1" bg2="lt2" tx2="dk2" accent1="accent1" accent2="accent2" accent3="accent3" accent4="accent4" accent5="accent5" accent6="accent6" hlink="hlink" folHlink="folHlink"/>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254000"/>
            <a:ext cx="9144000" cy="6349008"/>
          </a:xfrm>
          <a:prstGeom prst="rect">
            <a:avLst/>
          </a:prstGeom>
        </p:spPr>
      </p:pic>
      <p:sp>
        <p:nvSpPr>
          <p:cNvPr id="758786" name="Rectangle 3"/>
          <p:cNvSpPr>
            <a:spLocks noGrp="1" noChangeArrowheads="1"/>
          </p:cNvSpPr>
          <p:nvPr>
            <p:ph type="title"/>
          </p:nvPr>
        </p:nvSpPr>
        <p:spPr>
          <a:xfrm>
            <a:off x="-1" y="278905"/>
            <a:ext cx="9144001" cy="1108238"/>
          </a:xfrm>
          <a:noFill/>
          <a:ln>
            <a:noFill/>
          </a:ln>
        </p:spPr>
        <p:txBody>
          <a:bodyPr vert="horz" wrap="square" lIns="91440" tIns="45720" rIns="91440" bIns="45720" numCol="1" anchor="ctr" anchorCtr="0" compatLnSpc="1">
            <a:prstTxWarp prst="textNoShape">
              <a:avLst/>
            </a:prstTxWarp>
          </a:bodyPr>
          <a:lstStyle/>
          <a:p>
            <a:r>
              <a:rPr lang="ar-JO" b="1" dirty="0">
                <a:effectLst>
                  <a:glow rad="165100">
                    <a:schemeClr val="tx1"/>
                  </a:glow>
                </a:effectLst>
                <a:latin typeface="Arial" panose="020B0604020202020204" pitchFamily="34" charset="0"/>
                <a:cs typeface="Arial" panose="020B0604020202020204" pitchFamily="34" charset="0"/>
              </a:rPr>
              <a:t>مقارنة بالأقمار الصناعية</a:t>
            </a:r>
            <a:br>
              <a:rPr lang="ar-JO" b="1" dirty="0">
                <a:effectLst>
                  <a:glow rad="165100">
                    <a:schemeClr val="tx1"/>
                  </a:glow>
                </a:effectLst>
                <a:latin typeface="Arial" panose="020B0604020202020204" pitchFamily="34" charset="0"/>
                <a:cs typeface="Arial" panose="020B0604020202020204" pitchFamily="34" charset="0"/>
              </a:rPr>
            </a:br>
            <a:r>
              <a:rPr lang="ar-JO" b="1" dirty="0">
                <a:effectLst>
                  <a:glow rad="165100">
                    <a:schemeClr val="tx1"/>
                  </a:glow>
                </a:effectLst>
                <a:latin typeface="Arial" panose="020B0604020202020204" pitchFamily="34" charset="0"/>
                <a:cs typeface="Arial" panose="020B0604020202020204" pitchFamily="34" charset="0"/>
              </a:rPr>
              <a:t>بين ستغافورة وبطمس</a:t>
            </a:r>
            <a:endParaRPr lang="en-US" b="1" dirty="0">
              <a:effectLst>
                <a:glow rad="165100">
                  <a:schemeClr val="tx1"/>
                </a:glow>
              </a:effectLst>
              <a:latin typeface="Arial" panose="020B0604020202020204" pitchFamily="34" charset="0"/>
              <a:cs typeface="Arial" panose="020B0604020202020204" pitchFamily="34" charset="0"/>
            </a:endParaRPr>
          </a:p>
        </p:txBody>
      </p:sp>
      <p:grpSp>
        <p:nvGrpSpPr>
          <p:cNvPr id="5" name="Group 4"/>
          <p:cNvGrpSpPr/>
          <p:nvPr/>
        </p:nvGrpSpPr>
        <p:grpSpPr>
          <a:xfrm>
            <a:off x="4016618" y="3386974"/>
            <a:ext cx="4681566" cy="2168428"/>
            <a:chOff x="4016618" y="3386974"/>
            <a:chExt cx="4681566" cy="2168428"/>
          </a:xfrm>
        </p:grpSpPr>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16618" y="3386974"/>
              <a:ext cx="1636319" cy="2168428"/>
            </a:xfrm>
            <a:prstGeom prst="rect">
              <a:avLst/>
            </a:prstGeom>
          </p:spPr>
        </p:pic>
        <p:sp>
          <p:nvSpPr>
            <p:cNvPr id="6" name="Rectangle 3"/>
            <p:cNvSpPr txBox="1">
              <a:spLocks noChangeArrowheads="1"/>
            </p:cNvSpPr>
            <p:nvPr/>
          </p:nvSpPr>
          <p:spPr bwMode="auto">
            <a:xfrm>
              <a:off x="4810942" y="4361410"/>
              <a:ext cx="3887242" cy="9169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l"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4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362880114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6101534"/>
            <a:ext cx="9144001" cy="719110"/>
          </a:xfrm>
          <a:noFill/>
          <a:ln>
            <a:noFill/>
          </a:ln>
        </p:spPr>
        <p:txBody>
          <a:bodyPr vert="horz" wrap="square" lIns="91440" tIns="45720" rIns="91440" bIns="45720" numCol="1" anchor="ctr" anchorCtr="0" compatLnSpc="1">
            <a:prstTxWarp prst="textNoShape">
              <a:avLst/>
            </a:prstTxWarp>
          </a:bodyPr>
          <a:lstStyle/>
          <a:p>
            <a:r>
              <a:rPr lang="ar-JO" b="1" dirty="0">
                <a:effectLst>
                  <a:glow rad="165100">
                    <a:schemeClr val="tx1"/>
                  </a:glow>
                </a:effectLst>
                <a:latin typeface="Arial" panose="020B0604020202020204" pitchFamily="34" charset="0"/>
                <a:cs typeface="Arial" panose="020B0604020202020204" pitchFamily="34" charset="0"/>
              </a:rPr>
              <a:t>جزيرة بطمس السياحيّة</a:t>
            </a:r>
            <a:endParaRPr lang="en-US" b="1" dirty="0">
              <a:effectLst>
                <a:glow rad="1651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0" y="-1"/>
            <a:ext cx="9144000" cy="6038491"/>
          </a:xfrm>
          <a:prstGeom prst="rect">
            <a:avLst/>
          </a:prstGeom>
        </p:spPr>
      </p:pic>
      <p:sp>
        <p:nvSpPr>
          <p:cNvPr id="5" name="Rectangle 3"/>
          <p:cNvSpPr txBox="1">
            <a:spLocks noChangeArrowheads="1"/>
          </p:cNvSpPr>
          <p:nvPr/>
        </p:nvSpPr>
        <p:spPr bwMode="auto">
          <a:xfrm>
            <a:off x="-16932" y="-1879"/>
            <a:ext cx="2878666" cy="1644414"/>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جزيرة</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rPr>
              <a:t>بطمس</a:t>
            </a:r>
            <a:endParaRPr kumimoji="0" lang="en-US" sz="5400" b="1" i="0"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1072268"/>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b="1" dirty="0">
                <a:solidFill>
                  <a:srgbClr val="FFFFFF"/>
                </a:solidFill>
                <a:ea typeface="ＭＳ Ｐゴシック" charset="0"/>
              </a:rPr>
              <a:t>يسوع المسيح ، الشخص الأكثر إثارة للجدل</a:t>
            </a:r>
            <a:endParaRPr lang="en-US" sz="2000" b="1" dirty="0">
              <a:solidFill>
                <a:srgbClr val="FFFFFF"/>
              </a:solidFill>
              <a:ea typeface="ＭＳ Ｐゴシック" charset="0"/>
            </a:endParaRPr>
          </a:p>
        </p:txBody>
      </p:sp>
      <p:sp>
        <p:nvSpPr>
          <p:cNvPr id="6" name="Rectangle 2"/>
          <p:cNvSpPr txBox="1">
            <a:spLocks noChangeArrowheads="1"/>
          </p:cNvSpPr>
          <p:nvPr/>
        </p:nvSpPr>
        <p:spPr bwMode="auto">
          <a:xfrm>
            <a:off x="228600" y="6399219"/>
            <a:ext cx="8915400" cy="45878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ＭＳ Ｐゴシック" charset="0"/>
              </a:rPr>
              <a:t>http://</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jonmcnaughton.com</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/content/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ZoomDetailPages</a:t>
            </a:r>
            <a:r>
              <a:rPr kumimoji="0" lang="en-US" sz="1400" b="1" i="0" u="none" strike="noStrike" kern="1200" cap="none" spc="0" normalizeH="0" baseline="0" noProof="0" dirty="0">
                <a:ln>
                  <a:noFill/>
                </a:ln>
                <a:solidFill>
                  <a:srgbClr val="FFFFFF"/>
                </a:solidFill>
                <a:effectLst/>
                <a:uLnTx/>
                <a:uFillTx/>
                <a:latin typeface="Arial"/>
                <a:ea typeface="ＭＳ Ｐゴシック" charset="0"/>
              </a:rPr>
              <a:t>/</a:t>
            </a:r>
            <a:r>
              <a:rPr kumimoji="0" lang="en-US" sz="1400" b="1" i="0" u="none" strike="noStrike" kern="1200" cap="none" spc="0" normalizeH="0" baseline="0" noProof="0" dirty="0" err="1">
                <a:ln>
                  <a:noFill/>
                </a:ln>
                <a:solidFill>
                  <a:srgbClr val="FFFFFF"/>
                </a:solidFill>
                <a:effectLst/>
                <a:uLnTx/>
                <a:uFillTx/>
                <a:latin typeface="Arial"/>
                <a:ea typeface="ＭＳ Ｐゴシック" charset="0"/>
              </a:rPr>
              <a:t>OneNationUnderGod.html</a:t>
            </a:r>
            <a:endParaRPr kumimoji="0" lang="en-US" sz="1050" b="1" i="0" u="none" strike="noStrike" kern="1200" cap="none" spc="0" normalizeH="0" baseline="0" noProof="0" dirty="0">
              <a:ln>
                <a:noFill/>
              </a:ln>
              <a:solidFill>
                <a:srgbClr val="FFFFFF"/>
              </a:solidFill>
              <a:effectLst/>
              <a:uLnTx/>
              <a:uFillTx/>
              <a:latin typeface="Arial"/>
              <a:ea typeface="ＭＳ Ｐゴシック" charset="0"/>
            </a:endParaRPr>
          </a:p>
        </p:txBody>
      </p:sp>
      <p:pic>
        <p:nvPicPr>
          <p:cNvPr id="3" name="Picture 2"/>
          <p:cNvPicPr>
            <a:picLocks noChangeAspect="1"/>
          </p:cNvPicPr>
          <p:nvPr/>
        </p:nvPicPr>
        <p:blipFill>
          <a:blip r:embed="rId3"/>
          <a:stretch>
            <a:fillRect/>
          </a:stretch>
        </p:blipFill>
        <p:spPr>
          <a:xfrm>
            <a:off x="863077" y="782147"/>
            <a:ext cx="7644402" cy="5580413"/>
          </a:xfrm>
          <a:prstGeom prst="rect">
            <a:avLst/>
          </a:prstGeom>
        </p:spPr>
      </p:pic>
    </p:spTree>
    <p:extLst>
      <p:ext uri="{BB962C8B-B14F-4D97-AF65-F5344CB8AC3E}">
        <p14:creationId xmlns:p14="http://schemas.microsoft.com/office/powerpoint/2010/main" val="223065425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221510" cy="6138891"/>
          </a:xfrm>
          <a:prstGeom prst="rect">
            <a:avLst/>
          </a:prstGeom>
        </p:spPr>
      </p:pic>
      <p:sp>
        <p:nvSpPr>
          <p:cNvPr id="758786" name="Rectangle 3"/>
          <p:cNvSpPr>
            <a:spLocks noGrp="1" noChangeArrowheads="1"/>
          </p:cNvSpPr>
          <p:nvPr>
            <p:ph type="title"/>
          </p:nvPr>
        </p:nvSpPr>
        <p:spPr>
          <a:xfrm>
            <a:off x="0" y="6138890"/>
            <a:ext cx="9144001" cy="719110"/>
          </a:xfrm>
          <a:noFill/>
          <a:ln>
            <a:noFill/>
          </a:ln>
        </p:spPr>
        <p:txBody>
          <a:bodyPr vert="horz" wrap="square" lIns="91440" tIns="45720" rIns="91440" bIns="45720" numCol="1" anchor="ctr" anchorCtr="0" compatLnSpc="1">
            <a:prstTxWarp prst="textNoShape">
              <a:avLst/>
            </a:prstTxWarp>
          </a:bodyPr>
          <a:lstStyle/>
          <a:p>
            <a:r>
              <a:rPr lang="ar-JO" b="1" dirty="0">
                <a:effectLst>
                  <a:glow rad="165100">
                    <a:schemeClr val="tx1"/>
                  </a:glow>
                </a:effectLst>
                <a:latin typeface="Arial" panose="020B0604020202020204" pitchFamily="34" charset="0"/>
                <a:cs typeface="Arial" panose="020B0604020202020204" pitchFamily="34" charset="0"/>
              </a:rPr>
              <a:t>فنادق فاخرة في جزيرة بطمس</a:t>
            </a:r>
            <a:endParaRPr lang="en-US" b="1" dirty="0">
              <a:effectLst>
                <a:glow rad="1651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67366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58786" name="Rectangle 3"/>
          <p:cNvSpPr>
            <a:spLocks noGrp="1" noChangeArrowheads="1"/>
          </p:cNvSpPr>
          <p:nvPr>
            <p:ph type="title"/>
          </p:nvPr>
        </p:nvSpPr>
        <p:spPr>
          <a:xfrm>
            <a:off x="0" y="0"/>
            <a:ext cx="9144000" cy="1017481"/>
          </a:xfrm>
        </p:spPr>
        <p:txBody>
          <a:bodyPr/>
          <a:lstStyle/>
          <a:p>
            <a:r>
              <a:rPr lang="ar-JO" b="1" dirty="0">
                <a:solidFill>
                  <a:srgbClr val="FFFFFF"/>
                </a:solidFill>
                <a:effectLst>
                  <a:glow rad="165100">
                    <a:schemeClr val="tx1"/>
                  </a:glow>
                </a:effectLst>
                <a:latin typeface="Arial" panose="020B0604020202020204" pitchFamily="34" charset="0"/>
                <a:cs typeface="Arial" panose="020B0604020202020204" pitchFamily="34" charset="0"/>
              </a:rPr>
              <a:t>دير القديس يوحنا في بطمس</a:t>
            </a:r>
            <a:endParaRPr lang="en-US" b="1" dirty="0">
              <a:solidFill>
                <a:srgbClr val="FFFFFF"/>
              </a:solidFill>
              <a:effectLst>
                <a:glow rad="165100">
                  <a:schemeClr val="tx1"/>
                </a:glow>
              </a:effectLst>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12829" y="1141664"/>
            <a:ext cx="9187268" cy="5267367"/>
          </a:xfrm>
          <a:prstGeom prst="rect">
            <a:avLst/>
          </a:prstGeom>
        </p:spPr>
      </p:pic>
    </p:spTree>
    <p:extLst>
      <p:ext uri="{BB962C8B-B14F-4D97-AF65-F5344CB8AC3E}">
        <p14:creationId xmlns:p14="http://schemas.microsoft.com/office/powerpoint/2010/main" val="1728216723"/>
      </p:ext>
    </p:extLst>
  </p:cSld>
  <p:clrMapOvr>
    <a:overrideClrMapping bg1="lt1" tx1="dk1" bg2="lt2" tx2="dk2" accent1="accent1" accent2="accent2" accent3="accent3" accent4="accent4" accent5="accent5" accent6="accent6" hlink="hlink" folHlink="folHlink"/>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om Monastery of St John, wk03040120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9" y="-89793"/>
            <a:ext cx="9274034" cy="6960621"/>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rPr>
              <a:t>المنظر من أعلى دير القديس يوحنا</a:t>
            </a:r>
            <a:endParaRPr lang="en-US"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51168285"/>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tmos view of harbor fr Monastery of St John, wk0304012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0" y="-12828"/>
            <a:ext cx="9314179" cy="6985634"/>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SA"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rPr>
              <a:t>المنظر من أعلى دير القديس يوحنا</a:t>
            </a:r>
            <a:endParaRPr lang="en-US"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386379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2" descr="02 Apostle John on the Isle of Patmo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008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5" name="Rectangle 3"/>
          <p:cNvSpPr>
            <a:spLocks noGrp="1" noChangeArrowheads="1"/>
          </p:cNvSpPr>
          <p:nvPr>
            <p:ph type="title"/>
          </p:nvPr>
        </p:nvSpPr>
        <p:spPr>
          <a:xfrm>
            <a:off x="0" y="107577"/>
            <a:ext cx="8372806" cy="1533654"/>
          </a:xfrm>
          <a:effectLst/>
        </p:spPr>
        <p:txBody>
          <a:bodyPr lIns="91440" tIns="45720" rIns="91440" bIns="45720"/>
          <a:lstStyle/>
          <a:p>
            <a:pPr algn="ctr" eaLnBrk="1" hangingPunct="1">
              <a:defRPr/>
            </a:pPr>
            <a:r>
              <a:rPr lang="ar-SA" sz="4800" b="1" dirty="0">
                <a:solidFill>
                  <a:srgbClr val="FFFFFF"/>
                </a:solidFill>
                <a:effectLst>
                  <a:glow rad="266700">
                    <a:srgbClr val="000000"/>
                  </a:glow>
                </a:effectLst>
                <a:latin typeface="Arial" panose="020B0604020202020204" pitchFamily="34" charset="0"/>
                <a:ea typeface="ＭＳ Ｐゴシック"/>
                <a:cs typeface="Arial" panose="020B0604020202020204" pitchFamily="34" charset="0"/>
              </a:rPr>
              <a:t>"...  فِي يَوْمِ ٱلرَّبِّ..."</a:t>
            </a:r>
            <a:br>
              <a:rPr lang="en-US" sz="4800" b="1" dirty="0">
                <a:solidFill>
                  <a:srgbClr val="FFFFFF"/>
                </a:solidFill>
                <a:effectLst>
                  <a:glow rad="266700">
                    <a:srgbClr val="000000"/>
                  </a:glow>
                </a:effectLst>
                <a:latin typeface="Arial" charset="0"/>
                <a:ea typeface="ＭＳ Ｐゴシック"/>
                <a:cs typeface="ＭＳ Ｐゴシック" charset="0"/>
              </a:rPr>
            </a:br>
            <a:r>
              <a:rPr lang="en-US" sz="4800" b="1" dirty="0">
                <a:solidFill>
                  <a:srgbClr val="FFFFFF"/>
                </a:solidFill>
                <a:effectLst>
                  <a:glow rad="266700">
                    <a:srgbClr val="000000"/>
                  </a:glow>
                </a:effectLst>
                <a:latin typeface="Arial" charset="0"/>
                <a:ea typeface="ＭＳ Ｐゴシック"/>
                <a:cs typeface="ＭＳ Ｐゴシック" charset="0"/>
              </a:rPr>
              <a:t>(</a:t>
            </a:r>
            <a:r>
              <a:rPr lang="ar-JO" sz="4800" b="1" dirty="0">
                <a:solidFill>
                  <a:srgbClr val="FFFFFF"/>
                </a:solidFill>
                <a:effectLst>
                  <a:glow rad="266700">
                    <a:srgbClr val="000000"/>
                  </a:glow>
                </a:effectLst>
                <a:latin typeface="Arial" charset="0"/>
                <a:ea typeface="ＭＳ Ｐゴシック"/>
                <a:cs typeface="ＭＳ Ｐゴシック" charset="0"/>
              </a:rPr>
              <a:t>1: 10</a:t>
            </a:r>
            <a:r>
              <a:rPr lang="en-US" sz="4800" b="1" dirty="0">
                <a:solidFill>
                  <a:srgbClr val="FFFFFF"/>
                </a:solidFill>
                <a:effectLst>
                  <a:glow rad="266700">
                    <a:srgbClr val="000000"/>
                  </a:glow>
                </a:effectLst>
                <a:latin typeface="Arial" charset="0"/>
                <a:ea typeface="ＭＳ Ｐゴシック"/>
                <a:cs typeface="ＭＳ Ｐゴシック" charset="0"/>
              </a:rPr>
              <a:t>)</a:t>
            </a: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319</a:t>
            </a:r>
          </a:p>
        </p:txBody>
      </p:sp>
      <p:sp>
        <p:nvSpPr>
          <p:cNvPr id="6" name="Rectangle 3"/>
          <p:cNvSpPr txBox="1">
            <a:spLocks noChangeArrowheads="1"/>
          </p:cNvSpPr>
          <p:nvPr/>
        </p:nvSpPr>
        <p:spPr bwMode="auto">
          <a:xfrm>
            <a:off x="-1345718" y="2149231"/>
            <a:ext cx="8046556" cy="148492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JO"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يوم الأحد؟</a:t>
            </a:r>
            <a:endParaRPr kumimoji="0" lang="en-US"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a:p>
            <a:pPr marL="357188" marR="0" lvl="0" indent="-357188" algn="r" defTabSz="457200" rtl="1" eaLnBrk="1" fontAlgn="base" latinLnBrk="0" hangingPunct="1">
              <a:lnSpc>
                <a:spcPct val="100000"/>
              </a:lnSpc>
              <a:spcBef>
                <a:spcPct val="0"/>
              </a:spcBef>
              <a:spcAft>
                <a:spcPct val="0"/>
              </a:spcAft>
              <a:buClrTx/>
              <a:buSzTx/>
              <a:buFont typeface="Arial"/>
              <a:buChar char="•"/>
              <a:tabLst/>
              <a:defRPr/>
            </a:pPr>
            <a:r>
              <a:rPr kumimoji="0" lang="ar-SA"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rPr>
              <a:t>" يَوْمِ ٱلرَّبِّ؟"</a:t>
            </a:r>
            <a:endParaRPr kumimoji="0" lang="en-US" sz="4800" b="1" i="0"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260482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1057274" y="1295400"/>
            <a:ext cx="313531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دينونة</a:t>
            </a:r>
          </a:p>
        </p:txBody>
      </p:sp>
      <p:sp>
        <p:nvSpPr>
          <p:cNvPr id="64518" name="Text Box 6"/>
          <p:cNvSpPr txBox="1">
            <a:spLocks noChangeArrowheads="1"/>
          </p:cNvSpPr>
          <p:nvPr/>
        </p:nvSpPr>
        <p:spPr bwMode="auto">
          <a:xfrm>
            <a:off x="5841831" y="1295400"/>
            <a:ext cx="254175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بركة</a:t>
            </a: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a:t>
            </a:r>
          </a:p>
        </p:txBody>
      </p:sp>
      <p:sp>
        <p:nvSpPr>
          <p:cNvPr id="64520" name="Text Box 8"/>
          <p:cNvSpPr txBox="1">
            <a:spLocks noChangeArrowheads="1"/>
          </p:cNvSpPr>
          <p:nvPr/>
        </p:nvSpPr>
        <p:spPr bwMode="auto">
          <a:xfrm>
            <a:off x="854074" y="2751138"/>
            <a:ext cx="326707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الضيقة</a:t>
            </a:r>
            <a:endPar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endParaRPr>
          </a:p>
        </p:txBody>
      </p:sp>
      <p:sp>
        <p:nvSpPr>
          <p:cNvPr id="64521" name="Text Box 9"/>
          <p:cNvSpPr txBox="1">
            <a:spLocks noChangeArrowheads="1"/>
          </p:cNvSpPr>
          <p:nvPr/>
        </p:nvSpPr>
        <p:spPr bwMode="auto">
          <a:xfrm>
            <a:off x="5862739" y="2751138"/>
            <a:ext cx="253146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الحكم الألفي</a:t>
            </a:r>
          </a:p>
        </p:txBody>
      </p:sp>
      <p:sp>
        <p:nvSpPr>
          <p:cNvPr id="64522" name="Text Box 10"/>
          <p:cNvSpPr txBox="1">
            <a:spLocks noChangeArrowheads="1"/>
          </p:cNvSpPr>
          <p:nvPr/>
        </p:nvSpPr>
        <p:spPr bwMode="auto">
          <a:xfrm>
            <a:off x="1107749" y="4205288"/>
            <a:ext cx="26164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19-6 </a:t>
            </a:r>
          </a:p>
        </p:txBody>
      </p:sp>
      <p:sp>
        <p:nvSpPr>
          <p:cNvPr id="64523" name="Text Box 11"/>
          <p:cNvSpPr txBox="1">
            <a:spLocks noChangeArrowheads="1"/>
          </p:cNvSpPr>
          <p:nvPr/>
        </p:nvSpPr>
        <p:spPr bwMode="auto">
          <a:xfrm>
            <a:off x="6196330" y="4205288"/>
            <a:ext cx="206819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رؤيا</a:t>
            </a: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20 </a:t>
            </a:r>
          </a:p>
        </p:txBody>
      </p:sp>
      <p:sp>
        <p:nvSpPr>
          <p:cNvPr id="36875" name="Text Box 12"/>
          <p:cNvSpPr txBox="1">
            <a:spLocks noChangeArrowheads="1"/>
          </p:cNvSpPr>
          <p:nvPr/>
        </p:nvSpPr>
        <p:spPr bwMode="auto">
          <a:xfrm>
            <a:off x="7716838"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638-639</a:t>
            </a:r>
          </a:p>
        </p:txBody>
      </p:sp>
      <p:sp>
        <p:nvSpPr>
          <p:cNvPr id="13" name="Text Box 10"/>
          <p:cNvSpPr txBox="1">
            <a:spLocks noChangeArrowheads="1"/>
          </p:cNvSpPr>
          <p:nvPr/>
        </p:nvSpPr>
        <p:spPr bwMode="auto">
          <a:xfrm>
            <a:off x="2243660" y="5661025"/>
            <a:ext cx="149592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7</a:t>
            </a: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 سنة</a:t>
            </a:r>
          </a:p>
        </p:txBody>
      </p:sp>
      <p:sp>
        <p:nvSpPr>
          <p:cNvPr id="14" name="Text Box 11"/>
          <p:cNvSpPr txBox="1">
            <a:spLocks noChangeArrowheads="1"/>
          </p:cNvSpPr>
          <p:nvPr/>
        </p:nvSpPr>
        <p:spPr bwMode="auto">
          <a:xfrm>
            <a:off x="5838126" y="5661025"/>
            <a:ext cx="252505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charset="0"/>
                <a:ea typeface="ＭＳ Ｐゴシック" charset="0"/>
                <a:cs typeface="Arial" charset="0"/>
              </a:rPr>
              <a:t>1000 سنة</a:t>
            </a:r>
          </a:p>
        </p:txBody>
      </p:sp>
    </p:spTree>
    <p:extLst>
      <p:ext uri="{BB962C8B-B14F-4D97-AF65-F5344CB8AC3E}">
        <p14:creationId xmlns:p14="http://schemas.microsoft.com/office/powerpoint/2010/main" val="32242732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pic>
        <p:nvPicPr>
          <p:cNvPr id="95234" name="Picture 2" descr="02b John Turn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784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9572" name="Rectangle 2"/>
          <p:cNvSpPr>
            <a:spLocks noGrp="1" noChangeArrowheads="1"/>
          </p:cNvSpPr>
          <p:nvPr>
            <p:ph type="ctrTitle"/>
          </p:nvPr>
        </p:nvSpPr>
        <p:spPr>
          <a:xfrm>
            <a:off x="4849813" y="195377"/>
            <a:ext cx="4114800" cy="6408615"/>
          </a:xfrm>
        </p:spPr>
        <p:txBody>
          <a:bodyPr/>
          <a:lstStyle/>
          <a:p>
            <a:pPr>
              <a:defRPr/>
            </a:pPr>
            <a:r>
              <a:rPr lang="ar-SA" sz="3600" b="1" dirty="0">
                <a:effectLst>
                  <a:outerShdw blurRad="38100" dist="38100" dir="2700000" algn="tl">
                    <a:srgbClr val="000000">
                      <a:alpha val="43137"/>
                    </a:srgbClr>
                  </a:outerShdw>
                </a:effectLst>
                <a:latin typeface="Arial" charset="0"/>
                <a:ea typeface="ＭＳ Ｐゴシック" charset="0"/>
              </a:rPr>
              <a:t>رؤيا ١ : ١٠</a:t>
            </a:r>
            <a:br>
              <a:rPr lang="ar-SA" sz="3600" b="1" dirty="0">
                <a:effectLst>
                  <a:outerShdw blurRad="38100" dist="38100" dir="2700000" algn="tl">
                    <a:srgbClr val="000000">
                      <a:alpha val="43137"/>
                    </a:srgbClr>
                  </a:outerShdw>
                </a:effectLst>
                <a:latin typeface="Arial" charset="0"/>
                <a:ea typeface="ＭＳ Ｐゴシック" charset="0"/>
              </a:rPr>
            </a:br>
            <a:br>
              <a:rPr lang="en-US" sz="3600" b="1" dirty="0">
                <a:effectLst>
                  <a:outerShdw blurRad="38100" dist="38100" dir="2700000" algn="tl">
                    <a:srgbClr val="000000">
                      <a:alpha val="43137"/>
                    </a:srgbClr>
                  </a:outerShdw>
                </a:effectLst>
                <a:latin typeface="Arial" charset="0"/>
                <a:ea typeface="ＭＳ Ｐゴシック" charset="0"/>
              </a:rPr>
            </a:br>
            <a:r>
              <a:rPr lang="ar-SA" sz="3600" b="1" dirty="0">
                <a:effectLst>
                  <a:outerShdw blurRad="38100" dist="38100" dir="2700000" algn="tl">
                    <a:srgbClr val="000000">
                      <a:alpha val="43137"/>
                    </a:srgbClr>
                  </a:outerShdw>
                </a:effectLst>
                <a:latin typeface="Arial" charset="0"/>
                <a:ea typeface="ＭＳ Ｐゴシック" charset="0"/>
              </a:rPr>
              <a:t> كُنْتُ فِي الرُّوحِ فِي يَوْمِ الرَّبِّ، وَسَمِعْتُ وَرَائِي صَوْتاً عَظِيماً كَصَوْتِ بُوقٍ </a:t>
            </a:r>
          </a:p>
        </p:txBody>
      </p:sp>
    </p:spTree>
    <p:extLst>
      <p:ext uri="{BB962C8B-B14F-4D97-AF65-F5344CB8AC3E}">
        <p14:creationId xmlns:p14="http://schemas.microsoft.com/office/powerpoint/2010/main" val="22504741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4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Box 25"/>
          <p:cNvSpPr txBox="1"/>
          <p:nvPr/>
        </p:nvSpPr>
        <p:spPr>
          <a:xfrm>
            <a:off x="2252663" y="53435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تريلس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4" name="TextBox 23"/>
          <p:cNvSpPr txBox="1"/>
          <p:nvPr/>
        </p:nvSpPr>
        <p:spPr>
          <a:xfrm>
            <a:off x="3708400" y="4983163"/>
            <a:ext cx="129540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نيسا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44" name="Title 1"/>
          <p:cNvSpPr>
            <a:spLocks noGrp="1"/>
          </p:cNvSpPr>
          <p:nvPr>
            <p:ph type="title"/>
          </p:nvPr>
        </p:nvSpPr>
        <p:spPr>
          <a:xfrm>
            <a:off x="-31750" y="-26988"/>
            <a:ext cx="9212263" cy="719138"/>
          </a:xfrm>
        </p:spPr>
        <p:txBody>
          <a:bodyPr/>
          <a:lstStyle/>
          <a:p>
            <a:r>
              <a:rPr lang="ar-JO" dirty="0">
                <a:latin typeface="Arial" panose="020B0604020202020204" pitchFamily="34" charset="0"/>
                <a:ea typeface="ＭＳ Ｐゴシック" charset="0"/>
                <a:cs typeface="Arial" panose="020B0604020202020204" pitchFamily="34" charset="0"/>
              </a:rPr>
              <a:t>الكنائس السبعة (رؤيا 2- 3).</a:t>
            </a:r>
            <a:endParaRPr lang="en-US" dirty="0">
              <a:latin typeface="Arial" panose="020B0604020202020204" pitchFamily="34" charset="0"/>
              <a:ea typeface="ＭＳ Ｐゴシック" charset="0"/>
              <a:cs typeface="Arial" panose="020B0604020202020204" pitchFamily="34" charset="0"/>
            </a:endParaRPr>
          </a:p>
        </p:txBody>
      </p:sp>
      <p:sp>
        <p:nvSpPr>
          <p:cNvPr id="8" name="TextBox 7"/>
          <p:cNvSpPr txBox="1"/>
          <p:nvPr/>
        </p:nvSpPr>
        <p:spPr>
          <a:xfrm>
            <a:off x="1042988" y="5013325"/>
            <a:ext cx="1887537"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أفسس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لاودكية</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2" name="TextBox 11"/>
          <p:cNvSpPr txBox="1"/>
          <p:nvPr/>
        </p:nvSpPr>
        <p:spPr>
          <a:xfrm>
            <a:off x="3492500" y="4292600"/>
            <a:ext cx="2390775"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فيلادلفيا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4" name="TextBox 13"/>
          <p:cNvSpPr txBox="1"/>
          <p:nvPr/>
        </p:nvSpPr>
        <p:spPr>
          <a:xfrm>
            <a:off x="2987675" y="3644900"/>
            <a:ext cx="1671638"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ساردس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6" name="TextBox 15"/>
          <p:cNvSpPr txBox="1"/>
          <p:nvPr/>
        </p:nvSpPr>
        <p:spPr>
          <a:xfrm>
            <a:off x="2268538" y="2565400"/>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ثياتيرا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18" name="TextBox 17"/>
          <p:cNvSpPr txBox="1"/>
          <p:nvPr/>
        </p:nvSpPr>
        <p:spPr>
          <a:xfrm>
            <a:off x="900113" y="1916113"/>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برغامس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20" name="TextBox 19"/>
          <p:cNvSpPr txBox="1"/>
          <p:nvPr/>
        </p:nvSpPr>
        <p:spPr>
          <a:xfrm>
            <a:off x="827088" y="39338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 سميرنا</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59" name="Oval 24"/>
          <p:cNvSpPr>
            <a:spLocks noChangeArrowheads="1"/>
          </p:cNvSpPr>
          <p:nvPr/>
        </p:nvSpPr>
        <p:spPr bwMode="auto">
          <a:xfrm>
            <a:off x="4716463" y="53736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60" name="Oval 26"/>
          <p:cNvSpPr>
            <a:spLocks noChangeArrowheads="1"/>
          </p:cNvSpPr>
          <p:nvPr/>
        </p:nvSpPr>
        <p:spPr bwMode="auto">
          <a:xfrm>
            <a:off x="4067175" y="5373688"/>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28" name="TextBox 27"/>
          <p:cNvSpPr txBox="1"/>
          <p:nvPr/>
        </p:nvSpPr>
        <p:spPr>
          <a:xfrm>
            <a:off x="-482600" y="3716338"/>
            <a:ext cx="18859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اريثراي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2" name="Oval 28"/>
          <p:cNvSpPr>
            <a:spLocks noChangeArrowheads="1"/>
          </p:cNvSpPr>
          <p:nvPr/>
        </p:nvSpPr>
        <p:spPr bwMode="auto">
          <a:xfrm>
            <a:off x="1258888" y="4076700"/>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0" name="TextBox 29"/>
          <p:cNvSpPr txBox="1"/>
          <p:nvPr/>
        </p:nvSpPr>
        <p:spPr>
          <a:xfrm>
            <a:off x="4845050" y="5630863"/>
            <a:ext cx="2174875"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أفروديسياس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4" name="Oval 30"/>
          <p:cNvSpPr>
            <a:spLocks noChangeArrowheads="1"/>
          </p:cNvSpPr>
          <p:nvPr/>
        </p:nvSpPr>
        <p:spPr bwMode="auto">
          <a:xfrm>
            <a:off x="6227763" y="5516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2" name="TextBox 31"/>
          <p:cNvSpPr txBox="1"/>
          <p:nvPr/>
        </p:nvSpPr>
        <p:spPr>
          <a:xfrm>
            <a:off x="2252663" y="3255963"/>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سايمة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6" name="Oval 32"/>
          <p:cNvSpPr>
            <a:spLocks noChangeArrowheads="1"/>
          </p:cNvSpPr>
          <p:nvPr/>
        </p:nvSpPr>
        <p:spPr bwMode="auto">
          <a:xfrm>
            <a:off x="2124075" y="328453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4" name="TextBox 33"/>
          <p:cNvSpPr txBox="1"/>
          <p:nvPr/>
        </p:nvSpPr>
        <p:spPr>
          <a:xfrm>
            <a:off x="7221538" y="5056188"/>
            <a:ext cx="1887537"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هيرابوليس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36" name="TextBox 35"/>
          <p:cNvSpPr txBox="1"/>
          <p:nvPr/>
        </p:nvSpPr>
        <p:spPr>
          <a:xfrm>
            <a:off x="6659563" y="4149725"/>
            <a:ext cx="1887537" cy="460375"/>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يومنيا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69" name="Oval 36"/>
          <p:cNvSpPr>
            <a:spLocks noChangeArrowheads="1"/>
          </p:cNvSpPr>
          <p:nvPr/>
        </p:nvSpPr>
        <p:spPr bwMode="auto">
          <a:xfrm>
            <a:off x="8532813" y="44370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38" name="TextBox 37"/>
          <p:cNvSpPr txBox="1"/>
          <p:nvPr/>
        </p:nvSpPr>
        <p:spPr>
          <a:xfrm>
            <a:off x="7005638" y="170021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Aezani</a:t>
            </a:r>
          </a:p>
        </p:txBody>
      </p:sp>
      <p:sp>
        <p:nvSpPr>
          <p:cNvPr id="778271" name="Oval 38"/>
          <p:cNvSpPr>
            <a:spLocks noChangeArrowheads="1"/>
          </p:cNvSpPr>
          <p:nvPr/>
        </p:nvSpPr>
        <p:spPr bwMode="auto">
          <a:xfrm>
            <a:off x="6875463" y="1730375"/>
            <a:ext cx="217487"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0" name="TextBox 39"/>
          <p:cNvSpPr txBox="1"/>
          <p:nvPr/>
        </p:nvSpPr>
        <p:spPr>
          <a:xfrm>
            <a:off x="7250113" y="56308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كولوسي</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3" name="Oval 40"/>
          <p:cNvSpPr>
            <a:spLocks noChangeArrowheads="1"/>
          </p:cNvSpPr>
          <p:nvPr/>
        </p:nvSpPr>
        <p:spPr bwMode="auto">
          <a:xfrm>
            <a:off x="7121525" y="5661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2" name="TextBox 41"/>
          <p:cNvSpPr txBox="1"/>
          <p:nvPr/>
        </p:nvSpPr>
        <p:spPr>
          <a:xfrm>
            <a:off x="4125913" y="6135688"/>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ألباندا</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5" name="Oval 42"/>
          <p:cNvSpPr>
            <a:spLocks noChangeArrowheads="1"/>
          </p:cNvSpPr>
          <p:nvPr/>
        </p:nvSpPr>
        <p:spPr bwMode="auto">
          <a:xfrm>
            <a:off x="3995738" y="6165850"/>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4" name="TextBox 43"/>
          <p:cNvSpPr txBox="1"/>
          <p:nvPr/>
        </p:nvSpPr>
        <p:spPr>
          <a:xfrm>
            <a:off x="2843213" y="5732463"/>
            <a:ext cx="1887537"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هرقلة</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7" name="Oval 44"/>
          <p:cNvSpPr>
            <a:spLocks noChangeArrowheads="1"/>
          </p:cNvSpPr>
          <p:nvPr/>
        </p:nvSpPr>
        <p:spPr bwMode="auto">
          <a:xfrm>
            <a:off x="3074988" y="6122988"/>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6" name="TextBox 45"/>
          <p:cNvSpPr txBox="1"/>
          <p:nvPr/>
        </p:nvSpPr>
        <p:spPr>
          <a:xfrm>
            <a:off x="2973388" y="6392863"/>
            <a:ext cx="1885950" cy="46196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ميليتس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79" name="Oval 46"/>
          <p:cNvSpPr>
            <a:spLocks noChangeArrowheads="1"/>
          </p:cNvSpPr>
          <p:nvPr/>
        </p:nvSpPr>
        <p:spPr bwMode="auto">
          <a:xfrm>
            <a:off x="2843213" y="6423025"/>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48" name="TextBox 47"/>
          <p:cNvSpPr txBox="1"/>
          <p:nvPr/>
        </p:nvSpPr>
        <p:spPr>
          <a:xfrm>
            <a:off x="323850" y="4479925"/>
            <a:ext cx="1885950" cy="461963"/>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ليبيدس</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1" name="Oval 48"/>
          <p:cNvSpPr>
            <a:spLocks noChangeArrowheads="1"/>
          </p:cNvSpPr>
          <p:nvPr/>
        </p:nvSpPr>
        <p:spPr bwMode="auto">
          <a:xfrm>
            <a:off x="2051050" y="4868863"/>
            <a:ext cx="217488"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0" name="TextBox 49"/>
          <p:cNvSpPr txBox="1"/>
          <p:nvPr/>
        </p:nvSpPr>
        <p:spPr>
          <a:xfrm>
            <a:off x="2627313" y="4581525"/>
            <a:ext cx="1887537" cy="461963"/>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كولوفون</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3" name="Oval 50"/>
          <p:cNvSpPr>
            <a:spLocks noChangeArrowheads="1"/>
          </p:cNvSpPr>
          <p:nvPr/>
        </p:nvSpPr>
        <p:spPr bwMode="auto">
          <a:xfrm>
            <a:off x="2498725" y="47545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2" name="TextBox 51"/>
          <p:cNvSpPr txBox="1"/>
          <p:nvPr/>
        </p:nvSpPr>
        <p:spPr>
          <a:xfrm>
            <a:off x="2325688" y="1341438"/>
            <a:ext cx="2246312" cy="460375"/>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rPr>
              <a:t>أدراميتيوم</a:t>
            </a:r>
            <a:endParaRPr kumimoji="0" lang="en-US" sz="2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778285" name="Oval 52"/>
          <p:cNvSpPr>
            <a:spLocks noChangeArrowheads="1"/>
          </p:cNvSpPr>
          <p:nvPr/>
        </p:nvSpPr>
        <p:spPr bwMode="auto">
          <a:xfrm>
            <a:off x="2195513" y="137001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4" name="TextBox 53"/>
          <p:cNvSpPr txBox="1"/>
          <p:nvPr/>
        </p:nvSpPr>
        <p:spPr>
          <a:xfrm>
            <a:off x="0" y="6396038"/>
            <a:ext cx="1403350" cy="461962"/>
          </a:xfrm>
          <a:prstGeom prst="rect">
            <a:avLst/>
          </a:prstGeom>
          <a:noFill/>
        </p:spPr>
        <p:txBody>
          <a:bodyPr>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بطمس</a:t>
            </a:r>
            <a:endPar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endParaRPr>
          </a:p>
        </p:txBody>
      </p:sp>
      <p:sp>
        <p:nvSpPr>
          <p:cNvPr id="57" name="Freeform 56"/>
          <p:cNvSpPr>
            <a:spLocks/>
          </p:cNvSpPr>
          <p:nvPr/>
        </p:nvSpPr>
        <p:spPr bwMode="auto">
          <a:xfrm>
            <a:off x="2640013" y="4148138"/>
            <a:ext cx="284162" cy="1062037"/>
          </a:xfrm>
          <a:custGeom>
            <a:avLst/>
            <a:gdLst>
              <a:gd name="T0" fmla="*/ 270160 w 284787"/>
              <a:gd name="T1" fmla="*/ 1058725 h 1062181"/>
              <a:gd name="T2" fmla="*/ 240954 w 284787"/>
              <a:gd name="T3" fmla="*/ 1020369 h 1062181"/>
              <a:gd name="T4" fmla="*/ 219049 w 284787"/>
              <a:gd name="T5" fmla="*/ 997357 h 1062181"/>
              <a:gd name="T6" fmla="*/ 197147 w 284787"/>
              <a:gd name="T7" fmla="*/ 951328 h 1062181"/>
              <a:gd name="T8" fmla="*/ 175239 w 284787"/>
              <a:gd name="T9" fmla="*/ 928309 h 1062181"/>
              <a:gd name="T10" fmla="*/ 146033 w 284787"/>
              <a:gd name="T11" fmla="*/ 882271 h 1062181"/>
              <a:gd name="T12" fmla="*/ 131430 w 284787"/>
              <a:gd name="T13" fmla="*/ 859252 h 1062181"/>
              <a:gd name="T14" fmla="*/ 109524 w 284787"/>
              <a:gd name="T15" fmla="*/ 843911 h 1062181"/>
              <a:gd name="T16" fmla="*/ 87619 w 284787"/>
              <a:gd name="T17" fmla="*/ 836241 h 1062181"/>
              <a:gd name="T18" fmla="*/ 51112 w 284787"/>
              <a:gd name="T19" fmla="*/ 790220 h 1062181"/>
              <a:gd name="T20" fmla="*/ 36508 w 284787"/>
              <a:gd name="T21" fmla="*/ 736509 h 1062181"/>
              <a:gd name="T22" fmla="*/ 0 w 284787"/>
              <a:gd name="T23" fmla="*/ 667453 h 1062181"/>
              <a:gd name="T24" fmla="*/ 7302 w 284787"/>
              <a:gd name="T25" fmla="*/ 483325 h 1062181"/>
              <a:gd name="T26" fmla="*/ 14604 w 284787"/>
              <a:gd name="T27" fmla="*/ 460317 h 1062181"/>
              <a:gd name="T28" fmla="*/ 29205 w 284787"/>
              <a:gd name="T29" fmla="*/ 391273 h 1062181"/>
              <a:gd name="T30" fmla="*/ 36508 w 284787"/>
              <a:gd name="T31" fmla="*/ 268525 h 1062181"/>
              <a:gd name="T32" fmla="*/ 43810 w 284787"/>
              <a:gd name="T33" fmla="*/ 230165 h 1062181"/>
              <a:gd name="T34" fmla="*/ 36508 w 284787"/>
              <a:gd name="T35" fmla="*/ 61383 h 1062181"/>
              <a:gd name="T36" fmla="*/ 43810 w 284787"/>
              <a:gd name="T37" fmla="*/ 0 h 106218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84787" h="1062181">
                <a:moveTo>
                  <a:pt x="284787" y="1062181"/>
                </a:moveTo>
                <a:cubicBezTo>
                  <a:pt x="274525" y="1049353"/>
                  <a:pt x="264818" y="1036060"/>
                  <a:pt x="254000" y="1023697"/>
                </a:cubicBezTo>
                <a:cubicBezTo>
                  <a:pt x="246832" y="1015505"/>
                  <a:pt x="237878" y="1008968"/>
                  <a:pt x="230909" y="1000606"/>
                </a:cubicBezTo>
                <a:cubicBezTo>
                  <a:pt x="170353" y="927938"/>
                  <a:pt x="254103" y="1023852"/>
                  <a:pt x="207818" y="954424"/>
                </a:cubicBezTo>
                <a:cubicBezTo>
                  <a:pt x="201780" y="945367"/>
                  <a:pt x="191410" y="939925"/>
                  <a:pt x="184727" y="931333"/>
                </a:cubicBezTo>
                <a:cubicBezTo>
                  <a:pt x="173368" y="916729"/>
                  <a:pt x="164202" y="900545"/>
                  <a:pt x="153939" y="885151"/>
                </a:cubicBezTo>
                <a:cubicBezTo>
                  <a:pt x="148808" y="877454"/>
                  <a:pt x="146242" y="867191"/>
                  <a:pt x="138545" y="862060"/>
                </a:cubicBezTo>
                <a:cubicBezTo>
                  <a:pt x="130848" y="856929"/>
                  <a:pt x="123728" y="850803"/>
                  <a:pt x="115454" y="846666"/>
                </a:cubicBezTo>
                <a:cubicBezTo>
                  <a:pt x="108197" y="843038"/>
                  <a:pt x="100060" y="841535"/>
                  <a:pt x="92363" y="838969"/>
                </a:cubicBezTo>
                <a:cubicBezTo>
                  <a:pt x="74715" y="786025"/>
                  <a:pt x="100476" y="848705"/>
                  <a:pt x="53878" y="792788"/>
                </a:cubicBezTo>
                <a:cubicBezTo>
                  <a:pt x="49150" y="787114"/>
                  <a:pt x="39917" y="741774"/>
                  <a:pt x="38484" y="738909"/>
                </a:cubicBezTo>
                <a:cubicBezTo>
                  <a:pt x="-14448" y="633042"/>
                  <a:pt x="21285" y="733492"/>
                  <a:pt x="0" y="669636"/>
                </a:cubicBezTo>
                <a:cubicBezTo>
                  <a:pt x="2566" y="608060"/>
                  <a:pt x="3144" y="546370"/>
                  <a:pt x="7697" y="484909"/>
                </a:cubicBezTo>
                <a:cubicBezTo>
                  <a:pt x="8296" y="476818"/>
                  <a:pt x="13165" y="469619"/>
                  <a:pt x="15394" y="461818"/>
                </a:cubicBezTo>
                <a:cubicBezTo>
                  <a:pt x="22642" y="436449"/>
                  <a:pt x="25496" y="419005"/>
                  <a:pt x="30787" y="392545"/>
                </a:cubicBezTo>
                <a:cubicBezTo>
                  <a:pt x="33353" y="351495"/>
                  <a:pt x="34584" y="310339"/>
                  <a:pt x="38484" y="269394"/>
                </a:cubicBezTo>
                <a:cubicBezTo>
                  <a:pt x="39724" y="256371"/>
                  <a:pt x="46181" y="243991"/>
                  <a:pt x="46181" y="230909"/>
                </a:cubicBezTo>
                <a:cubicBezTo>
                  <a:pt x="46181" y="174406"/>
                  <a:pt x="42510" y="117934"/>
                  <a:pt x="38484" y="61575"/>
                </a:cubicBezTo>
                <a:cubicBezTo>
                  <a:pt x="34335" y="3495"/>
                  <a:pt x="17547" y="28634"/>
                  <a:pt x="46181" y="0"/>
                </a:cubicBezTo>
              </a:path>
            </a:pathLst>
          </a:custGeom>
          <a:noFill/>
          <a:ln w="76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9" name="Freeform 58"/>
          <p:cNvSpPr>
            <a:spLocks/>
          </p:cNvSpPr>
          <p:nvPr/>
        </p:nvSpPr>
        <p:spPr bwMode="auto">
          <a:xfrm>
            <a:off x="2162175" y="2270125"/>
            <a:ext cx="585788" cy="1724025"/>
          </a:xfrm>
          <a:custGeom>
            <a:avLst/>
            <a:gdLst>
              <a:gd name="T0" fmla="*/ 561737 w 585480"/>
              <a:gd name="T1" fmla="*/ 1721817 h 1724121"/>
              <a:gd name="T2" fmla="*/ 491585 w 585480"/>
              <a:gd name="T3" fmla="*/ 1683380 h 1724121"/>
              <a:gd name="T4" fmla="*/ 437022 w 585480"/>
              <a:gd name="T5" fmla="*/ 1606516 h 1724121"/>
              <a:gd name="T6" fmla="*/ 390254 w 585480"/>
              <a:gd name="T7" fmla="*/ 1568094 h 1724121"/>
              <a:gd name="T8" fmla="*/ 351281 w 585480"/>
              <a:gd name="T9" fmla="*/ 1552709 h 1724121"/>
              <a:gd name="T10" fmla="*/ 327895 w 585480"/>
              <a:gd name="T11" fmla="*/ 1521960 h 1724121"/>
              <a:gd name="T12" fmla="*/ 296717 w 585480"/>
              <a:gd name="T13" fmla="*/ 1506590 h 1724121"/>
              <a:gd name="T14" fmla="*/ 210977 w 585480"/>
              <a:gd name="T15" fmla="*/ 1491220 h 1724121"/>
              <a:gd name="T16" fmla="*/ 140822 w 585480"/>
              <a:gd name="T17" fmla="*/ 1422043 h 1724121"/>
              <a:gd name="T18" fmla="*/ 117437 w 585480"/>
              <a:gd name="T19" fmla="*/ 1398977 h 1724121"/>
              <a:gd name="T20" fmla="*/ 94050 w 585480"/>
              <a:gd name="T21" fmla="*/ 1352867 h 1724121"/>
              <a:gd name="T22" fmla="*/ 70671 w 585480"/>
              <a:gd name="T23" fmla="*/ 1337479 h 1724121"/>
              <a:gd name="T24" fmla="*/ 62878 w 585480"/>
              <a:gd name="T25" fmla="*/ 1314430 h 1724121"/>
              <a:gd name="T26" fmla="*/ 23899 w 585480"/>
              <a:gd name="T27" fmla="*/ 1275993 h 1724121"/>
              <a:gd name="T28" fmla="*/ 8303 w 585480"/>
              <a:gd name="T29" fmla="*/ 1229864 h 1724121"/>
              <a:gd name="T30" fmla="*/ 39499 w 585480"/>
              <a:gd name="T31" fmla="*/ 1053069 h 1724121"/>
              <a:gd name="T32" fmla="*/ 62878 w 585480"/>
              <a:gd name="T33" fmla="*/ 1045396 h 1724121"/>
              <a:gd name="T34" fmla="*/ 117437 w 585480"/>
              <a:gd name="T35" fmla="*/ 1006959 h 1724121"/>
              <a:gd name="T36" fmla="*/ 164206 w 585480"/>
              <a:gd name="T37" fmla="*/ 976219 h 1724121"/>
              <a:gd name="T38" fmla="*/ 195387 w 585480"/>
              <a:gd name="T39" fmla="*/ 930085 h 1724121"/>
              <a:gd name="T40" fmla="*/ 234360 w 585480"/>
              <a:gd name="T41" fmla="*/ 876279 h 1724121"/>
              <a:gd name="T42" fmla="*/ 257742 w 585480"/>
              <a:gd name="T43" fmla="*/ 853212 h 1724121"/>
              <a:gd name="T44" fmla="*/ 296717 w 585480"/>
              <a:gd name="T45" fmla="*/ 799405 h 1724121"/>
              <a:gd name="T46" fmla="*/ 351281 w 585480"/>
              <a:gd name="T47" fmla="*/ 760992 h 1724121"/>
              <a:gd name="T48" fmla="*/ 374665 w 585480"/>
              <a:gd name="T49" fmla="*/ 614942 h 1724121"/>
              <a:gd name="T50" fmla="*/ 390254 w 585480"/>
              <a:gd name="T51" fmla="*/ 576505 h 1724121"/>
              <a:gd name="T52" fmla="*/ 398049 w 585480"/>
              <a:gd name="T53" fmla="*/ 545765 h 1724121"/>
              <a:gd name="T54" fmla="*/ 390254 w 585480"/>
              <a:gd name="T55" fmla="*/ 484261 h 1724121"/>
              <a:gd name="T56" fmla="*/ 382460 w 585480"/>
              <a:gd name="T57" fmla="*/ 453521 h 1724121"/>
              <a:gd name="T58" fmla="*/ 359076 w 585480"/>
              <a:gd name="T59" fmla="*/ 438151 h 1724121"/>
              <a:gd name="T60" fmla="*/ 335690 w 585480"/>
              <a:gd name="T61" fmla="*/ 415084 h 1724121"/>
              <a:gd name="T62" fmla="*/ 288922 w 585480"/>
              <a:gd name="T63" fmla="*/ 399714 h 1724121"/>
              <a:gd name="T64" fmla="*/ 265537 w 585480"/>
              <a:gd name="T65" fmla="*/ 392018 h 1724121"/>
              <a:gd name="T66" fmla="*/ 257742 w 585480"/>
              <a:gd name="T67" fmla="*/ 368951 h 1724121"/>
              <a:gd name="T68" fmla="*/ 226565 w 585480"/>
              <a:gd name="T69" fmla="*/ 338211 h 1724121"/>
              <a:gd name="T70" fmla="*/ 265537 w 585480"/>
              <a:gd name="T71" fmla="*/ 276731 h 1724121"/>
              <a:gd name="T72" fmla="*/ 296717 w 585480"/>
              <a:gd name="T73" fmla="*/ 269034 h 1724121"/>
              <a:gd name="T74" fmla="*/ 320101 w 585480"/>
              <a:gd name="T75" fmla="*/ 245967 h 1724121"/>
              <a:gd name="T76" fmla="*/ 343486 w 585480"/>
              <a:gd name="T77" fmla="*/ 238294 h 1724121"/>
              <a:gd name="T78" fmla="*/ 366870 w 585480"/>
              <a:gd name="T79" fmla="*/ 222924 h 1724121"/>
              <a:gd name="T80" fmla="*/ 390254 w 585480"/>
              <a:gd name="T81" fmla="*/ 215227 h 1724121"/>
              <a:gd name="T82" fmla="*/ 437022 w 585480"/>
              <a:gd name="T83" fmla="*/ 192160 h 1724121"/>
              <a:gd name="T84" fmla="*/ 460407 w 585480"/>
              <a:gd name="T85" fmla="*/ 169117 h 1724121"/>
              <a:gd name="T86" fmla="*/ 483791 w 585480"/>
              <a:gd name="T87" fmla="*/ 153723 h 1724121"/>
              <a:gd name="T88" fmla="*/ 491585 w 585480"/>
              <a:gd name="T89" fmla="*/ 130681 h 1724121"/>
              <a:gd name="T90" fmla="*/ 530559 w 585480"/>
              <a:gd name="T91" fmla="*/ 92244 h 1724121"/>
              <a:gd name="T92" fmla="*/ 538354 w 585480"/>
              <a:gd name="T93" fmla="*/ 69177 h 1724121"/>
              <a:gd name="T94" fmla="*/ 577327 w 585480"/>
              <a:gd name="T95" fmla="*/ 7697 h 1724121"/>
              <a:gd name="T96" fmla="*/ 592916 w 585480"/>
              <a:gd name="T97" fmla="*/ 0 h 172412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85480" h="1724121">
                <a:moveTo>
                  <a:pt x="554692" y="1724121"/>
                </a:moveTo>
                <a:cubicBezTo>
                  <a:pt x="546635" y="1720093"/>
                  <a:pt x="497892" y="1698108"/>
                  <a:pt x="485420" y="1685636"/>
                </a:cubicBezTo>
                <a:cubicBezTo>
                  <a:pt x="440745" y="1640961"/>
                  <a:pt x="467220" y="1656239"/>
                  <a:pt x="431541" y="1608667"/>
                </a:cubicBezTo>
                <a:cubicBezTo>
                  <a:pt x="421327" y="1595049"/>
                  <a:pt x="401004" y="1578005"/>
                  <a:pt x="385359" y="1570182"/>
                </a:cubicBezTo>
                <a:cubicBezTo>
                  <a:pt x="373001" y="1564003"/>
                  <a:pt x="359702" y="1559919"/>
                  <a:pt x="346874" y="1554788"/>
                </a:cubicBezTo>
                <a:cubicBezTo>
                  <a:pt x="339177" y="1544525"/>
                  <a:pt x="333523" y="1532349"/>
                  <a:pt x="323783" y="1524000"/>
                </a:cubicBezTo>
                <a:cubicBezTo>
                  <a:pt x="315071" y="1516533"/>
                  <a:pt x="303541" y="1513126"/>
                  <a:pt x="292995" y="1508606"/>
                </a:cubicBezTo>
                <a:cubicBezTo>
                  <a:pt x="263681" y="1496043"/>
                  <a:pt x="243790" y="1497645"/>
                  <a:pt x="208329" y="1493212"/>
                </a:cubicBezTo>
                <a:lnTo>
                  <a:pt x="139056" y="1423939"/>
                </a:lnTo>
                <a:lnTo>
                  <a:pt x="115965" y="1400849"/>
                </a:lnTo>
                <a:cubicBezTo>
                  <a:pt x="109705" y="1382069"/>
                  <a:pt x="107795" y="1369588"/>
                  <a:pt x="92874" y="1354667"/>
                </a:cubicBezTo>
                <a:cubicBezTo>
                  <a:pt x="86333" y="1348126"/>
                  <a:pt x="77480" y="1344404"/>
                  <a:pt x="69783" y="1339273"/>
                </a:cubicBezTo>
                <a:cubicBezTo>
                  <a:pt x="67217" y="1331576"/>
                  <a:pt x="67154" y="1322517"/>
                  <a:pt x="62086" y="1316182"/>
                </a:cubicBezTo>
                <a:cubicBezTo>
                  <a:pt x="28732" y="1274490"/>
                  <a:pt x="46692" y="1329652"/>
                  <a:pt x="23601" y="1277697"/>
                </a:cubicBezTo>
                <a:cubicBezTo>
                  <a:pt x="17011" y="1262869"/>
                  <a:pt x="8207" y="1231515"/>
                  <a:pt x="8207" y="1231515"/>
                </a:cubicBezTo>
                <a:cubicBezTo>
                  <a:pt x="13122" y="1128306"/>
                  <a:pt x="-28424" y="1088194"/>
                  <a:pt x="38995" y="1054485"/>
                </a:cubicBezTo>
                <a:cubicBezTo>
                  <a:pt x="46252" y="1050857"/>
                  <a:pt x="54389" y="1049354"/>
                  <a:pt x="62086" y="1046788"/>
                </a:cubicBezTo>
                <a:cubicBezTo>
                  <a:pt x="102901" y="1005973"/>
                  <a:pt x="65310" y="1038696"/>
                  <a:pt x="115965" y="1008303"/>
                </a:cubicBezTo>
                <a:cubicBezTo>
                  <a:pt x="131830" y="998784"/>
                  <a:pt x="162147" y="977515"/>
                  <a:pt x="162147" y="977515"/>
                </a:cubicBezTo>
                <a:lnTo>
                  <a:pt x="192935" y="931333"/>
                </a:lnTo>
                <a:cubicBezTo>
                  <a:pt x="205120" y="913055"/>
                  <a:pt x="217095" y="894167"/>
                  <a:pt x="231420" y="877455"/>
                </a:cubicBezTo>
                <a:cubicBezTo>
                  <a:pt x="238504" y="869191"/>
                  <a:pt x="247542" y="862726"/>
                  <a:pt x="254510" y="854364"/>
                </a:cubicBezTo>
                <a:cubicBezTo>
                  <a:pt x="276359" y="828145"/>
                  <a:pt x="265271" y="828209"/>
                  <a:pt x="292995" y="800485"/>
                </a:cubicBezTo>
                <a:cubicBezTo>
                  <a:pt x="302542" y="790938"/>
                  <a:pt x="333763" y="770741"/>
                  <a:pt x="346874" y="762000"/>
                </a:cubicBezTo>
                <a:cubicBezTo>
                  <a:pt x="382967" y="653721"/>
                  <a:pt x="340160" y="794588"/>
                  <a:pt x="369965" y="615758"/>
                </a:cubicBezTo>
                <a:cubicBezTo>
                  <a:pt x="372236" y="602129"/>
                  <a:pt x="380990" y="590381"/>
                  <a:pt x="385359" y="577273"/>
                </a:cubicBezTo>
                <a:cubicBezTo>
                  <a:pt x="388704" y="567237"/>
                  <a:pt x="390490" y="556748"/>
                  <a:pt x="393056" y="546485"/>
                </a:cubicBezTo>
                <a:cubicBezTo>
                  <a:pt x="390490" y="525960"/>
                  <a:pt x="388760" y="505313"/>
                  <a:pt x="385359" y="484909"/>
                </a:cubicBezTo>
                <a:cubicBezTo>
                  <a:pt x="383620" y="474474"/>
                  <a:pt x="383530" y="462923"/>
                  <a:pt x="377662" y="454121"/>
                </a:cubicBezTo>
                <a:cubicBezTo>
                  <a:pt x="372531" y="446424"/>
                  <a:pt x="361678" y="444649"/>
                  <a:pt x="354571" y="438727"/>
                </a:cubicBezTo>
                <a:cubicBezTo>
                  <a:pt x="346209" y="431758"/>
                  <a:pt x="340995" y="420922"/>
                  <a:pt x="331480" y="415636"/>
                </a:cubicBezTo>
                <a:cubicBezTo>
                  <a:pt x="317295" y="407756"/>
                  <a:pt x="300692" y="405373"/>
                  <a:pt x="285298" y="400242"/>
                </a:cubicBezTo>
                <a:lnTo>
                  <a:pt x="262207" y="392546"/>
                </a:lnTo>
                <a:cubicBezTo>
                  <a:pt x="259641" y="384849"/>
                  <a:pt x="260247" y="375192"/>
                  <a:pt x="254510" y="369455"/>
                </a:cubicBezTo>
                <a:cubicBezTo>
                  <a:pt x="213460" y="328404"/>
                  <a:pt x="244249" y="400244"/>
                  <a:pt x="223723" y="338667"/>
                </a:cubicBezTo>
                <a:cubicBezTo>
                  <a:pt x="233890" y="313249"/>
                  <a:pt x="236650" y="291695"/>
                  <a:pt x="262207" y="277091"/>
                </a:cubicBezTo>
                <a:cubicBezTo>
                  <a:pt x="271392" y="271843"/>
                  <a:pt x="282732" y="271960"/>
                  <a:pt x="292995" y="269394"/>
                </a:cubicBezTo>
                <a:cubicBezTo>
                  <a:pt x="300692" y="261697"/>
                  <a:pt x="307029" y="252341"/>
                  <a:pt x="316086" y="246303"/>
                </a:cubicBezTo>
                <a:cubicBezTo>
                  <a:pt x="322837" y="241803"/>
                  <a:pt x="331920" y="242234"/>
                  <a:pt x="339177" y="238606"/>
                </a:cubicBezTo>
                <a:cubicBezTo>
                  <a:pt x="347451" y="234469"/>
                  <a:pt x="353994" y="227349"/>
                  <a:pt x="362268" y="223212"/>
                </a:cubicBezTo>
                <a:cubicBezTo>
                  <a:pt x="369525" y="219584"/>
                  <a:pt x="378102" y="219143"/>
                  <a:pt x="385359" y="215515"/>
                </a:cubicBezTo>
                <a:cubicBezTo>
                  <a:pt x="445042" y="185673"/>
                  <a:pt x="373501" y="211771"/>
                  <a:pt x="431541" y="192424"/>
                </a:cubicBezTo>
                <a:cubicBezTo>
                  <a:pt x="439238" y="184727"/>
                  <a:pt x="446270" y="176302"/>
                  <a:pt x="454632" y="169333"/>
                </a:cubicBezTo>
                <a:cubicBezTo>
                  <a:pt x="461739" y="163411"/>
                  <a:pt x="471944" y="161162"/>
                  <a:pt x="477723" y="153939"/>
                </a:cubicBezTo>
                <a:cubicBezTo>
                  <a:pt x="482791" y="147604"/>
                  <a:pt x="481792" y="138105"/>
                  <a:pt x="485420" y="130849"/>
                </a:cubicBezTo>
                <a:cubicBezTo>
                  <a:pt x="498248" y="105193"/>
                  <a:pt x="500814" y="107758"/>
                  <a:pt x="523904" y="92364"/>
                </a:cubicBezTo>
                <a:cubicBezTo>
                  <a:pt x="526470" y="84667"/>
                  <a:pt x="528405" y="76730"/>
                  <a:pt x="531601" y="69273"/>
                </a:cubicBezTo>
                <a:cubicBezTo>
                  <a:pt x="540747" y="47933"/>
                  <a:pt x="553511" y="24272"/>
                  <a:pt x="570086" y="7697"/>
                </a:cubicBezTo>
                <a:cubicBezTo>
                  <a:pt x="574143" y="3640"/>
                  <a:pt x="580349" y="2566"/>
                  <a:pt x="585480" y="0"/>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0" name="Freeform 59"/>
          <p:cNvSpPr>
            <a:spLocks/>
          </p:cNvSpPr>
          <p:nvPr/>
        </p:nvSpPr>
        <p:spPr bwMode="auto">
          <a:xfrm>
            <a:off x="2947988" y="2235200"/>
            <a:ext cx="1208087" cy="546100"/>
          </a:xfrm>
          <a:custGeom>
            <a:avLst/>
            <a:gdLst>
              <a:gd name="T0" fmla="*/ 0 w 1208425"/>
              <a:gd name="T1" fmla="*/ 22683 h 545152"/>
              <a:gd name="T2" fmla="*/ 496955 w 1208425"/>
              <a:gd name="T3" fmla="*/ 22683 h 545152"/>
              <a:gd name="T4" fmla="*/ 603992 w 1208425"/>
              <a:gd name="T5" fmla="*/ 14659 h 545152"/>
              <a:gd name="T6" fmla="*/ 848645 w 1208425"/>
              <a:gd name="T7" fmla="*/ 22683 h 545152"/>
              <a:gd name="T8" fmla="*/ 856291 w 1208425"/>
              <a:gd name="T9" fmla="*/ 46758 h 545152"/>
              <a:gd name="T10" fmla="*/ 863938 w 1208425"/>
              <a:gd name="T11" fmla="*/ 78858 h 545152"/>
              <a:gd name="T12" fmla="*/ 879230 w 1208425"/>
              <a:gd name="T13" fmla="*/ 127006 h 545152"/>
              <a:gd name="T14" fmla="*/ 886875 w 1208425"/>
              <a:gd name="T15" fmla="*/ 239352 h 545152"/>
              <a:gd name="T16" fmla="*/ 917457 w 1208425"/>
              <a:gd name="T17" fmla="*/ 279474 h 545152"/>
              <a:gd name="T18" fmla="*/ 932748 w 1208425"/>
              <a:gd name="T19" fmla="*/ 303548 h 545152"/>
              <a:gd name="T20" fmla="*/ 955683 w 1208425"/>
              <a:gd name="T21" fmla="*/ 327623 h 545152"/>
              <a:gd name="T22" fmla="*/ 993911 w 1208425"/>
              <a:gd name="T23" fmla="*/ 367747 h 545152"/>
              <a:gd name="T24" fmla="*/ 1062721 w 1208425"/>
              <a:gd name="T25" fmla="*/ 431945 h 545152"/>
              <a:gd name="T26" fmla="*/ 1085656 w 1208425"/>
              <a:gd name="T27" fmla="*/ 439970 h 545152"/>
              <a:gd name="T28" fmla="*/ 1154466 w 1208425"/>
              <a:gd name="T29" fmla="*/ 480093 h 545152"/>
              <a:gd name="T30" fmla="*/ 1185047 w 1208425"/>
              <a:gd name="T31" fmla="*/ 520217 h 545152"/>
              <a:gd name="T32" fmla="*/ 1192693 w 1208425"/>
              <a:gd name="T33" fmla="*/ 552315 h 545152"/>
              <a:gd name="T34" fmla="*/ 1200339 w 1208425"/>
              <a:gd name="T35" fmla="*/ 568366 h 5451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8425" h="545152">
                <a:moveTo>
                  <a:pt x="0" y="21758"/>
                </a:moveTo>
                <a:cubicBezTo>
                  <a:pt x="250468" y="886"/>
                  <a:pt x="-37883" y="21758"/>
                  <a:pt x="500303" y="21758"/>
                </a:cubicBezTo>
                <a:cubicBezTo>
                  <a:pt x="536314" y="21758"/>
                  <a:pt x="572142" y="16627"/>
                  <a:pt x="608061" y="14061"/>
                </a:cubicBezTo>
                <a:cubicBezTo>
                  <a:pt x="703177" y="-4962"/>
                  <a:pt x="694465" y="-6796"/>
                  <a:pt x="854364" y="21758"/>
                </a:cubicBezTo>
                <a:cubicBezTo>
                  <a:pt x="862351" y="23184"/>
                  <a:pt x="859832" y="37048"/>
                  <a:pt x="862061" y="44849"/>
                </a:cubicBezTo>
                <a:cubicBezTo>
                  <a:pt x="864967" y="55020"/>
                  <a:pt x="866718" y="65505"/>
                  <a:pt x="869758" y="75637"/>
                </a:cubicBezTo>
                <a:cubicBezTo>
                  <a:pt x="874421" y="91179"/>
                  <a:pt x="885152" y="121819"/>
                  <a:pt x="885152" y="121819"/>
                </a:cubicBezTo>
                <a:cubicBezTo>
                  <a:pt x="887718" y="157738"/>
                  <a:pt x="883685" y="194751"/>
                  <a:pt x="892849" y="229576"/>
                </a:cubicBezTo>
                <a:cubicBezTo>
                  <a:pt x="897030" y="245463"/>
                  <a:pt x="913780" y="254918"/>
                  <a:pt x="923637" y="268061"/>
                </a:cubicBezTo>
                <a:cubicBezTo>
                  <a:pt x="929187" y="275462"/>
                  <a:pt x="933109" y="284045"/>
                  <a:pt x="939031" y="291152"/>
                </a:cubicBezTo>
                <a:cubicBezTo>
                  <a:pt x="946000" y="299514"/>
                  <a:pt x="955153" y="305881"/>
                  <a:pt x="962122" y="314243"/>
                </a:cubicBezTo>
                <a:cubicBezTo>
                  <a:pt x="1024431" y="389014"/>
                  <a:pt x="928037" y="288221"/>
                  <a:pt x="1000606" y="352728"/>
                </a:cubicBezTo>
                <a:cubicBezTo>
                  <a:pt x="1026833" y="376041"/>
                  <a:pt x="1039933" y="399331"/>
                  <a:pt x="1069879" y="414304"/>
                </a:cubicBezTo>
                <a:cubicBezTo>
                  <a:pt x="1077136" y="417932"/>
                  <a:pt x="1085878" y="418061"/>
                  <a:pt x="1092970" y="422001"/>
                </a:cubicBezTo>
                <a:cubicBezTo>
                  <a:pt x="1172369" y="466111"/>
                  <a:pt x="1109994" y="443069"/>
                  <a:pt x="1162243" y="460485"/>
                </a:cubicBezTo>
                <a:cubicBezTo>
                  <a:pt x="1187406" y="535973"/>
                  <a:pt x="1146611" y="429339"/>
                  <a:pt x="1193031" y="498970"/>
                </a:cubicBezTo>
                <a:cubicBezTo>
                  <a:pt x="1198899" y="507772"/>
                  <a:pt x="1197383" y="519722"/>
                  <a:pt x="1200728" y="529758"/>
                </a:cubicBezTo>
                <a:cubicBezTo>
                  <a:pt x="1202542" y="535201"/>
                  <a:pt x="1205859" y="540021"/>
                  <a:pt x="1208425" y="54515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1" name="Freeform 60"/>
          <p:cNvSpPr>
            <a:spLocks/>
          </p:cNvSpPr>
          <p:nvPr/>
        </p:nvSpPr>
        <p:spPr bwMode="auto">
          <a:xfrm>
            <a:off x="4284663" y="2924175"/>
            <a:ext cx="431800" cy="1009650"/>
          </a:xfrm>
          <a:custGeom>
            <a:avLst/>
            <a:gdLst>
              <a:gd name="T0" fmla="*/ 0 w 400243"/>
              <a:gd name="T1" fmla="*/ 0 h 908243"/>
              <a:gd name="T2" fmla="*/ 205402 w 400243"/>
              <a:gd name="T3" fmla="*/ 1733798 h 908243"/>
              <a:gd name="T4" fmla="*/ 513503 w 400243"/>
              <a:gd name="T5" fmla="*/ 3034157 h 908243"/>
              <a:gd name="T6" fmla="*/ 616208 w 400243"/>
              <a:gd name="T7" fmla="*/ 3467587 h 908243"/>
              <a:gd name="T8" fmla="*/ 718902 w 400243"/>
              <a:gd name="T9" fmla="*/ 3792668 h 908243"/>
              <a:gd name="T10" fmla="*/ 924297 w 400243"/>
              <a:gd name="T11" fmla="*/ 4659580 h 908243"/>
              <a:gd name="T12" fmla="*/ 1027010 w 400243"/>
              <a:gd name="T13" fmla="*/ 5309754 h 908243"/>
              <a:gd name="T14" fmla="*/ 1181055 w 400243"/>
              <a:gd name="T15" fmla="*/ 5634838 h 908243"/>
              <a:gd name="T16" fmla="*/ 1232401 w 400243"/>
              <a:gd name="T17" fmla="*/ 5959916 h 908243"/>
              <a:gd name="T18" fmla="*/ 1489153 w 400243"/>
              <a:gd name="T19" fmla="*/ 6718447 h 908243"/>
              <a:gd name="T20" fmla="*/ 1591857 w 400243"/>
              <a:gd name="T21" fmla="*/ 7476990 h 908243"/>
              <a:gd name="T22" fmla="*/ 1694549 w 400243"/>
              <a:gd name="T23" fmla="*/ 7802081 h 908243"/>
              <a:gd name="T24" fmla="*/ 2002657 w 400243"/>
              <a:gd name="T25" fmla="*/ 8777333 h 908243"/>
              <a:gd name="T26" fmla="*/ 2054007 w 400243"/>
              <a:gd name="T27" fmla="*/ 9319167 h 908243"/>
              <a:gd name="T28" fmla="*/ 2105365 w 400243"/>
              <a:gd name="T29" fmla="*/ 9644240 h 908243"/>
              <a:gd name="T30" fmla="*/ 2156706 w 400243"/>
              <a:gd name="T31" fmla="*/ 10294396 h 908243"/>
              <a:gd name="T32" fmla="*/ 2259405 w 400243"/>
              <a:gd name="T33" fmla="*/ 11486385 h 908243"/>
              <a:gd name="T34" fmla="*/ 2413460 w 400243"/>
              <a:gd name="T35" fmla="*/ 11919834 h 908243"/>
              <a:gd name="T36" fmla="*/ 2464809 w 400243"/>
              <a:gd name="T37" fmla="*/ 12244921 h 908243"/>
              <a:gd name="T38" fmla="*/ 2670212 w 400243"/>
              <a:gd name="T39" fmla="*/ 12786751 h 9082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00243" h="908243">
                <a:moveTo>
                  <a:pt x="0" y="0"/>
                </a:moveTo>
                <a:cubicBezTo>
                  <a:pt x="10263" y="41051"/>
                  <a:pt x="19163" y="82466"/>
                  <a:pt x="30788" y="123152"/>
                </a:cubicBezTo>
                <a:cubicBezTo>
                  <a:pt x="41276" y="159860"/>
                  <a:pt x="58173" y="181054"/>
                  <a:pt x="76970" y="215515"/>
                </a:cubicBezTo>
                <a:cubicBezTo>
                  <a:pt x="82464" y="225588"/>
                  <a:pt x="86671" y="236341"/>
                  <a:pt x="92364" y="246303"/>
                </a:cubicBezTo>
                <a:cubicBezTo>
                  <a:pt x="96954" y="254335"/>
                  <a:pt x="103328" y="261273"/>
                  <a:pt x="107758" y="269394"/>
                </a:cubicBezTo>
                <a:cubicBezTo>
                  <a:pt x="118747" y="289540"/>
                  <a:pt x="131289" y="309200"/>
                  <a:pt x="138546" y="330970"/>
                </a:cubicBezTo>
                <a:cubicBezTo>
                  <a:pt x="143677" y="346364"/>
                  <a:pt x="142466" y="365678"/>
                  <a:pt x="153940" y="377152"/>
                </a:cubicBezTo>
                <a:lnTo>
                  <a:pt x="177031" y="400243"/>
                </a:lnTo>
                <a:cubicBezTo>
                  <a:pt x="179597" y="407940"/>
                  <a:pt x="181100" y="416077"/>
                  <a:pt x="184728" y="423334"/>
                </a:cubicBezTo>
                <a:cubicBezTo>
                  <a:pt x="190359" y="434596"/>
                  <a:pt x="217976" y="470230"/>
                  <a:pt x="223212" y="477212"/>
                </a:cubicBezTo>
                <a:cubicBezTo>
                  <a:pt x="225678" y="487077"/>
                  <a:pt x="233085" y="520049"/>
                  <a:pt x="238606" y="531091"/>
                </a:cubicBezTo>
                <a:cubicBezTo>
                  <a:pt x="242743" y="539365"/>
                  <a:pt x="249097" y="546337"/>
                  <a:pt x="254000" y="554182"/>
                </a:cubicBezTo>
                <a:cubicBezTo>
                  <a:pt x="291114" y="613564"/>
                  <a:pt x="261750" y="572212"/>
                  <a:pt x="300182" y="623455"/>
                </a:cubicBezTo>
                <a:cubicBezTo>
                  <a:pt x="302748" y="636283"/>
                  <a:pt x="304706" y="649248"/>
                  <a:pt x="307879" y="661940"/>
                </a:cubicBezTo>
                <a:cubicBezTo>
                  <a:pt x="309847" y="669811"/>
                  <a:pt x="313816" y="677111"/>
                  <a:pt x="315576" y="685031"/>
                </a:cubicBezTo>
                <a:cubicBezTo>
                  <a:pt x="318961" y="700265"/>
                  <a:pt x="321066" y="715763"/>
                  <a:pt x="323273" y="731212"/>
                </a:cubicBezTo>
                <a:cubicBezTo>
                  <a:pt x="324991" y="743239"/>
                  <a:pt x="327169" y="795757"/>
                  <a:pt x="338667" y="815879"/>
                </a:cubicBezTo>
                <a:cubicBezTo>
                  <a:pt x="345032" y="827017"/>
                  <a:pt x="354061" y="836404"/>
                  <a:pt x="361758" y="846667"/>
                </a:cubicBezTo>
                <a:cubicBezTo>
                  <a:pt x="364324" y="854364"/>
                  <a:pt x="365827" y="862501"/>
                  <a:pt x="369455" y="869758"/>
                </a:cubicBezTo>
                <a:cubicBezTo>
                  <a:pt x="379165" y="889177"/>
                  <a:pt x="385925" y="893925"/>
                  <a:pt x="400243" y="908243"/>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2" name="Freeform 61"/>
          <p:cNvSpPr>
            <a:spLocks/>
          </p:cNvSpPr>
          <p:nvPr/>
        </p:nvSpPr>
        <p:spPr bwMode="auto">
          <a:xfrm rot="196550">
            <a:off x="4643438" y="3968750"/>
            <a:ext cx="1238250" cy="433388"/>
          </a:xfrm>
          <a:custGeom>
            <a:avLst/>
            <a:gdLst>
              <a:gd name="T0" fmla="*/ 0 w 1116061"/>
              <a:gd name="T1" fmla="*/ 0 h 469515"/>
              <a:gd name="T2" fmla="*/ 1240526 w 1116061"/>
              <a:gd name="T3" fmla="*/ 2081 h 469515"/>
              <a:gd name="T4" fmla="*/ 1654022 w 1116061"/>
              <a:gd name="T5" fmla="*/ 4167 h 469515"/>
              <a:gd name="T6" fmla="*/ 2791178 w 1116061"/>
              <a:gd name="T7" fmla="*/ 6249 h 469515"/>
              <a:gd name="T8" fmla="*/ 3204668 w 1116061"/>
              <a:gd name="T9" fmla="*/ 7290 h 469515"/>
              <a:gd name="T10" fmla="*/ 3824935 w 1116061"/>
              <a:gd name="T11" fmla="*/ 9374 h 469515"/>
              <a:gd name="T12" fmla="*/ 4651957 w 1116061"/>
              <a:gd name="T13" fmla="*/ 10414 h 469515"/>
              <a:gd name="T14" fmla="*/ 4962079 w 1116061"/>
              <a:gd name="T15" fmla="*/ 11455 h 469515"/>
              <a:gd name="T16" fmla="*/ 5789091 w 1116061"/>
              <a:gd name="T17" fmla="*/ 13538 h 469515"/>
              <a:gd name="T18" fmla="*/ 6099224 w 1116061"/>
              <a:gd name="T19" fmla="*/ 14579 h 469515"/>
              <a:gd name="T20" fmla="*/ 6822842 w 1116061"/>
              <a:gd name="T21" fmla="*/ 16662 h 469515"/>
              <a:gd name="T22" fmla="*/ 7236371 w 1116061"/>
              <a:gd name="T23" fmla="*/ 18744 h 469515"/>
              <a:gd name="T24" fmla="*/ 7960000 w 1116061"/>
              <a:gd name="T25" fmla="*/ 21869 h 469515"/>
              <a:gd name="T26" fmla="*/ 8270137 w 1116061"/>
              <a:gd name="T27" fmla="*/ 23951 h 469515"/>
              <a:gd name="T28" fmla="*/ 8787018 w 1116061"/>
              <a:gd name="T29" fmla="*/ 24994 h 469515"/>
              <a:gd name="T30" fmla="*/ 9717390 w 1116061"/>
              <a:gd name="T31" fmla="*/ 29158 h 469515"/>
              <a:gd name="T32" fmla="*/ 10337654 w 1116061"/>
              <a:gd name="T33" fmla="*/ 31243 h 469515"/>
              <a:gd name="T34" fmla="*/ 10647799 w 1116061"/>
              <a:gd name="T35" fmla="*/ 32283 h 469515"/>
              <a:gd name="T36" fmla="*/ 10957920 w 1116061"/>
              <a:gd name="T37" fmla="*/ 33325 h 469515"/>
              <a:gd name="T38" fmla="*/ 11578197 w 1116061"/>
              <a:gd name="T39" fmla="*/ 37489 h 469515"/>
              <a:gd name="T40" fmla="*/ 11888322 w 1116061"/>
              <a:gd name="T41" fmla="*/ 39572 h 469515"/>
              <a:gd name="T42" fmla="*/ 12922073 w 1116061"/>
              <a:gd name="T43" fmla="*/ 49986 h 469515"/>
              <a:gd name="T44" fmla="*/ 13232205 w 1116061"/>
              <a:gd name="T45" fmla="*/ 53111 h 469515"/>
              <a:gd name="T46" fmla="*/ 13438961 w 1116061"/>
              <a:gd name="T47" fmla="*/ 56235 h 469515"/>
              <a:gd name="T48" fmla="*/ 14059216 w 1116061"/>
              <a:gd name="T49" fmla="*/ 60400 h 469515"/>
              <a:gd name="T50" fmla="*/ 14782871 w 1116061"/>
              <a:gd name="T51" fmla="*/ 62482 h 469515"/>
              <a:gd name="T52" fmla="*/ 14989620 w 1116061"/>
              <a:gd name="T53" fmla="*/ 63525 h 4695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16061" h="469515">
                <a:moveTo>
                  <a:pt x="0" y="0"/>
                </a:moveTo>
                <a:cubicBezTo>
                  <a:pt x="30788" y="5131"/>
                  <a:pt x="62083" y="7824"/>
                  <a:pt x="92364" y="15394"/>
                </a:cubicBezTo>
                <a:cubicBezTo>
                  <a:pt x="103495" y="18177"/>
                  <a:pt x="112267" y="27160"/>
                  <a:pt x="123152" y="30788"/>
                </a:cubicBezTo>
                <a:cubicBezTo>
                  <a:pt x="135536" y="34916"/>
                  <a:pt x="198124" y="44243"/>
                  <a:pt x="207818" y="46182"/>
                </a:cubicBezTo>
                <a:cubicBezTo>
                  <a:pt x="218191" y="48257"/>
                  <a:pt x="228474" y="50839"/>
                  <a:pt x="238606" y="53879"/>
                </a:cubicBezTo>
                <a:cubicBezTo>
                  <a:pt x="254148" y="58542"/>
                  <a:pt x="268687" y="67260"/>
                  <a:pt x="284788" y="69273"/>
                </a:cubicBezTo>
                <a:lnTo>
                  <a:pt x="346364" y="76970"/>
                </a:lnTo>
                <a:cubicBezTo>
                  <a:pt x="354061" y="79536"/>
                  <a:pt x="361628" y="82532"/>
                  <a:pt x="369455" y="84667"/>
                </a:cubicBezTo>
                <a:cubicBezTo>
                  <a:pt x="389866" y="90234"/>
                  <a:pt x="410959" y="93371"/>
                  <a:pt x="431030" y="100061"/>
                </a:cubicBezTo>
                <a:cubicBezTo>
                  <a:pt x="438727" y="102627"/>
                  <a:pt x="446320" y="105529"/>
                  <a:pt x="454121" y="107758"/>
                </a:cubicBezTo>
                <a:cubicBezTo>
                  <a:pt x="473650" y="113338"/>
                  <a:pt x="489545" y="115243"/>
                  <a:pt x="508000" y="123152"/>
                </a:cubicBezTo>
                <a:cubicBezTo>
                  <a:pt x="518546" y="127672"/>
                  <a:pt x="528242" y="134026"/>
                  <a:pt x="538788" y="138546"/>
                </a:cubicBezTo>
                <a:cubicBezTo>
                  <a:pt x="581964" y="157050"/>
                  <a:pt x="541612" y="132462"/>
                  <a:pt x="592667" y="161637"/>
                </a:cubicBezTo>
                <a:cubicBezTo>
                  <a:pt x="600699" y="166227"/>
                  <a:pt x="607096" y="173783"/>
                  <a:pt x="615758" y="177031"/>
                </a:cubicBezTo>
                <a:cubicBezTo>
                  <a:pt x="628007" y="181624"/>
                  <a:pt x="641712" y="180969"/>
                  <a:pt x="654242" y="184728"/>
                </a:cubicBezTo>
                <a:cubicBezTo>
                  <a:pt x="706190" y="200313"/>
                  <a:pt x="678036" y="197324"/>
                  <a:pt x="723515" y="215515"/>
                </a:cubicBezTo>
                <a:cubicBezTo>
                  <a:pt x="738581" y="221541"/>
                  <a:pt x="754303" y="225778"/>
                  <a:pt x="769697" y="230909"/>
                </a:cubicBezTo>
                <a:lnTo>
                  <a:pt x="792788" y="238606"/>
                </a:lnTo>
                <a:cubicBezTo>
                  <a:pt x="800485" y="241172"/>
                  <a:pt x="809128" y="241803"/>
                  <a:pt x="815879" y="246303"/>
                </a:cubicBezTo>
                <a:lnTo>
                  <a:pt x="862061" y="277091"/>
                </a:lnTo>
                <a:cubicBezTo>
                  <a:pt x="869758" y="282222"/>
                  <a:pt x="878611" y="285944"/>
                  <a:pt x="885152" y="292485"/>
                </a:cubicBezTo>
                <a:lnTo>
                  <a:pt x="962121" y="369455"/>
                </a:lnTo>
                <a:cubicBezTo>
                  <a:pt x="969818" y="377152"/>
                  <a:pt x="979174" y="383489"/>
                  <a:pt x="985212" y="392546"/>
                </a:cubicBezTo>
                <a:cubicBezTo>
                  <a:pt x="990343" y="400243"/>
                  <a:pt x="993644" y="409545"/>
                  <a:pt x="1000606" y="415637"/>
                </a:cubicBezTo>
                <a:cubicBezTo>
                  <a:pt x="1014530" y="427820"/>
                  <a:pt x="1028839" y="441938"/>
                  <a:pt x="1046788" y="446425"/>
                </a:cubicBezTo>
                <a:cubicBezTo>
                  <a:pt x="1066255" y="451292"/>
                  <a:pt x="1082260" y="454457"/>
                  <a:pt x="1100667" y="461819"/>
                </a:cubicBezTo>
                <a:cubicBezTo>
                  <a:pt x="1105994" y="463949"/>
                  <a:pt x="1110930" y="466950"/>
                  <a:pt x="1116061" y="469515"/>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63" name="Freeform 62"/>
          <p:cNvSpPr>
            <a:spLocks/>
          </p:cNvSpPr>
          <p:nvPr/>
        </p:nvSpPr>
        <p:spPr bwMode="auto">
          <a:xfrm>
            <a:off x="6011863" y="4595813"/>
            <a:ext cx="1208087" cy="777875"/>
          </a:xfrm>
          <a:custGeom>
            <a:avLst/>
            <a:gdLst>
              <a:gd name="T0" fmla="*/ 0 w 1154546"/>
              <a:gd name="T1" fmla="*/ 0 h 777394"/>
              <a:gd name="T2" fmla="*/ 47790 w 1154546"/>
              <a:gd name="T3" fmla="*/ 39061 h 777394"/>
              <a:gd name="T4" fmla="*/ 95582 w 1154546"/>
              <a:gd name="T5" fmla="*/ 62494 h 777394"/>
              <a:gd name="T6" fmla="*/ 143370 w 1154546"/>
              <a:gd name="T7" fmla="*/ 109369 h 777394"/>
              <a:gd name="T8" fmla="*/ 215061 w 1154546"/>
              <a:gd name="T9" fmla="*/ 156240 h 777394"/>
              <a:gd name="T10" fmla="*/ 262850 w 1154546"/>
              <a:gd name="T11" fmla="*/ 179679 h 777394"/>
              <a:gd name="T12" fmla="*/ 382328 w 1154546"/>
              <a:gd name="T13" fmla="*/ 242175 h 777394"/>
              <a:gd name="T14" fmla="*/ 501809 w 1154546"/>
              <a:gd name="T15" fmla="*/ 304671 h 777394"/>
              <a:gd name="T16" fmla="*/ 788553 w 1154546"/>
              <a:gd name="T17" fmla="*/ 335920 h 777394"/>
              <a:gd name="T18" fmla="*/ 931929 w 1154546"/>
              <a:gd name="T19" fmla="*/ 367167 h 777394"/>
              <a:gd name="T20" fmla="*/ 1027512 w 1154546"/>
              <a:gd name="T21" fmla="*/ 374980 h 777394"/>
              <a:gd name="T22" fmla="*/ 1290363 w 1154546"/>
              <a:gd name="T23" fmla="*/ 421852 h 777394"/>
              <a:gd name="T24" fmla="*/ 1338158 w 1154546"/>
              <a:gd name="T25" fmla="*/ 445287 h 777394"/>
              <a:gd name="T26" fmla="*/ 1362046 w 1154546"/>
              <a:gd name="T27" fmla="*/ 468725 h 777394"/>
              <a:gd name="T28" fmla="*/ 1505427 w 1154546"/>
              <a:gd name="T29" fmla="*/ 492161 h 777394"/>
              <a:gd name="T30" fmla="*/ 1577112 w 1154546"/>
              <a:gd name="T31" fmla="*/ 484348 h 777394"/>
              <a:gd name="T32" fmla="*/ 2078920 w 1154546"/>
              <a:gd name="T33" fmla="*/ 499973 h 777394"/>
              <a:gd name="T34" fmla="*/ 2222290 w 1154546"/>
              <a:gd name="T35" fmla="*/ 515597 h 777394"/>
              <a:gd name="T36" fmla="*/ 2365662 w 1154546"/>
              <a:gd name="T37" fmla="*/ 531220 h 777394"/>
              <a:gd name="T38" fmla="*/ 2532938 w 1154546"/>
              <a:gd name="T39" fmla="*/ 546846 h 777394"/>
              <a:gd name="T40" fmla="*/ 3225908 w 1154546"/>
              <a:gd name="T41" fmla="*/ 562471 h 777394"/>
              <a:gd name="T42" fmla="*/ 3393181 w 1154546"/>
              <a:gd name="T43" fmla="*/ 570283 h 777394"/>
              <a:gd name="T44" fmla="*/ 3464865 w 1154546"/>
              <a:gd name="T45" fmla="*/ 578094 h 777394"/>
              <a:gd name="T46" fmla="*/ 3512655 w 1154546"/>
              <a:gd name="T47" fmla="*/ 601531 h 777394"/>
              <a:gd name="T48" fmla="*/ 3584342 w 1154546"/>
              <a:gd name="T49" fmla="*/ 624965 h 777394"/>
              <a:gd name="T50" fmla="*/ 3560444 w 1154546"/>
              <a:gd name="T51" fmla="*/ 726523 h 777394"/>
              <a:gd name="T52" fmla="*/ 3345390 w 1154546"/>
              <a:gd name="T53" fmla="*/ 765584 h 777394"/>
              <a:gd name="T54" fmla="*/ 3273706 w 1154546"/>
              <a:gd name="T55" fmla="*/ 781208 h 777394"/>
              <a:gd name="T56" fmla="*/ 2843580 w 1154546"/>
              <a:gd name="T57" fmla="*/ 789020 h 777394"/>
              <a:gd name="T58" fmla="*/ 2270077 w 1154546"/>
              <a:gd name="T59" fmla="*/ 773396 h 777394"/>
              <a:gd name="T60" fmla="*/ 2198396 w 1154546"/>
              <a:gd name="T61" fmla="*/ 765584 h 777394"/>
              <a:gd name="T62" fmla="*/ 2031133 w 1154546"/>
              <a:gd name="T63" fmla="*/ 742148 h 7773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154546" h="777394">
                <a:moveTo>
                  <a:pt x="0" y="0"/>
                </a:moveTo>
                <a:cubicBezTo>
                  <a:pt x="5131" y="12828"/>
                  <a:pt x="9215" y="26127"/>
                  <a:pt x="15394" y="38485"/>
                </a:cubicBezTo>
                <a:cubicBezTo>
                  <a:pt x="19531" y="46759"/>
                  <a:pt x="27031" y="53123"/>
                  <a:pt x="30788" y="61576"/>
                </a:cubicBezTo>
                <a:cubicBezTo>
                  <a:pt x="37378" y="76404"/>
                  <a:pt x="37181" y="94256"/>
                  <a:pt x="46182" y="107757"/>
                </a:cubicBezTo>
                <a:cubicBezTo>
                  <a:pt x="90299" y="173933"/>
                  <a:pt x="37406" y="90205"/>
                  <a:pt x="69273" y="153939"/>
                </a:cubicBezTo>
                <a:cubicBezTo>
                  <a:pt x="73410" y="162213"/>
                  <a:pt x="80910" y="168577"/>
                  <a:pt x="84667" y="177030"/>
                </a:cubicBezTo>
                <a:cubicBezTo>
                  <a:pt x="111664" y="237773"/>
                  <a:pt x="81613" y="210913"/>
                  <a:pt x="123152" y="238606"/>
                </a:cubicBezTo>
                <a:cubicBezTo>
                  <a:pt x="141471" y="293564"/>
                  <a:pt x="125045" y="275787"/>
                  <a:pt x="161636" y="300182"/>
                </a:cubicBezTo>
                <a:cubicBezTo>
                  <a:pt x="196865" y="353025"/>
                  <a:pt x="152405" y="299222"/>
                  <a:pt x="254000" y="330970"/>
                </a:cubicBezTo>
                <a:cubicBezTo>
                  <a:pt x="271659" y="336488"/>
                  <a:pt x="282233" y="357270"/>
                  <a:pt x="300182" y="361757"/>
                </a:cubicBezTo>
                <a:cubicBezTo>
                  <a:pt x="310445" y="364323"/>
                  <a:pt x="321205" y="365385"/>
                  <a:pt x="330970" y="369454"/>
                </a:cubicBezTo>
                <a:cubicBezTo>
                  <a:pt x="377539" y="388858"/>
                  <a:pt x="382837" y="393769"/>
                  <a:pt x="415636" y="415636"/>
                </a:cubicBezTo>
                <a:cubicBezTo>
                  <a:pt x="420767" y="423333"/>
                  <a:pt x="426893" y="430453"/>
                  <a:pt x="431030" y="438727"/>
                </a:cubicBezTo>
                <a:cubicBezTo>
                  <a:pt x="434658" y="445984"/>
                  <a:pt x="433659" y="455483"/>
                  <a:pt x="438727" y="461818"/>
                </a:cubicBezTo>
                <a:cubicBezTo>
                  <a:pt x="449579" y="475382"/>
                  <a:pt x="469698" y="479839"/>
                  <a:pt x="484909" y="484909"/>
                </a:cubicBezTo>
                <a:cubicBezTo>
                  <a:pt x="492606" y="482343"/>
                  <a:pt x="499887" y="477212"/>
                  <a:pt x="508000" y="477212"/>
                </a:cubicBezTo>
                <a:cubicBezTo>
                  <a:pt x="546916" y="477212"/>
                  <a:pt x="621765" y="479550"/>
                  <a:pt x="669636" y="492606"/>
                </a:cubicBezTo>
                <a:cubicBezTo>
                  <a:pt x="685291" y="496876"/>
                  <a:pt x="700424" y="502869"/>
                  <a:pt x="715818" y="508000"/>
                </a:cubicBezTo>
                <a:lnTo>
                  <a:pt x="762000" y="523394"/>
                </a:lnTo>
                <a:cubicBezTo>
                  <a:pt x="781784" y="529989"/>
                  <a:pt x="794616" y="534922"/>
                  <a:pt x="815879" y="538788"/>
                </a:cubicBezTo>
                <a:cubicBezTo>
                  <a:pt x="894317" y="553050"/>
                  <a:pt x="949352" y="550103"/>
                  <a:pt x="1039091" y="554182"/>
                </a:cubicBezTo>
                <a:cubicBezTo>
                  <a:pt x="1057051" y="556748"/>
                  <a:pt x="1075180" y="558321"/>
                  <a:pt x="1092970" y="561879"/>
                </a:cubicBezTo>
                <a:cubicBezTo>
                  <a:pt x="1100926" y="563470"/>
                  <a:pt x="1109726" y="564508"/>
                  <a:pt x="1116061" y="569576"/>
                </a:cubicBezTo>
                <a:cubicBezTo>
                  <a:pt x="1123285" y="575355"/>
                  <a:pt x="1125533" y="585561"/>
                  <a:pt x="1131455" y="592667"/>
                </a:cubicBezTo>
                <a:cubicBezTo>
                  <a:pt x="1138423" y="601029"/>
                  <a:pt x="1146849" y="608060"/>
                  <a:pt x="1154546" y="615757"/>
                </a:cubicBezTo>
                <a:cubicBezTo>
                  <a:pt x="1151980" y="649111"/>
                  <a:pt x="1159586" y="684885"/>
                  <a:pt x="1146849" y="715818"/>
                </a:cubicBezTo>
                <a:cubicBezTo>
                  <a:pt x="1134265" y="746379"/>
                  <a:pt x="1100525" y="742829"/>
                  <a:pt x="1077576" y="754303"/>
                </a:cubicBezTo>
                <a:cubicBezTo>
                  <a:pt x="1069302" y="758440"/>
                  <a:pt x="1063643" y="768389"/>
                  <a:pt x="1054485" y="769697"/>
                </a:cubicBezTo>
                <a:cubicBezTo>
                  <a:pt x="1008697" y="776238"/>
                  <a:pt x="962122" y="774828"/>
                  <a:pt x="915940" y="777394"/>
                </a:cubicBezTo>
                <a:cubicBezTo>
                  <a:pt x="810769" y="772135"/>
                  <a:pt x="799627" y="781547"/>
                  <a:pt x="731212" y="762000"/>
                </a:cubicBezTo>
                <a:cubicBezTo>
                  <a:pt x="723411" y="759771"/>
                  <a:pt x="715213" y="758243"/>
                  <a:pt x="708121" y="754303"/>
                </a:cubicBezTo>
                <a:cubicBezTo>
                  <a:pt x="655407" y="725017"/>
                  <a:pt x="675711" y="709744"/>
                  <a:pt x="654243" y="731212"/>
                </a:cubicBezTo>
              </a:path>
            </a:pathLst>
          </a:custGeom>
          <a:noFill/>
          <a:ln w="76200" cmpd="sng">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cxnSp>
        <p:nvCxnSpPr>
          <p:cNvPr id="65" name="Straight Connector 64"/>
          <p:cNvCxnSpPr>
            <a:cxnSpLocks noChangeShapeType="1"/>
          </p:cNvCxnSpPr>
          <p:nvPr/>
        </p:nvCxnSpPr>
        <p:spPr bwMode="auto">
          <a:xfrm flipV="1">
            <a:off x="1547813" y="5373688"/>
            <a:ext cx="1295400" cy="1223962"/>
          </a:xfrm>
          <a:prstGeom prst="line">
            <a:avLst/>
          </a:prstGeom>
          <a:noFill/>
          <a:ln w="76200">
            <a:solidFill>
              <a:srgbClr val="FFFFFF"/>
            </a:solidFill>
            <a:round/>
            <a:headEnd/>
            <a:tailEnd type="stealth" w="lg" len="lg"/>
          </a:ln>
          <a:extLst>
            <a:ext uri="{909E8E84-426E-40dd-AFC4-6F175D3DCCD1}">
              <a14:hiddenFill xmlns:a14="http://schemas.microsoft.com/office/drawing/2010/main" xmlns="">
                <a:noFill/>
              </a14:hiddenFill>
            </a:ext>
          </a:extLst>
        </p:spPr>
      </p:cxnSp>
      <p:sp>
        <p:nvSpPr>
          <p:cNvPr id="778295" name="Oval 34"/>
          <p:cNvSpPr>
            <a:spLocks noChangeArrowheads="1"/>
          </p:cNvSpPr>
          <p:nvPr/>
        </p:nvSpPr>
        <p:spPr bwMode="auto">
          <a:xfrm>
            <a:off x="7092950" y="5084763"/>
            <a:ext cx="215900" cy="215900"/>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 name="Diamond 4"/>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 name="Diamond 8"/>
          <p:cNvSpPr>
            <a:spLocks noChangeArrowheads="1"/>
          </p:cNvSpPr>
          <p:nvPr/>
        </p:nvSpPr>
        <p:spPr bwMode="auto">
          <a:xfrm>
            <a:off x="2843213" y="5157788"/>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1" name="Diamond 10"/>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3" name="Diamond 12"/>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5" name="Diamond 14"/>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7" name="Diamond 16"/>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 name="Diamond 18"/>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778287" name="Diamond 54"/>
          <p:cNvSpPr>
            <a:spLocks noChangeArrowheads="1"/>
          </p:cNvSpPr>
          <p:nvPr/>
        </p:nvSpPr>
        <p:spPr bwMode="auto">
          <a:xfrm>
            <a:off x="1331913" y="65405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 name="Text Box 37"/>
          <p:cNvSpPr txBox="1">
            <a:spLocks noChangeArrowheads="1"/>
          </p:cNvSpPr>
          <p:nvPr/>
        </p:nvSpPr>
        <p:spPr bwMode="auto">
          <a:xfrm>
            <a:off x="8448703" y="0"/>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345</a:t>
            </a:r>
          </a:p>
        </p:txBody>
      </p:sp>
      <p:sp>
        <p:nvSpPr>
          <p:cNvPr id="64" name="Text Box 15"/>
          <p:cNvSpPr txBox="1">
            <a:spLocks noChangeArrowheads="1"/>
          </p:cNvSpPr>
          <p:nvPr/>
        </p:nvSpPr>
        <p:spPr bwMode="auto">
          <a:xfrm>
            <a:off x="4838700" y="719049"/>
            <a:ext cx="4298950" cy="2862322"/>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كُنْتُ فِي ٱلرُّوحِ فِي يَوْمِ ٱلرَّبِّ، </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وَسَمِعْتُ وَرَائِي صَوْتًا عَظِيمًا كَصَوْتِ بُوقٍ قَائِلًا:</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«أَنَا هُوَ ٱلْأَلِفُ وَٱلْيَاءُ. ٱلْأَوَّلُ وَٱلْآخِرُ.</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وَٱلَّذِي تَرَاهُ، ٱكْتُبْ فِي كِتَابٍ وَأَرْسِلْ </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إِلَى ٱلسَّبْعِ ٱلْكَنَائِسِ ٱلَّتِي فِي أَسِيَّا:</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إِلَى أَفَسُسَ، وَإِلَى سِمِيرْنَا، وَإِلَى بَرْغَامُسَ، </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وَإِلَى ثِيَاتِيرَا، وَإِلَى سَارْدِسَ، وَإِلَى فِيلَادَلْفِيَا،</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وَإِلَى لَاوُدِكِيَّةَ».</a:t>
            </a:r>
            <a:endParaRPr kumimoji="0" lang="ar-JO" altLang="ja-JP"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1: 10- 11).</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628108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down)">
                                      <p:cBhvr>
                                        <p:cTn id="7" dur="500"/>
                                        <p:tgtEl>
                                          <p:spTgt spid="65"/>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nodeType="with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wipe(down)">
                                      <p:cBhvr>
                                        <p:cTn id="17" dur="500"/>
                                        <p:tgtEl>
                                          <p:spTgt spid="57"/>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1000"/>
                            </p:stCondLst>
                            <p:childTnLst>
                              <p:par>
                                <p:cTn id="22" presetID="1" presetClass="entr" presetSubtype="0"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par>
                          <p:cTn id="24" fill="hold" nodeType="withGroup">
                            <p:stCondLst>
                              <p:cond delay="1000"/>
                            </p:stCondLst>
                            <p:childTnLst>
                              <p:par>
                                <p:cTn id="25" presetID="22" presetClass="entr" presetSubtype="4" fill="hold" grpId="0" nodeType="after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down)">
                                      <p:cBhvr>
                                        <p:cTn id="27" dur="500"/>
                                        <p:tgtEl>
                                          <p:spTgt spid="59"/>
                                        </p:tgtEl>
                                      </p:cBhvr>
                                    </p:animEffect>
                                  </p:childTnLst>
                                </p:cTn>
                              </p:par>
                            </p:childTnLst>
                          </p:cTn>
                        </p:par>
                        <p:par>
                          <p:cTn id="28" fill="hold" nodeType="afterGroup">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nodeType="afterGroup">
                            <p:stCondLst>
                              <p:cond delay="1500"/>
                            </p:stCondLst>
                            <p:childTnLst>
                              <p:par>
                                <p:cTn id="32" presetID="1" presetClass="entr" presetSubtype="0" fill="hold" grpId="0" nodeType="afterEffect">
                                  <p:stCondLst>
                                    <p:cond delay="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nodeType="withGroup">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wipe(left)">
                                      <p:cBhvr>
                                        <p:cTn id="37" dur="500"/>
                                        <p:tgtEl>
                                          <p:spTgt spid="60"/>
                                        </p:tgtEl>
                                      </p:cBhvr>
                                    </p:animEffect>
                                  </p:childTnLst>
                                </p:cTn>
                              </p:par>
                            </p:childTnLst>
                          </p:cTn>
                        </p:par>
                        <p:par>
                          <p:cTn id="38" fill="hold" nodeType="afterGroup">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par>
                          <p:cTn id="41" fill="hold" nodeType="afterGroup">
                            <p:stCondLst>
                              <p:cond delay="2000"/>
                            </p:stCondLst>
                            <p:childTnLst>
                              <p:par>
                                <p:cTn id="42" presetID="1"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par>
                          <p:cTn id="44" fill="hold" nodeType="withGroup">
                            <p:stCondLst>
                              <p:cond delay="2000"/>
                            </p:stCondLst>
                            <p:childTnLst>
                              <p:par>
                                <p:cTn id="45" presetID="22" presetClass="entr" presetSubtype="1" fill="hold" grpId="0" nodeType="afterEffect">
                                  <p:stCondLst>
                                    <p:cond delay="0"/>
                                  </p:stCondLst>
                                  <p:childTnLst>
                                    <p:set>
                                      <p:cBhvr>
                                        <p:cTn id="46" dur="1" fill="hold">
                                          <p:stCondLst>
                                            <p:cond delay="0"/>
                                          </p:stCondLst>
                                        </p:cTn>
                                        <p:tgtEl>
                                          <p:spTgt spid="61"/>
                                        </p:tgtEl>
                                        <p:attrNameLst>
                                          <p:attrName>style.visibility</p:attrName>
                                        </p:attrNameLst>
                                      </p:cBhvr>
                                      <p:to>
                                        <p:strVal val="visible"/>
                                      </p:to>
                                    </p:set>
                                    <p:animEffect transition="in" filter="wipe(up)">
                                      <p:cBhvr>
                                        <p:cTn id="47" dur="500"/>
                                        <p:tgtEl>
                                          <p:spTgt spid="61"/>
                                        </p:tgtEl>
                                      </p:cBhvr>
                                    </p:animEffect>
                                  </p:childTnLst>
                                </p:cTn>
                              </p:par>
                            </p:childTnLst>
                          </p:cTn>
                        </p:par>
                        <p:par>
                          <p:cTn id="48" fill="hold" nodeType="afterGroup">
                            <p:stCondLst>
                              <p:cond delay="2500"/>
                            </p:stCondLst>
                            <p:childTnLst>
                              <p:par>
                                <p:cTn id="49" presetID="1" presetClass="entr" presetSubtype="0"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par>
                          <p:cTn id="51" fill="hold" nodeType="afterGroup">
                            <p:stCondLst>
                              <p:cond delay="2500"/>
                            </p:stCondLst>
                            <p:childTnLst>
                              <p:par>
                                <p:cTn id="52" presetID="1" presetClass="entr" presetSubtype="0"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par>
                          <p:cTn id="54" fill="hold" nodeType="withGroup">
                            <p:stCondLst>
                              <p:cond delay="2500"/>
                            </p:stCondLst>
                            <p:childTnLst>
                              <p:par>
                                <p:cTn id="55" presetID="22" presetClass="entr" presetSubtype="1" fill="hold" grpId="0" nodeType="after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wipe(up)">
                                      <p:cBhvr>
                                        <p:cTn id="57" dur="500"/>
                                        <p:tgtEl>
                                          <p:spTgt spid="62"/>
                                        </p:tgtEl>
                                      </p:cBhvr>
                                    </p:animEffect>
                                  </p:childTnLst>
                                </p:cTn>
                              </p:par>
                            </p:childTnLst>
                          </p:cTn>
                        </p:par>
                        <p:par>
                          <p:cTn id="58" fill="hold" nodeType="afterGroup">
                            <p:stCondLst>
                              <p:cond delay="3000"/>
                            </p:stCondLst>
                            <p:childTnLst>
                              <p:par>
                                <p:cTn id="59" presetID="1"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par>
                          <p:cTn id="61" fill="hold" nodeType="afterGroup">
                            <p:stCondLst>
                              <p:cond delay="3000"/>
                            </p:stCondLst>
                            <p:childTnLst>
                              <p:par>
                                <p:cTn id="62" presetID="1" presetClass="entr" presetSubtype="0"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childTnLst>
                                </p:cTn>
                              </p:par>
                            </p:childTnLst>
                          </p:cTn>
                        </p:par>
                        <p:par>
                          <p:cTn id="64" fill="hold" nodeType="withGroup">
                            <p:stCondLst>
                              <p:cond delay="3000"/>
                            </p:stCondLst>
                            <p:childTnLst>
                              <p:par>
                                <p:cTn id="65" presetID="22" presetClass="entr" presetSubtype="1" fill="hold" grpId="0" nodeType="after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wipe(up)">
                                      <p:cBhvr>
                                        <p:cTn id="67" dur="500"/>
                                        <p:tgtEl>
                                          <p:spTgt spid="63"/>
                                        </p:tgtEl>
                                      </p:cBhvr>
                                    </p:animEffect>
                                  </p:childTnLst>
                                </p:cTn>
                              </p:par>
                            </p:childTnLst>
                          </p:cTn>
                        </p:par>
                        <p:par>
                          <p:cTn id="68" fill="hold" nodeType="afterGroup">
                            <p:stCondLst>
                              <p:cond delay="3500"/>
                            </p:stCondLst>
                            <p:childTnLst>
                              <p:par>
                                <p:cTn id="69" presetID="1" presetClass="entr" presetSubtype="0" fill="hold" grpId="0" nodeType="afterEffect">
                                  <p:stCondLst>
                                    <p:cond delay="0"/>
                                  </p:stCondLst>
                                  <p:childTnLst>
                                    <p:set>
                                      <p:cBhvr>
                                        <p:cTn id="70" dur="1" fill="hold">
                                          <p:stCondLst>
                                            <p:cond delay="0"/>
                                          </p:stCondLst>
                                        </p:cTn>
                                        <p:tgtEl>
                                          <p:spTgt spid="11"/>
                                        </p:tgtEl>
                                        <p:attrNameLst>
                                          <p:attrName>style.visibility</p:attrName>
                                        </p:attrNameLst>
                                      </p:cBhvr>
                                      <p:to>
                                        <p:strVal val="visible"/>
                                      </p:to>
                                    </p:set>
                                  </p:childTnLst>
                                </p:cTn>
                              </p:par>
                            </p:childTnLst>
                          </p:cTn>
                        </p:par>
                        <p:par>
                          <p:cTn id="71" fill="hold" nodeType="afterGroup">
                            <p:stCondLst>
                              <p:cond delay="3500"/>
                            </p:stCondLst>
                            <p:childTnLst>
                              <p:par>
                                <p:cTn id="72" presetID="1" presetClass="entr" presetSubtype="0" fill="hold" grpId="0" nodeType="afterEffect">
                                  <p:stCondLst>
                                    <p:cond delay="0"/>
                                  </p:stCondLst>
                                  <p:childTnLst>
                                    <p:set>
                                      <p:cBhvr>
                                        <p:cTn id="7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6" grpId="0"/>
      <p:bldP spid="18" grpId="0"/>
      <p:bldP spid="20" grpId="0"/>
      <p:bldP spid="57" grpId="0" animBg="1"/>
      <p:bldP spid="59" grpId="0" animBg="1"/>
      <p:bldP spid="60" grpId="0" animBg="1"/>
      <p:bldP spid="61" grpId="0" animBg="1"/>
      <p:bldP spid="62" grpId="0" animBg="1"/>
      <p:bldP spid="63" grpId="0" animBg="1"/>
      <p:bldP spid="5" grpId="0" animBg="1"/>
      <p:bldP spid="9" grpId="0" animBg="1"/>
      <p:bldP spid="11" grpId="0" animBg="1"/>
      <p:bldP spid="13" grpId="0" animBg="1"/>
      <p:bldP spid="15" grpId="0" animBg="1"/>
      <p:bldP spid="17" grpId="0" animBg="1"/>
      <p:bldP spid="1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 Christ Among Lampstand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60835" name="Rectangle 2"/>
          <p:cNvSpPr>
            <a:spLocks noGrp="1" noChangeArrowheads="1"/>
          </p:cNvSpPr>
          <p:nvPr>
            <p:ph type="ctrTitle"/>
          </p:nvPr>
        </p:nvSpPr>
        <p:spPr>
          <a:xfrm>
            <a:off x="5213398" y="1064321"/>
            <a:ext cx="3906762" cy="4703610"/>
          </a:xfrm>
        </p:spPr>
        <p:txBody>
          <a:bodyPr/>
          <a:lstStyle/>
          <a:p>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إن رؤية يوحنا للمسيح الممجد تثبت أنه</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قادر أن يعالج</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مشاكل الكنيسة</a:t>
            </a:r>
            <a:br>
              <a:rPr lang="ar-JO" sz="3600" b="1" dirty="0">
                <a:effectLst>
                  <a:glow rad="152400">
                    <a:schemeClr val="tx1"/>
                  </a:glow>
                </a:effectLst>
                <a:latin typeface="Arial" panose="020B0604020202020204" pitchFamily="34" charset="0"/>
                <a:ea typeface="ＭＳ Ｐゴシック" charset="0"/>
                <a:cs typeface="Arial" panose="020B0604020202020204" pitchFamily="34" charset="0"/>
              </a:rPr>
            </a:br>
            <a:r>
              <a:rPr lang="ar-SA" sz="3600" b="1" dirty="0">
                <a:effectLst>
                  <a:glow rad="152400">
                    <a:schemeClr val="tx1"/>
                  </a:glow>
                </a:effectLst>
                <a:latin typeface="Arial" panose="020B0604020202020204" pitchFamily="34" charset="0"/>
                <a:ea typeface="ＭＳ Ｐゴシック" charset="0"/>
                <a:cs typeface="Arial" panose="020B0604020202020204" pitchFamily="34" charset="0"/>
              </a:rPr>
              <a:t> الداخلية والخارجية. </a:t>
            </a:r>
            <a:br>
              <a:rPr lang="en-US" sz="3600" b="1" dirty="0">
                <a:effectLst>
                  <a:glow rad="152400">
                    <a:schemeClr val="tx1"/>
                  </a:glow>
                </a:effectLst>
                <a:latin typeface="Arial" charset="0"/>
                <a:ea typeface="ＭＳ Ｐゴシック" charset="0"/>
              </a:rPr>
            </a:br>
            <a:r>
              <a:rPr lang="ar-JO" sz="3600" b="1" dirty="0">
                <a:effectLst>
                  <a:glow rad="152400">
                    <a:schemeClr val="tx1"/>
                  </a:glow>
                </a:effectLst>
                <a:latin typeface="Arial" charset="0"/>
                <a:ea typeface="ＭＳ Ｐゴシック" charset="0"/>
              </a:rPr>
              <a:t>(1: 12- 16).</a:t>
            </a:r>
            <a:endParaRPr lang="en-US" sz="3600" b="1" dirty="0">
              <a:effectLst>
                <a:glow rad="152400">
                  <a:schemeClr val="tx1"/>
                </a:glow>
              </a:effectLst>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Tree>
    <p:extLst>
      <p:ext uri="{BB962C8B-B14F-4D97-AF65-F5344CB8AC3E}">
        <p14:creationId xmlns:p14="http://schemas.microsoft.com/office/powerpoint/2010/main" val="2727128277"/>
      </p:ext>
    </p:extLst>
  </p:cSld>
  <p:clrMapOvr>
    <a:overrideClrMapping bg1="lt1" tx1="dk1" bg2="lt2" tx2="dk2" accent1="accent1" accent2="accent2" accent3="accent3" accent4="accent4" accent5="accent5" accent6="accent6" hlink="hlink" folHlink="folHlink"/>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3" descr="Rev 1 John Writes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3794" name="TextBox 4"/>
          <p:cNvSpPr txBox="1">
            <a:spLocks noChangeArrowheads="1"/>
          </p:cNvSpPr>
          <p:nvPr/>
        </p:nvSpPr>
        <p:spPr bwMode="auto">
          <a:xfrm>
            <a:off x="1692275" y="5589588"/>
            <a:ext cx="1938338" cy="922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a:ln>
                  <a:noFill/>
                </a:ln>
                <a:solidFill>
                  <a:srgbClr val="000000"/>
                </a:solidFill>
                <a:effectLst/>
                <a:uLnTx/>
                <a:uFillTx/>
                <a:latin typeface="Bwgrki" charset="0"/>
                <a:ea typeface="ＭＳ Ｐゴシック" charset="0"/>
                <a:cs typeface="Bwgrki" charset="0"/>
              </a:rPr>
              <a:t>ei=don</a:t>
            </a:r>
            <a:endParaRPr kumimoji="0" lang="en-US" sz="3600" b="1" i="0" u="none" strike="noStrike" kern="1200" cap="none" spc="0" normalizeH="0" baseline="0" noProof="0">
              <a:ln>
                <a:noFill/>
              </a:ln>
              <a:solidFill>
                <a:srgbClr val="000000"/>
              </a:solidFill>
              <a:effectLst/>
              <a:uLnTx/>
              <a:uFillTx/>
              <a:latin typeface="Comic Sans MS" charset="0"/>
              <a:ea typeface="ＭＳ Ｐゴシック" charset="0"/>
            </a:endParaRPr>
          </a:p>
        </p:txBody>
      </p:sp>
      <p:pic>
        <p:nvPicPr>
          <p:cNvPr id="673795" name="Picture 5" descr="REv 1v12 And I saw.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4288"/>
            <a:ext cx="9144000" cy="6843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48038" y="209550"/>
            <a:ext cx="4572000" cy="1490663"/>
          </a:xfrm>
        </p:spPr>
        <p:txBody>
          <a:bodyPr/>
          <a:lstStyle/>
          <a:p>
            <a:pPr rtl="1"/>
            <a:r>
              <a:rPr lang="ar-EG" b="1" dirty="0">
                <a:latin typeface="Arial" charset="0"/>
                <a:ea typeface="ＭＳ Ｐゴシック" charset="0"/>
              </a:rPr>
              <a:t>"رأيت ..." </a:t>
            </a:r>
            <a:br>
              <a:rPr lang="ar-EG" b="1" dirty="0">
                <a:latin typeface="Arial" charset="0"/>
                <a:ea typeface="ＭＳ Ｐゴシック" charset="0"/>
              </a:rPr>
            </a:br>
            <a:r>
              <a:rPr lang="ar-EG" b="1" dirty="0">
                <a:latin typeface="Arial" charset="0"/>
                <a:ea typeface="ＭＳ Ｐゴシック" charset="0"/>
              </a:rPr>
              <a:t>(</a:t>
            </a:r>
            <a:r>
              <a:rPr lang="ar-JO" b="1" dirty="0">
                <a:latin typeface="Arial" charset="0"/>
                <a:ea typeface="ＭＳ Ｐゴシック" charset="0"/>
              </a:rPr>
              <a:t>1: 12</a:t>
            </a:r>
            <a:r>
              <a:rPr lang="ar-EG" b="1" dirty="0">
                <a:latin typeface="Arial" charset="0"/>
                <a:ea typeface="ＭＳ Ｐゴシック" charset="0"/>
              </a:rPr>
              <a:t>)</a:t>
            </a:r>
            <a:endParaRPr lang="en-US" b="1" dirty="0">
              <a:latin typeface="Arial" charset="0"/>
              <a:ea typeface="ＭＳ Ｐゴシック" charset="0"/>
            </a:endParaRPr>
          </a:p>
        </p:txBody>
      </p:sp>
      <p:sp>
        <p:nvSpPr>
          <p:cNvPr id="3" name="Title 1"/>
          <p:cNvSpPr txBox="1">
            <a:spLocks/>
          </p:cNvSpPr>
          <p:nvPr/>
        </p:nvSpPr>
        <p:spPr bwMode="auto">
          <a:xfrm>
            <a:off x="5292725" y="1773238"/>
            <a:ext cx="3779838" cy="338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تم استخدام صيغة الفعل هذه 45 مرة في سفر الرؤيا!</a:t>
            </a:r>
            <a:endParaRPr kumimoji="0" lang="en-US"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TextBox 6"/>
          <p:cNvSpPr txBox="1">
            <a:spLocks noChangeArrowheads="1"/>
          </p:cNvSpPr>
          <p:nvPr/>
        </p:nvSpPr>
        <p:spPr bwMode="auto">
          <a:xfrm>
            <a:off x="33338" y="0"/>
            <a:ext cx="691215" cy="6863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8:6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12:6</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9:7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5:10</a:t>
            </a:r>
          </a:p>
        </p:txBody>
      </p:sp>
      <p:sp>
        <p:nvSpPr>
          <p:cNvPr id="8" name="TextBox 7"/>
          <p:cNvSpPr txBox="1">
            <a:spLocks noChangeArrowheads="1"/>
          </p:cNvSpPr>
          <p:nvPr/>
        </p:nvSpPr>
        <p:spPr bwMode="auto">
          <a:xfrm>
            <a:off x="792163" y="0"/>
            <a:ext cx="883575"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2:13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6:14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14:14</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5:15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13:16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3:17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6:17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1:18 </a:t>
            </a:r>
          </a:p>
        </p:txBody>
      </p:sp>
      <p:sp>
        <p:nvSpPr>
          <p:cNvPr id="9" name="TextBox 8"/>
          <p:cNvSpPr txBox="1">
            <a:spLocks noChangeArrowheads="1"/>
          </p:cNvSpPr>
          <p:nvPr/>
        </p:nvSpPr>
        <p:spPr bwMode="auto">
          <a:xfrm>
            <a:off x="1704975" y="0"/>
            <a:ext cx="922338"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17:19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19:19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1:20</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4:20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11:20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12:20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1:21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2:21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omic Sans MS" charset="0"/>
                <a:ea typeface="ＭＳ Ｐゴシック" charset="0"/>
              </a:rPr>
              <a:t>22:21 </a:t>
            </a:r>
          </a:p>
        </p:txBody>
      </p:sp>
      <p:sp>
        <p:nvSpPr>
          <p:cNvPr id="10" name="Text Box 1034"/>
          <p:cNvSpPr txBox="1">
            <a:spLocks noChangeArrowheads="1"/>
          </p:cNvSpPr>
          <p:nvPr/>
        </p:nvSpPr>
        <p:spPr bwMode="auto">
          <a:xfrm>
            <a:off x="7387996" y="7938"/>
            <a:ext cx="1756004" cy="833437"/>
          </a:xfrm>
          <a:prstGeom prst="rect">
            <a:avLst/>
          </a:prstGeom>
          <a:noFill/>
          <a:ln>
            <a:noFill/>
          </a:ln>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ص 322</a:t>
            </a:r>
            <a:b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النقطة ب</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214954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par>
                          <p:cTn id="13" fill="hold" nodeType="afterGroup">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childTnLst>
                          </p:cTn>
                        </p:par>
                        <p:par>
                          <p:cTn id="17" fill="hold" nodeType="afterGroup">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000"/>
                                        <p:tgtEl>
                                          <p:spTgt spid="8"/>
                                        </p:tgtEl>
                                      </p:cBhvr>
                                    </p:animEffect>
                                  </p:childTnLst>
                                </p:cTn>
                              </p:par>
                            </p:childTnLst>
                          </p:cTn>
                        </p:par>
                        <p:par>
                          <p:cTn id="21" fill="hold" nodeType="afterGroup">
                            <p:stCondLst>
                              <p:cond delay="2500"/>
                            </p:stCondLst>
                            <p:childTnLst>
                              <p:par>
                                <p:cTn id="22" presetID="22" presetClass="entr" presetSubtype="1"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up)">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24655" y="76200"/>
            <a:ext cx="9176545" cy="690806"/>
          </a:xfrm>
          <a:effectLst>
            <a:outerShdw blurRad="63500" dist="35921" dir="2700000" algn="ctr" rotWithShape="0">
              <a:srgbClr val="FF0000">
                <a:alpha val="74998"/>
              </a:srgbClr>
            </a:outerShdw>
          </a:effectLst>
        </p:spPr>
        <p:txBody>
          <a:bodyPr/>
          <a:lstStyle/>
          <a:p>
            <a:pPr rtl="1">
              <a:defRPr/>
            </a:pPr>
            <a:r>
              <a:rPr lang="ar-EG" sz="3200" b="1" dirty="0">
                <a:solidFill>
                  <a:srgbClr val="FFFFFF"/>
                </a:solidFill>
                <a:ea typeface="ＭＳ Ｐゴシック" charset="0"/>
              </a:rPr>
              <a:t>"الله" في قَسم القوات الجوية الأمريكية</a:t>
            </a:r>
            <a:endParaRPr lang="en-US" sz="2000" b="1" dirty="0">
              <a:solidFill>
                <a:srgbClr val="FFFFFF"/>
              </a:solidFill>
              <a:ea typeface="ＭＳ Ｐゴシック" charset="0"/>
            </a:endParaRPr>
          </a:p>
        </p:txBody>
      </p:sp>
      <p:pic>
        <p:nvPicPr>
          <p:cNvPr id="2" name="Picture 1"/>
          <p:cNvPicPr>
            <a:picLocks noChangeAspect="1"/>
          </p:cNvPicPr>
          <p:nvPr/>
        </p:nvPicPr>
        <p:blipFill>
          <a:blip r:embed="rId3"/>
          <a:stretch>
            <a:fillRect/>
          </a:stretch>
        </p:blipFill>
        <p:spPr>
          <a:xfrm>
            <a:off x="0" y="867785"/>
            <a:ext cx="9144000" cy="5982891"/>
          </a:xfrm>
          <a:prstGeom prst="rect">
            <a:avLst/>
          </a:prstGeom>
        </p:spPr>
      </p:pic>
      <p:sp>
        <p:nvSpPr>
          <p:cNvPr id="7" name="Rectangle 2"/>
          <p:cNvSpPr txBox="1">
            <a:spLocks noChangeArrowheads="1"/>
          </p:cNvSpPr>
          <p:nvPr/>
        </p:nvSpPr>
        <p:spPr bwMode="auto">
          <a:xfrm>
            <a:off x="-32545" y="1829754"/>
            <a:ext cx="9176545" cy="339059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rPr>
              <a:t>القسم الكامل: </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EG" sz="44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rPr>
              <a:t>"لن نكذب ولا نسرق ولا نغش ولا نتسامح مع من يفعل ذلك بيننا. بالإضافة الي ذلك ، فإنني عازم على القيام بواجبي واعيش بشرف ، فساعدني يا الله".</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a:ea typeface="ＭＳ Ｐゴシック" charset="0"/>
            </a:endParaRPr>
          </a:p>
        </p:txBody>
      </p:sp>
    </p:spTree>
    <p:extLst>
      <p:ext uri="{BB962C8B-B14F-4D97-AF65-F5344CB8AC3E}">
        <p14:creationId xmlns:p14="http://schemas.microsoft.com/office/powerpoint/2010/main" val="22258911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l="6857" r="8611" b="1956"/>
          <a:stretch>
            <a:fillRect/>
          </a:stretch>
        </p:blipFill>
        <p:spPr bwMode="auto">
          <a:xfrm>
            <a:off x="2183747" y="1215839"/>
            <a:ext cx="4611221" cy="4434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62466"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845" y="231122"/>
            <a:ext cx="8153681" cy="6401360"/>
          </a:xfrm>
          <a:prstGeom prst="rect">
            <a:avLst/>
          </a:prstGeom>
          <a:blipFill dpi="0" rotWithShape="0">
            <a:blip r:embed="rId5"/>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pic>
      <p:sp>
        <p:nvSpPr>
          <p:cNvPr id="62467" name="Rectangle 3"/>
          <p:cNvSpPr>
            <a:spLocks noChangeArrowheads="1"/>
          </p:cNvSpPr>
          <p:nvPr/>
        </p:nvSpPr>
        <p:spPr bwMode="auto">
          <a:xfrm>
            <a:off x="284349" y="6555442"/>
            <a:ext cx="1283074" cy="211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8" name="Rectangle 4"/>
          <p:cNvSpPr>
            <a:spLocks noChangeArrowheads="1"/>
          </p:cNvSpPr>
          <p:nvPr/>
        </p:nvSpPr>
        <p:spPr bwMode="auto">
          <a:xfrm>
            <a:off x="1252257" y="754997"/>
            <a:ext cx="6601666" cy="5453062"/>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69" name="AutoShape 5"/>
          <p:cNvSpPr>
            <a:spLocks noChangeArrowheads="1"/>
          </p:cNvSpPr>
          <p:nvPr/>
        </p:nvSpPr>
        <p:spPr bwMode="auto">
          <a:xfrm>
            <a:off x="4721879" y="889468"/>
            <a:ext cx="2914930" cy="2484904"/>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0" name="AutoShape 6"/>
          <p:cNvSpPr>
            <a:spLocks noChangeArrowheads="1"/>
          </p:cNvSpPr>
          <p:nvPr/>
        </p:nvSpPr>
        <p:spPr bwMode="auto">
          <a:xfrm>
            <a:off x="1434353" y="3564872"/>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1" name="AutoShape 7"/>
          <p:cNvSpPr>
            <a:spLocks noChangeArrowheads="1"/>
          </p:cNvSpPr>
          <p:nvPr/>
        </p:nvSpPr>
        <p:spPr bwMode="auto">
          <a:xfrm>
            <a:off x="4720478" y="3545261"/>
            <a:ext cx="2914931" cy="248630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2" name="AutoShape 8"/>
          <p:cNvSpPr>
            <a:spLocks noChangeArrowheads="1"/>
          </p:cNvSpPr>
          <p:nvPr/>
        </p:nvSpPr>
        <p:spPr bwMode="auto">
          <a:xfrm>
            <a:off x="1432953" y="882463"/>
            <a:ext cx="2916331" cy="2486306"/>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29" name="Rectangle 9"/>
          <p:cNvSpPr>
            <a:spLocks noChangeArrowheads="1"/>
          </p:cNvSpPr>
          <p:nvPr/>
        </p:nvSpPr>
        <p:spPr bwMode="auto">
          <a:xfrm>
            <a:off x="1535206" y="1755122"/>
            <a:ext cx="2759449"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5CF5F0"/>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متى</a:t>
            </a:r>
            <a:endParaRPr kumimoji="0" lang="en-GB" sz="3794" b="1" i="1" u="none" strike="noStrike" kern="1200" cap="none" spc="0" normalizeH="0" baseline="0" noProof="0" dirty="0">
              <a:ln>
                <a:noFill/>
              </a:ln>
              <a:solidFill>
                <a:srgbClr val="5CF5F0"/>
              </a:solidFill>
              <a:effectLst/>
              <a:uLnTx/>
              <a:uFillTx/>
              <a:latin typeface="Kosher-Normal" charset="0"/>
              <a:ea typeface="ＭＳ Ｐゴシック" charset="0"/>
            </a:endParaRPr>
          </a:p>
        </p:txBody>
      </p:sp>
      <p:sp>
        <p:nvSpPr>
          <p:cNvPr id="30730" name="Rectangle 10"/>
          <p:cNvSpPr>
            <a:spLocks noChangeArrowheads="1"/>
          </p:cNvSpPr>
          <p:nvPr/>
        </p:nvSpPr>
        <p:spPr bwMode="auto">
          <a:xfrm>
            <a:off x="5251357" y="1750920"/>
            <a:ext cx="1976437" cy="6217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65B7D"/>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SA" sz="3794" b="1" i="1" u="none" strike="noStrike" kern="1200" cap="none" spc="0" normalizeH="0" baseline="0" noProof="0" dirty="0">
                <a:ln>
                  <a:noFill/>
                </a:ln>
                <a:solidFill>
                  <a:srgbClr val="F65B7D"/>
                </a:solidFill>
                <a:effectLst/>
                <a:uLnTx/>
                <a:uFillTx/>
                <a:latin typeface="Kosher-Normal" charset="0"/>
                <a:ea typeface="ＭＳ Ｐゴシック" charset="0"/>
              </a:rPr>
              <a:t>مرقس</a:t>
            </a:r>
            <a:endParaRPr kumimoji="0" lang="en-GB" sz="3794" b="1" i="1" u="none" strike="noStrike" kern="1200" cap="none" spc="0" normalizeH="0" baseline="0" noProof="0" dirty="0">
              <a:ln>
                <a:noFill/>
              </a:ln>
              <a:solidFill>
                <a:srgbClr val="F65B7D"/>
              </a:solidFill>
              <a:effectLst/>
              <a:uLnTx/>
              <a:uFillTx/>
              <a:latin typeface="Kosher-Normal" charset="0"/>
              <a:ea typeface="ＭＳ Ｐゴシック" charset="0"/>
            </a:endParaRPr>
          </a:p>
        </p:txBody>
      </p:sp>
      <p:sp>
        <p:nvSpPr>
          <p:cNvPr id="30731" name="Rectangle 11"/>
          <p:cNvSpPr>
            <a:spLocks noChangeArrowheads="1"/>
          </p:cNvSpPr>
          <p:nvPr/>
        </p:nvSpPr>
        <p:spPr bwMode="auto">
          <a:xfrm>
            <a:off x="1875585" y="4468346"/>
            <a:ext cx="2232772"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76F774"/>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لوقا</a:t>
            </a:r>
            <a:endParaRPr kumimoji="0" lang="en-GB" sz="3794" b="1" i="1" u="none" strike="noStrike" kern="1200" cap="none" spc="0" normalizeH="0" baseline="0" noProof="0" dirty="0">
              <a:ln>
                <a:noFill/>
              </a:ln>
              <a:solidFill>
                <a:srgbClr val="76F774"/>
              </a:solidFill>
              <a:effectLst/>
              <a:uLnTx/>
              <a:uFillTx/>
              <a:latin typeface="Kosher-Normal" charset="0"/>
              <a:ea typeface="ＭＳ Ｐゴシック" charset="0"/>
            </a:endParaRPr>
          </a:p>
        </p:txBody>
      </p:sp>
      <p:sp>
        <p:nvSpPr>
          <p:cNvPr id="30732" name="Rectangle 12"/>
          <p:cNvSpPr>
            <a:spLocks noChangeArrowheads="1"/>
          </p:cNvSpPr>
          <p:nvPr/>
        </p:nvSpPr>
        <p:spPr bwMode="auto">
          <a:xfrm>
            <a:off x="5418044" y="4473949"/>
            <a:ext cx="1619250" cy="634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558" tIns="38986" rIns="79558" bIns="38986">
            <a:spAutoFit/>
          </a:bodyPr>
          <a:lstStyle/>
          <a:p>
            <a:pPr marL="0" marR="0" lvl="0" indent="0" algn="ctr" defTabSz="397830" rtl="0" eaLnBrk="0" fontAlgn="base" latinLnBrk="0" hangingPunct="0">
              <a:lnSpc>
                <a:spcPct val="93000"/>
              </a:lnSpc>
              <a:spcBef>
                <a:spcPts val="2427"/>
              </a:spcBef>
              <a:spcAft>
                <a:spcPct val="0"/>
              </a:spcAft>
              <a:buClr>
                <a:srgbClr val="FFFFFF"/>
              </a:buClr>
              <a:buSzPct val="100000"/>
              <a:buFontTx/>
              <a:buNone/>
              <a:tabLst>
                <a:tab pos="0" algn="l"/>
                <a:tab pos="799863" algn="l"/>
                <a:tab pos="1605328" algn="l"/>
                <a:tab pos="2412195" algn="l"/>
                <a:tab pos="3216260" algn="l"/>
                <a:tab pos="4021726" algn="l"/>
                <a:tab pos="4828593" algn="l"/>
                <a:tab pos="5632657" algn="l"/>
                <a:tab pos="6436722" algn="l"/>
                <a:tab pos="7242188" algn="l"/>
                <a:tab pos="8047654" algn="l"/>
                <a:tab pos="8854520" algn="l"/>
              </a:tabLst>
              <a:defRPr/>
            </a:pPr>
            <a:r>
              <a:rPr kumimoji="0" lang="ar-JO" sz="3883" b="1" i="0" u="none" strike="noStrike" kern="1200" cap="none" spc="0" normalizeH="0" baseline="0" noProof="0" dirty="0">
                <a:ln>
                  <a:noFill/>
                </a:ln>
                <a:solidFill>
                  <a:srgbClr val="66FF99"/>
                </a:solidFill>
                <a:effectLst/>
                <a:uLnTx/>
                <a:uFillTx/>
                <a:latin typeface="Arial" panose="020B0604020202020204" pitchFamily="34" charset="0"/>
                <a:ea typeface="ＭＳ Ｐゴシック" charset="0"/>
                <a:cs typeface="Arial" panose="020B0604020202020204" pitchFamily="34" charset="0"/>
              </a:rPr>
              <a:t>يوحنا</a:t>
            </a:r>
            <a:endParaRPr kumimoji="0" lang="en-GB" sz="3794" b="1" i="1" u="none" strike="noStrike" kern="1200" cap="none" spc="0" normalizeH="0" baseline="0" noProof="0" dirty="0">
              <a:ln>
                <a:noFill/>
              </a:ln>
              <a:solidFill>
                <a:srgbClr val="FFFFFF"/>
              </a:solidFill>
              <a:effectLst/>
              <a:uLnTx/>
              <a:uFillTx/>
              <a:latin typeface="Kosher-Normal" charset="0"/>
              <a:ea typeface="ＭＳ Ｐゴシック" charset="0"/>
            </a:endParaRPr>
          </a:p>
        </p:txBody>
      </p:sp>
      <p:sp>
        <p:nvSpPr>
          <p:cNvPr id="62477" name="Text Box 13"/>
          <p:cNvSpPr txBox="1">
            <a:spLocks noChangeArrowheads="1"/>
          </p:cNvSpPr>
          <p:nvPr/>
        </p:nvSpPr>
        <p:spPr bwMode="auto">
          <a:xfrm>
            <a:off x="8622709" y="17009"/>
            <a:ext cx="227356" cy="335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10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765" b="0" i="0" u="none" strike="noStrike" kern="1200" cap="none" spc="0" normalizeH="0" baseline="0" noProof="0">
                <a:ln>
                  <a:noFill/>
                </a:ln>
                <a:solidFill>
                  <a:srgbClr val="FFFFFF"/>
                </a:solidFill>
                <a:effectLst/>
                <a:uLnTx/>
                <a:uFillTx/>
                <a:latin typeface="Comic Sans MS" charset="0"/>
                <a:ea typeface="ＭＳ Ｐゴシック" charset="0"/>
              </a:rPr>
              <a:t> </a:t>
            </a:r>
          </a:p>
        </p:txBody>
      </p:sp>
      <p:sp>
        <p:nvSpPr>
          <p:cNvPr id="62478" name="Text Box 14"/>
          <p:cNvSpPr txBox="1">
            <a:spLocks noChangeArrowheads="1"/>
          </p:cNvSpPr>
          <p:nvPr/>
        </p:nvSpPr>
        <p:spPr bwMode="auto">
          <a:xfrm>
            <a:off x="7918357" y="6538633"/>
            <a:ext cx="16248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09" tIns="40254" rIns="80509" bIns="40254"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2479" name="Text Box 15"/>
          <p:cNvSpPr txBox="1">
            <a:spLocks noChangeArrowheads="1"/>
          </p:cNvSpPr>
          <p:nvPr/>
        </p:nvSpPr>
        <p:spPr bwMode="auto">
          <a:xfrm>
            <a:off x="8246363" y="6546662"/>
            <a:ext cx="297888" cy="209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55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882" b="1" i="0" u="none" strike="noStrike" kern="1200" cap="none" spc="0" normalizeH="0" baseline="0" noProof="0">
                <a:ln>
                  <a:noFill/>
                </a:ln>
                <a:solidFill>
                  <a:srgbClr val="FFFFFF"/>
                </a:solidFill>
                <a:effectLst/>
                <a:uLnTx/>
                <a:uFillTx/>
                <a:latin typeface="Comic Sans MS" charset="0"/>
                <a:ea typeface="ＭＳ Ｐゴシック" charset="0"/>
              </a:rPr>
              <a:t>28</a:t>
            </a:r>
          </a:p>
        </p:txBody>
      </p:sp>
      <p:sp>
        <p:nvSpPr>
          <p:cNvPr id="62480" name="Text Box 16"/>
          <p:cNvSpPr txBox="1">
            <a:spLocks noChangeArrowheads="1"/>
          </p:cNvSpPr>
          <p:nvPr/>
        </p:nvSpPr>
        <p:spPr bwMode="auto">
          <a:xfrm>
            <a:off x="8590562" y="6489826"/>
            <a:ext cx="270637" cy="285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79241" tIns="41201" rIns="79241" bIns="41201" anchor="ctr">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882"/>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412" b="1" i="0" u="none" strike="noStrike" kern="1200" cap="none" spc="0" normalizeH="0" baseline="0" noProof="0">
                <a:ln>
                  <a:noFill/>
                </a:ln>
                <a:solidFill>
                  <a:srgbClr val="FFFFFF"/>
                </a:solidFill>
                <a:effectLst/>
                <a:uLnTx/>
                <a:uFillTx/>
                <a:latin typeface="Comic Sans MS" charset="0"/>
                <a:ea typeface="ＭＳ Ｐゴシック" charset="0"/>
              </a:rPr>
              <a:t>9</a:t>
            </a:r>
          </a:p>
        </p:txBody>
      </p:sp>
      <p:grpSp>
        <p:nvGrpSpPr>
          <p:cNvPr id="2" name="Group 17"/>
          <p:cNvGrpSpPr>
            <a:grpSpLocks/>
          </p:cNvGrpSpPr>
          <p:nvPr/>
        </p:nvGrpSpPr>
        <p:grpSpPr bwMode="auto">
          <a:xfrm>
            <a:off x="1213038" y="824005"/>
            <a:ext cx="6640886" cy="5319993"/>
            <a:chOff x="769" y="595"/>
            <a:chExt cx="4741" cy="3798"/>
          </a:xfrm>
        </p:grpSpPr>
        <p:sp>
          <p:nvSpPr>
            <p:cNvPr id="62492"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pic>
          <p:nvPicPr>
            <p:cNvPr id="62493" name="Picture 19"/>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l="6857" r="8611" b="1956"/>
            <a:stretch>
              <a:fillRect/>
            </a:stretch>
          </p:blipFill>
          <p:spPr bwMode="auto">
            <a:xfrm>
              <a:off x="1491" y="945"/>
              <a:ext cx="3292" cy="31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grpSp>
      <p:sp>
        <p:nvSpPr>
          <p:cNvPr id="30742" name="Rectangle 22"/>
          <p:cNvSpPr>
            <a:spLocks noChangeArrowheads="1"/>
          </p:cNvSpPr>
          <p:nvPr/>
        </p:nvSpPr>
        <p:spPr bwMode="auto">
          <a:xfrm>
            <a:off x="1306886" y="743469"/>
            <a:ext cx="6530228" cy="5572125"/>
          </a:xfrm>
          <a:prstGeom prst="rect">
            <a:avLst/>
          </a:prstGeom>
          <a:solidFill>
            <a:srgbClr val="000718">
              <a:alpha val="81175"/>
            </a:srgbClr>
          </a:solidFill>
          <a:ln w="12600">
            <a:solidFill>
              <a:srgbClr val="000000"/>
            </a:solidFill>
            <a:miter lim="800000"/>
            <a:headEnd/>
            <a:tailEnd/>
          </a:ln>
        </p:spPr>
        <p:txBody>
          <a:bodyPr wrap="none" lIns="80509" tIns="40254" rIns="80509" bIns="40254" anchor="ctr"/>
          <a:lstStyle/>
          <a:p>
            <a:pPr marL="0" marR="0" lvl="0" indent="0" algn="l" defTabSz="397830" rtl="0" eaLnBrk="0" fontAlgn="base" latinLnBrk="0" hangingPunct="0">
              <a:lnSpc>
                <a:spcPct val="93000"/>
              </a:lnSpc>
              <a:spcBef>
                <a:spcPct val="0"/>
              </a:spcBef>
              <a:spcAft>
                <a:spcPct val="0"/>
              </a:spcAft>
              <a:buClr>
                <a:srgbClr val="000000"/>
              </a:buClr>
              <a:buSzPct val="100000"/>
              <a:buFontTx/>
              <a:buNone/>
              <a:tabLst/>
              <a:defRPr/>
            </a:pPr>
            <a:endParaRPr kumimoji="0" lang="en-US" sz="2206"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745" name="Text Box 25"/>
          <p:cNvSpPr txBox="1">
            <a:spLocks noChangeArrowheads="1"/>
          </p:cNvSpPr>
          <p:nvPr/>
        </p:nvSpPr>
        <p:spPr bwMode="auto">
          <a:xfrm>
            <a:off x="1189802" y="-1732157"/>
            <a:ext cx="6677306" cy="18009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l"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1235"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rPr>
              <a:t>"</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١٢</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فَٱلْتَفَتُّ</a:t>
            </a:r>
            <a:r>
              <a:rPr kumimoji="0" lang="ar-SA" sz="2118" b="0"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لِأَنْظُرَ </a:t>
            </a:r>
            <a:r>
              <a:rPr kumimoji="0" lang="ar-SA" sz="2118" b="0"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ٱلصَّوْتَ</a:t>
            </a:r>
            <a:r>
              <a:rPr kumimoji="0" lang="ar-SA" sz="2118" b="0"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ٱلَّذِي</a:t>
            </a:r>
            <a:r>
              <a:rPr kumimoji="0" lang="ar-SA" sz="2118" b="0"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تَكَلَّمَ مَعِي. وَلَمَّا </a:t>
            </a:r>
            <a:r>
              <a:rPr kumimoji="0" lang="ar-SA" sz="2118" b="0"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ٱلْتَفَتُّ</a:t>
            </a:r>
            <a:r>
              <a:rPr kumimoji="0" lang="ar-SA" sz="2118" b="0"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رَأَيْتُ سَبْعَ </a:t>
            </a:r>
            <a:r>
              <a:rPr kumimoji="0" lang="ar-SA" sz="2118" b="0" i="0" u="none" strike="noStrike" kern="1200" cap="none" spc="0" normalizeH="0" baseline="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مَنَايِرَ</a:t>
            </a:r>
            <a:r>
              <a:rPr kumimoji="0" lang="ar-SA" sz="2118" b="0" i="0" u="none" strike="noStrike" kern="1200" cap="none" spc="0" normalizeH="0" baseline="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مِنْ ذَهَبٍ،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١٣</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وَفِي وَسْطِ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ٱلسَّبْعِ</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ٱلْمَنَايِرِ</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شِبْهُ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ٱبْنِ</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إِنْسَانٍ، مُتَسَرْبِلًا بِثَوْبٍ إِلَى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ٱلرِّجْلَيْنِ</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وَمُتَمَنْطِقًا</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عِنْدَ ثَدْيَيْهِ بِمِنْطَقَةٍ مِنْ ذَهَبٍ</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١٤</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وَأَمَّا رَأْسُهُ وَشَعْرُهُ فَأَبْيَضَانِ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كَٱلصُّوفِ</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ٱلْأَبْيَضِ</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كَٱلثَّلْجِ</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وَعَيْنَاهُ كَلَهِيبِ نَارٍ</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١٥</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وَرِجْلَاهُ شِبْهُ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ٱلنُّحَاسِ</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ٱلنَّقِيِّ</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كَأَنَّهُمَا مَحْمِيَّتَانِ فِي أَتُونٍ. وَصَوْتُهُ كَصَوْتِ مِيَاهٍ كَثِيرَةٍ</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١٦</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وَمَعَهُ فِي يَدِهِ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سَبْعَةُ كَوَاكِبَ، وَسَيْفٌ مَاضٍ ذُو حَدَّيْنِ يَخْرُجُ مِنْ فَمِهِ، وَوَجْهُهُ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كَٱلشَّمْسِ</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وَهِيَ تُضِيءُ فِي قُوَّتِهَا</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١٧</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فَلَمَّا رَأَيْتُهُ سَقَطْتُ عِنْدَ رِجْلَيْهِ كَمَيِّتٍ، فَوَضَعَ يَدَهُ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ٱلْيُمْنَى</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عَلَيَّ قَائِلًا لِي: «لَا تَخَفْ، أَنَا هُوَ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ٱلْأَوَّلُ</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وَٱلْآخِرُ</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١٨</a:t>
            </a:r>
            <a:r>
              <a:rPr kumimoji="0" lang="en-US" sz="706"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وَٱلْحَيُّ</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وَكُنْتُ مَيْتًا، وَهَا أَنَا حَيٌّ إِلَى أَبَدِ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ٱلْآبِدِينَ</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آمِينَ. وَلِي مَفَاتِيحُ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ٱلْهَاوِيَةِ</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 </a:t>
            </a:r>
            <a:r>
              <a:rPr kumimoji="0" lang="ar-SA" sz="2118" b="0" i="0" u="none" strike="noStrike" kern="1200" cap="none" spc="0" normalizeH="0" baseline="30000" noProof="0" dirty="0" err="1">
                <a:ln>
                  <a:noFill/>
                </a:ln>
                <a:solidFill>
                  <a:srgbClr val="000000"/>
                </a:solidFill>
                <a:effectLst/>
                <a:uLnTx/>
                <a:uFillTx/>
                <a:latin typeface="Arial Unicode MS"/>
                <a:ea typeface="Calibri" panose="020F0502020204030204" pitchFamily="34" charset="0"/>
                <a:cs typeface="Arial" panose="020B0604020202020204" pitchFamily="34" charset="0"/>
              </a:rPr>
              <a:t>وَٱلْمَوْتِ</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Unicode MS"/>
              </a:rPr>
              <a:t>.</a:t>
            </a:r>
            <a:r>
              <a:rPr kumimoji="0" lang="ar-SA" sz="2118" b="0" i="0" u="none" strike="noStrike" kern="1200" cap="none" spc="0" normalizeH="0" baseline="30000" noProof="0" dirty="0">
                <a:ln>
                  <a:noFill/>
                </a:ln>
                <a:solidFill>
                  <a:srgbClr val="000000"/>
                </a:solidFill>
                <a:effectLst/>
                <a:uLnTx/>
                <a:uFillTx/>
                <a:latin typeface="Arial Unicode MS"/>
                <a:ea typeface="Calibri" panose="020F0502020204030204" pitchFamily="34" charset="0"/>
                <a:cs typeface="Arial" panose="020B0604020202020204" pitchFamily="34" charset="0"/>
              </a:rPr>
              <a:t>"</a:t>
            </a:r>
            <a:endParaRPr kumimoji="0" lang="en-GB" sz="1941"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8" name="Text Box 28"/>
          <p:cNvSpPr txBox="1">
            <a:spLocks noChangeArrowheads="1"/>
          </p:cNvSpPr>
          <p:nvPr/>
        </p:nvSpPr>
        <p:spPr bwMode="auto">
          <a:xfrm>
            <a:off x="1106457" y="1597872"/>
            <a:ext cx="6843994" cy="41578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ct val="0"/>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3177" b="1" i="0" u="none" strike="noStrike" kern="1200" cap="none" spc="0" normalizeH="0" baseline="40000" noProof="0" dirty="0">
                <a:ln>
                  <a:noFill/>
                </a:ln>
                <a:solidFill>
                  <a:srgbClr val="FFFFFF"/>
                </a:solidFill>
                <a:effectLst/>
                <a:uLnTx/>
                <a:uFillTx/>
                <a:latin typeface="Arial" charset="0"/>
                <a:ea typeface="ＭＳ Ｐゴシック" charset="0"/>
                <a:cs typeface="Arial" charset="0"/>
              </a:rPr>
              <a:t>"</a:t>
            </a:r>
            <a:r>
              <a:rPr kumimoji="0" lang="ar-JO" sz="3883" b="1" i="0" u="none" strike="noStrike" kern="1200" cap="none" spc="0" normalizeH="0" baseline="40000" noProof="0" dirty="0">
                <a:ln>
                  <a:noFill/>
                </a:ln>
                <a:solidFill>
                  <a:srgbClr val="FFFFFF"/>
                </a:solidFill>
                <a:effectLst/>
                <a:uLnTx/>
                <a:uFillTx/>
                <a:latin typeface="Arial" charset="0"/>
                <a:ea typeface="ＭＳ Ｐゴシック" charset="0"/>
                <a:cs typeface="Arial" charset="0"/>
              </a:rPr>
              <a:t>١٢ فَٱلْتَفَتُّ لِأَنْظُرَ ٱلصَّوْتَ ٱلَّذِي تَكَلَّمَ مَعِي. وَلَمَّا ٱلْتَفَتُّ رَأَيْتُ سَبْعَ مَنَايِرَ مِنْ ذَهَبٍ، ١٣ وَفِي وَسْطِ ٱلسَّبْعِ ٱلْمَنَايِرِ شِبْهُ ٱبْنِ إِنْسَانٍ، مُتَسَرْبِلًا بِثَوْبٍ إِلَى ٱلرِّجْلَيْنِ، وَمُتَمَنْطِقًا عِنْدَ ثَدْيَيْهِ بِمِنْطَقَةٍ مِنْ ذَهَبٍ. ١٤ وَأَمَّا رَأْسُهُ وَشَعْرُهُ فَأَبْيَضَانِ كَٱلصُّوفِ ٱلْأَبْيَضِ كَٱلثَّلْجِ، وَعَيْنَاهُ كَلَهِيبِ نَارٍ. ١٥ وَرِجْلَاهُ شِبْهُ ٱلنُّحَاسِ ٱلنَّقِيِّ، كَأَنَّهُمَا مَحْمِيَّتَانِ فِي أَتُونٍ. وَصَوْتُهُ كَصَوْتِ مِيَاهٍ كَثِيرَةٍ. ١٦ وَمَعَهُ فِي يَدِهِ ٱلْيُمْنَى سَبْعَةُ كَوَاكِبَ، وَسَيْفٌ مَاضٍ ذُو حَدَّيْنِ يَخْرُجُ مِنْ فَمِهِ، وَوَجْهُهُ كَٱلشَّمْسِ وَهِيَ تُضِيءُ فِي قُوَّتِهَا. ١٧ فَلَمَّا رَأَيْتُهُ سَقَطْتُ عِنْدَ رِجْلَيْهِ كَمَيِّتٍ، فَوَضَعَ يَدَهُ ٱلْيُمْنَى عَلَيَّ قَائِلًا لِي: «لَا تَخَفْ، أَنَا هُوَ ٱلْأَوَّلُ وَٱلْآخِرُ، ١٨ وَٱلْحَيُّ. وَكُنْتُ مَيْتًا، وَهَا أَنَا حَيٌّ إِلَى أَبَدِ ٱلْآبِدِينَ! آمِينَ. وَلِي مَفَاتِيحُ ٱلْهَاوِيَةِ وَٱلْمَوْتِ."</a:t>
            </a:r>
            <a:endParaRPr kumimoji="0" lang="en-GB" sz="3883" b="1" i="0" u="none" strike="noStrike" kern="1200" cap="none" spc="0" normalizeH="0" baseline="40000" noProof="0" dirty="0">
              <a:ln>
                <a:noFill/>
              </a:ln>
              <a:solidFill>
                <a:srgbClr val="FFFFFF"/>
              </a:solidFill>
              <a:effectLst/>
              <a:uLnTx/>
              <a:uFillTx/>
              <a:latin typeface="Arial" charset="0"/>
              <a:ea typeface="ＭＳ Ｐゴシック" charset="0"/>
              <a:cs typeface="Arial" charset="0"/>
            </a:endParaRPr>
          </a:p>
        </p:txBody>
      </p:sp>
      <p:sp>
        <p:nvSpPr>
          <p:cNvPr id="30749" name="Text Box 29"/>
          <p:cNvSpPr txBox="1">
            <a:spLocks noChangeArrowheads="1"/>
          </p:cNvSpPr>
          <p:nvPr/>
        </p:nvSpPr>
        <p:spPr bwMode="auto">
          <a:xfrm>
            <a:off x="1252258" y="818029"/>
            <a:ext cx="5707996" cy="739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1213"/>
              </a:spcBef>
              <a:spcAft>
                <a:spcPct val="0"/>
              </a:spcAft>
              <a:buClr>
                <a:srgbClr val="FFFFFF"/>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en-GB" sz="1941"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ar-JO" sz="264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1: 12- 18</a:t>
            </a:r>
            <a:r>
              <a:rPr kumimoji="0" lang="en-US" sz="2647"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GB" sz="1941"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endParaRPr kumimoji="0" lang="en-GB" sz="1941"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0750" name="Text Box 30"/>
          <p:cNvSpPr txBox="1">
            <a:spLocks noChangeArrowheads="1"/>
          </p:cNvSpPr>
          <p:nvPr/>
        </p:nvSpPr>
        <p:spPr bwMode="auto">
          <a:xfrm>
            <a:off x="1567424" y="1496988"/>
            <a:ext cx="6190921" cy="3656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79241" tIns="41201" rIns="79241" bIns="41201">
            <a:spAutoFit/>
          </a:bodyPr>
          <a:lstStyle>
            <a:lvl1pPr>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cs typeface="ＭＳ Ｐゴシック" charset="0"/>
              </a:defRPr>
            </a:lvl1pPr>
            <a:lvl2pPr marL="742950" indent="-28575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2pPr>
            <a:lvl3pPr marL="11430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3pPr>
            <a:lvl4pPr marL="16002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4pPr>
            <a:lvl5pPr marL="2057400" indent="-22860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tabLst>
                <a:tab pos="0" algn="l"/>
                <a:tab pos="909638" algn="l"/>
                <a:tab pos="1824038" algn="l"/>
                <a:tab pos="2740025" algn="l"/>
                <a:tab pos="3654425" algn="l"/>
                <a:tab pos="4568825" algn="l"/>
                <a:tab pos="5483225" algn="l"/>
                <a:tab pos="6396038" algn="l"/>
                <a:tab pos="7310438" algn="l"/>
                <a:tab pos="8224838" algn="l"/>
                <a:tab pos="9139238" algn="l"/>
                <a:tab pos="10053638" algn="l"/>
              </a:tabLst>
              <a:defRPr sz="2500">
                <a:solidFill>
                  <a:schemeClr val="bg1"/>
                </a:solidFill>
                <a:latin typeface="Times New Roman" charset="0"/>
                <a:ea typeface="ＭＳ Ｐゴシック" charset="0"/>
              </a:defRPr>
            </a:lvl9pPr>
          </a:lstStyle>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رؤيا</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يسوع</a:t>
            </a:r>
          </a:p>
          <a:p>
            <a:pPr marL="0" marR="0" lvl="0" indent="0" algn="ctr" defTabSz="397830" rtl="0" eaLnBrk="0" fontAlgn="base" latinLnBrk="0" hangingPunct="0">
              <a:lnSpc>
                <a:spcPct val="93000"/>
              </a:lnSpc>
              <a:spcBef>
                <a:spcPts val="2978"/>
              </a:spcBef>
              <a:spcAft>
                <a:spcPct val="0"/>
              </a:spcAft>
              <a:buClr>
                <a:srgbClr val="FC0128"/>
              </a:buClr>
              <a:buSzPct val="100000"/>
              <a:buFontTx/>
              <a:buNone/>
              <a:tabLst>
                <a:tab pos="0" algn="l"/>
                <a:tab pos="802665" algn="l"/>
                <a:tab pos="1609531" algn="l"/>
                <a:tab pos="2417798" algn="l"/>
                <a:tab pos="3224665" algn="l"/>
                <a:tab pos="4031531" algn="l"/>
                <a:tab pos="4838398" algn="l"/>
                <a:tab pos="5643864" algn="l"/>
                <a:tab pos="6450730" algn="l"/>
                <a:tab pos="7257597" algn="l"/>
                <a:tab pos="8064464" algn="l"/>
                <a:tab pos="8871330" algn="l"/>
              </a:tabLst>
              <a:defRPr/>
            </a:pPr>
            <a:r>
              <a:rPr kumimoji="0" lang="ar-JO"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rPr>
              <a:t>المسيح</a:t>
            </a:r>
            <a:endParaRPr kumimoji="0" lang="en-GB" sz="6530" b="1" i="0" u="none" strike="noStrike" kern="1200" cap="none" spc="0" normalizeH="0" baseline="0" noProof="0" dirty="0">
              <a:ln>
                <a:noFill/>
              </a:ln>
              <a:solidFill>
                <a:srgbClr val="FC0128"/>
              </a:solidFill>
              <a:effectLst/>
              <a:uLnTx/>
              <a:uFillTx/>
              <a:latin typeface="Arial" panose="020B0604020202020204" pitchFamily="34" charset="0"/>
              <a:ea typeface="ＭＳ Ｐゴシック" charset="0"/>
              <a:cs typeface="Arial" panose="020B0604020202020204" pitchFamily="34" charset="0"/>
            </a:endParaRPr>
          </a:p>
        </p:txBody>
      </p:sp>
      <p:sp>
        <p:nvSpPr>
          <p:cNvPr id="62491" name="Rectangle 32"/>
          <p:cNvSpPr>
            <a:spLocks noGrp="1" noChangeArrowheads="1"/>
          </p:cNvSpPr>
          <p:nvPr>
            <p:ph type="title" idx="4294967295"/>
          </p:nvPr>
        </p:nvSpPr>
        <p:spPr bwMode="auto">
          <a:xfrm>
            <a:off x="806824" y="403412"/>
            <a:ext cx="7530353" cy="537882"/>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509" tIns="40254" rIns="80509" bIns="40254"/>
          <a:lstStyle/>
          <a:p>
            <a:r>
              <a:rPr lang="ar-JO" sz="2824" b="1" dirty="0">
                <a:solidFill>
                  <a:srgbClr val="5CF5F0"/>
                </a:solidFill>
                <a:latin typeface="Arial" panose="020B0604020202020204" pitchFamily="34" charset="0"/>
                <a:cs typeface="Arial" panose="020B0604020202020204" pitchFamily="34" charset="0"/>
              </a:rPr>
              <a:t>الآن... لاستكمال الصورة...</a:t>
            </a:r>
            <a:endParaRPr lang="en-US"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0" presetClass="entr" fill="hold" nodeType="clickEffect">
                                  <p:stCondLst>
                                    <p:cond delay="0"/>
                                  </p:stCondLst>
                                  <p:childTnLst>
                                    <p:set>
                                      <p:cBhvr>
                                        <p:cTn id="62" dur="1" fill="hold">
                                          <p:stCondLst>
                                            <p:cond delay="0"/>
                                          </p:stCondLst>
                                        </p:cTn>
                                        <p:tgtEl>
                                          <p:spTgt spid="30745"/>
                                        </p:tgtEl>
                                        <p:attrNameLst>
                                          <p:attrName>style.visibility</p:attrName>
                                        </p:attrNameLst>
                                      </p:cBhvr>
                                      <p:to>
                                        <p:strVal val="visible"/>
                                      </p:to>
                                    </p:set>
                                    <p:animEffect transition="in" filter="fade">
                                      <p:cBhvr>
                                        <p:cTn id="63" dur="1000"/>
                                        <p:tgtEl>
                                          <p:spTgt spid="3074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10" presetClass="entr" fill="hold" nodeType="clickEffect">
                                  <p:stCondLst>
                                    <p:cond delay="0"/>
                                  </p:stCondLst>
                                  <p:childTnLst>
                                    <p:set>
                                      <p:cBhvr>
                                        <p:cTn id="67" dur="1" fill="hold">
                                          <p:stCondLst>
                                            <p:cond delay="0"/>
                                          </p:stCondLst>
                                        </p:cTn>
                                        <p:tgtEl>
                                          <p:spTgt spid="30748"/>
                                        </p:tgtEl>
                                        <p:attrNameLst>
                                          <p:attrName>style.visibility</p:attrName>
                                        </p:attrNameLst>
                                      </p:cBhvr>
                                      <p:to>
                                        <p:strVal val="visible"/>
                                      </p:to>
                                    </p:set>
                                    <p:animEffect transition="in" filter="fade">
                                      <p:cBhvr>
                                        <p:cTn id="68" dur="1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551578" y="609600"/>
            <a:ext cx="3592422" cy="5489340"/>
          </a:xfrm>
        </p:spPr>
        <p:txBody>
          <a:bodyPr/>
          <a:lstStyle/>
          <a:p>
            <a:r>
              <a:rPr lang="ar-JO" b="1" dirty="0">
                <a:latin typeface="Arial" panose="020B0604020202020204" pitchFamily="34" charset="0"/>
                <a:ea typeface="ＭＳ Ｐゴシック" charset="0"/>
                <a:cs typeface="Arial" panose="020B0604020202020204" pitchFamily="34" charset="0"/>
              </a:rPr>
              <a:t>المسيح</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بين</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المنائر</a:t>
            </a:r>
            <a:br>
              <a:rPr lang="en-US" b="1" dirty="0">
                <a:latin typeface="Arial" charset="0"/>
                <a:ea typeface="ＭＳ Ｐゴシック" charset="0"/>
              </a:rPr>
            </a:br>
            <a:r>
              <a:rPr lang="en-US" b="1" dirty="0">
                <a:latin typeface="Arial" charset="0"/>
                <a:ea typeface="ＭＳ Ｐゴシック" charset="0"/>
              </a:rPr>
              <a:t>(</a:t>
            </a:r>
            <a:r>
              <a:rPr lang="ar-JO" b="1" dirty="0">
                <a:latin typeface="Arial" panose="020B0604020202020204" pitchFamily="34" charset="0"/>
                <a:ea typeface="ＭＳ Ｐゴシック" charset="0"/>
                <a:cs typeface="Arial" panose="020B0604020202020204" pitchFamily="34" charset="0"/>
              </a:rPr>
              <a:t>1: 12- 16</a:t>
            </a:r>
            <a:r>
              <a:rPr lang="en-US" b="1" dirty="0">
                <a:latin typeface="Arial" charset="0"/>
                <a:ea typeface="ＭＳ Ｐゴシック" charset="0"/>
              </a:rPr>
              <a:t>)</a:t>
            </a:r>
          </a:p>
        </p:txBody>
      </p:sp>
      <p:pic>
        <p:nvPicPr>
          <p:cNvPr id="97283" name="Picture 1" descr="03 Christ Amidst theLampstand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3695" y="-926086"/>
            <a:ext cx="5845273" cy="77840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598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7282" name="Rectangle 2"/>
          <p:cNvSpPr>
            <a:spLocks noGrp="1" noChangeArrowheads="1"/>
          </p:cNvSpPr>
          <p:nvPr>
            <p:ph type="ctrTitle"/>
          </p:nvPr>
        </p:nvSpPr>
        <p:spPr>
          <a:xfrm>
            <a:off x="0" y="3453758"/>
            <a:ext cx="3603868" cy="2050012"/>
          </a:xfrm>
        </p:spPr>
        <p:txBody>
          <a:bodyPr/>
          <a:lstStyle/>
          <a:p>
            <a:r>
              <a:rPr lang="ar-JO" sz="24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الملك - الديان</a:t>
            </a: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 مُتَسَرْبِلًا بِثَوْبٍ إِلَى ٱلرِّجْلَيْنِ، وَمُتَمَنْطِقًا عِنْدَ ثَدْيَيْهِ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بِمِنْطَقَةٍ مِنْ ذَهَبٍ." </a:t>
            </a:r>
            <a:br>
              <a:rPr lang="ar-JO" sz="24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SA" sz="2400" b="1" dirty="0">
                <a:effectLst>
                  <a:glow rad="215900">
                    <a:schemeClr val="tx1"/>
                  </a:glow>
                </a:effectLst>
                <a:latin typeface="Arial" panose="020B0604020202020204" pitchFamily="34" charset="0"/>
                <a:ea typeface="ＭＳ Ｐゴシック" charset="0"/>
                <a:cs typeface="Arial" panose="020B0604020202020204" pitchFamily="34" charset="0"/>
              </a:rPr>
              <a:t>(1: 13)</a:t>
            </a:r>
            <a:endParaRPr lang="en-US" sz="24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5264686" y="316511"/>
            <a:ext cx="3879314" cy="2050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الأبدية</a:t>
            </a: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 وَأَمَّا رَأْسُهُ وَشَعْرُهُ فَأَبْيَضَانِ كَٱلصُّوفِ ٱلْأَبْيَضِ."</a:t>
            </a:r>
            <a:endPar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(1: 14 أ؛ راجع " ٱلْقَدِيمُ ٱلْأَيَّامِ." دا 7: 9؛ 13، 22).</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155359"/>
            <a:ext cx="4027214"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العلم الكلي ودينونة الأبرار</a:t>
            </a: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endPar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"عيناه كلهيب نار"</a:t>
            </a:r>
            <a:endPar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(1: 14 ب؛ راجع رؤ 19: 12؛ </a:t>
            </a:r>
            <a:endPar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7"/>
          <p:cNvSpPr txBox="1">
            <a:spLocks noChangeArrowheads="1"/>
          </p:cNvSpPr>
          <p:nvPr/>
        </p:nvSpPr>
        <p:spPr bwMode="auto">
          <a:xfrm>
            <a:off x="8424890" y="20638"/>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sp>
        <p:nvSpPr>
          <p:cNvPr id="8" name="Rectangle 2"/>
          <p:cNvSpPr txBox="1">
            <a:spLocks noChangeArrowheads="1"/>
          </p:cNvSpPr>
          <p:nvPr/>
        </p:nvSpPr>
        <p:spPr bwMode="auto">
          <a:xfrm>
            <a:off x="5355597" y="4551849"/>
            <a:ext cx="3603868" cy="1820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الدينونة</a:t>
            </a: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 " وَرِجْلَاهُ شِبْهُ ٱلنُّحَاسِ ٱلنَّقِيِّ، كَأَنَّهُمَا مَحْمِيَّتَانِ فِي أَتُونٍ." 1: 15 أ؛ راجع رؤ 9: 12؛ </a:t>
            </a:r>
            <a:endParaRPr kumimoji="0" lang="ar-JO"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 </a:t>
            </a:r>
            <a:endParaRPr kumimoji="0" lang="en-US" sz="24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1139777" y="6372214"/>
            <a:ext cx="7980383" cy="48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1"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 وارن ويرسبي </a:t>
            </a:r>
            <a:r>
              <a:rPr kumimoji="0" lang="ar-JO" sz="1800" b="1" i="1"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rPr>
              <a:t>الكتاب المقدس المفسر </a:t>
            </a:r>
            <a:endParaRPr kumimoji="0" lang="en-US" sz="1800" b="1" i="1" u="none" strike="noStrike" kern="1200" cap="none" spc="0" normalizeH="0" baseline="0" noProof="0" dirty="0">
              <a:ln>
                <a:noFill/>
              </a:ln>
              <a:solidFill>
                <a:srgbClr val="FFFFFF"/>
              </a:solidFill>
              <a:effectLst>
                <a:glow rad="215900">
                  <a:srgbClr val="000000"/>
                </a:glow>
              </a:effectLst>
              <a:uLnTx/>
              <a:uFillTx/>
              <a:latin typeface="Arial" charset="0"/>
              <a:ea typeface="ＭＳ Ｐゴシック" charset="0"/>
              <a:cs typeface="Arial"/>
            </a:endParaRPr>
          </a:p>
        </p:txBody>
      </p:sp>
    </p:spTree>
    <p:extLst>
      <p:ext uri="{BB962C8B-B14F-4D97-AF65-F5344CB8AC3E}">
        <p14:creationId xmlns:p14="http://schemas.microsoft.com/office/powerpoint/2010/main" val="20026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2" grpId="0"/>
      <p:bldP spid="5" grpId="0"/>
      <p:bldP spid="6" grpId="0"/>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7282" name="Rectangle 2"/>
          <p:cNvSpPr>
            <a:spLocks noGrp="1" noChangeArrowheads="1"/>
          </p:cNvSpPr>
          <p:nvPr>
            <p:ph type="ctrTitle"/>
          </p:nvPr>
        </p:nvSpPr>
        <p:spPr>
          <a:xfrm>
            <a:off x="5222588" y="34185"/>
            <a:ext cx="3921412" cy="2422824"/>
          </a:xfrm>
        </p:spPr>
        <p:txBody>
          <a:bodyPr/>
          <a:lstStyle/>
          <a:p>
            <a:r>
              <a:rPr lang="ar-JO" b="1" dirty="0">
                <a:latin typeface="Arial" panose="020B0604020202020204" pitchFamily="34" charset="0"/>
                <a:ea typeface="ＭＳ Ｐゴシック" charset="0"/>
                <a:cs typeface="Arial" panose="020B0604020202020204" pitchFamily="34" charset="0"/>
              </a:rPr>
              <a:t>"... </a:t>
            </a:r>
            <a:r>
              <a:rPr lang="ar-JO" b="1" dirty="0">
                <a:solidFill>
                  <a:srgbClr val="FFFF00"/>
                </a:solidFill>
                <a:latin typeface="Arial" panose="020B0604020202020204" pitchFamily="34" charset="0"/>
                <a:ea typeface="ＭＳ Ｐゴシック" charset="0"/>
                <a:cs typeface="Arial" panose="020B0604020202020204" pitchFamily="34" charset="0"/>
              </a:rPr>
              <a:t>صوت</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مياهٍ كثيرة"</a:t>
            </a:r>
            <a:br>
              <a:rPr lang="en-US" b="1" dirty="0">
                <a:latin typeface="Arial" charset="0"/>
                <a:ea typeface="ＭＳ Ｐゴシック" charset="0"/>
              </a:rPr>
            </a:br>
            <a:r>
              <a:rPr lang="ar-JO" sz="3600" b="1" dirty="0">
                <a:latin typeface="Arial" charset="0"/>
                <a:ea typeface="ＭＳ Ｐゴシック" charset="0"/>
              </a:rPr>
              <a:t>(1: 15 ب).</a:t>
            </a:r>
            <a:endParaRPr lang="en-US" sz="3600" b="1" dirty="0">
              <a:latin typeface="Arial" charset="0"/>
              <a:ea typeface="ＭＳ Ｐゴシック" charset="0"/>
            </a:endParaRPr>
          </a:p>
        </p:txBody>
      </p:sp>
      <p:pic>
        <p:nvPicPr>
          <p:cNvPr id="2" name="Picture 1"/>
          <p:cNvPicPr>
            <a:picLocks noChangeAspect="1"/>
          </p:cNvPicPr>
          <p:nvPr/>
        </p:nvPicPr>
        <p:blipFill>
          <a:blip r:embed="rId3"/>
          <a:stretch>
            <a:fillRect/>
          </a:stretch>
        </p:blipFill>
        <p:spPr>
          <a:xfrm>
            <a:off x="0" y="-1"/>
            <a:ext cx="5222588" cy="6970827"/>
          </a:xfrm>
          <a:prstGeom prst="rect">
            <a:avLst/>
          </a:prstGeom>
        </p:spPr>
      </p:pic>
      <p:sp>
        <p:nvSpPr>
          <p:cNvPr id="5" name="Rectangle 2"/>
          <p:cNvSpPr txBox="1">
            <a:spLocks noChangeArrowheads="1"/>
          </p:cNvSpPr>
          <p:nvPr/>
        </p:nvSpPr>
        <p:spPr bwMode="auto">
          <a:xfrm>
            <a:off x="5222588" y="2631852"/>
            <a:ext cx="3921412" cy="3757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fontAlgn="base" hangingPunct="0">
              <a:spcBef>
                <a:spcPct val="0"/>
              </a:spcBef>
              <a:spcAft>
                <a:spcPct val="0"/>
              </a:spcAft>
              <a:defRPr sz="4400" b="1">
                <a:solidFill>
                  <a:schemeClr val="bg1"/>
                </a:solidFill>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يجمع المسيح كل</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"تيارات الرؤيا" معًا</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وهو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كلمة الآب الأخيرة</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للإنسان.</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(عب 1: 1- 3).</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إنه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يتحدث </a:t>
            </a:r>
            <a:r>
              <a:rPr kumimoji="0" lang="ar-SA"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بقوة وسلطان</a:t>
            </a:r>
            <a:endPar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ويجب أن يُسمع</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(ويرسبي).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78956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t="4246"/>
          <a:stretch/>
        </p:blipFill>
        <p:spPr>
          <a:xfrm>
            <a:off x="0" y="-1"/>
            <a:ext cx="9144000" cy="6566789"/>
          </a:xfrm>
          <a:prstGeom prst="rect">
            <a:avLst/>
          </a:prstGeom>
        </p:spPr>
      </p:pic>
      <p:sp>
        <p:nvSpPr>
          <p:cNvPr id="97282" name="Rectangle 2"/>
          <p:cNvSpPr>
            <a:spLocks noGrp="1" noChangeArrowheads="1"/>
          </p:cNvSpPr>
          <p:nvPr>
            <p:ph type="ctrTitle"/>
          </p:nvPr>
        </p:nvSpPr>
        <p:spPr>
          <a:xfrm>
            <a:off x="103773" y="720027"/>
            <a:ext cx="3128834" cy="4835525"/>
          </a:xfrm>
        </p:spPr>
        <p:txBody>
          <a:bodyPr/>
          <a:lstStyle/>
          <a:p>
            <a: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t>"</a:t>
            </a:r>
            <a:r>
              <a:rPr lang="ar-JO" sz="4800" b="1" dirty="0">
                <a:solidFill>
                  <a:srgbClr val="FFFF00"/>
                </a:solidFill>
                <a:effectLst>
                  <a:glow rad="215900">
                    <a:schemeClr val="tx1"/>
                  </a:glow>
                </a:effectLst>
                <a:latin typeface="Arial" panose="020B0604020202020204" pitchFamily="34" charset="0"/>
                <a:ea typeface="ＭＳ Ｐゴシック" charset="0"/>
                <a:cs typeface="Arial" panose="020B0604020202020204" pitchFamily="34" charset="0"/>
              </a:rPr>
              <a:t>سيف</a:t>
            </a:r>
            <a: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t>... يخرج من فمهِ"</a:t>
            </a:r>
            <a:br>
              <a:rPr lang="ar-JO" sz="4800" b="1" dirty="0">
                <a:effectLst>
                  <a:glow rad="215900">
                    <a:schemeClr val="tx1"/>
                  </a:glow>
                </a:effectLst>
                <a:latin typeface="Arial" panose="020B0604020202020204" pitchFamily="34" charset="0"/>
                <a:ea typeface="ＭＳ Ｐゴシック" charset="0"/>
                <a:cs typeface="Arial" panose="020B0604020202020204" pitchFamily="34" charset="0"/>
              </a:rPr>
            </a:br>
            <a:r>
              <a:rPr lang="ar-JO" sz="4000" b="1" dirty="0">
                <a:effectLst>
                  <a:glow rad="215900">
                    <a:schemeClr val="tx1"/>
                  </a:glow>
                </a:effectLst>
                <a:latin typeface="Arial" panose="020B0604020202020204" pitchFamily="34" charset="0"/>
                <a:ea typeface="ＭＳ Ｐゴシック" charset="0"/>
                <a:cs typeface="Arial" panose="020B0604020202020204" pitchFamily="34" charset="0"/>
              </a:rPr>
              <a:t>(1: 16)</a:t>
            </a:r>
            <a:endParaRPr lang="en-US" sz="4000" b="1" dirty="0">
              <a:effectLst>
                <a:glow rad="215900">
                  <a:schemeClr val="tx1"/>
                </a:glow>
              </a:effectLst>
              <a:latin typeface="Arial" panose="020B0604020202020204" pitchFamily="34" charset="0"/>
              <a:ea typeface="ＭＳ Ｐゴシック" charset="0"/>
              <a:cs typeface="Arial" panose="020B0604020202020204" pitchFamily="34" charset="0"/>
            </a:endParaRPr>
          </a:p>
        </p:txBody>
      </p:sp>
      <p:sp>
        <p:nvSpPr>
          <p:cNvPr id="4" name="Rectangle 2"/>
          <p:cNvSpPr txBox="1">
            <a:spLocks noChangeArrowheads="1"/>
          </p:cNvSpPr>
          <p:nvPr/>
        </p:nvSpPr>
        <p:spPr bwMode="auto">
          <a:xfrm>
            <a:off x="5394972" y="759085"/>
            <a:ext cx="3749028" cy="6098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4800" b="1">
                <a:solidFill>
                  <a:schemeClr val="bg1"/>
                </a:solidFill>
                <a:effectLst>
                  <a:glow rad="215900">
                    <a:schemeClr val="tx1"/>
                  </a:glow>
                </a:effectLst>
                <a:latin typeface="Arial" charset="0"/>
                <a:ea typeface="ＭＳ Ｐゴシック" charset="0"/>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r>
              <a:rPr kumimoji="0" lang="ar-SA"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كلمة الله حيّة </a:t>
            </a:r>
            <a:endParaRPr kumimoji="0" lang="ar-JO" sz="3600" b="1" i="0" u="none" strike="noStrike" kern="1200" cap="none" spc="0" normalizeH="0" baseline="0" noProof="0" dirty="0">
              <a:ln>
                <a:noFill/>
              </a:ln>
              <a:solidFill>
                <a:srgbClr val="FFFF00"/>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(عب 4: 12؛ أف 6: 17).</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هو يحارب أعدائهِ باستخدام كلمتهِ </a:t>
            </a:r>
            <a:endParaRPr kumimoji="0" lang="ar-JO"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(رؤ 2: 16؛ 19: 19- 21)</a:t>
            </a: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3600" b="1" i="0" u="none" strike="noStrike" kern="1200" cap="none" spc="0" normalizeH="0" baseline="0" noProof="0" dirty="0">
                <a:ln>
                  <a:noFill/>
                </a:ln>
                <a:solidFill>
                  <a:srgbClr val="FFFFFF"/>
                </a:solidFill>
                <a:effectLst>
                  <a:glow rad="215900">
                    <a:srgbClr val="000000"/>
                  </a:glow>
                </a:effectLst>
                <a:uLnTx/>
                <a:uFillTx/>
                <a:latin typeface="Arial" panose="020B0604020202020204" pitchFamily="34" charset="0"/>
                <a:ea typeface="ＭＳ Ｐゴシック" charset="0"/>
                <a:cs typeface="Arial" panose="020B0604020202020204" pitchFamily="34" charset="0"/>
              </a:rPr>
              <a:t>(ويرسبي).</a:t>
            </a:r>
          </a:p>
        </p:txBody>
      </p:sp>
    </p:spTree>
    <p:extLst>
      <p:ext uri="{BB962C8B-B14F-4D97-AF65-F5344CB8AC3E}">
        <p14:creationId xmlns:p14="http://schemas.microsoft.com/office/powerpoint/2010/main" val="2601330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D002D"/>
            </a:gs>
            <a:gs pos="100000">
              <a:schemeClr val="tx1"/>
            </a:gs>
          </a:gsLst>
          <a:lin ang="360000" scaled="0"/>
          <a:tileRect/>
        </a:gradFill>
        <a:effectLst/>
      </p:bgPr>
    </p:bg>
    <p:spTree>
      <p:nvGrpSpPr>
        <p:cNvPr id="1" name=""/>
        <p:cNvGrpSpPr/>
        <p:nvPr/>
      </p:nvGrpSpPr>
      <p:grpSpPr>
        <a:xfrm>
          <a:off x="0" y="0"/>
          <a:ext cx="0" cy="0"/>
          <a:chOff x="0" y="0"/>
          <a:chExt cx="0" cy="0"/>
        </a:xfrm>
      </p:grpSpPr>
      <p:sp>
        <p:nvSpPr>
          <p:cNvPr id="760835" name="Rectangle 2"/>
          <p:cNvSpPr>
            <a:spLocks noGrp="1" noChangeArrowheads="1"/>
          </p:cNvSpPr>
          <p:nvPr>
            <p:ph type="ctrTitle"/>
          </p:nvPr>
        </p:nvSpPr>
        <p:spPr>
          <a:xfrm>
            <a:off x="0" y="57720"/>
            <a:ext cx="9144000" cy="548351"/>
          </a:xfrm>
        </p:spPr>
        <p:txBody>
          <a:bodyPr/>
          <a:lstStyle/>
          <a:p>
            <a:r>
              <a:rPr lang="ar-JO" sz="3200" dirty="0">
                <a:latin typeface="Arial" charset="0"/>
                <a:ea typeface="ＭＳ Ｐゴシック" charset="0"/>
              </a:rPr>
              <a:t>توازي العهد القديم مع يسوع في رؤيا 1: 12- 16</a:t>
            </a:r>
            <a:endParaRPr lang="en-US" sz="3200" dirty="0">
              <a:latin typeface="Arial" charset="0"/>
              <a:ea typeface="ＭＳ Ｐゴシック" charset="0"/>
            </a:endParaRPr>
          </a:p>
        </p:txBody>
      </p:sp>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344</a:t>
            </a:r>
          </a:p>
        </p:txBody>
      </p:sp>
      <p:graphicFrame>
        <p:nvGraphicFramePr>
          <p:cNvPr id="2" name="Table 1"/>
          <p:cNvGraphicFramePr>
            <a:graphicFrameLocks noGrp="1"/>
          </p:cNvGraphicFramePr>
          <p:nvPr/>
        </p:nvGraphicFramePr>
        <p:xfrm>
          <a:off x="0" y="646629"/>
          <a:ext cx="9144000" cy="6189196"/>
        </p:xfrm>
        <a:graphic>
          <a:graphicData uri="http://schemas.openxmlformats.org/drawingml/2006/table">
            <a:tbl>
              <a:tblPr firstRow="1" bandRow="1">
                <a:tableStyleId>{F5AB1C69-6EDB-4FF4-983F-18BD219EF322}</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49936">
                <a:tc>
                  <a:txBody>
                    <a:bodyPr/>
                    <a:lstStyle/>
                    <a:p>
                      <a:pPr algn="ctr"/>
                      <a:r>
                        <a:rPr lang="ar-JO" b="1" dirty="0">
                          <a:solidFill>
                            <a:schemeClr val="bg1"/>
                          </a:solidFill>
                          <a:latin typeface="Arial"/>
                          <a:cs typeface="Arial"/>
                        </a:rPr>
                        <a:t>رؤيا 1: 12- 16</a:t>
                      </a:r>
                      <a:endParaRPr lang="en-US" b="1" dirty="0">
                        <a:solidFill>
                          <a:schemeClr val="bg1"/>
                        </a:solidFill>
                        <a:latin typeface="Arial"/>
                        <a:cs typeface="Arial"/>
                      </a:endParaRPr>
                    </a:p>
                  </a:txBody>
                  <a:tcPr anchor="ctr">
                    <a:solidFill>
                      <a:srgbClr val="660066"/>
                    </a:solidFill>
                  </a:tcPr>
                </a:tc>
                <a:tc>
                  <a:txBody>
                    <a:bodyPr/>
                    <a:lstStyle/>
                    <a:p>
                      <a:pPr algn="ctr"/>
                      <a:r>
                        <a:rPr lang="ar-JO" b="1" dirty="0">
                          <a:solidFill>
                            <a:schemeClr val="bg1"/>
                          </a:solidFill>
                          <a:latin typeface="Arial"/>
                          <a:cs typeface="Arial"/>
                        </a:rPr>
                        <a:t>حزقيال 1: 24- 28</a:t>
                      </a:r>
                      <a:endParaRPr lang="hu-HU" b="1" dirty="0">
                        <a:solidFill>
                          <a:schemeClr val="bg1"/>
                        </a:solidFill>
                        <a:latin typeface="Arial"/>
                        <a:cs typeface="Arial"/>
                      </a:endParaRPr>
                    </a:p>
                  </a:txBody>
                  <a:tcPr anchor="ctr">
                    <a:solidFill>
                      <a:srgbClr val="660066"/>
                    </a:solidFill>
                  </a:tcPr>
                </a:tc>
                <a:tc>
                  <a:txBody>
                    <a:bodyPr/>
                    <a:lstStyle/>
                    <a:p>
                      <a:pPr algn="ctr"/>
                      <a:r>
                        <a:rPr lang="ar-JO" b="1" dirty="0">
                          <a:solidFill>
                            <a:schemeClr val="bg1"/>
                          </a:solidFill>
                          <a:latin typeface="Arial"/>
                          <a:cs typeface="Arial"/>
                        </a:rPr>
                        <a:t>دانيال 10: 5- 6</a:t>
                      </a:r>
                      <a:endParaRPr lang="en-US" b="1" dirty="0">
                        <a:solidFill>
                          <a:schemeClr val="bg1"/>
                        </a:solidFill>
                        <a:latin typeface="Arial"/>
                        <a:cs typeface="Arial"/>
                      </a:endParaRPr>
                    </a:p>
                  </a:txBody>
                  <a:tcPr anchor="ctr">
                    <a:solidFill>
                      <a:srgbClr val="660066"/>
                    </a:solidFill>
                  </a:tcPr>
                </a:tc>
                <a:tc>
                  <a:txBody>
                    <a:bodyPr/>
                    <a:lstStyle/>
                    <a:p>
                      <a:pPr algn="ctr"/>
                      <a:r>
                        <a:rPr lang="ar-JO" b="1" dirty="0">
                          <a:solidFill>
                            <a:schemeClr val="bg1"/>
                          </a:solidFill>
                          <a:latin typeface="Arial"/>
                          <a:cs typeface="Arial"/>
                        </a:rPr>
                        <a:t>دانيال 7: 9- 10</a:t>
                      </a:r>
                      <a:endParaRPr lang="en-US" b="1" dirty="0">
                        <a:solidFill>
                          <a:schemeClr val="bg1"/>
                        </a:solidFill>
                        <a:latin typeface="Arial"/>
                        <a:cs typeface="Arial"/>
                      </a:endParaRPr>
                    </a:p>
                  </a:txBody>
                  <a:tcPr anchor="ctr">
                    <a:solidFill>
                      <a:srgbClr val="660066"/>
                    </a:solidFill>
                  </a:tcPr>
                </a:tc>
                <a:tc>
                  <a:txBody>
                    <a:bodyPr/>
                    <a:lstStyle/>
                    <a:p>
                      <a:pPr algn="ctr"/>
                      <a:r>
                        <a:rPr lang="ar-JO" b="1" dirty="0">
                          <a:solidFill>
                            <a:schemeClr val="bg1"/>
                          </a:solidFill>
                          <a:latin typeface="Arial"/>
                          <a:cs typeface="Arial"/>
                        </a:rPr>
                        <a:t>دانيال 7: 13- 14</a:t>
                      </a:r>
                      <a:endParaRPr lang="en-US" b="1" dirty="0">
                        <a:solidFill>
                          <a:schemeClr val="bg1"/>
                        </a:solidFill>
                        <a:latin typeface="Arial"/>
                        <a:cs typeface="Arial"/>
                      </a:endParaRPr>
                    </a:p>
                  </a:txBody>
                  <a:tcPr anchor="ctr">
                    <a:solidFill>
                      <a:srgbClr val="660066"/>
                    </a:solidFill>
                  </a:tcPr>
                </a:tc>
                <a:extLst>
                  <a:ext uri="{0D108BD9-81ED-4DB2-BD59-A6C34878D82A}">
                    <a16:rowId xmlns:a16="http://schemas.microsoft.com/office/drawing/2014/main" val="10000"/>
                  </a:ext>
                </a:extLst>
              </a:tr>
              <a:tr h="612389">
                <a:tc>
                  <a:txBody>
                    <a:bodyPr/>
                    <a:lstStyle/>
                    <a:p>
                      <a:pPr algn="ctr"/>
                      <a:r>
                        <a:rPr lang="ar-JO" b="1" dirty="0">
                          <a:solidFill>
                            <a:schemeClr val="bg1"/>
                          </a:solidFill>
                          <a:latin typeface="Arial"/>
                          <a:cs typeface="Arial"/>
                        </a:rPr>
                        <a:t>ابن إنسان</a:t>
                      </a:r>
                      <a:endParaRPr lang="en-US" b="1" dirty="0">
                        <a:solidFill>
                          <a:schemeClr val="bg1"/>
                        </a:solidFill>
                        <a:latin typeface="Arial"/>
                        <a:cs typeface="Arial"/>
                      </a:endParaRPr>
                    </a:p>
                  </a:txBody>
                  <a:tcPr anchor="ctr">
                    <a:solidFill>
                      <a:schemeClr val="tx1"/>
                    </a:solidFill>
                  </a:tcPr>
                </a:tc>
                <a:tc>
                  <a:txBody>
                    <a:bodyPr/>
                    <a:lstStyle/>
                    <a:p>
                      <a:pPr algn="ctr"/>
                      <a:r>
                        <a:rPr lang="ar-JO" b="1" dirty="0">
                          <a:solidFill>
                            <a:schemeClr val="bg1"/>
                          </a:solidFill>
                          <a:latin typeface="Arial"/>
                          <a:cs typeface="Arial"/>
                        </a:rPr>
                        <a:t>كمنظر إنسان</a:t>
                      </a:r>
                      <a:endParaRPr lang="en-US" b="1" dirty="0">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رجل</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ابن إنسان</a:t>
                      </a: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1"/>
                  </a:ext>
                </a:extLst>
              </a:tr>
              <a:tr h="612389">
                <a:tc>
                  <a:txBody>
                    <a:bodyPr/>
                    <a:lstStyle/>
                    <a:p>
                      <a:pPr algn="ctr"/>
                      <a:r>
                        <a:rPr lang="ar-JO" b="1" dirty="0">
                          <a:solidFill>
                            <a:schemeClr val="bg1"/>
                          </a:solidFill>
                          <a:latin typeface="Arial"/>
                          <a:cs typeface="Arial"/>
                        </a:rPr>
                        <a:t>ثوب</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لابس كتانًا</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2"/>
                  </a:ext>
                </a:extLst>
              </a:tr>
              <a:tr h="612389">
                <a:tc>
                  <a:txBody>
                    <a:bodyPr/>
                    <a:lstStyle/>
                    <a:p>
                      <a:pPr algn="ctr"/>
                      <a:r>
                        <a:rPr lang="ar-JO" b="1" dirty="0">
                          <a:solidFill>
                            <a:schemeClr val="bg1"/>
                          </a:solidFill>
                          <a:latin typeface="Arial"/>
                          <a:cs typeface="Arial"/>
                        </a:rPr>
                        <a:t>مِنطقة من ذهب</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مِنطقة من ذهب</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3"/>
                  </a:ext>
                </a:extLst>
              </a:tr>
              <a:tr h="612389">
                <a:tc>
                  <a:txBody>
                    <a:bodyPr/>
                    <a:lstStyle/>
                    <a:p>
                      <a:pPr algn="ctr"/>
                      <a:r>
                        <a:rPr lang="ar-JO" b="1" dirty="0">
                          <a:solidFill>
                            <a:schemeClr val="bg1"/>
                          </a:solidFill>
                          <a:latin typeface="Arial"/>
                          <a:cs typeface="Arial"/>
                        </a:rPr>
                        <a:t>شعر أبيض</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شعر أبيض</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4"/>
                  </a:ext>
                </a:extLst>
              </a:tr>
              <a:tr h="612389">
                <a:tc>
                  <a:txBody>
                    <a:bodyPr/>
                    <a:lstStyle/>
                    <a:p>
                      <a:pPr algn="ctr"/>
                      <a:r>
                        <a:rPr lang="ar-JO" b="1" dirty="0">
                          <a:solidFill>
                            <a:schemeClr val="bg1"/>
                          </a:solidFill>
                          <a:latin typeface="Arial"/>
                          <a:cs typeface="Arial"/>
                        </a:rPr>
                        <a:t>عينان كلهيب نار</a:t>
                      </a:r>
                      <a:endParaRPr lang="en-US" b="1" dirty="0">
                        <a:solidFill>
                          <a:schemeClr val="bg1"/>
                        </a:solidFill>
                        <a:latin typeface="Arial"/>
                        <a:cs typeface="Arial"/>
                      </a:endParaRPr>
                    </a:p>
                  </a:txBody>
                  <a:tcPr anchor="ctr">
                    <a:solidFill>
                      <a:schemeClr val="tx1"/>
                    </a:solidFill>
                  </a:tcPr>
                </a:tc>
                <a:tc>
                  <a:txBody>
                    <a:bodyPr/>
                    <a:lstStyle/>
                    <a:p>
                      <a:pPr algn="ctr"/>
                      <a:r>
                        <a:rPr lang="ar-JO" b="1" dirty="0">
                          <a:solidFill>
                            <a:schemeClr val="bg1"/>
                          </a:solidFill>
                          <a:latin typeface="Arial"/>
                          <a:cs typeface="Arial"/>
                        </a:rPr>
                        <a:t>نار</a:t>
                      </a:r>
                      <a:endParaRPr lang="en-US" b="1" dirty="0">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عيناه كمصباحي نار</a:t>
                      </a:r>
                      <a:endParaRPr lang="en-US" b="1" dirty="0">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نار</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5"/>
                  </a:ext>
                </a:extLst>
              </a:tr>
              <a:tr h="612389">
                <a:tc>
                  <a:txBody>
                    <a:bodyPr/>
                    <a:lstStyle/>
                    <a:p>
                      <a:pPr algn="ctr"/>
                      <a:r>
                        <a:rPr lang="ar-JO" b="1" dirty="0">
                          <a:solidFill>
                            <a:schemeClr val="bg1"/>
                          </a:solidFill>
                          <a:latin typeface="Arial"/>
                          <a:cs typeface="Arial"/>
                        </a:rPr>
                        <a:t>رجلان شبه النحاس</a:t>
                      </a:r>
                      <a:endParaRPr lang="en-US" b="1" dirty="0">
                        <a:solidFill>
                          <a:schemeClr val="bg1"/>
                        </a:solidFill>
                        <a:latin typeface="Arial"/>
                        <a:cs typeface="Arial"/>
                      </a:endParaRPr>
                    </a:p>
                  </a:txBody>
                  <a:tcPr anchor="ctr">
                    <a:solidFill>
                      <a:schemeClr val="tx1"/>
                    </a:solidFill>
                  </a:tcPr>
                </a:tc>
                <a:tc>
                  <a:txBody>
                    <a:bodyPr/>
                    <a:lstStyle/>
                    <a:p>
                      <a:pPr algn="ctr"/>
                      <a:r>
                        <a:rPr lang="ar-JO" b="1" dirty="0">
                          <a:solidFill>
                            <a:schemeClr val="bg1"/>
                          </a:solidFill>
                          <a:latin typeface="Arial"/>
                          <a:cs typeface="Arial"/>
                        </a:rPr>
                        <a:t>معدن لامع</a:t>
                      </a:r>
                      <a:endParaRPr lang="en-US" b="1" dirty="0">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نحاس مصقول</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6"/>
                  </a:ext>
                </a:extLst>
              </a:tr>
              <a:tr h="702796">
                <a:tc>
                  <a:txBody>
                    <a:bodyPr/>
                    <a:lstStyle/>
                    <a:p>
                      <a:pPr algn="ctr">
                        <a:spcAft>
                          <a:spcPts val="0"/>
                        </a:spcAft>
                      </a:pPr>
                      <a:r>
                        <a:rPr lang="ar-JO" b="1" dirty="0">
                          <a:solidFill>
                            <a:schemeClr val="bg1"/>
                          </a:solidFill>
                          <a:effectLst/>
                          <a:latin typeface="Arial"/>
                          <a:cs typeface="Arial"/>
                        </a:rPr>
                        <a:t>صوت كصوت</a:t>
                      </a:r>
                    </a:p>
                    <a:p>
                      <a:pPr algn="ctr">
                        <a:spcAft>
                          <a:spcPts val="0"/>
                        </a:spcAft>
                      </a:pPr>
                      <a:r>
                        <a:rPr lang="ar-JO" b="1" dirty="0">
                          <a:solidFill>
                            <a:schemeClr val="bg1"/>
                          </a:solidFill>
                          <a:effectLst/>
                          <a:latin typeface="Arial"/>
                          <a:cs typeface="Arial"/>
                        </a:rPr>
                        <a:t>مياه كثيرة</a:t>
                      </a:r>
                      <a:endParaRPr lang="en-US" b="1" dirty="0">
                        <a:solidFill>
                          <a:schemeClr val="bg1"/>
                        </a:solidFill>
                        <a:latin typeface="Arial"/>
                        <a:cs typeface="Arial"/>
                      </a:endParaRPr>
                    </a:p>
                  </a:txBody>
                  <a:tcPr anchor="ctr">
                    <a:solidFill>
                      <a:schemeClr val="tx1"/>
                    </a:solidFill>
                  </a:tcPr>
                </a:tc>
                <a:tc>
                  <a:txBody>
                    <a:bodyPr/>
                    <a:lstStyle/>
                    <a:p>
                      <a:pPr algn="ctr">
                        <a:spcAft>
                          <a:spcPts val="0"/>
                        </a:spcAft>
                      </a:pPr>
                      <a:r>
                        <a:rPr lang="ar-JO" b="1" dirty="0">
                          <a:solidFill>
                            <a:schemeClr val="bg1"/>
                          </a:solidFill>
                          <a:effectLst/>
                          <a:latin typeface="Arial"/>
                          <a:cs typeface="Arial"/>
                        </a:rPr>
                        <a:t>صوت مياه</a:t>
                      </a:r>
                    </a:p>
                    <a:p>
                      <a:pPr algn="ctr">
                        <a:spcAft>
                          <a:spcPts val="0"/>
                        </a:spcAft>
                      </a:pPr>
                      <a:r>
                        <a:rPr lang="ar-JO" b="1" dirty="0">
                          <a:solidFill>
                            <a:schemeClr val="bg1"/>
                          </a:solidFill>
                          <a:effectLst/>
                          <a:latin typeface="Arial"/>
                          <a:cs typeface="Arial"/>
                        </a:rPr>
                        <a:t>كثيرة</a:t>
                      </a:r>
                      <a:endParaRPr lang="en-US" b="1" dirty="0">
                        <a:solidFill>
                          <a:schemeClr val="bg1"/>
                        </a:solidFill>
                        <a:latin typeface="Arial"/>
                        <a:cs typeface="Arial"/>
                      </a:endParaRPr>
                    </a:p>
                  </a:txBody>
                  <a:tcPr anchor="ctr">
                    <a:noFill/>
                  </a:tcPr>
                </a:tc>
                <a:tc>
                  <a:txBody>
                    <a:bodyPr/>
                    <a:lstStyle/>
                    <a:p>
                      <a:pPr algn="ctr">
                        <a:spcAft>
                          <a:spcPts val="0"/>
                        </a:spcAft>
                      </a:pPr>
                      <a:r>
                        <a:rPr lang="ar-JO" b="1" dirty="0">
                          <a:solidFill>
                            <a:schemeClr val="bg1"/>
                          </a:solidFill>
                          <a:effectLst/>
                          <a:latin typeface="Arial"/>
                          <a:cs typeface="Arial"/>
                        </a:rPr>
                        <a:t>صوت جمهور</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7"/>
                  </a:ext>
                </a:extLst>
              </a:tr>
              <a:tr h="612389">
                <a:tc>
                  <a:txBody>
                    <a:bodyPr/>
                    <a:lstStyle/>
                    <a:p>
                      <a:pPr algn="ctr"/>
                      <a:r>
                        <a:rPr lang="ar-JO" b="1" dirty="0">
                          <a:solidFill>
                            <a:schemeClr val="bg1"/>
                          </a:solidFill>
                          <a:latin typeface="Arial"/>
                          <a:cs typeface="Arial"/>
                        </a:rPr>
                        <a:t>كواكب في اليد</a:t>
                      </a:r>
                      <a:endParaRPr lang="en-US" b="1" dirty="0">
                        <a:solidFill>
                          <a:schemeClr val="bg1"/>
                        </a:solidFill>
                        <a:latin typeface="Arial"/>
                        <a:cs typeface="Arial"/>
                      </a:endParaRPr>
                    </a:p>
                  </a:txBody>
                  <a:tcPr anchor="ctr">
                    <a:solidFill>
                      <a:schemeClr val="tx1"/>
                    </a:solid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extLst>
                  <a:ext uri="{0D108BD9-81ED-4DB2-BD59-A6C34878D82A}">
                    <a16:rowId xmlns:a16="http://schemas.microsoft.com/office/drawing/2014/main" val="10008"/>
                  </a:ext>
                </a:extLst>
              </a:tr>
              <a:tr h="612389">
                <a:tc>
                  <a:txBody>
                    <a:bodyPr/>
                    <a:lstStyle/>
                    <a:p>
                      <a:pPr algn="ctr"/>
                      <a:r>
                        <a:rPr lang="ar-JO" b="1" dirty="0">
                          <a:solidFill>
                            <a:schemeClr val="bg1"/>
                          </a:solidFill>
                          <a:latin typeface="Arial"/>
                          <a:cs typeface="Arial"/>
                        </a:rPr>
                        <a:t>وجه كالشمس</a:t>
                      </a:r>
                      <a:endParaRPr lang="en-US" b="1" dirty="0">
                        <a:solidFill>
                          <a:schemeClr val="bg1"/>
                        </a:solidFill>
                        <a:latin typeface="Arial"/>
                        <a:cs typeface="Arial"/>
                      </a:endParaRPr>
                    </a:p>
                  </a:txBody>
                  <a:tcPr anchor="ctr">
                    <a:solidFill>
                      <a:schemeClr val="tx1"/>
                    </a:solidFill>
                  </a:tcPr>
                </a:tc>
                <a:tc>
                  <a:txBody>
                    <a:bodyPr/>
                    <a:lstStyle/>
                    <a:p>
                      <a:pPr algn="ctr"/>
                      <a:r>
                        <a:rPr lang="ar-JO" b="1" dirty="0">
                          <a:solidFill>
                            <a:schemeClr val="bg1"/>
                          </a:solidFill>
                          <a:latin typeface="Arial"/>
                          <a:cs typeface="Arial"/>
                        </a:rPr>
                        <a:t>لمعان</a:t>
                      </a:r>
                      <a:endParaRPr lang="en-US" b="1" dirty="0">
                        <a:solidFill>
                          <a:schemeClr val="bg1"/>
                        </a:solidFill>
                        <a:latin typeface="Arial"/>
                        <a:cs typeface="Arial"/>
                      </a:endParaRPr>
                    </a:p>
                  </a:txBody>
                  <a:tcPr anchor="ctr">
                    <a:noFill/>
                  </a:tcPr>
                </a:tc>
                <a:tc>
                  <a:txBody>
                    <a:bodyPr/>
                    <a:lstStyle/>
                    <a:p>
                      <a:pPr algn="ctr"/>
                      <a:r>
                        <a:rPr lang="ar-JO" b="1" dirty="0">
                          <a:solidFill>
                            <a:schemeClr val="bg1"/>
                          </a:solidFill>
                          <a:latin typeface="Arial"/>
                          <a:cs typeface="Arial"/>
                        </a:rPr>
                        <a:t>كمنظر البرق</a:t>
                      </a:r>
                      <a:endParaRPr lang="en-US" b="1" dirty="0">
                        <a:solidFill>
                          <a:schemeClr val="bg1"/>
                        </a:solidFill>
                        <a:latin typeface="Arial"/>
                        <a:cs typeface="Arial"/>
                      </a:endParaRPr>
                    </a:p>
                  </a:txBody>
                  <a:tcPr anchor="ctr">
                    <a:noFill/>
                  </a:tcPr>
                </a:tc>
                <a:tc>
                  <a:txBody>
                    <a:bodyPr/>
                    <a:lstStyle/>
                    <a:p>
                      <a:pPr algn="ctr"/>
                      <a:br>
                        <a:rPr lang="en-US" b="1">
                          <a:solidFill>
                            <a:schemeClr val="bg1"/>
                          </a:solidFill>
                          <a:latin typeface="Arial"/>
                          <a:cs typeface="Arial"/>
                        </a:rPr>
                      </a:br>
                      <a:endParaRPr lang="en-US" b="1">
                        <a:solidFill>
                          <a:schemeClr val="bg1"/>
                        </a:solidFill>
                        <a:latin typeface="Arial"/>
                        <a:cs typeface="Arial"/>
                      </a:endParaRPr>
                    </a:p>
                  </a:txBody>
                  <a:tcPr anchor="ctr">
                    <a:noFill/>
                  </a:tcPr>
                </a:tc>
                <a:tc>
                  <a:txBody>
                    <a:bodyPr/>
                    <a:lstStyle/>
                    <a:p>
                      <a:pPr algn="ctr"/>
                      <a:br>
                        <a:rPr lang="en-US" b="1" dirty="0">
                          <a:solidFill>
                            <a:schemeClr val="bg1"/>
                          </a:solidFill>
                          <a:latin typeface="Arial"/>
                          <a:cs typeface="Arial"/>
                        </a:rPr>
                      </a:br>
                      <a:endParaRPr lang="en-US" b="1" dirty="0">
                        <a:solidFill>
                          <a:schemeClr val="bg1"/>
                        </a:solidFill>
                        <a:latin typeface="Arial"/>
                        <a:cs typeface="Arial"/>
                      </a:endParaRPr>
                    </a:p>
                  </a:txBody>
                  <a:tcPr anchor="ctr">
                    <a:noFill/>
                  </a:tcPr>
                </a:tc>
                <a:extLst>
                  <a:ext uri="{0D108BD9-81ED-4DB2-BD59-A6C34878D82A}">
                    <a16:rowId xmlns:a16="http://schemas.microsoft.com/office/drawing/2014/main" val="10009"/>
                  </a:ext>
                </a:extLst>
              </a:tr>
            </a:tbl>
          </a:graphicData>
        </a:graphic>
      </p:graphicFrame>
      <p:sp>
        <p:nvSpPr>
          <p:cNvPr id="7" name="Rectangle 2"/>
          <p:cNvSpPr txBox="1">
            <a:spLocks noChangeArrowheads="1"/>
          </p:cNvSpPr>
          <p:nvPr/>
        </p:nvSpPr>
        <p:spPr bwMode="auto">
          <a:xfrm>
            <a:off x="6772935" y="5724494"/>
            <a:ext cx="2236845" cy="995690"/>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a:rPr>
              <a:t>Vern Poythress at www.frame-poythress.org</a:t>
            </a:r>
          </a:p>
        </p:txBody>
      </p:sp>
    </p:spTree>
    <p:extLst>
      <p:ext uri="{BB962C8B-B14F-4D97-AF65-F5344CB8AC3E}">
        <p14:creationId xmlns:p14="http://schemas.microsoft.com/office/powerpoint/2010/main" val="3283923036"/>
      </p:ext>
    </p:extLst>
  </p:cSld>
  <p:clrMapOvr>
    <a:overrideClrMapping bg1="lt1" tx1="dk1" bg2="lt2" tx2="dk2" accent1="accent1" accent2="accent2" accent3="accent3" accent4="accent4" accent5="accent5" accent6="accent6" hlink="hlink" folHlink="folHlink"/>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4272" y="-85613"/>
            <a:ext cx="9187567" cy="6957882"/>
          </a:xfrm>
          <a:prstGeom prst="rect">
            <a:avLst/>
          </a:prstGeom>
        </p:spPr>
      </p:pic>
      <p:sp>
        <p:nvSpPr>
          <p:cNvPr id="6" name="Text Box 7"/>
          <p:cNvSpPr txBox="1">
            <a:spLocks noChangeArrowheads="1"/>
          </p:cNvSpPr>
          <p:nvPr/>
        </p:nvSpPr>
        <p:spPr bwMode="auto">
          <a:xfrm>
            <a:off x="8424890" y="20638"/>
            <a:ext cx="695270"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343</a:t>
            </a:r>
          </a:p>
        </p:txBody>
      </p:sp>
      <p:sp>
        <p:nvSpPr>
          <p:cNvPr id="760835" name="Rectangle 2"/>
          <p:cNvSpPr>
            <a:spLocks noGrp="1" noChangeArrowheads="1"/>
          </p:cNvSpPr>
          <p:nvPr>
            <p:ph type="ctrTitle"/>
          </p:nvPr>
        </p:nvSpPr>
        <p:spPr>
          <a:xfrm>
            <a:off x="242607" y="513684"/>
            <a:ext cx="8705174" cy="3493338"/>
          </a:xfrm>
          <a:noFill/>
          <a:ln>
            <a:noFill/>
          </a:ln>
        </p:spPr>
        <p:txBody>
          <a:bodyPr vert="horz" wrap="square" lIns="91440" tIns="45720" rIns="91440" bIns="45720" numCol="1" anchor="ctr" anchorCtr="0" compatLnSpc="1">
            <a:prstTxWarp prst="textNoShape">
              <a:avLst/>
            </a:prstTxWarp>
          </a:bodyPr>
          <a:lstStyle/>
          <a:p>
            <a:r>
              <a:rPr lang="ar-SA" sz="3600" b="1" dirty="0">
                <a:effectLst>
                  <a:glow rad="190500">
                    <a:schemeClr val="tx1"/>
                  </a:glow>
                </a:effectLst>
                <a:latin typeface="Arial" charset="0"/>
                <a:ea typeface="ＭＳ Ｐゴシック" charset="0"/>
              </a:rPr>
              <a:t>رؤيا ١ : ١٧-١٨</a:t>
            </a:r>
            <a:br>
              <a:rPr lang="ar-SA" sz="3600" b="1" dirty="0">
                <a:effectLst>
                  <a:glow rad="190500">
                    <a:schemeClr val="tx1"/>
                  </a:glow>
                </a:effectLst>
                <a:latin typeface="Arial" charset="0"/>
                <a:ea typeface="ＭＳ Ｐゴシック" charset="0"/>
              </a:rPr>
            </a:br>
            <a:br>
              <a:rPr lang="en-US" sz="3600" b="1" dirty="0">
                <a:effectLst>
                  <a:glow rad="190500">
                    <a:schemeClr val="tx1"/>
                  </a:glow>
                </a:effectLst>
                <a:latin typeface="Arial" charset="0"/>
                <a:ea typeface="ＭＳ Ｐゴシック" charset="0"/>
              </a:rPr>
            </a:br>
            <a:r>
              <a:rPr lang="ar-SA" sz="3600" b="1" dirty="0">
                <a:effectLst>
                  <a:glow rad="190500">
                    <a:schemeClr val="tx1"/>
                  </a:glow>
                </a:effectLst>
                <a:latin typeface="Arial" charset="0"/>
                <a:ea typeface="ＭＳ Ｐゴシック" charset="0"/>
              </a:rPr>
              <a:t>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a:t>
            </a:r>
          </a:p>
        </p:txBody>
      </p:sp>
    </p:spTree>
    <p:extLst>
      <p:ext uri="{BB962C8B-B14F-4D97-AF65-F5344CB8AC3E}">
        <p14:creationId xmlns:p14="http://schemas.microsoft.com/office/powerpoint/2010/main" val="1029054124"/>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amma/>
                <a:shade val="46275"/>
                <a:invGamma/>
              </a:schemeClr>
            </a:gs>
            <a:gs pos="100000">
              <a:schemeClr val="accent2"/>
            </a:gs>
          </a:gsLst>
          <a:lin ang="18900000" scaled="1"/>
        </a:gradFill>
        <a:effectLst/>
      </p:bgPr>
    </p:bg>
    <p:spTree>
      <p:nvGrpSpPr>
        <p:cNvPr id="1" name=""/>
        <p:cNvGrpSpPr/>
        <p:nvPr/>
      </p:nvGrpSpPr>
      <p:grpSpPr>
        <a:xfrm>
          <a:off x="0" y="0"/>
          <a:ext cx="0" cy="0"/>
          <a:chOff x="0" y="0"/>
          <a:chExt cx="0" cy="0"/>
        </a:xfrm>
      </p:grpSpPr>
      <p:sp>
        <p:nvSpPr>
          <p:cNvPr id="553988" name="Text Box 4"/>
          <p:cNvSpPr txBox="1">
            <a:spLocks noChangeArrowheads="1"/>
          </p:cNvSpPr>
          <p:nvPr/>
        </p:nvSpPr>
        <p:spPr bwMode="auto">
          <a:xfrm>
            <a:off x="684213" y="2625725"/>
            <a:ext cx="7991475" cy="2556727"/>
          </a:xfrm>
          <a:prstGeom prst="rect">
            <a:avLst/>
          </a:prstGeom>
          <a:gradFill rotWithShape="1">
            <a:gsLst>
              <a:gs pos="0">
                <a:srgbClr val="660066"/>
              </a:gs>
              <a:gs pos="50000">
                <a:schemeClr val="tx1"/>
              </a:gs>
              <a:gs pos="100000">
                <a:srgbClr val="660066"/>
              </a:gs>
            </a:gsLst>
            <a:lin ang="5400000" scaled="1"/>
          </a:gradFill>
          <a:ln w="9525">
            <a:noFill/>
            <a:miter lim="800000"/>
            <a:headEnd/>
            <a:tailEnd type="none" w="lg" len="lg"/>
          </a:ln>
          <a:effec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just" defTabSz="914400" rtl="1" eaLnBrk="0" fontAlgn="base" latinLnBrk="0" hangingPunct="0">
              <a:lnSpc>
                <a:spcPct val="100000"/>
              </a:lnSpc>
              <a:spcBef>
                <a:spcPct val="0"/>
              </a:spcBef>
              <a:spcAft>
                <a:spcPct val="0"/>
              </a:spcAft>
              <a:buClrTx/>
              <a:buSzTx/>
              <a:buFontTx/>
              <a:buNone/>
              <a:tabLst/>
              <a:defRPr/>
            </a:pPr>
            <a:r>
              <a:rPr kumimoji="0" lang="ar-SA" sz="2400" b="0" i="0" u="none" strike="noStrike" kern="1200" cap="none" spc="0" normalizeH="0" baseline="30000" noProof="0">
                <a:ln>
                  <a:noFill/>
                </a:ln>
                <a:solidFill>
                  <a:srgbClr val="000000"/>
                </a:solidFill>
                <a:effectLst/>
                <a:uLnTx/>
                <a:uFillTx/>
                <a:latin typeface="Comic Sans MS" charset="0"/>
                <a:ea typeface="ＭＳ Ｐゴシック" charset="0"/>
              </a:rPr>
              <a:t>١٧</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فَلَمَّا رَأَيْتُهُ سَقَطْتُ عِنْدَ رِجْلَيْهِ كَمَيِّتٍ، فَوَضَعَ يَدَهُ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ٱلْيُمْنَى</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عَلَيَّ قَائِلًا لِي: «لَا تَخَفْ، أَنَا هُوَ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ٱلْأَوَّلُ</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وَٱلْآخِرُ</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١٨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وَٱلْحَيُّ</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وَكُنْتُ مَيْتًا، وَهَا أَنَا حَيٌّ إِلَى أَبَدِ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ٱلْآبِدِينَ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آمِينَ. وَلِي مَفَاتِيحُ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ٱلْهَاوِيَةِ</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وَٱلْمَوْتِ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30000" noProof="0">
                <a:ln>
                  <a:noFill/>
                </a:ln>
                <a:solidFill>
                  <a:srgbClr val="FFFFFF"/>
                </a:solidFill>
                <a:effectLst/>
                <a:uLnTx/>
                <a:uFillTx/>
                <a:latin typeface="Comic Sans MS" charset="0"/>
                <a:ea typeface="ＭＳ Ｐゴシック" charset="0"/>
              </a:rPr>
              <a:t>١٩ </a:t>
            </a:r>
            <a:r>
              <a:rPr kumimoji="0" lang="ar-SA" sz="3200" b="0" i="0" u="none" strike="noStrike" kern="1200" cap="none" spc="0" normalizeH="0" baseline="0" noProof="0" err="1">
                <a:ln>
                  <a:noFill/>
                </a:ln>
                <a:solidFill>
                  <a:srgbClr val="FFFFFF"/>
                </a:solidFill>
                <a:effectLst/>
                <a:uLnTx/>
                <a:uFillTx/>
                <a:latin typeface="Comic Sans MS" charset="0"/>
                <a:ea typeface="ＭＳ Ｐゴシック" charset="0"/>
              </a:rPr>
              <a:t>فَٱكْتُبْ</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مَا رَأَيْتَ</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وَمَا هُوَ </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ك</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َائِنٌ</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وَمَا هُوَ </a:t>
            </a:r>
            <a:r>
              <a:rPr kumimoji="0" lang="ar-SA" sz="3200" b="0" i="0" u="none" strike="noStrike" kern="1200" cap="none" spc="0" normalizeH="0" baseline="0" noProof="0">
                <a:ln>
                  <a:noFill/>
                </a:ln>
                <a:solidFill>
                  <a:srgbClr val="FFFF00"/>
                </a:solidFill>
                <a:effectLst/>
                <a:uLnTx/>
                <a:uFillTx/>
                <a:latin typeface="Comic Sans MS" charset="0"/>
                <a:ea typeface="ＭＳ Ｐゴシック" charset="0"/>
              </a:rPr>
              <a:t>عَتِيدٌ أَنْ يَكُونَ بَعْدَ هَذَا</a:t>
            </a:r>
            <a:r>
              <a:rPr kumimoji="0" lang="ar-SA" sz="3200" b="0" i="0" u="none" strike="noStrike" kern="1200" cap="none" spc="0" normalizeH="0" baseline="0" noProof="0">
                <a:ln>
                  <a:noFill/>
                </a:ln>
                <a:solidFill>
                  <a:srgbClr val="FFFFFF"/>
                </a:solidFill>
                <a:effectLst/>
                <a:uLnTx/>
                <a:uFillTx/>
                <a:latin typeface="Comic Sans MS" charset="0"/>
                <a:ea typeface="ＭＳ Ｐゴシック" charset="0"/>
              </a:rPr>
              <a:t>. رؤيا ١: ١٧-١٩</a:t>
            </a:r>
            <a:endParaRPr kumimoji="0" lang="en-US" sz="3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764931" name="Text Box 2"/>
          <p:cNvSpPr txBox="1">
            <a:spLocks noChangeArrowheads="1"/>
          </p:cNvSpPr>
          <p:nvPr/>
        </p:nvSpPr>
        <p:spPr bwMode="auto">
          <a:xfrm>
            <a:off x="395288" y="152400"/>
            <a:ext cx="7475123" cy="1938992"/>
          </a:xfrm>
          <a:prstGeom prst="rect">
            <a:avLst/>
          </a:prstGeom>
          <a:solidFill>
            <a:srgbClr val="660066"/>
          </a:solidFill>
          <a:ln w="22225">
            <a:solidFill>
              <a:srgbClr val="FF0000"/>
            </a:solid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4800" b="0" i="0" u="none" strike="noStrike" kern="1200" cap="none" spc="0" normalizeH="0" baseline="0" noProof="0">
                <a:ln>
                  <a:noFill/>
                </a:ln>
                <a:solidFill>
                  <a:srgbClr val="FFFFFF"/>
                </a:solidFill>
                <a:effectLst/>
                <a:uLnTx/>
                <a:uFillTx/>
                <a:latin typeface="Arial" charset="0"/>
                <a:ea typeface="ＭＳ Ｐゴシック" charset="0"/>
                <a:cs typeface="Arial" charset="0"/>
              </a:rPr>
              <a:t>4 مبادئ تفسيرية 
</a:t>
            </a: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53987" name="Text Box 3"/>
          <p:cNvSpPr txBox="1">
            <a:spLocks noChangeArrowheads="1"/>
          </p:cNvSpPr>
          <p:nvPr/>
        </p:nvSpPr>
        <p:spPr bwMode="auto">
          <a:xfrm>
            <a:off x="912386" y="1421036"/>
            <a:ext cx="5601575" cy="1079399"/>
          </a:xfrm>
          <a:prstGeom prst="rect">
            <a:avLst/>
          </a:prstGeom>
          <a:solidFill>
            <a:srgbClr val="660066"/>
          </a:solidFill>
          <a:ln w="9525">
            <a:solidFill>
              <a:srgbClr val="FF0000"/>
            </a:solidFill>
            <a:miter lim="800000"/>
            <a:headEnd/>
            <a:tailEnd type="none" w="lg" len="lg"/>
          </a:ln>
          <a:effectLst>
            <a:outerShdw blurRad="63500" dist="107763" dir="13500000" algn="ctr" rotWithShape="0">
              <a:schemeClr val="tx2">
                <a:alpha val="50000"/>
              </a:schemeClr>
            </a:outerShdw>
          </a:effectLst>
        </p:spPr>
        <p:txBody>
          <a:bodyPr wrap="none" lIns="90000" tIns="46800" rIns="90000" bIns="4680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rPr>
              <a:t>استخدام سفر الرؤيا كمخطط الوحي المُلهم
</a:t>
            </a:r>
            <a:endParaRPr kumimoji="0" lang="en-US" sz="3200" b="0" i="0" u="none" strike="noStrike" kern="1200" cap="none" spc="0" normalizeH="0" baseline="0" noProof="0" dirty="0">
              <a:ln>
                <a:noFill/>
              </a:ln>
              <a:solidFill>
                <a:srgbClr val="DAE9FC"/>
              </a:solidFill>
              <a:effectLst/>
              <a:uLnTx/>
              <a:uFillTx/>
              <a:latin typeface="Comic Sans MS" charset="0"/>
              <a:ea typeface="ＭＳ Ｐゴシック" charset="-128"/>
              <a:cs typeface="ＭＳ Ｐゴシック" charset="-128"/>
            </a:endParaRPr>
          </a:p>
        </p:txBody>
      </p:sp>
      <p:sp>
        <p:nvSpPr>
          <p:cNvPr id="553993" name="Text Box 9"/>
          <p:cNvSpPr txBox="1">
            <a:spLocks noChangeArrowheads="1"/>
          </p:cNvSpPr>
          <p:nvPr/>
        </p:nvSpPr>
        <p:spPr bwMode="auto">
          <a:xfrm>
            <a:off x="912386" y="6002338"/>
            <a:ext cx="1836029" cy="525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رأيت</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4" name="Text Box 10"/>
          <p:cNvSpPr txBox="1">
            <a:spLocks noChangeArrowheads="1"/>
          </p:cNvSpPr>
          <p:nvPr/>
        </p:nvSpPr>
        <p:spPr bwMode="auto">
          <a:xfrm>
            <a:off x="3744571" y="5940119"/>
            <a:ext cx="859229"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كائن</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5" name="Text Box 11"/>
          <p:cNvSpPr txBox="1">
            <a:spLocks noChangeArrowheads="1"/>
          </p:cNvSpPr>
          <p:nvPr/>
        </p:nvSpPr>
        <p:spPr bwMode="auto">
          <a:xfrm>
            <a:off x="5651501" y="5786894"/>
            <a:ext cx="3024188" cy="956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SA" sz="2800" b="0" i="0" u="none" strike="noStrike" kern="1200" cap="none" spc="0" normalizeH="0" baseline="0" noProof="0">
                <a:ln>
                  <a:noFill/>
                </a:ln>
                <a:solidFill>
                  <a:srgbClr val="FFFF00"/>
                </a:solidFill>
                <a:effectLst/>
                <a:uLnTx/>
                <a:uFillTx/>
                <a:latin typeface="Comic Sans MS" charset="0"/>
                <a:ea typeface="ＭＳ Ｐゴシック" charset="0"/>
              </a:rPr>
              <a:t>ما هو عتيد ان يكون بعد هذا</a:t>
            </a:r>
            <a:endParaRPr kumimoji="0" lang="en-US" sz="2800" b="0" i="0" u="none" strike="noStrike" kern="1200" cap="none" spc="0" normalizeH="0" baseline="0" noProof="0">
              <a:ln>
                <a:noFill/>
              </a:ln>
              <a:solidFill>
                <a:srgbClr val="FFFF00"/>
              </a:solidFill>
              <a:effectLst/>
              <a:uLnTx/>
              <a:uFillTx/>
              <a:latin typeface="Comic Sans MS" charset="0"/>
              <a:ea typeface="ＭＳ Ｐゴシック" charset="0"/>
            </a:endParaRPr>
          </a:p>
        </p:txBody>
      </p:sp>
      <p:sp>
        <p:nvSpPr>
          <p:cNvPr id="553996" name="AutoShape 12"/>
          <p:cNvSpPr>
            <a:spLocks noChangeArrowheads="1"/>
          </p:cNvSpPr>
          <p:nvPr/>
        </p:nvSpPr>
        <p:spPr bwMode="auto">
          <a:xfrm>
            <a:off x="2874963"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53997" name="AutoShape 13"/>
          <p:cNvSpPr>
            <a:spLocks noChangeArrowheads="1"/>
          </p:cNvSpPr>
          <p:nvPr/>
        </p:nvSpPr>
        <p:spPr bwMode="auto">
          <a:xfrm>
            <a:off x="4746625" y="6002338"/>
            <a:ext cx="587375" cy="831850"/>
          </a:xfrm>
          <a:prstGeom prst="notchedRightArrow">
            <a:avLst>
              <a:gd name="adj1" fmla="val 50000"/>
              <a:gd name="adj2" fmla="val 25000"/>
            </a:avLst>
          </a:prstGeom>
          <a:solidFill>
            <a:schemeClr val="accent1"/>
          </a:solidFill>
          <a:ln w="9525">
            <a:solidFill>
              <a:schemeClr val="tx1"/>
            </a:solidFill>
            <a:miter lim="800000"/>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2" name="TextBox 9"/>
          <p:cNvSpPr txBox="1">
            <a:spLocks noChangeArrowheads="1"/>
          </p:cNvSpPr>
          <p:nvPr/>
        </p:nvSpPr>
        <p:spPr bwMode="auto">
          <a:xfrm>
            <a:off x="8445500" y="-5475"/>
            <a:ext cx="704039" cy="461665"/>
          </a:xfrm>
          <a:prstGeom prst="rect">
            <a:avLst/>
          </a:prstGeom>
          <a:solidFill>
            <a:schemeClr val="tx1"/>
          </a:solidFill>
          <a:ln>
            <a:noFill/>
          </a:ln>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٣٣٠</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418727" y="1041400"/>
            <a:ext cx="7451683" cy="552624"/>
          </a:xfrm>
        </p:spPr>
        <p:txBody>
          <a:bodyPr/>
          <a:lstStyle/>
          <a:p>
            <a:pPr algn="r"/>
            <a:r>
              <a:rPr lang="ar-SA" sz="3200" b="1" i="1" kern="1200" dirty="0">
                <a:solidFill>
                  <a:srgbClr val="FFFFFF"/>
                </a:solidFill>
                <a:effectLst>
                  <a:glow rad="292100">
                    <a:srgbClr val="000000">
                      <a:alpha val="75000"/>
                    </a:srgbClr>
                  </a:glow>
                </a:effectLst>
                <a:ea typeface="+mn-ea"/>
              </a:rPr>
              <a:t>المبدأ رقم 4:
</a:t>
            </a:r>
            <a:endParaRPr lang="en-US" dirty="0"/>
          </a:p>
        </p:txBody>
      </p:sp>
    </p:spTree>
    <p:extLst>
      <p:ext uri="{BB962C8B-B14F-4D97-AF65-F5344CB8AC3E}">
        <p14:creationId xmlns:p14="http://schemas.microsoft.com/office/powerpoint/2010/main" val="1750966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3988">
                                            <p:bg/>
                                          </p:spTgt>
                                        </p:tgtEl>
                                        <p:attrNameLst>
                                          <p:attrName>style.visibility</p:attrName>
                                        </p:attrNameLst>
                                      </p:cBhvr>
                                      <p:to>
                                        <p:strVal val="visible"/>
                                      </p:to>
                                    </p:set>
                                    <p:anim calcmode="lin" valueType="num">
                                      <p:cBhvr additive="base">
                                        <p:cTn id="7" dur="500" fill="hold"/>
                                        <p:tgtEl>
                                          <p:spTgt spid="553988">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53988">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53988">
                                            <p:txEl>
                                              <p:pRg st="0" end="0"/>
                                            </p:txEl>
                                          </p:spTgt>
                                        </p:tgtEl>
                                        <p:attrNameLst>
                                          <p:attrName>style.visibility</p:attrName>
                                        </p:attrNameLst>
                                      </p:cBhvr>
                                      <p:to>
                                        <p:strVal val="visible"/>
                                      </p:to>
                                    </p:set>
                                    <p:anim calcmode="lin" valueType="num">
                                      <p:cBhvr additive="base">
                                        <p:cTn id="11" dur="500" fill="hold"/>
                                        <p:tgtEl>
                                          <p:spTgt spid="553988">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398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3993"/>
                                        </p:tgtEl>
                                        <p:attrNameLst>
                                          <p:attrName>style.visibility</p:attrName>
                                        </p:attrNameLst>
                                      </p:cBhvr>
                                      <p:to>
                                        <p:strVal val="visible"/>
                                      </p:to>
                                    </p:set>
                                    <p:animEffect transition="in" filter="wipe(left)">
                                      <p:cBhvr>
                                        <p:cTn id="17" dur="500"/>
                                        <p:tgtEl>
                                          <p:spTgt spid="5539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3996"/>
                                        </p:tgtEl>
                                        <p:attrNameLst>
                                          <p:attrName>style.visibility</p:attrName>
                                        </p:attrNameLst>
                                      </p:cBhvr>
                                      <p:to>
                                        <p:strVal val="visible"/>
                                      </p:to>
                                    </p:set>
                                    <p:animEffect transition="in" filter="wipe(left)">
                                      <p:cBhvr>
                                        <p:cTn id="22" dur="500"/>
                                        <p:tgtEl>
                                          <p:spTgt spid="553996"/>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553994"/>
                                        </p:tgtEl>
                                        <p:attrNameLst>
                                          <p:attrName>style.visibility</p:attrName>
                                        </p:attrNameLst>
                                      </p:cBhvr>
                                      <p:to>
                                        <p:strVal val="visible"/>
                                      </p:to>
                                    </p:set>
                                    <p:animEffect transition="in" filter="wipe(left)">
                                      <p:cBhvr>
                                        <p:cTn id="25" dur="500"/>
                                        <p:tgtEl>
                                          <p:spTgt spid="553994"/>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553997"/>
                                        </p:tgtEl>
                                        <p:attrNameLst>
                                          <p:attrName>style.visibility</p:attrName>
                                        </p:attrNameLst>
                                      </p:cBhvr>
                                      <p:to>
                                        <p:strVal val="visible"/>
                                      </p:to>
                                    </p:set>
                                    <p:animEffect transition="in" filter="wipe(left)">
                                      <p:cBhvr>
                                        <p:cTn id="30" dur="500"/>
                                        <p:tgtEl>
                                          <p:spTgt spid="553997"/>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553995"/>
                                        </p:tgtEl>
                                        <p:attrNameLst>
                                          <p:attrName>style.visibility</p:attrName>
                                        </p:attrNameLst>
                                      </p:cBhvr>
                                      <p:to>
                                        <p:strVal val="visible"/>
                                      </p:to>
                                    </p:set>
                                    <p:animEffect transition="in" filter="wipe(left)">
                                      <p:cBhvr>
                                        <p:cTn id="33" dur="500"/>
                                        <p:tgtEl>
                                          <p:spTgt spid="5539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988" grpId="0" build="allAtOnce" animBg="1"/>
      <p:bldP spid="553993" grpId="0"/>
      <p:bldP spid="553994" grpId="0"/>
      <p:bldP spid="553995" grpId="0"/>
      <p:bldP spid="553996" grpId="0" animBg="1"/>
      <p:bldP spid="55399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115718" y="2790032"/>
            <a:ext cx="6985001" cy="1366837"/>
          </a:xfrm>
          <a:solidFill>
            <a:srgbClr val="000000"/>
          </a:solidFill>
        </p:spPr>
        <p:txBody>
          <a:bodyPr anchor="b"/>
          <a:lstStyle/>
          <a:p>
            <a:r>
              <a:rPr lang="ar-JO" sz="11500" dirty="0">
                <a:latin typeface="Arial" charset="0"/>
                <a:ea typeface="ＭＳ Ｐゴシック" charset="0"/>
              </a:rPr>
              <a:t>رؤيا يوحنا</a:t>
            </a:r>
          </a:p>
        </p:txBody>
      </p:sp>
      <p:graphicFrame>
        <p:nvGraphicFramePr>
          <p:cNvPr id="9" name="Table 8"/>
          <p:cNvGraphicFramePr>
            <a:graphicFrameLocks noGrp="1"/>
          </p:cNvGraphicFramePr>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في أحداث النهاية </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a:t>
                      </a:r>
                      <a:r>
                        <a:rPr kumimoji="0" lang="en-US" sz="1800" b="1" i="0" u="none" strike="noStrike" cap="none" normalizeH="0" baseline="0" dirty="0">
                          <a:ln>
                            <a:noFill/>
                          </a:ln>
                          <a:solidFill>
                            <a:schemeClr val="tx1"/>
                          </a:solidFill>
                          <a:effectLst/>
                          <a:latin typeface="Arial" charset="0"/>
                          <a:ea typeface="ＭＳ Ｐゴシック" charset="0"/>
                          <a:cs typeface="Arial" charset="0"/>
                        </a:rPr>
                        <a:t>1</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الإصحاحات</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ar-JO" sz="1800" b="1" i="0" u="none" strike="noStrike" cap="none" normalizeH="0" baseline="0" dirty="0">
                          <a:ln>
                            <a:noFill/>
                          </a:ln>
                          <a:solidFill>
                            <a:schemeClr val="tx1"/>
                          </a:solidFill>
                          <a:effectLst/>
                          <a:latin typeface="Arial" charset="0"/>
                          <a:ea typeface="ＭＳ Ｐゴシック" charset="0"/>
                          <a:cs typeface="Arial" charset="0"/>
                        </a:rPr>
                        <a:t> 2-3</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الإصحاحات 4-22</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مَا رَأَيْتَ</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أ)</a:t>
                      </a:r>
                      <a:endParaRPr kumimoji="0" lang="en-US" sz="1800" b="0"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كَائِنٌ</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altLang="ja-JP" sz="1800" b="0"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(1: 19 ب)</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وَمَا هُوَ عَتِيدٌ أَنْ يَكُونَ بَعْدَ هذَا.</a:t>
                      </a:r>
                      <a:r>
                        <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charset="0"/>
                          <a:ea typeface="ＭＳ Ｐゴシック" charset="0"/>
                          <a:cs typeface="Times New Roman" charset="0"/>
                        </a:rPr>
                        <a:t>(1: 19 ت)</a:t>
                      </a:r>
                      <a:endParaRPr kumimoji="0" lang="en-US" altLang="ja-JP"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ماضي</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حاضر</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مستقبل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a:ln>
                            <a:noFill/>
                          </a:ln>
                          <a:solidFill>
                            <a:schemeClr val="tx1"/>
                          </a:solidFill>
                          <a:effectLst/>
                          <a:latin typeface="Arial" charset="0"/>
                          <a:ea typeface="ＭＳ Ｐゴシック" charset="0"/>
                          <a:cs typeface="Arial" charset="0"/>
                        </a:rPr>
                        <a:t>المسيح</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كشف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إلى السماء على الأرض</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الواجبات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الدينونة والمكافآت</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1:1-3</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المسيح</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 9-20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أفسس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برغامس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ثياتيرا</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ساردس</a:t>
                      </a:r>
                      <a:endParaRPr kumimoji="0" lang="ar-JO" sz="18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charset="0"/>
                          <a:ea typeface="ＭＳ Ｐゴシック" charset="0"/>
                          <a:cs typeface="Times New Roman" charset="0"/>
                        </a:rPr>
                        <a:t>لاودكية</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charset="0"/>
                          <a:ea typeface="ＭＳ Ｐゴシック" charset="0"/>
                          <a:cs typeface="Times New Roman" charset="0"/>
                        </a:rPr>
                        <a:t>المجيء</a:t>
                      </a: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20</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Times New Roman"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charset="0"/>
                          <a:ea typeface="ＭＳ Ｐゴシック" charset="0"/>
                          <a:cs typeface="Arial"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318، 324م</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71141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6350"/>
            <a:ext cx="9144000" cy="1980793"/>
          </a:xfrm>
        </p:spPr>
        <p:txBody>
          <a:bodyPr/>
          <a:lstStyle/>
          <a:p>
            <a:r>
              <a:rPr lang="en-US" sz="4000" b="1" dirty="0">
                <a:solidFill>
                  <a:schemeClr val="bg1"/>
                </a:solidFill>
                <a:effectLst>
                  <a:glow rad="152400">
                    <a:schemeClr val="tx1"/>
                  </a:glow>
                </a:effectLst>
                <a:latin typeface="Arial"/>
                <a:cs typeface="Arial"/>
              </a:rPr>
              <a:t>(1:20 </a:t>
            </a:r>
            <a:r>
              <a:rPr lang="en-US" sz="3200" b="1" dirty="0">
                <a:solidFill>
                  <a:schemeClr val="bg1"/>
                </a:solidFill>
                <a:effectLst>
                  <a:glow rad="152400">
                    <a:schemeClr val="tx1"/>
                  </a:glow>
                </a:effectLst>
                <a:latin typeface="Arial"/>
                <a:cs typeface="Arial"/>
              </a:rPr>
              <a:t>NLT</a:t>
            </a:r>
            <a:r>
              <a:rPr lang="en-US" sz="4000" b="1" dirty="0">
                <a:solidFill>
                  <a:schemeClr val="bg1"/>
                </a:solidFill>
                <a:effectLst>
                  <a:glow rad="152400">
                    <a:schemeClr val="tx1"/>
                  </a:glow>
                </a:effectLst>
                <a:latin typeface="Arial"/>
                <a:cs typeface="Arial"/>
              </a:rPr>
              <a:t>) </a:t>
            </a:r>
            <a:r>
              <a:rPr lang="ar-JO" sz="4000" b="1" dirty="0">
                <a:solidFill>
                  <a:schemeClr val="bg1"/>
                </a:solidFill>
                <a:effectLst>
                  <a:glow rad="152400">
                    <a:schemeClr val="tx1"/>
                  </a:glow>
                </a:effectLst>
                <a:latin typeface="Arial"/>
                <a:cs typeface="Arial"/>
              </a:rPr>
              <a:t>ما هي السبع نجمات، وما هي السبع منارات؟</a:t>
            </a:r>
            <a:endParaRPr lang="en-US" sz="4000" b="1" dirty="0">
              <a:solidFill>
                <a:schemeClr val="bg1"/>
              </a:solidFill>
              <a:effectLst>
                <a:glow rad="152400">
                  <a:schemeClr val="tx1"/>
                </a:glow>
              </a:effectLst>
              <a:latin typeface="Arial"/>
              <a:cs typeface="Arial"/>
            </a:endParaRPr>
          </a:p>
        </p:txBody>
      </p:sp>
      <p:pic>
        <p:nvPicPr>
          <p:cNvPr id="4" name="Picture 3"/>
          <p:cNvPicPr>
            <a:picLocks noChangeAspect="1"/>
          </p:cNvPicPr>
          <p:nvPr/>
        </p:nvPicPr>
        <p:blipFill>
          <a:blip r:embed="rId4"/>
          <a:stretch>
            <a:fillRect/>
          </a:stretch>
        </p:blipFill>
        <p:spPr>
          <a:xfrm>
            <a:off x="5030760" y="2070100"/>
            <a:ext cx="4089400" cy="4787900"/>
          </a:xfrm>
          <a:prstGeom prst="rect">
            <a:avLst/>
          </a:prstGeom>
        </p:spPr>
      </p:pic>
      <p:sp>
        <p:nvSpPr>
          <p:cNvPr id="3" name="Title 1"/>
          <p:cNvSpPr txBox="1">
            <a:spLocks/>
          </p:cNvSpPr>
          <p:nvPr/>
        </p:nvSpPr>
        <p:spPr bwMode="auto">
          <a:xfrm>
            <a:off x="1" y="1987143"/>
            <a:ext cx="5458080" cy="45974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9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هذا هو سر النجوم السبعة والتي رأيتها بيدي اليمنى والسبع </a:t>
            </a:r>
            <a:r>
              <a:rPr kumimoji="0" lang="ar-JO" sz="3200" b="1" i="0"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من ذهب :السبعة نجوم هم الملائكة من الكنائس السبعة , كما ان السبعة </a:t>
            </a:r>
            <a:r>
              <a:rPr kumimoji="0" lang="ar-JO" sz="3200" b="1" i="0" u="none" strike="noStrike" kern="1200" cap="none" spc="0" normalizeH="0" baseline="0" noProof="0" dirty="0" err="1">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مناير</a:t>
            </a:r>
            <a:r>
              <a:rPr kumimoji="0" lang="ar-JO" sz="3200" b="1" i="0" u="none" strike="noStrike" kern="1200" cap="none" spc="0" normalizeH="0" baseline="0" noProof="0" dirty="0">
                <a:ln>
                  <a:noFill/>
                </a:ln>
                <a:solidFill>
                  <a:prstClr val="white"/>
                </a:solidFill>
                <a:effectLst>
                  <a:glow rad="152400">
                    <a:prstClr val="black"/>
                  </a:glow>
                </a:effectLst>
                <a:uLnTx/>
                <a:uFillTx/>
                <a:latin typeface="Arial" panose="020B0604020202020204" pitchFamily="34" charset="0"/>
                <a:ea typeface="ＭＳ Ｐゴシック" charset="0"/>
                <a:cs typeface="Arial" panose="020B0604020202020204" pitchFamily="34" charset="0"/>
              </a:rPr>
              <a:t> هم السبعة كنائس</a:t>
            </a:r>
            <a:r>
              <a:rPr kumimoji="0" lang="en-US" sz="3200" b="1" i="0" u="none" strike="noStrike" kern="1200" cap="none" spc="0" normalizeH="0" baseline="0" noProof="0" dirty="0">
                <a:ln>
                  <a:noFill/>
                </a:ln>
                <a:solidFill>
                  <a:prstClr val="white"/>
                </a:solidFill>
                <a:effectLst>
                  <a:glow rad="152400">
                    <a:prstClr val="black"/>
                  </a:glow>
                </a:effectLst>
                <a:uLnTx/>
                <a:uFillTx/>
                <a:latin typeface="Arial"/>
                <a:ea typeface="ＭＳ Ｐゴシック" charset="0"/>
                <a:cs typeface="Arial"/>
              </a:rPr>
              <a:t>."</a:t>
            </a:r>
          </a:p>
        </p:txBody>
      </p:sp>
    </p:spTree>
    <p:extLst>
      <p:ext uri="{BB962C8B-B14F-4D97-AF65-F5344CB8AC3E}">
        <p14:creationId xmlns:p14="http://schemas.microsoft.com/office/powerpoint/2010/main" val="212218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330" y="0"/>
            <a:ext cx="9156330" cy="6870329"/>
          </a:xfrm>
          <a:prstGeom prst="rect">
            <a:avLst/>
          </a:prstGeom>
        </p:spPr>
      </p:pic>
      <p:sp>
        <p:nvSpPr>
          <p:cNvPr id="758786" name="Rectangle 3"/>
          <p:cNvSpPr>
            <a:spLocks noGrp="1" noChangeArrowheads="1"/>
          </p:cNvSpPr>
          <p:nvPr>
            <p:ph type="title"/>
          </p:nvPr>
        </p:nvSpPr>
        <p:spPr>
          <a:xfrm>
            <a:off x="-1" y="1"/>
            <a:ext cx="4387989" cy="1553452"/>
          </a:xfrm>
        </p:spPr>
        <p:txBody>
          <a:bodyPr/>
          <a:lstStyle/>
          <a:p>
            <a:r>
              <a:rPr lang="ar-EG" b="1" dirty="0">
                <a:solidFill>
                  <a:srgbClr val="FFFFFF"/>
                </a:solidFill>
                <a:effectLst>
                  <a:glow rad="101600">
                    <a:schemeClr val="tx1"/>
                  </a:glow>
                </a:effectLst>
                <a:latin typeface="Arial" charset="0"/>
                <a:ea typeface="ＭＳ Ｐゴシック" charset="0"/>
              </a:rPr>
              <a:t>غرق في مستويات متدنية جديدة ...</a:t>
            </a:r>
            <a:endParaRPr lang="en-US" b="1" dirty="0">
              <a:solidFill>
                <a:srgbClr val="FFFFFF"/>
              </a:solidFill>
              <a:effectLst>
                <a:glow rad="101600">
                  <a:schemeClr val="tx1"/>
                </a:glow>
              </a:effectLst>
              <a:latin typeface="Arial" charset="0"/>
              <a:ea typeface="ＭＳ Ｐゴシック" charset="0"/>
            </a:endParaRPr>
          </a:p>
        </p:txBody>
      </p:sp>
      <p:pic>
        <p:nvPicPr>
          <p:cNvPr id="3" name="Picture 2"/>
          <p:cNvPicPr>
            <a:picLocks noChangeAspect="1"/>
          </p:cNvPicPr>
          <p:nvPr/>
        </p:nvPicPr>
        <p:blipFill>
          <a:blip r:embed="rId4"/>
          <a:stretch>
            <a:fillRect/>
          </a:stretch>
        </p:blipFill>
        <p:spPr>
          <a:xfrm>
            <a:off x="4387988" y="0"/>
            <a:ext cx="4756012" cy="6858000"/>
          </a:xfrm>
          <a:prstGeom prst="rect">
            <a:avLst/>
          </a:prstGeom>
        </p:spPr>
      </p:pic>
      <p:pic>
        <p:nvPicPr>
          <p:cNvPr id="4" name="Picture 3"/>
          <p:cNvPicPr>
            <a:picLocks noChangeAspect="1"/>
          </p:cNvPicPr>
          <p:nvPr/>
        </p:nvPicPr>
        <p:blipFill>
          <a:blip r:embed="rId5"/>
          <a:stretch>
            <a:fillRect/>
          </a:stretch>
        </p:blipFill>
        <p:spPr>
          <a:xfrm>
            <a:off x="293472" y="1948465"/>
            <a:ext cx="7620000" cy="4292600"/>
          </a:xfrm>
          <a:prstGeom prst="rect">
            <a:avLst/>
          </a:prstGeom>
          <a:ln w="76200" cmpd="sng">
            <a:solidFill>
              <a:schemeClr val="bg1"/>
            </a:solidFill>
          </a:ln>
        </p:spPr>
      </p:pic>
    </p:spTree>
    <p:extLst>
      <p:ext uri="{BB962C8B-B14F-4D97-AF65-F5344CB8AC3E}">
        <p14:creationId xmlns:p14="http://schemas.microsoft.com/office/powerpoint/2010/main" val="1187674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noChangeArrowheads="1"/>
          </p:cNvPicPr>
          <p:nvPr/>
        </p:nvPicPr>
        <p:blipFill>
          <a:blip r:embed="rId2">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93187" name="Text Box 4"/>
          <p:cNvSpPr txBox="1">
            <a:spLocks noChangeArrowheads="1"/>
          </p:cNvSpPr>
          <p:nvPr/>
        </p:nvSpPr>
        <p:spPr bwMode="auto">
          <a:xfrm>
            <a:off x="8458200"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rPr>
              <a:t>649</a:t>
            </a:r>
            <a:endParaRPr kumimoji="0" lang="en-US" sz="24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Arial" charset="0"/>
              <a:ea typeface="ＭＳ Ｐゴシック" charset="0"/>
              <a:cs typeface="Arial" charset="0"/>
            </a:endParaRPr>
          </a:p>
        </p:txBody>
      </p:sp>
      <p:sp>
        <p:nvSpPr>
          <p:cNvPr id="148485" name="Rectangle 5"/>
          <p:cNvSpPr>
            <a:spLocks noGrp="1" noChangeArrowheads="1"/>
          </p:cNvSpPr>
          <p:nvPr>
            <p:ph type="title" idx="4294967295"/>
          </p:nvPr>
        </p:nvSpPr>
        <p:spPr>
          <a:xfrm>
            <a:off x="0" y="317500"/>
            <a:ext cx="9144000" cy="1003300"/>
          </a:xfrm>
          <a:effectLst>
            <a:outerShdw blurRad="63500" dist="38099" dir="2700000" algn="ctr" rotWithShape="0">
              <a:schemeClr val="bg2">
                <a:alpha val="74998"/>
              </a:schemeClr>
            </a:outerShdw>
          </a:effectLst>
        </p:spPr>
        <p:txBody>
          <a:bodyPr/>
          <a:lstStyle/>
          <a:p>
            <a:pPr rtl="1" eaLnBrk="1" hangingPunct="1">
              <a:defRPr/>
            </a:pPr>
            <a:r>
              <a:rPr lang="ar-JO" sz="4000" dirty="0">
                <a:effectLst/>
                <a:latin typeface="Times New Roman" panose="02020603050405020304" pitchFamily="18" charset="0"/>
                <a:ea typeface="ＭＳ Ｐゴシック" charset="0"/>
                <a:cs typeface="Times New Roman" panose="02020603050405020304" pitchFamily="18" charset="0"/>
              </a:rPr>
              <a:t>سور النار (زك </a:t>
            </a:r>
            <a:r>
              <a:rPr lang="ar-SA" sz="4000" dirty="0">
                <a:effectLst/>
                <a:latin typeface="Times New Roman" panose="02020603050405020304" pitchFamily="18" charset="0"/>
                <a:ea typeface="ＭＳ Ｐゴシック" charset="0"/>
                <a:cs typeface="Times New Roman" panose="02020603050405020304" pitchFamily="18" charset="0"/>
              </a:rPr>
              <a:t>٢: ٤-٥</a:t>
            </a:r>
            <a:r>
              <a:rPr lang="ar-JO" sz="4000" dirty="0">
                <a:effectLst/>
                <a:latin typeface="Times New Roman" panose="02020603050405020304" pitchFamily="18" charset="0"/>
                <a:ea typeface="ＭＳ Ｐゴシック" charset="0"/>
                <a:cs typeface="Times New Roman" panose="02020603050405020304" pitchFamily="18" charset="0"/>
              </a:rPr>
              <a:t>)</a:t>
            </a:r>
            <a:endParaRPr lang="en-US" sz="4000" dirty="0">
              <a:effectLst/>
              <a:latin typeface="Times New Roman" panose="02020603050405020304" pitchFamily="18" charset="0"/>
              <a:ea typeface="ＭＳ Ｐゴシック" charset="0"/>
              <a:cs typeface="Times New Roman" panose="02020603050405020304" pitchFamily="18" charset="0"/>
            </a:endParaRPr>
          </a:p>
        </p:txBody>
      </p:sp>
      <p:sp>
        <p:nvSpPr>
          <p:cNvPr id="5" name="Rectangle 5"/>
          <p:cNvSpPr txBox="1">
            <a:spLocks noChangeArrowheads="1"/>
          </p:cNvSpPr>
          <p:nvPr/>
        </p:nvSpPr>
        <p:spPr bwMode="auto">
          <a:xfrm>
            <a:off x="0" y="4509120"/>
            <a:ext cx="9144000" cy="2348880"/>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CC"/>
                </a:solidFill>
                <a:effectLst>
                  <a:glow rad="165100">
                    <a:srgbClr val="000000"/>
                  </a:glow>
                </a:effectLst>
                <a:uLnTx/>
                <a:uFillTx/>
                <a:latin typeface="Arial"/>
                <a:ea typeface="ＭＳ Ｐゴシック" pitchFamily="24" charset="-128"/>
                <a:cs typeface="Arial"/>
              </a:rPr>
              <a:t>و كلم هذا الغلام قائلاً كالأعراء تسكن أورشليم من كثرة الناس و البهائم فيها و أنا يقول الرب أكون لها سور نار من حولها و أكون مجداً في وسطها</a:t>
            </a:r>
            <a:endParaRPr kumimoji="0" lang="en-US" sz="3600" b="1" i="0" u="none" strike="noStrike" kern="1200" cap="none" spc="0" normalizeH="0" baseline="0" noProof="0" dirty="0">
              <a:ln>
                <a:noFill/>
              </a:ln>
              <a:solidFill>
                <a:srgbClr val="FFFFCC"/>
              </a:solidFill>
              <a:effectLst>
                <a:glow rad="165100">
                  <a:srgbClr val="000000"/>
                </a:glow>
              </a:effectLst>
              <a:uLnTx/>
              <a:uFillTx/>
              <a:latin typeface="Arial" charset="0"/>
              <a:ea typeface="ＭＳ Ｐゴシック"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2"/>
          <p:cNvPicPr>
            <a:picLocks noChangeAspect="1" noChangeArrowheads="1"/>
          </p:cNvPicPr>
          <p:nvPr/>
        </p:nvPicPr>
        <p:blipFill>
          <a:blip r:embed="rId2">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146435" name="Rectangle 3"/>
          <p:cNvSpPr>
            <a:spLocks noGrp="1" noChangeArrowheads="1"/>
          </p:cNvSpPr>
          <p:nvPr>
            <p:ph type="title"/>
          </p:nvPr>
        </p:nvSpPr>
        <p:spPr>
          <a:xfrm>
            <a:off x="-36513" y="381000"/>
            <a:ext cx="9190038" cy="1155700"/>
          </a:xfrm>
          <a:effectLst/>
        </p:spPr>
        <p:txBody>
          <a:bodyPr/>
          <a:lstStyle/>
          <a:p>
            <a:pPr eaLnBrk="1" hangingPunct="1">
              <a:defRPr/>
            </a:pPr>
            <a:r>
              <a:rPr lang="ar-JO" sz="3600" dirty="0">
                <a:effectLst>
                  <a:glow rad="228600">
                    <a:schemeClr val="bg2">
                      <a:alpha val="78000"/>
                    </a:schemeClr>
                  </a:glow>
                  <a:outerShdw blurRad="38100" dist="38100" dir="2700000" algn="tl">
                    <a:srgbClr val="000000"/>
                  </a:outerShdw>
                </a:effectLst>
                <a:latin typeface="Arial" charset="0"/>
                <a:ea typeface="ＭＳ Ｐゴシック" charset="0"/>
                <a:cs typeface="Times New Roman" charset="0"/>
              </a:rPr>
              <a:t>المنارة و شجر الزيتون (زك ٤: ١-١٤)</a:t>
            </a:r>
            <a:endParaRPr lang="en-US" sz="3600" dirty="0">
              <a:effectLst>
                <a:glow rad="228600">
                  <a:schemeClr val="bg2">
                    <a:alpha val="78000"/>
                  </a:schemeClr>
                </a:glow>
                <a:outerShdw blurRad="38100" dist="38100" dir="2700000" algn="tl">
                  <a:srgbClr val="000000"/>
                </a:outerShdw>
              </a:effectLst>
              <a:latin typeface="Arial" charset="0"/>
              <a:ea typeface="ＭＳ Ｐゴシック" charset="0"/>
              <a:cs typeface="Times New Roman" charset="0"/>
            </a:endParaRPr>
          </a:p>
        </p:txBody>
      </p:sp>
      <p:sp>
        <p:nvSpPr>
          <p:cNvPr id="4" name="Rectangle 3"/>
          <p:cNvSpPr txBox="1">
            <a:spLocks noChangeArrowheads="1"/>
          </p:cNvSpPr>
          <p:nvPr/>
        </p:nvSpPr>
        <p:spPr bwMode="auto">
          <a:xfrm>
            <a:off x="150813" y="3212976"/>
            <a:ext cx="8885237" cy="3529137"/>
          </a:xfrm>
          <a:prstGeom prst="rect">
            <a:avLst/>
          </a:prstGeom>
          <a:noFill/>
          <a:ln w="9525">
            <a:noFill/>
            <a:miter lim="800000"/>
            <a:headEnd/>
            <a:tailEnd/>
          </a:ln>
          <a:effectLst/>
        </p:spPr>
        <p:txBody>
          <a:bodyPr lIns="92075" tIns="46038" rIns="92075" bIns="46038" anchor="ctr"/>
          <a:lst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a:ea typeface="ＭＳ Ｐゴシック" pitchFamily="24" charset="-128"/>
                <a:cs typeface="Arial"/>
              </a:rPr>
              <a:t>إن يدي زربابل قد أسستا هذا البيت فيداه تتممانه فتعلم أن رب الجنود أرسلني إليكم لأنه من ازدرى بيوم الأمور الصغيرة فتفرح أولئك السبع و يرون الزيج بيد زربابل إنما هي أعين الرب الجائلة في الأرض كلها</a:t>
            </a:r>
            <a:endParaRPr kumimoji="0" lang="en-US"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a:ea typeface="ＭＳ Ｐゴシック" pitchFamily="24"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a:ea typeface="ＭＳ Ｐゴシック" pitchFamily="24" charset="-128"/>
                <a:cs typeface="Arial"/>
              </a:rPr>
              <a:t> (</a:t>
            </a:r>
            <a:r>
              <a:rPr kumimoji="0" lang="ar-JO"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a:ea typeface="ＭＳ Ｐゴシック" pitchFamily="24" charset="-128"/>
                <a:cs typeface="Arial"/>
              </a:rPr>
              <a:t>زك ٤: ٩-١٠</a:t>
            </a:r>
            <a:r>
              <a:rPr kumimoji="0" lang="en-US"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alpha val="43137"/>
                    </a:srgbClr>
                  </a:outerShdw>
                </a:effectLst>
                <a:uLnTx/>
                <a:uFillTx/>
                <a:latin typeface="Arial"/>
                <a:ea typeface="ＭＳ Ｐゴシック" pitchFamily="24" charset="-128"/>
                <a:cs typeface="Arial"/>
              </a:rPr>
              <a:t>)</a:t>
            </a:r>
            <a:endParaRPr kumimoji="0" lang="en-US" sz="2800" b="1" i="0" u="none" strike="noStrike" kern="1200" cap="none" spc="0" normalizeH="0" baseline="0" noProof="0" dirty="0">
              <a:ln>
                <a:noFill/>
              </a:ln>
              <a:solidFill>
                <a:srgbClr val="FFFFCC"/>
              </a:solidFill>
              <a:effectLst>
                <a:glow rad="228600">
                  <a:srgbClr val="000000">
                    <a:alpha val="78000"/>
                  </a:srgbClr>
                </a:glow>
                <a:outerShdw blurRad="38100" dist="38100" dir="2700000" algn="tl">
                  <a:srgbClr val="000000"/>
                </a:outerShdw>
              </a:effectLst>
              <a:uLnTx/>
              <a:uFillTx/>
              <a:latin typeface="Arial" charset="0"/>
              <a:ea typeface="ＭＳ Ｐゴシック" charset="0"/>
              <a:cs typeface="Times New Roman" charset="0"/>
            </a:endParaRPr>
          </a:p>
        </p:txBody>
      </p:sp>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ECBC149-3B9E-E948-B210-9E663036DF1A}"/>
              </a:ext>
            </a:extLst>
          </p:cNvPr>
          <p:cNvGrpSpPr/>
          <p:nvPr/>
        </p:nvGrpSpPr>
        <p:grpSpPr>
          <a:xfrm>
            <a:off x="0" y="0"/>
            <a:ext cx="9144000" cy="6858000"/>
            <a:chOff x="0" y="0"/>
            <a:chExt cx="9144000" cy="6858000"/>
          </a:xfrm>
        </p:grpSpPr>
        <p:pic>
          <p:nvPicPr>
            <p:cNvPr id="140800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a:solidFill>
                    <a:srgbClr val="FFFFFF"/>
                  </a:solidFill>
                </a14:hiddenFill>
              </a:ext>
            </a:extLst>
          </p:spPr>
        </p:pic>
        <p:sp>
          <p:nvSpPr>
            <p:cNvPr id="1408013" name="Oval 14"/>
            <p:cNvSpPr>
              <a:spLocks noChangeArrowheads="1"/>
            </p:cNvSpPr>
            <p:nvPr/>
          </p:nvSpPr>
          <p:spPr bwMode="auto">
            <a:xfrm>
              <a:off x="533400" y="2895600"/>
              <a:ext cx="457200" cy="381000"/>
            </a:xfrm>
            <a:prstGeom prst="ellipse">
              <a:avLst/>
            </a:prstGeom>
            <a:solidFill>
              <a:srgbClr val="3973D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sp>
        <p:nvSpPr>
          <p:cNvPr id="173069" name="Rectangle 13"/>
          <p:cNvSpPr>
            <a:spLocks noGrp="1" noChangeArrowheads="1"/>
          </p:cNvSpPr>
          <p:nvPr>
            <p:ph type="title" idx="4294967295"/>
          </p:nvPr>
        </p:nvSpPr>
        <p:spPr>
          <a:xfrm>
            <a:off x="-141103" y="4842956"/>
            <a:ext cx="9285103" cy="1551666"/>
          </a:xfrm>
          <a:solidFill>
            <a:srgbClr val="020009"/>
          </a:solidFill>
          <a:effectLst>
            <a:outerShdw blurRad="63500" dist="53882" dir="2700000" algn="ctr" rotWithShape="0">
              <a:srgbClr val="020009">
                <a:alpha val="74998"/>
              </a:srgbClr>
            </a:outerShdw>
          </a:effectLst>
        </p:spPr>
        <p:txBody>
          <a:bodyPr wrap="square" lIns="73622" tIns="36810" rIns="73622" bIns="36810" anchor="t">
            <a:spAutoFit/>
          </a:bodyPr>
          <a:lstStyle/>
          <a:p>
            <a:pPr algn="ctr" rtl="1">
              <a:spcBef>
                <a:spcPct val="50000"/>
              </a:spcBef>
              <a:defRPr/>
            </a:pPr>
            <a:r>
              <a:rPr lang="ar-JO" sz="3200" b="1" dirty="0">
                <a:solidFill>
                  <a:schemeClr val="tx1"/>
                </a:solidFill>
              </a:rPr>
              <a:t>ساعد الكشف عن سيادة يسوع المسيح في إقناع الكنائس السبع في آسيا بأن المسيح يمكنه التغلب على التنازلات الداخلية والمعارضة الخارجية.</a:t>
            </a:r>
          </a:p>
        </p:txBody>
      </p:sp>
      <p:grpSp>
        <p:nvGrpSpPr>
          <p:cNvPr id="5" name="Group 4"/>
          <p:cNvGrpSpPr/>
          <p:nvPr/>
        </p:nvGrpSpPr>
        <p:grpSpPr>
          <a:xfrm>
            <a:off x="4698382" y="263572"/>
            <a:ext cx="4320034" cy="4055675"/>
            <a:chOff x="4644008" y="404664"/>
            <a:chExt cx="4320034" cy="4055675"/>
          </a:xfrm>
        </p:grpSpPr>
        <p:sp>
          <p:nvSpPr>
            <p:cNvPr id="2" name="Oval 1"/>
            <p:cNvSpPr/>
            <p:nvPr/>
          </p:nvSpPr>
          <p:spPr bwMode="auto">
            <a:xfrm>
              <a:off x="4932040" y="980728"/>
              <a:ext cx="2088232" cy="1800200"/>
            </a:xfrm>
            <a:prstGeom prst="ellipse">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73059" name="Oval 3"/>
            <p:cNvSpPr>
              <a:spLocks noChangeArrowheads="1"/>
            </p:cNvSpPr>
            <p:nvPr/>
          </p:nvSpPr>
          <p:spPr bwMode="auto">
            <a:xfrm>
              <a:off x="6372200" y="220486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0" name="Text Box 4"/>
            <p:cNvSpPr txBox="1">
              <a:spLocks noChangeArrowheads="1"/>
            </p:cNvSpPr>
            <p:nvPr/>
          </p:nvSpPr>
          <p:spPr bwMode="auto">
            <a:xfrm>
              <a:off x="5724128" y="404664"/>
              <a:ext cx="2232248" cy="830997"/>
            </a:xfrm>
            <a:prstGeom prst="rect">
              <a:avLst/>
            </a:prstGeom>
            <a:no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الكنائس</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 الآسيوية</a:t>
              </a:r>
            </a:p>
          </p:txBody>
        </p:sp>
        <p:sp>
          <p:nvSpPr>
            <p:cNvPr id="173062" name="Oval 6"/>
            <p:cNvSpPr>
              <a:spLocks noChangeArrowheads="1"/>
            </p:cNvSpPr>
            <p:nvPr/>
          </p:nvSpPr>
          <p:spPr bwMode="auto">
            <a:xfrm>
              <a:off x="5364088" y="198884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3" name="Oval 7"/>
            <p:cNvSpPr>
              <a:spLocks noChangeArrowheads="1"/>
            </p:cNvSpPr>
            <p:nvPr/>
          </p:nvSpPr>
          <p:spPr bwMode="auto">
            <a:xfrm>
              <a:off x="5561186" y="16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4" name="Oval 8"/>
            <p:cNvSpPr>
              <a:spLocks noChangeArrowheads="1"/>
            </p:cNvSpPr>
            <p:nvPr/>
          </p:nvSpPr>
          <p:spPr bwMode="auto">
            <a:xfrm>
              <a:off x="5940152" y="1484784"/>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5" name="Oval 9"/>
            <p:cNvSpPr>
              <a:spLocks noChangeArrowheads="1"/>
            </p:cNvSpPr>
            <p:nvPr/>
          </p:nvSpPr>
          <p:spPr bwMode="auto">
            <a:xfrm>
              <a:off x="5724128" y="1196752"/>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6" name="Oval 10"/>
            <p:cNvSpPr>
              <a:spLocks noChangeArrowheads="1"/>
            </p:cNvSpPr>
            <p:nvPr/>
          </p:nvSpPr>
          <p:spPr bwMode="auto">
            <a:xfrm>
              <a:off x="5364088" y="1340768"/>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68" name="Oval 12"/>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 Box 15"/>
            <p:cNvSpPr txBox="1">
              <a:spLocks noChangeArrowheads="1"/>
            </p:cNvSpPr>
            <p:nvPr/>
          </p:nvSpPr>
          <p:spPr bwMode="auto">
            <a:xfrm>
              <a:off x="4644008" y="2890679"/>
              <a:ext cx="4320034"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1. الصراعات الداخلية في الكنائس (2: 4، 14-15، 21-24؛ 3: 1، 15-17)</a:t>
              </a:r>
            </a:p>
          </p:txBody>
        </p:sp>
      </p:grpSp>
      <p:grpSp>
        <p:nvGrpSpPr>
          <p:cNvPr id="4" name="Group 3"/>
          <p:cNvGrpSpPr/>
          <p:nvPr/>
        </p:nvGrpSpPr>
        <p:grpSpPr>
          <a:xfrm>
            <a:off x="32857" y="170947"/>
            <a:ext cx="6192611" cy="3162226"/>
            <a:chOff x="-36435" y="260648"/>
            <a:chExt cx="6192611" cy="3162226"/>
          </a:xfrm>
        </p:grpSpPr>
        <p:sp>
          <p:nvSpPr>
            <p:cNvPr id="173061" name="Text Box 5"/>
            <p:cNvSpPr txBox="1">
              <a:spLocks noChangeArrowheads="1"/>
            </p:cNvSpPr>
            <p:nvPr/>
          </p:nvSpPr>
          <p:spPr bwMode="auto">
            <a:xfrm>
              <a:off x="609600" y="685800"/>
              <a:ext cx="657552" cy="461665"/>
            </a:xfrm>
            <a:prstGeom prst="rect">
              <a:avLst/>
            </a:prstGeom>
            <a:noFill/>
            <a:ln>
              <a:noFill/>
            </a:ln>
            <a:effectLst>
              <a:outerShdw blurRad="63500" dist="38099" dir="2700000" algn="ctr" rotWithShape="0">
                <a:srgbClr val="020009">
                  <a:alpha val="74998"/>
                </a:srgbClr>
              </a:outerShdw>
            </a:effec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روما</a:t>
              </a:r>
              <a:endPar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73067" name="Oval 11"/>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73071" name="Text Box 15"/>
            <p:cNvSpPr txBox="1">
              <a:spLocks noChangeArrowheads="1"/>
            </p:cNvSpPr>
            <p:nvPr/>
          </p:nvSpPr>
          <p:spPr bwMode="auto">
            <a:xfrm>
              <a:off x="-36435" y="1853214"/>
              <a:ext cx="4032002" cy="1569660"/>
            </a:xfrm>
            <a:prstGeom prst="rect">
              <a:avLst/>
            </a:prstGeom>
            <a:solidFill>
              <a:srgbClr val="800000"/>
            </a:solidFill>
            <a:ln>
              <a:noFill/>
            </a:ln>
            <a:effectLst>
              <a:outerShdw blurRad="63500" dist="38099" dir="2700000" algn="ctr" rotWithShape="0">
                <a:srgbClr val="020009">
                  <a:alpha val="74998"/>
                </a:srgbClr>
              </a:outerShdw>
            </a:effec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571500" marR="0" lvl="0" indent="-571500" algn="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2. الإضطهاد الخارجي من روما (1: 9؛ 2: 9-10؛ 3:10)</a:t>
              </a:r>
            </a:p>
          </p:txBody>
        </p:sp>
        <p:sp>
          <p:nvSpPr>
            <p:cNvPr id="3" name="Lightning Bolt 2"/>
            <p:cNvSpPr/>
            <p:nvPr/>
          </p:nvSpPr>
          <p:spPr bwMode="auto">
            <a:xfrm>
              <a:off x="1259632" y="26064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9" name="Lightning Bolt 18"/>
            <p:cNvSpPr/>
            <p:nvPr/>
          </p:nvSpPr>
          <p:spPr bwMode="auto">
            <a:xfrm>
              <a:off x="2411760" y="908720"/>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0" name="Lightning Bolt 19"/>
            <p:cNvSpPr/>
            <p:nvPr/>
          </p:nvSpPr>
          <p:spPr bwMode="auto">
            <a:xfrm>
              <a:off x="2915816" y="404664"/>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1" name="Lightning Bolt 20"/>
            <p:cNvSpPr/>
            <p:nvPr/>
          </p:nvSpPr>
          <p:spPr bwMode="auto">
            <a:xfrm>
              <a:off x="3491880" y="1772816"/>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3" name="Lightning Bolt 22"/>
            <p:cNvSpPr/>
            <p:nvPr/>
          </p:nvSpPr>
          <p:spPr bwMode="auto">
            <a:xfrm>
              <a:off x="4067944" y="1196752"/>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4" name="Lightning Bolt 23"/>
            <p:cNvSpPr/>
            <p:nvPr/>
          </p:nvSpPr>
          <p:spPr bwMode="auto">
            <a:xfrm>
              <a:off x="4427984" y="620688"/>
              <a:ext cx="1728192" cy="720080"/>
            </a:xfrm>
            <a:prstGeom prst="lightningBolt">
              <a:avLst/>
            </a:prstGeom>
            <a:solidFill>
              <a:srgbClr val="FFFF00"/>
            </a:solidFill>
            <a:ln w="571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grpSp>
      <p:sp>
        <p:nvSpPr>
          <p:cNvPr id="26" name="Rectangle 3"/>
          <p:cNvSpPr txBox="1">
            <a:spLocks noChangeArrowheads="1"/>
          </p:cNvSpPr>
          <p:nvPr/>
        </p:nvSpPr>
        <p:spPr bwMode="auto">
          <a:xfrm>
            <a:off x="7496415" y="0"/>
            <a:ext cx="1647585" cy="71251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صفحة العنوان</a:t>
            </a:r>
            <a:b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br>
            <a:r>
              <a:rPr kumimoji="0" lang="ar-JO"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321</a:t>
            </a:r>
            <a:endPar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endParaRPr>
          </a:p>
        </p:txBody>
      </p:sp>
      <p:sp>
        <p:nvSpPr>
          <p:cNvPr id="30" name="Rectangle 2">
            <a:extLst>
              <a:ext uri="{FF2B5EF4-FFF2-40B4-BE49-F238E27FC236}">
                <a16:creationId xmlns:a16="http://schemas.microsoft.com/office/drawing/2014/main" id="{281690DB-82DC-0F4F-8894-82C6C71B936F}"/>
              </a:ext>
            </a:extLst>
          </p:cNvPr>
          <p:cNvSpPr txBox="1">
            <a:spLocks noChangeArrowheads="1"/>
          </p:cNvSpPr>
          <p:nvPr/>
        </p:nvSpPr>
        <p:spPr bwMode="auto">
          <a:xfrm>
            <a:off x="-84946" y="3817226"/>
            <a:ext cx="4798246"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رؤيا يوحنا</a:t>
            </a:r>
          </a:p>
        </p:txBody>
      </p:sp>
    </p:spTree>
    <p:extLst>
      <p:ext uri="{BB962C8B-B14F-4D97-AF65-F5344CB8AC3E}">
        <p14:creationId xmlns:p14="http://schemas.microsoft.com/office/powerpoint/2010/main" val="7486748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3069"/>
                                        </p:tgtEl>
                                        <p:attrNameLst>
                                          <p:attrName>style.visibility</p:attrName>
                                        </p:attrNameLst>
                                      </p:cBhvr>
                                      <p:to>
                                        <p:strVal val="visible"/>
                                      </p:to>
                                    </p:set>
                                    <p:animEffect transition="in" filter="blinds(horizontal)">
                                      <p:cBhvr>
                                        <p:cTn id="7" dur="500"/>
                                        <p:tgtEl>
                                          <p:spTgt spid="1730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ppt_x"/>
                                          </p:val>
                                        </p:tav>
                                        <p:tav tm="100000">
                                          <p:val>
                                            <p:strVal val="#ppt_x"/>
                                          </p:val>
                                        </p:tav>
                                      </p:tavLst>
                                    </p:anim>
                                    <p:anim calcmode="lin" valueType="num">
                                      <p:cBhvr additive="base">
                                        <p:cTn id="2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69" grpId="0" animBg="1"/>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4 ongchewpeng-devil-jes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258" y="1387838"/>
            <a:ext cx="9056840" cy="5470162"/>
          </a:xfrm>
          <a:prstGeom prst="rect">
            <a:avLst/>
          </a:prstGeom>
        </p:spPr>
      </p:pic>
      <p:sp>
        <p:nvSpPr>
          <p:cNvPr id="2" name="Title 1"/>
          <p:cNvSpPr>
            <a:spLocks noGrp="1"/>
          </p:cNvSpPr>
          <p:nvPr>
            <p:ph type="title"/>
          </p:nvPr>
        </p:nvSpPr>
        <p:spPr>
          <a:xfrm>
            <a:off x="0" y="176006"/>
            <a:ext cx="9119098" cy="1143000"/>
          </a:xfrm>
          <a:noFill/>
        </p:spPr>
        <p:txBody>
          <a:bodyPr/>
          <a:lstStyle/>
          <a:p>
            <a:r>
              <a:rPr lang="ar-SA" sz="4800" b="1" dirty="0">
                <a:solidFill>
                  <a:schemeClr val="bg1"/>
                </a:solidFill>
                <a:effectLst>
                  <a:outerShdw blurRad="38100" dist="38100" dir="2700000" algn="tl">
                    <a:srgbClr val="000000">
                      <a:alpha val="43137"/>
                    </a:srgbClr>
                  </a:outerShdw>
                </a:effectLst>
              </a:rPr>
              <a:t>تلخيص الكتاب بأكمله
</a:t>
            </a:r>
            <a:endParaRPr lang="en-US" sz="4800" b="1"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258922" y="1861677"/>
            <a:ext cx="8692427" cy="4265830"/>
          </a:xfrm>
          <a:prstGeom prst="rect">
            <a:avLst/>
          </a:prstGeom>
          <a:noFill/>
          <a:ln w="28575" cmpd="sng">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92100">
                    <a:srgbClr val="000000"/>
                  </a:glow>
                </a:effectLst>
                <a:uLnTx/>
                <a:uFillTx/>
                <a:latin typeface="Arial"/>
                <a:ea typeface="ヒラギノ角ゴ Pro W3"/>
              </a:rPr>
              <a:t>يكشف الله من خلال يوحنا عن سيادة يسوع المسيح في انتصاره المستقبلي النهائي لتشجيع المؤمنين على المثابرة على الرغم من التنازلات الداخلية والمعارضة الخارجية. 
</a:t>
            </a:r>
            <a:endParaRPr kumimoji="0" lang="en-US" sz="4000" b="1" i="0" u="none" strike="noStrike" kern="1200" cap="none" spc="0" normalizeH="0" baseline="0" noProof="0" dirty="0">
              <a:ln>
                <a:noFill/>
              </a:ln>
              <a:solidFill>
                <a:srgbClr val="FFFFFF"/>
              </a:solidFill>
              <a:effectLst>
                <a:glow rad="292100">
                  <a:srgbClr val="000000"/>
                </a:glow>
              </a:effectLst>
              <a:uLnTx/>
              <a:uFillTx/>
              <a:latin typeface="Arial"/>
              <a:ea typeface="ヒラギノ角ゴ Pro W3"/>
              <a:cs typeface="ヒラギノ角ゴ Pro W3"/>
            </a:endParaRPr>
          </a:p>
        </p:txBody>
      </p:sp>
      <p:sp>
        <p:nvSpPr>
          <p:cNvPr id="5" name="Text Box 7"/>
          <p:cNvSpPr txBox="1">
            <a:spLocks noChangeArrowheads="1"/>
          </p:cNvSpPr>
          <p:nvPr/>
        </p:nvSpPr>
        <p:spPr bwMode="auto">
          <a:xfrm>
            <a:off x="8423810"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٣٤٣</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538699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1 Jesus Sovereig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0639"/>
            <a:ext cx="9125351" cy="6837362"/>
          </a:xfrm>
          <a:prstGeom prst="rect">
            <a:avLst/>
          </a:prstGeom>
        </p:spPr>
      </p:pic>
      <p:sp>
        <p:nvSpPr>
          <p:cNvPr id="760835" name="Rectangle 2"/>
          <p:cNvSpPr>
            <a:spLocks noGrp="1" noChangeArrowheads="1"/>
          </p:cNvSpPr>
          <p:nvPr>
            <p:ph type="ctrTitle"/>
          </p:nvPr>
        </p:nvSpPr>
        <p:spPr>
          <a:xfrm>
            <a:off x="1825493" y="78771"/>
            <a:ext cx="7318507" cy="3073862"/>
          </a:xfrm>
        </p:spPr>
        <p:txBody>
          <a:bodyPr/>
          <a:lstStyle/>
          <a:p>
            <a:pPr rtl="1"/>
            <a:r>
              <a:rPr lang="ar-JO" sz="6000" b="1" dirty="0">
                <a:effectLst>
                  <a:glow rad="215900">
                    <a:schemeClr val="tx1"/>
                  </a:glow>
                </a:effectLst>
                <a:latin typeface="Arial" charset="0"/>
                <a:ea typeface="ＭＳ Ｐゴシック" charset="0"/>
              </a:rPr>
              <a:t>يسوع </a:t>
            </a:r>
            <a:r>
              <a:rPr lang="ar-JO" sz="6000" b="1" dirty="0">
                <a:solidFill>
                  <a:srgbClr val="FFFF00"/>
                </a:solidFill>
                <a:effectLst>
                  <a:glow rad="215900">
                    <a:schemeClr val="tx1"/>
                  </a:glow>
                </a:effectLst>
                <a:latin typeface="Arial" charset="0"/>
                <a:ea typeface="ＭＳ Ｐゴシック" charset="0"/>
              </a:rPr>
              <a:t>يحكم</a:t>
            </a:r>
            <a:r>
              <a:rPr lang="ar-JO" sz="6000" b="1" dirty="0">
                <a:effectLst>
                  <a:glow rad="215900">
                    <a:schemeClr val="tx1"/>
                  </a:glow>
                </a:effectLst>
                <a:latin typeface="Arial" charset="0"/>
                <a:ea typeface="ＭＳ Ｐゴシック" charset="0"/>
              </a:rPr>
              <a:t> العالم! </a:t>
            </a:r>
            <a:br>
              <a:rPr lang="ar-JO" sz="6000" b="1" dirty="0">
                <a:effectLst>
                  <a:glow rad="215900">
                    <a:schemeClr val="tx1"/>
                  </a:glow>
                </a:effectLst>
                <a:latin typeface="Arial" charset="0"/>
                <a:ea typeface="ＭＳ Ｐゴシック" charset="0"/>
              </a:rPr>
            </a:br>
            <a:r>
              <a:rPr lang="ar-JO" sz="6000" b="1" dirty="0">
                <a:effectLst>
                  <a:glow rad="215900">
                    <a:schemeClr val="tx1"/>
                  </a:glow>
                </a:effectLst>
                <a:latin typeface="Arial" charset="0"/>
                <a:ea typeface="ＭＳ Ｐゴシック" charset="0"/>
              </a:rPr>
              <a:t>لهذا يمكنه التعامل مع مشكلتك الصغيرة.</a:t>
            </a:r>
          </a:p>
        </p:txBody>
      </p:sp>
      <p:sp>
        <p:nvSpPr>
          <p:cNvPr id="7" name="Rectangle 2"/>
          <p:cNvSpPr txBox="1">
            <a:spLocks noChangeArrowheads="1"/>
          </p:cNvSpPr>
          <p:nvPr/>
        </p:nvSpPr>
        <p:spPr bwMode="auto">
          <a:xfrm>
            <a:off x="2886075" y="5825013"/>
            <a:ext cx="6247693" cy="1048102"/>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6000" b="1" i="0" u="none" strike="noStrike" kern="1200" cap="none" spc="0" normalizeH="0" baseline="0" noProof="0" dirty="0">
                <a:ln>
                  <a:noFill/>
                </a:ln>
                <a:solidFill>
                  <a:srgbClr val="FFFFFF"/>
                </a:solidFill>
                <a:effectLst>
                  <a:glow rad="101600">
                    <a:srgbClr val="000000">
                      <a:alpha val="75000"/>
                    </a:srgbClr>
                  </a:glow>
                </a:effectLst>
                <a:uLnTx/>
                <a:uFillTx/>
                <a:latin typeface="Arial" charset="0"/>
                <a:ea typeface="ＭＳ Ｐゴシック" charset="0"/>
                <a:cs typeface="Arial"/>
              </a:rPr>
              <a:t>فكرة سفر رؤيا الكبيرة</a:t>
            </a:r>
          </a:p>
        </p:txBody>
      </p:sp>
    </p:spTree>
    <p:extLst>
      <p:ext uri="{BB962C8B-B14F-4D97-AF65-F5344CB8AC3E}">
        <p14:creationId xmlns:p14="http://schemas.microsoft.com/office/powerpoint/2010/main" val="40320054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1745" name="Picture 6" descr="Jesus Focus of Revelati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546538" y="-24580"/>
            <a:ext cx="7865344" cy="1495950"/>
          </a:xfrm>
          <a:effectLst>
            <a:outerShdw blurRad="63500" dist="35921" dir="2700000" algn="ctr" rotWithShape="0">
              <a:srgbClr val="FF0000">
                <a:alpha val="74998"/>
              </a:srgbClr>
            </a:outerShdw>
          </a:effectLst>
        </p:spPr>
        <p:txBody>
          <a:bodyPr/>
          <a:lstStyle/>
          <a:p>
            <a:pPr algn="l">
              <a:defRPr/>
            </a:pPr>
            <a:r>
              <a:rPr lang="ar-JO" dirty="0">
                <a:solidFill>
                  <a:srgbClr val="FFFFFF"/>
                </a:solidFill>
                <a:latin typeface="Arial" panose="020B0604020202020204" pitchFamily="34" charset="0"/>
                <a:ea typeface="ＭＳ Ｐゴシック" charset="0"/>
                <a:cs typeface="Arial" panose="020B0604020202020204" pitchFamily="34" charset="0"/>
              </a:rPr>
              <a:t>لماذا يجب أن نعرف أن يسوع يحكم العالم؟</a:t>
            </a:r>
            <a:endParaRPr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3075" name="Rectangle 3"/>
          <p:cNvSpPr>
            <a:spLocks noGrp="1" noChangeArrowheads="1"/>
          </p:cNvSpPr>
          <p:nvPr>
            <p:ph type="subTitle" idx="1"/>
          </p:nvPr>
        </p:nvSpPr>
        <p:spPr>
          <a:xfrm>
            <a:off x="0" y="2103224"/>
            <a:ext cx="9067801" cy="4754775"/>
          </a:xfrm>
          <a:effectLst/>
        </p:spPr>
        <p:txBody>
          <a:bodyPr/>
          <a:lstStyle/>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rPr>
              <a:t>لماذا نقرأ سفر الرؤيا؟</a:t>
            </a:r>
            <a:endParaRPr lang="en-US" sz="4400" b="1" dirty="0">
              <a:ln>
                <a:solidFill>
                  <a:srgbClr val="000000"/>
                </a:solidFill>
              </a:ln>
              <a:solidFill>
                <a:srgbClr val="FFFFFF"/>
              </a:solidFill>
              <a:effectLst>
                <a:glow rad="139700">
                  <a:schemeClr val="tx1"/>
                </a:glow>
              </a:effectLst>
              <a:latin typeface="Arial" panose="020B0604020202020204" pitchFamily="34" charset="0"/>
              <a:ea typeface="ＭＳ Ｐゴシック" charset="0"/>
              <a:cs typeface="Arial" panose="020B0604020202020204" pitchFamily="34" charset="0"/>
            </a:endParaRPr>
          </a:p>
          <a:p>
            <a:pPr marL="1377950" lvl="1" indent="-436563"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لأنك ستكون مباركًا!</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نعبد يسوع؟</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هو عائد!</a:t>
            </a:r>
            <a:r>
              <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	</a:t>
            </a:r>
          </a:p>
          <a:p>
            <a:pPr marL="892175" indent="-752475" algn="r" rtl="1">
              <a:buFont typeface="+mj-lt"/>
              <a:buAutoNum type="arabicPeriod"/>
              <a:defRPr/>
            </a:pPr>
            <a:r>
              <a:rPr lang="ar-JO"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rPr>
              <a:t>لماذا نرى يسوع بوضوح؟</a:t>
            </a:r>
            <a:endParaRPr lang="en-US" sz="4400" b="1" dirty="0">
              <a:ln>
                <a:solidFill>
                  <a:srgbClr val="000000"/>
                </a:solidFill>
              </a:ln>
              <a:solidFill>
                <a:srgbClr val="FFFFFF"/>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a:p>
            <a:pPr marL="1377950" lvl="1" indent="-469900" algn="r" rtl="1">
              <a:buFont typeface="Arial"/>
              <a:buChar char="•"/>
              <a:defRPr/>
            </a:pPr>
            <a:r>
              <a:rPr lang="ar-JO"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rPr>
              <a:t>يقدر أن يحلّ مشاكلك!</a:t>
            </a:r>
            <a:endParaRPr lang="en-US" sz="4000" b="1" dirty="0">
              <a:ln>
                <a:solidFill>
                  <a:srgbClr val="000000"/>
                </a:solidFill>
              </a:ln>
              <a:solidFill>
                <a:srgbClr val="FFFF00"/>
              </a:solidFill>
              <a:effectLst>
                <a:glow rad="139700">
                  <a:schemeClr val="tx1"/>
                </a:glow>
              </a:effectLst>
              <a:latin typeface="Arial Black" panose="020B0604020202020204" pitchFamily="34" charset="0"/>
              <a:ea typeface="ＭＳ Ｐゴシック" charset="0"/>
              <a:cs typeface="Arial Black"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266700">
                    <a:srgbClr val="000000">
                      <a:alpha val="75000"/>
                    </a:srgbClr>
                  </a:glow>
                </a:effectLst>
                <a:uLnTx/>
                <a:uFillTx/>
                <a:latin typeface="Arial" charset="0"/>
                <a:ea typeface="ＭＳ Ｐゴシック"/>
              </a:rPr>
              <a:t>318</a:t>
            </a:r>
          </a:p>
        </p:txBody>
      </p:sp>
    </p:spTree>
    <p:extLst>
      <p:ext uri="{BB962C8B-B14F-4D97-AF65-F5344CB8AC3E}">
        <p14:creationId xmlns:p14="http://schemas.microsoft.com/office/powerpoint/2010/main" val="21843520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uiExpand="1"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829" y="-102621"/>
            <a:ext cx="9156830" cy="6973449"/>
          </a:xfrm>
          <a:prstGeom prst="rect">
            <a:avLst/>
          </a:prstGeom>
        </p:spPr>
      </p:pic>
      <p:sp>
        <p:nvSpPr>
          <p:cNvPr id="758786" name="Rectangle 3"/>
          <p:cNvSpPr>
            <a:spLocks noGrp="1" noChangeArrowheads="1"/>
          </p:cNvSpPr>
          <p:nvPr>
            <p:ph type="title"/>
          </p:nvPr>
        </p:nvSpPr>
        <p:spPr>
          <a:xfrm>
            <a:off x="0" y="65853"/>
            <a:ext cx="9144000" cy="1017481"/>
          </a:xfrm>
        </p:spPr>
        <p:txBody>
          <a:bodyPr/>
          <a:lstStyle/>
          <a:p>
            <a:r>
              <a:rPr lang="ar-JO"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rPr>
              <a:t>ما هي وجهة نظرك عن يسوع؟</a:t>
            </a:r>
            <a:endParaRPr lang="en-US" b="1" dirty="0">
              <a:solidFill>
                <a:srgbClr val="FFFFFF"/>
              </a:solidFill>
              <a:effectLst>
                <a:glow rad="165100">
                  <a:schemeClr val="tx1"/>
                </a:glow>
              </a:effectLst>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t="89239" r="77023" b="6653"/>
          <a:stretch/>
        </p:blipFill>
        <p:spPr>
          <a:xfrm>
            <a:off x="-12829" y="6387750"/>
            <a:ext cx="2103978" cy="286448"/>
          </a:xfrm>
          <a:prstGeom prst="rect">
            <a:avLst/>
          </a:prstGeom>
        </p:spPr>
      </p:pic>
    </p:spTree>
    <p:extLst>
      <p:ext uri="{BB962C8B-B14F-4D97-AF65-F5344CB8AC3E}">
        <p14:creationId xmlns:p14="http://schemas.microsoft.com/office/powerpoint/2010/main" val="3368249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b="1" dirty="0">
                <a:effectLst>
                  <a:glow rad="165100">
                    <a:schemeClr val="tx1"/>
                  </a:glow>
                </a:effectLst>
                <a:latin typeface="Arial" charset="0"/>
                <a:cs typeface="+mj-cs"/>
              </a:rPr>
              <a:t>يسوع ينتصر!</a:t>
            </a:r>
            <a:endParaRPr lang="en-US" sz="9600" b="1" dirty="0">
              <a:effectLst>
                <a:glow rad="165100">
                  <a:schemeClr val="tx1"/>
                </a:glow>
              </a:effectLst>
              <a:latin typeface="Arial" charset="0"/>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rPr>
              <a:t>الرؤيا</a:t>
            </a:r>
            <a:endParaRPr kumimoji="0" lang="en-US" sz="3600" b="1" i="1" u="none" strike="noStrike" kern="1200" cap="none" spc="0" normalizeH="0" baseline="0" noProof="0" dirty="0">
              <a:ln>
                <a:noFill/>
              </a:ln>
              <a:solidFill>
                <a:srgbClr val="FFFFFF"/>
              </a:solidFill>
              <a:effectLst>
                <a:glow rad="165100">
                  <a:srgbClr val="000000"/>
                </a:glow>
              </a:effectLst>
              <a:uLnTx/>
              <a:uFillTx/>
              <a:latin typeface="Arial"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7996056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b="1" dirty="0">
                <a:solidFill>
                  <a:srgbClr val="FFFFFF"/>
                </a:solidFill>
                <a:latin typeface="Arial" charset="0"/>
                <a:ea typeface="ＭＳ Ｐゴシック" charset="0"/>
              </a:rPr>
              <a:t> كريستولوجيا (يسوع)</a:t>
            </a:r>
            <a:r>
              <a:rPr lang="en-US" sz="3200" b="1" dirty="0">
                <a:solidFill>
                  <a:srgbClr val="FFFFFF"/>
                </a:solidFill>
                <a:latin typeface="Arial" charset="0"/>
                <a:ea typeface="ＭＳ Ｐゴシック" charset="0"/>
              </a:rPr>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EG" sz="4000" b="1" dirty="0">
                <a:solidFill>
                  <a:srgbClr val="FFFFFF"/>
                </a:solidFill>
                <a:latin typeface="Arial" charset="0"/>
                <a:cs typeface="Arial" charset="0"/>
              </a:rPr>
              <a:t>أحصل علي هذا العرض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67214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1505" name="Picture 9" descr="jesus in isla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0" y="76200"/>
            <a:ext cx="5257800" cy="2438400"/>
          </a:xfrm>
          <a:effectLst>
            <a:outerShdw blurRad="63500" dist="35921" dir="2700000" algn="ctr" rotWithShape="0">
              <a:srgbClr val="FF0000">
                <a:alpha val="74998"/>
              </a:srgbClr>
            </a:outerShdw>
          </a:effectLst>
        </p:spPr>
        <p:txBody>
          <a:bodyPr/>
          <a:lstStyle/>
          <a:p>
            <a:pPr rtl="1">
              <a:defRPr/>
            </a:pPr>
            <a:r>
              <a:rPr lang="ar-EG" sz="4000" b="1" dirty="0">
                <a:solidFill>
                  <a:srgbClr val="000000"/>
                </a:solidFill>
              </a:rPr>
              <a:t>ممثل مسلم </a:t>
            </a:r>
            <a:br>
              <a:rPr lang="ar-EG" sz="4000" b="1" dirty="0">
                <a:solidFill>
                  <a:srgbClr val="000000"/>
                </a:solidFill>
              </a:rPr>
            </a:br>
            <a:r>
              <a:rPr lang="ar-EG" sz="4000" b="1" dirty="0">
                <a:solidFill>
                  <a:srgbClr val="000000"/>
                </a:solidFill>
              </a:rPr>
              <a:t>مثل السيد المسيح في إيران </a:t>
            </a:r>
            <a:br>
              <a:rPr lang="ar-EG" sz="4000" b="1" dirty="0">
                <a:solidFill>
                  <a:srgbClr val="000000"/>
                </a:solidFill>
              </a:rPr>
            </a:br>
            <a:r>
              <a:rPr lang="ar-EG" sz="4000" b="1" dirty="0">
                <a:solidFill>
                  <a:srgbClr val="000000"/>
                </a:solidFill>
              </a:rPr>
              <a:t>(29 أبريل 2008)</a:t>
            </a:r>
            <a:endParaRPr lang="en-US" sz="4000" b="1" dirty="0">
              <a:solidFill>
                <a:srgbClr val="000000"/>
              </a:solidFill>
            </a:endParaRPr>
          </a:p>
        </p:txBody>
      </p:sp>
      <p:sp>
        <p:nvSpPr>
          <p:cNvPr id="4" name="Rectangle 2"/>
          <p:cNvSpPr txBox="1">
            <a:spLocks noChangeArrowheads="1"/>
          </p:cNvSpPr>
          <p:nvPr/>
        </p:nvSpPr>
        <p:spPr bwMode="auto">
          <a:xfrm>
            <a:off x="2268538" y="5562600"/>
            <a:ext cx="3959225" cy="1295400"/>
          </a:xfrm>
          <a:prstGeom prst="rect">
            <a:avLst/>
          </a:prstGeom>
          <a:noFill/>
          <a:ln>
            <a:noFill/>
          </a:ln>
          <a:effectLst>
            <a:outerShdw blurRad="63500" dist="35921" dir="2700000" algn="ctr" rotWithShape="0">
              <a:srgbClr val="FF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EG"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rPr>
              <a:t>من أنا؟</a:t>
            </a:r>
            <a:endParaRPr kumimoji="0" lang="en-US" sz="4000" b="1" i="0" u="none" strike="noStrike" kern="120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2481249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3554"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b="1" dirty="0">
                <a:solidFill>
                  <a:schemeClr val="bg1"/>
                </a:solidFill>
                <a:ea typeface="ＭＳ Ｐゴシック" charset="0"/>
              </a:rPr>
              <a:t>كان يسوع ذا صلة في السبعينيات</a:t>
            </a:r>
            <a:endParaRPr lang="en-US" sz="3200" b="1" dirty="0">
              <a:solidFill>
                <a:schemeClr val="bg1"/>
              </a:solidFill>
              <a:ea typeface="ＭＳ Ｐゴシック" charset="0"/>
            </a:endParaRPr>
          </a:p>
        </p:txBody>
      </p:sp>
      <p:pic>
        <p:nvPicPr>
          <p:cNvPr id="663556" name="Picture 8" descr="RICHARD HOOK SURFER DUD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33600" y="1219200"/>
            <a:ext cx="4419600" cy="543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7523744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65601" name="Rectangle 5"/>
          <p:cNvSpPr>
            <a:spLocks noChangeArrowheads="1"/>
          </p:cNvSpPr>
          <p:nvPr/>
        </p:nvSpPr>
        <p:spPr bwMode="auto">
          <a:xfrm>
            <a:off x="0" y="0"/>
            <a:ext cx="9144000" cy="46355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3074" name="Rectangle 2"/>
          <p:cNvSpPr>
            <a:spLocks noGrp="1" noChangeArrowheads="1"/>
          </p:cNvSpPr>
          <p:nvPr>
            <p:ph type="ctrTitle"/>
          </p:nvPr>
        </p:nvSpPr>
        <p:spPr>
          <a:xfrm>
            <a:off x="76200" y="76200"/>
            <a:ext cx="8915400" cy="1152525"/>
          </a:xfrm>
          <a:effectLst>
            <a:outerShdw blurRad="63500" dist="35921" dir="2700000" algn="ctr" rotWithShape="0">
              <a:srgbClr val="FF0000">
                <a:alpha val="74998"/>
              </a:srgbClr>
            </a:outerShdw>
          </a:effectLst>
        </p:spPr>
        <p:txBody>
          <a:bodyPr/>
          <a:lstStyle/>
          <a:p>
            <a:pPr rtl="1">
              <a:defRPr/>
            </a:pPr>
            <a:r>
              <a:rPr lang="ar-EG" sz="4800" dirty="0">
                <a:solidFill>
                  <a:srgbClr val="FFFFFF"/>
                </a:solidFill>
                <a:latin typeface="Arail"/>
                <a:ea typeface="ＭＳ Ｐゴシック" charset="0"/>
                <a:cs typeface="Arail"/>
              </a:rPr>
              <a:t>لكن يسوع أصبح جبانًا</a:t>
            </a:r>
            <a:endParaRPr lang="en-US" sz="3600" dirty="0">
              <a:solidFill>
                <a:srgbClr val="FFFFFF"/>
              </a:solidFill>
              <a:latin typeface="Arail"/>
              <a:ea typeface="ＭＳ Ｐゴシック" charset="0"/>
              <a:cs typeface="Arail"/>
            </a:endParaRPr>
          </a:p>
        </p:txBody>
      </p:sp>
      <p:pic>
        <p:nvPicPr>
          <p:cNvPr id="665603" name="Picture 10" descr="jesus onlin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24400" y="1143000"/>
            <a:ext cx="4168775"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604" name="Picture 11" descr="jc-lamb.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295400"/>
            <a:ext cx="4572000" cy="485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3029812"/>
      </p:ext>
    </p:extLst>
  </p:cSld>
  <p:clrMapOvr>
    <a:masterClrMapping/>
  </p:clrMapOvr>
  <p:transition/>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0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4412</TotalTime>
  <Words>4566</Words>
  <Application>Microsoft Macintosh PowerPoint</Application>
  <PresentationFormat>On-screen Show (4:3)</PresentationFormat>
  <Paragraphs>575</Paragraphs>
  <Slides>69</Slides>
  <Notes>56</Notes>
  <HiddenSlides>0</HiddenSlides>
  <MMClips>0</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69</vt:i4>
      </vt:variant>
    </vt:vector>
  </HeadingPairs>
  <TitlesOfParts>
    <vt:vector size="106" baseType="lpstr">
      <vt:lpstr>26</vt:lpstr>
      <vt:lpstr>Arail</vt:lpstr>
      <vt:lpstr>Arial Unicode MS</vt:lpstr>
      <vt:lpstr>Kosher-Normal</vt:lpstr>
      <vt:lpstr>Times</vt:lpstr>
      <vt:lpstr>Arial</vt:lpstr>
      <vt:lpstr>Arial Black</vt:lpstr>
      <vt:lpstr>Arial Rounded MT Bold</vt:lpstr>
      <vt:lpstr>Bwgrki</vt:lpstr>
      <vt:lpstr>Calibri</vt:lpstr>
      <vt:lpstr>Comic Sans MS</vt:lpstr>
      <vt:lpstr>Garamond</vt:lpstr>
      <vt:lpstr>Helvetica</vt:lpstr>
      <vt:lpstr>Helvetica Neue Black Condensed</vt:lpstr>
      <vt:lpstr>Monotype Sorts</vt:lpstr>
      <vt:lpstr>Times New Roman</vt:lpstr>
      <vt:lpstr>Wingdings</vt:lpstr>
      <vt:lpstr>預設簡報設計</vt:lpstr>
      <vt:lpstr>untitled 1</vt:lpstr>
      <vt:lpstr>21_Blank Presentation</vt:lpstr>
      <vt:lpstr>3_Office Theme</vt:lpstr>
      <vt:lpstr>1_untitled 1</vt:lpstr>
      <vt:lpstr>Blank Presentation</vt:lpstr>
      <vt:lpstr>Orbit</vt:lpstr>
      <vt:lpstr>18_Office Theme</vt:lpstr>
      <vt:lpstr>9_Radar</vt:lpstr>
      <vt:lpstr>2_untitled 1</vt:lpstr>
      <vt:lpstr>1_Office Theme</vt:lpstr>
      <vt:lpstr>2_Blank Presentation</vt:lpstr>
      <vt:lpstr>49_Blank Presentation</vt:lpstr>
      <vt:lpstr>10_Blank Presentation</vt:lpstr>
      <vt:lpstr>27_Office Theme</vt:lpstr>
      <vt:lpstr>6_Default Design</vt:lpstr>
      <vt:lpstr>6_Office Theme</vt:lpstr>
      <vt:lpstr>11_Office Theme</vt:lpstr>
      <vt:lpstr>23_Blank Presentation</vt:lpstr>
      <vt:lpstr>10_Mountain</vt:lpstr>
      <vt:lpstr>Revelation</vt:lpstr>
      <vt:lpstr>رؤيا  ١ </vt:lpstr>
      <vt:lpstr>أمة واحدة تحت الله</vt:lpstr>
      <vt:lpstr>يسوع المسيح ، الشخص الأكثر إثارة للجدل</vt:lpstr>
      <vt:lpstr>"الله" في قَسم القوات الجوية الأمريكية</vt:lpstr>
      <vt:lpstr>غرق في مستويات متدنية جديدة ...</vt:lpstr>
      <vt:lpstr>ممثل مسلم  مثل السيد المسيح في إيران  (29 أبريل 2008)</vt:lpstr>
      <vt:lpstr>كان يسوع ذا صلة في السبعينيات</vt:lpstr>
      <vt:lpstr>لكن يسوع أصبح جبانًا</vt:lpstr>
      <vt:lpstr>هنا صار يسوع رجل الكهف</vt:lpstr>
      <vt:lpstr>من هو الملك الحقيقي؟</vt:lpstr>
      <vt:lpstr>يسوع هو الملك الحقيقي!</vt:lpstr>
      <vt:lpstr>ما هو عنوان؟</vt:lpstr>
      <vt:lpstr>آسيا في الإمبراطورية الرومانية</vt:lpstr>
      <vt:lpstr>ساعد الكشف عن سيادة يسوع المسيح في إقناع الكنائس السبع في آسيا بأن المسيح يمكنه التغلب على التنازلات الداخلية والمعارضة الخارجية.</vt:lpstr>
      <vt:lpstr>رؤيا  ١ </vt:lpstr>
      <vt:lpstr>ننتصر عندما نرى أن يسوع يسود على </vt:lpstr>
      <vt:lpstr>يوحنا في بطمس  (رؤيا١: ٩-١٠)</vt:lpstr>
      <vt:lpstr>لماذا يجب أن نعرف أن يسوع يحكم العالم؟</vt:lpstr>
      <vt:lpstr>1. يكشف يسوع عن المستقبل ويعد  بمباركة جميع الذين يقرأون ويطيعون النبوة  (1: 1- 3).</vt:lpstr>
      <vt:lpstr>مفاتيح لفتح الرؤيا</vt:lpstr>
      <vt:lpstr>الخصائص</vt:lpstr>
      <vt:lpstr>يخبرنا الرؤيا أن نتطلع إلى ...</vt:lpstr>
      <vt:lpstr>لماذا يمكنك أن تنظر إلى الرب أثناء جهادك؟</vt:lpstr>
      <vt:lpstr>لماذا يجب أن نعرف أن يسوع يحكم العالم؟</vt:lpstr>
      <vt:lpstr>2. يجب أن نعبد الله الثالوث  لأن الحاكم المقام  سيعود قريبًا  (1: 4- 8).</vt:lpstr>
      <vt:lpstr>الثالوث</vt:lpstr>
      <vt:lpstr>الفداء في المسيح</vt:lpstr>
      <vt:lpstr> هوذا يأتي مع السحاب و ستنظره كل عين و الذين طعنوه  و ينوح عليه جميع قبائل الأرض نعم .... آمين</vt:lpstr>
      <vt:lpstr>توبة إسرائيل</vt:lpstr>
      <vt:lpstr> هوذا يأتي مع السحاب و ستنظره كل عين و الذين طعنوه  و ينوح عليه جميع قبائل الأرض نعم .... آمين</vt:lpstr>
      <vt:lpstr>رؤيا ١ : ٨  أَنَا هُوَ الأَلِفُ وَالْيَاءُ، الْبَِدَايَةُ وَالنِّهَايَةُ، يَقُولُ الرَّبُّ الْكَائِنُ وَالَّذِي كَانَ وَالَّذِي يَأْتِي، الْقَادِرُ عَلَى كُلِّ شَيْءٍ. </vt:lpstr>
      <vt:lpstr>لماذا نرى يسوع بوضوح؟</vt:lpstr>
      <vt:lpstr>لماذا يجب أن نعرف أن يسوع يحكم العالم؟</vt:lpstr>
      <vt:lpstr>3. رؤية يسوع ممجدًا تُظهر أنه قادر على  حلّ مشاكلك. (1: 9- 20).</vt:lpstr>
      <vt:lpstr>السياق المزدوج للكتاب
</vt:lpstr>
      <vt:lpstr>جزيرة بطمس</vt:lpstr>
      <vt:lpstr>مقارنة بالأقمار الصناعية بين ستغافورة وبطمس</vt:lpstr>
      <vt:lpstr>جزيرة بطمس السياحيّة</vt:lpstr>
      <vt:lpstr>فنادق فاخرة في جزيرة بطمس</vt:lpstr>
      <vt:lpstr>دير القديس يوحنا في بطمس</vt:lpstr>
      <vt:lpstr>المنظر من أعلى دير القديس يوحنا</vt:lpstr>
      <vt:lpstr>المنظر من أعلى دير القديس يوحنا</vt:lpstr>
      <vt:lpstr>"...  فِي يَوْمِ ٱلرَّبِّ..." (1: 10)</vt:lpstr>
      <vt:lpstr>يوم الرب </vt:lpstr>
      <vt:lpstr>رؤيا ١ : ١٠   كُنْتُ فِي الرُّوحِ فِي يَوْمِ الرَّبِّ، وَسَمِعْتُ وَرَائِي صَوْتاً عَظِيماً كَصَوْتِ بُوقٍ </vt:lpstr>
      <vt:lpstr>الكنائس السبعة (رؤيا 2- 3).</vt:lpstr>
      <vt:lpstr>إن رؤية يوحنا للمسيح الممجد تثبت أنه  قادر أن يعالج  مشاكل الكنيسة  الداخلية والخارجية.  (1: 12- 16).</vt:lpstr>
      <vt:lpstr>"رأيت ..."  (1: 12)</vt:lpstr>
      <vt:lpstr>الآن... لاستكمال الصورة...</vt:lpstr>
      <vt:lpstr>المسيح بين المنائر (1: 12- 16)</vt:lpstr>
      <vt:lpstr>الملك - الديان:  " مُتَسَرْبِلًا بِثَوْبٍ إِلَى ٱلرِّجْلَيْنِ، وَمُتَمَنْطِقًا عِنْدَ ثَدْيَيْهِ  بِمِنْطَقَةٍ مِنْ ذَهَبٍ."  (1: 13)</vt:lpstr>
      <vt:lpstr>"... صوت مياهٍ كثيرة" (1: 15 ب).</vt:lpstr>
      <vt:lpstr>"سيف... يخرج من فمهِ" (1: 16)</vt:lpstr>
      <vt:lpstr>توازي العهد القديم مع يسوع في رؤيا 1: 12- 16</vt:lpstr>
      <vt:lpstr>رؤيا ١ : ١٧-١٨   فَلَمَّا رَأَيْتُهُ سَقَطْتُ عِنْدَ رِجْلَيْهِ كَمَيِّتٍ، فَوَضَعَ يَدَهُ الْيُمْنَى عَلَيَّ قَائِلاً لِي: «لاَ تَخَفْ، أَنَا هُوَ الأَوَّلُ وَالآخِرُ، ١٨ وَالْحَيُّ. وَكُنْتُ مَيْتاً وَهَا أَنَا حَيٌّ إِلَى أَبَدِ الآبِدِينَ. آمِينَ. وَلِي مَفَاتِيحُ الْهَاوِيَةِ وَالْمَوْتِ. </vt:lpstr>
      <vt:lpstr>المبدأ رقم 4:
</vt:lpstr>
      <vt:lpstr>رؤيا يوحنا</vt:lpstr>
      <vt:lpstr>(1:20 NLT) ما هي السبع نجمات، وما هي السبع منارات؟</vt:lpstr>
      <vt:lpstr>سور النار (زك ٢: ٤-٥)</vt:lpstr>
      <vt:lpstr>المنارة و شجر الزيتون (زك ٤: ١-١٤)</vt:lpstr>
      <vt:lpstr>ساعد الكشف عن سيادة يسوع المسيح في إقناع الكنائس السبع في آسيا بأن المسيح يمكنه التغلب على التنازلات الداخلية والمعارضة الخارجية.</vt:lpstr>
      <vt:lpstr>تلخيص الكتاب بأكمله
</vt:lpstr>
      <vt:lpstr>يسوع يحكم العالم!  لهذا يمكنه التعامل مع مشكلتك الصغيرة.</vt:lpstr>
      <vt:lpstr>لماذا يجب أن نعرف أن يسوع يحكم العالم؟</vt:lpstr>
      <vt:lpstr>ما هي وجهة نظرك عن يسوع؟</vt:lpstr>
      <vt:lpstr>يسوع ينتصر!</vt:lpstr>
      <vt:lpstr>Black</vt:lpstr>
      <vt:lpstr> كريستولوجيا (يسوع)•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dc:title>
  <dc:creator>Dr Rick Griffith</dc:creator>
  <cp:lastModifiedBy>Rick Griffith</cp:lastModifiedBy>
  <cp:revision>133</cp:revision>
  <dcterms:created xsi:type="dcterms:W3CDTF">2012-06-24T13:32:43Z</dcterms:created>
  <dcterms:modified xsi:type="dcterms:W3CDTF">2023-12-09T09:12:03Z</dcterms:modified>
</cp:coreProperties>
</file>