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93" r:id="rId4"/>
    <p:sldId id="284" r:id="rId5"/>
    <p:sldId id="291" r:id="rId6"/>
    <p:sldId id="292" r:id="rId7"/>
    <p:sldId id="285" r:id="rId8"/>
    <p:sldId id="295" r:id="rId9"/>
    <p:sldId id="286" r:id="rId10"/>
    <p:sldId id="287" r:id="rId11"/>
    <p:sldId id="288" r:id="rId12"/>
    <p:sldId id="289" r:id="rId13"/>
    <p:sldId id="290" r:id="rId14"/>
    <p:sldId id="294" r:id="rId15"/>
    <p:sldId id="269" r:id="rId16"/>
    <p:sldId id="3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33"/>
    <p:restoredTop sz="94658"/>
  </p:normalViewPr>
  <p:slideViewPr>
    <p:cSldViewPr snapToGrid="0">
      <p:cViewPr>
        <p:scale>
          <a:sx n="135" d="100"/>
          <a:sy n="135" d="100"/>
        </p:scale>
        <p:origin x="-1720" y="-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9397C-39BC-4153-A34D-173CC424B5E8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9F0B1-8D36-4C9F-B0D8-E1BCDD547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348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FE93-98C0-0C3B-E74D-DFE281A5D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>
            <a:extLst>
              <a:ext uri="{FF2B5EF4-FFF2-40B4-BE49-F238E27FC236}">
                <a16:creationId xmlns:a16="http://schemas.microsoft.com/office/drawing/2014/main" id="{56AE3F85-72C0-6323-394E-54F48BB1E0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EDCEA-0CB3-DA48-9F73-F780BAA943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C2A2FDB1-310D-4063-9034-09215A91AC2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4D94610E-E195-AA54-2631-6F25D35306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Hebrew (he)</a:t>
            </a:r>
          </a:p>
        </p:txBody>
      </p:sp>
    </p:spTree>
    <p:extLst>
      <p:ext uri="{BB962C8B-B14F-4D97-AF65-F5344CB8AC3E}">
        <p14:creationId xmlns:p14="http://schemas.microsoft.com/office/powerpoint/2010/main" val="1030258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B398B-685C-4DF5-A531-56513E259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52421C-8890-4CE0-A926-021FC93F1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25E231-CD05-4A51-BAE3-52E836B37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7DBAC-4466-4CDD-90E2-F51E573E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6D91C-8DD5-4809-9B64-E88B959B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56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1FD6-204C-44EC-9F16-BB1D431C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61D87E-BB74-4C49-8E33-C34A62E458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17C8D-F359-4E0A-8021-A7A5FC240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14BAE-F4E1-4CAF-8428-6A37615E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B32AC-3BE8-41BF-A150-821DD8074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2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30ED6-456D-4177-977F-6DEFB61D0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A551D-9AB2-4D6C-8E87-EF303A70C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405C9-8ADA-4078-B5C9-065DA5845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81833-B911-47E0-A554-ADD405BBA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62ED4-9CCF-4B5A-BA6F-4C16F51D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95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83608D9-E17D-EF41-B855-0F776DCE4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3536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E16645-8042-E44F-8343-D9B42FFDC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8972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1189A3A-0DC1-7C41-A456-8DF8558F2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85657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BEA7D18-D1E9-844D-9A76-98DC3D89F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080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E524601-B81A-284C-8D49-5BB266B52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21311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B98C5F-39FA-514F-B41D-4A35F65A9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3747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F9746B7-792A-3A44-ADFA-C933FA439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1031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D9DDC62-B8DE-0640-BF2B-4B0C5C7B4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6534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A082B-1CC1-4CFD-8919-433EC5C7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5FBC3-8503-41A0-8769-81EFCEF5F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ACE2F-5C66-4540-AC9C-8A9F60090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FA3E7-B5AA-4549-ABA6-67A7130E2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330A3-0281-475E-A314-0FAF9A18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96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79015C7-6C60-534C-878F-B7C81A286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832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A78BBA1-D83C-D143-93CA-CEE604AAD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151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C0D556E-1B47-E145-B343-9708077C2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851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1992F-C962-4644-A597-219E7AC95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E1172-214F-4288-BE5C-BDC892863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46F16-6E7A-4EC4-A3E9-6E0E367A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67F9-2771-44BB-B159-9C842DF37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9EB1E-FE1D-4498-A2BE-E1AA61DE1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35CBB-078C-424E-B75E-216DA2C1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DC151-6246-49EE-BCEE-5A4686BEC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D2D08A-BD59-4165-BCB9-A71924424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DDD60-7863-4568-B601-DE4592DD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9F4C5-D437-48F9-A863-547065158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F08C1-BEC0-4E99-BA59-BF0FD4E5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9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F124F-E4AA-4A88-BEB3-DE2217DB2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4C36E-D990-41AA-A061-A00FE1CDC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ABF96A-E514-4077-8F33-27790343F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53C05-694C-4324-8B5D-15BFC36D2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9D4DFD-A6B2-415C-8624-60BA9BBC1C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99E01-28FA-413D-8004-09CB6E5BB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EF951D-0593-447D-9C9B-9E404309F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DCAE6-063E-43CA-A2D7-F94A7E2A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19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FE779-0B83-4B48-AF2D-4C28A89E5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33E27-7A2F-44BE-A62B-C75600A0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B625F-BC79-4B4A-BF3B-1866AF2D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9A628E-B7AC-42B6-97E5-FF17C20B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7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1D7C3-22CF-489F-886E-E290C6086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B87DFF-2DCF-4255-866A-38977BD1D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38366-62AA-4365-8276-E967A153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02BCE-6A64-452D-9294-2032C6A1D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DD1068-0CBE-4824-AED3-B1F7C8EC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FBED6C-83A4-46F4-B8CE-57C8BA0C5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C55A5-F3C9-4020-A823-6C1E5FA9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B64FA3-0BA4-40F4-A218-FBBB75817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CB9B6-B0B3-49B2-88A1-8ACAE18F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59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8850-DF4B-4D21-A148-AFB67838D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AC0B15-8546-4D8A-BA4B-3BA220769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1B8EF1-6EC3-4180-8B60-CA5EDA027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CEB49A-7BE2-4772-9846-D3F2B86BE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8CC9BF-8D34-4C4C-A4A7-1B78D5A04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41F36-C5EF-45B4-B55B-F62B011EC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1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5FFCD3-E912-4219-9E73-071CADD6E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5FB0D-024B-46A6-9536-2419B17A2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9F8E6-A9B1-4A0B-A8FA-D6C30013B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22881-496F-4D59-B226-13105D8D86C1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80D49-D581-4ADB-99CE-C5F5608C3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1875C-F519-41DA-BD9B-D00D9B932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9E84A-616D-4E68-B97A-DE16487F1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7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2" y="3902077"/>
            <a:ext cx="4533900" cy="2949575"/>
            <a:chOff x="0" y="2458"/>
            <a:chExt cx="2142" cy="1858"/>
          </a:xfrm>
        </p:grpSpPr>
        <p:sp>
          <p:nvSpPr>
            <p:cNvPr id="32973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708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09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10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2973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973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974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1F442D0-A11F-2640-8129-5D1BEF7A3C1E}" type="slidenum">
              <a:rPr lang="en-US" smtClean="0"/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0780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42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  <a:cs typeface="ＭＳ Ｐゴシック" pitchFamily="-111" charset="-128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3733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Geneva" charset="0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F4DDDD-0AC9-7368-79B9-43FD13CD5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246"/>
            <a:ext cx="12192000" cy="41586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7CD2F9-A07E-44BB-A348-387E0EEB9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1668" y="1816425"/>
            <a:ext cx="5629619" cy="2387600"/>
          </a:xfrm>
        </p:spPr>
        <p:txBody>
          <a:bodyPr>
            <a:normAutofit/>
          </a:bodyPr>
          <a:lstStyle/>
          <a:p>
            <a:r>
              <a:rPr lang="ar-JO" sz="7200" dirty="0">
                <a:solidFill>
                  <a:schemeClr val="bg1"/>
                </a:solidFill>
                <a:effectLst>
                  <a:glow rad="228600">
                    <a:schemeClr val="tx1">
                      <a:alpha val="78000"/>
                    </a:schemeClr>
                  </a:glow>
                </a:effectLst>
              </a:rPr>
              <a:t>حرف الواو ومعانيه المختلفة</a:t>
            </a:r>
            <a:endParaRPr lang="en-US" sz="7200" dirty="0">
              <a:solidFill>
                <a:schemeClr val="bg1"/>
              </a:solidFill>
              <a:effectLst>
                <a:glow rad="228600">
                  <a:schemeClr val="tx1">
                    <a:alpha val="78000"/>
                  </a:schemeClr>
                </a:glow>
              </a:effectLst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9F187D-05D3-DF46-DD45-661B64BBE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9493"/>
            <a:ext cx="12192000" cy="618507"/>
          </a:xfrm>
          <a:prstGeom prst="rect">
            <a:avLst/>
          </a:prstGeom>
          <a:solidFill>
            <a:srgbClr val="000514"/>
          </a:solidFill>
          <a:ln w="9525">
            <a:noFill/>
            <a:miter lim="800000"/>
            <a:headEnd/>
            <a:tailEnd/>
          </a:ln>
          <a:effectLst>
            <a:outerShdw blurRad="63500" dist="35921" dir="2700000" algn="ctr" rotWithShape="0">
              <a:srgbClr val="000514">
                <a:alpha val="74998"/>
              </a:srgbClr>
            </a:outerShdw>
          </a:effectLst>
        </p:spPr>
        <p:txBody>
          <a:bodyPr anchor="ctr"/>
          <a:lstStyle/>
          <a:p>
            <a:pPr algn="ctr" defTabSz="457200">
              <a:spcBef>
                <a:spcPct val="20000"/>
              </a:spcBef>
              <a:buClr>
                <a:srgbClr val="FFCC00"/>
              </a:buClr>
              <a:buSzPct val="70000"/>
              <a:defRPr/>
            </a:pP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د. أوسْتِن سُورْلْس  </a:t>
            </a:r>
            <a:r>
              <a:rPr lang="en-US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•  </a:t>
            </a:r>
            <a:r>
              <a:rPr lang="ar-JO" sz="2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</a:rPr>
              <a:t> مركز الدراسات اللاهوتية </a:t>
            </a:r>
            <a:r>
              <a:rPr kumimoji="0" lang="ar-JO" sz="2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الأردني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+mn-ea"/>
                <a:cs typeface="Arial"/>
              </a:rPr>
              <a:t>• BibleStudyDownloads.org</a:t>
            </a:r>
          </a:p>
        </p:txBody>
      </p:sp>
    </p:spTree>
    <p:extLst>
      <p:ext uri="{BB962C8B-B14F-4D97-AF65-F5344CB8AC3E}">
        <p14:creationId xmlns:p14="http://schemas.microsoft.com/office/powerpoint/2010/main" val="200870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356382" y="15918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תִּרְאֶה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תֵּרֶא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692D437-27C6-4D6B-A864-9616B9078834}"/>
              </a:ext>
            </a:extLst>
          </p:cNvPr>
          <p:cNvCxnSpPr>
            <a:cxnSpLocks/>
          </p:cNvCxnSpPr>
          <p:nvPr/>
        </p:nvCxnSpPr>
        <p:spPr>
          <a:xfrm flipH="1">
            <a:off x="4549718" y="2095085"/>
            <a:ext cx="1951780" cy="0"/>
          </a:xfrm>
          <a:prstGeom prst="straightConnector1">
            <a:avLst/>
          </a:prstGeom>
          <a:ln w="165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6D852F-84DD-4058-9E47-9FE944C13214}"/>
              </a:ext>
            </a:extLst>
          </p:cNvPr>
          <p:cNvSpPr txBox="1"/>
          <p:nvPr/>
        </p:nvSpPr>
        <p:spPr>
          <a:xfrm>
            <a:off x="-353066" y="283169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וַתֵּרֶא  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59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356382" y="15918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יִבְנֶה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יִבֶן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692D437-27C6-4D6B-A864-9616B9078834}"/>
              </a:ext>
            </a:extLst>
          </p:cNvPr>
          <p:cNvCxnSpPr>
            <a:cxnSpLocks/>
          </p:cNvCxnSpPr>
          <p:nvPr/>
        </p:nvCxnSpPr>
        <p:spPr>
          <a:xfrm flipH="1">
            <a:off x="5732131" y="2173912"/>
            <a:ext cx="1951780" cy="0"/>
          </a:xfrm>
          <a:prstGeom prst="straightConnector1">
            <a:avLst/>
          </a:prstGeom>
          <a:ln w="165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6D852F-84DD-4058-9E47-9FE944C13214}"/>
              </a:ext>
            </a:extLst>
          </p:cNvPr>
          <p:cNvSpPr txBox="1"/>
          <p:nvPr/>
        </p:nvSpPr>
        <p:spPr>
          <a:xfrm>
            <a:off x="614854" y="2831690"/>
            <a:ext cx="10511315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וַיִּבֶן   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34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356382" y="15918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יַעֲשֶׂה 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יַעַשׂ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692D437-27C6-4D6B-A864-9616B9078834}"/>
              </a:ext>
            </a:extLst>
          </p:cNvPr>
          <p:cNvCxnSpPr>
            <a:cxnSpLocks/>
          </p:cNvCxnSpPr>
          <p:nvPr/>
        </p:nvCxnSpPr>
        <p:spPr>
          <a:xfrm flipH="1">
            <a:off x="4612779" y="2032023"/>
            <a:ext cx="1951780" cy="0"/>
          </a:xfrm>
          <a:prstGeom prst="straightConnector1">
            <a:avLst/>
          </a:prstGeom>
          <a:ln w="165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6D852F-84DD-4058-9E47-9FE944C13214}"/>
              </a:ext>
            </a:extLst>
          </p:cNvPr>
          <p:cNvSpPr txBox="1"/>
          <p:nvPr/>
        </p:nvSpPr>
        <p:spPr>
          <a:xfrm>
            <a:off x="614854" y="2831690"/>
            <a:ext cx="10511315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וַיַּעַשׂ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46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356382" y="15918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יִהְיֶה 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יְהִי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692D437-27C6-4D6B-A864-9616B9078834}"/>
              </a:ext>
            </a:extLst>
          </p:cNvPr>
          <p:cNvCxnSpPr>
            <a:cxnSpLocks/>
          </p:cNvCxnSpPr>
          <p:nvPr/>
        </p:nvCxnSpPr>
        <p:spPr>
          <a:xfrm flipH="1">
            <a:off x="4612779" y="2032023"/>
            <a:ext cx="1951780" cy="0"/>
          </a:xfrm>
          <a:prstGeom prst="straightConnector1">
            <a:avLst/>
          </a:prstGeom>
          <a:ln w="165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6D852F-84DD-4058-9E47-9FE944C13214}"/>
              </a:ext>
            </a:extLst>
          </p:cNvPr>
          <p:cNvSpPr txBox="1"/>
          <p:nvPr/>
        </p:nvSpPr>
        <p:spPr>
          <a:xfrm>
            <a:off x="614854" y="2831690"/>
            <a:ext cx="10511315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וַיְהִי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46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0" y="1417639"/>
            <a:ext cx="3571832" cy="2522151"/>
          </a:xfrm>
        </p:spPr>
        <p:txBody>
          <a:bodyPr/>
          <a:lstStyle/>
          <a:p>
            <a:pPr algn="r"/>
            <a:r>
              <a:rPr lang="en-US" dirty="0"/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383493227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91E03-E9B8-2BBA-9204-A5C3E31A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026">
            <a:extLst>
              <a:ext uri="{FF2B5EF4-FFF2-40B4-BE49-F238E27FC236}">
                <a16:creationId xmlns:a16="http://schemas.microsoft.com/office/drawing/2014/main" id="{C271E623-EE70-AA26-B8D7-3A73749BE56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6172200"/>
            <a:ext cx="1219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BibleStudyDownloads.org • </a:t>
            </a:r>
            <a:r>
              <a:rPr lang="ar-SA" sz="3200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العبرية</a:t>
            </a:r>
            <a:endParaRPr lang="en-US" sz="1333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99331" name="Rectangle 1026">
            <a:extLst>
              <a:ext uri="{FF2B5EF4-FFF2-40B4-BE49-F238E27FC236}">
                <a16:creationId xmlns:a16="http://schemas.microsoft.com/office/drawing/2014/main" id="{35C85A18-B169-1301-3A5C-7DB5AF95A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1219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ctr" defTabSz="91423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JO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sym typeface="Bodoni SvtyTwo ITC TT-Book"/>
              </a:rPr>
              <a:t>أحصل على هذا العرض التقديمي مجاناً</a:t>
            </a:r>
            <a:endParaRPr kumimoji="0" lang="en-US" sz="14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  <a:sym typeface="Bodoni SvtyTwo ITC TT-Book"/>
            </a:endParaRPr>
          </a:p>
        </p:txBody>
      </p:sp>
      <p:pic>
        <p:nvPicPr>
          <p:cNvPr id="8" name="Picture 7" descr="Screen Shot 2016-02-02 at 5.41.18 PM.png">
            <a:extLst>
              <a:ext uri="{FF2B5EF4-FFF2-40B4-BE49-F238E27FC236}">
                <a16:creationId xmlns:a16="http://schemas.microsoft.com/office/drawing/2014/main" id="{11D187F9-7B72-B237-8EF1-2252F2EE32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"/>
          <a:stretch/>
        </p:blipFill>
        <p:spPr>
          <a:xfrm>
            <a:off x="-58897" y="636983"/>
            <a:ext cx="12309796" cy="5650045"/>
          </a:xfrm>
          <a:prstGeom prst="rect">
            <a:avLst/>
          </a:prstGeom>
        </p:spPr>
      </p:pic>
      <p:pic>
        <p:nvPicPr>
          <p:cNvPr id="9" name="Picture 8" descr="Screen Shot 2016-02-02 at 5.42.03 PM.png">
            <a:extLst>
              <a:ext uri="{FF2B5EF4-FFF2-40B4-BE49-F238E27FC236}">
                <a16:creationId xmlns:a16="http://schemas.microsoft.com/office/drawing/2014/main" id="{AF09AFD6-5967-93BF-B391-8AE35C286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2" y="2222341"/>
            <a:ext cx="8204283" cy="34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55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remove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F346C-C300-475F-978E-95BB4C008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40" y="0"/>
            <a:ext cx="10515600" cy="1325563"/>
          </a:xfrm>
        </p:spPr>
        <p:txBody>
          <a:bodyPr/>
          <a:lstStyle/>
          <a:p>
            <a:pPr algn="r"/>
            <a:r>
              <a:rPr lang="ar-JO" dirty="0"/>
              <a:t>لحرف الواو العبري ثلاث أدوار ممكنة: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F44B8-8DCC-4191-B3CF-6691CDE21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540" y="1183401"/>
            <a:ext cx="11858920" cy="550525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ar-JO" sz="4400" b="1" dirty="0"/>
              <a:t>واو العطف </a:t>
            </a:r>
            <a:r>
              <a:rPr lang="ar-JO" sz="4400" dirty="0"/>
              <a:t>التي ترد قبل اسم أو صفة، ليس قبل فعل </a:t>
            </a:r>
            <a:endParaRPr lang="en-US" sz="4400" dirty="0"/>
          </a:p>
          <a:p>
            <a:pPr marL="0" indent="0" algn="r">
              <a:buNone/>
            </a:pPr>
            <a:r>
              <a:rPr lang="ar-JO" sz="4400" dirty="0"/>
              <a:t>(مثلاً، </a:t>
            </a:r>
            <a:r>
              <a:rPr lang="he-IL" sz="4400" dirty="0">
                <a:cs typeface="+mj-cs"/>
              </a:rPr>
              <a:t>הָאִישׁ וְהָאִשָּׁה </a:t>
            </a:r>
            <a:r>
              <a:rPr lang="ar-JO" sz="4400" dirty="0">
                <a:cs typeface="+mj-cs"/>
              </a:rPr>
              <a:t>               </a:t>
            </a:r>
            <a:r>
              <a:rPr lang="he-IL" sz="4400" dirty="0">
                <a:cs typeface="+mj-cs"/>
              </a:rPr>
              <a:t>הַמֶּלֶךְ וְעֲבָדָיו</a:t>
            </a:r>
            <a:r>
              <a:rPr lang="ar-JO" sz="4400" dirty="0">
                <a:cs typeface="+mj-cs"/>
              </a:rPr>
              <a:t>)</a:t>
            </a:r>
            <a:r>
              <a:rPr lang="en-US" sz="4400" dirty="0">
                <a:cs typeface="+mj-cs"/>
              </a:rPr>
              <a:t> </a:t>
            </a:r>
            <a:endParaRPr lang="ar-JO" sz="4400" dirty="0">
              <a:cs typeface="+mj-cs"/>
            </a:endParaRPr>
          </a:p>
          <a:p>
            <a:pPr marL="0" indent="0" algn="r">
              <a:buNone/>
            </a:pPr>
            <a:endParaRPr lang="ar-JO" sz="2000" dirty="0"/>
          </a:p>
          <a:p>
            <a:pPr marL="0" indent="0" algn="r">
              <a:buNone/>
            </a:pPr>
            <a:r>
              <a:rPr lang="ar-JO" sz="4400" b="1" dirty="0"/>
              <a:t>واو القلب </a:t>
            </a:r>
            <a:r>
              <a:rPr lang="ar-JO" sz="4400" dirty="0"/>
              <a:t>التي ترد قبل فعل في زمن الماضي ويقلب ترجمة زمن ذلك الفعل من ماضي للمضارع (وقت الحاضر أو المستقبل)</a:t>
            </a:r>
          </a:p>
          <a:p>
            <a:pPr marL="0" indent="0" algn="r">
              <a:buNone/>
            </a:pPr>
            <a:endParaRPr lang="ar-JO" sz="4400" b="1" dirty="0"/>
          </a:p>
          <a:p>
            <a:pPr marL="0" indent="0" algn="r">
              <a:buNone/>
            </a:pPr>
            <a:r>
              <a:rPr lang="ar-JO" sz="4400" b="1" dirty="0"/>
              <a:t>واو التتابع </a:t>
            </a:r>
            <a:r>
              <a:rPr lang="ar-JO" sz="4400" dirty="0"/>
              <a:t>التي ترد قبل فعل في زمن المضارع ويقلب ترجمة زمن ذلك الفعل من مضارع للماضي</a:t>
            </a:r>
          </a:p>
          <a:p>
            <a:pPr marL="0" indent="0" algn="r">
              <a:buNone/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6718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852246" y="0"/>
            <a:ext cx="9415975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4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 ּ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F4846C-BED7-47DE-B6A6-6B804EC57752}"/>
              </a:ext>
            </a:extLst>
          </p:cNvPr>
          <p:cNvSpPr txBox="1"/>
          <p:nvPr/>
        </p:nvSpPr>
        <p:spPr>
          <a:xfrm>
            <a:off x="933254" y="160256"/>
            <a:ext cx="103317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7200" dirty="0"/>
              <a:t>شكل واو التتابع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161834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-810611" y="1723694"/>
            <a:ext cx="1381322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JO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e-IL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 </a:t>
            </a:r>
            <a:r>
              <a:rPr lang="ar-JO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he-IL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אמר</a:t>
            </a:r>
            <a:r>
              <a:rPr lang="ar-JO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he-IL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יֹאמַר </a:t>
            </a:r>
            <a:endParaRPr lang="en-US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4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-495300" y="1723694"/>
            <a:ext cx="1381322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JO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e-IL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 ּ </a:t>
            </a:r>
            <a:r>
              <a:rPr lang="ar-JO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he-IL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יֹאמַר</a:t>
            </a:r>
            <a:r>
              <a:rPr lang="ar-JO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he-IL" sz="1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וַיֹּאמֶר</a:t>
            </a:r>
            <a:endParaRPr lang="en-US" sz="1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11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1608729" y="-676393"/>
            <a:ext cx="9415975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3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וַיֹּאמֶר</a:t>
            </a:r>
            <a:endParaRPr lang="en-US" sz="4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4EA03A-0D8B-4439-BE3D-F7006964B103}"/>
              </a:ext>
            </a:extLst>
          </p:cNvPr>
          <p:cNvSpPr txBox="1"/>
          <p:nvPr/>
        </p:nvSpPr>
        <p:spPr>
          <a:xfrm>
            <a:off x="2854205" y="4398579"/>
            <a:ext cx="897454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JO" sz="16600" dirty="0"/>
              <a:t>وقالَ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640919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9255F-446D-4C8C-AEF8-1518B1464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072" y="263951"/>
            <a:ext cx="11359299" cy="6370313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lnSpc>
                <a:spcPct val="110000"/>
              </a:lnSpc>
              <a:buNone/>
            </a:pPr>
            <a:r>
              <a:rPr lang="ar-JO" sz="4800" dirty="0"/>
              <a:t>أما تشكيل الأفعال غير السالمة مع واو التتابع، فلابد أن نضيف واو التتابع إلى </a:t>
            </a:r>
            <a:r>
              <a:rPr lang="ar-JO" sz="4800" b="1" dirty="0"/>
              <a:t>أقصر شكل </a:t>
            </a:r>
            <a:r>
              <a:rPr lang="ar-JO" sz="4800" dirty="0"/>
              <a:t>يمكن لنا أن نكتبه في اللغة العبرية. هكذا يشبه تشكيل هذه الأفعال صيغة المجزوم باللغة العربية: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ar-JO" sz="4800" dirty="0">
                <a:solidFill>
                  <a:srgbClr val="00B0F0"/>
                </a:solidFill>
              </a:rPr>
              <a:t>يبقى</a:t>
            </a:r>
            <a:r>
              <a:rPr lang="ar-JO" sz="4800" dirty="0"/>
              <a:t> (مضارع) لم </a:t>
            </a:r>
            <a:r>
              <a:rPr lang="ar-JO" sz="4800" dirty="0">
                <a:solidFill>
                  <a:srgbClr val="00B0F0"/>
                </a:solidFill>
              </a:rPr>
              <a:t>يبقَ</a:t>
            </a:r>
            <a:r>
              <a:rPr lang="ar-JO" sz="4800" dirty="0"/>
              <a:t> (مجزوم)</a:t>
            </a:r>
          </a:p>
          <a:p>
            <a:pPr marL="0" indent="0" algn="r">
              <a:lnSpc>
                <a:spcPct val="110000"/>
              </a:lnSpc>
              <a:buNone/>
            </a:pPr>
            <a:endParaRPr lang="ar-JO" sz="4800" dirty="0"/>
          </a:p>
          <a:p>
            <a:pPr marL="0" indent="0" algn="r">
              <a:lnSpc>
                <a:spcPct val="110000"/>
              </a:lnSpc>
              <a:buNone/>
            </a:pPr>
            <a:r>
              <a:rPr lang="ar-JO" sz="4800" dirty="0">
                <a:solidFill>
                  <a:srgbClr val="00B0F0"/>
                </a:solidFill>
              </a:rPr>
              <a:t>يُعطي</a:t>
            </a:r>
            <a:r>
              <a:rPr lang="ar-JO" sz="4800" dirty="0"/>
              <a:t> (مضارع) لم </a:t>
            </a:r>
            <a:r>
              <a:rPr lang="ar-JO" sz="4800" dirty="0">
                <a:solidFill>
                  <a:srgbClr val="00B0F0"/>
                </a:solidFill>
              </a:rPr>
              <a:t>يعطِ</a:t>
            </a:r>
            <a:r>
              <a:rPr lang="ar-JO" sz="4800" dirty="0"/>
              <a:t> (مجزوم)</a:t>
            </a:r>
            <a:endParaRPr lang="en-US" sz="4800" dirty="0"/>
          </a:p>
          <a:p>
            <a:pPr marL="0" indent="0" algn="r">
              <a:lnSpc>
                <a:spcPct val="110000"/>
              </a:lnSpc>
              <a:buNone/>
            </a:pPr>
            <a:endParaRPr lang="ar-JO" sz="4800" dirty="0"/>
          </a:p>
          <a:p>
            <a:pPr marL="0" indent="0" algn="r">
              <a:lnSpc>
                <a:spcPct val="110000"/>
              </a:lnSpc>
              <a:buNone/>
            </a:pPr>
            <a:r>
              <a:rPr lang="ar-JO" sz="4800" dirty="0">
                <a:solidFill>
                  <a:srgbClr val="00B0F0"/>
                </a:solidFill>
              </a:rPr>
              <a:t>تكون</a:t>
            </a:r>
            <a:r>
              <a:rPr lang="ar-JO" sz="4800" dirty="0"/>
              <a:t> (مضارع) لم </a:t>
            </a:r>
            <a:r>
              <a:rPr lang="ar-JO" sz="4800" dirty="0">
                <a:solidFill>
                  <a:srgbClr val="00B0F0"/>
                </a:solidFill>
              </a:rPr>
              <a:t>تَكُن</a:t>
            </a:r>
            <a:r>
              <a:rPr lang="ar-JO" sz="4800" dirty="0"/>
              <a:t> (مجزوم)</a:t>
            </a:r>
            <a:endParaRPr lang="en-US" sz="4800" dirty="0"/>
          </a:p>
          <a:p>
            <a:pPr marL="0" indent="0" algn="r">
              <a:lnSpc>
                <a:spcPct val="110000"/>
              </a:lnSpc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75993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356382" y="15918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יָקוּם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יָקָם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692D437-27C6-4D6B-A864-9616B9078834}"/>
              </a:ext>
            </a:extLst>
          </p:cNvPr>
          <p:cNvCxnSpPr>
            <a:cxnSpLocks/>
          </p:cNvCxnSpPr>
          <p:nvPr/>
        </p:nvCxnSpPr>
        <p:spPr>
          <a:xfrm flipH="1">
            <a:off x="5732131" y="2173912"/>
            <a:ext cx="1951780" cy="0"/>
          </a:xfrm>
          <a:prstGeom prst="straightConnector1">
            <a:avLst/>
          </a:prstGeom>
          <a:ln w="165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6D852F-84DD-4058-9E47-9FE944C13214}"/>
              </a:ext>
            </a:extLst>
          </p:cNvPr>
          <p:cNvSpPr txBox="1"/>
          <p:nvPr/>
        </p:nvSpPr>
        <p:spPr>
          <a:xfrm>
            <a:off x="258411" y="283169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וַיָּקָם 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1F446B-2E66-45D4-8A32-0C15136EC44D}"/>
              </a:ext>
            </a:extLst>
          </p:cNvPr>
          <p:cNvSpPr txBox="1"/>
          <p:nvPr/>
        </p:nvSpPr>
        <p:spPr>
          <a:xfrm>
            <a:off x="3008671" y="2831690"/>
            <a:ext cx="11356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 o</a:t>
            </a:r>
          </a:p>
        </p:txBody>
      </p:sp>
    </p:spTree>
    <p:extLst>
      <p:ext uri="{BB962C8B-B14F-4D97-AF65-F5344CB8AC3E}">
        <p14:creationId xmlns:p14="http://schemas.microsoft.com/office/powerpoint/2010/main" val="160476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7F6C8D-9462-4ED1-992B-9BEC08B32D90}"/>
              </a:ext>
            </a:extLst>
          </p:cNvPr>
          <p:cNvSpPr txBox="1"/>
          <p:nvPr/>
        </p:nvSpPr>
        <p:spPr>
          <a:xfrm>
            <a:off x="356382" y="15918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יָבוֹא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יָבֹא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692D437-27C6-4D6B-A864-9616B9078834}"/>
              </a:ext>
            </a:extLst>
          </p:cNvPr>
          <p:cNvCxnSpPr>
            <a:cxnSpLocks/>
          </p:cNvCxnSpPr>
          <p:nvPr/>
        </p:nvCxnSpPr>
        <p:spPr>
          <a:xfrm flipH="1">
            <a:off x="5732131" y="2173912"/>
            <a:ext cx="1951780" cy="0"/>
          </a:xfrm>
          <a:prstGeom prst="straightConnector1">
            <a:avLst/>
          </a:prstGeom>
          <a:ln w="165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6D852F-84DD-4058-9E47-9FE944C13214}"/>
              </a:ext>
            </a:extLst>
          </p:cNvPr>
          <p:cNvSpPr txBox="1"/>
          <p:nvPr/>
        </p:nvSpPr>
        <p:spPr>
          <a:xfrm>
            <a:off x="-353066" y="2831690"/>
            <a:ext cx="11479236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e-IL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וַיָּבֹא  </a:t>
            </a:r>
            <a:r>
              <a:rPr lang="ar-JO" sz="19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47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bit">
  <a:themeElements>
    <a:clrScheme name="Orbit 10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333CC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ADE2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10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3333CC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ADE2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2468</TotalTime>
  <Words>205</Words>
  <Application>Microsoft Macintosh PowerPoint</Application>
  <PresentationFormat>Widescreen</PresentationFormat>
  <Paragraphs>39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Orbit</vt:lpstr>
      <vt:lpstr>حرف الواو ومعانيه المختلفة</vt:lpstr>
      <vt:lpstr>لحرف الواو العبري ثلاث أدوار ممكنة: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Black</vt:lpstr>
      <vt:lpstr>BibleStudyDownloads.org • العبرية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أهمية المصطلحات النحوية</dc:title>
  <dc:creator>Austin Surls</dc:creator>
  <cp:lastModifiedBy>Rick Griffith</cp:lastModifiedBy>
  <cp:revision>50</cp:revision>
  <cp:lastPrinted>2026-08-29T13:39:23Z</cp:lastPrinted>
  <dcterms:created xsi:type="dcterms:W3CDTF">2021-01-02T08:01:52Z</dcterms:created>
  <dcterms:modified xsi:type="dcterms:W3CDTF">2026-08-29T13:39:26Z</dcterms:modified>
</cp:coreProperties>
</file>