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3"/>
  </p:notesMasterIdLst>
  <p:sldIdLst>
    <p:sldId id="265" r:id="rId3"/>
    <p:sldId id="259" r:id="rId4"/>
    <p:sldId id="258" r:id="rId5"/>
    <p:sldId id="263" r:id="rId6"/>
    <p:sldId id="264" r:id="rId7"/>
    <p:sldId id="260" r:id="rId8"/>
    <p:sldId id="261" r:id="rId9"/>
    <p:sldId id="267" r:id="rId10"/>
    <p:sldId id="268" r:id="rId11"/>
    <p:sldId id="269" r:id="rId12"/>
    <p:sldId id="270" r:id="rId13"/>
    <p:sldId id="271" r:id="rId14"/>
    <p:sldId id="272" r:id="rId15"/>
    <p:sldId id="274" r:id="rId16"/>
    <p:sldId id="273" r:id="rId17"/>
    <p:sldId id="275" r:id="rId18"/>
    <p:sldId id="276" r:id="rId19"/>
    <p:sldId id="277" r:id="rId20"/>
    <p:sldId id="278" r:id="rId21"/>
    <p:sldId id="391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520" autoAdjust="0"/>
    <p:restoredTop sz="94660"/>
  </p:normalViewPr>
  <p:slideViewPr>
    <p:cSldViewPr snapToGrid="0">
      <p:cViewPr>
        <p:scale>
          <a:sx n="128" d="100"/>
          <a:sy n="128" d="100"/>
        </p:scale>
        <p:origin x="-163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1F071E-D75D-D640-8BA1-6C926A65FD82}" type="datetimeFigureOut">
              <a:rPr lang="en-US" smtClean="0"/>
              <a:t>8/29/26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809694-924D-9043-91B5-8AF9F93D25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965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98FE93-98C0-0C3B-E74D-DFE281A5D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Rectangle 7">
            <a:extLst>
              <a:ext uri="{FF2B5EF4-FFF2-40B4-BE49-F238E27FC236}">
                <a16:creationId xmlns:a16="http://schemas.microsoft.com/office/drawing/2014/main" id="{56AE3F85-72C0-6323-394E-54F48BB1E08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2EDCEA-0CB3-DA48-9F73-F780BAA943B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  <p:sp>
        <p:nvSpPr>
          <p:cNvPr id="100354" name="Rectangle 2">
            <a:extLst>
              <a:ext uri="{FF2B5EF4-FFF2-40B4-BE49-F238E27FC236}">
                <a16:creationId xmlns:a16="http://schemas.microsoft.com/office/drawing/2014/main" id="{C2A2FDB1-310D-4063-9034-09215A91AC2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4D94610E-E195-AA54-2631-6F25D35306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Hebrew (he)</a:t>
            </a:r>
          </a:p>
        </p:txBody>
      </p:sp>
    </p:spTree>
    <p:extLst>
      <p:ext uri="{BB962C8B-B14F-4D97-AF65-F5344CB8AC3E}">
        <p14:creationId xmlns:p14="http://schemas.microsoft.com/office/powerpoint/2010/main" val="1030258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4FA3E-28D3-433E-9300-041B44E976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35646D-14C7-4A46-B4EE-1444E3C1C2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81B558-2CD2-43B3-8742-D1D860B2F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59DC9-757D-43E1-86C8-39213C6E55B9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9FC86D-6BBA-4783-A135-50BA90C8E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1A72CA-4A14-451B-A67A-B607B2BE4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C3C19-464D-4865-9182-FE22F9A9B4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753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60CF6-0A01-4711-A373-DEF6D82C4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BE1849-E6C8-48C8-A87F-D5D1CBAC88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88E1ED-267B-4CED-8C88-891850C2F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59DC9-757D-43E1-86C8-39213C6E55B9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9EB8CB-31F8-4A30-8BB2-E3DCC46F6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3DDBDF-8400-40F2-86CB-5C6F0EE44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C3C19-464D-4865-9182-FE22F9A9B4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084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CDB459-BF19-4B76-AEAC-C7178294D6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3D93AD-2D0C-43EA-BB74-32658DE55E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65521D-9DDE-408C-9B1E-4250E6EFE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59DC9-757D-43E1-86C8-39213C6E55B9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019137-9934-4CBB-A560-2A5B680D6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5BF0C1-FEB7-4D16-BF88-CA53AE3FA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C3C19-464D-4865-9182-FE22F9A9B4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188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183608D9-E17D-EF41-B855-0F776DCE40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717008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/>
            </a:lvl1pPr>
            <a:lvl2pPr marL="609585" indent="0">
              <a:buNone/>
              <a:defRPr sz="2400"/>
            </a:lvl2pPr>
            <a:lvl3pPr marL="1219170" indent="0">
              <a:buNone/>
              <a:defRPr sz="2133"/>
            </a:lvl3pPr>
            <a:lvl4pPr marL="1828754" indent="0">
              <a:buNone/>
              <a:defRPr sz="1867"/>
            </a:lvl4pPr>
            <a:lvl5pPr marL="2438339" indent="0">
              <a:buNone/>
              <a:defRPr sz="1867"/>
            </a:lvl5pPr>
            <a:lvl6pPr marL="3047924" indent="0">
              <a:buNone/>
              <a:defRPr sz="1867"/>
            </a:lvl6pPr>
            <a:lvl7pPr marL="3657509" indent="0">
              <a:buNone/>
              <a:defRPr sz="1867"/>
            </a:lvl7pPr>
            <a:lvl8pPr marL="4267093" indent="0">
              <a:buNone/>
              <a:defRPr sz="1867"/>
            </a:lvl8pPr>
            <a:lvl9pPr marL="4876678" indent="0">
              <a:buNone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ABE16645-8042-E44F-8343-D9B42FFDC8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517315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3072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3072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51189A3A-0DC1-7C41-A456-8DF8558F2B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684145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6BEA7D18-D1E9-844D-9A76-98DC3D89FE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55655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2E524601-B81A-284C-8D49-5BB266B52D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43127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ABB98C5F-39FA-514F-B41D-4A35F65A93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89907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AF9746B7-792A-3A44-ADFA-C933FA439A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098556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8D9DDC62-B8DE-0640-BF2B-4B0C5C7B44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39347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20BA8-B346-4E62-8A7B-69057B401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50A24C-3D0C-40AF-B9E7-7C61F6C9F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D72F2D-1B3F-4666-B02D-4B6CF9D10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59DC9-757D-43E1-86C8-39213C6E55B9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A587A2-88D8-49EE-A3A7-59912041E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15DE41-186F-4A76-B70D-8E8D17197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C3C19-464D-4865-9182-FE22F9A9B4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5370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B79015C7-6C60-534C-878F-B7C81A2869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917917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9A78BBA1-D83C-D143-93CA-CEE604AAD6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214733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609585" indent="0" algn="ctr">
              <a:buNone/>
              <a:defRPr/>
            </a:lvl2pPr>
            <a:lvl3pPr marL="1219170" indent="0" algn="ctr">
              <a:buNone/>
              <a:defRPr/>
            </a:lvl3pPr>
            <a:lvl4pPr marL="1828754" indent="0" algn="ctr">
              <a:buNone/>
              <a:defRPr/>
            </a:lvl4pPr>
            <a:lvl5pPr marL="2438339" indent="0" algn="ctr">
              <a:buNone/>
              <a:defRPr/>
            </a:lvl5pPr>
            <a:lvl6pPr marL="3047924" indent="0" algn="ctr">
              <a:buNone/>
              <a:defRPr/>
            </a:lvl6pPr>
            <a:lvl7pPr marL="3657509" indent="0" algn="ctr">
              <a:buNone/>
              <a:defRPr/>
            </a:lvl7pPr>
            <a:lvl8pPr marL="4267093" indent="0" algn="ctr">
              <a:buNone/>
              <a:defRPr/>
            </a:lvl8pPr>
            <a:lvl9pPr marL="4876678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AC0D556E-1B47-E145-B343-9708077C20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77277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72D6B-AD75-402C-87EC-20ACD4E0C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5EE0A7-D460-4D76-B14F-9EF5D8C41B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33AC8A-3542-44CE-87F1-C91B4EFA2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59DC9-757D-43E1-86C8-39213C6E55B9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0AC9DB-E3C7-4457-9407-8A07C327B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F10B9-2E06-4E8B-AA6D-8EBA77AA7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C3C19-464D-4865-9182-FE22F9A9B4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523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5ACEE-3DC7-4959-82E3-348EA6912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077DB2-B6C2-4292-BE77-FE99F45B5A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F6A2E5-7B5B-4FA0-A388-7D4A83A4B5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A1C1E8-7B9C-45D7-AACA-E497CF5B9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59DC9-757D-43E1-86C8-39213C6E55B9}" type="datetimeFigureOut">
              <a:rPr lang="en-US" smtClean="0"/>
              <a:t>8/29/26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7FB116-9305-4B57-8591-9497DAE99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8DA70B-CBD0-46EA-8C01-582172211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C3C19-464D-4865-9182-FE22F9A9B4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111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A4908-6F03-4641-9FFF-F3183E9EB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A4B80F-97A8-4462-B652-BD8CF3D7E4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47A1BF-BF69-422B-9AC7-E6AED081E0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DAAF1D-3FAB-4ADB-9949-ECA12D82A1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D9E3CA-AD67-4041-96CD-F7E3C3F665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1EAA96-CDAC-4A34-9404-A4F99B503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59DC9-757D-43E1-86C8-39213C6E55B9}" type="datetimeFigureOut">
              <a:rPr lang="en-US" smtClean="0"/>
              <a:t>8/29/26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4E773F-DA21-419E-84D3-96922A48F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54D48A-F7F2-4B17-959B-936881994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C3C19-464D-4865-9182-FE22F9A9B4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831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0F974-C242-4615-8E18-C300228DF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5F9070-1AA4-4E67-BBF6-E1897024A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59DC9-757D-43E1-86C8-39213C6E55B9}" type="datetimeFigureOut">
              <a:rPr lang="en-US" smtClean="0"/>
              <a:t>8/29/26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21BE62-1D4D-488F-8111-48D3C6DEA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997101-F13C-465E-93C9-B209107D6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C3C19-464D-4865-9182-FE22F9A9B4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288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DA32D7-1B7F-49BA-84BD-3E5434F9C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59DC9-757D-43E1-86C8-39213C6E55B9}" type="datetimeFigureOut">
              <a:rPr lang="en-US" smtClean="0"/>
              <a:t>8/29/26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6FC9F3-57E3-4B62-B3C9-2BBD26FA2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F85813-552D-41A2-A2A7-3A4042415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C3C19-464D-4865-9182-FE22F9A9B4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635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7510C-B922-494C-8C5C-ECA830E89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CF0244-BB6D-40C5-817E-A929257A86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224EDC-50B6-4DC6-A56E-5F14B89DDE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4922E1-3186-48EB-8D1D-CFD6D5A86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59DC9-757D-43E1-86C8-39213C6E55B9}" type="datetimeFigureOut">
              <a:rPr lang="en-US" smtClean="0"/>
              <a:t>8/29/26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AD2B53-B798-488F-AFA6-D12A882BC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C45AFB-D585-44B4-944F-91CA0AB3C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C3C19-464D-4865-9182-FE22F9A9B4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530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CB64A-3C0B-4ABC-AA2C-B48F7C87B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EF1322-87E4-4BEC-A994-429C97B7E8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6B7D5B-B879-4D88-B134-9BBCA7DDB3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3C3653-BDDA-44B0-9644-90BEE71E8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59DC9-757D-43E1-86C8-39213C6E55B9}" type="datetimeFigureOut">
              <a:rPr lang="en-US" smtClean="0"/>
              <a:t>8/29/26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7A2829-A68C-4ABC-9497-07E409B06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8D1249-DC93-4D98-8D2D-CAE54020D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C3C19-464D-4865-9182-FE22F9A9B4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262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7B0ADC-14FE-4CE3-9025-30ED12C66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AED43E-FA32-4CBB-A5DF-C7E699AF8B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285A8F-3E3E-433B-AF95-AB32CF67D6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59DC9-757D-43E1-86C8-39213C6E55B9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F51CF1-FF4E-49BA-AC68-B32F68F543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89FCD9-7B2E-4E4A-8EB4-2DCE80FAA3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C3C19-464D-4865-9182-FE22F9A9B4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036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8" name="Group 2"/>
          <p:cNvGrpSpPr>
            <a:grpSpLocks/>
          </p:cNvGrpSpPr>
          <p:nvPr/>
        </p:nvGrpSpPr>
        <p:grpSpPr bwMode="auto">
          <a:xfrm>
            <a:off x="2" y="3902077"/>
            <a:ext cx="4533900" cy="2949575"/>
            <a:chOff x="0" y="2458"/>
            <a:chExt cx="2142" cy="1858"/>
          </a:xfrm>
        </p:grpSpPr>
        <p:sp>
          <p:nvSpPr>
            <p:cNvPr id="329731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3200">
                <a:solidFill>
                  <a:srgbClr val="FFFFFF"/>
                </a:solidFill>
                <a:latin typeface="Times New Roman" pitchFamily="-112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29732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3200">
                <a:solidFill>
                  <a:srgbClr val="FFFFFF"/>
                </a:solidFill>
                <a:latin typeface="Times New Roman" pitchFamily="-112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29733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3200">
                <a:solidFill>
                  <a:srgbClr val="FFFFFF"/>
                </a:solidFill>
                <a:latin typeface="Times New Roman" pitchFamily="-112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29734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3200">
                <a:solidFill>
                  <a:srgbClr val="FFFFFF"/>
                </a:solidFill>
                <a:latin typeface="Times New Roman" pitchFamily="-112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9708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endParaRPr lang="en-US" sz="3200">
                <a:solidFill>
                  <a:srgbClr val="FFFFFF"/>
                </a:solidFill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9709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endParaRPr lang="en-US" sz="3200">
                <a:solidFill>
                  <a:srgbClr val="FFFFFF"/>
                </a:solidFill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9710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endParaRPr lang="en-US" sz="3200">
                <a:solidFill>
                  <a:srgbClr val="FFFFFF"/>
                </a:solidFill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329738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4"/>
            <a:ext cx="109728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29739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29740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333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-112" charset="0"/>
                <a:ea typeface="+mn-ea"/>
                <a:cs typeface="+mn-cs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329741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333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-112" charset="0"/>
                <a:ea typeface="+mn-ea"/>
                <a:cs typeface="+mn-cs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329742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333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61F442D0-A11F-2640-8129-5D1BEF7A3C1E}" type="slidenum">
              <a:rPr lang="en-US" smtClean="0"/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13665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ＭＳ Ｐゴシック" pitchFamily="-111" charset="-128"/>
          <a:cs typeface="ＭＳ Ｐゴシック" pitchFamily="-111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11" charset="0"/>
          <a:ea typeface="ＭＳ Ｐゴシック" pitchFamily="-111" charset="-128"/>
          <a:cs typeface="ＭＳ Ｐゴシック" pitchFamily="-111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11" charset="0"/>
          <a:ea typeface="ＭＳ Ｐゴシック" pitchFamily="-111" charset="-128"/>
          <a:cs typeface="ＭＳ Ｐゴシック" pitchFamily="-111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11" charset="0"/>
          <a:ea typeface="ＭＳ Ｐゴシック" pitchFamily="-111" charset="-128"/>
          <a:cs typeface="ＭＳ Ｐゴシック" pitchFamily="-111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11" charset="0"/>
          <a:ea typeface="ＭＳ Ｐゴシック" pitchFamily="-111" charset="-128"/>
          <a:cs typeface="ＭＳ Ｐゴシック" pitchFamily="-111" charset="-128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11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11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11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11" charset="0"/>
        </a:defRPr>
      </a:lvl9pPr>
    </p:titleStyle>
    <p:bodyStyle>
      <a:lvl1pPr marL="457189" indent="-457189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charset="0"/>
        <a:buChar char="l"/>
        <a:defRPr sz="4267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11" charset="-128"/>
          <a:cs typeface="ＭＳ Ｐゴシック" pitchFamily="-111" charset="-128"/>
        </a:defRPr>
      </a:lvl1pPr>
      <a:lvl2pPr marL="990575" indent="-38099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charset="0"/>
        <a:buChar char="l"/>
        <a:defRPr sz="3733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11" charset="-128"/>
        </a:defRPr>
      </a:lvl2pPr>
      <a:lvl3pPr marL="1523962" indent="-304792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charset="0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0"/>
          <a:cs typeface="Geneva" charset="0"/>
        </a:defRPr>
      </a:lvl3pPr>
      <a:lvl4pPr marL="2133547" indent="-304792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charset="0"/>
        <a:buChar char="l"/>
        <a:defRPr sz="2667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Geneva" charset="-128"/>
          <a:cs typeface="Geneva" charset="0"/>
        </a:defRPr>
      </a:lvl4pPr>
      <a:lvl5pPr marL="2743131" indent="-304792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charset="0"/>
        <a:buChar char="l"/>
        <a:defRPr sz="2667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Geneva" charset="-128"/>
          <a:cs typeface="Geneva" charset="0"/>
        </a:defRPr>
      </a:lvl5pPr>
      <a:lvl6pPr marL="3352716" indent="-304792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-111" charset="2"/>
        <a:buChar char="l"/>
        <a:defRPr sz="2667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11" charset="-128"/>
        </a:defRPr>
      </a:lvl6pPr>
      <a:lvl7pPr marL="3962301" indent="-304792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-111" charset="2"/>
        <a:buChar char="l"/>
        <a:defRPr sz="2667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11" charset="-128"/>
        </a:defRPr>
      </a:lvl7pPr>
      <a:lvl8pPr marL="4571886" indent="-304792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-111" charset="2"/>
        <a:buChar char="l"/>
        <a:defRPr sz="2667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11" charset="-128"/>
        </a:defRPr>
      </a:lvl8pPr>
      <a:lvl9pPr marL="5181470" indent="-304792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-111" charset="2"/>
        <a:buChar char="l"/>
        <a:defRPr sz="2667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11" charset="-128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C560AE-0CDB-7418-97D1-B5744B3E8F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5246"/>
            <a:ext cx="12192000" cy="41586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F635C0-BEBD-4F31-A061-F29731C1BC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37113" y="1639959"/>
            <a:ext cx="5588335" cy="276307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ar-SA" sz="7200" dirty="0">
                <a:solidFill>
                  <a:schemeClr val="bg1"/>
                </a:solidFill>
                <a:effectLst>
                  <a:glow rad="228600">
                    <a:schemeClr val="tx1">
                      <a:alpha val="78000"/>
                    </a:schemeClr>
                  </a:glow>
                </a:effectLst>
              </a:rPr>
              <a:t>الحروف المشكلجية العبرية</a:t>
            </a:r>
            <a:endParaRPr lang="en-US" sz="7200" dirty="0">
              <a:solidFill>
                <a:schemeClr val="bg1"/>
              </a:solidFill>
              <a:effectLst>
                <a:glow rad="228600">
                  <a:schemeClr val="tx1">
                    <a:alpha val="78000"/>
                  </a:schemeClr>
                </a:glow>
              </a:effectLst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F8119C-12EE-17DA-E139-B0F3FC12C2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39493"/>
            <a:ext cx="12192000" cy="618507"/>
          </a:xfrm>
          <a:prstGeom prst="rect">
            <a:avLst/>
          </a:prstGeom>
          <a:solidFill>
            <a:srgbClr val="000514"/>
          </a:solidFill>
          <a:ln w="9525">
            <a:noFill/>
            <a:miter lim="800000"/>
            <a:headEnd/>
            <a:tailEnd/>
          </a:ln>
          <a:effectLst>
            <a:outerShdw blurRad="63500" dist="35921" dir="2700000" algn="ctr" rotWithShape="0">
              <a:srgbClr val="000514">
                <a:alpha val="74998"/>
              </a:srgbClr>
            </a:outerShdw>
          </a:effectLst>
        </p:spPr>
        <p:txBody>
          <a:bodyPr anchor="ctr"/>
          <a:lstStyle/>
          <a:p>
            <a:pPr algn="ctr" defTabSz="457200">
              <a:spcBef>
                <a:spcPct val="20000"/>
              </a:spcBef>
              <a:buClr>
                <a:srgbClr val="FFCC00"/>
              </a:buClr>
              <a:buSzPct val="70000"/>
              <a:defRPr/>
            </a:pPr>
            <a:r>
              <a:rPr lang="en-US" sz="2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</a:rPr>
              <a:t> </a:t>
            </a:r>
            <a:r>
              <a:rPr lang="ar-JO" sz="2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</a:rPr>
              <a:t> د. أوسْتِن سُورْلْس  </a:t>
            </a:r>
            <a:r>
              <a:rPr lang="en-US" sz="2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</a:rPr>
              <a:t>•  </a:t>
            </a:r>
            <a:r>
              <a:rPr lang="ar-JO" sz="2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</a:rPr>
              <a:t> مركز الدراسات اللاهوتية </a:t>
            </a:r>
            <a:r>
              <a:rPr kumimoji="0" lang="ar-JO" sz="20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Arial"/>
              </a:rPr>
              <a:t>الأردني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Arial"/>
              </a:rPr>
              <a:t>• BibleStudyDownloads.org</a:t>
            </a:r>
          </a:p>
        </p:txBody>
      </p:sp>
    </p:spTree>
    <p:extLst>
      <p:ext uri="{BB962C8B-B14F-4D97-AF65-F5344CB8AC3E}">
        <p14:creationId xmlns:p14="http://schemas.microsoft.com/office/powerpoint/2010/main" val="23970926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0F25B-08D2-44F0-8B8D-FCA6CFE4D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ar-JO" dirty="0"/>
              <a:t>لأن نطق هذه الحروف هو نطق ضعيف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ADE39EC-48DB-4920-B858-927E800B0A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903" y="887974"/>
            <a:ext cx="3885929" cy="681357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91F244D-FDEE-40A0-A2B1-B2EF453AE5CC}"/>
              </a:ext>
            </a:extLst>
          </p:cNvPr>
          <p:cNvSpPr txBox="1"/>
          <p:nvPr/>
        </p:nvSpPr>
        <p:spPr>
          <a:xfrm>
            <a:off x="5658679" y="2955235"/>
            <a:ext cx="178904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e-IL" sz="11500" dirty="0">
                <a:cs typeface="+mj-cs"/>
              </a:rPr>
              <a:t>נ</a:t>
            </a:r>
            <a:endParaRPr lang="en-US" sz="11500" dirty="0">
              <a:cs typeface="+mj-cs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B571480-CDD9-4D92-82EC-E5AB764C1107}"/>
              </a:ext>
            </a:extLst>
          </p:cNvPr>
          <p:cNvCxnSpPr>
            <a:cxnSpLocks/>
          </p:cNvCxnSpPr>
          <p:nvPr/>
        </p:nvCxnSpPr>
        <p:spPr>
          <a:xfrm flipH="1" flipV="1">
            <a:off x="4037428" y="2955235"/>
            <a:ext cx="1621251" cy="649356"/>
          </a:xfrm>
          <a:prstGeom prst="straightConnector1">
            <a:avLst/>
          </a:prstGeom>
          <a:ln w="952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185BC5F-5594-4244-B9DA-2DEA61A44640}"/>
              </a:ext>
            </a:extLst>
          </p:cNvPr>
          <p:cNvSpPr txBox="1"/>
          <p:nvPr/>
        </p:nvSpPr>
        <p:spPr>
          <a:xfrm>
            <a:off x="5658679" y="4994031"/>
            <a:ext cx="32180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e-IL" sz="9600" dirty="0">
                <a:cs typeface="+mj-cs"/>
              </a:rPr>
              <a:t>י</a:t>
            </a:r>
            <a:endParaRPr lang="en-US" sz="9600" dirty="0">
              <a:cs typeface="+mj-cs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7DAC349-DDFB-4CAC-94C0-790CE6290CB9}"/>
              </a:ext>
            </a:extLst>
          </p:cNvPr>
          <p:cNvCxnSpPr>
            <a:cxnSpLocks/>
          </p:cNvCxnSpPr>
          <p:nvPr/>
        </p:nvCxnSpPr>
        <p:spPr>
          <a:xfrm flipH="1" flipV="1">
            <a:off x="3249637" y="3781339"/>
            <a:ext cx="2409041" cy="1871729"/>
          </a:xfrm>
          <a:prstGeom prst="straightConnector1">
            <a:avLst/>
          </a:prstGeom>
          <a:ln w="952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7EB6586B-A28B-43A3-8F98-892B3E1732C4}"/>
              </a:ext>
            </a:extLst>
          </p:cNvPr>
          <p:cNvSpPr/>
          <p:nvPr/>
        </p:nvSpPr>
        <p:spPr>
          <a:xfrm>
            <a:off x="3249637" y="5288341"/>
            <a:ext cx="1913206" cy="15696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DF2A601-EA8B-4651-90FB-4CFAC9D1E4FB}"/>
              </a:ext>
            </a:extLst>
          </p:cNvPr>
          <p:cNvSpPr/>
          <p:nvPr/>
        </p:nvSpPr>
        <p:spPr>
          <a:xfrm>
            <a:off x="4512039" y="3429000"/>
            <a:ext cx="539646" cy="3523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610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50837-CA4F-4408-B696-87F113586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/>
              <a:t>لأمثلة من بعض الأفعال غير السالمة (صنف </a:t>
            </a:r>
            <a:r>
              <a:rPr lang="he-IL" dirty="0"/>
              <a:t>פ״ן </a:t>
            </a:r>
            <a:r>
              <a:rPr lang="ar-JO" dirty="0"/>
              <a:t>و</a:t>
            </a:r>
            <a:r>
              <a:rPr lang="he-IL" dirty="0"/>
              <a:t> פ״י</a:t>
            </a:r>
            <a:r>
              <a:rPr lang="ar-JO" dirty="0"/>
              <a:t>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ED18D6-B2DF-4899-BDE4-256D6619CD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ar-JO" sz="3600" dirty="0"/>
              <a:t>كتاب الدكتورة كِنِدي، صفحة 113</a:t>
            </a:r>
            <a:endParaRPr lang="ar-JO" sz="3600" dirty="0">
              <a:cs typeface="+mj-cs"/>
            </a:endParaRPr>
          </a:p>
          <a:p>
            <a:pPr marL="0" indent="0" algn="r">
              <a:buNone/>
            </a:pPr>
            <a:endParaRPr lang="ar-JO" sz="3600" dirty="0"/>
          </a:p>
          <a:p>
            <a:pPr marL="0" indent="0" algn="r">
              <a:buNone/>
            </a:pPr>
            <a:r>
              <a:rPr lang="he-IL" sz="7200" dirty="0">
                <a:cs typeface="+mj-cs"/>
              </a:rPr>
              <a:t>הִ</a:t>
            </a:r>
            <a:r>
              <a:rPr lang="he-IL" sz="7200" dirty="0">
                <a:solidFill>
                  <a:srgbClr val="FF0000"/>
                </a:solidFill>
                <a:cs typeface="+mj-cs"/>
              </a:rPr>
              <a:t>נְ</a:t>
            </a:r>
            <a:r>
              <a:rPr lang="he-IL" sz="7200" dirty="0">
                <a:cs typeface="+mj-cs"/>
              </a:rPr>
              <a:t>גִיד</a:t>
            </a:r>
            <a:r>
              <a:rPr lang="ar-JO" sz="7200" dirty="0">
                <a:cs typeface="+mj-cs"/>
              </a:rPr>
              <a:t> أصبح </a:t>
            </a:r>
            <a:r>
              <a:rPr lang="he-IL" sz="7200" dirty="0">
                <a:cs typeface="+mj-cs"/>
              </a:rPr>
              <a:t>הִגִּיד</a:t>
            </a:r>
            <a:r>
              <a:rPr lang="ar-JO" sz="7200" dirty="0"/>
              <a:t> </a:t>
            </a:r>
          </a:p>
          <a:p>
            <a:pPr marL="0" indent="0" algn="r">
              <a:buNone/>
            </a:pPr>
            <a:endParaRPr lang="ar-JO" sz="3600" dirty="0"/>
          </a:p>
          <a:p>
            <a:pPr marL="0" indent="0" algn="r">
              <a:buNone/>
            </a:pPr>
            <a:r>
              <a:rPr lang="he-IL" sz="7200" dirty="0">
                <a:cs typeface="+mj-cs"/>
              </a:rPr>
              <a:t>נִ</a:t>
            </a:r>
            <a:r>
              <a:rPr lang="he-IL" sz="7200" dirty="0">
                <a:solidFill>
                  <a:srgbClr val="FF0000"/>
                </a:solidFill>
                <a:cs typeface="+mj-cs"/>
              </a:rPr>
              <a:t>נְ</a:t>
            </a:r>
            <a:r>
              <a:rPr lang="he-IL" sz="7200" dirty="0">
                <a:cs typeface="+mj-cs"/>
              </a:rPr>
              <a:t>שָׂא</a:t>
            </a:r>
            <a:r>
              <a:rPr lang="ar-JO" sz="7200" dirty="0">
                <a:cs typeface="+mj-cs"/>
              </a:rPr>
              <a:t>   أصبح     </a:t>
            </a:r>
            <a:r>
              <a:rPr lang="he-IL" sz="7200" dirty="0">
                <a:cs typeface="+mj-cs"/>
              </a:rPr>
              <a:t>נִשָּׂא</a:t>
            </a:r>
            <a:endParaRPr lang="en-US" sz="72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01111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50837-CA4F-4408-B696-87F113586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/>
              <a:t>أمثلة من بعض الأفعال غير السالمة (صنف </a:t>
            </a:r>
            <a:r>
              <a:rPr lang="he-IL" dirty="0"/>
              <a:t>פ״ן </a:t>
            </a:r>
            <a:r>
              <a:rPr lang="ar-JO" dirty="0"/>
              <a:t>و</a:t>
            </a:r>
            <a:r>
              <a:rPr lang="he-IL" dirty="0"/>
              <a:t> פ״י</a:t>
            </a:r>
            <a:r>
              <a:rPr lang="ar-JO" dirty="0"/>
              <a:t>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ED18D6-B2DF-4899-BDE4-256D6619CD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774" y="1825624"/>
            <a:ext cx="11208026" cy="50323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ar-JO" sz="3600" dirty="0"/>
              <a:t>كتاب الدكتورة كِنِدي، صفحة 114</a:t>
            </a:r>
            <a:endParaRPr lang="ar-JO" sz="3600" dirty="0">
              <a:cs typeface="+mj-cs"/>
            </a:endParaRPr>
          </a:p>
          <a:p>
            <a:pPr marL="0" indent="0" algn="r">
              <a:buNone/>
            </a:pPr>
            <a:endParaRPr lang="ar-JO" sz="3600" dirty="0"/>
          </a:p>
          <a:p>
            <a:pPr marL="0" indent="0" algn="r">
              <a:buNone/>
            </a:pPr>
            <a:r>
              <a:rPr lang="he-IL" sz="7200" dirty="0">
                <a:cs typeface="+mj-cs"/>
              </a:rPr>
              <a:t>נִפְעַל</a:t>
            </a:r>
            <a:r>
              <a:rPr lang="ar-JO" sz="7200" dirty="0">
                <a:cs typeface="+mj-cs"/>
              </a:rPr>
              <a:t> -- </a:t>
            </a:r>
            <a:r>
              <a:rPr lang="he-IL" sz="7200" dirty="0">
                <a:cs typeface="+mj-cs"/>
              </a:rPr>
              <a:t>  נ</a:t>
            </a:r>
            <a:r>
              <a:rPr lang="he-IL" sz="7200" dirty="0">
                <a:solidFill>
                  <a:srgbClr val="FF0000"/>
                </a:solidFill>
                <a:cs typeface="+mj-cs"/>
              </a:rPr>
              <a:t>ִי</a:t>
            </a:r>
            <a:r>
              <a:rPr lang="he-IL" sz="7200" dirty="0">
                <a:cs typeface="+mj-cs"/>
              </a:rPr>
              <a:t>שַׁב </a:t>
            </a:r>
            <a:r>
              <a:rPr lang="ar-JO" sz="7200" dirty="0">
                <a:cs typeface="+mj-cs"/>
              </a:rPr>
              <a:t> أصبح   </a:t>
            </a:r>
            <a:r>
              <a:rPr lang="he-IL" sz="7200" dirty="0">
                <a:cs typeface="+mj-cs"/>
              </a:rPr>
              <a:t>נוֹשַׁב</a:t>
            </a:r>
            <a:r>
              <a:rPr lang="ar-JO" sz="7200" dirty="0"/>
              <a:t> </a:t>
            </a:r>
          </a:p>
          <a:p>
            <a:pPr marL="0" indent="0" algn="r">
              <a:buNone/>
            </a:pPr>
            <a:endParaRPr lang="ar-JO" sz="3600" dirty="0"/>
          </a:p>
          <a:p>
            <a:pPr marL="0" indent="0" algn="r">
              <a:buNone/>
            </a:pPr>
            <a:r>
              <a:rPr lang="he-IL" sz="7200" dirty="0">
                <a:cs typeface="+mj-cs"/>
              </a:rPr>
              <a:t>הִפְעִיל </a:t>
            </a:r>
            <a:r>
              <a:rPr lang="ar-JO" sz="7200" dirty="0">
                <a:cs typeface="+mj-cs"/>
              </a:rPr>
              <a:t>--</a:t>
            </a:r>
            <a:r>
              <a:rPr lang="he-IL" sz="7200" dirty="0">
                <a:cs typeface="+mj-cs"/>
              </a:rPr>
              <a:t>  הִ</a:t>
            </a:r>
            <a:r>
              <a:rPr lang="he-IL" sz="7200" dirty="0">
                <a:solidFill>
                  <a:srgbClr val="FF0000"/>
                </a:solidFill>
                <a:cs typeface="+mj-cs"/>
              </a:rPr>
              <a:t>יצַ</a:t>
            </a:r>
            <a:r>
              <a:rPr lang="he-IL" sz="7200" dirty="0">
                <a:cs typeface="+mj-cs"/>
              </a:rPr>
              <a:t>אְתֶם </a:t>
            </a:r>
            <a:r>
              <a:rPr lang="ar-JO" sz="7200" dirty="0">
                <a:cs typeface="+mj-cs"/>
              </a:rPr>
              <a:t> أصبح  </a:t>
            </a:r>
            <a:r>
              <a:rPr lang="he-IL" sz="7200" dirty="0">
                <a:cs typeface="+mj-cs"/>
              </a:rPr>
              <a:t>הוֹצֵאתֶם</a:t>
            </a:r>
            <a:endParaRPr lang="en-US" sz="72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16306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50837-CA4F-4408-B696-87F113586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/>
              <a:t>أمثلة من بعض الأفعال غير السالمة (صنف </a:t>
            </a:r>
            <a:r>
              <a:rPr lang="he-IL" dirty="0"/>
              <a:t>פ״ן </a:t>
            </a:r>
            <a:r>
              <a:rPr lang="ar-JO" dirty="0"/>
              <a:t>و</a:t>
            </a:r>
            <a:r>
              <a:rPr lang="he-IL" dirty="0"/>
              <a:t> פ״י</a:t>
            </a:r>
            <a:r>
              <a:rPr lang="ar-JO" dirty="0"/>
              <a:t>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ED18D6-B2DF-4899-BDE4-256D6619CD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774" y="1825624"/>
            <a:ext cx="11887200" cy="50323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ar-JO" sz="3600" dirty="0"/>
              <a:t>كتاب الدكتورة كِنِدي، صفحة 115</a:t>
            </a:r>
            <a:endParaRPr lang="ar-JO" sz="3600" dirty="0">
              <a:cs typeface="+mj-cs"/>
            </a:endParaRPr>
          </a:p>
          <a:p>
            <a:pPr marL="0" indent="0" algn="r">
              <a:buNone/>
            </a:pPr>
            <a:r>
              <a:rPr lang="ar-JO" sz="4800" dirty="0">
                <a:cs typeface="+mj-cs"/>
              </a:rPr>
              <a:t>الجذر</a:t>
            </a:r>
            <a:r>
              <a:rPr lang="ar-JO" sz="7200" dirty="0">
                <a:cs typeface="+mj-cs"/>
              </a:rPr>
              <a:t> </a:t>
            </a:r>
            <a:r>
              <a:rPr lang="he-IL" sz="7200" dirty="0">
                <a:cs typeface="+mj-cs"/>
              </a:rPr>
              <a:t>קוּם </a:t>
            </a:r>
            <a:r>
              <a:rPr lang="ar-JO" sz="4400" dirty="0">
                <a:cs typeface="+mj-cs"/>
              </a:rPr>
              <a:t>الوزن</a:t>
            </a:r>
            <a:r>
              <a:rPr lang="ar-JO" sz="7200" dirty="0">
                <a:cs typeface="+mj-cs"/>
              </a:rPr>
              <a:t> قَل</a:t>
            </a:r>
            <a:r>
              <a:rPr lang="he-IL" sz="7200" dirty="0">
                <a:cs typeface="+mj-cs"/>
              </a:rPr>
              <a:t> קָ</a:t>
            </a:r>
            <a:r>
              <a:rPr lang="he-IL" sz="7200" dirty="0">
                <a:solidFill>
                  <a:srgbClr val="FF0000"/>
                </a:solidFill>
                <a:cs typeface="+mj-cs"/>
              </a:rPr>
              <a:t>וַ</a:t>
            </a:r>
            <a:r>
              <a:rPr lang="he-IL" sz="7200" dirty="0">
                <a:cs typeface="+mj-cs"/>
              </a:rPr>
              <a:t>מְתָּ </a:t>
            </a:r>
            <a:r>
              <a:rPr lang="ar-JO" sz="7200" dirty="0">
                <a:cs typeface="+mj-cs"/>
              </a:rPr>
              <a:t>أصبح </a:t>
            </a:r>
            <a:r>
              <a:rPr lang="he-IL" sz="7200" dirty="0">
                <a:cs typeface="+mj-cs"/>
              </a:rPr>
              <a:t>קַמְתָּ</a:t>
            </a:r>
            <a:r>
              <a:rPr lang="ar-JO" sz="7200" dirty="0"/>
              <a:t> </a:t>
            </a:r>
          </a:p>
          <a:p>
            <a:pPr marL="0" indent="0" algn="r">
              <a:buNone/>
            </a:pPr>
            <a:r>
              <a:rPr lang="ar-JO" sz="7200" dirty="0"/>
              <a:t>    </a:t>
            </a:r>
            <a:r>
              <a:rPr lang="ar-JO" sz="5400" dirty="0"/>
              <a:t>مثل اللغة العربية (قام – قُمتَ)</a:t>
            </a:r>
            <a:endParaRPr lang="ar-JO" sz="7200" dirty="0"/>
          </a:p>
          <a:p>
            <a:pPr marL="0" indent="0" algn="r">
              <a:buNone/>
            </a:pPr>
            <a:r>
              <a:rPr lang="ar-JO" sz="4400" dirty="0">
                <a:cs typeface="+mj-cs"/>
              </a:rPr>
              <a:t>الجذر</a:t>
            </a:r>
            <a:r>
              <a:rPr lang="ar-JO" sz="7200" dirty="0">
                <a:cs typeface="+mj-cs"/>
              </a:rPr>
              <a:t> </a:t>
            </a:r>
            <a:r>
              <a:rPr lang="he-IL" sz="7200" dirty="0">
                <a:cs typeface="+mj-cs"/>
              </a:rPr>
              <a:t>קוּם</a:t>
            </a:r>
            <a:r>
              <a:rPr lang="ar-JO" sz="7200" dirty="0">
                <a:cs typeface="+mj-cs"/>
              </a:rPr>
              <a:t> </a:t>
            </a:r>
            <a:r>
              <a:rPr lang="ar-JO" sz="4800" dirty="0">
                <a:cs typeface="+mj-cs"/>
              </a:rPr>
              <a:t>الوزن</a:t>
            </a:r>
            <a:r>
              <a:rPr lang="ar-JO" sz="7200" dirty="0">
                <a:cs typeface="+mj-cs"/>
              </a:rPr>
              <a:t> </a:t>
            </a:r>
            <a:r>
              <a:rPr lang="ar-JO" sz="6000" dirty="0">
                <a:cs typeface="+mj-cs"/>
              </a:rPr>
              <a:t>هِفْعيل</a:t>
            </a:r>
            <a:r>
              <a:rPr lang="he-IL" sz="7200" dirty="0">
                <a:cs typeface="+mj-cs"/>
              </a:rPr>
              <a:t> </a:t>
            </a:r>
            <a:r>
              <a:rPr lang="he-IL" sz="6600" dirty="0">
                <a:cs typeface="+mj-cs"/>
              </a:rPr>
              <a:t>הִקְ</a:t>
            </a:r>
            <a:r>
              <a:rPr lang="he-IL" sz="6600" dirty="0">
                <a:solidFill>
                  <a:srgbClr val="FF0000"/>
                </a:solidFill>
                <a:cs typeface="+mj-cs"/>
              </a:rPr>
              <a:t>וַ</a:t>
            </a:r>
            <a:r>
              <a:rPr lang="he-IL" sz="6600" dirty="0">
                <a:cs typeface="+mj-cs"/>
              </a:rPr>
              <a:t>מְנוּ</a:t>
            </a:r>
            <a:r>
              <a:rPr lang="he-IL" sz="7200" dirty="0">
                <a:cs typeface="+mj-cs"/>
              </a:rPr>
              <a:t> </a:t>
            </a:r>
            <a:r>
              <a:rPr lang="ar-JO" sz="5400" dirty="0">
                <a:cs typeface="+mj-cs"/>
              </a:rPr>
              <a:t>أصبح</a:t>
            </a:r>
            <a:r>
              <a:rPr lang="ar-JO" sz="7200" dirty="0">
                <a:cs typeface="+mj-cs"/>
              </a:rPr>
              <a:t> </a:t>
            </a:r>
            <a:r>
              <a:rPr lang="he-IL" sz="7200" dirty="0">
                <a:cs typeface="+mj-cs"/>
              </a:rPr>
              <a:t>הֲקִימוֹנוּ</a:t>
            </a:r>
            <a:endParaRPr lang="en-US" sz="72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66694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50837-CA4F-4408-B696-87F113586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/>
              <a:t>أمثلة من بعض الأفعال غير السالمة (صنف </a:t>
            </a:r>
            <a:r>
              <a:rPr lang="he-IL" dirty="0"/>
              <a:t>ע</a:t>
            </a:r>
            <a:r>
              <a:rPr lang="ar-JO" dirty="0"/>
              <a:t>"ح)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ED18D6-B2DF-4899-BDE4-256D6619CD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774" y="1825624"/>
            <a:ext cx="11887200" cy="50323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ar-JO" sz="3600" dirty="0"/>
              <a:t>كتاب الدكتورة كِنِدي، صفحة 124</a:t>
            </a:r>
            <a:endParaRPr lang="ar-JO" sz="3600" dirty="0">
              <a:cs typeface="+mj-cs"/>
            </a:endParaRPr>
          </a:p>
          <a:p>
            <a:pPr marL="0" indent="0" algn="r">
              <a:buNone/>
            </a:pPr>
            <a:r>
              <a:rPr lang="ar-JO" sz="4800" dirty="0">
                <a:cs typeface="+mj-cs"/>
              </a:rPr>
              <a:t>الجذر</a:t>
            </a:r>
            <a:r>
              <a:rPr lang="ar-JO" sz="7200" dirty="0">
                <a:cs typeface="+mj-cs"/>
              </a:rPr>
              <a:t> </a:t>
            </a:r>
            <a:r>
              <a:rPr lang="he-IL" sz="7200" dirty="0">
                <a:cs typeface="+mj-cs"/>
              </a:rPr>
              <a:t>ברךְ </a:t>
            </a:r>
            <a:r>
              <a:rPr lang="ar-JO" sz="4400" dirty="0">
                <a:cs typeface="+mj-cs"/>
              </a:rPr>
              <a:t>الوزن</a:t>
            </a:r>
            <a:r>
              <a:rPr lang="ar-JO" sz="7200" dirty="0">
                <a:cs typeface="+mj-cs"/>
              </a:rPr>
              <a:t> فِعّيل</a:t>
            </a:r>
            <a:r>
              <a:rPr lang="he-IL" sz="7200" dirty="0">
                <a:cs typeface="+mj-cs"/>
              </a:rPr>
              <a:t> בִּ</a:t>
            </a:r>
            <a:r>
              <a:rPr lang="he-IL" sz="7200" dirty="0">
                <a:solidFill>
                  <a:srgbClr val="FF0000"/>
                </a:solidFill>
                <a:cs typeface="+mj-cs"/>
              </a:rPr>
              <a:t>רּ</a:t>
            </a:r>
            <a:r>
              <a:rPr lang="he-IL" sz="7200" dirty="0">
                <a:cs typeface="+mj-cs"/>
              </a:rPr>
              <a:t>ֵךְ </a:t>
            </a:r>
            <a:r>
              <a:rPr lang="ar-JO" sz="7200" dirty="0">
                <a:cs typeface="+mj-cs"/>
              </a:rPr>
              <a:t>أصبح </a:t>
            </a:r>
            <a:r>
              <a:rPr lang="he-IL" sz="7200" dirty="0">
                <a:cs typeface="+mj-cs"/>
              </a:rPr>
              <a:t>בֵּרַךְ</a:t>
            </a:r>
            <a:r>
              <a:rPr lang="ar-JO" sz="7200" dirty="0"/>
              <a:t> </a:t>
            </a:r>
          </a:p>
          <a:p>
            <a:pPr marL="0" indent="0" algn="r">
              <a:buNone/>
            </a:pPr>
            <a:endParaRPr lang="ar-JO" sz="4400" dirty="0">
              <a:cs typeface="+mj-cs"/>
            </a:endParaRPr>
          </a:p>
          <a:p>
            <a:pPr marL="0" indent="0" algn="r">
              <a:buNone/>
            </a:pPr>
            <a:r>
              <a:rPr lang="ar-JO" sz="4400" dirty="0">
                <a:cs typeface="+mj-cs"/>
              </a:rPr>
              <a:t>الجذر</a:t>
            </a:r>
            <a:r>
              <a:rPr lang="ar-JO" sz="7200" dirty="0">
                <a:cs typeface="+mj-cs"/>
              </a:rPr>
              <a:t> </a:t>
            </a:r>
            <a:r>
              <a:rPr lang="he-IL" sz="7200" dirty="0">
                <a:cs typeface="+mj-cs"/>
              </a:rPr>
              <a:t>שׁחת</a:t>
            </a:r>
            <a:r>
              <a:rPr lang="ar-JO" sz="7200" dirty="0">
                <a:cs typeface="+mj-cs"/>
              </a:rPr>
              <a:t> </a:t>
            </a:r>
            <a:r>
              <a:rPr lang="ar-JO" sz="4800" dirty="0">
                <a:cs typeface="+mj-cs"/>
              </a:rPr>
              <a:t>الوزن</a:t>
            </a:r>
            <a:r>
              <a:rPr lang="ar-JO" sz="7200" dirty="0">
                <a:cs typeface="+mj-cs"/>
              </a:rPr>
              <a:t> </a:t>
            </a:r>
            <a:r>
              <a:rPr lang="ar-JO" sz="6000" dirty="0"/>
              <a:t>فِعّيل</a:t>
            </a:r>
            <a:r>
              <a:rPr lang="he-IL" sz="7200" dirty="0">
                <a:cs typeface="+mj-cs"/>
              </a:rPr>
              <a:t> </a:t>
            </a:r>
            <a:r>
              <a:rPr lang="he-IL" sz="6600" dirty="0">
                <a:cs typeface="+mj-cs"/>
              </a:rPr>
              <a:t>שִׁ</a:t>
            </a:r>
            <a:r>
              <a:rPr lang="he-IL" sz="6600" dirty="0">
                <a:solidFill>
                  <a:srgbClr val="FF0000"/>
                </a:solidFill>
                <a:cs typeface="+mj-cs"/>
              </a:rPr>
              <a:t>חּ</a:t>
            </a:r>
            <a:r>
              <a:rPr lang="he-IL" sz="6600" dirty="0">
                <a:cs typeface="+mj-cs"/>
              </a:rPr>
              <a:t>ֲתוּ</a:t>
            </a:r>
            <a:r>
              <a:rPr lang="he-IL" sz="7200" dirty="0">
                <a:cs typeface="+mj-cs"/>
              </a:rPr>
              <a:t> </a:t>
            </a:r>
            <a:r>
              <a:rPr lang="ar-JO" sz="5400" dirty="0">
                <a:cs typeface="+mj-cs"/>
              </a:rPr>
              <a:t>أصبح</a:t>
            </a:r>
            <a:r>
              <a:rPr lang="ar-JO" sz="7200" dirty="0">
                <a:cs typeface="+mj-cs"/>
              </a:rPr>
              <a:t> </a:t>
            </a:r>
            <a:r>
              <a:rPr lang="he-IL" sz="7200" dirty="0">
                <a:cs typeface="+mj-cs"/>
              </a:rPr>
              <a:t>שִׁחֲתוּ</a:t>
            </a:r>
            <a:endParaRPr lang="en-US" sz="72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73925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523372-198C-4E26-B802-58CF27279FFB}"/>
              </a:ext>
            </a:extLst>
          </p:cNvPr>
          <p:cNvSpPr txBox="1"/>
          <p:nvPr/>
        </p:nvSpPr>
        <p:spPr>
          <a:xfrm>
            <a:off x="2530136" y="443883"/>
            <a:ext cx="510466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e-IL" sz="13800" dirty="0">
                <a:cs typeface="+mj-cs"/>
              </a:rPr>
              <a:t>בִּ</a:t>
            </a:r>
            <a:r>
              <a:rPr lang="he-IL" sz="13800" dirty="0">
                <a:solidFill>
                  <a:srgbClr val="FF0000"/>
                </a:solidFill>
                <a:cs typeface="+mj-cs"/>
              </a:rPr>
              <a:t>ר</a:t>
            </a:r>
            <a:r>
              <a:rPr lang="he-IL" sz="13800" dirty="0">
                <a:cs typeface="+mj-cs"/>
              </a:rPr>
              <a:t>ֵּךְ</a:t>
            </a:r>
            <a:endParaRPr lang="en-US" sz="4400" dirty="0"/>
          </a:p>
        </p:txBody>
      </p:sp>
      <p:sp>
        <p:nvSpPr>
          <p:cNvPr id="5" name="Flowchart: Sequential Access Storage 4">
            <a:extLst>
              <a:ext uri="{FF2B5EF4-FFF2-40B4-BE49-F238E27FC236}">
                <a16:creationId xmlns:a16="http://schemas.microsoft.com/office/drawing/2014/main" id="{ECB6C3BE-354C-48D2-971A-F6D06EAB4327}"/>
              </a:ext>
            </a:extLst>
          </p:cNvPr>
          <p:cNvSpPr/>
          <p:nvPr/>
        </p:nvSpPr>
        <p:spPr>
          <a:xfrm rot="9617491">
            <a:off x="6421796" y="109488"/>
            <a:ext cx="4130159" cy="2702244"/>
          </a:xfrm>
          <a:prstGeom prst="flowChartMagneticTape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779D02-7D3F-4FF0-AA13-B48992FD7A21}"/>
              </a:ext>
            </a:extLst>
          </p:cNvPr>
          <p:cNvSpPr txBox="1"/>
          <p:nvPr/>
        </p:nvSpPr>
        <p:spPr>
          <a:xfrm rot="20446742">
            <a:off x="6792679" y="728484"/>
            <a:ext cx="302507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JO" sz="4400" dirty="0"/>
              <a:t>ما بصير هيك! لازم أضبط هذا!</a:t>
            </a:r>
            <a:endParaRPr lang="en-US" sz="4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5422D2-031C-4893-A054-02D7CC7254A3}"/>
              </a:ext>
            </a:extLst>
          </p:cNvPr>
          <p:cNvSpPr txBox="1"/>
          <p:nvPr/>
        </p:nvSpPr>
        <p:spPr>
          <a:xfrm>
            <a:off x="5387265" y="443882"/>
            <a:ext cx="89664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e-IL" sz="13800" dirty="0">
                <a:cs typeface="+mj-cs"/>
              </a:rPr>
              <a:t>בִּ</a:t>
            </a:r>
            <a:endParaRPr lang="en-US" sz="13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044C0F-15FD-4CA1-9D62-A339D8424CF7}"/>
              </a:ext>
            </a:extLst>
          </p:cNvPr>
          <p:cNvSpPr txBox="1"/>
          <p:nvPr/>
        </p:nvSpPr>
        <p:spPr>
          <a:xfrm>
            <a:off x="2530136" y="2705569"/>
            <a:ext cx="510466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e-IL" sz="13800" dirty="0">
                <a:cs typeface="+mj-cs"/>
              </a:rPr>
              <a:t>בִּר</a:t>
            </a:r>
            <a:r>
              <a:rPr lang="he-IL" sz="13800" dirty="0">
                <a:solidFill>
                  <a:srgbClr val="FF0000"/>
                </a:solidFill>
                <a:cs typeface="+mj-cs"/>
              </a:rPr>
              <a:t>ֵּ</a:t>
            </a:r>
            <a:r>
              <a:rPr lang="he-IL" sz="13800" dirty="0">
                <a:cs typeface="+mj-cs"/>
              </a:rPr>
              <a:t>ךְ</a:t>
            </a:r>
            <a:endParaRPr lang="en-US" sz="4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A99969-AE5E-49A9-9822-2C405BAAEBE5}"/>
              </a:ext>
            </a:extLst>
          </p:cNvPr>
          <p:cNvSpPr txBox="1"/>
          <p:nvPr/>
        </p:nvSpPr>
        <p:spPr>
          <a:xfrm>
            <a:off x="4676918" y="2719175"/>
            <a:ext cx="196196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e-IL" sz="13800" dirty="0">
                <a:cs typeface="+mj-cs"/>
              </a:rPr>
              <a:t>ּ</a:t>
            </a:r>
            <a:endParaRPr lang="en-US" sz="13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2DAE0E-EEF2-4DFC-90E0-BBB069C7654D}"/>
              </a:ext>
            </a:extLst>
          </p:cNvPr>
          <p:cNvSpPr txBox="1"/>
          <p:nvPr/>
        </p:nvSpPr>
        <p:spPr>
          <a:xfrm>
            <a:off x="2571291" y="4491627"/>
            <a:ext cx="510466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e-IL" sz="13800" dirty="0">
                <a:cs typeface="+mj-cs"/>
              </a:rPr>
              <a:t>בֵּרַךְ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3446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005 -0.01296 L 0.02005 -0.01296 L 0.13515 -0.00509 L 0.1927 -0.00255 C 0.19948 -0.00208 0.20625 -0.00093 0.21302 1.11111E-6 L 0.28593 0.01157 C 0.36836 -0.00718 0.36888 0.00717 0.43086 -0.04537 C 0.43698 -0.05046 0.44192 -0.05903 0.44752 -0.06597 C 0.44843 -0.07014 0.45156 -0.08357 0.45117 -0.08796 C 0.44961 -0.1081 0.44778 -0.12847 0.44388 -0.14745 C 0.44257 -0.15417 0.43867 -0.1581 0.43593 -0.16296 C 0.43411 -0.1662 0.43229 -0.16991 0.43007 -0.17199 C 0.40976 -0.19283 0.39036 -0.20185 0.36666 -0.21088 C 0.35013 -0.21736 0.33333 -0.2213 0.31653 -0.22523 C 0.30651 -0.22708 0.29661 -0.22755 0.28658 -0.22894 C 0.25703 -0.22685 0.26302 -0.22755 0.2233 -0.22269 C 0.21497 -0.22153 0.20664 -0.2206 0.19843 -0.21875 C 0.18658 -0.21597 0.17474 -0.21088 0.16276 -0.20833 C 0.15117 -0.20602 0.1401 -0.20394 0.12851 -0.20046 C 0.12487 -0.19954 0.12135 -0.19792 0.1177 -0.19676 C 0.11575 -0.19607 0.1138 -0.19583 0.11184 -0.19537 C 0.10768 -0.19421 0.10351 -0.19283 0.09948 -0.19144 C 0.097 -0.19074 0.09466 -0.18958 0.09218 -0.18889 C 0.08711 -0.1875 0.0819 -0.18658 0.07682 -0.18495 C 0.07343 -0.18403 0.07005 -0.18218 0.06666 -0.18125 C 0.05859 -0.17894 0.04987 -0.17847 0.04192 -0.17477 C 0.03619 -0.17199 0.02656 -0.1662 0.02148 -0.16181 C 0.02005 -0.16042 0.01862 -0.15903 0.01718 -0.15787 C 0.0164 -0.15741 0.01562 -0.15695 0.01497 -0.15648 C 0.01302 -0.15533 0.01106 -0.15417 0.00911 -0.15278 C 0.00742 -0.15116 0.00586 -0.14884 0.00403 -0.14745 C 0.00247 -0.1463 0.00065 -0.14607 -0.00105 -0.14491 C -0.00404 -0.14306 -0.00677 -0.14028 -0.00977 -0.13843 C -0.01276 -0.13681 -0.01576 -0.13542 -0.01849 -0.13333 C -0.02526 -0.12824 -0.02188 -0.13033 -0.02878 -0.12685 C -0.02917 -0.12546 -0.02982 -0.12431 -0.03021 -0.12292 C -0.0306 -0.1213 -0.03086 -0.11783 -0.03086 -0.11783 " pathEditMode="relative" ptsTypes="AAAAAAAAAAAAAAAAAAAAAAAAAAAAAAAAAAAA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63 -0.02523 L -0.01263 -0.025 C -0.01028 -0.03217 -0.00768 -0.03912 -0.00547 -0.04606 C -0.00455 -0.04861 -0.00416 -0.05139 -0.00325 -0.0537 C 0.00886 -0.0831 -0.00468 -0.04352 0.01354 -0.08217 C 0.01472 -0.08495 0.01563 -0.08796 0.01719 -0.09004 C 0.02136 -0.09537 0.02591 -0.09954 0.03034 -0.10416 C 0.03659 -0.11088 0.0405 -0.11435 0.04844 -0.11852 C 0.06341 -0.12616 0.0694 -0.12546 0.0849 -0.12754 C 0.10313 -0.13842 0.09518 -0.13403 0.1388 -0.12754 C 0.14206 -0.12708 0.14466 -0.12245 0.14753 -0.11991 L 0.15196 -0.11597 C 0.15443 -0.11065 0.15729 -0.10625 0.15925 -0.10046 C 0.16732 -0.07639 0.16407 -0.08773 0.1694 -0.06666 C 0.16966 -0.06366 0.16979 -0.06065 0.17018 -0.05764 C 0.17045 -0.05532 0.17136 -0.05347 0.17162 -0.05116 C 0.17214 -0.0456 0.17214 -0.04004 0.1724 -0.03426 C 0.17188 -0.01319 0.17214 0.0081 0.17084 0.02917 C 0.17084 0.03079 0.16576 0.04653 0.16511 0.04838 C 0.16289 0.0544 0.16068 0.05741 0.15782 0.06273 C 0.15677 0.06435 0.15612 0.0669 0.15482 0.06783 C 0.15339 0.06921 0.15196 0.07037 0.15052 0.07176 C 0.14922 0.07292 0.14818 0.07454 0.14688 0.0757 C 0.14401 0.07801 0.14128 0.08148 0.13815 0.08218 C 0.1306 0.0838 0.13425 0.08287 0.12722 0.08472 C 0.11797 0.09283 0.12578 0.08727 0.10821 0.08982 C 0.10729 0.09005 0.10625 0.09097 0.10534 0.09121 C 0.09974 0.0919 0.09414 0.09213 0.08854 0.09259 C 0.08607 0.09213 0.08373 0.0919 0.08125 0.09121 C 0.07696 0.08982 0.0724 0.08658 0.0681 0.08472 C 0.06485 0.0831 0.06133 0.08195 0.05795 0.08079 C 0.05534 0.07986 0.05326 0.07963 0.05065 0.07824 C 0.05013 0.07801 0.04974 0.07732 0.04922 0.07685 " pathEditMode="relative" rAng="0" ptsTypes="AAAAAAAAAAAAAAAAAAAAAAAAAAAAAAAAA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45" y="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7" grpId="1"/>
      <p:bldP spid="8" grpId="0"/>
      <p:bldP spid="9" grpId="0"/>
      <p:bldP spid="9" grpId="1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523372-198C-4E26-B802-58CF27279FFB}"/>
              </a:ext>
            </a:extLst>
          </p:cNvPr>
          <p:cNvSpPr txBox="1"/>
          <p:nvPr/>
        </p:nvSpPr>
        <p:spPr>
          <a:xfrm>
            <a:off x="2530136" y="443883"/>
            <a:ext cx="510466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e-IL" sz="13800" dirty="0">
                <a:cs typeface="+mj-cs"/>
              </a:rPr>
              <a:t>שִׁ</a:t>
            </a:r>
            <a:r>
              <a:rPr lang="he-IL" sz="13800" dirty="0">
                <a:solidFill>
                  <a:srgbClr val="FF0000"/>
                </a:solidFill>
                <a:cs typeface="+mj-cs"/>
              </a:rPr>
              <a:t>חּ</a:t>
            </a:r>
            <a:r>
              <a:rPr lang="he-IL" sz="13800" dirty="0">
                <a:cs typeface="+mj-cs"/>
              </a:rPr>
              <a:t>ֲתוּ</a:t>
            </a:r>
            <a:endParaRPr lang="en-US" sz="13800" dirty="0">
              <a:cs typeface="+mj-cs"/>
            </a:endParaRPr>
          </a:p>
        </p:txBody>
      </p:sp>
      <p:sp>
        <p:nvSpPr>
          <p:cNvPr id="5" name="Flowchart: Sequential Access Storage 4">
            <a:extLst>
              <a:ext uri="{FF2B5EF4-FFF2-40B4-BE49-F238E27FC236}">
                <a16:creationId xmlns:a16="http://schemas.microsoft.com/office/drawing/2014/main" id="{ECB6C3BE-354C-48D2-971A-F6D06EAB4327}"/>
              </a:ext>
            </a:extLst>
          </p:cNvPr>
          <p:cNvSpPr/>
          <p:nvPr/>
        </p:nvSpPr>
        <p:spPr>
          <a:xfrm rot="9617491">
            <a:off x="6679431" y="64118"/>
            <a:ext cx="4130159" cy="2702244"/>
          </a:xfrm>
          <a:prstGeom prst="flowChartMagneticTape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779D02-7D3F-4FF0-AA13-B48992FD7A21}"/>
              </a:ext>
            </a:extLst>
          </p:cNvPr>
          <p:cNvSpPr txBox="1"/>
          <p:nvPr/>
        </p:nvSpPr>
        <p:spPr>
          <a:xfrm rot="20446742">
            <a:off x="6792679" y="728484"/>
            <a:ext cx="302507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JO" sz="4400" dirty="0"/>
              <a:t>ما بصير هيك! لازم أضبط هذا!</a:t>
            </a:r>
            <a:endParaRPr lang="en-US" sz="4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5422D2-031C-4893-A054-02D7CC7254A3}"/>
              </a:ext>
            </a:extLst>
          </p:cNvPr>
          <p:cNvSpPr txBox="1"/>
          <p:nvPr/>
        </p:nvSpPr>
        <p:spPr>
          <a:xfrm>
            <a:off x="5553118" y="456241"/>
            <a:ext cx="225905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e-IL" sz="13800" dirty="0">
                <a:cs typeface="+mj-cs"/>
              </a:rPr>
              <a:t>שִׁ</a:t>
            </a:r>
            <a:endParaRPr lang="en-US" sz="13800" dirty="0"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044C0F-15FD-4CA1-9D62-A339D8424CF7}"/>
              </a:ext>
            </a:extLst>
          </p:cNvPr>
          <p:cNvSpPr txBox="1"/>
          <p:nvPr/>
        </p:nvSpPr>
        <p:spPr>
          <a:xfrm>
            <a:off x="2374688" y="2763622"/>
            <a:ext cx="510466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e-IL" sz="13800" dirty="0">
                <a:cs typeface="+mj-cs"/>
              </a:rPr>
              <a:t>שִׁ</a:t>
            </a:r>
            <a:r>
              <a:rPr lang="he-IL" sz="13800" dirty="0">
                <a:solidFill>
                  <a:srgbClr val="FF0000"/>
                </a:solidFill>
                <a:cs typeface="+mj-cs"/>
              </a:rPr>
              <a:t>חּ</a:t>
            </a:r>
            <a:r>
              <a:rPr lang="he-IL" sz="13800" dirty="0">
                <a:cs typeface="+mj-cs"/>
              </a:rPr>
              <a:t>ֲתוּ</a:t>
            </a:r>
            <a:endParaRPr lang="en-US" sz="4400" dirty="0">
              <a:cs typeface="+mj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A99969-AE5E-49A9-9822-2C405BAAEBE5}"/>
              </a:ext>
            </a:extLst>
          </p:cNvPr>
          <p:cNvSpPr txBox="1"/>
          <p:nvPr/>
        </p:nvSpPr>
        <p:spPr>
          <a:xfrm>
            <a:off x="4676918" y="2751264"/>
            <a:ext cx="196196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e-IL" sz="13800" dirty="0">
                <a:cs typeface="+mj-cs"/>
              </a:rPr>
              <a:t>ּ</a:t>
            </a:r>
            <a:endParaRPr lang="en-US" sz="13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2DAE0E-EEF2-4DFC-90E0-BBB069C7654D}"/>
              </a:ext>
            </a:extLst>
          </p:cNvPr>
          <p:cNvSpPr txBox="1"/>
          <p:nvPr/>
        </p:nvSpPr>
        <p:spPr>
          <a:xfrm>
            <a:off x="2571291" y="4491627"/>
            <a:ext cx="510466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e-IL" sz="13800" dirty="0">
                <a:cs typeface="+mj-cs"/>
              </a:rPr>
              <a:t>שִׁחֲתוּ</a:t>
            </a:r>
            <a:endParaRPr lang="en-US" sz="138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98568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005 -0.01296 L 0.02005 -0.01273 L 0.13515 -0.00509 L 0.19271 -0.00255 C 0.19948 -0.00208 0.20625 -0.00093 0.21302 7.40741E-7 L 0.28593 0.01157 C 0.36836 -0.00718 0.36888 0.00718 0.43086 -0.04537 C 0.43698 -0.05046 0.44192 -0.05903 0.44752 -0.06597 C 0.44843 -0.07014 0.45156 -0.08357 0.45117 -0.08796 C 0.44961 -0.1081 0.44778 -0.12847 0.44388 -0.14745 C 0.44258 -0.15417 0.43867 -0.1581 0.43593 -0.16296 C 0.43411 -0.1662 0.43229 -0.16991 0.43008 -0.17199 C 0.40976 -0.19282 0.39036 -0.20185 0.36666 -0.21088 C 0.35013 -0.21736 0.33333 -0.2213 0.31653 -0.22523 C 0.30651 -0.22708 0.29661 -0.22755 0.28659 -0.22894 C 0.25703 -0.22685 0.26302 -0.22755 0.2233 -0.22269 C 0.21497 -0.22153 0.20664 -0.2206 0.19843 -0.21875 C 0.18659 -0.21597 0.17474 -0.21088 0.16276 -0.20833 C 0.15117 -0.20602 0.1401 -0.20394 0.12851 -0.20046 C 0.12487 -0.19954 0.12135 -0.19792 0.11771 -0.19676 C 0.11575 -0.19607 0.1138 -0.19583 0.11185 -0.19537 C 0.10768 -0.19421 0.10351 -0.19282 0.09948 -0.19144 C 0.097 -0.19074 0.09466 -0.18958 0.09218 -0.18889 C 0.08711 -0.1875 0.0819 -0.18657 0.07682 -0.18495 C 0.07343 -0.18403 0.07005 -0.18218 0.06666 -0.18125 C 0.05859 -0.17894 0.04987 -0.17847 0.04192 -0.17477 C 0.03619 -0.17199 0.02656 -0.1662 0.02148 -0.16181 C 0.02005 -0.16042 0.01862 -0.15903 0.01718 -0.15787 C 0.0164 -0.15741 0.01562 -0.15695 0.01497 -0.15648 C 0.01302 -0.15532 0.01106 -0.15417 0.00911 -0.15278 C 0.00742 -0.15116 0.00586 -0.14884 0.00403 -0.14745 C 0.00247 -0.1463 0.00065 -0.14607 -0.00104 -0.14491 C -0.00404 -0.14306 -0.00677 -0.14028 -0.00977 -0.13843 C -0.01276 -0.13681 -0.01576 -0.13542 -0.01849 -0.13333 C -0.02526 -0.12824 -0.02188 -0.13032 -0.02878 -0.12685 C -0.02917 -0.12546 -0.02982 -0.12431 -0.03021 -0.12292 C -0.0306 -0.1213 -0.03086 -0.11782 -0.03086 -0.11759 " pathEditMode="relative" rAng="0" ptsTypes="AAAAAAAAAAAAAAAAAAAAAAAAAAAAAAAAAAAA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10" y="-9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85 -0.00162 L -0.00885 -0.00162 C -0.05416 -0.0287 -0.06445 -0.03079 -0.1026 -0.06551 C -0.10416 -0.0669 -0.10521 -0.06991 -0.10638 -0.07222 C -0.10716 -0.07569 -0.10807 -0.07917 -0.10859 -0.08287 C -0.11146 -0.0993 -0.11692 -0.13217 -0.11692 -0.13217 C -0.11666 -0.1375 -0.11679 -0.14305 -0.11614 -0.14815 C -0.11575 -0.15069 -0.11445 -0.15254 -0.11393 -0.15486 C -0.11328 -0.15741 -0.11328 -0.16042 -0.11237 -0.16296 C -0.11172 -0.16504 -0.10547 -0.1743 -0.10495 -0.17477 C -0.10312 -0.17662 -0.10091 -0.17662 -0.09896 -0.17754 C -0.0987 -0.17083 -0.09804 -0.16412 -0.09817 -0.15764 C -0.09817 -0.15555 -0.09726 -0.13009 -0.1026 -0.12546 C -0.10573 -0.12292 -0.10911 -0.12245 -0.11237 -0.12153 C -0.1151 -0.12083 -0.11784 -0.1206 -0.1207 -0.12014 C -0.1276 -0.12199 -0.13476 -0.12245 -0.14166 -0.12546 C -0.15664 -0.13194 -0.17018 -0.15555 -0.18216 -0.16829 C -0.20482 -0.19236 -0.21172 -0.19491 -0.22864 -0.23079 C -0.2332 -0.24051 -0.2362 -0.25231 -0.23984 -0.26296 C -0.24088 -0.27083 -0.24297 -0.2787 -0.24284 -0.2868 C -0.24284 -0.2919 -0.24023 -0.31944 -0.2362 -0.32824 C -0.23515 -0.33032 -0.23359 -0.33079 -0.23242 -0.33217 C -0.21692 -0.33125 -0.20052 -0.33889 -0.18593 -0.32963 C -0.17643 -0.32361 -0.18919 -0.28148 -0.19036 -0.27754 C -0.19088 -0.27592 -0.19192 -0.275 -0.19258 -0.27361 L -0.24583 -0.27616 C -0.27968 -0.28542 -0.32916 -0.31342 -0.35534 -0.35625 L -0.37409 -0.3868 C -0.39179 -0.44977 -0.3983 -0.46829 -0.41159 -0.54167 C -0.41484 -0.55972 -0.41588 -0.5787 -0.41836 -0.59745 C -0.41862 -0.59977 -0.41979 -0.60417 -0.41979 -0.60417 " pathEditMode="relative" ptsTypes="AAAAAAAAAAAAAAAAAAAAAAAAAAAAAAA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7" grpId="1"/>
      <p:bldP spid="8" grpId="0"/>
      <p:bldP spid="9" grpId="0"/>
      <p:bldP spid="9" grpId="1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50837-CA4F-4408-B696-87F113586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/>
              <a:t>أمثلة من بعض الأفعال غير السالمة (صنف </a:t>
            </a:r>
            <a:r>
              <a:rPr lang="he-IL" dirty="0"/>
              <a:t>ע</a:t>
            </a:r>
            <a:r>
              <a:rPr lang="ar-JO" dirty="0"/>
              <a:t>"</a:t>
            </a:r>
            <a:r>
              <a:rPr lang="he-IL" dirty="0"/>
              <a:t>ע</a:t>
            </a:r>
            <a:r>
              <a:rPr lang="ar-JO" dirty="0"/>
              <a:t>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ED18D6-B2DF-4899-BDE4-256D6619CD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774" y="1825624"/>
            <a:ext cx="11887200" cy="50323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ar-JO" sz="3600" dirty="0"/>
              <a:t>كتاب الدكتورة كِنِدي، صفحة 125</a:t>
            </a:r>
            <a:endParaRPr lang="ar-JO" sz="3600" dirty="0">
              <a:cs typeface="+mj-cs"/>
            </a:endParaRPr>
          </a:p>
          <a:p>
            <a:pPr marL="0" indent="0" algn="r">
              <a:buNone/>
            </a:pPr>
            <a:r>
              <a:rPr lang="ar-JO" sz="4800" dirty="0">
                <a:cs typeface="+mj-cs"/>
              </a:rPr>
              <a:t>الجذر</a:t>
            </a:r>
            <a:r>
              <a:rPr lang="ar-JO" sz="7200" dirty="0">
                <a:cs typeface="+mj-cs"/>
              </a:rPr>
              <a:t> </a:t>
            </a:r>
            <a:r>
              <a:rPr lang="he-IL" sz="7200" dirty="0">
                <a:cs typeface="+mj-cs"/>
              </a:rPr>
              <a:t>חלל </a:t>
            </a:r>
            <a:r>
              <a:rPr lang="ar-JO" sz="4400" dirty="0">
                <a:cs typeface="+mj-cs"/>
              </a:rPr>
              <a:t>الوزن</a:t>
            </a:r>
            <a:r>
              <a:rPr lang="ar-JO" sz="7200" dirty="0">
                <a:cs typeface="+mj-cs"/>
              </a:rPr>
              <a:t> هفعيل</a:t>
            </a:r>
            <a:r>
              <a:rPr lang="he-IL" sz="7200" dirty="0">
                <a:cs typeface="+mj-cs"/>
              </a:rPr>
              <a:t> הֶחֱ</a:t>
            </a:r>
            <a:r>
              <a:rPr lang="he-IL" sz="7200" dirty="0">
                <a:solidFill>
                  <a:srgbClr val="FF0000"/>
                </a:solidFill>
                <a:cs typeface="+mj-cs"/>
              </a:rPr>
              <a:t>לִי</a:t>
            </a:r>
            <a:r>
              <a:rPr lang="he-IL" sz="7200" dirty="0">
                <a:cs typeface="+mj-cs"/>
              </a:rPr>
              <a:t>ל </a:t>
            </a:r>
            <a:r>
              <a:rPr lang="ar-JO" sz="7200" dirty="0">
                <a:cs typeface="+mj-cs"/>
              </a:rPr>
              <a:t>أصبح </a:t>
            </a:r>
            <a:r>
              <a:rPr lang="he-IL" sz="7200" dirty="0">
                <a:cs typeface="+mj-cs"/>
              </a:rPr>
              <a:t>הֵחֵל</a:t>
            </a:r>
            <a:r>
              <a:rPr lang="ar-JO" sz="7200" dirty="0"/>
              <a:t> </a:t>
            </a:r>
          </a:p>
          <a:p>
            <a:pPr marL="0" indent="0" algn="r">
              <a:buNone/>
            </a:pPr>
            <a:endParaRPr lang="ar-JO" sz="4400" dirty="0">
              <a:cs typeface="+mj-cs"/>
            </a:endParaRPr>
          </a:p>
          <a:p>
            <a:pPr marL="0" indent="0" algn="r">
              <a:buNone/>
            </a:pPr>
            <a:r>
              <a:rPr lang="ar-JO" sz="4400" dirty="0">
                <a:cs typeface="+mj-cs"/>
              </a:rPr>
              <a:t>الجذر</a:t>
            </a:r>
            <a:r>
              <a:rPr lang="ar-JO" sz="7200" dirty="0">
                <a:cs typeface="+mj-cs"/>
              </a:rPr>
              <a:t> </a:t>
            </a:r>
            <a:r>
              <a:rPr lang="he-IL" sz="7200" dirty="0">
                <a:cs typeface="+mj-cs"/>
              </a:rPr>
              <a:t>סבב</a:t>
            </a:r>
            <a:r>
              <a:rPr lang="ar-JO" sz="7200" dirty="0">
                <a:cs typeface="+mj-cs"/>
              </a:rPr>
              <a:t> </a:t>
            </a:r>
            <a:r>
              <a:rPr lang="ar-JO" sz="4800" dirty="0">
                <a:cs typeface="+mj-cs"/>
              </a:rPr>
              <a:t>الوزن</a:t>
            </a:r>
            <a:r>
              <a:rPr lang="ar-JO" sz="7200" dirty="0">
                <a:cs typeface="+mj-cs"/>
              </a:rPr>
              <a:t> </a:t>
            </a:r>
            <a:r>
              <a:rPr lang="ar-JO" sz="6000" dirty="0"/>
              <a:t>قل</a:t>
            </a:r>
            <a:r>
              <a:rPr lang="he-IL" sz="7200" dirty="0">
                <a:cs typeface="+mj-cs"/>
              </a:rPr>
              <a:t> </a:t>
            </a:r>
            <a:r>
              <a:rPr lang="he-IL" sz="6600" dirty="0">
                <a:cs typeface="+mj-cs"/>
              </a:rPr>
              <a:t>סָ</a:t>
            </a:r>
            <a:r>
              <a:rPr lang="he-IL" sz="6600" dirty="0">
                <a:solidFill>
                  <a:srgbClr val="FF0000"/>
                </a:solidFill>
                <a:cs typeface="+mj-cs"/>
              </a:rPr>
              <a:t>בַבְ</a:t>
            </a:r>
            <a:r>
              <a:rPr lang="he-IL" sz="6600" dirty="0">
                <a:cs typeface="+mj-cs"/>
              </a:rPr>
              <a:t>תָּ</a:t>
            </a:r>
            <a:r>
              <a:rPr lang="he-IL" sz="7200" dirty="0">
                <a:cs typeface="+mj-cs"/>
              </a:rPr>
              <a:t> </a:t>
            </a:r>
            <a:r>
              <a:rPr lang="ar-JO" sz="5400" dirty="0">
                <a:cs typeface="+mj-cs"/>
              </a:rPr>
              <a:t>أصبح</a:t>
            </a:r>
            <a:r>
              <a:rPr lang="ar-JO" sz="7200" dirty="0">
                <a:cs typeface="+mj-cs"/>
              </a:rPr>
              <a:t> </a:t>
            </a:r>
            <a:r>
              <a:rPr lang="he-IL" sz="7200" dirty="0">
                <a:cs typeface="+mj-cs"/>
              </a:rPr>
              <a:t>סבּוֹתָ</a:t>
            </a:r>
            <a:endParaRPr lang="en-US" sz="72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07913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50837-CA4F-4408-B696-87F113586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78759"/>
            <a:ext cx="10515600" cy="1325563"/>
          </a:xfrm>
        </p:spPr>
        <p:txBody>
          <a:bodyPr/>
          <a:lstStyle/>
          <a:p>
            <a:pPr algn="ctr"/>
            <a:r>
              <a:rPr lang="ar-JO" dirty="0"/>
              <a:t>أمثلة من بعض الأفعال غير السالمة (صنف </a:t>
            </a:r>
            <a:r>
              <a:rPr lang="he-IL" dirty="0"/>
              <a:t>ל </a:t>
            </a:r>
            <a:r>
              <a:rPr lang="ar-JO" dirty="0"/>
              <a:t>"</a:t>
            </a:r>
            <a:r>
              <a:rPr lang="he-IL" dirty="0"/>
              <a:t> ה</a:t>
            </a:r>
            <a:r>
              <a:rPr lang="ar-JO" dirty="0"/>
              <a:t>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ED18D6-B2DF-4899-BDE4-256D6619CD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912812"/>
            <a:ext cx="11887200" cy="59451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ar-JO" sz="3600" dirty="0"/>
              <a:t>كتاب الدكتورة كِنِدي، صفحة 127</a:t>
            </a:r>
            <a:endParaRPr lang="ar-JO" sz="3600" dirty="0">
              <a:cs typeface="+mj-cs"/>
            </a:endParaRPr>
          </a:p>
          <a:p>
            <a:pPr marL="0" indent="0" algn="r">
              <a:buNone/>
            </a:pPr>
            <a:r>
              <a:rPr lang="ar-JO" sz="4800" dirty="0">
                <a:cs typeface="+mj-cs"/>
              </a:rPr>
              <a:t>الجذر</a:t>
            </a:r>
            <a:r>
              <a:rPr lang="ar-JO" sz="7200" dirty="0">
                <a:cs typeface="+mj-cs"/>
              </a:rPr>
              <a:t> </a:t>
            </a:r>
            <a:r>
              <a:rPr lang="he-IL" sz="7200" dirty="0">
                <a:cs typeface="+mj-cs"/>
              </a:rPr>
              <a:t>גלה </a:t>
            </a:r>
            <a:r>
              <a:rPr lang="ar-JO" sz="4400" dirty="0">
                <a:cs typeface="+mj-cs"/>
              </a:rPr>
              <a:t>الوزن</a:t>
            </a:r>
            <a:r>
              <a:rPr lang="ar-JO" sz="7200" dirty="0">
                <a:cs typeface="+mj-cs"/>
              </a:rPr>
              <a:t> قَل</a:t>
            </a:r>
            <a:r>
              <a:rPr lang="he-IL" sz="7200" dirty="0">
                <a:cs typeface="+mj-cs"/>
              </a:rPr>
              <a:t> גָּלַ</a:t>
            </a:r>
            <a:r>
              <a:rPr lang="he-IL" sz="7200" dirty="0">
                <a:solidFill>
                  <a:srgbClr val="FF0000"/>
                </a:solidFill>
                <a:cs typeface="+mj-cs"/>
              </a:rPr>
              <a:t>ה</a:t>
            </a:r>
            <a:r>
              <a:rPr lang="he-IL" sz="7200" dirty="0">
                <a:cs typeface="+mj-cs"/>
              </a:rPr>
              <a:t>ְתָּ </a:t>
            </a:r>
            <a:r>
              <a:rPr lang="ar-JO" sz="7200" dirty="0">
                <a:cs typeface="+mj-cs"/>
              </a:rPr>
              <a:t>أصبح </a:t>
            </a:r>
            <a:r>
              <a:rPr lang="he-IL" sz="7200" dirty="0">
                <a:cs typeface="+mj-cs"/>
              </a:rPr>
              <a:t>גָּלִיתָ</a:t>
            </a:r>
            <a:r>
              <a:rPr lang="ar-JO" sz="7200" dirty="0"/>
              <a:t> </a:t>
            </a:r>
          </a:p>
          <a:p>
            <a:pPr marL="0" indent="0" algn="r">
              <a:buNone/>
            </a:pPr>
            <a:endParaRPr lang="ar-JO" sz="4400" dirty="0">
              <a:cs typeface="+mj-cs"/>
            </a:endParaRPr>
          </a:p>
          <a:p>
            <a:pPr marL="0" indent="0" algn="r">
              <a:buNone/>
            </a:pPr>
            <a:r>
              <a:rPr lang="ar-JO" sz="4400" dirty="0">
                <a:cs typeface="+mj-cs"/>
              </a:rPr>
              <a:t>الجذر</a:t>
            </a:r>
            <a:r>
              <a:rPr lang="ar-JO" sz="7200" dirty="0">
                <a:cs typeface="+mj-cs"/>
              </a:rPr>
              <a:t> </a:t>
            </a:r>
            <a:r>
              <a:rPr lang="he-IL" sz="7200" dirty="0">
                <a:cs typeface="+mj-cs"/>
              </a:rPr>
              <a:t>צוה</a:t>
            </a:r>
            <a:r>
              <a:rPr lang="ar-JO" sz="7200" dirty="0">
                <a:cs typeface="+mj-cs"/>
              </a:rPr>
              <a:t> </a:t>
            </a:r>
            <a:r>
              <a:rPr lang="ar-JO" sz="4800" dirty="0">
                <a:cs typeface="+mj-cs"/>
              </a:rPr>
              <a:t>الوزن</a:t>
            </a:r>
            <a:r>
              <a:rPr lang="ar-JO" sz="7200" dirty="0">
                <a:cs typeface="+mj-cs"/>
              </a:rPr>
              <a:t> </a:t>
            </a:r>
            <a:r>
              <a:rPr lang="ar-JO" sz="6000" dirty="0"/>
              <a:t>فِعّيل</a:t>
            </a:r>
            <a:r>
              <a:rPr lang="he-IL" sz="7200" dirty="0">
                <a:cs typeface="+mj-cs"/>
              </a:rPr>
              <a:t> </a:t>
            </a:r>
            <a:r>
              <a:rPr lang="he-IL" sz="6600" dirty="0">
                <a:cs typeface="+mj-cs"/>
              </a:rPr>
              <a:t>צִוַ</a:t>
            </a:r>
            <a:r>
              <a:rPr lang="he-IL" sz="6600" dirty="0">
                <a:solidFill>
                  <a:srgbClr val="FF0000"/>
                </a:solidFill>
                <a:cs typeface="+mj-cs"/>
              </a:rPr>
              <a:t>ה</a:t>
            </a:r>
            <a:r>
              <a:rPr lang="he-IL" sz="6600" dirty="0">
                <a:cs typeface="+mj-cs"/>
              </a:rPr>
              <a:t>ְתִּי</a:t>
            </a:r>
            <a:r>
              <a:rPr lang="he-IL" sz="7200" dirty="0">
                <a:cs typeface="+mj-cs"/>
              </a:rPr>
              <a:t> </a:t>
            </a:r>
            <a:r>
              <a:rPr lang="ar-JO" sz="5400" dirty="0">
                <a:cs typeface="+mj-cs"/>
              </a:rPr>
              <a:t>أصبح</a:t>
            </a:r>
            <a:r>
              <a:rPr lang="ar-JO" sz="7200" dirty="0">
                <a:cs typeface="+mj-cs"/>
              </a:rPr>
              <a:t> </a:t>
            </a:r>
            <a:r>
              <a:rPr lang="he-IL" sz="7200" dirty="0">
                <a:cs typeface="+mj-cs"/>
              </a:rPr>
              <a:t>צִוִּיתִי</a:t>
            </a:r>
            <a:endParaRPr lang="ar-JO" sz="7200" dirty="0">
              <a:cs typeface="+mj-cs"/>
            </a:endParaRPr>
          </a:p>
          <a:p>
            <a:pPr marL="0" indent="0" algn="r">
              <a:buNone/>
            </a:pPr>
            <a:endParaRPr lang="ar-JO" sz="6000" dirty="0">
              <a:cs typeface="+mj-cs"/>
            </a:endParaRPr>
          </a:p>
          <a:p>
            <a:pPr marL="0" indent="0" algn="r">
              <a:buNone/>
            </a:pPr>
            <a:r>
              <a:rPr lang="ar-JO" sz="4400" dirty="0">
                <a:cs typeface="+mj-cs"/>
              </a:rPr>
              <a:t>الجذر</a:t>
            </a:r>
            <a:r>
              <a:rPr lang="ar-JO" sz="7200" dirty="0">
                <a:cs typeface="+mj-cs"/>
              </a:rPr>
              <a:t> </a:t>
            </a:r>
            <a:r>
              <a:rPr lang="he-IL" sz="7200" dirty="0">
                <a:cs typeface="+mj-cs"/>
              </a:rPr>
              <a:t>עלה</a:t>
            </a:r>
            <a:r>
              <a:rPr lang="ar-JO" sz="7200" dirty="0">
                <a:cs typeface="+mj-cs"/>
              </a:rPr>
              <a:t> </a:t>
            </a:r>
            <a:r>
              <a:rPr lang="ar-JO" sz="4800" dirty="0">
                <a:cs typeface="+mj-cs"/>
              </a:rPr>
              <a:t>الوزن</a:t>
            </a:r>
            <a:r>
              <a:rPr lang="ar-JO" sz="7200" dirty="0">
                <a:cs typeface="+mj-cs"/>
              </a:rPr>
              <a:t> </a:t>
            </a:r>
            <a:r>
              <a:rPr lang="ar-JO" sz="6000" dirty="0">
                <a:cs typeface="+mj-cs"/>
              </a:rPr>
              <a:t>هفعيل</a:t>
            </a:r>
            <a:r>
              <a:rPr lang="he-IL" sz="7200" dirty="0">
                <a:cs typeface="+mj-cs"/>
              </a:rPr>
              <a:t> </a:t>
            </a:r>
            <a:r>
              <a:rPr lang="he-IL" sz="6600" dirty="0">
                <a:cs typeface="+mj-cs"/>
              </a:rPr>
              <a:t>הִעְלִ</a:t>
            </a:r>
            <a:r>
              <a:rPr lang="he-IL" sz="6600" dirty="0">
                <a:solidFill>
                  <a:srgbClr val="FF0000"/>
                </a:solidFill>
                <a:cs typeface="+mj-cs"/>
              </a:rPr>
              <a:t>יה</a:t>
            </a:r>
            <a:r>
              <a:rPr lang="he-IL" sz="6600" dirty="0">
                <a:cs typeface="+mj-cs"/>
              </a:rPr>
              <a:t>וּ </a:t>
            </a:r>
            <a:r>
              <a:rPr lang="he-IL" sz="7200" dirty="0">
                <a:cs typeface="+mj-cs"/>
              </a:rPr>
              <a:t> </a:t>
            </a:r>
            <a:r>
              <a:rPr lang="ar-JO" sz="5400" dirty="0">
                <a:cs typeface="+mj-cs"/>
              </a:rPr>
              <a:t>أصبح</a:t>
            </a:r>
            <a:r>
              <a:rPr lang="ar-JO" sz="7200" dirty="0">
                <a:cs typeface="+mj-cs"/>
              </a:rPr>
              <a:t> </a:t>
            </a:r>
            <a:r>
              <a:rPr lang="he-IL" sz="7200" dirty="0">
                <a:cs typeface="+mj-cs"/>
              </a:rPr>
              <a:t>הֶעֱלוּ</a:t>
            </a:r>
            <a:endParaRPr lang="en-US" sz="72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01527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0" y="1417639"/>
            <a:ext cx="3571832" cy="2522151"/>
          </a:xfrm>
        </p:spPr>
        <p:txBody>
          <a:bodyPr/>
          <a:lstStyle/>
          <a:p>
            <a:pPr algn="r"/>
            <a:r>
              <a:rPr lang="en-US" dirty="0"/>
              <a:t>Black</a:t>
            </a:r>
          </a:p>
        </p:txBody>
      </p:sp>
    </p:spTree>
    <p:extLst>
      <p:ext uri="{BB962C8B-B14F-4D97-AF65-F5344CB8AC3E}">
        <p14:creationId xmlns:p14="http://schemas.microsoft.com/office/powerpoint/2010/main" val="383493227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34B34-2317-4914-A71B-6EB629431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087" y="182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JO" sz="5400" dirty="0"/>
              <a:t>المبدأ اللغوي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088DAE-6A27-49D2-80B0-B6666D9B39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288" y="1126435"/>
            <a:ext cx="11834190" cy="5614173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ar-JO" sz="4400" b="1" dirty="0"/>
              <a:t>يأثر صوت حرفٍ ساكنٍ في نطق الحركة التي ترد بعد ذلك الحرف</a:t>
            </a:r>
          </a:p>
          <a:p>
            <a:pPr marL="0" indent="0" algn="r">
              <a:buNone/>
            </a:pPr>
            <a:r>
              <a:rPr lang="ar-JO" sz="4400" u="sng" dirty="0"/>
              <a:t>توضيح من اللغة العربية العامية: </a:t>
            </a:r>
            <a:r>
              <a:rPr lang="ar-JO" sz="4400" dirty="0"/>
              <a:t>" صَيدَلية " مقابل " مَرْفوعة " </a:t>
            </a:r>
          </a:p>
          <a:p>
            <a:pPr marL="0" indent="0" algn="r">
              <a:buNone/>
            </a:pPr>
            <a:endParaRPr lang="ar-JO" sz="4400" dirty="0"/>
          </a:p>
          <a:p>
            <a:pPr marL="0" indent="0" algn="r">
              <a:buNone/>
            </a:pPr>
            <a:r>
              <a:rPr lang="ar-JO" sz="4400" dirty="0"/>
              <a:t>"</a:t>
            </a:r>
            <a:r>
              <a:rPr lang="ar-JO" sz="4400" dirty="0" err="1"/>
              <a:t>ستوديوهات</a:t>
            </a:r>
            <a:r>
              <a:rPr lang="ar-JO" sz="4400" dirty="0"/>
              <a:t>" مقابل "تعليقات" أو " سَيارات" مقابل "نَباتات"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78F2DD3-7196-45A8-AF07-01EA22DD79BF}"/>
              </a:ext>
            </a:extLst>
          </p:cNvPr>
          <p:cNvCxnSpPr/>
          <p:nvPr/>
        </p:nvCxnSpPr>
        <p:spPr>
          <a:xfrm flipV="1">
            <a:off x="3975652" y="2332383"/>
            <a:ext cx="609600" cy="583095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6962CAE-83FD-451D-A18E-99C391226F6F}"/>
              </a:ext>
            </a:extLst>
          </p:cNvPr>
          <p:cNvCxnSpPr/>
          <p:nvPr/>
        </p:nvCxnSpPr>
        <p:spPr>
          <a:xfrm flipV="1">
            <a:off x="606287" y="2332383"/>
            <a:ext cx="609600" cy="583095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A0D4537-2598-4048-99CC-705076967385}"/>
              </a:ext>
            </a:extLst>
          </p:cNvPr>
          <p:cNvCxnSpPr/>
          <p:nvPr/>
        </p:nvCxnSpPr>
        <p:spPr>
          <a:xfrm flipV="1">
            <a:off x="9574696" y="3750665"/>
            <a:ext cx="609600" cy="583095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FCC2B69-1E49-4D4A-9D1B-4209313EDEA0}"/>
              </a:ext>
            </a:extLst>
          </p:cNvPr>
          <p:cNvCxnSpPr/>
          <p:nvPr/>
        </p:nvCxnSpPr>
        <p:spPr>
          <a:xfrm flipV="1">
            <a:off x="6679096" y="3750665"/>
            <a:ext cx="609600" cy="583095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C254083-CA60-496E-9056-F84ACFE8AFC0}"/>
              </a:ext>
            </a:extLst>
          </p:cNvPr>
          <p:cNvCxnSpPr/>
          <p:nvPr/>
        </p:nvCxnSpPr>
        <p:spPr>
          <a:xfrm flipV="1">
            <a:off x="4088296" y="3880811"/>
            <a:ext cx="609600" cy="583095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B0B9D19-4283-44CC-A270-D136910C243A}"/>
              </a:ext>
            </a:extLst>
          </p:cNvPr>
          <p:cNvCxnSpPr/>
          <p:nvPr/>
        </p:nvCxnSpPr>
        <p:spPr>
          <a:xfrm flipV="1">
            <a:off x="1398104" y="3880811"/>
            <a:ext cx="609600" cy="583095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3357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C91E03-E9B8-2BBA-9204-A5C3E31AB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7" name="Rectangle 1026">
            <a:extLst>
              <a:ext uri="{FF2B5EF4-FFF2-40B4-BE49-F238E27FC236}">
                <a16:creationId xmlns:a16="http://schemas.microsoft.com/office/drawing/2014/main" id="{C271E623-EE70-AA26-B8D7-3A73749BE56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6172200"/>
            <a:ext cx="121920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>
                <a:solidFill>
                  <a:srgbClr val="FFFFFF"/>
                </a:solidFill>
                <a:latin typeface="Arial" charset="0"/>
                <a:ea typeface="ＭＳ Ｐゴシック" charset="0"/>
              </a:rPr>
              <a:t>BibleStudyDownloads.org • </a:t>
            </a:r>
            <a:r>
              <a:rPr lang="ar-SA" sz="3200" b="1" dirty="0">
                <a:solidFill>
                  <a:srgbClr val="FFFFFF"/>
                </a:solidFill>
                <a:latin typeface="Arial" charset="0"/>
                <a:ea typeface="ＭＳ Ｐゴシック" charset="0"/>
              </a:rPr>
              <a:t>العبرية</a:t>
            </a:r>
            <a:endParaRPr lang="en-US" sz="1333" b="1" dirty="0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99331" name="Rectangle 1026">
            <a:extLst>
              <a:ext uri="{FF2B5EF4-FFF2-40B4-BE49-F238E27FC236}">
                <a16:creationId xmlns:a16="http://schemas.microsoft.com/office/drawing/2014/main" id="{35C85A18-B169-1301-3A5C-7DB5AF95A4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1219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0" marR="0" lvl="0" indent="0" algn="ctr" defTabSz="91423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4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  <a:sym typeface="Bodoni SvtyTwo ITC TT-Book"/>
              </a:rPr>
              <a:t>أحصل على هذا العرض التقديمي مجاناً</a:t>
            </a:r>
            <a:endParaRPr kumimoji="0" lang="en-US" sz="1467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ＭＳ Ｐゴシック" charset="0"/>
              <a:cs typeface="Arial" panose="020B0604020202020204" pitchFamily="34" charset="0"/>
              <a:sym typeface="Bodoni SvtyTwo ITC TT-Book"/>
            </a:endParaRPr>
          </a:p>
        </p:txBody>
      </p:sp>
      <p:pic>
        <p:nvPicPr>
          <p:cNvPr id="8" name="Picture 7" descr="Screen Shot 2016-02-02 at 5.41.18 PM.png">
            <a:extLst>
              <a:ext uri="{FF2B5EF4-FFF2-40B4-BE49-F238E27FC236}">
                <a16:creationId xmlns:a16="http://schemas.microsoft.com/office/drawing/2014/main" id="{11D187F9-7B72-B237-8EF1-2252F2EE32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1"/>
          <a:stretch/>
        </p:blipFill>
        <p:spPr>
          <a:xfrm>
            <a:off x="-58897" y="636983"/>
            <a:ext cx="12309796" cy="5650045"/>
          </a:xfrm>
          <a:prstGeom prst="rect">
            <a:avLst/>
          </a:prstGeom>
        </p:spPr>
      </p:pic>
      <p:pic>
        <p:nvPicPr>
          <p:cNvPr id="9" name="Picture 8" descr="Screen Shot 2016-02-02 at 5.42.03 PM.png">
            <a:extLst>
              <a:ext uri="{FF2B5EF4-FFF2-40B4-BE49-F238E27FC236}">
                <a16:creationId xmlns:a16="http://schemas.microsoft.com/office/drawing/2014/main" id="{AF09AFD6-5967-93BF-B391-8AE35C286D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32" y="2222341"/>
            <a:ext cx="8204283" cy="3483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5553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accel="50000" decel="5000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" presetClass="entr" presetSubtype="2" fill="remove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0F25B-08D2-44F0-8B8D-FCA6CFE4D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ar-JO" dirty="0"/>
              <a:t>الأبجدية العبرية</a:t>
            </a:r>
            <a:endParaRPr lang="en-US" dirty="0"/>
          </a:p>
        </p:txBody>
      </p:sp>
      <p:pic>
        <p:nvPicPr>
          <p:cNvPr id="1026" name="Picture 2" descr="The Hebrew Alphabet - The Hebrew Letters - Essentials">
            <a:extLst>
              <a:ext uri="{FF2B5EF4-FFF2-40B4-BE49-F238E27FC236}">
                <a16:creationId xmlns:a16="http://schemas.microsoft.com/office/drawing/2014/main" id="{74E9B95D-3866-4E93-A6E4-219D25E21ED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9" y="1431314"/>
            <a:ext cx="12130581" cy="3042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5391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0F25B-08D2-44F0-8B8D-FCA6CFE4D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ar-JO" dirty="0"/>
              <a:t>الحروف &lt;&lt;المشكلجية&gt;&gt; العبرية</a:t>
            </a:r>
            <a:endParaRPr lang="en-US" dirty="0"/>
          </a:p>
        </p:txBody>
      </p:sp>
      <p:pic>
        <p:nvPicPr>
          <p:cNvPr id="1026" name="Picture 2" descr="The Hebrew Alphabet - The Hebrew Letters - Essentials">
            <a:extLst>
              <a:ext uri="{FF2B5EF4-FFF2-40B4-BE49-F238E27FC236}">
                <a16:creationId xmlns:a16="http://schemas.microsoft.com/office/drawing/2014/main" id="{74E9B95D-3866-4E93-A6E4-219D25E21ED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9" y="1431314"/>
            <a:ext cx="12130581" cy="3042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62FB45E-2871-485D-927D-741C9A5BFE6A}"/>
              </a:ext>
            </a:extLst>
          </p:cNvPr>
          <p:cNvSpPr/>
          <p:nvPr/>
        </p:nvSpPr>
        <p:spPr>
          <a:xfrm>
            <a:off x="11158330" y="1669774"/>
            <a:ext cx="976521" cy="1417983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140103E-6622-47F6-B9C5-CB444F4947BD}"/>
              </a:ext>
            </a:extLst>
          </p:cNvPr>
          <p:cNvSpPr/>
          <p:nvPr/>
        </p:nvSpPr>
        <p:spPr>
          <a:xfrm>
            <a:off x="7371777" y="1660294"/>
            <a:ext cx="976521" cy="1417983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AF57ED-2653-4CF4-8237-116952D900D3}"/>
              </a:ext>
            </a:extLst>
          </p:cNvPr>
          <p:cNvSpPr/>
          <p:nvPr/>
        </p:nvSpPr>
        <p:spPr>
          <a:xfrm>
            <a:off x="4858624" y="1534437"/>
            <a:ext cx="976521" cy="1417983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FB9A32-4F9F-4D38-A001-8CEB1E7FAAC9}"/>
              </a:ext>
            </a:extLst>
          </p:cNvPr>
          <p:cNvSpPr/>
          <p:nvPr/>
        </p:nvSpPr>
        <p:spPr>
          <a:xfrm>
            <a:off x="7993375" y="3080622"/>
            <a:ext cx="976521" cy="1417983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1E6960-CAAE-452A-BD48-B151036668B8}"/>
              </a:ext>
            </a:extLst>
          </p:cNvPr>
          <p:cNvSpPr txBox="1"/>
          <p:nvPr/>
        </p:nvSpPr>
        <p:spPr>
          <a:xfrm>
            <a:off x="331304" y="5041965"/>
            <a:ext cx="116884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JO" sz="5400" dirty="0"/>
              <a:t>لماذا هم مشكلجيون؟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619207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0F25B-08D2-44F0-8B8D-FCA6CFE4D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ar-JO" dirty="0"/>
              <a:t>الحروف المشكلجية العبرية</a:t>
            </a:r>
            <a:endParaRPr lang="en-US" dirty="0"/>
          </a:p>
        </p:txBody>
      </p:sp>
      <p:pic>
        <p:nvPicPr>
          <p:cNvPr id="1026" name="Picture 2" descr="The Hebrew Alphabet - The Hebrew Letters - Essentials">
            <a:extLst>
              <a:ext uri="{FF2B5EF4-FFF2-40B4-BE49-F238E27FC236}">
                <a16:creationId xmlns:a16="http://schemas.microsoft.com/office/drawing/2014/main" id="{74E9B95D-3866-4E93-A6E4-219D25E21ED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9" y="1431314"/>
            <a:ext cx="12130581" cy="3042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62FB45E-2871-485D-927D-741C9A5BFE6A}"/>
              </a:ext>
            </a:extLst>
          </p:cNvPr>
          <p:cNvSpPr/>
          <p:nvPr/>
        </p:nvSpPr>
        <p:spPr>
          <a:xfrm>
            <a:off x="11158330" y="1669774"/>
            <a:ext cx="976521" cy="1417983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140103E-6622-47F6-B9C5-CB444F4947BD}"/>
              </a:ext>
            </a:extLst>
          </p:cNvPr>
          <p:cNvSpPr/>
          <p:nvPr/>
        </p:nvSpPr>
        <p:spPr>
          <a:xfrm>
            <a:off x="7371777" y="1660294"/>
            <a:ext cx="976521" cy="1417983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AF57ED-2653-4CF4-8237-116952D900D3}"/>
              </a:ext>
            </a:extLst>
          </p:cNvPr>
          <p:cNvSpPr/>
          <p:nvPr/>
        </p:nvSpPr>
        <p:spPr>
          <a:xfrm>
            <a:off x="4858624" y="1534437"/>
            <a:ext cx="976521" cy="1417983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FB9A32-4F9F-4D38-A001-8CEB1E7FAAC9}"/>
              </a:ext>
            </a:extLst>
          </p:cNvPr>
          <p:cNvSpPr/>
          <p:nvPr/>
        </p:nvSpPr>
        <p:spPr>
          <a:xfrm>
            <a:off x="7993375" y="3080622"/>
            <a:ext cx="976521" cy="1417983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1E6960-CAAE-452A-BD48-B151036668B8}"/>
              </a:ext>
            </a:extLst>
          </p:cNvPr>
          <p:cNvSpPr txBox="1"/>
          <p:nvPr/>
        </p:nvSpPr>
        <p:spPr>
          <a:xfrm>
            <a:off x="6003234" y="4601728"/>
            <a:ext cx="59634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JO" sz="5400" dirty="0"/>
              <a:t>لأن موقع نطق هذه الحروف هو الحلق</a:t>
            </a:r>
            <a:endParaRPr lang="en-US" sz="5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ADE39EC-48DB-4920-B858-927E800B0A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34966"/>
            <a:ext cx="3955430" cy="6813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610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50837-CA4F-4408-B696-87F113586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/>
              <a:t>للآسف...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ED18D6-B2DF-4899-BDE4-256D6619CD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0500"/>
            <a:ext cx="10515600" cy="50323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ar-JO" sz="3600" dirty="0"/>
              <a:t>يمكن للحروف المشكلجية التأثير في التشكيل المُتوقّع من أية كلمة عبرية. </a:t>
            </a:r>
            <a:r>
              <a:rPr lang="ar-JO" sz="4400" dirty="0"/>
              <a:t>مثلاً</a:t>
            </a:r>
            <a:r>
              <a:rPr lang="ar-JO" sz="3600" dirty="0"/>
              <a:t>،</a:t>
            </a:r>
          </a:p>
          <a:p>
            <a:pPr marL="0" indent="0" algn="r" rtl="1">
              <a:buNone/>
            </a:pPr>
            <a:r>
              <a:rPr lang="ar-JO" sz="3600" dirty="0">
                <a:cs typeface="+mj-cs"/>
              </a:rPr>
              <a:t>من المتوقع </a:t>
            </a:r>
            <a:r>
              <a:rPr lang="he-IL" sz="7800" dirty="0">
                <a:solidFill>
                  <a:srgbClr val="FF0000"/>
                </a:solidFill>
                <a:cs typeface="+mj-cs"/>
              </a:rPr>
              <a:t>ח</a:t>
            </a:r>
            <a:r>
              <a:rPr lang="he-IL" sz="7800" dirty="0">
                <a:cs typeface="+mj-cs"/>
              </a:rPr>
              <a:t>ְ</a:t>
            </a:r>
            <a:r>
              <a:rPr lang="ar-JO" sz="7800" dirty="0">
                <a:cs typeface="+mj-cs"/>
              </a:rPr>
              <a:t> </a:t>
            </a:r>
            <a:r>
              <a:rPr lang="ar-JO" sz="3600" dirty="0">
                <a:cs typeface="+mj-cs"/>
              </a:rPr>
              <a:t>لكن التشكيل الحقيقي هو</a:t>
            </a:r>
            <a:r>
              <a:rPr lang="he-IL" sz="7800" dirty="0">
                <a:cs typeface="+mj-cs"/>
              </a:rPr>
              <a:t> חֲ</a:t>
            </a:r>
            <a:endParaRPr lang="ar-JO" sz="3600" dirty="0">
              <a:cs typeface="+mj-cs"/>
            </a:endParaRPr>
          </a:p>
          <a:p>
            <a:pPr marL="0" indent="0" algn="r" rtl="1">
              <a:buNone/>
            </a:pPr>
            <a:r>
              <a:rPr lang="ar-JO" sz="3600" dirty="0">
                <a:cs typeface="+mj-cs"/>
              </a:rPr>
              <a:t>من المتوقع </a:t>
            </a:r>
            <a:r>
              <a:rPr lang="he-IL" sz="7200" dirty="0">
                <a:solidFill>
                  <a:srgbClr val="FF0000"/>
                </a:solidFill>
                <a:cs typeface="+mj-cs"/>
              </a:rPr>
              <a:t>א</a:t>
            </a:r>
            <a:r>
              <a:rPr lang="he-IL" sz="7200" dirty="0">
                <a:cs typeface="+mj-cs"/>
              </a:rPr>
              <a:t>ְ</a:t>
            </a:r>
            <a:r>
              <a:rPr lang="ar-JO" sz="7200" dirty="0">
                <a:cs typeface="+mj-cs"/>
              </a:rPr>
              <a:t> </a:t>
            </a:r>
            <a:r>
              <a:rPr lang="ar-JO" sz="3300" dirty="0">
                <a:cs typeface="+mj-cs"/>
              </a:rPr>
              <a:t>لكن التشكيل الحقيقي هو</a:t>
            </a:r>
            <a:r>
              <a:rPr lang="he-IL" sz="7200" dirty="0">
                <a:cs typeface="+mj-cs"/>
              </a:rPr>
              <a:t> אֲ</a:t>
            </a:r>
            <a:endParaRPr lang="ar-JO" sz="3600" dirty="0">
              <a:cs typeface="+mj-cs"/>
            </a:endParaRPr>
          </a:p>
          <a:p>
            <a:pPr marL="0" indent="0" algn="r" rtl="1">
              <a:buNone/>
            </a:pPr>
            <a:r>
              <a:rPr lang="ar-JO" sz="3600" dirty="0">
                <a:cs typeface="+mj-cs"/>
              </a:rPr>
              <a:t>من المتوقّع </a:t>
            </a:r>
            <a:r>
              <a:rPr lang="he-IL" sz="7200" dirty="0">
                <a:solidFill>
                  <a:srgbClr val="FF0000"/>
                </a:solidFill>
                <a:cs typeface="+mj-cs"/>
              </a:rPr>
              <a:t>ע</a:t>
            </a:r>
            <a:r>
              <a:rPr lang="he-IL" sz="7200" dirty="0">
                <a:cs typeface="+mj-cs"/>
              </a:rPr>
              <a:t>ְ</a:t>
            </a:r>
            <a:r>
              <a:rPr lang="ar-JO" sz="7200" dirty="0">
                <a:cs typeface="+mj-cs"/>
              </a:rPr>
              <a:t> </a:t>
            </a:r>
            <a:r>
              <a:rPr lang="ar-JO" sz="3300" dirty="0">
                <a:cs typeface="+mj-cs"/>
              </a:rPr>
              <a:t>لكن</a:t>
            </a:r>
            <a:r>
              <a:rPr lang="ar-JO" sz="7200" dirty="0">
                <a:cs typeface="+mj-cs"/>
              </a:rPr>
              <a:t> </a:t>
            </a:r>
            <a:r>
              <a:rPr lang="ar-JO" sz="3300" dirty="0">
                <a:cs typeface="+mj-cs"/>
              </a:rPr>
              <a:t>التشكيل الحقيقي هو</a:t>
            </a:r>
            <a:r>
              <a:rPr lang="he-IL" sz="3300" dirty="0">
                <a:cs typeface="+mj-cs"/>
              </a:rPr>
              <a:t> </a:t>
            </a:r>
            <a:r>
              <a:rPr lang="he-IL" sz="7200" dirty="0">
                <a:cs typeface="+mj-cs"/>
              </a:rPr>
              <a:t>עֲ</a:t>
            </a:r>
            <a:endParaRPr lang="ar-JO" sz="3600" dirty="0"/>
          </a:p>
          <a:p>
            <a:pPr marL="0" indent="0" algn="r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27044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Angry Teacher Yelling Stock Photo, Picture And Royalty Free Image. Image  78450823.">
            <a:extLst>
              <a:ext uri="{FF2B5EF4-FFF2-40B4-BE49-F238E27FC236}">
                <a16:creationId xmlns:a16="http://schemas.microsoft.com/office/drawing/2014/main" id="{029AD715-690B-4ED1-B6C7-E522C9956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128" y="529937"/>
            <a:ext cx="8478814" cy="5642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1225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E4044-3C35-4586-BF24-B0596F05D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ar-JO" sz="6000" dirty="0"/>
              <a:t>أهلاً وسهلاً في عالم الأفعال غير السالمة!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6F8F7-9356-4A13-A78A-44DFA6BCAD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r>
              <a:rPr lang="ar-JO" sz="4000" dirty="0"/>
              <a:t>للأسف الشديد توجد حروف &lt;&lt;مشكلجية&gt;&gt; أكثر تسبّب تغييرات بنظام الأفعال العبرية</a:t>
            </a:r>
          </a:p>
          <a:p>
            <a:pPr marL="0" indent="0" algn="r">
              <a:buNone/>
            </a:pPr>
            <a:endParaRPr lang="ar-JO" sz="4000" dirty="0"/>
          </a:p>
          <a:p>
            <a:pPr marL="0" indent="0" algn="r">
              <a:buNone/>
            </a:pPr>
            <a:r>
              <a:rPr lang="ar-JO" sz="4000" dirty="0"/>
              <a:t>أي جذر ثلاثي يحتوي على حرف &lt;&lt;مشكلجي&gt;&gt; يُسمّى</a:t>
            </a:r>
          </a:p>
          <a:p>
            <a:pPr marL="0" indent="0" algn="r">
              <a:buNone/>
            </a:pPr>
            <a:r>
              <a:rPr lang="ar-JO" sz="4000" dirty="0"/>
              <a:t>فعل غير سالم (أي، فعل غير عادي له شكل غير متوقع)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920575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0F25B-08D2-44F0-8B8D-FCA6CFE4D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ar-JO" dirty="0"/>
              <a:t>الحروف &lt;&lt;المشكلجية&gt;&gt; العبرية</a:t>
            </a:r>
            <a:endParaRPr lang="en-US" dirty="0"/>
          </a:p>
        </p:txBody>
      </p:sp>
      <p:pic>
        <p:nvPicPr>
          <p:cNvPr id="1026" name="Picture 2" descr="The Hebrew Alphabet - The Hebrew Letters - Essentials">
            <a:extLst>
              <a:ext uri="{FF2B5EF4-FFF2-40B4-BE49-F238E27FC236}">
                <a16:creationId xmlns:a16="http://schemas.microsoft.com/office/drawing/2014/main" id="{74E9B95D-3866-4E93-A6E4-219D25E21ED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9" y="1431314"/>
            <a:ext cx="12130581" cy="3042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62FB45E-2871-485D-927D-741C9A5BFE6A}"/>
              </a:ext>
            </a:extLst>
          </p:cNvPr>
          <p:cNvSpPr/>
          <p:nvPr/>
        </p:nvSpPr>
        <p:spPr>
          <a:xfrm>
            <a:off x="11158330" y="1669774"/>
            <a:ext cx="976521" cy="1417983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140103E-6622-47F6-B9C5-CB444F4947BD}"/>
              </a:ext>
            </a:extLst>
          </p:cNvPr>
          <p:cNvSpPr/>
          <p:nvPr/>
        </p:nvSpPr>
        <p:spPr>
          <a:xfrm>
            <a:off x="7371777" y="1660294"/>
            <a:ext cx="976521" cy="1417983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AF57ED-2653-4CF4-8237-116952D900D3}"/>
              </a:ext>
            </a:extLst>
          </p:cNvPr>
          <p:cNvSpPr/>
          <p:nvPr/>
        </p:nvSpPr>
        <p:spPr>
          <a:xfrm>
            <a:off x="4858624" y="1534437"/>
            <a:ext cx="976521" cy="1417983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FB9A32-4F9F-4D38-A001-8CEB1E7FAAC9}"/>
              </a:ext>
            </a:extLst>
          </p:cNvPr>
          <p:cNvSpPr/>
          <p:nvPr/>
        </p:nvSpPr>
        <p:spPr>
          <a:xfrm>
            <a:off x="7993375" y="3080622"/>
            <a:ext cx="976521" cy="1417983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1E6960-CAAE-452A-BD48-B151036668B8}"/>
              </a:ext>
            </a:extLst>
          </p:cNvPr>
          <p:cNvSpPr txBox="1"/>
          <p:nvPr/>
        </p:nvSpPr>
        <p:spPr>
          <a:xfrm>
            <a:off x="331304" y="5041965"/>
            <a:ext cx="116884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JO" sz="5400" dirty="0"/>
              <a:t>لماذا هذان الحرفان أيضاً </a:t>
            </a:r>
            <a:r>
              <a:rPr lang="ar-JO" sz="5400"/>
              <a:t>&lt;&lt;مشكلجيان&gt;&gt;؟</a:t>
            </a:r>
            <a:endParaRPr lang="en-US" sz="5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83991CD-4AAB-4625-88F6-E93A498A4AFB}"/>
              </a:ext>
            </a:extLst>
          </p:cNvPr>
          <p:cNvSpPr/>
          <p:nvPr/>
        </p:nvSpPr>
        <p:spPr>
          <a:xfrm>
            <a:off x="10183227" y="3055543"/>
            <a:ext cx="841765" cy="1417983"/>
          </a:xfrm>
          <a:prstGeom prst="rect">
            <a:avLst/>
          </a:prstGeom>
          <a:noFill/>
          <a:ln w="508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D526262-F890-41F2-9440-B6C0C92FA67E}"/>
              </a:ext>
            </a:extLst>
          </p:cNvPr>
          <p:cNvSpPr/>
          <p:nvPr/>
        </p:nvSpPr>
        <p:spPr>
          <a:xfrm>
            <a:off x="2968487" y="1534436"/>
            <a:ext cx="841765" cy="1417983"/>
          </a:xfrm>
          <a:prstGeom prst="rect">
            <a:avLst/>
          </a:prstGeom>
          <a:noFill/>
          <a:ln w="508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632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rbit">
  <a:themeElements>
    <a:clrScheme name="Orbit 10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3333CC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ADE2"/>
      </a:accent5>
      <a:accent6>
        <a:srgbClr val="5C5C8A"/>
      </a:accent6>
      <a:hlink>
        <a:srgbClr val="FFFFCC"/>
      </a:hlink>
      <a:folHlink>
        <a:srgbClr val="FFCC66"/>
      </a:folHlink>
    </a:clrScheme>
    <a:fontScheme name="Orbi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11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11" charset="0"/>
          </a:defRPr>
        </a:defPPr>
      </a:lstStyle>
    </a:lnDef>
  </a:objectDefaults>
  <a:extraClrSchemeLst>
    <a:extraClrScheme>
      <a:clrScheme name="Orbit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bit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10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3333CC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ADE2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1461</TotalTime>
  <Words>437</Words>
  <Application>Microsoft Macintosh PowerPoint</Application>
  <PresentationFormat>Widescreen</PresentationFormat>
  <Paragraphs>78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ＭＳ Ｐゴシック</vt:lpstr>
      <vt:lpstr>Aptos</vt:lpstr>
      <vt:lpstr>Arial</vt:lpstr>
      <vt:lpstr>Calibri</vt:lpstr>
      <vt:lpstr>Calibri Light</vt:lpstr>
      <vt:lpstr>Times New Roman</vt:lpstr>
      <vt:lpstr>Wingdings</vt:lpstr>
      <vt:lpstr>Office Theme</vt:lpstr>
      <vt:lpstr>Orbit</vt:lpstr>
      <vt:lpstr>الحروف المشكلجية العبرية</vt:lpstr>
      <vt:lpstr>المبدأ اللغوي</vt:lpstr>
      <vt:lpstr>الأبجدية العبرية</vt:lpstr>
      <vt:lpstr>الحروف &lt;&lt;المشكلجية&gt;&gt; العبرية</vt:lpstr>
      <vt:lpstr>الحروف المشكلجية العبرية</vt:lpstr>
      <vt:lpstr>للآسف...</vt:lpstr>
      <vt:lpstr>PowerPoint Presentation</vt:lpstr>
      <vt:lpstr>أهلاً وسهلاً في عالم الأفعال غير السالمة!</vt:lpstr>
      <vt:lpstr>الحروف &lt;&lt;المشكلجية&gt;&gt; العبرية</vt:lpstr>
      <vt:lpstr>لأن نطق هذه الحروف هو نطق ضعيف</vt:lpstr>
      <vt:lpstr>لأمثلة من بعض الأفعال غير السالمة (صنف פ״ן و פ״י)</vt:lpstr>
      <vt:lpstr>أمثلة من بعض الأفعال غير السالمة (صنف פ״ן و פ״י)</vt:lpstr>
      <vt:lpstr>أمثلة من بعض الأفعال غير السالمة (صنف פ״ן و פ״י)</vt:lpstr>
      <vt:lpstr>أمثلة من بعض الأفعال غير السالمة (صنف ע"ح)</vt:lpstr>
      <vt:lpstr>PowerPoint Presentation</vt:lpstr>
      <vt:lpstr>PowerPoint Presentation</vt:lpstr>
      <vt:lpstr>أمثلة من بعض الأفعال غير السالمة (صنف ע"ע)</vt:lpstr>
      <vt:lpstr>أمثلة من بعض الأفعال غير السالمة (صنف ל " ה)</vt:lpstr>
      <vt:lpstr>Black</vt:lpstr>
      <vt:lpstr>BibleStudyDownloads.org • العبرية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الأبجدية العبرية</dc:title>
  <dc:creator>Austin Surls</dc:creator>
  <cp:lastModifiedBy>Rick Griffith</cp:lastModifiedBy>
  <cp:revision>38</cp:revision>
  <cp:lastPrinted>2026-08-29T13:39:49Z</cp:lastPrinted>
  <dcterms:created xsi:type="dcterms:W3CDTF">2021-09-05T07:14:11Z</dcterms:created>
  <dcterms:modified xsi:type="dcterms:W3CDTF">2026-08-29T13:39:54Z</dcterms:modified>
</cp:coreProperties>
</file>