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4"/>
  </p:notesMasterIdLst>
  <p:sldIdLst>
    <p:sldId id="256" r:id="rId3"/>
    <p:sldId id="284" r:id="rId4"/>
    <p:sldId id="283" r:id="rId5"/>
    <p:sldId id="291" r:id="rId6"/>
    <p:sldId id="286" r:id="rId7"/>
    <p:sldId id="287" r:id="rId8"/>
    <p:sldId id="288" r:id="rId9"/>
    <p:sldId id="289" r:id="rId10"/>
    <p:sldId id="290" r:id="rId11"/>
    <p:sldId id="304" r:id="rId12"/>
    <p:sldId id="292" r:id="rId13"/>
    <p:sldId id="299" r:id="rId14"/>
    <p:sldId id="293" r:id="rId15"/>
    <p:sldId id="295" r:id="rId16"/>
    <p:sldId id="300" r:id="rId17"/>
    <p:sldId id="301" r:id="rId18"/>
    <p:sldId id="303" r:id="rId19"/>
    <p:sldId id="296" r:id="rId20"/>
    <p:sldId id="297" r:id="rId21"/>
    <p:sldId id="269" r:id="rId22"/>
    <p:sldId id="391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074"/>
    <p:restoredTop sz="94658"/>
  </p:normalViewPr>
  <p:slideViewPr>
    <p:cSldViewPr snapToGrid="0">
      <p:cViewPr>
        <p:scale>
          <a:sx n="131" d="100"/>
          <a:sy n="131" d="100"/>
        </p:scale>
        <p:origin x="-1384" y="-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F9397C-39BC-4153-A34D-173CC424B5E8}" type="datetimeFigureOut">
              <a:rPr lang="en-US" smtClean="0"/>
              <a:t>8/29/26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D9F0B1-8D36-4C9F-B0D8-E1BCDD5476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348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98FE93-98C0-0C3B-E74D-DFE281A5D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Rectangle 7">
            <a:extLst>
              <a:ext uri="{FF2B5EF4-FFF2-40B4-BE49-F238E27FC236}">
                <a16:creationId xmlns:a16="http://schemas.microsoft.com/office/drawing/2014/main" id="{56AE3F85-72C0-6323-394E-54F48BB1E08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2EDCEA-0CB3-DA48-9F73-F780BAA943B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  <p:sp>
        <p:nvSpPr>
          <p:cNvPr id="100354" name="Rectangle 2">
            <a:extLst>
              <a:ext uri="{FF2B5EF4-FFF2-40B4-BE49-F238E27FC236}">
                <a16:creationId xmlns:a16="http://schemas.microsoft.com/office/drawing/2014/main" id="{C2A2FDB1-310D-4063-9034-09215A91AC2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100355" name="Rectangle 3">
            <a:extLst>
              <a:ext uri="{FF2B5EF4-FFF2-40B4-BE49-F238E27FC236}">
                <a16:creationId xmlns:a16="http://schemas.microsoft.com/office/drawing/2014/main" id="{4D94610E-E195-AA54-2631-6F25D35306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Hebrew (he)</a:t>
            </a:r>
          </a:p>
        </p:txBody>
      </p:sp>
    </p:spTree>
    <p:extLst>
      <p:ext uri="{BB962C8B-B14F-4D97-AF65-F5344CB8AC3E}">
        <p14:creationId xmlns:p14="http://schemas.microsoft.com/office/powerpoint/2010/main" val="1030258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B398B-685C-4DF5-A531-56513E259D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52421C-8890-4CE0-A926-021FC93F17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25E231-CD05-4A51-BAE3-52E836B37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22881-496F-4D59-B226-13105D8D86C1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07DBAC-4466-4CDD-90E2-F51E573EA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C6D91C-8DD5-4809-9B64-E88B959BC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9E84A-616D-4E68-B97A-DE16487F1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656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E1FD6-204C-44EC-9F16-BB1D431C7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61D87E-BB74-4C49-8E33-C34A62E458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717C8D-F359-4E0A-8021-A7A5FC240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22881-496F-4D59-B226-13105D8D86C1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914BAE-F4E1-4CAF-8428-6A37615E2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DB32AC-3BE8-41BF-A150-821DD8074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9E84A-616D-4E68-B97A-DE16487F1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128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C030ED6-456D-4177-977F-6DEFB61D03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2A551D-9AB2-4D6C-8E87-EF303A70C3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F405C9-8ADA-4078-B5C9-065DA5845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22881-496F-4D59-B226-13105D8D86C1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381833-B911-47E0-A554-ADD405BBA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E62ED4-9CCF-4B5A-BA6F-4C16F51DC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9E84A-616D-4E68-B97A-DE16487F1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1957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183608D9-E17D-EF41-B855-0F776DCE40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49624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/>
            </a:lvl1pPr>
            <a:lvl2pPr marL="609585" indent="0">
              <a:buNone/>
              <a:defRPr sz="2400"/>
            </a:lvl2pPr>
            <a:lvl3pPr marL="1219170" indent="0">
              <a:buNone/>
              <a:defRPr sz="2133"/>
            </a:lvl3pPr>
            <a:lvl4pPr marL="1828754" indent="0">
              <a:buNone/>
              <a:defRPr sz="1867"/>
            </a:lvl4pPr>
            <a:lvl5pPr marL="2438339" indent="0">
              <a:buNone/>
              <a:defRPr sz="1867"/>
            </a:lvl5pPr>
            <a:lvl6pPr marL="3047924" indent="0">
              <a:buNone/>
              <a:defRPr sz="1867"/>
            </a:lvl6pPr>
            <a:lvl7pPr marL="3657509" indent="0">
              <a:buNone/>
              <a:defRPr sz="1867"/>
            </a:lvl7pPr>
            <a:lvl8pPr marL="4267093" indent="0">
              <a:buNone/>
              <a:defRPr sz="1867"/>
            </a:lvl8pPr>
            <a:lvl9pPr marL="4876678" indent="0">
              <a:buNone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ABE16645-8042-E44F-8343-D9B42FFDC8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324017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3072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3072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51189A3A-0DC1-7C41-A456-8DF8558F2B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422625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6BEA7D18-D1E9-844D-9A76-98DC3D89FE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184501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2E524601-B81A-284C-8D49-5BB266B52D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79122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ABB98C5F-39FA-514F-B41D-4A35F65A93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596681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AF9746B7-792A-3A44-ADFA-C933FA439A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38811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8D9DDC62-B8DE-0640-BF2B-4B0C5C7B44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69986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A082B-1CC1-4CFD-8919-433EC5C7F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15FBC3-8503-41A0-8769-81EFCEF5F9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7ACE2F-5C66-4540-AC9C-8A9F60090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22881-496F-4D59-B226-13105D8D86C1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EFA3E7-B5AA-4549-ABA6-67A7130E2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F330A3-0281-475E-A314-0FAF9A184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9E84A-616D-4E68-B97A-DE16487F1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0960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B79015C7-6C60-534C-878F-B7C81A2869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238960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9A78BBA1-D83C-D143-93CA-CEE604AAD6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793426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609585" indent="0" algn="ctr">
              <a:buNone/>
              <a:defRPr/>
            </a:lvl2pPr>
            <a:lvl3pPr marL="1219170" indent="0" algn="ctr">
              <a:buNone/>
              <a:defRPr/>
            </a:lvl3pPr>
            <a:lvl4pPr marL="1828754" indent="0" algn="ctr">
              <a:buNone/>
              <a:defRPr/>
            </a:lvl4pPr>
            <a:lvl5pPr marL="2438339" indent="0" algn="ctr">
              <a:buNone/>
              <a:defRPr/>
            </a:lvl5pPr>
            <a:lvl6pPr marL="3047924" indent="0" algn="ctr">
              <a:buNone/>
              <a:defRPr/>
            </a:lvl6pPr>
            <a:lvl7pPr marL="3657509" indent="0" algn="ctr">
              <a:buNone/>
              <a:defRPr/>
            </a:lvl7pPr>
            <a:lvl8pPr marL="4267093" indent="0" algn="ctr">
              <a:buNone/>
              <a:defRPr/>
            </a:lvl8pPr>
            <a:lvl9pPr marL="4876678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AC0D556E-1B47-E145-B343-9708077C20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19656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1992F-C962-4644-A597-219E7AC95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7E1172-214F-4288-BE5C-BDC8928633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946F16-6E7A-4EC4-A3E9-6E0E367A1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22881-496F-4D59-B226-13105D8D86C1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0667F9-2771-44BB-B159-9C842DF37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F9EB1E-FE1D-4498-A2BE-E1AA61DE1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9E84A-616D-4E68-B97A-DE16487F1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19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35CBB-078C-424E-B75E-216DA2C1C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0DC151-6246-49EE-BCEE-5A4686BECA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D2D08A-BD59-4165-BCB9-A719244241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EDDD60-7863-4568-B601-DE4592DDA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22881-496F-4D59-B226-13105D8D86C1}" type="datetimeFigureOut">
              <a:rPr lang="en-US" smtClean="0"/>
              <a:t>8/29/26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29F4C5-D437-48F9-A863-547065158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FF08C1-BEC0-4E99-BA59-BF0FD4E5A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9E84A-616D-4E68-B97A-DE16487F1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899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F124F-E4AA-4A88-BEB3-DE2217DB2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94C36E-D990-41AA-A061-A00FE1CDCF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ABF96A-E514-4077-8F33-27790343F9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E53C05-694C-4324-8B5D-15BFC36D23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9D4DFD-A6B2-415C-8624-60BA9BBC1C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D99E01-28FA-413D-8004-09CB6E5BB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22881-496F-4D59-B226-13105D8D86C1}" type="datetimeFigureOut">
              <a:rPr lang="en-US" smtClean="0"/>
              <a:t>8/29/26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4EF951D-0593-447D-9C9B-9E404309F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0DCAE6-063E-43CA-A2D7-F94A7E2A7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9E84A-616D-4E68-B97A-DE16487F1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619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DFE779-0B83-4B48-AF2D-4C28A89E5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F33E27-7A2F-44BE-A62B-C75600A0C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22881-496F-4D59-B226-13105D8D86C1}" type="datetimeFigureOut">
              <a:rPr lang="en-US" smtClean="0"/>
              <a:t>8/29/26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4B625F-BC79-4B4A-BF3B-1866AF2D1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9A628E-B7AC-42B6-97E5-FF17C20B6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9E84A-616D-4E68-B97A-DE16487F1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177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81D7C3-22CF-489F-886E-E290C6086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22881-496F-4D59-B226-13105D8D86C1}" type="datetimeFigureOut">
              <a:rPr lang="en-US" smtClean="0"/>
              <a:t>8/29/26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B87DFF-2DCF-4255-866A-38977BD1D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738366-62AA-4365-8276-E967A1536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9E84A-616D-4E68-B97A-DE16487F1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455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02BCE-6A64-452D-9294-2032C6A1D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DD1068-0CBE-4824-AED3-B1F7C8EC45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FBED6C-83A4-46F4-B8CE-57C8BA0C5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6C55A5-F3C9-4020-A823-6C1E5FA97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22881-496F-4D59-B226-13105D8D86C1}" type="datetimeFigureOut">
              <a:rPr lang="en-US" smtClean="0"/>
              <a:t>8/29/26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B64FA3-0BA4-40F4-A218-FBBB75817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ACB9B6-B0B3-49B2-88A1-8ACAE18FF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9E84A-616D-4E68-B97A-DE16487F1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359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48850-DF4B-4D21-A148-AFB67838D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4AC0B15-8546-4D8A-BA4B-3BA2207699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1B8EF1-6EC3-4180-8B60-CA5EDA027F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CEB49A-7BE2-4772-9846-D3F2B86BE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22881-496F-4D59-B226-13105D8D86C1}" type="datetimeFigureOut">
              <a:rPr lang="en-US" smtClean="0"/>
              <a:t>8/29/26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8CC9BF-8D34-4C4C-A4A7-1B78D5A04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041F36-C5EF-45B4-B55B-F62B011EC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9E84A-616D-4E68-B97A-DE16487F1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912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5FFCD3-E912-4219-9E73-071CADD6E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55FB0D-024B-46A6-9536-2419B17A2F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39F8E6-A9B1-4A0B-A8FA-D6C30013B1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022881-496F-4D59-B226-13105D8D86C1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B80D49-D581-4ADB-99CE-C5F5608C36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51875C-F519-41DA-BD9B-D00D9B9320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9E84A-616D-4E68-B97A-DE16487F1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373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8" name="Group 2"/>
          <p:cNvGrpSpPr>
            <a:grpSpLocks/>
          </p:cNvGrpSpPr>
          <p:nvPr/>
        </p:nvGrpSpPr>
        <p:grpSpPr bwMode="auto">
          <a:xfrm>
            <a:off x="2" y="3902077"/>
            <a:ext cx="4533900" cy="2949575"/>
            <a:chOff x="0" y="2458"/>
            <a:chExt cx="2142" cy="1858"/>
          </a:xfrm>
        </p:grpSpPr>
        <p:sp>
          <p:nvSpPr>
            <p:cNvPr id="329731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3200">
                <a:solidFill>
                  <a:srgbClr val="FFFFFF"/>
                </a:solidFill>
                <a:latin typeface="Times New Roman" pitchFamily="-112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29732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3200">
                <a:solidFill>
                  <a:srgbClr val="FFFFFF"/>
                </a:solidFill>
                <a:latin typeface="Times New Roman" pitchFamily="-112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29733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3200">
                <a:solidFill>
                  <a:srgbClr val="FFFFFF"/>
                </a:solidFill>
                <a:latin typeface="Times New Roman" pitchFamily="-112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29734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3200">
                <a:solidFill>
                  <a:srgbClr val="FFFFFF"/>
                </a:solidFill>
                <a:latin typeface="Times New Roman" pitchFamily="-112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9708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endParaRPr lang="en-US" sz="3200">
                <a:solidFill>
                  <a:srgbClr val="FFFFFF"/>
                </a:solidFill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9709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endParaRPr lang="en-US" sz="3200">
                <a:solidFill>
                  <a:srgbClr val="FFFFFF"/>
                </a:solidFill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9710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endParaRPr lang="en-US" sz="3200">
                <a:solidFill>
                  <a:srgbClr val="FFFFFF"/>
                </a:solidFill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329738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4"/>
            <a:ext cx="109728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29739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29740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333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-112" charset="0"/>
                <a:ea typeface="+mn-ea"/>
                <a:cs typeface="+mn-cs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329741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333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-112" charset="0"/>
                <a:ea typeface="+mn-ea"/>
                <a:cs typeface="+mn-cs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329742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333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61F442D0-A11F-2640-8129-5D1BEF7A3C1E}" type="slidenum">
              <a:rPr lang="en-US" smtClean="0"/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75717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ＭＳ Ｐゴシック" pitchFamily="-111" charset="-128"/>
          <a:cs typeface="ＭＳ Ｐゴシック" pitchFamily="-111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11" charset="0"/>
          <a:ea typeface="ＭＳ Ｐゴシック" pitchFamily="-111" charset="-128"/>
          <a:cs typeface="ＭＳ Ｐゴシック" pitchFamily="-111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11" charset="0"/>
          <a:ea typeface="ＭＳ Ｐゴシック" pitchFamily="-111" charset="-128"/>
          <a:cs typeface="ＭＳ Ｐゴシック" pitchFamily="-111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11" charset="0"/>
          <a:ea typeface="ＭＳ Ｐゴシック" pitchFamily="-111" charset="-128"/>
          <a:cs typeface="ＭＳ Ｐゴシック" pitchFamily="-111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11" charset="0"/>
          <a:ea typeface="ＭＳ Ｐゴシック" pitchFamily="-111" charset="-128"/>
          <a:cs typeface="ＭＳ Ｐゴシック" pitchFamily="-111" charset="-128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11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11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11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11" charset="0"/>
        </a:defRPr>
      </a:lvl9pPr>
    </p:titleStyle>
    <p:bodyStyle>
      <a:lvl1pPr marL="457189" indent="-457189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charset="0"/>
        <a:buChar char="l"/>
        <a:defRPr sz="4267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11" charset="-128"/>
          <a:cs typeface="ＭＳ Ｐゴシック" pitchFamily="-111" charset="-128"/>
        </a:defRPr>
      </a:lvl1pPr>
      <a:lvl2pPr marL="990575" indent="-38099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charset="0"/>
        <a:buChar char="l"/>
        <a:defRPr sz="3733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11" charset="-128"/>
        </a:defRPr>
      </a:lvl2pPr>
      <a:lvl3pPr marL="1523962" indent="-304792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charset="0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0"/>
          <a:cs typeface="Geneva" charset="0"/>
        </a:defRPr>
      </a:lvl3pPr>
      <a:lvl4pPr marL="2133547" indent="-304792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charset="0"/>
        <a:buChar char="l"/>
        <a:defRPr sz="2667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Geneva" charset="-128"/>
          <a:cs typeface="Geneva" charset="0"/>
        </a:defRPr>
      </a:lvl4pPr>
      <a:lvl5pPr marL="2743131" indent="-304792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charset="0"/>
        <a:buChar char="l"/>
        <a:defRPr sz="2667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Geneva" charset="-128"/>
          <a:cs typeface="Geneva" charset="0"/>
        </a:defRPr>
      </a:lvl5pPr>
      <a:lvl6pPr marL="3352716" indent="-304792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-111" charset="2"/>
        <a:buChar char="l"/>
        <a:defRPr sz="2667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11" charset="-128"/>
        </a:defRPr>
      </a:lvl6pPr>
      <a:lvl7pPr marL="3962301" indent="-304792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-111" charset="2"/>
        <a:buChar char="l"/>
        <a:defRPr sz="2667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11" charset="-128"/>
        </a:defRPr>
      </a:lvl7pPr>
      <a:lvl8pPr marL="4571886" indent="-304792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-111" charset="2"/>
        <a:buChar char="l"/>
        <a:defRPr sz="2667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11" charset="-128"/>
        </a:defRPr>
      </a:lvl8pPr>
      <a:lvl9pPr marL="5181470" indent="-304792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-111" charset="2"/>
        <a:buChar char="l"/>
        <a:defRPr sz="2667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11" charset="-128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D70FA0E-4048-DD6D-7C39-515FF9766C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39493"/>
            <a:ext cx="12192000" cy="618507"/>
          </a:xfrm>
          <a:prstGeom prst="rect">
            <a:avLst/>
          </a:prstGeom>
          <a:solidFill>
            <a:srgbClr val="000514"/>
          </a:solidFill>
          <a:ln w="9525">
            <a:noFill/>
            <a:miter lim="800000"/>
            <a:headEnd/>
            <a:tailEnd/>
          </a:ln>
          <a:effectLst>
            <a:outerShdw blurRad="63500" dist="35921" dir="2700000" algn="ctr" rotWithShape="0">
              <a:srgbClr val="000514">
                <a:alpha val="74998"/>
              </a:srgbClr>
            </a:outerShdw>
          </a:effectLst>
        </p:spPr>
        <p:txBody>
          <a:bodyPr anchor="ctr"/>
          <a:lstStyle/>
          <a:p>
            <a:pPr algn="ctr" defTabSz="457200">
              <a:spcBef>
                <a:spcPct val="20000"/>
              </a:spcBef>
              <a:buClr>
                <a:srgbClr val="FFCC00"/>
              </a:buClr>
              <a:buSzPct val="70000"/>
              <a:defRPr/>
            </a:pPr>
            <a:r>
              <a:rPr lang="en-US" sz="2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</a:rPr>
              <a:t> </a:t>
            </a:r>
            <a:r>
              <a:rPr lang="ar-JO" sz="2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</a:rPr>
              <a:t> د. أوسْتِن سُورْلْس  </a:t>
            </a:r>
            <a:r>
              <a:rPr lang="en-US" sz="2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</a:rPr>
              <a:t>•  </a:t>
            </a:r>
            <a:r>
              <a:rPr lang="ar-JO" sz="2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</a:rPr>
              <a:t> مركز الدراسات اللاهوتية </a:t>
            </a:r>
            <a:r>
              <a:rPr kumimoji="0" lang="ar-JO" sz="20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Arial"/>
              </a:rPr>
              <a:t>الأردني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Arial"/>
              </a:rPr>
              <a:t>• BibleStudyDownloads.org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7B22A12-6B01-5A02-2972-D333D5615D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5246"/>
            <a:ext cx="12192000" cy="4158695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B428D027-AEC8-2386-968A-BCF084E2CF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14450" y="1896437"/>
            <a:ext cx="5588335" cy="276307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ar-SA" sz="7200" dirty="0">
                <a:solidFill>
                  <a:schemeClr val="bg1"/>
                </a:solidFill>
                <a:effectLst>
                  <a:glow rad="228600">
                    <a:schemeClr val="tx1">
                      <a:alpha val="78000"/>
                    </a:schemeClr>
                  </a:glow>
                </a:effectLst>
              </a:rPr>
              <a:t>الحركات العبرية شكل الحركات ونطقها</a:t>
            </a:r>
            <a:endParaRPr lang="en-US" sz="7200" dirty="0">
              <a:solidFill>
                <a:schemeClr val="bg1"/>
              </a:solidFill>
              <a:effectLst>
                <a:glow rad="228600">
                  <a:schemeClr val="tx1">
                    <a:alpha val="78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08703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CD2F9-A07E-44BB-A348-387E0EEB99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ar-JO" sz="7200" dirty="0"/>
              <a:t>أُمهات القراءة</a:t>
            </a:r>
            <a:endParaRPr lang="en-US" sz="7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0904C8-AA12-4CD5-9434-59DAA2795B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813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1120726" y="806293"/>
            <a:ext cx="10147496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8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he-IL" sz="28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מָה</a:t>
            </a:r>
            <a:endParaRPr lang="en-US" sz="3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1E51942-6972-4D7A-93C3-FD7CB15DBC20}"/>
              </a:ext>
            </a:extLst>
          </p:cNvPr>
          <p:cNvSpPr txBox="1"/>
          <p:nvPr/>
        </p:nvSpPr>
        <p:spPr>
          <a:xfrm>
            <a:off x="1547447" y="806293"/>
            <a:ext cx="6302326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e-IL" sz="28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מָ</a:t>
            </a:r>
            <a:r>
              <a:rPr lang="en-US" sz="28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endParaRPr lang="en-US" sz="28700" dirty="0"/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66EADA7-17AF-400E-BC12-6C04045E8A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31680" y="544210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974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7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1120726" y="806293"/>
            <a:ext cx="10147496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he-IL" sz="28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מֹה</a:t>
            </a:r>
            <a:endParaRPr lang="en-US" sz="3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1E51942-6972-4D7A-93C3-FD7CB15DBC20}"/>
              </a:ext>
            </a:extLst>
          </p:cNvPr>
          <p:cNvSpPr txBox="1"/>
          <p:nvPr/>
        </p:nvSpPr>
        <p:spPr>
          <a:xfrm>
            <a:off x="2250831" y="852460"/>
            <a:ext cx="6302326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e-IL" sz="28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מֹ</a:t>
            </a:r>
            <a:r>
              <a:rPr lang="en-US" sz="28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endParaRPr lang="en-US" sz="287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6A33D5-4363-4B3C-8515-0506B2C4BFA1}"/>
              </a:ext>
            </a:extLst>
          </p:cNvPr>
          <p:cNvSpPr txBox="1"/>
          <p:nvPr/>
        </p:nvSpPr>
        <p:spPr>
          <a:xfrm>
            <a:off x="8328074" y="5078437"/>
            <a:ext cx="25884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JO" sz="6000" dirty="0"/>
              <a:t>شكل نادر</a:t>
            </a:r>
            <a:endParaRPr lang="en-US" sz="6000" dirty="0"/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4717DC8-262C-4300-8B26-543AD16E88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14604" y="49766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102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0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1120726" y="806293"/>
            <a:ext cx="10147496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he-IL" sz="28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מוֹ</a:t>
            </a:r>
            <a:endParaRPr lang="en-US" sz="3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1E51942-6972-4D7A-93C3-FD7CB15DBC20}"/>
              </a:ext>
            </a:extLst>
          </p:cNvPr>
          <p:cNvSpPr txBox="1"/>
          <p:nvPr/>
        </p:nvSpPr>
        <p:spPr>
          <a:xfrm>
            <a:off x="2250831" y="852460"/>
            <a:ext cx="6302326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e-IL" sz="28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מֹ</a:t>
            </a:r>
            <a:r>
              <a:rPr lang="en-US" sz="28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endParaRPr lang="en-US" sz="28700" dirty="0"/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81B27A6-ECF2-490D-AAF3-ED8995307E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83262" y="505658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261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0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1120726" y="806293"/>
            <a:ext cx="10147496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he-IL" sz="28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מוּ</a:t>
            </a:r>
            <a:endParaRPr lang="en-US" sz="3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1E51942-6972-4D7A-93C3-FD7CB15DBC20}"/>
              </a:ext>
            </a:extLst>
          </p:cNvPr>
          <p:cNvSpPr txBox="1"/>
          <p:nvPr/>
        </p:nvSpPr>
        <p:spPr>
          <a:xfrm>
            <a:off x="1547447" y="806293"/>
            <a:ext cx="6302326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e-IL" sz="28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מֻ</a:t>
            </a:r>
            <a:r>
              <a:rPr lang="en-US" sz="28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JO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ماد</a:t>
            </a:r>
            <a:endParaRPr lang="en-US" sz="28700" dirty="0"/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2E6127F-AF52-43EF-A4C0-2AC515644E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03545" y="519215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856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5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1120726" y="806293"/>
            <a:ext cx="10147496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he-IL" sz="28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מֶה</a:t>
            </a:r>
            <a:endParaRPr lang="en-US" sz="3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1E51942-6972-4D7A-93C3-FD7CB15DBC20}"/>
              </a:ext>
            </a:extLst>
          </p:cNvPr>
          <p:cNvSpPr txBox="1"/>
          <p:nvPr/>
        </p:nvSpPr>
        <p:spPr>
          <a:xfrm>
            <a:off x="2250831" y="852460"/>
            <a:ext cx="6302326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JO" sz="28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e-IL" sz="28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מֶ</a:t>
            </a:r>
            <a:r>
              <a:rPr lang="en-US" sz="28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287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6A33D5-4363-4B3C-8515-0506B2C4BFA1}"/>
              </a:ext>
            </a:extLst>
          </p:cNvPr>
          <p:cNvSpPr txBox="1"/>
          <p:nvPr/>
        </p:nvSpPr>
        <p:spPr>
          <a:xfrm>
            <a:off x="8328074" y="5078437"/>
            <a:ext cx="25884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JO" sz="6000" dirty="0"/>
              <a:t>شكل نادر</a:t>
            </a:r>
            <a:endParaRPr lang="en-US" sz="6000" dirty="0"/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EEAA6CB-A4F5-421B-B771-DC1A034393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flipV="1">
            <a:off x="7718474" y="4829309"/>
            <a:ext cx="609600" cy="852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639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0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1120726" y="806293"/>
            <a:ext cx="10147496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he-IL" sz="28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מֵה</a:t>
            </a:r>
            <a:endParaRPr lang="en-US" sz="3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1E51942-6972-4D7A-93C3-FD7CB15DBC20}"/>
              </a:ext>
            </a:extLst>
          </p:cNvPr>
          <p:cNvSpPr txBox="1"/>
          <p:nvPr/>
        </p:nvSpPr>
        <p:spPr>
          <a:xfrm>
            <a:off x="2250831" y="852460"/>
            <a:ext cx="6302326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JO" sz="28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e-IL" sz="28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מֵ</a:t>
            </a:r>
            <a:r>
              <a:rPr lang="en-US" sz="28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287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6A33D5-4363-4B3C-8515-0506B2C4BFA1}"/>
              </a:ext>
            </a:extLst>
          </p:cNvPr>
          <p:cNvSpPr txBox="1"/>
          <p:nvPr/>
        </p:nvSpPr>
        <p:spPr>
          <a:xfrm>
            <a:off x="8328074" y="5078437"/>
            <a:ext cx="25884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JO" sz="6000" dirty="0"/>
              <a:t>شكل نادر</a:t>
            </a:r>
            <a:endParaRPr lang="en-US" sz="6000" dirty="0"/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06E6D26-FDC7-47A2-B51B-5BA9F22B7E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71581" y="50335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241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9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1120726" y="806293"/>
            <a:ext cx="10147496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he-IL" sz="28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מֶי</a:t>
            </a:r>
            <a:endParaRPr lang="en-US" sz="3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1E51942-6972-4D7A-93C3-FD7CB15DBC20}"/>
              </a:ext>
            </a:extLst>
          </p:cNvPr>
          <p:cNvSpPr txBox="1"/>
          <p:nvPr/>
        </p:nvSpPr>
        <p:spPr>
          <a:xfrm>
            <a:off x="2250831" y="852460"/>
            <a:ext cx="6302326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JO" sz="28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JO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ماد</a:t>
            </a:r>
            <a:r>
              <a:rPr lang="ar-JO" sz="28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e-IL" sz="28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מֶ</a:t>
            </a:r>
            <a:endParaRPr lang="en-US" sz="28700" dirty="0"/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B8D17D0-36E5-45E0-878C-EA065B8C14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05889" y="531522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24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7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1120726" y="806293"/>
            <a:ext cx="10147496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8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he-IL" sz="28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מֵי</a:t>
            </a:r>
            <a:endParaRPr lang="en-US" sz="3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1E51942-6972-4D7A-93C3-FD7CB15DBC20}"/>
              </a:ext>
            </a:extLst>
          </p:cNvPr>
          <p:cNvSpPr txBox="1"/>
          <p:nvPr/>
        </p:nvSpPr>
        <p:spPr>
          <a:xfrm>
            <a:off x="1547447" y="806293"/>
            <a:ext cx="6302326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e-IL" sz="28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מֵ</a:t>
            </a:r>
            <a:r>
              <a:rPr lang="en-US" sz="28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endParaRPr lang="en-US" sz="28700" dirty="0"/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C32C511-3354-4A0C-93D0-6FF7143394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254197" y="4676312"/>
            <a:ext cx="609600" cy="63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295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3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1120726" y="806293"/>
            <a:ext cx="10147496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8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he-IL" sz="28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מִי</a:t>
            </a:r>
            <a:endParaRPr lang="en-US" sz="3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1E51942-6972-4D7A-93C3-FD7CB15DBC20}"/>
              </a:ext>
            </a:extLst>
          </p:cNvPr>
          <p:cNvSpPr txBox="1"/>
          <p:nvPr/>
        </p:nvSpPr>
        <p:spPr>
          <a:xfrm>
            <a:off x="1547447" y="806293"/>
            <a:ext cx="6302326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e-IL" sz="28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מִ</a:t>
            </a:r>
            <a:r>
              <a:rPr lang="en-US" sz="28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JO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ماد</a:t>
            </a:r>
            <a:endParaRPr lang="en-US" sz="28700" dirty="0"/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8131FB2-1470-4AF8-ACB3-35D407ED20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434732" y="4883224"/>
            <a:ext cx="609600" cy="863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246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6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6757181" y="-586408"/>
            <a:ext cx="4614203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3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מַ</a:t>
            </a:r>
            <a:endParaRPr lang="en-US" sz="4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315A5C8-CE15-497B-A0E2-236993F99C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774745" y="498113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834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7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0" y="1417639"/>
            <a:ext cx="3571832" cy="2522151"/>
          </a:xfrm>
        </p:spPr>
        <p:txBody>
          <a:bodyPr/>
          <a:lstStyle/>
          <a:p>
            <a:pPr algn="r"/>
            <a:r>
              <a:rPr lang="en-US" dirty="0"/>
              <a:t>Black</a:t>
            </a:r>
          </a:p>
        </p:txBody>
      </p:sp>
    </p:spTree>
    <p:extLst>
      <p:ext uri="{BB962C8B-B14F-4D97-AF65-F5344CB8AC3E}">
        <p14:creationId xmlns:p14="http://schemas.microsoft.com/office/powerpoint/2010/main" val="3834932278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C91E03-E9B8-2BBA-9204-A5C3E31AB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7" name="Rectangle 1026">
            <a:extLst>
              <a:ext uri="{FF2B5EF4-FFF2-40B4-BE49-F238E27FC236}">
                <a16:creationId xmlns:a16="http://schemas.microsoft.com/office/drawing/2014/main" id="{C271E623-EE70-AA26-B8D7-3A73749BE56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6172200"/>
            <a:ext cx="121920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>
                <a:solidFill>
                  <a:srgbClr val="FFFFFF"/>
                </a:solidFill>
                <a:latin typeface="Arial" charset="0"/>
                <a:ea typeface="ＭＳ Ｐゴシック" charset="0"/>
              </a:rPr>
              <a:t>BibleStudyDownloads.org • </a:t>
            </a:r>
            <a:r>
              <a:rPr lang="ar-SA" sz="3200" b="1" dirty="0">
                <a:solidFill>
                  <a:srgbClr val="FFFFFF"/>
                </a:solidFill>
                <a:latin typeface="Arial" charset="0"/>
                <a:ea typeface="ＭＳ Ｐゴシック" charset="0"/>
              </a:rPr>
              <a:t>العبرية</a:t>
            </a:r>
            <a:endParaRPr lang="en-US" sz="1333" b="1" dirty="0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99331" name="Rectangle 1026">
            <a:extLst>
              <a:ext uri="{FF2B5EF4-FFF2-40B4-BE49-F238E27FC236}">
                <a16:creationId xmlns:a16="http://schemas.microsoft.com/office/drawing/2014/main" id="{35C85A18-B169-1301-3A5C-7DB5AF95A4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1219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marL="0" marR="0" lvl="0" indent="0" algn="ctr" defTabSz="91423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JO" sz="4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  <a:sym typeface="Bodoni SvtyTwo ITC TT-Book"/>
              </a:rPr>
              <a:t>أحصل على هذا العرض التقديمي مجاناً</a:t>
            </a:r>
            <a:endParaRPr kumimoji="0" lang="en-US" sz="1467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ＭＳ Ｐゴシック" charset="0"/>
              <a:cs typeface="Arial" panose="020B0604020202020204" pitchFamily="34" charset="0"/>
              <a:sym typeface="Bodoni SvtyTwo ITC TT-Book"/>
            </a:endParaRPr>
          </a:p>
        </p:txBody>
      </p:sp>
      <p:pic>
        <p:nvPicPr>
          <p:cNvPr id="8" name="Picture 7" descr="Screen Shot 2016-02-02 at 5.41.18 PM.png">
            <a:extLst>
              <a:ext uri="{FF2B5EF4-FFF2-40B4-BE49-F238E27FC236}">
                <a16:creationId xmlns:a16="http://schemas.microsoft.com/office/drawing/2014/main" id="{11D187F9-7B72-B237-8EF1-2252F2EE32E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1"/>
          <a:stretch/>
        </p:blipFill>
        <p:spPr>
          <a:xfrm>
            <a:off x="-58897" y="636983"/>
            <a:ext cx="12309796" cy="5650045"/>
          </a:xfrm>
          <a:prstGeom prst="rect">
            <a:avLst/>
          </a:prstGeom>
        </p:spPr>
      </p:pic>
      <p:pic>
        <p:nvPicPr>
          <p:cNvPr id="9" name="Picture 8" descr="Screen Shot 2016-02-02 at 5.42.03 PM.png">
            <a:extLst>
              <a:ext uri="{FF2B5EF4-FFF2-40B4-BE49-F238E27FC236}">
                <a16:creationId xmlns:a16="http://schemas.microsoft.com/office/drawing/2014/main" id="{AF09AFD6-5967-93BF-B391-8AE35C286D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32" y="2222341"/>
            <a:ext cx="8204283" cy="3483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5553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accel="50000" decel="5000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2" presetClass="entr" presetSubtype="2" fill="remove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6757181" y="-586408"/>
            <a:ext cx="4614203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3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מָ</a:t>
            </a:r>
            <a:endParaRPr lang="en-US" sz="4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BBA8FFC-ABD3-4012-8B8A-D2DCFF4ADD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48135" y="52343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734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7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6757181" y="-586408"/>
            <a:ext cx="4614203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3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מָ</a:t>
            </a:r>
            <a:endParaRPr lang="en-US" sz="4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9016F59-D434-456A-9607-3B04185B0337}"/>
              </a:ext>
            </a:extLst>
          </p:cNvPr>
          <p:cNvSpPr txBox="1"/>
          <p:nvPr/>
        </p:nvSpPr>
        <p:spPr>
          <a:xfrm>
            <a:off x="1378634" y="536977"/>
            <a:ext cx="216758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“O”</a:t>
            </a:r>
            <a:endParaRPr lang="en-US" dirty="0"/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9D27CB4-F26A-4D76-9C71-272AC4B01A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774745" y="53046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93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6757181" y="-586408"/>
            <a:ext cx="4614203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3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מֹ</a:t>
            </a:r>
            <a:endParaRPr lang="en-US" sz="4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7ED1789-84C2-4505-90B2-2C0A465213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90338" y="449488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09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9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6757181" y="-586408"/>
            <a:ext cx="4614203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3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מֻ</a:t>
            </a:r>
            <a:endParaRPr lang="en-US" sz="4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989C8FE-667A-4D53-9781-8375617FD3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45083" y="517808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947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6757181" y="-586408"/>
            <a:ext cx="4614203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3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מֶ</a:t>
            </a:r>
            <a:endParaRPr lang="en-US" sz="4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3C98956-87AE-4BCE-A7B4-D04E26C913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91865" y="526248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189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6757181" y="-586408"/>
            <a:ext cx="4614203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3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מֵ</a:t>
            </a:r>
            <a:endParaRPr lang="en-US" sz="4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7DCCEDF-DC6F-4DB7-B27D-5D433FC0D1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01353" y="50374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754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6757181" y="-586408"/>
            <a:ext cx="4614203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3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מִ</a:t>
            </a:r>
            <a:endParaRPr lang="en-US" sz="4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5DB37BE-6DD2-4546-94CA-C100AFCE63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732541" y="479968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391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rbit">
  <a:themeElements>
    <a:clrScheme name="Orbit 10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3333CC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ADE2"/>
      </a:accent5>
      <a:accent6>
        <a:srgbClr val="5C5C8A"/>
      </a:accent6>
      <a:hlink>
        <a:srgbClr val="FFFFCC"/>
      </a:hlink>
      <a:folHlink>
        <a:srgbClr val="FFCC66"/>
      </a:folHlink>
    </a:clrScheme>
    <a:fontScheme name="Orbi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11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11" charset="0"/>
          </a:defRPr>
        </a:defPPr>
      </a:lstStyle>
    </a:lnDef>
  </a:objectDefaults>
  <a:extraClrSchemeLst>
    <a:extraClrScheme>
      <a:clrScheme name="Orbit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bit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10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3333CC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ADE2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88</Words>
  <Application>Microsoft Macintosh PowerPoint</Application>
  <PresentationFormat>Widescreen</PresentationFormat>
  <Paragraphs>38</Paragraphs>
  <Slides>21</Slides>
  <Notes>1</Notes>
  <HiddenSlides>0</HiddenSlides>
  <MMClips>17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ＭＳ Ｐゴシック</vt:lpstr>
      <vt:lpstr>Arial</vt:lpstr>
      <vt:lpstr>Calibri</vt:lpstr>
      <vt:lpstr>Calibri Light</vt:lpstr>
      <vt:lpstr>Times New Roman</vt:lpstr>
      <vt:lpstr>Wingdings</vt:lpstr>
      <vt:lpstr>Office Theme</vt:lpstr>
      <vt:lpstr>Orbit</vt:lpstr>
      <vt:lpstr>الحركات العبرية شكل الحركات ونطقها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أُمهات القراءة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Black</vt:lpstr>
      <vt:lpstr>BibleStudyDownloads.org • العبرية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أهمية المصطلحات النحوية</dc:title>
  <dc:creator>Austin Surls</dc:creator>
  <cp:lastModifiedBy>Rick Griffith</cp:lastModifiedBy>
  <cp:revision>32</cp:revision>
  <dcterms:created xsi:type="dcterms:W3CDTF">2021-01-02T08:01:52Z</dcterms:created>
  <dcterms:modified xsi:type="dcterms:W3CDTF">2026-08-29T13:37:24Z</dcterms:modified>
</cp:coreProperties>
</file>