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46" r:id="rId2"/>
    <p:sldMasterId id="2147483730" r:id="rId3"/>
    <p:sldMasterId id="2147483649" r:id="rId4"/>
    <p:sldMasterId id="2147483824" r:id="rId5"/>
  </p:sldMasterIdLst>
  <p:notesMasterIdLst>
    <p:notesMasterId r:id="rId18"/>
  </p:notesMasterIdLst>
  <p:sldIdLst>
    <p:sldId id="359" r:id="rId6"/>
    <p:sldId id="340" r:id="rId7"/>
    <p:sldId id="360" r:id="rId8"/>
    <p:sldId id="365" r:id="rId9"/>
    <p:sldId id="361" r:id="rId10"/>
    <p:sldId id="329" r:id="rId11"/>
    <p:sldId id="356" r:id="rId12"/>
    <p:sldId id="352" r:id="rId13"/>
    <p:sldId id="339" r:id="rId14"/>
    <p:sldId id="269" r:id="rId15"/>
    <p:sldId id="362" r:id="rId16"/>
    <p:sldId id="405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6" autoAdjust="0"/>
    <p:restoredTop sz="94249" autoAdjust="0"/>
  </p:normalViewPr>
  <p:slideViewPr>
    <p:cSldViewPr>
      <p:cViewPr varScale="1">
        <p:scale>
          <a:sx n="98" d="100"/>
          <a:sy n="98" d="100"/>
        </p:scale>
        <p:origin x="184" y="1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69A5FF-B967-964D-93C9-2D9B3E16E9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44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DF954-449B-1640-9F15-741AB9828091}" type="slidenum">
              <a:rPr lang="en-US"/>
              <a:pPr/>
              <a:t>1</a:t>
            </a:fld>
            <a:endParaRPr lang="en-US"/>
          </a:p>
        </p:txBody>
      </p:sp>
      <p:sp>
        <p:nvSpPr>
          <p:cNvPr id="168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32186-84EE-B34B-85E2-F75055D85765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ADEA7-D1FB-984B-AE72-30AA32751A3C}" type="slidenum">
              <a:rPr lang="en-US"/>
              <a:pPr/>
              <a:t>11</a:t>
            </a:fld>
            <a:endParaRPr lang="en-US"/>
          </a:p>
        </p:txBody>
      </p:sp>
      <p:sp>
        <p:nvSpPr>
          <p:cNvPr id="15810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810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NC NT Criticism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nc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0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21658-64C3-E544-BCA6-B5443F68C8F4}" type="slidenum">
              <a:rPr lang="en-US"/>
              <a:pPr/>
              <a:t>2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3721A-B810-764E-9B59-3B4726112853}" type="slidenum">
              <a:rPr lang="en-US"/>
              <a:pPr/>
              <a:t>3</a:t>
            </a:fld>
            <a:endParaRPr lang="en-US"/>
          </a:p>
        </p:txBody>
      </p:sp>
      <p:sp>
        <p:nvSpPr>
          <p:cNvPr id="1544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2BBFE-7A82-4944-B795-ED75A5431154}" type="slidenum">
              <a:rPr lang="en-US"/>
              <a:pPr/>
              <a:t>4</a:t>
            </a:fld>
            <a:endParaRPr lang="en-US"/>
          </a:p>
        </p:txBody>
      </p:sp>
      <p:sp>
        <p:nvSpPr>
          <p:cNvPr id="1682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D0048-7CFA-D94C-A47E-F3CB8FFD6DBC}" type="slidenum">
              <a:rPr lang="en-US"/>
              <a:pPr/>
              <a:t>5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F96EF-5274-A94D-96FA-45EEDE86DE98}" type="slidenum">
              <a:rPr lang="en-US"/>
              <a:pPr/>
              <a:t>6</a:t>
            </a:fld>
            <a:endParaRPr lang="en-US"/>
          </a:p>
        </p:txBody>
      </p:sp>
      <p:sp>
        <p:nvSpPr>
          <p:cNvPr id="110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9E067-99DC-8847-9E24-45CD3F6C85ED}" type="slidenum">
              <a:rPr lang="en-US"/>
              <a:pPr/>
              <a:t>7</a:t>
            </a:fld>
            <a:endParaRPr lang="en-US"/>
          </a:p>
        </p:txBody>
      </p:sp>
      <p:sp>
        <p:nvSpPr>
          <p:cNvPr id="153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65D3D-87C8-FF4D-AFC0-73A59A0EFE75}" type="slidenum">
              <a:rPr lang="en-US"/>
              <a:pPr/>
              <a:t>8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D2414-12C3-B340-9290-5FA927AF60B2}" type="slidenum">
              <a:rPr lang="en-US"/>
              <a:pPr/>
              <a:t>9</a:t>
            </a:fld>
            <a:endParaRPr lang="en-US"/>
          </a:p>
        </p:txBody>
      </p:sp>
      <p:sp>
        <p:nvSpPr>
          <p:cNvPr id="1471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C06BB-95D0-DD41-AEF4-EDD8B182F0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3EBD3-B606-F240-B546-0C0D8721F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7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23FA7-51C8-8647-9FB7-203BE13D8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7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46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46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54624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462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462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FF1D4E-0E67-784C-A8CF-A7959ED6F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D24DD-7483-BC45-AF17-30A0EC4D95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0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3E35-803F-5747-8E1E-4976E4A39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38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8C285-8DF1-F44E-B7F6-F81CEF626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3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B870A-154C-0046-B408-BC57A06E7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02490-AEA7-1542-9FAB-83BAC9D3C8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61F4D-A058-7646-B7AA-AA588D5C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2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966F1-1438-094E-B09C-8040FDCDE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6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C8835-766D-124E-964C-F51834922C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536F5-2968-CA42-B9AD-E24A30C0D8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8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D3171-021D-254E-80D5-EC6957E39F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32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F03DE-EBF2-1B4D-B9C9-35155E120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059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059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059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6E4EE2-83BA-904E-B41F-A4AE7330E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05D51-3BA4-734D-9007-CC9659EC1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3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34AED-9382-534C-B0E6-C4D462EC9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85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4449-EBCA-0843-919D-60ECFBFDC1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2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7F2C8-9EFE-BD40-B93C-248509975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4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FC9DE-540B-8541-9943-47EBCBD61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7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04799-1F09-FD4E-AD39-10729FD0F1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7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51B1-C95D-2D4D-A1FC-A65947B33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4B4AA-D9D9-0C46-AB84-F6BCA3BE5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92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65378-1273-274C-BF63-A30DB3766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6FAA6-1783-0149-9511-87D7D9B528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48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E672E-5DC2-7C48-8598-DCCEEC9A1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2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9C941-91A6-1842-B58A-C23903DB4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30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4F967-E776-FC4D-B86D-C26275CA90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2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08D2B-D366-864C-9AE0-903A14011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0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C5EBD-84C8-C743-B356-1E0519FCA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65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5D4A6-BB74-0E46-86C8-BE5D0A6BF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87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8AED-2A2B-754B-84BF-CD5496BD3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9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E4091-CB9A-DC44-9D6B-443948FA9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42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722B7-F7C7-474C-B972-3BC10466B9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1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A7230-04AD-F148-9D17-F3C87A0D1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98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5F981-7F2F-2142-9CBE-F1E6699A9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74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1356D-A086-1745-966D-92057A81E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62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BC654-88A0-F04E-B238-C127D74F5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3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7419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0230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61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2322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532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A0D60-64F6-2243-80AB-01050B0C0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88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323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944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733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8648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1282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222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6D9A-0DE0-8344-ACA6-0C53C023A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2C96A-AA97-DE49-863A-04425FBFA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9F2BA-A3CB-834A-BE1B-9C5E5AB6E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90EB-0E6F-8B4E-A4E2-42361FE485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D67EBE-7A71-B04F-8803-4DB918B281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45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45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45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+mn-lt"/>
              </a:defRPr>
            </a:lvl1pPr>
          </a:lstStyle>
          <a:p>
            <a:fld id="{F248E35F-58C5-8044-9285-70C4394E53E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4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04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04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744EE-BB52-AC42-9D36-D6FC917A70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Handwriting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Handwriting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Handwriting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Handwriting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Handwriting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Handwriting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Handwriting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Handwriting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7CB6E65-B044-5742-9FB1-4BB55E1870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29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00400"/>
            <a:ext cx="7848600" cy="2362200"/>
          </a:xfrm>
        </p:spPr>
        <p:txBody>
          <a:bodyPr/>
          <a:lstStyle/>
          <a:p>
            <a:r>
              <a:rPr lang="ar-J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نقد                  الأناجيل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E78F5-2B48-6C48-B851-6F1531827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supreme_decision_qx_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  <a:effectLst>
            <a:outerShdw blurRad="63500" dist="107763" dir="81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ar-JO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الحكم على النقد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1752600"/>
          </a:xfrm>
          <a:effectLst>
            <a:outerShdw blurRad="63500" dist="107763" dir="81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ar-J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 القمح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تخلص من القشر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Black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"دراساتٌ نقديَّةٌ في العهد الجديد"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84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7" name="Picture 5" descr="e_learning_prt_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72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086600" cy="1143000"/>
          </a:xfrm>
          <a:noFill/>
          <a:effectLst>
            <a:outerShdw blurRad="63500" dist="107763" dir="81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ar-JO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أنواع النقد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2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981200"/>
            <a:ext cx="7162800" cy="4876800"/>
          </a:xfrm>
          <a:effectLst>
            <a:outerShdw blurRad="63500" dist="107763" dir="8100000" algn="ctr" rotWithShape="0">
              <a:schemeClr val="bg1">
                <a:alpha val="74998"/>
              </a:schemeClr>
            </a:outerShdw>
          </a:effectLst>
        </p:spPr>
        <p:txBody>
          <a:bodyPr/>
          <a:lstStyle/>
          <a:p>
            <a:pPr algn="r"/>
            <a:r>
              <a:rPr lang="ar-JO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1. التاريخي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algn="r" rtl="1">
              <a:buFontTx/>
              <a:buChar char="–"/>
            </a:pP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المصدر (المكتوب)</a:t>
            </a:r>
          </a:p>
          <a:p>
            <a:pPr marL="990600" lvl="1" indent="-533400" algn="r" rtl="1">
              <a:buFontTx/>
              <a:buChar char="–"/>
            </a:pP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الشكل (الشفوي)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algn="r" rtl="1">
              <a:buFontTx/>
              <a:buChar char="–"/>
            </a:pP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التنقيح (التحريري)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2. الأدبي (الأسلوبي)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>
            <a:off x="8229600" y="762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7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7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7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2" name="Text Box 4"/>
          <p:cNvSpPr txBox="1">
            <a:spLocks noChangeArrowheads="1"/>
          </p:cNvSpPr>
          <p:nvPr/>
        </p:nvSpPr>
        <p:spPr bwMode="auto">
          <a:xfrm>
            <a:off x="8153400" y="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3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990600"/>
          </a:xfr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3999"/>
                </a:schemeClr>
              </a:gs>
            </a:gsLst>
            <a:lin ang="5400000" scaled="1"/>
          </a:gradFill>
          <a:ln/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نقد المصدر: الأولوية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3174" name="Text Box 6"/>
          <p:cNvSpPr txBox="1">
            <a:spLocks noChangeArrowheads="1"/>
          </p:cNvSpPr>
          <p:nvPr/>
        </p:nvSpPr>
        <p:spPr bwMode="auto">
          <a:xfrm>
            <a:off x="228600" y="1704975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المتي</a:t>
            </a:r>
            <a:endParaRPr lang="en-US" sz="3200" b="1" i="1" u="sng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3175" name="Text Box 7"/>
          <p:cNvSpPr txBox="1">
            <a:spLocks noChangeArrowheads="1"/>
          </p:cNvSpPr>
          <p:nvPr/>
        </p:nvSpPr>
        <p:spPr bwMode="auto">
          <a:xfrm>
            <a:off x="4419600" y="1704975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المرقسي</a:t>
            </a:r>
            <a:endParaRPr lang="en-US" sz="3200" b="1" i="1" u="sng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43192" name="Group 24"/>
          <p:cNvGrpSpPr>
            <a:grpSpLocks/>
          </p:cNvGrpSpPr>
          <p:nvPr/>
        </p:nvGrpSpPr>
        <p:grpSpPr bwMode="auto">
          <a:xfrm>
            <a:off x="1524000" y="2511425"/>
            <a:ext cx="1098550" cy="1830388"/>
            <a:chOff x="720" y="1440"/>
            <a:chExt cx="692" cy="1153"/>
          </a:xfrm>
        </p:grpSpPr>
        <p:pic>
          <p:nvPicPr>
            <p:cNvPr id="1543186" name="Picture 18" descr="ms187"/>
            <p:cNvPicPr>
              <a:picLocks noChangeAspect="1" noChangeArrowheads="1"/>
            </p:cNvPicPr>
            <p:nvPr/>
          </p:nvPicPr>
          <p:blipFill>
            <a:blip r:embed="rId3" cstate="screen">
              <a:lum brigh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0"/>
              <a:ext cx="692" cy="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3191" name="Text Box 23"/>
            <p:cNvSpPr txBox="1">
              <a:spLocks noChangeArrowheads="1"/>
            </p:cNvSpPr>
            <p:nvPr/>
          </p:nvSpPr>
          <p:spPr bwMode="auto">
            <a:xfrm>
              <a:off x="768" y="1977"/>
              <a:ext cx="397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ar-JO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متى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3193" name="Group 25"/>
          <p:cNvGrpSpPr>
            <a:grpSpLocks/>
          </p:cNvGrpSpPr>
          <p:nvPr/>
        </p:nvGrpSpPr>
        <p:grpSpPr bwMode="auto">
          <a:xfrm>
            <a:off x="762000" y="4875213"/>
            <a:ext cx="1098550" cy="1830387"/>
            <a:chOff x="720" y="1440"/>
            <a:chExt cx="692" cy="1153"/>
          </a:xfrm>
        </p:grpSpPr>
        <p:pic>
          <p:nvPicPr>
            <p:cNvPr id="1543194" name="Picture 26" descr="ms187"/>
            <p:cNvPicPr>
              <a:picLocks noChangeAspect="1" noChangeArrowheads="1"/>
            </p:cNvPicPr>
            <p:nvPr/>
          </p:nvPicPr>
          <p:blipFill>
            <a:blip r:embed="rId3" cstate="screen">
              <a:lum brigh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0"/>
              <a:ext cx="692" cy="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3195" name="Text Box 27"/>
            <p:cNvSpPr txBox="1">
              <a:spLocks noChangeArrowheads="1"/>
            </p:cNvSpPr>
            <p:nvPr/>
          </p:nvSpPr>
          <p:spPr bwMode="auto">
            <a:xfrm>
              <a:off x="768" y="1977"/>
              <a:ext cx="580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ar-JO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مرقس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3196" name="Group 28"/>
          <p:cNvGrpSpPr>
            <a:grpSpLocks/>
          </p:cNvGrpSpPr>
          <p:nvPr/>
        </p:nvGrpSpPr>
        <p:grpSpPr bwMode="auto">
          <a:xfrm>
            <a:off x="2438400" y="4873625"/>
            <a:ext cx="1098550" cy="1830388"/>
            <a:chOff x="720" y="1440"/>
            <a:chExt cx="692" cy="1153"/>
          </a:xfrm>
        </p:grpSpPr>
        <p:pic>
          <p:nvPicPr>
            <p:cNvPr id="1543197" name="Picture 29" descr="ms187"/>
            <p:cNvPicPr>
              <a:picLocks noChangeAspect="1" noChangeArrowheads="1"/>
            </p:cNvPicPr>
            <p:nvPr/>
          </p:nvPicPr>
          <p:blipFill>
            <a:blip r:embed="rId3" cstate="screen">
              <a:lum brigh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0"/>
              <a:ext cx="692" cy="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3198" name="Text Box 30"/>
            <p:cNvSpPr txBox="1">
              <a:spLocks noChangeArrowheads="1"/>
            </p:cNvSpPr>
            <p:nvPr/>
          </p:nvSpPr>
          <p:spPr bwMode="auto">
            <a:xfrm>
              <a:off x="768" y="1977"/>
              <a:ext cx="644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ar-JO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لوقا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3200" name="Line 32"/>
          <p:cNvSpPr>
            <a:spLocks noChangeShapeType="1"/>
          </p:cNvSpPr>
          <p:nvPr/>
        </p:nvSpPr>
        <p:spPr bwMode="auto">
          <a:xfrm flipH="1">
            <a:off x="1447800" y="4267200"/>
            <a:ext cx="533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3201" name="Line 33"/>
          <p:cNvSpPr>
            <a:spLocks noChangeShapeType="1"/>
          </p:cNvSpPr>
          <p:nvPr/>
        </p:nvSpPr>
        <p:spPr bwMode="auto">
          <a:xfrm rot="16200000" flipH="1">
            <a:off x="2209800" y="4267200"/>
            <a:ext cx="533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43202" name="Group 34"/>
          <p:cNvGrpSpPr>
            <a:grpSpLocks/>
          </p:cNvGrpSpPr>
          <p:nvPr/>
        </p:nvGrpSpPr>
        <p:grpSpPr bwMode="auto">
          <a:xfrm>
            <a:off x="5791200" y="2438400"/>
            <a:ext cx="1098550" cy="1830388"/>
            <a:chOff x="720" y="1440"/>
            <a:chExt cx="692" cy="1153"/>
          </a:xfrm>
        </p:grpSpPr>
        <p:pic>
          <p:nvPicPr>
            <p:cNvPr id="1543203" name="Picture 35" descr="ms187"/>
            <p:cNvPicPr>
              <a:picLocks noChangeAspect="1" noChangeArrowheads="1"/>
            </p:cNvPicPr>
            <p:nvPr/>
          </p:nvPicPr>
          <p:blipFill>
            <a:blip r:embed="rId3" cstate="screen">
              <a:lum brigh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0"/>
              <a:ext cx="692" cy="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3204" name="Text Box 36"/>
            <p:cNvSpPr txBox="1">
              <a:spLocks noChangeArrowheads="1"/>
            </p:cNvSpPr>
            <p:nvPr/>
          </p:nvSpPr>
          <p:spPr bwMode="auto">
            <a:xfrm>
              <a:off x="768" y="1977"/>
              <a:ext cx="580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ar-JO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مرقس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3205" name="Group 37"/>
          <p:cNvGrpSpPr>
            <a:grpSpLocks/>
          </p:cNvGrpSpPr>
          <p:nvPr/>
        </p:nvGrpSpPr>
        <p:grpSpPr bwMode="auto">
          <a:xfrm>
            <a:off x="5029200" y="4802188"/>
            <a:ext cx="1098550" cy="1830387"/>
            <a:chOff x="720" y="1440"/>
            <a:chExt cx="692" cy="1153"/>
          </a:xfrm>
        </p:grpSpPr>
        <p:pic>
          <p:nvPicPr>
            <p:cNvPr id="1543206" name="Picture 38" descr="ms187"/>
            <p:cNvPicPr>
              <a:picLocks noChangeAspect="1" noChangeArrowheads="1"/>
            </p:cNvPicPr>
            <p:nvPr/>
          </p:nvPicPr>
          <p:blipFill>
            <a:blip r:embed="rId3" cstate="screen">
              <a:lum brigh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0"/>
              <a:ext cx="692" cy="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3207" name="Text Box 39"/>
            <p:cNvSpPr txBox="1">
              <a:spLocks noChangeArrowheads="1"/>
            </p:cNvSpPr>
            <p:nvPr/>
          </p:nvSpPr>
          <p:spPr bwMode="auto">
            <a:xfrm>
              <a:off x="768" y="1977"/>
              <a:ext cx="571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ar-JO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متى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3208" name="Group 40"/>
          <p:cNvGrpSpPr>
            <a:grpSpLocks/>
          </p:cNvGrpSpPr>
          <p:nvPr/>
        </p:nvGrpSpPr>
        <p:grpSpPr bwMode="auto">
          <a:xfrm>
            <a:off x="6705600" y="4800600"/>
            <a:ext cx="1098550" cy="1830388"/>
            <a:chOff x="720" y="1440"/>
            <a:chExt cx="692" cy="1153"/>
          </a:xfrm>
        </p:grpSpPr>
        <p:pic>
          <p:nvPicPr>
            <p:cNvPr id="1543209" name="Picture 41" descr="ms187"/>
            <p:cNvPicPr>
              <a:picLocks noChangeAspect="1" noChangeArrowheads="1"/>
            </p:cNvPicPr>
            <p:nvPr/>
          </p:nvPicPr>
          <p:blipFill>
            <a:blip r:embed="rId3" cstate="screen">
              <a:lum brigh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0"/>
              <a:ext cx="692" cy="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3210" name="Text Box 42"/>
            <p:cNvSpPr txBox="1">
              <a:spLocks noChangeArrowheads="1"/>
            </p:cNvSpPr>
            <p:nvPr/>
          </p:nvSpPr>
          <p:spPr bwMode="auto">
            <a:xfrm>
              <a:off x="768" y="1977"/>
              <a:ext cx="644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ar-JO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لوقا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3211" name="Line 43"/>
          <p:cNvSpPr>
            <a:spLocks noChangeShapeType="1"/>
          </p:cNvSpPr>
          <p:nvPr/>
        </p:nvSpPr>
        <p:spPr bwMode="auto">
          <a:xfrm flipH="1">
            <a:off x="5715000" y="4194175"/>
            <a:ext cx="533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3212" name="Line 44"/>
          <p:cNvSpPr>
            <a:spLocks noChangeShapeType="1"/>
          </p:cNvSpPr>
          <p:nvPr/>
        </p:nvSpPr>
        <p:spPr bwMode="auto">
          <a:xfrm rot="16200000" flipH="1">
            <a:off x="6477000" y="4194175"/>
            <a:ext cx="533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4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4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4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4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4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4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4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4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4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200" grpId="0" animBg="1"/>
      <p:bldP spid="1543201" grpId="0" animBg="1"/>
      <p:bldP spid="1543211" grpId="0" animBg="1"/>
      <p:bldP spid="15432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1410" name="Picture 2" descr="ms187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16922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1411" name="Picture 3" descr="ms187"/>
          <p:cNvPicPr>
            <a:picLocks noChangeAspect="1" noChangeArrowheads="1"/>
          </p:cNvPicPr>
          <p:nvPr/>
        </p:nvPicPr>
        <p:blipFill>
          <a:blip r:embed="rId4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990600"/>
            <a:ext cx="1920875" cy="32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1412" name="Picture 4" descr="ms187"/>
          <p:cNvPicPr>
            <a:picLocks noChangeAspect="1" noChangeArrowheads="1"/>
          </p:cNvPicPr>
          <p:nvPr/>
        </p:nvPicPr>
        <p:blipFill>
          <a:blip r:embed="rId4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325" y="990600"/>
            <a:ext cx="19208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1413" name="Picture 5" descr="ms187"/>
          <p:cNvPicPr>
            <a:picLocks noChangeAspect="1" noChangeArrowheads="1"/>
          </p:cNvPicPr>
          <p:nvPr/>
        </p:nvPicPr>
        <p:blipFill>
          <a:blip r:embed="rId4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920875" cy="32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81414" name="Text Box 6"/>
          <p:cNvSpPr txBox="1">
            <a:spLocks noChangeArrowheads="1"/>
          </p:cNvSpPr>
          <p:nvPr/>
        </p:nvSpPr>
        <p:spPr bwMode="auto">
          <a:xfrm>
            <a:off x="8153400" y="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141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457200"/>
            <a:ext cx="9296400" cy="990600"/>
          </a:xfr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3999"/>
                </a:schemeClr>
              </a:gs>
            </a:gsLst>
            <a:lin ang="5400000" scaled="1"/>
          </a:gradFill>
          <a:ln/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نقد النوع: العدد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1416" name="Text Box 8"/>
          <p:cNvSpPr txBox="1">
            <a:spLocks noChangeArrowheads="1"/>
          </p:cNvSpPr>
          <p:nvPr/>
        </p:nvSpPr>
        <p:spPr bwMode="auto">
          <a:xfrm>
            <a:off x="304800" y="1704975"/>
            <a:ext cx="3810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مصدرين</a:t>
            </a:r>
            <a:endParaRPr lang="en-US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1417" name="Text Box 9"/>
          <p:cNvSpPr txBox="1">
            <a:spLocks noChangeArrowheads="1"/>
          </p:cNvSpPr>
          <p:nvPr/>
        </p:nvSpPr>
        <p:spPr bwMode="auto">
          <a:xfrm>
            <a:off x="4572000" y="1704975"/>
            <a:ext cx="36576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أربعة مصادر</a:t>
            </a:r>
            <a:endParaRPr lang="en-US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1418" name="Picture 10" descr="ms187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525" y="4038600"/>
            <a:ext cx="16922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1419" name="Picture 11" descr="ms187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1692275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8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8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8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8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8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8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8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1416" grpId="0"/>
      <p:bldP spid="16814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74053" dir="1857825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kumimoji="0" lang="ar-JO" sz="8000" dirty="0">
                <a:latin typeface="Arial" panose="020B0604020202020204" pitchFamily="34" charset="0"/>
                <a:cs typeface="Arial" panose="020B0604020202020204" pitchFamily="34" charset="0"/>
              </a:rPr>
              <a:t>نقد النوع</a:t>
            </a:r>
            <a:endParaRPr kumimoji="0"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7772400" cy="1828800"/>
          </a:xfrm>
          <a:effectLst>
            <a:outerShdw blurRad="63500" dist="74053" dir="1857825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kumimoji="0"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دراسة للتقاليد الشفهية التي من المفترض </a:t>
            </a:r>
          </a:p>
          <a:p>
            <a:pPr marL="0" indent="0" algn="r" rtl="1">
              <a:lnSpc>
                <a:spcPct val="90000"/>
              </a:lnSpc>
              <a:buNone/>
            </a:pPr>
            <a:r>
              <a:rPr kumimoji="0"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   أنها شكلت قصصاً مختلفة عن المسيح</a:t>
            </a:r>
            <a:endParaRPr kumimoji="0"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7268" name="Text Box 4"/>
          <p:cNvSpPr txBox="1">
            <a:spLocks noChangeArrowheads="1"/>
          </p:cNvSpPr>
          <p:nvPr/>
        </p:nvSpPr>
        <p:spPr bwMode="auto">
          <a:xfrm>
            <a:off x="8229600" y="762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1371600"/>
          </a:xfrm>
        </p:spPr>
        <p:txBody>
          <a:bodyPr/>
          <a:lstStyle/>
          <a:p>
            <a:r>
              <a:rPr lang="ar-JO" sz="5400" b="1" dirty="0">
                <a:latin typeface="Arial" panose="020B0604020202020204" pitchFamily="34" charset="0"/>
                <a:cs typeface="Arial" panose="020B0604020202020204" pitchFamily="34" charset="0"/>
              </a:rPr>
              <a:t>النقد التحريري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وضع القطع                       معاً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948" name="Text Box 4"/>
          <p:cNvSpPr txBox="1">
            <a:spLocks noChangeArrowheads="1"/>
          </p:cNvSpPr>
          <p:nvPr/>
        </p:nvSpPr>
        <p:spPr bwMode="auto">
          <a:xfrm>
            <a:off x="8229600" y="762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8458200" cy="3276600"/>
          </a:xfrm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ar-JO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نقد النوع الأدبي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8835" name="Text Box 3"/>
          <p:cNvSpPr txBox="1">
            <a:spLocks noChangeArrowheads="1"/>
          </p:cNvSpPr>
          <p:nvPr/>
        </p:nvSpPr>
        <p:spPr bwMode="auto">
          <a:xfrm>
            <a:off x="8229600" y="762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2690" name="Picture 2" descr="balls_array_rend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079750"/>
            <a:ext cx="5791200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226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382000" cy="4038600"/>
          </a:xfrm>
        </p:spPr>
        <p:txBody>
          <a:bodyPr/>
          <a:lstStyle/>
          <a:p>
            <a:r>
              <a:rPr lang="ar-JO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البحث عن            يسوع التاريخي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2693" name="Text Box 5"/>
          <p:cNvSpPr txBox="1">
            <a:spLocks noChangeArrowheads="1"/>
          </p:cNvSpPr>
          <p:nvPr/>
        </p:nvSpPr>
        <p:spPr bwMode="auto">
          <a:xfrm>
            <a:off x="8077200" y="762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</a:rPr>
              <a:t>21</a:t>
            </a:r>
            <a:endParaRPr lang="en-US" b="1" i="1" dirty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469" name="Picture 5" descr="calvary_sunrise_sld_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70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295400"/>
          </a:xfrm>
          <a:noFill/>
          <a:effectLst>
            <a:outerShdw blurRad="63500" dist="107763" dir="81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ar-JO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ندوة يسوع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0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76800"/>
            <a:ext cx="8305800" cy="762000"/>
          </a:xfrm>
          <a:effectLst>
            <a:outerShdw blurRad="63500" dist="107763" dir="81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ar-JO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قطع وتجزئة العهد الجديد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0470" name="Text Box 6"/>
          <p:cNvSpPr txBox="1">
            <a:spLocks noChangeArrowheads="1"/>
          </p:cNvSpPr>
          <p:nvPr/>
        </p:nvSpPr>
        <p:spPr bwMode="auto">
          <a:xfrm>
            <a:off x="8229600" y="76200"/>
            <a:ext cx="838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earts">
  <a:themeElements>
    <a:clrScheme name="Hearts 1">
      <a:dk1>
        <a:srgbClr val="000000"/>
      </a:dk1>
      <a:lt1>
        <a:srgbClr val="FEB3EB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ED6F3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Hearts">
      <a:majorFont>
        <a:latin typeface="Lucida Handwriting"/>
        <a:ea typeface="ＭＳ Ｐゴシック"/>
        <a:cs typeface="ＭＳ Ｐゴシック"/>
      </a:majorFont>
      <a:minorFont>
        <a:latin typeface="Lucida Handwriting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Hearts 1">
        <a:dk1>
          <a:srgbClr val="000000"/>
        </a:dk1>
        <a:lt1>
          <a:srgbClr val="FEB3EB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ED6F3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s 2">
        <a:dk1>
          <a:srgbClr val="000000"/>
        </a:dk1>
        <a:lt1>
          <a:srgbClr val="FEB3EB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ED6F3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156</Words>
  <Application>Microsoft Macintosh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ＭＳ Ｐゴシック</vt:lpstr>
      <vt:lpstr>Arial</vt:lpstr>
      <vt:lpstr>Calibri</vt:lpstr>
      <vt:lpstr>Helvetica</vt:lpstr>
      <vt:lpstr>Lucida Handwriting</vt:lpstr>
      <vt:lpstr>Times New Roman</vt:lpstr>
      <vt:lpstr>Wingdings</vt:lpstr>
      <vt:lpstr>Blank Presentation</vt:lpstr>
      <vt:lpstr>Schmooze</vt:lpstr>
      <vt:lpstr>Hearts</vt:lpstr>
      <vt:lpstr>Default Design</vt:lpstr>
      <vt:lpstr>1_Orbit</vt:lpstr>
      <vt:lpstr>نقد                  الأناجيل</vt:lpstr>
      <vt:lpstr>أنواع النقد</vt:lpstr>
      <vt:lpstr>نقد المصدر: الأولوية</vt:lpstr>
      <vt:lpstr>نقد النوع: العدد</vt:lpstr>
      <vt:lpstr>نقد النوع</vt:lpstr>
      <vt:lpstr>النقد التحريري</vt:lpstr>
      <vt:lpstr>نقد النوع الأدبي</vt:lpstr>
      <vt:lpstr>البحث عن            يسوع التاريخي</vt:lpstr>
      <vt:lpstr>ندوة يسوع</vt:lpstr>
      <vt:lpstr>الحكم على النقد</vt:lpstr>
      <vt:lpstr>Black</vt:lpstr>
      <vt:lpstr>الرابط للعرض التقديميِّ "دراساتٌ نقديَّةٌ في العهد الجديد"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96</cp:revision>
  <dcterms:created xsi:type="dcterms:W3CDTF">2004-09-11T01:03:24Z</dcterms:created>
  <dcterms:modified xsi:type="dcterms:W3CDTF">2024-01-06T15:46:24Z</dcterms:modified>
</cp:coreProperties>
</file>