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13" r:id="rId2"/>
    <p:sldMasterId id="2147483825" r:id="rId3"/>
    <p:sldMasterId id="2147483827" r:id="rId4"/>
    <p:sldMasterId id="2147483830" r:id="rId5"/>
    <p:sldMasterId id="2147483842" r:id="rId6"/>
    <p:sldMasterId id="2147483846" r:id="rId7"/>
    <p:sldMasterId id="2147483850" r:id="rId8"/>
    <p:sldMasterId id="2147483853" r:id="rId9"/>
  </p:sldMasterIdLst>
  <p:notesMasterIdLst>
    <p:notesMasterId r:id="rId28"/>
  </p:notesMasterIdLst>
  <p:sldIdLst>
    <p:sldId id="393" r:id="rId10"/>
    <p:sldId id="394" r:id="rId11"/>
    <p:sldId id="4929" r:id="rId12"/>
    <p:sldId id="4930" r:id="rId13"/>
    <p:sldId id="4931" r:id="rId14"/>
    <p:sldId id="4932" r:id="rId15"/>
    <p:sldId id="5327" r:id="rId16"/>
    <p:sldId id="5329" r:id="rId17"/>
    <p:sldId id="5341" r:id="rId18"/>
    <p:sldId id="5342" r:id="rId19"/>
    <p:sldId id="5343" r:id="rId20"/>
    <p:sldId id="5344" r:id="rId21"/>
    <p:sldId id="5345" r:id="rId22"/>
    <p:sldId id="5346" r:id="rId23"/>
    <p:sldId id="5323" r:id="rId24"/>
    <p:sldId id="5347" r:id="rId25"/>
    <p:sldId id="305" r:id="rId26"/>
    <p:sldId id="4050"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59" autoAdjust="0"/>
    <p:restoredTop sz="90861"/>
  </p:normalViewPr>
  <p:slideViewPr>
    <p:cSldViewPr>
      <p:cViewPr varScale="1">
        <p:scale>
          <a:sx n="92" d="100"/>
          <a:sy n="92" d="100"/>
        </p:scale>
        <p:origin x="200" y="1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3C503D-6255-3F4C-B8E2-59E522C7B51B}" type="slidenum">
              <a:rPr lang="en-US"/>
              <a:pPr/>
              <a:t>‹#›</a:t>
            </a:fld>
            <a:endParaRPr lang="en-US"/>
          </a:p>
        </p:txBody>
      </p:sp>
    </p:spTree>
    <p:extLst>
      <p:ext uri="{BB962C8B-B14F-4D97-AF65-F5344CB8AC3E}">
        <p14:creationId xmlns:p14="http://schemas.microsoft.com/office/powerpoint/2010/main" val="1722692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8E10EB-31B0-ED42-B356-EE5701E1292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8242" name="Rectangle 1026"/>
          <p:cNvSpPr>
            <a:spLocks noGrp="1" noRot="1" noChangeAspect="1" noChangeArrowheads="1" noTextEdit="1"/>
          </p:cNvSpPr>
          <p:nvPr>
            <p:ph type="sldImg"/>
          </p:nvPr>
        </p:nvSpPr>
        <p:spPr>
          <a:xfrm>
            <a:off x="1143000" y="685800"/>
            <a:ext cx="4572000" cy="3429000"/>
          </a:xfrm>
          <a:ln/>
        </p:spPr>
      </p:sp>
      <p:sp>
        <p:nvSpPr>
          <p:cNvPr id="13824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5E57-A459-2640-8613-10D17D0F18D7}" type="slidenum">
              <a:rPr lang="en-US"/>
              <a:pPr/>
              <a:t>17</a:t>
            </a:fld>
            <a:endParaRPr lang="en-US"/>
          </a:p>
        </p:txBody>
      </p:sp>
      <p:sp>
        <p:nvSpPr>
          <p:cNvPr id="27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NC NT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996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01DE5B-ECB2-784D-996B-4F3C811E421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68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8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203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Now comes that word that</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a strange one to many...</a:t>
            </a:r>
          </a:p>
          <a:p>
            <a:pPr eaLnBrk="1" hangingPunct="1"/>
            <a:r>
              <a:rPr lang="en-US" b="0" dirty="0">
                <a:latin typeface="Times" charset="0"/>
                <a:ea typeface="ＭＳ Ｐゴシック" charset="0"/>
                <a:cs typeface="ＭＳ Ｐゴシック" charset="0"/>
              </a:rPr>
              <a:t>////	SYNOPTIC…meaning…</a:t>
            </a:r>
          </a:p>
          <a:p>
            <a:pPr eaLnBrk="1" hangingPunct="1"/>
            <a:r>
              <a:rPr lang="en-US" b="0" dirty="0">
                <a:latin typeface="Times" charset="0"/>
                <a:ea typeface="ＭＳ Ｐゴシック" charset="0"/>
                <a:cs typeface="ＭＳ Ｐゴシック" charset="0"/>
              </a:rPr>
              <a:t>////	… </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TO SEE TOGETHER</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…add these words to that triangle shape on your study help.</a:t>
            </a:r>
          </a:p>
          <a:p>
            <a:pPr eaLnBrk="1" hangingPunct="1"/>
            <a:r>
              <a:rPr lang="en-US" b="0"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Introduction-20</a:t>
            </a:r>
          </a:p>
          <a:p>
            <a:pPr eaLnBrk="1" hangingPunct="1">
              <a:spcBef>
                <a:spcPct val="0"/>
              </a:spcBef>
            </a:pPr>
            <a:r>
              <a:rPr lang="en-US" b="0" dirty="0">
                <a:latin typeface="Arial" charset="0"/>
                <a:ea typeface="ＭＳ Ｐゴシック" charset="0"/>
                <a:cs typeface="ＭＳ Ｐゴシック" charset="0"/>
              </a:rPr>
              <a:t>NS-02-Mark1-8-slide 27</a:t>
            </a:r>
          </a:p>
          <a:p>
            <a:pPr eaLnBrk="1" hangingPunct="1"/>
            <a:endParaRPr lang="en-US" b="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1535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408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Follow the arrows as they link together the gospels of MATTHEW, MARK and LUKE.  Again…you</a:t>
            </a:r>
            <a:r>
              <a:rPr lang="uk-UA" altLang="ja-JP" b="0" dirty="0">
                <a:latin typeface="Times" charset="0"/>
                <a:ea typeface="ＭＳ Ｐゴシック" charset="0"/>
                <a:cs typeface="ＭＳ Ｐゴシック" charset="0"/>
              </a:rPr>
              <a:t>'</a:t>
            </a:r>
            <a:r>
              <a:rPr lang="en-US" altLang="ja-JP" b="0" dirty="0" err="1">
                <a:latin typeface="Times" charset="0"/>
                <a:ea typeface="ＭＳ Ｐゴシック" charset="0"/>
                <a:cs typeface="ＭＳ Ｐゴシック" charset="0"/>
              </a:rPr>
              <a:t>ll</a:t>
            </a:r>
            <a:r>
              <a:rPr lang="en-US" altLang="ja-JP" b="0"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0"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Introduction-21</a:t>
            </a:r>
          </a:p>
          <a:p>
            <a:pPr eaLnBrk="1" hangingPunct="1">
              <a:spcBef>
                <a:spcPct val="0"/>
              </a:spcBef>
            </a:pPr>
            <a:r>
              <a:rPr lang="en-US" b="0" dirty="0">
                <a:latin typeface="Arial" charset="0"/>
                <a:ea typeface="ＭＳ Ｐゴシック" charset="0"/>
                <a:cs typeface="ＭＳ Ｐゴシック" charset="0"/>
              </a:rPr>
              <a:t>NS-02-Mark1-8-slide 28</a:t>
            </a:r>
          </a:p>
          <a:p>
            <a:pPr eaLnBrk="1" hangingPunct="1"/>
            <a:endParaRPr lang="en-US" b="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74193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79922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3441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134269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35291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315033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010559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042152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772463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504533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125911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949436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089691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433232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132456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332757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02418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3625735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174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32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7884644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4673816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39873236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5563295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7778963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3563549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4037306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2633669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26774468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55445888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534812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8814537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3835463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2020950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78132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147674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208426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4092183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3290555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2813850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17863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4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239059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280192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33880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30886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5583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489071047"/>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605600076"/>
      </p:ext>
    </p:extLst>
  </p:cSld>
  <p:clrMap bg1="lt1" tx1="dk1" bg2="lt2" tx2="dk2" accent1="accent1" accent2="accent2" accent3="accent3" accent4="accent4" accent5="accent5" accent6="accent6" hlink="hlink" folHlink="folHlink"/>
  <p:sldLayoutIdLst>
    <p:sldLayoutId id="2147483826"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58" tIns="40977" rIns="81958" bIns="40977" anchor="ctr"/>
          <a:lstStyle/>
          <a:p>
            <a:pPr defTabSz="819158"/>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865" y="6562202"/>
            <a:ext cx="877066" cy="223205"/>
          </a:xfrm>
          <a:prstGeom prst="rect">
            <a:avLst/>
          </a:prstGeom>
          <a:noFill/>
          <a:ln w="9525">
            <a:noFill/>
            <a:round/>
            <a:headEnd/>
            <a:tailEnd/>
          </a:ln>
          <a:effectLst/>
        </p:spPr>
        <p:txBody>
          <a:bodyPr wrap="none" lIns="80664" tIns="41943" rIns="80664" bIns="41943"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19911"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3076" name="Rectangle 3"/>
          <p:cNvSpPr>
            <a:spLocks noChangeArrowheads="1"/>
          </p:cNvSpPr>
          <p:nvPr/>
        </p:nvSpPr>
        <p:spPr bwMode="auto">
          <a:xfrm>
            <a:off x="7848770" y="6547493"/>
            <a:ext cx="665257" cy="223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64" tIns="41943" rIns="80664" bIns="41943" anchor="ctr">
            <a:spAutoFit/>
          </a:bodyPr>
          <a:lstStyle/>
          <a:p>
            <a:pPr algn="ctr" defTabSz="819158">
              <a:buClr>
                <a:srgbClr val="FFFFFF"/>
              </a:buClr>
              <a:buFont typeface="Comic Sans MS" charset="0"/>
              <a:buNone/>
              <a:tabLst>
                <a:tab pos="0" algn="l"/>
                <a:tab pos="817733" algn="l"/>
                <a:tab pos="1636892" algn="l"/>
                <a:tab pos="2456049" algn="l"/>
                <a:tab pos="3276632" algn="l"/>
                <a:tab pos="4095790" algn="l"/>
                <a:tab pos="4916373" algn="l"/>
                <a:tab pos="5735530" algn="l"/>
                <a:tab pos="6554689" algn="l"/>
                <a:tab pos="7375271" algn="l"/>
                <a:tab pos="8194429" algn="l"/>
                <a:tab pos="9012162"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818" y="106456"/>
            <a:ext cx="4061114" cy="991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987" tIns="45494" rIns="90987" bIns="45494">
            <a:spAutoFit/>
          </a:bodyPr>
          <a:lstStyle/>
          <a:p>
            <a:pPr defTabSz="819158">
              <a:lnSpc>
                <a:spcPct val="125000"/>
              </a:lnSpc>
              <a:spcBef>
                <a:spcPts val="1346"/>
              </a:spcBef>
              <a:buClr>
                <a:srgbClr val="FFFF00"/>
              </a:buClr>
              <a:buFont typeface="Helvetica" charset="0"/>
              <a:buNone/>
              <a:tabLst>
                <a:tab pos="0" algn="l"/>
                <a:tab pos="817733" algn="l"/>
                <a:tab pos="1636892" algn="l"/>
                <a:tab pos="2456049" algn="l"/>
                <a:tab pos="3276632" algn="l"/>
                <a:tab pos="4095790" algn="l"/>
                <a:tab pos="4916373" algn="l"/>
                <a:tab pos="5735530" algn="l"/>
                <a:tab pos="6554689" algn="l"/>
                <a:tab pos="7375271" algn="l"/>
                <a:tab pos="8194429" algn="l"/>
                <a:tab pos="9012162"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3501614864"/>
      </p:ext>
    </p:extLst>
  </p:cSld>
  <p:clrMap bg1="lt1" tx1="dk1" bg2="lt2" tx2="dk2" accent1="accent1" accent2="accent2" accent3="accent3" accent4="accent4" accent5="accent5" accent6="accent6" hlink="hlink" folHlink="folHlink"/>
  <p:sldLayoutIdLst>
    <p:sldLayoutId id="2147483828" r:id="rId1"/>
  </p:sldLayoutIdLst>
  <p:txStyles>
    <p:titleStyle>
      <a:lvl1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763"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527"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291"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055"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4787" indent="-334787" algn="l" defTabSz="408867" rtl="0" eaLnBrk="0" fontAlgn="base" hangingPunct="0">
        <a:lnSpc>
          <a:spcPct val="93000"/>
        </a:lnSpc>
        <a:spcBef>
          <a:spcPts val="785"/>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0832" indent="-279226" algn="l" defTabSz="408867" rtl="0" eaLnBrk="0" fontAlgn="base" hangingPunct="0">
        <a:lnSpc>
          <a:spcPct val="93000"/>
        </a:lnSpc>
        <a:spcBef>
          <a:spcPts val="695"/>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028" indent="-222241" algn="l" defTabSz="408867" rtl="0" eaLnBrk="0" fontAlgn="base" hangingPunct="0">
        <a:lnSpc>
          <a:spcPct val="93000"/>
        </a:lnSpc>
        <a:spcBef>
          <a:spcPts val="583"/>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5632" indent="-222241" algn="l" defTabSz="408867"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5813" indent="-222241" algn="l" defTabSz="408867"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242"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005"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6770"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6534"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763" rtl="0" eaLnBrk="1" latinLnBrk="0" hangingPunct="1">
        <a:defRPr sz="1600" kern="1200">
          <a:solidFill>
            <a:schemeClr val="tx1"/>
          </a:solidFill>
          <a:latin typeface="+mn-lt"/>
          <a:ea typeface="+mn-ea"/>
          <a:cs typeface="+mn-cs"/>
        </a:defRPr>
      </a:lvl1pPr>
      <a:lvl2pPr marL="409763" algn="l" defTabSz="409763" rtl="0" eaLnBrk="1" latinLnBrk="0" hangingPunct="1">
        <a:defRPr sz="1600" kern="1200">
          <a:solidFill>
            <a:schemeClr val="tx1"/>
          </a:solidFill>
          <a:latin typeface="+mn-lt"/>
          <a:ea typeface="+mn-ea"/>
          <a:cs typeface="+mn-cs"/>
        </a:defRPr>
      </a:lvl2pPr>
      <a:lvl3pPr marL="819527" algn="l" defTabSz="409763" rtl="0" eaLnBrk="1" latinLnBrk="0" hangingPunct="1">
        <a:defRPr sz="1600" kern="1200">
          <a:solidFill>
            <a:schemeClr val="tx1"/>
          </a:solidFill>
          <a:latin typeface="+mn-lt"/>
          <a:ea typeface="+mn-ea"/>
          <a:cs typeface="+mn-cs"/>
        </a:defRPr>
      </a:lvl3pPr>
      <a:lvl4pPr marL="1229291" algn="l" defTabSz="409763" rtl="0" eaLnBrk="1" latinLnBrk="0" hangingPunct="1">
        <a:defRPr sz="1600" kern="1200">
          <a:solidFill>
            <a:schemeClr val="tx1"/>
          </a:solidFill>
          <a:latin typeface="+mn-lt"/>
          <a:ea typeface="+mn-ea"/>
          <a:cs typeface="+mn-cs"/>
        </a:defRPr>
      </a:lvl4pPr>
      <a:lvl5pPr marL="1639055" algn="l" defTabSz="409763" rtl="0" eaLnBrk="1" latinLnBrk="0" hangingPunct="1">
        <a:defRPr sz="1600" kern="1200">
          <a:solidFill>
            <a:schemeClr val="tx1"/>
          </a:solidFill>
          <a:latin typeface="+mn-lt"/>
          <a:ea typeface="+mn-ea"/>
          <a:cs typeface="+mn-cs"/>
        </a:defRPr>
      </a:lvl5pPr>
      <a:lvl6pPr marL="2048820" algn="l" defTabSz="409763" rtl="0" eaLnBrk="1" latinLnBrk="0" hangingPunct="1">
        <a:defRPr sz="1600" kern="1200">
          <a:solidFill>
            <a:schemeClr val="tx1"/>
          </a:solidFill>
          <a:latin typeface="+mn-lt"/>
          <a:ea typeface="+mn-ea"/>
          <a:cs typeface="+mn-cs"/>
        </a:defRPr>
      </a:lvl6pPr>
      <a:lvl7pPr marL="2458584" algn="l" defTabSz="409763" rtl="0" eaLnBrk="1" latinLnBrk="0" hangingPunct="1">
        <a:defRPr sz="1600" kern="1200">
          <a:solidFill>
            <a:schemeClr val="tx1"/>
          </a:solidFill>
          <a:latin typeface="+mn-lt"/>
          <a:ea typeface="+mn-ea"/>
          <a:cs typeface="+mn-cs"/>
        </a:defRPr>
      </a:lvl7pPr>
      <a:lvl8pPr marL="2868346" algn="l" defTabSz="409763" rtl="0" eaLnBrk="1" latinLnBrk="0" hangingPunct="1">
        <a:defRPr sz="1600" kern="1200">
          <a:solidFill>
            <a:schemeClr val="tx1"/>
          </a:solidFill>
          <a:latin typeface="+mn-lt"/>
          <a:ea typeface="+mn-ea"/>
          <a:cs typeface="+mn-cs"/>
        </a:defRPr>
      </a:lvl8pPr>
      <a:lvl9pPr marL="3278110" algn="l" defTabSz="40976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980091895"/>
      </p:ext>
    </p:extLst>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066078705"/>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3640584513"/>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2526391207"/>
      </p:ext>
    </p:extLst>
  </p:cSld>
  <p:clrMap bg1="dk2" tx1="lt1" bg2="dk1" tx2="lt2" accent1="accent1" accent2="accent2" accent3="accent3" accent4="accent4" accent5="accent5" accent6="accent6" hlink="hlink" folHlink="folHlink"/>
  <p:sldLayoutIdLst>
    <p:sldLayoutId id="2147483851" r:id="rId1"/>
    <p:sldLayoutId id="2147483852"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638336253"/>
      </p:ext>
    </p:extLst>
  </p:cSld>
  <p:clrMap bg1="lt1" tx1="dk1" bg2="lt2" tx2="dk2" accent1="accent1" accent2="accent2" accent3="accent3" accent4="accent4" accent5="accent5" accent6="accent6" hlink="hlink" folHlink="folHlink"/>
  <p:sldLayoutIdLst>
    <p:sldLayoutId id="214748385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elationships Between the Synoptic Gospels – Charleton&amp;#39;s Thoughts">
            <a:extLst>
              <a:ext uri="{FF2B5EF4-FFF2-40B4-BE49-F238E27FC236}">
                <a16:creationId xmlns:a16="http://schemas.microsoft.com/office/drawing/2014/main" id="{4F8E70C9-9509-1849-977C-37E88002A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0"/>
            <a:ext cx="842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charset="0"/>
              <a:ea typeface="ＭＳ Ｐゴシック" charset="0"/>
              <a:cs typeface="+mn-cs"/>
            </a:endParaRPr>
          </a:p>
        </p:txBody>
      </p:sp>
      <p:sp>
        <p:nvSpPr>
          <p:cNvPr id="8" name="Rectangle 7">
            <a:extLst>
              <a:ext uri="{FF2B5EF4-FFF2-40B4-BE49-F238E27FC236}">
                <a16:creationId xmlns:a16="http://schemas.microsoft.com/office/drawing/2014/main" id="{E02931AB-8D82-A64E-A255-4F4547E05BAC}"/>
              </a:ext>
            </a:extLst>
          </p:cNvPr>
          <p:cNvSpPr txBox="1">
            <a:spLocks noChangeArrowheads="1"/>
          </p:cNvSpPr>
          <p:nvPr/>
        </p:nvSpPr>
        <p:spPr bwMode="auto">
          <a:xfrm>
            <a:off x="1" y="22631"/>
            <a:ext cx="9143999" cy="12806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a:defRPr sz="5400" b="1">
                <a:solidFill>
                  <a:schemeClr val="bg1"/>
                </a:solidFill>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8000" b="1" i="0" u="none" strike="noStrike" kern="1200" cap="none" spc="0" normalizeH="0" baseline="0" noProof="0" dirty="0">
                <a:ln>
                  <a:noFill/>
                </a:ln>
                <a:solidFill>
                  <a:srgbClr val="FFFFFF"/>
                </a:solidFill>
                <a:effectLst>
                  <a:glow rad="228600">
                    <a:srgbClr val="000000">
                      <a:alpha val="75000"/>
                    </a:srgbClr>
                  </a:glow>
                </a:effectLst>
                <a:uLnTx/>
                <a:uFillTx/>
                <a:latin typeface="Arial"/>
                <a:ea typeface="+mj-ea"/>
                <a:cs typeface="+mj-cs"/>
              </a:rPr>
              <a:t>مشكلة الإزائية</a:t>
            </a:r>
            <a:endParaRPr kumimoji="0" lang="en-US" sz="8000" b="1" i="0" u="none" strike="noStrike" kern="1200" cap="none" spc="0" normalizeH="0" baseline="0" noProof="0" dirty="0">
              <a:ln>
                <a:noFill/>
              </a:ln>
              <a:solidFill>
                <a:srgbClr val="FFFFFF"/>
              </a:solidFill>
              <a:effectLst>
                <a:glow rad="228600">
                  <a:srgbClr val="000000">
                    <a:alpha val="75000"/>
                  </a:srgbClr>
                </a:glow>
              </a:effectLst>
              <a:uLnTx/>
              <a:uFillTx/>
              <a:latin typeface="Arial"/>
              <a:ea typeface="+mj-ea"/>
              <a:cs typeface="+mj-cs"/>
            </a:endParaRPr>
          </a:p>
        </p:txBody>
      </p:sp>
      <p:sp>
        <p:nvSpPr>
          <p:cNvPr id="2" name="Rectangle 1">
            <a:extLst>
              <a:ext uri="{FF2B5EF4-FFF2-40B4-BE49-F238E27FC236}">
                <a16:creationId xmlns:a16="http://schemas.microsoft.com/office/drawing/2014/main" id="{482AC813-EA14-9DF7-1560-1E8594F23872}"/>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235</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661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350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564</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1068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charset="0"/>
                <a:ea typeface="ＭＳ Ｐゴシック" charset="0"/>
                <a:cs typeface="Arial" charset="0"/>
              </a:rPr>
              <a:t>مخطط</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أولوية</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ماركان</a:t>
            </a:r>
            <a:endParaRPr lang="en-US" sz="3600" b="1" dirty="0">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161944" y="228603"/>
            <a:ext cx="3666260" cy="646266"/>
          </a:xfrm>
          <a:solidFill>
            <a:schemeClr val="bg2"/>
          </a:solidFill>
        </p:spPr>
        <p:txBody>
          <a:bodyPr wrap="none" anchor="t" anchorCtr="0">
            <a:spAutoFit/>
          </a:bodyPr>
          <a:lstStyle/>
          <a:p>
            <a:pPr eaLnBrk="1" hangingPunct="1"/>
            <a:r>
              <a:rPr lang="ar-JO" sz="3600" b="1" dirty="0">
                <a:solidFill>
                  <a:schemeClr val="tx1"/>
                </a:solidFill>
                <a:latin typeface="Arial" charset="0"/>
                <a:ea typeface="SimSun" charset="0"/>
                <a:cs typeface="SimSun" charset="0"/>
              </a:rPr>
              <a:t>تأريخ الأناجيل الإزائية</a:t>
            </a:r>
            <a:endParaRPr lang="en-US" sz="3600" b="1" dirty="0">
              <a:solidFill>
                <a:schemeClr val="tx1"/>
              </a:solidFill>
              <a:latin typeface="Arial" charset="0"/>
              <a:ea typeface="SimSun" charset="0"/>
              <a:cs typeface="SimSun"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و 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 يستخدم كل من متى و لوقا انجيل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يمكن أن يكون مرقس قد كتب في أي وقت بين 50 و 70 م</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charset="0"/>
                <a:ea typeface="SimSun" charset="0"/>
                <a:cs typeface="SimSun" charset="0"/>
              </a:rPr>
              <a:t>حلول المشكلة الإزائية</a:t>
            </a:r>
            <a:endParaRPr lang="en-US" sz="3600" i="0" dirty="0">
              <a:solidFill>
                <a:schemeClr val="tx1"/>
              </a:solidFill>
              <a:latin typeface="Arial" charset="0"/>
              <a:ea typeface="SimSun" charset="0"/>
              <a:cs typeface="SimSun"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1.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التقليد الشفوي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2.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الإنجيل المبكر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يفترض البعض أن كتاب الأناجيل الإزائية كان لديهم إمكانية الوصول إلى إنجيل مبكر و قد فقد الآن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3.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4.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اقترح البعض أن الكتاب الإزائيين أخذوا من بعضهم البعض و 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charset="0"/>
                <a:ea typeface="SimSun" charset="0"/>
                <a:cs typeface="SimSun" charset="0"/>
              </a:rPr>
              <a:t>حلول المشكلة الإزائية</a:t>
            </a:r>
            <a:endParaRPr lang="en-US" sz="3600" i="0" dirty="0">
              <a:solidFill>
                <a:srgbClr val="FFFFFF"/>
              </a:solidFill>
              <a:latin typeface="Arial" charset="0"/>
              <a:ea typeface="SimSun" charset="0"/>
              <a:cs typeface="SimSun"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5.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مصدرين رئيسيين</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الرأي الأكثر شيوعًا حاليًا هو أن مَرقُس ووثيقة افتراضية ، تُدعى كويل أو كيو و تعني بالألمانية المصدر و تم استخدامها من متى و 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6.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مزيج</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50 م</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مرقس</a:t>
            </a:r>
            <a:b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65 م</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لوقا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متى</a:t>
            </a:r>
            <a:endParaRPr kumimoji="0" lang="en-US" sz="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charset="0"/>
                <a:ea typeface="SimSun" charset="0"/>
                <a:cs typeface="SimSun" charset="0"/>
              </a:rPr>
              <a:t>فرضية المصدرين</a:t>
            </a:r>
            <a:endParaRPr lang="en-US" sz="3200" b="1" dirty="0">
              <a:solidFill>
                <a:schemeClr val="tx1"/>
              </a:solidFill>
              <a:latin typeface="Arial" charset="0"/>
              <a:ea typeface="SimSun" charset="0"/>
              <a:cs typeface="SimSun"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86603" cy="37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87" tIns="45687" rIns="45687" bIns="45687">
            <a:spAutoFit/>
          </a:bodyPr>
          <a:lstStyle>
            <a:lvl1pPr>
              <a:defRPr sz="2000" b="1">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sz="2000" b="1" i="0" u="none" strike="noStrike" kern="1200" cap="none" spc="0" normalizeH="0" baseline="0" noProof="0">
                <a:ln>
                  <a:noFill/>
                </a:ln>
                <a:solidFill>
                  <a:srgbClr val="FFFFFF"/>
                </a:solidFill>
                <a:effectLst/>
                <a:uLnTx/>
                <a:uFillTx/>
                <a:latin typeface="Arial" charset="0"/>
                <a:ea typeface="ＭＳ Ｐゴシック" charset="0"/>
                <a:cs typeface="+mn-cs"/>
              </a:rPr>
              <a:t>50</a:t>
            </a:r>
          </a:p>
        </p:txBody>
      </p:sp>
      <p:sp>
        <p:nvSpPr>
          <p:cNvPr id="4845" name="Text Box 1028"/>
          <p:cNvSpPr txBox="1"/>
          <p:nvPr/>
        </p:nvSpPr>
        <p:spPr>
          <a:xfrm>
            <a:off x="5041900" y="1217612"/>
            <a:ext cx="1485900" cy="1148205"/>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solidFill>
                  <a:srgbClr val="FFFFFF"/>
                </a:solidFill>
              </a:defRPr>
            </a:pPr>
            <a: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t>كيو</a:t>
            </a:r>
            <a:b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t>انطاكية</a:t>
            </a:r>
          </a:p>
          <a:p>
            <a:pPr marL="0" marR="0" lvl="0" indent="0" algn="ctr" defTabSz="914400" rtl="1" eaLnBrk="0" fontAlgn="base" latinLnBrk="0" hangingPunct="0">
              <a:lnSpc>
                <a:spcPct val="100000"/>
              </a:lnSpc>
              <a:spcBef>
                <a:spcPct val="0"/>
              </a:spcBef>
              <a:spcAft>
                <a:spcPct val="0"/>
              </a:spcAft>
              <a:buClrTx/>
              <a:buSzTx/>
              <a:buFontTx/>
              <a:buNone/>
              <a:tabLst/>
              <a:defRPr>
                <a:solidFill>
                  <a:srgbClr val="FFFFFF"/>
                </a:solidFill>
              </a:defRPr>
            </a:pPr>
            <a: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t>50 م</a:t>
            </a:r>
          </a:p>
        </p:txBody>
      </p:sp>
      <p:sp>
        <p:nvSpPr>
          <p:cNvPr id="4846" name="Text Box 1029"/>
          <p:cNvSpPr txBox="1"/>
          <p:nvPr/>
        </p:nvSpPr>
        <p:spPr>
          <a:xfrm>
            <a:off x="2895600" y="1217612"/>
            <a:ext cx="1625600" cy="1148206"/>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defRPr>
            </a:pPr>
            <a: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t>مرقس</a:t>
            </a:r>
            <a:b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t>روما</a:t>
            </a:r>
            <a:b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uLnTx/>
                <a:uFillTx/>
                <a:latin typeface="Arial" charset="0"/>
                <a:ea typeface="ＭＳ Ｐゴシック" charset="0"/>
                <a:cs typeface="+mn-cs"/>
              </a:rPr>
              <a:t>65 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0">
                <a:latin typeface="SimSun"/>
                <a:ea typeface="SimSun"/>
                <a:cs typeface="SimSun"/>
                <a:sym typeface="SimSun"/>
              </a:rPr>
              <a:t>فرضية المصادر الأربعة</a:t>
            </a: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53" name="م أورشليم 60-65 م"/>
            <p:cNvSpPr txBox="1"/>
            <p:nvPr/>
          </p:nvSpPr>
          <p:spPr>
            <a:xfrm>
              <a:off x="45687" y="111697"/>
              <a:ext cx="1775525" cy="11482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م</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أورشليم</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60-65 م</a:t>
              </a:r>
            </a:p>
          </p:txBody>
        </p:sp>
      </p:grpSp>
      <p:grpSp>
        <p:nvGrpSpPr>
          <p:cNvPr id="4857" name="Text Box 1039"/>
          <p:cNvGrpSpPr/>
          <p:nvPr/>
        </p:nvGrpSpPr>
        <p:grpSpPr>
          <a:xfrm>
            <a:off x="7048500" y="1217618"/>
            <a:ext cx="1485900" cy="1373188"/>
            <a:chOff x="0" y="0"/>
            <a:chExt cx="1485900" cy="1373187"/>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endParaRPr>
            </a:p>
          </p:txBody>
        </p:sp>
        <p:sp>
          <p:nvSpPr>
            <p:cNvPr id="4856" name="ل قيصرية"/>
            <p:cNvSpPr txBox="1"/>
            <p:nvPr/>
          </p:nvSpPr>
          <p:spPr>
            <a:xfrm>
              <a:off x="45687" y="290291"/>
              <a:ext cx="1394525" cy="7926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ل</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59" name="متى أنطاكية 85 م"/>
            <p:cNvSpPr txBox="1"/>
            <p:nvPr/>
          </p:nvSpPr>
          <p:spPr>
            <a:xfrm>
              <a:off x="45687" y="111697"/>
              <a:ext cx="1775525" cy="11482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متى</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أنطاكية</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85 م</a:t>
              </a:r>
            </a:p>
          </p:txBody>
        </p:sp>
      </p:grpSp>
      <p:grpSp>
        <p:nvGrpSpPr>
          <p:cNvPr id="4863" name="Text Box 1041"/>
          <p:cNvGrpSpPr/>
          <p:nvPr/>
        </p:nvGrpSpPr>
        <p:grpSpPr>
          <a:xfrm>
            <a:off x="5334000" y="3986219"/>
            <a:ext cx="2895600" cy="1373188"/>
            <a:chOff x="0" y="0"/>
            <a:chExt cx="2895600" cy="1373187"/>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endParaRPr>
            </a:p>
          </p:txBody>
        </p:sp>
        <p:sp>
          <p:nvSpPr>
            <p:cNvPr id="4862" name="لوقا قيصرية – كورنثوس ؟ 60 م، 80 م"/>
            <p:cNvSpPr txBox="1"/>
            <p:nvPr/>
          </p:nvSpPr>
          <p:spPr>
            <a:xfrm>
              <a:off x="45687" y="112491"/>
              <a:ext cx="2804225" cy="11482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لوقا</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قيصرية – كورنثوس ؟</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60 م، 80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endParaRPr>
            </a:p>
          </p:txBody>
        </p:sp>
        <p:sp>
          <p:nvSpPr>
            <p:cNvPr id="4865" name="لوقا الأول"/>
            <p:cNvSpPr txBox="1"/>
            <p:nvPr/>
          </p:nvSpPr>
          <p:spPr>
            <a:xfrm>
              <a:off x="45687" y="48197"/>
              <a:ext cx="2042225" cy="4370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pPr marL="0" marR="0" lvl="0" indent="0" algn="ctr" defTabSz="914400" rtl="1" eaLnBrk="0" fontAlgn="base" latinLnBrk="0" hangingPunct="0">
                <a:lnSpc>
                  <a:spcPct val="100000"/>
                </a:lnSpc>
                <a:spcBef>
                  <a:spcPts val="1400"/>
                </a:spcBef>
                <a:spcAft>
                  <a:spcPct val="0"/>
                </a:spcAft>
                <a:buClrTx/>
                <a:buSzTx/>
                <a:buFontTx/>
                <a:buNone/>
                <a:tab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endParaRPr>
            </a:p>
          </p:txBody>
        </p:sp>
        <p:sp>
          <p:nvSpPr>
            <p:cNvPr id="4868" name="مصدر         لوقا 1-2"/>
            <p:cNvSpPr txBox="1"/>
            <p:nvPr/>
          </p:nvSpPr>
          <p:spPr>
            <a:xfrm>
              <a:off x="45687" y="22797"/>
              <a:ext cx="1813625" cy="792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pPr marL="0" marR="0" lvl="0" indent="0" algn="ctr" defTabSz="914400" rtl="1" eaLnBrk="0" fontAlgn="base" latinLnBrk="0" hangingPunct="0">
                <a:lnSpc>
                  <a:spcPct val="100000"/>
                </a:lnSpc>
                <a:spcBef>
                  <a:spcPts val="1400"/>
                </a:spcBef>
                <a:spcAft>
                  <a:spcPct val="0"/>
                </a:spcAft>
                <a:buClrTx/>
                <a:buSzTx/>
                <a:buFontTx/>
                <a:buNone/>
                <a:tab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مصدر         لوقا 1-2</a:t>
              </a:r>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71" name="التقليد    الأنطاكي"/>
            <p:cNvSpPr txBox="1"/>
            <p:nvPr/>
          </p:nvSpPr>
          <p:spPr>
            <a:xfrm>
              <a:off x="45687" y="60897"/>
              <a:ext cx="1775525" cy="792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pPr marL="0" marR="0" lvl="0" indent="0" algn="ctr" defTabSz="914400" rtl="1" eaLnBrk="0" fontAlgn="base" latinLnBrk="0" hangingPunct="0">
                <a:lnSpc>
                  <a:spcPct val="100000"/>
                </a:lnSpc>
                <a:spcBef>
                  <a:spcPts val="1400"/>
                </a:spcBef>
                <a:spcAft>
                  <a:spcPct val="0"/>
                </a:spcAft>
                <a:buClrTx/>
                <a:buSzTx/>
                <a:buFontTx/>
                <a:buNone/>
                <a:tab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charset="0"/>
                  <a:ea typeface="ＭＳ Ｐゴシック" charset="0"/>
                  <a:cs typeface="+mn-cs"/>
                </a:rP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الرومان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اليونانيين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فعله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الكنيسة</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Comic Sans MS" charset="0"/>
                <a:ea typeface="MS Gothic" charset="0"/>
                <a:cs typeface="MS Gothic" charset="0"/>
              </a:rPr>
              <a:t>بعد الإزائية</a:t>
            </a:r>
            <a:endParaRPr kumimoji="0" lang="en-GB" sz="3200" b="1" i="0" u="none" strike="noStrike" kern="1200" cap="none" spc="0" normalizeH="0" baseline="0" noProof="0" dirty="0">
              <a:ln>
                <a:noFill/>
              </a:ln>
              <a:solidFill>
                <a:srgbClr val="FFFFFF"/>
              </a:solidFill>
              <a:effectLst/>
              <a:uLnTx/>
              <a:uFillTx/>
              <a:latin typeface="Comic Sans MS" charset="0"/>
              <a:ea typeface="MS Gothic" charset="0"/>
              <a:cs typeface="MS Gothic" charset="0"/>
            </a:endParaRPr>
          </a:p>
        </p:txBody>
      </p:sp>
      <p:sp>
        <p:nvSpPr>
          <p:cNvPr id="29752" name="Text Box 56"/>
          <p:cNvSpPr txBox="1">
            <a:spLocks noChangeArrowheads="1"/>
          </p:cNvSpPr>
          <p:nvPr/>
        </p:nvSpPr>
        <p:spPr bwMode="auto">
          <a:xfrm>
            <a:off x="4786314" y="1665292"/>
            <a:ext cx="2605092" cy="1562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64-68 م</a:t>
            </a:r>
            <a:endParaRPr kumimoji="0" lang="en-GB"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الأربعينات</a:t>
            </a:r>
            <a:endParaRPr kumimoji="0" lang="en-GB"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متى أعتقد أنها كتبت</a:t>
            </a:r>
            <a:endParaRPr lang="en-US" dirty="0">
              <a:latin typeface="Times New Roman" charset="0"/>
              <a:cs typeface="MS Gothic" charset="0"/>
            </a:endParaRPr>
          </a:p>
        </p:txBody>
      </p:sp>
      <p:sp>
        <p:nvSpPr>
          <p:cNvPr id="65" name="TextBox 64"/>
          <p:cNvSpPr txBox="1"/>
          <p:nvPr/>
        </p:nvSpPr>
        <p:spPr>
          <a:xfrm>
            <a:off x="8610604" y="5"/>
            <a:ext cx="556433"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charset="0"/>
                <a:ea typeface="ＭＳ Ｐゴシック" charset="0"/>
              </a:rPr>
              <a:t>دراسات نقدية في العهد الجديد</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98884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pic>
        <p:nvPicPr>
          <p:cNvPr id="1682435"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096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sp>
        <p:nvSpPr>
          <p:cNvPr id="1682436" name="Rectangle 4"/>
          <p:cNvSpPr>
            <a:spLocks noGrp="1" noChangeArrowheads="1"/>
          </p:cNvSpPr>
          <p:nvPr>
            <p:ph type="title" idx="4294967295"/>
          </p:nvPr>
        </p:nvSpPr>
        <p:spPr>
          <a:xfrm>
            <a:off x="457200" y="503238"/>
            <a:ext cx="8229600" cy="1020762"/>
          </a:xfrm>
        </p:spPr>
        <p:txBody>
          <a:bodyPr/>
          <a:lstStyle/>
          <a:p>
            <a:r>
              <a:rPr lang="ar-SA" sz="5400" b="1" dirty="0">
                <a:solidFill>
                  <a:schemeClr val="bg1"/>
                </a:solidFill>
              </a:rPr>
              <a:t>مشكلة الإزائية</a:t>
            </a:r>
            <a:endParaRPr lang="en-US" b="1" dirty="0">
              <a:solidFill>
                <a:schemeClr val="bg1"/>
              </a:solidFill>
            </a:endParaRPr>
          </a:p>
        </p:txBody>
      </p:sp>
      <p:pic>
        <p:nvPicPr>
          <p:cNvPr id="1682437"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34290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82438" name="Picture 6"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2484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7101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101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2532" name="AutoShape 4"/>
          <p:cNvSpPr>
            <a:spLocks noChangeArrowheads="1"/>
          </p:cNvSpPr>
          <p:nvPr/>
        </p:nvSpPr>
        <p:spPr bwMode="auto">
          <a:xfrm>
            <a:off x="4738690" y="9334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2533"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2534"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2535"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2536" name="Rectangle 8"/>
          <p:cNvSpPr>
            <a:spLocks noChangeArrowheads="1"/>
          </p:cNvSpPr>
          <p:nvPr/>
        </p:nvSpPr>
        <p:spPr bwMode="auto">
          <a:xfrm>
            <a:off x="1130306" y="777881"/>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1017" name="Rectangle 9"/>
          <p:cNvSpPr>
            <a:spLocks noChangeArrowheads="1"/>
          </p:cNvSpPr>
          <p:nvPr/>
        </p:nvSpPr>
        <p:spPr bwMode="auto">
          <a:xfrm>
            <a:off x="4814890"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1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19"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grpSp>
        <p:nvGrpSpPr>
          <p:cNvPr id="171021" name="Group 16"/>
          <p:cNvGrpSpPr>
            <a:grpSpLocks/>
          </p:cNvGrpSpPr>
          <p:nvPr/>
        </p:nvGrpSpPr>
        <p:grpSpPr bwMode="auto">
          <a:xfrm>
            <a:off x="5070475" y="2154320"/>
            <a:ext cx="890588" cy="639515"/>
            <a:chOff x="3513" y="1538"/>
            <a:chExt cx="617" cy="457"/>
          </a:xfrm>
        </p:grpSpPr>
        <p:sp>
          <p:nvSpPr>
            <p:cNvPr id="171055"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171056" name="Rectangle 19"/>
            <p:cNvSpPr>
              <a:spLocks noChangeArrowheads="1"/>
            </p:cNvSpPr>
            <p:nvPr/>
          </p:nvSpPr>
          <p:spPr bwMode="auto">
            <a:xfrm>
              <a:off x="3513" y="1842"/>
              <a:ext cx="617"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18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grpSp>
      <p:sp>
        <p:nvSpPr>
          <p:cNvPr id="171023" name="Rectangle 24"/>
          <p:cNvSpPr>
            <a:spLocks noChangeArrowheads="1"/>
          </p:cNvSpPr>
          <p:nvPr/>
        </p:nvSpPr>
        <p:spPr bwMode="auto">
          <a:xfrm>
            <a:off x="1757363" y="1004889"/>
            <a:ext cx="2355850" cy="57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24" name="Rectangle 25"/>
          <p:cNvSpPr>
            <a:spLocks noChangeArrowheads="1"/>
          </p:cNvSpPr>
          <p:nvPr/>
        </p:nvSpPr>
        <p:spPr bwMode="auto">
          <a:xfrm>
            <a:off x="5588006" y="1025526"/>
            <a:ext cx="2036763" cy="57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25" name="Rectangle 26"/>
          <p:cNvSpPr>
            <a:spLocks noChangeArrowheads="1"/>
          </p:cNvSpPr>
          <p:nvPr/>
        </p:nvSpPr>
        <p:spPr bwMode="auto">
          <a:xfrm>
            <a:off x="2149481" y="3692526"/>
            <a:ext cx="2035175" cy="57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26" name="Rectangle 27"/>
          <p:cNvSpPr>
            <a:spLocks noChangeArrowheads="1"/>
          </p:cNvSpPr>
          <p:nvPr/>
        </p:nvSpPr>
        <p:spPr bwMode="auto">
          <a:xfrm>
            <a:off x="1785918" y="1560513"/>
            <a:ext cx="2500330"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27" name="Rectangle 28"/>
          <p:cNvSpPr>
            <a:spLocks noChangeArrowheads="1"/>
          </p:cNvSpPr>
          <p:nvPr/>
        </p:nvSpPr>
        <p:spPr bwMode="auto">
          <a:xfrm>
            <a:off x="5899151" y="1570038"/>
            <a:ext cx="1766888"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الرومان</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28" name="Rectangle 29"/>
          <p:cNvSpPr>
            <a:spLocks noChangeArrowheads="1"/>
          </p:cNvSpPr>
          <p:nvPr/>
        </p:nvSpPr>
        <p:spPr bwMode="auto">
          <a:xfrm>
            <a:off x="2071671" y="4237038"/>
            <a:ext cx="2157434"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اليونانيين</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29" name="Rectangle 30"/>
          <p:cNvSpPr>
            <a:spLocks noChangeArrowheads="1"/>
          </p:cNvSpPr>
          <p:nvPr/>
        </p:nvSpPr>
        <p:spPr bwMode="auto">
          <a:xfrm>
            <a:off x="2424117" y="2070100"/>
            <a:ext cx="1766887"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30" name="Rectangle 31"/>
          <p:cNvSpPr>
            <a:spLocks noChangeArrowheads="1"/>
          </p:cNvSpPr>
          <p:nvPr/>
        </p:nvSpPr>
        <p:spPr bwMode="auto">
          <a:xfrm>
            <a:off x="5881688" y="2065338"/>
            <a:ext cx="1766887"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31" name="Rectangle 32"/>
          <p:cNvSpPr>
            <a:spLocks noChangeArrowheads="1"/>
          </p:cNvSpPr>
          <p:nvPr/>
        </p:nvSpPr>
        <p:spPr bwMode="auto">
          <a:xfrm>
            <a:off x="2000232" y="4735517"/>
            <a:ext cx="2206643"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32" name="Rectangle 33"/>
          <p:cNvSpPr>
            <a:spLocks noChangeArrowheads="1"/>
          </p:cNvSpPr>
          <p:nvPr/>
        </p:nvSpPr>
        <p:spPr bwMode="auto">
          <a:xfrm>
            <a:off x="2427288" y="2574925"/>
            <a:ext cx="1766887"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33" name="Rectangle 34"/>
          <p:cNvSpPr>
            <a:spLocks noChangeArrowheads="1"/>
          </p:cNvSpPr>
          <p:nvPr/>
        </p:nvSpPr>
        <p:spPr bwMode="auto">
          <a:xfrm>
            <a:off x="5572133" y="2584450"/>
            <a:ext cx="1487484"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مافعله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34" name="Rectangle 35"/>
          <p:cNvSpPr>
            <a:spLocks noChangeArrowheads="1"/>
          </p:cNvSpPr>
          <p:nvPr/>
        </p:nvSpPr>
        <p:spPr bwMode="auto">
          <a:xfrm>
            <a:off x="1643042" y="5251450"/>
            <a:ext cx="204472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171035" name="Text Box 36"/>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grpSp>
        <p:nvGrpSpPr>
          <p:cNvPr id="171036" name="Group 37"/>
          <p:cNvGrpSpPr>
            <a:grpSpLocks/>
          </p:cNvGrpSpPr>
          <p:nvPr/>
        </p:nvGrpSpPr>
        <p:grpSpPr bwMode="auto">
          <a:xfrm>
            <a:off x="3219450" y="2214554"/>
            <a:ext cx="2566996" cy="2827346"/>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grpSp>
        <p:nvGrpSpPr>
          <p:cNvPr id="6" name="Group 41"/>
          <p:cNvGrpSpPr>
            <a:grpSpLocks/>
          </p:cNvGrpSpPr>
          <p:nvPr/>
        </p:nvGrpSpPr>
        <p:grpSpPr bwMode="auto">
          <a:xfrm>
            <a:off x="2197100" y="2627160"/>
            <a:ext cx="4516438" cy="938600"/>
            <a:chOff x="1523" y="2010"/>
            <a:chExt cx="3129" cy="542"/>
          </a:xfrm>
        </p:grpSpPr>
        <p:sp>
          <p:nvSpPr>
            <p:cNvPr id="171046" name="Text Box 42"/>
            <p:cNvSpPr txBox="1">
              <a:spLocks noChangeArrowheads="1"/>
            </p:cNvSpPr>
            <p:nvPr/>
          </p:nvSpPr>
          <p:spPr bwMode="auto">
            <a:xfrm rot="18900000">
              <a:off x="1523" y="2284"/>
              <a:ext cx="3129"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rPr>
                <a:t>النظر معاً</a:t>
              </a:r>
              <a:endParaRPr kumimoji="0" lang="en-GB"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endParaRPr>
            </a:p>
          </p:txBody>
        </p:sp>
        <p:sp>
          <p:nvSpPr>
            <p:cNvPr id="171047" name="Text Box 43"/>
            <p:cNvSpPr txBox="1">
              <a:spLocks noChangeArrowheads="1"/>
            </p:cNvSpPr>
            <p:nvPr/>
          </p:nvSpPr>
          <p:spPr bwMode="auto">
            <a:xfrm rot="18960000">
              <a:off x="1720" y="2010"/>
              <a:ext cx="2076"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rPr>
                <a:t>الإزائية</a:t>
              </a:r>
              <a:endParaRPr kumimoji="0" lang="en-GB"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endParaRPr>
            </a:p>
          </p:txBody>
        </p:sp>
      </p:grpSp>
      <p:sp>
        <p:nvSpPr>
          <p:cNvPr id="22572" name="Text Box 44"/>
          <p:cNvSpPr txBox="1">
            <a:spLocks noChangeArrowheads="1"/>
          </p:cNvSpPr>
          <p:nvPr/>
        </p:nvSpPr>
        <p:spPr bwMode="auto">
          <a:xfrm>
            <a:off x="3463925" y="3495679"/>
            <a:ext cx="5126038" cy="1946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النظر </a:t>
            </a:r>
          </a:p>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معاً</a:t>
            </a:r>
            <a:endParaRPr kumimoji="0" lang="en-GB"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endParaRPr>
          </a:p>
        </p:txBody>
      </p:sp>
      <p:sp>
        <p:nvSpPr>
          <p:cNvPr id="22573" name="Text Box 45"/>
          <p:cNvSpPr txBox="1">
            <a:spLocks noChangeArrowheads="1"/>
          </p:cNvSpPr>
          <p:nvPr/>
        </p:nvSpPr>
        <p:spPr bwMode="auto">
          <a:xfrm>
            <a:off x="1142976" y="815978"/>
            <a:ext cx="5857916" cy="1192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4488"/>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72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الإزائية</a:t>
            </a:r>
            <a:endParaRPr kumimoji="0" lang="en-GB" sz="7200" b="1" i="0" u="none" strike="noStrike" kern="1200" cap="none" spc="0" normalizeH="0" baseline="0" noProof="0" dirty="0">
              <a:ln>
                <a:noFill/>
              </a:ln>
              <a:solidFill>
                <a:srgbClr val="FAFD00"/>
              </a:solidFill>
              <a:effectLst/>
              <a:uLnTx/>
              <a:uFillTx/>
              <a:latin typeface="Comic Sans MS" charset="0"/>
              <a:ea typeface="MS Gothic" charset="0"/>
              <a:cs typeface="MS Gothic" charset="0"/>
            </a:endParaRPr>
          </a:p>
        </p:txBody>
      </p:sp>
      <p:sp>
        <p:nvSpPr>
          <p:cNvPr id="171040" name="Text Box 46"/>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104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1042" name="Text Box 48"/>
          <p:cNvSpPr txBox="1">
            <a:spLocks noChangeArrowheads="1"/>
          </p:cNvSpPr>
          <p:nvPr/>
        </p:nvSpPr>
        <p:spPr bwMode="auto">
          <a:xfrm>
            <a:off x="8357070"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20</a:t>
            </a:r>
          </a:p>
        </p:txBody>
      </p:sp>
      <p:sp>
        <p:nvSpPr>
          <p:cNvPr id="171043" name="Text Box 49"/>
          <p:cNvSpPr txBox="1">
            <a:spLocks noChangeArrowheads="1"/>
          </p:cNvSpPr>
          <p:nvPr/>
        </p:nvSpPr>
        <p:spPr bwMode="auto">
          <a:xfrm>
            <a:off x="8701266" y="6482267"/>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الكلمة غريبة الصوت</a:t>
            </a:r>
            <a:endParaRPr lang="en-US" dirty="0">
              <a:latin typeface="Times New Roman" charset="0"/>
              <a:cs typeface="MS Gothic" charset="0"/>
            </a:endParaRPr>
          </a:p>
        </p:txBody>
      </p:sp>
      <p:sp>
        <p:nvSpPr>
          <p:cNvPr id="171045" name="TextBox 52"/>
          <p:cNvSpPr txBox="1">
            <a:spLocks noChangeArrowheads="1"/>
          </p:cNvSpPr>
          <p:nvPr/>
        </p:nvSpPr>
        <p:spPr bwMode="auto">
          <a:xfrm>
            <a:off x="8388354"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51أ</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7305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5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355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173064" name="Rectangle 8"/>
          <p:cNvSpPr>
            <a:spLocks noChangeArrowheads="1"/>
          </p:cNvSpPr>
          <p:nvPr/>
        </p:nvSpPr>
        <p:spPr bwMode="auto">
          <a:xfrm>
            <a:off x="4814890"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73065"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73066" name="Rectangle 10"/>
          <p:cNvSpPr>
            <a:spLocks noChangeArrowheads="1"/>
          </p:cNvSpPr>
          <p:nvPr/>
        </p:nvSpPr>
        <p:spPr bwMode="auto">
          <a:xfrm>
            <a:off x="4860930"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4</a:t>
            </a:r>
          </a:p>
        </p:txBody>
      </p:sp>
      <p:sp>
        <p:nvSpPr>
          <p:cNvPr id="173067"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73101" name="Rectangle 25"/>
          <p:cNvSpPr>
            <a:spLocks noChangeArrowheads="1"/>
          </p:cNvSpPr>
          <p:nvPr/>
        </p:nvSpPr>
        <p:spPr bwMode="auto">
          <a:xfrm>
            <a:off x="5011738" y="4325942"/>
            <a:ext cx="847285" cy="36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55312" name="Rectangle 28"/>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3" name="Rectangle 29"/>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4" name="Rectangle 30"/>
          <p:cNvSpPr>
            <a:spLocks noChangeArrowheads="1"/>
          </p:cNvSpPr>
          <p:nvPr/>
        </p:nvSpPr>
        <p:spPr bwMode="auto">
          <a:xfrm>
            <a:off x="2149481"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75" name="Rectangle 31"/>
          <p:cNvSpPr>
            <a:spLocks noChangeArrowheads="1"/>
          </p:cNvSpPr>
          <p:nvPr/>
        </p:nvSpPr>
        <p:spPr bwMode="auto">
          <a:xfrm>
            <a:off x="5759456" y="3684589"/>
            <a:ext cx="1476375" cy="57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16" name="Rectangle 32"/>
          <p:cNvSpPr>
            <a:spLocks noChangeArrowheads="1"/>
          </p:cNvSpPr>
          <p:nvPr/>
        </p:nvSpPr>
        <p:spPr bwMode="auto">
          <a:xfrm>
            <a:off x="2424117"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اليهود</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7" name="Rectangle 33"/>
          <p:cNvSpPr>
            <a:spLocks noChangeArrowheads="1"/>
          </p:cNvSpPr>
          <p:nvPr/>
        </p:nvSpPr>
        <p:spPr bwMode="auto">
          <a:xfrm>
            <a:off x="5899151"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الرومان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18" name="Rectangle 34"/>
          <p:cNvSpPr>
            <a:spLocks noChangeArrowheads="1"/>
          </p:cNvSpPr>
          <p:nvPr/>
        </p:nvSpPr>
        <p:spPr bwMode="auto">
          <a:xfrm>
            <a:off x="2214547" y="4237038"/>
            <a:ext cx="2014558"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اليونانيين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79" name="Rectangle 35"/>
          <p:cNvSpPr>
            <a:spLocks noChangeArrowheads="1"/>
          </p:cNvSpPr>
          <p:nvPr/>
        </p:nvSpPr>
        <p:spPr bwMode="auto">
          <a:xfrm>
            <a:off x="5334001" y="4241800"/>
            <a:ext cx="2693988"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الكنيسة</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20" name="Rectangle 36"/>
          <p:cNvSpPr>
            <a:spLocks noChangeArrowheads="1"/>
          </p:cNvSpPr>
          <p:nvPr/>
        </p:nvSpPr>
        <p:spPr bwMode="auto">
          <a:xfrm>
            <a:off x="2424117" y="2070106"/>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كملك</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كخادم</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22" name="Rectangle 38"/>
          <p:cNvSpPr>
            <a:spLocks noChangeArrowheads="1"/>
          </p:cNvSpPr>
          <p:nvPr/>
        </p:nvSpPr>
        <p:spPr bwMode="auto">
          <a:xfrm>
            <a:off x="2000232" y="4735513"/>
            <a:ext cx="2206643"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الله / الإنسان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83" name="Rectangle 39"/>
          <p:cNvSpPr>
            <a:spLocks noChangeArrowheads="1"/>
          </p:cNvSpPr>
          <p:nvPr/>
        </p:nvSpPr>
        <p:spPr bwMode="auto">
          <a:xfrm>
            <a:off x="5903913" y="4729165"/>
            <a:ext cx="1073150"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24" name="Rectangle 40"/>
          <p:cNvSpPr>
            <a:spLocks noChangeArrowheads="1"/>
          </p:cNvSpPr>
          <p:nvPr/>
        </p:nvSpPr>
        <p:spPr bwMode="auto">
          <a:xfrm>
            <a:off x="2424117" y="2574931"/>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ما قاله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5325" name="Rectangle 41"/>
          <p:cNvSpPr>
            <a:spLocks noChangeArrowheads="1"/>
          </p:cNvSpPr>
          <p:nvPr/>
        </p:nvSpPr>
        <p:spPr bwMode="auto">
          <a:xfrm>
            <a:off x="5500695" y="2584456"/>
            <a:ext cx="1558922"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ما فعل</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86" name="Rectangle 42"/>
          <p:cNvSpPr>
            <a:spLocks noChangeArrowheads="1"/>
          </p:cNvSpPr>
          <p:nvPr/>
        </p:nvSpPr>
        <p:spPr bwMode="auto">
          <a:xfrm>
            <a:off x="5872167" y="5256213"/>
            <a:ext cx="1766887" cy="46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66FF"/>
              </a:solidFill>
              <a:effectLst/>
              <a:uLnTx/>
              <a:uFillTx/>
              <a:latin typeface="Helvetica" charset="0"/>
              <a:ea typeface="MS Gothic" charset="0"/>
              <a:cs typeface="MS Gothic" charset="0"/>
            </a:endParaRPr>
          </a:p>
        </p:txBody>
      </p:sp>
      <p:sp>
        <p:nvSpPr>
          <p:cNvPr id="55327" name="Rectangle 43"/>
          <p:cNvSpPr>
            <a:spLocks noChangeArrowheads="1"/>
          </p:cNvSpPr>
          <p:nvPr/>
        </p:nvSpPr>
        <p:spPr bwMode="auto">
          <a:xfrm>
            <a:off x="1643042" y="5251456"/>
            <a:ext cx="2044727" cy="449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ما شعر به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73088" name="AutoShape 44"/>
          <p:cNvSpPr>
            <a:spLocks noChangeArrowheads="1"/>
          </p:cNvSpPr>
          <p:nvPr/>
        </p:nvSpPr>
        <p:spPr bwMode="auto">
          <a:xfrm>
            <a:off x="1354140"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89" name="AutoShape 45"/>
          <p:cNvSpPr>
            <a:spLocks noChangeArrowheads="1"/>
          </p:cNvSpPr>
          <p:nvPr/>
        </p:nvSpPr>
        <p:spPr bwMode="auto">
          <a:xfrm>
            <a:off x="4748213" y="877894"/>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90" name="AutoShape 46"/>
          <p:cNvSpPr>
            <a:spLocks noChangeArrowheads="1"/>
          </p:cNvSpPr>
          <p:nvPr/>
        </p:nvSpPr>
        <p:spPr bwMode="auto">
          <a:xfrm>
            <a:off x="1365250" y="911231"/>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3601" name="Line 49"/>
          <p:cNvSpPr>
            <a:spLocks noChangeShapeType="1"/>
          </p:cNvSpPr>
          <p:nvPr/>
        </p:nvSpPr>
        <p:spPr bwMode="auto">
          <a:xfrm flipH="1">
            <a:off x="3946525" y="728669"/>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3602" name="Line 50"/>
          <p:cNvSpPr>
            <a:spLocks noChangeShapeType="1"/>
          </p:cNvSpPr>
          <p:nvPr/>
        </p:nvSpPr>
        <p:spPr bwMode="auto">
          <a:xfrm>
            <a:off x="4767263" y="739779"/>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173094" name="Text Box 51"/>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3604" name="Text Box 52"/>
          <p:cNvSpPr txBox="1">
            <a:spLocks noChangeArrowheads="1"/>
          </p:cNvSpPr>
          <p:nvPr/>
        </p:nvSpPr>
        <p:spPr bwMode="auto">
          <a:xfrm>
            <a:off x="4857752" y="4286256"/>
            <a:ext cx="2928958" cy="638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46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Times New Roman" charset="0"/>
                <a:ea typeface="MS Gothic" charset="0"/>
                <a:cs typeface="MS Gothic" charset="0"/>
              </a:rPr>
              <a:t>المجموع</a:t>
            </a:r>
            <a:endParaRPr kumimoji="0" lang="en-GB"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Times New Roman" charset="0"/>
              <a:ea typeface="MS Gothic" charset="0"/>
              <a:cs typeface="MS Gothic" charset="0"/>
            </a:endParaRPr>
          </a:p>
        </p:txBody>
      </p:sp>
      <p:sp>
        <p:nvSpPr>
          <p:cNvPr id="173096" name="Text Box 53"/>
          <p:cNvSpPr txBox="1">
            <a:spLocks noChangeArrowheads="1"/>
          </p:cNvSpPr>
          <p:nvPr/>
        </p:nvSpPr>
        <p:spPr bwMode="auto">
          <a:xfrm>
            <a:off x="8704267"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73097" name="Text Box 54"/>
          <p:cNvSpPr txBox="1">
            <a:spLocks noChangeArrowheads="1"/>
          </p:cNvSpPr>
          <p:nvPr/>
        </p:nvSpPr>
        <p:spPr bwMode="auto">
          <a:xfrm>
            <a:off x="8357070" y="6540007"/>
            <a:ext cx="303865"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21</a:t>
            </a:r>
          </a:p>
        </p:txBody>
      </p:sp>
      <p:sp>
        <p:nvSpPr>
          <p:cNvPr id="173098" name="Text Box 55"/>
          <p:cNvSpPr txBox="1">
            <a:spLocks noChangeArrowheads="1"/>
          </p:cNvSpPr>
          <p:nvPr/>
        </p:nvSpPr>
        <p:spPr bwMode="auto">
          <a:xfrm>
            <a:off x="8701266" y="6485442"/>
            <a:ext cx="279044" cy="300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الإزائية (النظر معاً)</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73100" name="TextBox 58"/>
          <p:cNvSpPr txBox="1">
            <a:spLocks noChangeArrowheads="1"/>
          </p:cNvSpPr>
          <p:nvPr/>
        </p:nvSpPr>
        <p:spPr bwMode="auto">
          <a:xfrm>
            <a:off x="8388354"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51أ</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1"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1"/>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التداخل بين الأناجيل</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0" name="Rectangle 16"/>
          <p:cNvSpPr>
            <a:spLocks noChangeArrowheads="1"/>
          </p:cNvSpPr>
          <p:nvPr/>
        </p:nvSpPr>
        <p:spPr bwMode="auto">
          <a:xfrm>
            <a:off x="1371600" y="2868619"/>
            <a:ext cx="2895600" cy="941960"/>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2" name="Rectangle 16"/>
          <p:cNvSpPr>
            <a:spLocks noChangeArrowheads="1"/>
          </p:cNvSpPr>
          <p:nvPr/>
        </p:nvSpPr>
        <p:spPr bwMode="auto">
          <a:xfrm>
            <a:off x="5214942" y="2971800"/>
            <a:ext cx="2405058" cy="1372847"/>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51ب</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477" y="231122"/>
            <a:ext cx="8400762"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3538" name="Rectangle 2"/>
          <p:cNvSpPr>
            <a:spLocks noChangeArrowheads="1"/>
          </p:cNvSpPr>
          <p:nvPr/>
        </p:nvSpPr>
        <p:spPr bwMode="auto">
          <a:xfrm>
            <a:off x="154422" y="6555443"/>
            <a:ext cx="1321955"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39" name="Rectangle 3"/>
          <p:cNvSpPr>
            <a:spLocks noChangeArrowheads="1"/>
          </p:cNvSpPr>
          <p:nvPr/>
        </p:nvSpPr>
        <p:spPr bwMode="auto">
          <a:xfrm>
            <a:off x="1140114" y="762002"/>
            <a:ext cx="680171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0" name="AutoShape 4"/>
          <p:cNvSpPr>
            <a:spLocks noChangeArrowheads="1"/>
          </p:cNvSpPr>
          <p:nvPr/>
        </p:nvSpPr>
        <p:spPr bwMode="auto">
          <a:xfrm>
            <a:off x="4726422" y="889469"/>
            <a:ext cx="3003261"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1" name="AutoShape 5"/>
          <p:cNvSpPr>
            <a:spLocks noChangeArrowheads="1"/>
          </p:cNvSpPr>
          <p:nvPr/>
        </p:nvSpPr>
        <p:spPr bwMode="auto">
          <a:xfrm>
            <a:off x="1339273" y="3564873"/>
            <a:ext cx="3003262"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2" name="AutoShape 6"/>
          <p:cNvSpPr>
            <a:spLocks noChangeArrowheads="1"/>
          </p:cNvSpPr>
          <p:nvPr/>
        </p:nvSpPr>
        <p:spPr bwMode="auto">
          <a:xfrm>
            <a:off x="4724977" y="3545261"/>
            <a:ext cx="3003262"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3" name="AutoShape 7"/>
          <p:cNvSpPr>
            <a:spLocks noChangeArrowheads="1"/>
          </p:cNvSpPr>
          <p:nvPr/>
        </p:nvSpPr>
        <p:spPr bwMode="auto">
          <a:xfrm>
            <a:off x="1337830" y="882463"/>
            <a:ext cx="3004705"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44" name="Rectangle 8"/>
          <p:cNvSpPr>
            <a:spLocks noChangeArrowheads="1"/>
          </p:cNvSpPr>
          <p:nvPr/>
        </p:nvSpPr>
        <p:spPr bwMode="auto">
          <a:xfrm>
            <a:off x="4814456" y="945497"/>
            <a:ext cx="412750" cy="628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45" name="Rectangle 9"/>
          <p:cNvSpPr>
            <a:spLocks noChangeArrowheads="1"/>
          </p:cNvSpPr>
          <p:nvPr/>
        </p:nvSpPr>
        <p:spPr bwMode="auto">
          <a:xfrm>
            <a:off x="1427309" y="3639111"/>
            <a:ext cx="412750" cy="6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3</a:t>
            </a:r>
          </a:p>
        </p:txBody>
      </p:sp>
      <p:sp>
        <p:nvSpPr>
          <p:cNvPr id="193546" name="Rectangle 10"/>
          <p:cNvSpPr>
            <a:spLocks noChangeArrowheads="1"/>
          </p:cNvSpPr>
          <p:nvPr/>
        </p:nvSpPr>
        <p:spPr bwMode="auto">
          <a:xfrm>
            <a:off x="4860638" y="3623704"/>
            <a:ext cx="412750" cy="628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FAFD00"/>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47" name="Rectangle 11"/>
          <p:cNvSpPr>
            <a:spLocks noChangeArrowheads="1"/>
          </p:cNvSpPr>
          <p:nvPr/>
        </p:nvSpPr>
        <p:spPr bwMode="auto">
          <a:xfrm>
            <a:off x="1412877" y="962307"/>
            <a:ext cx="412750" cy="628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2" name="Rectangle 28"/>
          <p:cNvSpPr>
            <a:spLocks noChangeArrowheads="1"/>
          </p:cNvSpPr>
          <p:nvPr/>
        </p:nvSpPr>
        <p:spPr bwMode="auto">
          <a:xfrm>
            <a:off x="1757795" y="1004328"/>
            <a:ext cx="2355273" cy="57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ctr"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3" name="Rectangle 29"/>
          <p:cNvSpPr>
            <a:spLocks noChangeArrowheads="1"/>
          </p:cNvSpPr>
          <p:nvPr/>
        </p:nvSpPr>
        <p:spPr bwMode="auto">
          <a:xfrm>
            <a:off x="5588000" y="1025338"/>
            <a:ext cx="2036330" cy="57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4" name="Rectangle 30"/>
          <p:cNvSpPr>
            <a:spLocks noChangeArrowheads="1"/>
          </p:cNvSpPr>
          <p:nvPr/>
        </p:nvSpPr>
        <p:spPr bwMode="auto">
          <a:xfrm>
            <a:off x="2148898" y="3692338"/>
            <a:ext cx="2036329" cy="57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5" name="Rectangle 31"/>
          <p:cNvSpPr>
            <a:spLocks noChangeArrowheads="1"/>
          </p:cNvSpPr>
          <p:nvPr/>
        </p:nvSpPr>
        <p:spPr bwMode="auto">
          <a:xfrm>
            <a:off x="5759740" y="3683935"/>
            <a:ext cx="1476375" cy="572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66FF99"/>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6" name="Rectangle 32"/>
          <p:cNvSpPr>
            <a:spLocks noChangeArrowheads="1"/>
          </p:cNvSpPr>
          <p:nvPr/>
        </p:nvSpPr>
        <p:spPr bwMode="auto">
          <a:xfrm>
            <a:off x="1643043" y="1560421"/>
            <a:ext cx="2282414"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ctr"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إلى اليهود</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7" name="Rectangle 33"/>
          <p:cNvSpPr>
            <a:spLocks noChangeArrowheads="1"/>
          </p:cNvSpPr>
          <p:nvPr/>
        </p:nvSpPr>
        <p:spPr bwMode="auto">
          <a:xfrm>
            <a:off x="5357818" y="1570226"/>
            <a:ext cx="2308365"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إلى الرومان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8" name="Rectangle 34"/>
          <p:cNvSpPr>
            <a:spLocks noChangeArrowheads="1"/>
          </p:cNvSpPr>
          <p:nvPr/>
        </p:nvSpPr>
        <p:spPr bwMode="auto">
          <a:xfrm>
            <a:off x="1357289" y="4237226"/>
            <a:ext cx="2871235"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إلى اليونانيين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59" name="Rectangle 35"/>
          <p:cNvSpPr>
            <a:spLocks noChangeArrowheads="1"/>
          </p:cNvSpPr>
          <p:nvPr/>
        </p:nvSpPr>
        <p:spPr bwMode="auto">
          <a:xfrm>
            <a:off x="5895398" y="4241427"/>
            <a:ext cx="2625147"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rPr>
              <a:t>الكنيسة</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0" name="Rectangle 36"/>
          <p:cNvSpPr>
            <a:spLocks noChangeArrowheads="1"/>
          </p:cNvSpPr>
          <p:nvPr/>
        </p:nvSpPr>
        <p:spPr bwMode="auto">
          <a:xfrm>
            <a:off x="2424546" y="2070288"/>
            <a:ext cx="1766455" cy="417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كملك</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1" name="Rectangle 37"/>
          <p:cNvSpPr>
            <a:spLocks noChangeArrowheads="1"/>
          </p:cNvSpPr>
          <p:nvPr/>
        </p:nvSpPr>
        <p:spPr bwMode="auto">
          <a:xfrm>
            <a:off x="5882410" y="2064684"/>
            <a:ext cx="1766455"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كخادم</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2" name="Rectangle 38"/>
          <p:cNvSpPr>
            <a:spLocks noChangeArrowheads="1"/>
          </p:cNvSpPr>
          <p:nvPr/>
        </p:nvSpPr>
        <p:spPr bwMode="auto">
          <a:xfrm>
            <a:off x="2440422" y="4735888"/>
            <a:ext cx="1766455" cy="417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الله/الإنسان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3" name="Rectangle 39"/>
          <p:cNvSpPr>
            <a:spLocks noChangeArrowheads="1"/>
          </p:cNvSpPr>
          <p:nvPr/>
        </p:nvSpPr>
        <p:spPr bwMode="auto">
          <a:xfrm>
            <a:off x="5904057" y="4728884"/>
            <a:ext cx="1073727"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rPr>
              <a:t>الله</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4" name="Rectangle 40"/>
          <p:cNvSpPr>
            <a:spLocks noChangeArrowheads="1"/>
          </p:cNvSpPr>
          <p:nvPr/>
        </p:nvSpPr>
        <p:spPr bwMode="auto">
          <a:xfrm>
            <a:off x="2427433" y="2574552"/>
            <a:ext cx="1766455"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ما قاله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5" name="Rectangle 41"/>
          <p:cNvSpPr>
            <a:spLocks noChangeArrowheads="1"/>
          </p:cNvSpPr>
          <p:nvPr/>
        </p:nvSpPr>
        <p:spPr bwMode="auto">
          <a:xfrm>
            <a:off x="5500694" y="2584357"/>
            <a:ext cx="1559351"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ما فعله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6" name="Rectangle 42"/>
          <p:cNvSpPr>
            <a:spLocks noChangeArrowheads="1"/>
          </p:cNvSpPr>
          <p:nvPr/>
        </p:nvSpPr>
        <p:spPr bwMode="auto">
          <a:xfrm>
            <a:off x="5872308" y="5255559"/>
            <a:ext cx="1766455" cy="418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rPr>
              <a:t>ما قصده</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7" name="Rectangle 43"/>
          <p:cNvSpPr>
            <a:spLocks noChangeArrowheads="1"/>
          </p:cNvSpPr>
          <p:nvPr/>
        </p:nvSpPr>
        <p:spPr bwMode="auto">
          <a:xfrm>
            <a:off x="2000232" y="5251357"/>
            <a:ext cx="1687099" cy="418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rPr>
              <a:t>ما شعر به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193568" name="AutoShape 44"/>
          <p:cNvSpPr>
            <a:spLocks noChangeArrowheads="1"/>
          </p:cNvSpPr>
          <p:nvPr/>
        </p:nvSpPr>
        <p:spPr bwMode="auto">
          <a:xfrm>
            <a:off x="4735080" y="3534055"/>
            <a:ext cx="3004705"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93569" name="Text Box 45"/>
          <p:cNvSpPr txBox="1">
            <a:spLocks noChangeArrowheads="1"/>
          </p:cNvSpPr>
          <p:nvPr/>
        </p:nvSpPr>
        <p:spPr bwMode="auto">
          <a:xfrm>
            <a:off x="8781110" y="4036"/>
            <a:ext cx="162940" cy="36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3" rIns="80682" bIns="41953"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1122"/>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24622" name="Text Box 46"/>
          <p:cNvSpPr txBox="1">
            <a:spLocks noChangeArrowheads="1"/>
          </p:cNvSpPr>
          <p:nvPr/>
        </p:nvSpPr>
        <p:spPr bwMode="auto">
          <a:xfrm>
            <a:off x="3668568" y="2616574"/>
            <a:ext cx="1770785" cy="1531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82" tIns="41953" rIns="80682" bIns="41953">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5877"/>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400" b="1" i="0" u="none" strike="noStrike" kern="1200" cap="none" spc="0" normalizeH="0" baseline="0" noProof="0">
                <a:ln>
                  <a:noFill/>
                </a:ln>
                <a:solidFill>
                  <a:srgbClr val="FFEA18"/>
                </a:solidFill>
                <a:effectLst>
                  <a:outerShdw blurRad="38100" dist="38100" dir="2700000" algn="tl">
                    <a:srgbClr val="000000">
                      <a:alpha val="43137"/>
                    </a:srgbClr>
                  </a:outerShdw>
                </a:effectLst>
                <a:uLnTx/>
                <a:uFillTx/>
                <a:latin typeface="Times New Roman" charset="0"/>
                <a:ea typeface="MS Gothic" charset="0"/>
                <a:cs typeface="MS Gothic" charset="0"/>
              </a:rPr>
              <a:t>∑</a:t>
            </a:r>
          </a:p>
        </p:txBody>
      </p:sp>
      <p:sp>
        <p:nvSpPr>
          <p:cNvPr id="193571" name="Text Box 47"/>
          <p:cNvSpPr txBox="1">
            <a:spLocks noChangeArrowheads="1"/>
          </p:cNvSpPr>
          <p:nvPr/>
        </p:nvSpPr>
        <p:spPr bwMode="auto">
          <a:xfrm>
            <a:off x="8357808" y="6539780"/>
            <a:ext cx="303829" cy="22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3" rIns="80682" bIns="41953"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561"/>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489" y="228321"/>
            <a:ext cx="8152534"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4" tIns="45678" rIns="91354" bIns="45678"/>
          <a:lstStyle/>
          <a:p>
            <a:pPr>
              <a:defRPr/>
            </a:pPr>
            <a:r>
              <a:rPr lang="ar-JO" sz="2900" b="1" dirty="0">
                <a:solidFill>
                  <a:srgbClr val="FAFD00"/>
                </a:solidFill>
                <a:effectLst>
                  <a:outerShdw blurRad="38100" dist="38100" dir="2700000" algn="tl">
                    <a:srgbClr val="000000">
                      <a:alpha val="43137"/>
                    </a:srgbClr>
                  </a:outerShdw>
                </a:effectLst>
                <a:latin typeface="Comic Sans MS" charset="0"/>
              </a:rPr>
              <a:t>يوحنا : تجميع الرسالة</a:t>
            </a:r>
            <a:endParaRPr lang="en-US" dirty="0">
              <a:effectLst>
                <a:outerShdw blurRad="38100" dist="38100" dir="2700000" algn="tl">
                  <a:srgbClr val="000000">
                    <a:alpha val="43137"/>
                  </a:srgbClr>
                </a:outerShdw>
              </a:effectLst>
              <a:latin typeface="Times New Roman" charset="0"/>
            </a:endParaRPr>
          </a:p>
        </p:txBody>
      </p:sp>
      <p:sp>
        <p:nvSpPr>
          <p:cNvPr id="52" name="TextBox 51"/>
          <p:cNvSpPr txBox="1"/>
          <p:nvPr/>
        </p:nvSpPr>
        <p:spPr>
          <a:xfrm>
            <a:off x="8459932" y="0"/>
            <a:ext cx="742337" cy="461580"/>
          </a:xfrm>
          <a:prstGeom prst="rect">
            <a:avLst/>
          </a:prstGeom>
          <a:noFill/>
        </p:spPr>
        <p:txBody>
          <a:bodyPr wrap="none" lIns="91354" tIns="45678" rIns="91354" bIns="4567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186"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endParaRPr>
          </a:p>
        </p:txBody>
      </p:sp>
    </p:spTree>
    <p:extLst>
      <p:ext uri="{BB962C8B-B14F-4D97-AF65-F5344CB8AC3E}">
        <p14:creationId xmlns:p14="http://schemas.microsoft.com/office/powerpoint/2010/main" val="40252029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charset="0"/>
                <a:ea typeface="ＭＳ Ｐゴシック" charset="0"/>
                <a:cs typeface="Arial" charset="0"/>
              </a:rPr>
              <a:t>الأناجيل</a:t>
            </a:r>
            <a:endParaRPr lang="en-US" dirty="0">
              <a:solidFill>
                <a:schemeClr val="tx1"/>
              </a:solidFill>
              <a:effectLst/>
              <a:latin typeface="Arial" charset="0"/>
              <a:ea typeface="ＭＳ Ｐゴシック" charset="0"/>
              <a:cs typeface="Arial"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كلمة إنجيل تأتي من الإنجليزية القديمة ” سحر الآلهة“ و 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عرف العالم القديم التاريخ و الشعر و النبوة و 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مشتابهين بشكل ملحوظ، بينما يوحنا مختلف</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 ؟</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 الأقوال من حياة المسيح</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 هل كانوا في اعتماد متبادل على بعضهم البعض ؟</a:t>
            </a:r>
            <a:r>
              <a:rPr kumimoji="0" lang="en-US"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باختصار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2515</TotalTime>
  <Words>1390</Words>
  <Application>Microsoft Macintosh PowerPoint</Application>
  <PresentationFormat>On-screen Show (4:3)</PresentationFormat>
  <Paragraphs>316</Paragraphs>
  <Slides>18</Slides>
  <Notes>18</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18</vt:i4>
      </vt:variant>
    </vt:vector>
  </HeadingPairs>
  <TitlesOfParts>
    <vt:vector size="38" baseType="lpstr">
      <vt:lpstr>SimSun</vt:lpstr>
      <vt:lpstr>Times</vt:lpstr>
      <vt:lpstr>Times Roman</vt:lpstr>
      <vt:lpstr>Arial</vt:lpstr>
      <vt:lpstr>Arial Narrow</vt:lpstr>
      <vt:lpstr>Calibri</vt:lpstr>
      <vt:lpstr>Comic Sans MS</vt:lpstr>
      <vt:lpstr>Helvetica</vt:lpstr>
      <vt:lpstr>Lucida Handwriting</vt:lpstr>
      <vt:lpstr>Times New Roman</vt:lpstr>
      <vt:lpstr>Wingdings</vt:lpstr>
      <vt:lpstr>Default Design</vt:lpstr>
      <vt:lpstr>Orbit</vt:lpstr>
      <vt:lpstr>21_Blank Presentation</vt:lpstr>
      <vt:lpstr>22_Blank Presentation</vt:lpstr>
      <vt:lpstr>4_Orbit</vt:lpstr>
      <vt:lpstr>1_Orbit</vt:lpstr>
      <vt:lpstr>2_Orbit</vt:lpstr>
      <vt:lpstr>5_Orbit</vt:lpstr>
      <vt:lpstr>1_Blank Presentation</vt:lpstr>
      <vt:lpstr>PowerPoint Presentation</vt:lpstr>
      <vt:lpstr>مشكلة الإزائية</vt:lpstr>
      <vt:lpstr>الكلمة غريبة الصوت</vt:lpstr>
      <vt:lpstr>الإزائية (النظر معاً)</vt:lpstr>
      <vt:lpstr>التداخل بين الأناجيل</vt:lpstr>
      <vt:lpstr>يوحنا : تجميع الرسالة</vt:lpstr>
      <vt:lpstr>الأناجيل</vt:lpstr>
      <vt:lpstr>التشابهات الإزائية</vt:lpstr>
      <vt:lpstr>مشكلة الإزائية</vt:lpstr>
      <vt:lpstr>مخطط أولوية ماركان</vt:lpstr>
      <vt:lpstr>تأريخ الأناجيل الإزائية</vt:lpstr>
      <vt:lpstr>حلول المشكلة الإزائية</vt:lpstr>
      <vt:lpstr>حلول المشكلة الإزائية</vt:lpstr>
      <vt:lpstr>فرضية المصدرين</vt:lpstr>
      <vt:lpstr>فرضية المصادر الأربعة</vt:lpstr>
      <vt:lpstr>متى أعتقد أنها كتبت</vt:lpstr>
      <vt:lpstr>Black</vt:lpstr>
      <vt:lpstr>دراسات نقدية في العهد الجديد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87</cp:revision>
  <dcterms:created xsi:type="dcterms:W3CDTF">2004-09-11T01:03:24Z</dcterms:created>
  <dcterms:modified xsi:type="dcterms:W3CDTF">2023-02-26T13:52:45Z</dcterms:modified>
</cp:coreProperties>
</file>