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97" r:id="rId3"/>
    <p:sldMasterId id="2147483709" r:id="rId4"/>
    <p:sldMasterId id="2147483723" r:id="rId5"/>
    <p:sldMasterId id="2147483737" r:id="rId6"/>
    <p:sldMasterId id="2147483751" r:id="rId7"/>
    <p:sldMasterId id="2147483765" r:id="rId8"/>
  </p:sldMasterIdLst>
  <p:notesMasterIdLst>
    <p:notesMasterId r:id="rId34"/>
  </p:notesMasterIdLst>
  <p:handoutMasterIdLst>
    <p:handoutMasterId r:id="rId35"/>
  </p:handoutMasterIdLst>
  <p:sldIdLst>
    <p:sldId id="256" r:id="rId9"/>
    <p:sldId id="287" r:id="rId10"/>
    <p:sldId id="5187" r:id="rId11"/>
    <p:sldId id="271" r:id="rId12"/>
    <p:sldId id="525" r:id="rId13"/>
    <p:sldId id="528" r:id="rId14"/>
    <p:sldId id="307" r:id="rId15"/>
    <p:sldId id="323" r:id="rId16"/>
    <p:sldId id="322" r:id="rId17"/>
    <p:sldId id="283" r:id="rId18"/>
    <p:sldId id="326" r:id="rId19"/>
    <p:sldId id="324" r:id="rId20"/>
    <p:sldId id="327" r:id="rId21"/>
    <p:sldId id="308" r:id="rId22"/>
    <p:sldId id="334" r:id="rId23"/>
    <p:sldId id="390" r:id="rId24"/>
    <p:sldId id="5189" r:id="rId25"/>
    <p:sldId id="362" r:id="rId26"/>
    <p:sldId id="532" r:id="rId27"/>
    <p:sldId id="374" r:id="rId28"/>
    <p:sldId id="375" r:id="rId29"/>
    <p:sldId id="5188" r:id="rId30"/>
    <p:sldId id="376" r:id="rId31"/>
    <p:sldId id="296" r:id="rId32"/>
    <p:sldId id="34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FFFFFF"/>
    <a:srgbClr val="99FFCC"/>
    <a:srgbClr val="99FF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120" autoAdjust="0"/>
    <p:restoredTop sz="94249" autoAdjust="0"/>
  </p:normalViewPr>
  <p:slideViewPr>
    <p:cSldViewPr>
      <p:cViewPr>
        <p:scale>
          <a:sx n="79" d="100"/>
          <a:sy n="79" d="100"/>
        </p:scale>
        <p:origin x="3064" y="1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B753BF-680A-9B40-A7BE-EA4E28297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8FD808-67CA-8143-AC50-BAE88D9A5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47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5AAF2-EDB4-D442-B7C6-CC7769A37D0E}" type="slidenum">
              <a:rPr lang="en-US"/>
              <a:pPr/>
              <a:t>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F0182-A979-7547-8A81-DD80EB3DA4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06784-E2F0-8742-95E4-BB43F7268F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b="0" dirty="0">
                <a:latin typeface="Times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NS-00-NT Introduction-40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NS-01-Matt1-14-slide 56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NS-02-Mark1-8-slide 40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NS-03-Luke1-12-slide 30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NS-04-John1-12-slide 72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5B7D0-3484-B347-8B34-B71F2C1BA0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2D657B-B826-3644-A405-CAF6DBB904C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F15B-C063-B446-9984-923E60DADA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6135F-B805-9942-9C6E-81D4535CD848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E4D75-B857-624D-8BE0-0828C721B9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What overall observations can you make in your small group for the NT?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 There are 5 parts to the NT (grouped by category)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4 versions of Christ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life but only one of the church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Most the NT are letters (especially by Paul)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 6 of Paul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13 letters are to people he wrote twice (follow-up for Cor., Thess., &amp; Tim.)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2 groupings (general epistles &amp; gospels) named after their authors while Paul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after their recipients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24A11-178C-924F-8017-DD3CF6D3FA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J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8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D657B-B826-3644-A405-CAF6DBB904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6347D-8243-6645-823B-5957436C78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6E898-3DB0-1546-A115-1B9D129D08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4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4D94C-2236-3A4C-9308-17D7C10845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0B011-6968-9347-BCF0-CAA6A14C9C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969AC-96A7-054B-937B-5D5DC7D953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6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6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17091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2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3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4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5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6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7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8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0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71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17101" name="Rectangle 13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217102" name="Rectangle 1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217103" name="Rectangle 15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B7FC02D4-4291-264E-984E-E27CA78A0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87DE4-B3EB-D24B-B5E0-F8F470CF8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B417B-1BC4-D241-A122-773963F82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D48B8C-1208-C945-A0D3-3D34B97B4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25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461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52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73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90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54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31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8BE71-CC7D-4F40-B8AB-446AB9DF9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29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17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87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841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CAE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4"/>
            <a:ext cx="36576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49972"/>
            <a:ext cx="1905000" cy="30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94" y="6549972"/>
            <a:ext cx="3279775" cy="30802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31" y="6356099"/>
            <a:ext cx="587375" cy="492378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917E382-444A-3D42-8459-91F706D4E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48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7C61-2E0F-5947-A582-87C09B46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1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23D5-BE05-4D4F-AB4D-607E6D95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32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E01E-3DE6-1F43-8BA4-54B4458F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1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7FE5-C924-3E44-AA32-01A06571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1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2F8D-FDEB-564D-A62C-D74720E5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6C937-1BB3-8341-ABDB-E963BE8C9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0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C337-8B75-F54D-AB9C-2B9B2039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64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E2A2-D2E4-E44C-AED0-7AEB405D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7D73-906D-924F-A2B7-198DB22D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8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6E16-2AF1-494F-BC49-8E2F971C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9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2967C-D28C-A44D-BF6A-A27CA705D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2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1DAD7D73-3D59-4444-A768-4ABE31B4CD3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69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9F8F-4350-684C-A9E0-61E76DBA7EB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09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30" indent="0">
              <a:buNone/>
              <a:defRPr sz="1400"/>
            </a:lvl5pPr>
            <a:lvl6pPr marL="2285659" indent="0">
              <a:buNone/>
              <a:defRPr sz="1400"/>
            </a:lvl6pPr>
            <a:lvl7pPr marL="2742792" indent="0">
              <a:buNone/>
              <a:defRPr sz="1400"/>
            </a:lvl7pPr>
            <a:lvl8pPr marL="3199924" indent="0">
              <a:buNone/>
              <a:defRPr sz="1400"/>
            </a:lvl8pPr>
            <a:lvl9pPr marL="36570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DD0C-215E-5248-81C3-5BC47D994A9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26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C781-5D16-2C4E-A188-A7F675D7F4C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28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B1E2-6300-854E-8FC0-8F070A133F28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7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62B5E-A387-AD41-9809-C30365C0F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97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88D2-FD20-D547-83C6-90EB826A0A5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99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BEBF2-172D-9849-8639-76785F027914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3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F271-B823-2E42-AB96-1E442E29F111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2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30" indent="0">
              <a:buNone/>
              <a:defRPr sz="2000"/>
            </a:lvl5pPr>
            <a:lvl6pPr marL="2285659" indent="0">
              <a:buNone/>
              <a:defRPr sz="2000"/>
            </a:lvl6pPr>
            <a:lvl7pPr marL="2742792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EB2C-4504-6740-9EFA-1B5189359F2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3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92F5E-25AF-B24A-B7B4-3FF6B58FDC6F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53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E2BF-B229-9544-AC8E-931ECF3C6BC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53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C1C5-B441-7042-AF35-DEE682BDBDF1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8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FEEE-63AD-FE4D-B6C0-17052670CE7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93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1DAD7D73-3D59-4444-A768-4ABE31B4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7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9F8F-4350-684C-A9E0-61E76DBA7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3F7E-F94E-6541-BA50-0FA1D4E41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84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2" indent="0">
              <a:buNone/>
              <a:defRPr sz="1800"/>
            </a:lvl2pPr>
            <a:lvl3pPr marL="914085" indent="0">
              <a:buNone/>
              <a:defRPr sz="1600"/>
            </a:lvl3pPr>
            <a:lvl4pPr marL="1371124" indent="0">
              <a:buNone/>
              <a:defRPr sz="1400"/>
            </a:lvl4pPr>
            <a:lvl5pPr marL="1828170" indent="0">
              <a:buNone/>
              <a:defRPr sz="1400"/>
            </a:lvl5pPr>
            <a:lvl6pPr marL="2285205" indent="0">
              <a:buNone/>
              <a:defRPr sz="1400"/>
            </a:lvl6pPr>
            <a:lvl7pPr marL="2742248" indent="0">
              <a:buNone/>
              <a:defRPr sz="1400"/>
            </a:lvl7pPr>
            <a:lvl8pPr marL="3199289" indent="0">
              <a:buNone/>
              <a:defRPr sz="1400"/>
            </a:lvl8pPr>
            <a:lvl9pPr marL="365632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DD0C-215E-5248-81C3-5BC47D994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C781-5D16-2C4E-A188-A7F675D7F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1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70" indent="0">
              <a:buNone/>
              <a:defRPr sz="1600" b="1"/>
            </a:lvl5pPr>
            <a:lvl6pPr marL="2285205" indent="0">
              <a:buNone/>
              <a:defRPr sz="1600" b="1"/>
            </a:lvl6pPr>
            <a:lvl7pPr marL="2742248" indent="0">
              <a:buNone/>
              <a:defRPr sz="1600" b="1"/>
            </a:lvl7pPr>
            <a:lvl8pPr marL="3199289" indent="0">
              <a:buNone/>
              <a:defRPr sz="1600" b="1"/>
            </a:lvl8pPr>
            <a:lvl9pPr marL="36563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70" indent="0">
              <a:buNone/>
              <a:defRPr sz="1600" b="1"/>
            </a:lvl5pPr>
            <a:lvl6pPr marL="2285205" indent="0">
              <a:buNone/>
              <a:defRPr sz="1600" b="1"/>
            </a:lvl6pPr>
            <a:lvl7pPr marL="2742248" indent="0">
              <a:buNone/>
              <a:defRPr sz="1600" b="1"/>
            </a:lvl7pPr>
            <a:lvl8pPr marL="3199289" indent="0">
              <a:buNone/>
              <a:defRPr sz="1600" b="1"/>
            </a:lvl8pPr>
            <a:lvl9pPr marL="36563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B1E2-6300-854E-8FC0-8F070A133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88D2-FD20-D547-83C6-90EB826A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5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BEBF2-172D-9849-8639-76785F02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1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70" indent="0">
              <a:buNone/>
              <a:defRPr sz="900"/>
            </a:lvl5pPr>
            <a:lvl6pPr marL="2285205" indent="0">
              <a:buNone/>
              <a:defRPr sz="900"/>
            </a:lvl6pPr>
            <a:lvl7pPr marL="2742248" indent="0">
              <a:buNone/>
              <a:defRPr sz="900"/>
            </a:lvl7pPr>
            <a:lvl8pPr marL="3199289" indent="0">
              <a:buNone/>
              <a:defRPr sz="900"/>
            </a:lvl8pPr>
            <a:lvl9pPr marL="36563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F271-B823-2E42-AB96-1E442E29F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61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2" indent="0">
              <a:buNone/>
              <a:defRPr sz="2800"/>
            </a:lvl2pPr>
            <a:lvl3pPr marL="914085" indent="0">
              <a:buNone/>
              <a:defRPr sz="2400"/>
            </a:lvl3pPr>
            <a:lvl4pPr marL="1371124" indent="0">
              <a:buNone/>
              <a:defRPr sz="2000"/>
            </a:lvl4pPr>
            <a:lvl5pPr marL="1828170" indent="0">
              <a:buNone/>
              <a:defRPr sz="2000"/>
            </a:lvl5pPr>
            <a:lvl6pPr marL="2285205" indent="0">
              <a:buNone/>
              <a:defRPr sz="2000"/>
            </a:lvl6pPr>
            <a:lvl7pPr marL="2742248" indent="0">
              <a:buNone/>
              <a:defRPr sz="2000"/>
            </a:lvl7pPr>
            <a:lvl8pPr marL="3199289" indent="0">
              <a:buNone/>
              <a:defRPr sz="2000"/>
            </a:lvl8pPr>
            <a:lvl9pPr marL="365632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70" indent="0">
              <a:buNone/>
              <a:defRPr sz="900"/>
            </a:lvl5pPr>
            <a:lvl6pPr marL="2285205" indent="0">
              <a:buNone/>
              <a:defRPr sz="900"/>
            </a:lvl6pPr>
            <a:lvl7pPr marL="2742248" indent="0">
              <a:buNone/>
              <a:defRPr sz="900"/>
            </a:lvl7pPr>
            <a:lvl8pPr marL="3199289" indent="0">
              <a:buNone/>
              <a:defRPr sz="900"/>
            </a:lvl8pPr>
            <a:lvl9pPr marL="36563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EB2C-4504-6740-9EFA-1B5189359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7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92F5E-25AF-B24A-B7B4-3FF6B58FD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E2BF-B229-9544-AC8E-931ECF3C6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2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C1C5-B441-7042-AF35-DEE682BDB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5AB7B-E1D2-E241-A33D-CB479A576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4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FEEE-63AD-FE4D-B6C0-17052670C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97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1DAD7D73-3D59-4444-A768-4ABE31B4CD3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17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9F8F-4350-684C-A9E0-61E76DBA7EB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14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2" indent="0">
              <a:buNone/>
              <a:defRPr sz="1800"/>
            </a:lvl2pPr>
            <a:lvl3pPr marL="914085" indent="0">
              <a:buNone/>
              <a:defRPr sz="1600"/>
            </a:lvl3pPr>
            <a:lvl4pPr marL="1371124" indent="0">
              <a:buNone/>
              <a:defRPr sz="1400"/>
            </a:lvl4pPr>
            <a:lvl5pPr marL="1828170" indent="0">
              <a:buNone/>
              <a:defRPr sz="1400"/>
            </a:lvl5pPr>
            <a:lvl6pPr marL="2285205" indent="0">
              <a:buNone/>
              <a:defRPr sz="1400"/>
            </a:lvl6pPr>
            <a:lvl7pPr marL="2742248" indent="0">
              <a:buNone/>
              <a:defRPr sz="1400"/>
            </a:lvl7pPr>
            <a:lvl8pPr marL="3199289" indent="0">
              <a:buNone/>
              <a:defRPr sz="1400"/>
            </a:lvl8pPr>
            <a:lvl9pPr marL="365632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DD0C-215E-5248-81C3-5BC47D994A9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64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C781-5D16-2C4E-A188-A7F675D7F4C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31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70" indent="0">
              <a:buNone/>
              <a:defRPr sz="1600" b="1"/>
            </a:lvl5pPr>
            <a:lvl6pPr marL="2285205" indent="0">
              <a:buNone/>
              <a:defRPr sz="1600" b="1"/>
            </a:lvl6pPr>
            <a:lvl7pPr marL="2742248" indent="0">
              <a:buNone/>
              <a:defRPr sz="1600" b="1"/>
            </a:lvl7pPr>
            <a:lvl8pPr marL="3199289" indent="0">
              <a:buNone/>
              <a:defRPr sz="1600" b="1"/>
            </a:lvl8pPr>
            <a:lvl9pPr marL="36563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70" indent="0">
              <a:buNone/>
              <a:defRPr sz="1600" b="1"/>
            </a:lvl5pPr>
            <a:lvl6pPr marL="2285205" indent="0">
              <a:buNone/>
              <a:defRPr sz="1600" b="1"/>
            </a:lvl6pPr>
            <a:lvl7pPr marL="2742248" indent="0">
              <a:buNone/>
              <a:defRPr sz="1600" b="1"/>
            </a:lvl7pPr>
            <a:lvl8pPr marL="3199289" indent="0">
              <a:buNone/>
              <a:defRPr sz="1600" b="1"/>
            </a:lvl8pPr>
            <a:lvl9pPr marL="36563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B1E2-6300-854E-8FC0-8F070A133F28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15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88D2-FD20-D547-83C6-90EB826A0A5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04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BEBF2-172D-9849-8639-76785F027914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08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70" indent="0">
              <a:buNone/>
              <a:defRPr sz="900"/>
            </a:lvl5pPr>
            <a:lvl6pPr marL="2285205" indent="0">
              <a:buNone/>
              <a:defRPr sz="900"/>
            </a:lvl6pPr>
            <a:lvl7pPr marL="2742248" indent="0">
              <a:buNone/>
              <a:defRPr sz="900"/>
            </a:lvl7pPr>
            <a:lvl8pPr marL="3199289" indent="0">
              <a:buNone/>
              <a:defRPr sz="900"/>
            </a:lvl8pPr>
            <a:lvl9pPr marL="36563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F271-B823-2E42-AB96-1E442E29F111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7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2" indent="0">
              <a:buNone/>
              <a:defRPr sz="2800"/>
            </a:lvl2pPr>
            <a:lvl3pPr marL="914085" indent="0">
              <a:buNone/>
              <a:defRPr sz="2400"/>
            </a:lvl3pPr>
            <a:lvl4pPr marL="1371124" indent="0">
              <a:buNone/>
              <a:defRPr sz="2000"/>
            </a:lvl4pPr>
            <a:lvl5pPr marL="1828170" indent="0">
              <a:buNone/>
              <a:defRPr sz="2000"/>
            </a:lvl5pPr>
            <a:lvl6pPr marL="2285205" indent="0">
              <a:buNone/>
              <a:defRPr sz="2000"/>
            </a:lvl6pPr>
            <a:lvl7pPr marL="2742248" indent="0">
              <a:buNone/>
              <a:defRPr sz="2000"/>
            </a:lvl7pPr>
            <a:lvl8pPr marL="3199289" indent="0">
              <a:buNone/>
              <a:defRPr sz="2000"/>
            </a:lvl8pPr>
            <a:lvl9pPr marL="365632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70" indent="0">
              <a:buNone/>
              <a:defRPr sz="900"/>
            </a:lvl5pPr>
            <a:lvl6pPr marL="2285205" indent="0">
              <a:buNone/>
              <a:defRPr sz="900"/>
            </a:lvl6pPr>
            <a:lvl7pPr marL="2742248" indent="0">
              <a:buNone/>
              <a:defRPr sz="900"/>
            </a:lvl7pPr>
            <a:lvl8pPr marL="3199289" indent="0">
              <a:buNone/>
              <a:defRPr sz="900"/>
            </a:lvl8pPr>
            <a:lvl9pPr marL="36563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EB2C-4504-6740-9EFA-1B5189359F2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8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EB067-CD42-D046-BE96-75E408017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0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92F5E-25AF-B24A-B7B4-3FF6B58FDC6F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070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E2BF-B229-9544-AC8E-931ECF3C6BC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63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C1C5-B441-7042-AF35-DEE682BDBDF1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72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FEEE-63AD-FE4D-B6C0-17052670CE7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52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20E50056-99BA-8C47-A241-B4F1E3C77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C19A-64B4-434E-B753-C220D0948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E72F-5358-D24D-ADB1-011449E6E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0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5CC1-B374-4B44-934E-90B7BF68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1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3A24-ECE0-234B-8022-B05E3FB62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3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5FDB-349D-A84B-80E3-393E8EAC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04F7D-7D38-4443-981A-60DD17B27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7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B5A1-F2CB-444D-BF11-50948102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386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7E32-1203-5347-BBA2-DE5F3B49F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94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9258-6943-794E-A6EF-A1F477272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4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1778-E8F7-D940-AAA0-DBAC061F2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7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9F7-54A1-314A-AC09-7BC85747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8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EFAD-EDA9-EB4F-B35A-CB5FC434F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5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AAE0-85AD-0D4C-8D70-2E1806C46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7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E30A8BE1-9A0C-D64D-8DAE-F37E2280F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4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72D5C-325B-E84B-9FC6-5DABC9E79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09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2" indent="0">
              <a:buNone/>
              <a:defRPr sz="1800"/>
            </a:lvl2pPr>
            <a:lvl3pPr marL="914085" indent="0">
              <a:buNone/>
              <a:defRPr sz="1600"/>
            </a:lvl3pPr>
            <a:lvl4pPr marL="1371124" indent="0">
              <a:buNone/>
              <a:defRPr sz="1400"/>
            </a:lvl4pPr>
            <a:lvl5pPr marL="1828170" indent="0">
              <a:buNone/>
              <a:defRPr sz="1400"/>
            </a:lvl5pPr>
            <a:lvl6pPr marL="2285205" indent="0">
              <a:buNone/>
              <a:defRPr sz="1400"/>
            </a:lvl6pPr>
            <a:lvl7pPr marL="2742248" indent="0">
              <a:buNone/>
              <a:defRPr sz="1400"/>
            </a:lvl7pPr>
            <a:lvl8pPr marL="3199289" indent="0">
              <a:buNone/>
              <a:defRPr sz="1400"/>
            </a:lvl8pPr>
            <a:lvl9pPr marL="365632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515A-FF4C-A94B-8CC0-47DC2C57A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D9F4E-4294-8948-BAD3-0A1FFFD9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09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6D00-006D-1746-A2AB-3A9B78ED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92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70" indent="0">
              <a:buNone/>
              <a:defRPr sz="1600" b="1"/>
            </a:lvl5pPr>
            <a:lvl6pPr marL="2285205" indent="0">
              <a:buNone/>
              <a:defRPr sz="1600" b="1"/>
            </a:lvl6pPr>
            <a:lvl7pPr marL="2742248" indent="0">
              <a:buNone/>
              <a:defRPr sz="1600" b="1"/>
            </a:lvl7pPr>
            <a:lvl8pPr marL="3199289" indent="0">
              <a:buNone/>
              <a:defRPr sz="1600" b="1"/>
            </a:lvl8pPr>
            <a:lvl9pPr marL="36563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70" indent="0">
              <a:buNone/>
              <a:defRPr sz="1600" b="1"/>
            </a:lvl5pPr>
            <a:lvl6pPr marL="2285205" indent="0">
              <a:buNone/>
              <a:defRPr sz="1600" b="1"/>
            </a:lvl6pPr>
            <a:lvl7pPr marL="2742248" indent="0">
              <a:buNone/>
              <a:defRPr sz="1600" b="1"/>
            </a:lvl7pPr>
            <a:lvl8pPr marL="3199289" indent="0">
              <a:buNone/>
              <a:defRPr sz="1600" b="1"/>
            </a:lvl8pPr>
            <a:lvl9pPr marL="36563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6237-C4D6-DA4C-9EC9-B5C65AE6F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3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A160E-52B3-BD4D-AFCD-50D399381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62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C70F-8B79-4B4F-88FE-0D80FCFB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20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70" indent="0">
              <a:buNone/>
              <a:defRPr sz="900"/>
            </a:lvl5pPr>
            <a:lvl6pPr marL="2285205" indent="0">
              <a:buNone/>
              <a:defRPr sz="900"/>
            </a:lvl6pPr>
            <a:lvl7pPr marL="2742248" indent="0">
              <a:buNone/>
              <a:defRPr sz="900"/>
            </a:lvl7pPr>
            <a:lvl8pPr marL="3199289" indent="0">
              <a:buNone/>
              <a:defRPr sz="900"/>
            </a:lvl8pPr>
            <a:lvl9pPr marL="36563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0E0D-FC94-3744-9A41-507C9FC5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67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2" indent="0">
              <a:buNone/>
              <a:defRPr sz="2800"/>
            </a:lvl2pPr>
            <a:lvl3pPr marL="914085" indent="0">
              <a:buNone/>
              <a:defRPr sz="2400"/>
            </a:lvl3pPr>
            <a:lvl4pPr marL="1371124" indent="0">
              <a:buNone/>
              <a:defRPr sz="2000"/>
            </a:lvl4pPr>
            <a:lvl5pPr marL="1828170" indent="0">
              <a:buNone/>
              <a:defRPr sz="2000"/>
            </a:lvl5pPr>
            <a:lvl6pPr marL="2285205" indent="0">
              <a:buNone/>
              <a:defRPr sz="2000"/>
            </a:lvl6pPr>
            <a:lvl7pPr marL="2742248" indent="0">
              <a:buNone/>
              <a:defRPr sz="2000"/>
            </a:lvl7pPr>
            <a:lvl8pPr marL="3199289" indent="0">
              <a:buNone/>
              <a:defRPr sz="2000"/>
            </a:lvl8pPr>
            <a:lvl9pPr marL="365632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70" indent="0">
              <a:buNone/>
              <a:defRPr sz="900"/>
            </a:lvl5pPr>
            <a:lvl6pPr marL="2285205" indent="0">
              <a:buNone/>
              <a:defRPr sz="900"/>
            </a:lvl6pPr>
            <a:lvl7pPr marL="2742248" indent="0">
              <a:buNone/>
              <a:defRPr sz="900"/>
            </a:lvl7pPr>
            <a:lvl8pPr marL="3199289" indent="0">
              <a:buNone/>
              <a:defRPr sz="900"/>
            </a:lvl8pPr>
            <a:lvl9pPr marL="36563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31285-EBCB-9D4D-92DD-672B68C4D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08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C956-40F1-ED47-9767-DE2695424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150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A60C-AA5D-5540-9881-448DB7A9C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851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CEC2-9AA6-AD4B-8500-A0FF99D99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3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43D0-D997-4A45-A45D-9D15AEC81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1606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6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6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0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0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160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160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ABBBEDB0-B80E-3B4B-AF1F-F370E717F9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60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8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  <a:solidFill>
            <a:schemeClr val="accent5"/>
          </a:solidFill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49972"/>
            <a:ext cx="19050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6160"/>
            <a:ext cx="28956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4" y="6340224"/>
            <a:ext cx="587375" cy="4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1E6D7D5-22A4-6F4D-B726-C230C936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749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37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063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751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3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01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0642940E-D833-E647-B34A-38A5B5436303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50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985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7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01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0642940E-D833-E647-B34A-38A5B5436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7254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0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0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1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1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781" indent="-34278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691" indent="-28565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2602" indent="-22852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599645" indent="-22852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6686" indent="-22852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3726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0770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7810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4852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0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5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8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9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8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01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0642940E-D833-E647-B34A-38A5B5436303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50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1698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0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0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1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1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781" indent="-34278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691" indent="-28565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2602" indent="-22852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599645" indent="-22852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6686" indent="-22852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3726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0770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7810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4852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0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5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8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9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8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3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85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5D963F1-9BF7-8D42-A866-FABD8DB0E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8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6203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0" y="7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4029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3B568F-BBC2-0F4B-A7A9-1AD8C8E0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2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033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0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0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1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1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781" indent="-34278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691" indent="-28565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2602" indent="-22852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599645" indent="-22852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6686" indent="-22852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3726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0770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7810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4852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0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5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8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9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8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63688" y="1268760"/>
            <a:ext cx="5472608" cy="30718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dirty="0"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خاتمة لوقا</a:t>
            </a:r>
            <a:endParaRPr lang="en-US" sz="3600" kern="10" dirty="0"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>
                    <a:alpha val="74998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877272"/>
            <a:ext cx="9144000" cy="991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مقتبس من العرض التقديمي الذي قدمته مريم المجدلية عام 2006 للدكتور ريك غريفيث</a:t>
            </a:r>
          </a:p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كلية سنغافورة للكتاب المقدس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ext Box 2"/>
          <p:cNvSpPr txBox="1">
            <a:spLocks noChangeArrowheads="1"/>
          </p:cNvSpPr>
          <p:nvPr/>
        </p:nvSpPr>
        <p:spPr bwMode="auto">
          <a:xfrm>
            <a:off x="8534404" y="152404"/>
            <a:ext cx="508408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938" y="914400"/>
            <a:ext cx="9144000" cy="76940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(١: ١-٤) تتضمن مقدمة لوقا </a:t>
            </a:r>
            <a:r>
              <a:rPr lang="ar-JO" altLang="zh-CN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تأكيداً</a:t>
            </a: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أن مصادره موثوقة بالنسبة للأمم الذين سيُطلب منهم تصديق الرواية وبيان الغرض لتأكيد إيمان ثيوفيلوس.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414838" y="2492375"/>
            <a:ext cx="4729162" cy="14465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(١: ٥-٤: ١٣) تم تسجيل حياة المسيح قبل العلنية في مجيئه واستعداده للخدمة لإظهار خطة الله المنظمة والموجهة بسيادة في سياق سامي ولكن بإيحاءات عالمية.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938" y="5776913"/>
            <a:ext cx="9244012" cy="76940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(٤: ١٤-٢١: ٣٨) تظهر خدمة المسيح في الجليل في طريقها إلى أورشليم وداخل المدينة رفض إسرائيل للمسيح باعتباره المسيح ودينونته بالتحول إلى الأمم في أزمنة الأمم.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685" name="Picture 6" descr="Boy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2209800"/>
            <a:ext cx="43164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6" name="Text Box 7"/>
          <p:cNvSpPr txBox="1">
            <a:spLocks noChangeArrowheads="1"/>
          </p:cNvSpPr>
          <p:nvPr/>
        </p:nvSpPr>
        <p:spPr bwMode="auto">
          <a:xfrm>
            <a:off x="152400" y="5272089"/>
            <a:ext cx="3927614" cy="369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حتى في سن الثانية عشرة، عرف يسوع أباه الحقيقي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68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242895"/>
            <a:ext cx="2743200" cy="525215"/>
          </a:xfrm>
          <a:solidFill>
            <a:schemeClr val="tx2"/>
          </a:solidFill>
        </p:spPr>
        <p:txBody>
          <a:bodyPr anchor="t">
            <a:spAutoFit/>
          </a:bodyPr>
          <a:lstStyle/>
          <a:p>
            <a:pPr eaLnBrk="1" hangingPunct="1"/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الملخص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 autoUpdateAnimBg="0"/>
      <p:bldP spid="64516" grpId="0" animBg="1" autoUpdateAnimBg="0"/>
      <p:bldP spid="6451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/>
          <a:lstStyle/>
          <a:p>
            <a:r>
              <a:rPr lang="ar-JO" sz="3200" b="1" dirty="0">
                <a:latin typeface="Arial"/>
                <a:cs typeface="Arial"/>
              </a:rPr>
              <a:t>المخطط التصالبي في لوقا - أعمال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763000" cy="533400"/>
          </a:xfrm>
          <a:solidFill>
            <a:schemeClr val="bg2">
              <a:alpha val="50000"/>
            </a:schemeClr>
          </a:solidFill>
          <a:ln/>
        </p:spPr>
        <p:txBody>
          <a:bodyPr/>
          <a:lstStyle/>
          <a:p>
            <a:pPr algn="l"/>
            <a:r>
              <a:rPr lang="ar-JO" sz="2000" b="1" dirty="0">
                <a:latin typeface="Arial"/>
                <a:cs typeface="Arial"/>
              </a:rPr>
              <a:t>ولادة يسوع في سياق التاريخ العالمي والحكم الروماني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447800" y="4800600"/>
            <a:ext cx="3124200" cy="4572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ar-JO" sz="2000" b="1" dirty="0">
                <a:latin typeface="Arial"/>
                <a:cs typeface="Arial"/>
              </a:rPr>
              <a:t>في اليهودية والسامرة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914400" y="2133600"/>
            <a:ext cx="2209800" cy="45720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ar-JO" sz="2000" b="1" dirty="0">
                <a:latin typeface="Arial"/>
                <a:cs typeface="Arial"/>
              </a:rPr>
              <a:t>يسوع في الجليل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447800" y="2667000"/>
            <a:ext cx="3124200" cy="4572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ar-JO" sz="2000" b="1" dirty="0">
                <a:latin typeface="Arial"/>
                <a:cs typeface="Arial"/>
              </a:rPr>
              <a:t>في السامرة واليهودية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1981200" y="3200400"/>
            <a:ext cx="1905000" cy="457200"/>
          </a:xfrm>
          <a:prstGeom prst="rect">
            <a:avLst/>
          </a:prstGeom>
          <a:solidFill>
            <a:srgbClr val="800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ar-JO" sz="2000" b="1" dirty="0">
                <a:latin typeface="Arial"/>
                <a:cs typeface="Arial"/>
              </a:rPr>
              <a:t>في أورشليم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2514600" y="3733800"/>
            <a:ext cx="3886200" cy="457200"/>
          </a:xfrm>
          <a:prstGeom prst="rect">
            <a:avLst/>
          </a:prstGeom>
          <a:solidFill>
            <a:srgbClr val="CC0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ar-JO" sz="2000" b="1" dirty="0">
                <a:latin typeface="Arial"/>
                <a:cs typeface="Arial"/>
              </a:rPr>
              <a:t>القيامة والصعود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981200" y="4267200"/>
            <a:ext cx="3048000" cy="457200"/>
          </a:xfrm>
          <a:prstGeom prst="rect">
            <a:avLst/>
          </a:prstGeom>
          <a:solidFill>
            <a:srgbClr val="800000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ar-JO" sz="2000" b="1" dirty="0">
                <a:latin typeface="Arial"/>
                <a:cs typeface="Arial"/>
              </a:rPr>
              <a:t>الكنيسة في أورشليم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990600" y="5334000"/>
            <a:ext cx="4191000" cy="45720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ar-JO" sz="2000" b="1" dirty="0">
                <a:latin typeface="Arial"/>
                <a:cs typeface="Arial"/>
              </a:rPr>
              <a:t>في كل العالم الأممي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457200" y="5943600"/>
            <a:ext cx="8001000" cy="5334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ar-JO" sz="2000" b="1" dirty="0">
                <a:latin typeface="Arial"/>
                <a:cs typeface="Arial"/>
              </a:rPr>
              <a:t>الكرازة بالإنجيل من خلال بولس امتدت أبعد من روما</a:t>
            </a:r>
            <a:endParaRPr lang="en-US" sz="2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  <p:bldP spid="209924" grpId="0" animBg="1" autoUpdateAnimBg="0"/>
      <p:bldP spid="209925" grpId="0" animBg="1" autoUpdateAnimBg="0"/>
      <p:bldP spid="209926" grpId="0" animBg="1" autoUpdateAnimBg="0"/>
      <p:bldP spid="209927" grpId="0" animBg="1" autoUpdateAnimBg="0"/>
      <p:bldP spid="209928" grpId="0" animBg="1" autoUpdateAnimBg="0"/>
      <p:bldP spid="209929" grpId="0" animBg="1" autoUpdateAnimBg="0"/>
      <p:bldP spid="209930" grpId="0" animBg="1" autoUpdateAnimBg="0"/>
      <p:bldP spid="2099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685800" y="2743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ar-SA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اللاهوت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685800" y="1600200"/>
            <a:ext cx="7772400" cy="10668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إنسانية يسوع ورحمته للمنبوذين من المجتمع</a:t>
            </a:r>
            <a:endParaRPr lang="en-US" sz="3200" b="1" dirty="0">
              <a:ea typeface="宋体" charset="0"/>
              <a:cs typeface="宋体" charset="0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ar-JO" altLang="zh-CN" dirty="0">
                <a:ea typeface="宋体" charset="0"/>
                <a:cs typeface="宋体" charset="0"/>
              </a:rPr>
              <a:t>وجهات النظر حول يسوع</a:t>
            </a: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5800" y="41148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النبي</a:t>
            </a:r>
            <a:endParaRPr lang="en-US" sz="3200" b="1" dirty="0">
              <a:ea typeface="宋体" charset="0"/>
              <a:cs typeface="宋体" charset="0"/>
            </a:endParaRP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4495800" y="5334000"/>
            <a:ext cx="4038600" cy="12192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القائم والممجد</a:t>
            </a:r>
            <a:endParaRPr lang="en-US" sz="3200" b="1" dirty="0">
              <a:ea typeface="宋体" charset="0"/>
              <a:cs typeface="宋体" charset="0"/>
            </a:endParaRP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4648200" y="3810000"/>
            <a:ext cx="3276600" cy="11430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معلم الأمثال</a:t>
            </a:r>
            <a:endParaRPr lang="en-US" sz="3200" b="1" dirty="0">
              <a:ea typeface="宋体" charset="0"/>
              <a:cs typeface="宋体" charset="0"/>
            </a:endParaRP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685800" y="30480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المخلص</a:t>
            </a:r>
            <a:endParaRPr lang="en-US" sz="3200" b="1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 animBg="1" autoUpdateAnimBg="0"/>
      <p:bldP spid="210948" grpId="0" animBg="1" autoUpdateAnimBg="0"/>
      <p:bldP spid="210949" grpId="0" animBg="1" autoUpdateAnimBg="0"/>
      <p:bldP spid="210950" grpId="0" animBg="1" autoUpdateAnimBg="0"/>
      <p:bldP spid="21095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066800"/>
          </a:xfrm>
          <a:solidFill>
            <a:schemeClr val="folHlink">
              <a:alpha val="50000"/>
            </a:schemeClr>
          </a:solidFill>
          <a:ln/>
        </p:spPr>
        <p:txBody>
          <a:bodyPr/>
          <a:lstStyle/>
          <a:p>
            <a:pPr algn="ctr">
              <a:buFontTx/>
              <a:buNone/>
            </a:pPr>
            <a:r>
              <a:rPr lang="ar-JO" altLang="zh-CN" b="1" dirty="0">
                <a:ea typeface="宋体" charset="0"/>
                <a:cs typeface="宋体" charset="0"/>
              </a:rPr>
              <a:t>إنسانية يسوع ورحمته للمنبوذين من المجتمع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 rot="19620000">
            <a:off x="609600" y="4191000"/>
            <a:ext cx="35052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JO" altLang="zh-CN" b="1" dirty="0">
                <a:solidFill>
                  <a:schemeClr val="bg2"/>
                </a:solidFill>
                <a:ea typeface="宋体" charset="0"/>
                <a:cs typeface="宋体" charset="0"/>
              </a:rPr>
              <a:t>السامريون والأمم</a:t>
            </a:r>
            <a:endParaRPr lang="en-US" b="1" dirty="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 rot="21086096">
            <a:off x="1828800" y="5867400"/>
            <a:ext cx="35052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JO" altLang="zh-CN" b="1" dirty="0">
                <a:solidFill>
                  <a:schemeClr val="bg2"/>
                </a:solidFill>
                <a:ea typeface="宋体" charset="0"/>
                <a:cs typeface="宋体" charset="0"/>
              </a:rPr>
              <a:t>الفقراء</a:t>
            </a:r>
            <a:endParaRPr lang="en-US" b="1" dirty="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 rot="1666594">
            <a:off x="4876800" y="3886200"/>
            <a:ext cx="35052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JO" altLang="zh-CN" b="1" dirty="0">
                <a:solidFill>
                  <a:schemeClr val="bg2"/>
                </a:solidFill>
                <a:ea typeface="宋体" charset="0"/>
                <a:cs typeface="宋体" charset="0"/>
              </a:rPr>
              <a:t>النساء</a:t>
            </a:r>
            <a:endParaRPr lang="en-US" b="1" dirty="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 rot="685429">
            <a:off x="3429000" y="4800600"/>
            <a:ext cx="38862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JO" altLang="zh-CN" b="1" dirty="0">
                <a:solidFill>
                  <a:schemeClr val="bg2"/>
                </a:solidFill>
                <a:ea typeface="宋体" charset="0"/>
                <a:cs typeface="宋体" charset="0"/>
              </a:rPr>
              <a:t>العشارون والخطاة</a:t>
            </a:r>
            <a:endParaRPr lang="en-US" b="1" dirty="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78187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ar-JO" altLang="zh-CN" dirty="0">
                <a:ea typeface="宋体" charset="0"/>
                <a:cs typeface="宋体" charset="0"/>
              </a:rPr>
              <a:t>وجهات النظر حول يسوع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 autoUpdateAnimBg="0"/>
      <p:bldP spid="178184" grpId="0" animBg="1" autoUpdateAnimBg="0"/>
      <p:bldP spid="178185" grpId="0" animBg="1" autoUpdateAnimBg="0"/>
      <p:bldP spid="17818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0668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إنسانية يسوع ورحمته للمنبوذين من المجتمع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ar-JO" altLang="zh-CN" dirty="0">
                <a:ea typeface="宋体" charset="0"/>
                <a:cs typeface="宋体" charset="0"/>
              </a:rPr>
              <a:t>وجهات النظر حول يسوع</a:t>
            </a: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685800" y="41148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النبي</a:t>
            </a:r>
            <a:endParaRPr lang="en-US" sz="3200" b="1" dirty="0">
              <a:ea typeface="宋体" charset="0"/>
              <a:cs typeface="宋体" charset="0"/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4648200" y="3810000"/>
            <a:ext cx="3276600" cy="11430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معلم الأمثال</a:t>
            </a:r>
            <a:endParaRPr lang="en-US" sz="3200" b="1" dirty="0">
              <a:ea typeface="宋体" charset="0"/>
              <a:cs typeface="宋体" charset="0"/>
            </a:endParaRP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685800" y="30480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altLang="zh-CN" sz="3200" b="1" dirty="0">
                <a:ea typeface="宋体" charset="0"/>
                <a:cs typeface="宋体" charset="0"/>
              </a:rPr>
              <a:t>المخلص</a:t>
            </a:r>
            <a:endParaRPr lang="en-US" sz="3200" b="1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6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5427663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0" name="Text Box 3"/>
          <p:cNvSpPr txBox="1">
            <a:spLocks noChangeArrowheads="1"/>
          </p:cNvSpPr>
          <p:nvPr/>
        </p:nvSpPr>
        <p:spPr bwMode="auto">
          <a:xfrm>
            <a:off x="8502651" y="5"/>
            <a:ext cx="670312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99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32678" y="1628690"/>
            <a:ext cx="1911036" cy="646298"/>
          </a:xfrm>
          <a:solidFill>
            <a:schemeClr val="tx1"/>
          </a:solidFill>
        </p:spPr>
        <p:txBody>
          <a:bodyPr wrap="none">
            <a:spAutoFit/>
          </a:bodyPr>
          <a:lstStyle/>
          <a:p>
            <a:pPr eaLnBrk="1" hangingPunct="1"/>
            <a:r>
              <a:rPr lang="ar-JO" sz="3600" b="1" dirty="0">
                <a:solidFill>
                  <a:schemeClr val="bg2"/>
                </a:solidFill>
                <a:latin typeface="Arial" charset="0"/>
              </a:rPr>
              <a:t>أمثال يسوع</a:t>
            </a:r>
            <a:endParaRPr lang="en-US" sz="36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685800" y="1600200"/>
            <a:ext cx="7772400" cy="10668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إنسانية يسوع ورحمته للمنبوذين من المجتمع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ar-JO" altLang="zh-CN" dirty="0">
                <a:ea typeface="宋体" charset="0"/>
                <a:cs typeface="宋体" charset="0"/>
              </a:rPr>
              <a:t>وجهات النظر حول يسوع</a:t>
            </a: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5800" y="41148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النبي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4495800" y="5334000"/>
            <a:ext cx="4038600" cy="12192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القائم والممجد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4648200" y="3810000"/>
            <a:ext cx="3276600" cy="11430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معلم الأمثال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685800" y="3048000"/>
            <a:ext cx="3276600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المخلص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 animBg="1" autoUpdateAnimBg="0"/>
      <p:bldP spid="210948" grpId="0" animBg="1" autoUpdateAnimBg="0"/>
      <p:bldP spid="210949" grpId="0" animBg="1" autoUpdateAnimBg="0"/>
      <p:bldP spid="210950" grpId="0" animBg="1" autoUpdateAnimBg="0"/>
      <p:bldP spid="21095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1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7526"/>
            <a:ext cx="9144000" cy="6035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2" name="Text Box 3"/>
          <p:cNvSpPr txBox="1">
            <a:spLocks noChangeArrowheads="1"/>
          </p:cNvSpPr>
          <p:nvPr/>
        </p:nvSpPr>
        <p:spPr bwMode="auto">
          <a:xfrm>
            <a:off x="8502651" y="5"/>
            <a:ext cx="703974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55683" name="Picture 4" descr="j01956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7" y="5030788"/>
            <a:ext cx="13557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381000"/>
            <a:ext cx="7391400" cy="6096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dirty="0">
                <a:latin typeface="Arial" charset="0"/>
              </a:rPr>
              <a:t>ظهورات القيامة</a:t>
            </a:r>
            <a:endParaRPr lang="en-US" dirty="0">
              <a:latin typeface="Arial" charset="0"/>
            </a:endParaRPr>
          </a:p>
        </p:txBody>
      </p:sp>
      <p:pic>
        <p:nvPicPr>
          <p:cNvPr id="455685" name="Picture 6" descr="j02818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-76200"/>
            <a:ext cx="12954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52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ext Box 2"/>
          <p:cNvSpPr txBox="1">
            <a:spLocks noChangeArrowheads="1"/>
          </p:cNvSpPr>
          <p:nvPr/>
        </p:nvSpPr>
        <p:spPr bwMode="auto">
          <a:xfrm>
            <a:off x="8534404" y="152404"/>
            <a:ext cx="508408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72614" y="1143007"/>
            <a:ext cx="1559978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أسلوب رائع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42261" y="2133607"/>
            <a:ext cx="780918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كوني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468129" y="3429007"/>
            <a:ext cx="1022972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الغفران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002110" y="4495807"/>
            <a:ext cx="1697836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الروح القدس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42676" y="5410207"/>
            <a:ext cx="2000804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التاريخ العلماني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231675" y="6338895"/>
            <a:ext cx="1005339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شمولي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567186" y="1447807"/>
            <a:ext cx="779316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صلاة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199189" y="2514607"/>
            <a:ext cx="744050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المال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122231" y="3429007"/>
            <a:ext cx="899541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الهيكل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912964" y="4149087"/>
            <a:ext cx="2154692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الإرسالية الفدائية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767451" y="990607"/>
            <a:ext cx="644664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مجد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168734" y="5673087"/>
            <a:ext cx="803360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فردي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288633" y="1143007"/>
            <a:ext cx="655885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فرح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851279" y="1844682"/>
            <a:ext cx="1830886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بشرية المسيح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086723" y="2909895"/>
            <a:ext cx="1236172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السبعينية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474920" y="4834887"/>
            <a:ext cx="3473963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العهد الإبراهيمي والداوودي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7400515" y="4114807"/>
            <a:ext cx="716799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الأمم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59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304807"/>
            <a:ext cx="3505200" cy="525215"/>
          </a:xfrm>
          <a:solidFill>
            <a:schemeClr val="tx2"/>
          </a:solidFill>
        </p:spPr>
        <p:txBody>
          <a:bodyPr anchor="t">
            <a:spAutoFit/>
          </a:bodyPr>
          <a:lstStyle/>
          <a:p>
            <a:pPr eaLnBrk="1" hangingPunct="1"/>
            <a:r>
              <a:rPr lang="ar-JO" sz="2800" b="1" dirty="0">
                <a:solidFill>
                  <a:schemeClr val="bg2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الخصائص</a:t>
            </a:r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005157" y="6290156"/>
            <a:ext cx="2331023" cy="523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التركيز على المرأة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 autoUpdateAnimBg="0"/>
      <p:bldP spid="54276" grpId="0" animBg="1" autoUpdateAnimBg="0"/>
      <p:bldP spid="54277" grpId="0" animBg="1" autoUpdateAnimBg="0"/>
      <p:bldP spid="54278" grpId="0" animBg="1" autoUpdateAnimBg="0"/>
      <p:bldP spid="54279" grpId="0" animBg="1" autoUpdateAnimBg="0"/>
      <p:bldP spid="54280" grpId="0" animBg="1" autoUpdateAnimBg="0"/>
      <p:bldP spid="54281" grpId="0" animBg="1" autoUpdateAnimBg="0"/>
      <p:bldP spid="54282" grpId="0" animBg="1" autoUpdateAnimBg="0"/>
      <p:bldP spid="54283" grpId="0" animBg="1" autoUpdateAnimBg="0"/>
      <p:bldP spid="54284" grpId="0" animBg="1" autoUpdateAnimBg="0"/>
      <p:bldP spid="54285" grpId="0" animBg="1" autoUpdateAnimBg="0"/>
      <p:bldP spid="54286" grpId="0" animBg="1" autoUpdateAnimBg="0"/>
      <p:bldP spid="54287" grpId="0" animBg="1" autoUpdateAnimBg="0"/>
      <p:bldP spid="54288" grpId="0" animBg="1" autoUpdateAnimBg="0"/>
      <p:bldP spid="54289" grpId="0" animBg="1" autoUpdateAnimBg="0"/>
      <p:bldP spid="54290" grpId="0" animBg="1" autoUpdateAnimBg="0"/>
      <p:bldP spid="54291" grpId="0" animBg="1" autoUpdateAnimBg="0"/>
      <p:bldP spid="2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 rot="-5400000">
            <a:off x="5394997" y="1479553"/>
            <a:ext cx="662232" cy="4000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أعمال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6891" y="1192219"/>
            <a:ext cx="2460623" cy="879476"/>
            <a:chOff x="313" y="776"/>
            <a:chExt cx="1550" cy="554"/>
          </a:xfrm>
        </p:grpSpPr>
        <p:sp>
          <p:nvSpPr>
            <p:cNvPr id="139285" name="Text Box 5"/>
            <p:cNvSpPr txBox="1">
              <a:spLocks noChangeArrowheads="1"/>
            </p:cNvSpPr>
            <p:nvPr/>
          </p:nvSpPr>
          <p:spPr bwMode="auto">
            <a:xfrm rot="16200000">
              <a:off x="162" y="927"/>
              <a:ext cx="553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متى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6" name="Text Box 6"/>
            <p:cNvSpPr txBox="1">
              <a:spLocks noChangeArrowheads="1"/>
            </p:cNvSpPr>
            <p:nvPr/>
          </p:nvSpPr>
          <p:spPr bwMode="auto">
            <a:xfrm rot="16200000">
              <a:off x="606" y="934"/>
              <a:ext cx="540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مرقس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7" name="Text Box 7"/>
            <p:cNvSpPr txBox="1">
              <a:spLocks noChangeArrowheads="1"/>
            </p:cNvSpPr>
            <p:nvPr/>
          </p:nvSpPr>
          <p:spPr bwMode="auto">
            <a:xfrm rot="16200000">
              <a:off x="1042" y="934"/>
              <a:ext cx="540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لوقا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8" name="Text Box 8"/>
            <p:cNvSpPr txBox="1">
              <a:spLocks noChangeArrowheads="1"/>
            </p:cNvSpPr>
            <p:nvPr/>
          </p:nvSpPr>
          <p:spPr bwMode="auto">
            <a:xfrm rot="16200000">
              <a:off x="1489" y="956"/>
              <a:ext cx="495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يوحنا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431558" y="762002"/>
            <a:ext cx="877034" cy="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الأناجيل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762006"/>
            <a:ext cx="153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تاريخ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86000" y="2209800"/>
            <a:ext cx="426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رسائل بولس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1465" y="3136912"/>
            <a:ext cx="8623299" cy="1792289"/>
            <a:chOff x="171" y="1885"/>
            <a:chExt cx="5432" cy="1129"/>
          </a:xfrm>
          <a:solidFill>
            <a:srgbClr val="CCFFCC"/>
          </a:solidFill>
        </p:grpSpPr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 rot="16200000">
              <a:off x="-4" y="2542"/>
              <a:ext cx="602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رومية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5" name="Text Box 14"/>
            <p:cNvSpPr txBox="1">
              <a:spLocks noChangeArrowheads="1"/>
            </p:cNvSpPr>
            <p:nvPr/>
          </p:nvSpPr>
          <p:spPr bwMode="auto">
            <a:xfrm rot="16200000">
              <a:off x="243" y="2363"/>
              <a:ext cx="96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 كورنثوس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6" name="Text Box 15"/>
            <p:cNvSpPr txBox="1">
              <a:spLocks noChangeArrowheads="1"/>
            </p:cNvSpPr>
            <p:nvPr/>
          </p:nvSpPr>
          <p:spPr bwMode="auto">
            <a:xfrm rot="16200000">
              <a:off x="663" y="2363"/>
              <a:ext cx="96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 كورنثوس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7" name="Text Box 16"/>
            <p:cNvSpPr txBox="1">
              <a:spLocks noChangeArrowheads="1"/>
            </p:cNvSpPr>
            <p:nvPr/>
          </p:nvSpPr>
          <p:spPr bwMode="auto">
            <a:xfrm rot="16200000">
              <a:off x="1254" y="2507"/>
              <a:ext cx="672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غلاطية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8" name="Text Box 17"/>
            <p:cNvSpPr txBox="1">
              <a:spLocks noChangeArrowheads="1"/>
            </p:cNvSpPr>
            <p:nvPr/>
          </p:nvSpPr>
          <p:spPr bwMode="auto">
            <a:xfrm rot="16200000">
              <a:off x="1670" y="2497"/>
              <a:ext cx="69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أفسس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9" name="Text Box 18"/>
            <p:cNvSpPr txBox="1">
              <a:spLocks noChangeArrowheads="1"/>
            </p:cNvSpPr>
            <p:nvPr/>
          </p:nvSpPr>
          <p:spPr bwMode="auto">
            <a:xfrm rot="16200000">
              <a:off x="2098" y="2499"/>
              <a:ext cx="688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فيلبي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0" name="Text Box 19"/>
            <p:cNvSpPr txBox="1">
              <a:spLocks noChangeArrowheads="1"/>
            </p:cNvSpPr>
            <p:nvPr/>
          </p:nvSpPr>
          <p:spPr bwMode="auto">
            <a:xfrm rot="16200000">
              <a:off x="2443" y="2458"/>
              <a:ext cx="77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كولوسي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1" name="Text Box 20"/>
            <p:cNvSpPr txBox="1">
              <a:spLocks noChangeArrowheads="1"/>
            </p:cNvSpPr>
            <p:nvPr/>
          </p:nvSpPr>
          <p:spPr bwMode="auto">
            <a:xfrm rot="16200000">
              <a:off x="2721" y="2301"/>
              <a:ext cx="108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 تسالونيكي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2" name="Text Box 21"/>
            <p:cNvSpPr txBox="1">
              <a:spLocks noChangeArrowheads="1"/>
            </p:cNvSpPr>
            <p:nvPr/>
          </p:nvSpPr>
          <p:spPr bwMode="auto">
            <a:xfrm rot="16200000">
              <a:off x="3201" y="2301"/>
              <a:ext cx="108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 تسالونيكي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3" name="Text Box 22"/>
            <p:cNvSpPr txBox="1">
              <a:spLocks noChangeArrowheads="1"/>
            </p:cNvSpPr>
            <p:nvPr/>
          </p:nvSpPr>
          <p:spPr bwMode="auto">
            <a:xfrm rot="16200000">
              <a:off x="3757" y="2424"/>
              <a:ext cx="838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 تيموثاوس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4" name="Text Box 23"/>
            <p:cNvSpPr txBox="1">
              <a:spLocks noChangeArrowheads="1"/>
            </p:cNvSpPr>
            <p:nvPr/>
          </p:nvSpPr>
          <p:spPr bwMode="auto">
            <a:xfrm rot="16200000">
              <a:off x="4167" y="2447"/>
              <a:ext cx="883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 تيموثاوس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5" name="Text Box 24"/>
            <p:cNvSpPr txBox="1">
              <a:spLocks noChangeArrowheads="1"/>
            </p:cNvSpPr>
            <p:nvPr/>
          </p:nvSpPr>
          <p:spPr bwMode="auto">
            <a:xfrm rot="16200000">
              <a:off x="4776" y="2629"/>
              <a:ext cx="519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تيطس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6" name="Text Box 25"/>
            <p:cNvSpPr txBox="1">
              <a:spLocks noChangeArrowheads="1"/>
            </p:cNvSpPr>
            <p:nvPr/>
          </p:nvSpPr>
          <p:spPr bwMode="auto">
            <a:xfrm rot="16200000">
              <a:off x="5121" y="2532"/>
              <a:ext cx="71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فليمون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965200" y="4983169"/>
            <a:ext cx="330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الرسائل العامة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7003013" y="4876802"/>
            <a:ext cx="687880" cy="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النبوة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 rot="-5400000">
            <a:off x="6831304" y="5901534"/>
            <a:ext cx="1069394" cy="4000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رؤيا يوحنا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0350" y="5432436"/>
            <a:ext cx="4997451" cy="1139826"/>
            <a:chOff x="164" y="3422"/>
            <a:chExt cx="3148" cy="718"/>
          </a:xfrm>
        </p:grpSpPr>
        <p:sp>
          <p:nvSpPr>
            <p:cNvPr id="139277" name="Text Box 30"/>
            <p:cNvSpPr txBox="1">
              <a:spLocks noChangeArrowheads="1"/>
            </p:cNvSpPr>
            <p:nvPr/>
          </p:nvSpPr>
          <p:spPr bwMode="auto">
            <a:xfrm rot="16200000">
              <a:off x="-69" y="3655"/>
              <a:ext cx="718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عبرانيين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78" name="Text Box 31"/>
            <p:cNvSpPr txBox="1">
              <a:spLocks noChangeArrowheads="1"/>
            </p:cNvSpPr>
            <p:nvPr/>
          </p:nvSpPr>
          <p:spPr bwMode="auto">
            <a:xfrm rot="16200000">
              <a:off x="384" y="3728"/>
              <a:ext cx="572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يعقوب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79" name="Text Box 32"/>
            <p:cNvSpPr txBox="1">
              <a:spLocks noChangeArrowheads="1"/>
            </p:cNvSpPr>
            <p:nvPr/>
          </p:nvSpPr>
          <p:spPr bwMode="auto">
            <a:xfrm rot="16200000">
              <a:off x="771" y="3682"/>
              <a:ext cx="664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 بطرس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0" name="Text Box 33"/>
            <p:cNvSpPr txBox="1">
              <a:spLocks noChangeArrowheads="1"/>
            </p:cNvSpPr>
            <p:nvPr/>
          </p:nvSpPr>
          <p:spPr bwMode="auto">
            <a:xfrm rot="16200000">
              <a:off x="1174" y="3682"/>
              <a:ext cx="664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 بطرس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1" name="Text Box 34"/>
            <p:cNvSpPr txBox="1">
              <a:spLocks noChangeArrowheads="1"/>
            </p:cNvSpPr>
            <p:nvPr/>
          </p:nvSpPr>
          <p:spPr bwMode="auto">
            <a:xfrm rot="16200000">
              <a:off x="1613" y="3700"/>
              <a:ext cx="62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 يوحنا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2" name="Text Box 35"/>
            <p:cNvSpPr txBox="1">
              <a:spLocks noChangeArrowheads="1"/>
            </p:cNvSpPr>
            <p:nvPr/>
          </p:nvSpPr>
          <p:spPr bwMode="auto">
            <a:xfrm rot="16200000">
              <a:off x="2045" y="3700"/>
              <a:ext cx="62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 يوحنا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3" name="Text Box 36"/>
            <p:cNvSpPr txBox="1">
              <a:spLocks noChangeArrowheads="1"/>
            </p:cNvSpPr>
            <p:nvPr/>
          </p:nvSpPr>
          <p:spPr bwMode="auto">
            <a:xfrm rot="16200000">
              <a:off x="2478" y="3700"/>
              <a:ext cx="62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 يوحنا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4" name="Text Box 37"/>
            <p:cNvSpPr txBox="1">
              <a:spLocks noChangeArrowheads="1"/>
            </p:cNvSpPr>
            <p:nvPr/>
          </p:nvSpPr>
          <p:spPr bwMode="auto">
            <a:xfrm rot="16200000">
              <a:off x="2944" y="3772"/>
              <a:ext cx="483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يهوذا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589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"/>
            <a:ext cx="9144000" cy="480067"/>
          </a:xfrm>
          <a:solidFill>
            <a:srgbClr val="800000"/>
          </a:soli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ar-JO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قائمة مرتبة لكل أسفار العهد الجديد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9276" name="Text Box 5"/>
          <p:cNvSpPr txBox="1">
            <a:spLocks noChangeArrowheads="1"/>
          </p:cNvSpPr>
          <p:nvPr/>
        </p:nvSpPr>
        <p:spPr bwMode="auto">
          <a:xfrm>
            <a:off x="8638950" y="548680"/>
            <a:ext cx="473077" cy="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5" grpId="0" autoUpdateAnimBg="0"/>
      <p:bldP spid="4106" grpId="0" autoUpdateAnimBg="0"/>
      <p:bldP spid="4107" grpId="0" autoUpdateAnimBg="0"/>
      <p:bldP spid="4122" grpId="0" autoUpdateAnimBg="0"/>
      <p:bldP spid="4123" grpId="0" autoUpdateAnimBg="0"/>
      <p:bldP spid="4124" grpId="0" animBg="1" autoUpdateAnimBg="0"/>
      <p:bldP spid="1392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30195406"/>
              </p:ext>
            </p:extLst>
          </p:nvPr>
        </p:nvGraphicFramePr>
        <p:xfrm>
          <a:off x="0" y="639764"/>
          <a:ext cx="9144000" cy="6260222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متى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مرقس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لوقا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يوحنا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الوظيفة قبل الخلاص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عشار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لا شيء (شاب)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طبيب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صياد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العرق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يهودي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يهودي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أممي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يهودي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الوظيفة والموهبة الروحية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رسول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خادم أو راعي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خادم أو معلم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رسول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القراء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0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عرقياً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اليهود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الرومان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الأمم (اليونانيون)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العالم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1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الفائدة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معجزات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1 كو 1: 22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الحكمة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1 كو 1: 22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روحياً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غير مؤمنين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مؤمنين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غير مؤمنين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غير مؤمنين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27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الحاجة الأساسية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تقديم المسيانية والملكوت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قدوة في المعاناة (حض على التلمذة)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العالمية (وتوسع الملكوت)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الألوهية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9983" name="Text Box 70"/>
          <p:cNvSpPr txBox="1">
            <a:spLocks noChangeArrowheads="1"/>
          </p:cNvSpPr>
          <p:nvPr/>
        </p:nvSpPr>
        <p:spPr bwMode="auto">
          <a:xfrm>
            <a:off x="8604254" y="-2698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9984" name="Rectangle 71"/>
          <p:cNvSpPr>
            <a:spLocks noGrp="1" noChangeArrowheads="1"/>
          </p:cNvSpPr>
          <p:nvPr>
            <p:ph type="title"/>
          </p:nvPr>
        </p:nvSpPr>
        <p:spPr>
          <a:xfrm>
            <a:off x="3288697" y="1"/>
            <a:ext cx="2568203" cy="46160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ar-JO" sz="2400" b="1" dirty="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مقارنة الأناجيل الأربعة</a:t>
            </a:r>
            <a:endParaRPr lang="en-US" sz="2400" b="1" dirty="0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2850869"/>
              </p:ext>
            </p:extLst>
          </p:nvPr>
        </p:nvGraphicFramePr>
        <p:xfrm>
          <a:off x="0" y="914400"/>
          <a:ext cx="9144000" cy="6075862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متى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مرقس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لوقا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يوحنا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تاريخ الكتابة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الأربعينات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64-68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57-59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أواخر الستينات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مكان الكتابة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أنطاكية أو سوريا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روما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قيصرية أو روما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أفسس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مكان الإرسال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فلسطين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روما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إلى ثاوفيلس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آسيا ... الخ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يسوع هو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ملك إسرائيل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(المسيا)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العبد المتألم (الألوهية)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الرجل المثالي (المسيا)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ابن الله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(الألوهية)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الآية الرئيسية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21: 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10: 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19: 10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20: 31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المواضيع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الناموس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القوة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النعمة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المجد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التركيز الأدبي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عظات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معجزات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أمثال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روايات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الترتيب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موضوعي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زمني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زمني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موضوعي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التسلسل الزمني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إبراهيم إلى يوسف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لا يوجد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آدم إلى مريم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لا يوجد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2037" name="Rectangle 71"/>
          <p:cNvSpPr>
            <a:spLocks noGrp="1" noChangeArrowheads="1"/>
          </p:cNvSpPr>
          <p:nvPr>
            <p:ph type="title"/>
          </p:nvPr>
        </p:nvSpPr>
        <p:spPr>
          <a:xfrm>
            <a:off x="3287903" y="228601"/>
            <a:ext cx="2568203" cy="46160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ar-JO" sz="2400" b="1" dirty="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مقارنة الأناجيل الأربعة</a:t>
            </a:r>
            <a:endParaRPr lang="en-US" sz="2400" b="1" dirty="0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12038" name="Text Box 70"/>
          <p:cNvSpPr txBox="1">
            <a:spLocks noChangeArrowheads="1"/>
          </p:cNvSpPr>
          <p:nvPr/>
        </p:nvSpPr>
        <p:spPr bwMode="auto">
          <a:xfrm>
            <a:off x="8604254" y="14291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ext Box 2"/>
          <p:cNvSpPr txBox="1">
            <a:spLocks noChangeArrowheads="1"/>
          </p:cNvSpPr>
          <p:nvPr/>
        </p:nvSpPr>
        <p:spPr bwMode="auto">
          <a:xfrm>
            <a:off x="4090988" y="25407"/>
            <a:ext cx="724814" cy="5231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ar-SA" altLang="zh-CN" sz="2800" b="1" dirty="0">
                <a:solidFill>
                  <a:schemeClr val="bg2"/>
                </a:solidFill>
                <a:cs typeface="Arial" charset="0"/>
              </a:rPr>
              <a:t>لوقا</a:t>
            </a:r>
            <a:r>
              <a:rPr lang="en-US" altLang="zh-CN" sz="2800" dirty="0">
                <a:solidFill>
                  <a:schemeClr val="bg2"/>
                </a:solidFill>
                <a:cs typeface="Arial" charset="0"/>
              </a:rPr>
              <a:t> </a:t>
            </a:r>
            <a:endParaRPr lang="en-US" sz="2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99010" name="Text Box 3"/>
          <p:cNvSpPr txBox="1">
            <a:spLocks noChangeArrowheads="1"/>
          </p:cNvSpPr>
          <p:nvPr/>
        </p:nvSpPr>
        <p:spPr bwMode="auto">
          <a:xfrm>
            <a:off x="8534404" y="152404"/>
            <a:ext cx="508408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ar-JO" dirty="0">
                <a:cs typeface="Arial" charset="0"/>
              </a:rPr>
              <a:t>93</a:t>
            </a:r>
            <a:endParaRPr lang="en-US" dirty="0">
              <a:cs typeface="Arial" charset="0"/>
            </a:endParaRPr>
          </a:p>
        </p:txBody>
      </p:sp>
      <p:sp>
        <p:nvSpPr>
          <p:cNvPr id="299011" name="Text Box 4"/>
          <p:cNvSpPr txBox="1">
            <a:spLocks noChangeArrowheads="1"/>
          </p:cNvSpPr>
          <p:nvPr/>
        </p:nvSpPr>
        <p:spPr bwMode="auto">
          <a:xfrm>
            <a:off x="2987682" y="1066801"/>
            <a:ext cx="2955925" cy="1200296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SA" altLang="zh-CN" sz="3200" b="1" u="sng" dirty="0">
                <a:solidFill>
                  <a:srgbClr val="000000"/>
                </a:solidFill>
                <a:cs typeface="Arial" charset="0"/>
              </a:rPr>
              <a:t>الكلمة المفتاحية</a:t>
            </a:r>
            <a:endParaRPr lang="en-US" altLang="zh-CN" sz="3200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r>
              <a:rPr lang="ar-SA" altLang="zh-CN" sz="4000" b="1" dirty="0">
                <a:solidFill>
                  <a:srgbClr val="000000"/>
                </a:solidFill>
                <a:cs typeface="Arial" charset="0"/>
              </a:rPr>
              <a:t>السيادة</a:t>
            </a:r>
            <a:endParaRPr lang="en-US" sz="3200" dirty="0">
              <a:cs typeface="Arial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447800" y="3657605"/>
            <a:ext cx="6324600" cy="2431403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ar-SA" altLang="zh-CN" sz="3200" b="1" u="sng" dirty="0">
                <a:solidFill>
                  <a:srgbClr val="000000"/>
                </a:solidFill>
                <a:cs typeface="Arial" charset="0"/>
              </a:rPr>
              <a:t>الآية المفتاحية</a:t>
            </a:r>
            <a:endParaRPr lang="en-US" altLang="zh-CN" sz="3200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r>
              <a:rPr lang="ar-JO" altLang="zh-CN" sz="4400" b="1" dirty="0">
                <a:solidFill>
                  <a:srgbClr val="000000"/>
                </a:solidFill>
                <a:cs typeface="Arial" charset="0"/>
              </a:rPr>
              <a:t>لأن ابن الإنسان قد جاء لكي يطلب ويخلص ما قد هلك</a:t>
            </a:r>
            <a:endParaRPr lang="ar-SA" altLang="zh-CN" sz="3200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r>
              <a:rPr lang="ar-SA" altLang="zh-CN" sz="3200" b="1" dirty="0">
                <a:solidFill>
                  <a:srgbClr val="000000"/>
                </a:solidFill>
                <a:cs typeface="Arial" charset="0"/>
              </a:rPr>
              <a:t>(19: 10)</a:t>
            </a:r>
          </a:p>
        </p:txBody>
      </p:sp>
      <p:sp>
        <p:nvSpPr>
          <p:cNvPr id="29901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74690"/>
            <a:ext cx="3657600" cy="457200"/>
          </a:xfrm>
        </p:spPr>
        <p:txBody>
          <a:bodyPr/>
          <a:lstStyle/>
          <a:p>
            <a:pPr algn="l" eaLnBrk="1" hangingPunct="1"/>
            <a:r>
              <a:rPr lang="en-US" sz="2800" dirty="0">
                <a:latin typeface="Arial" charset="0"/>
              </a:rPr>
              <a:t>Key Word and Verse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5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609601"/>
          <a:ext cx="9144000" cy="6401225"/>
        </p:xfrm>
        <a:graphic>
          <a:graphicData uri="http://schemas.openxmlformats.org/drawingml/2006/table">
            <a:tbl>
              <a:tblPr/>
              <a:tblGrid>
                <a:gridCol w="190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متى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مرقس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لوقا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يوحنا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المدى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الميلاد إلى القيامة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الخدمة إلى القيامة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الخدمة إلى القيامة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الخدمة إلى القيامة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النغمة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نبوي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رعوي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تاريخي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روحي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كلمات المسيح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الإصحاحات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الأعداد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1068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661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1149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878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الأعداد لكل إصحاح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38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اقتباسات ع 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36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تلميحات ع 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76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105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مراجع ع 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129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125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المادة الفريدة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7%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59%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92%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التقسيم الأوسع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------------------- </a:t>
                      </a: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الأناجيل الإزائية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-------------------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إنجيل تكميلي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4095" name="Rectangle 82"/>
          <p:cNvSpPr>
            <a:spLocks noGrp="1" noChangeArrowheads="1"/>
          </p:cNvSpPr>
          <p:nvPr>
            <p:ph type="title"/>
          </p:nvPr>
        </p:nvSpPr>
        <p:spPr>
          <a:xfrm>
            <a:off x="3287903" y="1"/>
            <a:ext cx="2568203" cy="46160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ar-JO" sz="2400" b="1" dirty="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مقارنة الأناجيل الأربعة</a:t>
            </a:r>
            <a:endParaRPr lang="en-US" sz="2400" b="1" dirty="0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14096" name="Text Box 70"/>
          <p:cNvSpPr txBox="1">
            <a:spLocks noChangeArrowheads="1"/>
          </p:cNvSpPr>
          <p:nvPr/>
        </p:nvSpPr>
        <p:spPr bwMode="auto">
          <a:xfrm>
            <a:off x="8604254" y="-2698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الأناجيل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أحصل على هذا العرض التقديمي مجاناً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4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ext Box 2"/>
          <p:cNvSpPr txBox="1">
            <a:spLocks noChangeArrowheads="1"/>
          </p:cNvSpPr>
          <p:nvPr/>
        </p:nvSpPr>
        <p:spPr bwMode="auto">
          <a:xfrm>
            <a:off x="8524784" y="152401"/>
            <a:ext cx="5629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ccordance" panose="00000400000000000000" pitchFamily="2" charset="-78"/>
                <a:cs typeface="Arial" panose="020B0604020202020204" pitchFamily="34" charset="0"/>
              </a:rPr>
              <a:t>93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ccordance" panose="00000400000000000000" pitchFamily="2" charset="-78"/>
              <a:cs typeface="Arial" panose="020B0604020202020204" pitchFamily="34" charset="0"/>
            </a:endParaRPr>
          </a:p>
        </p:txBody>
      </p:sp>
      <p:grpSp>
        <p:nvGrpSpPr>
          <p:cNvPr id="294914" name="Group 3"/>
          <p:cNvGrpSpPr>
            <a:grpSpLocks/>
          </p:cNvGrpSpPr>
          <p:nvPr/>
        </p:nvGrpSpPr>
        <p:grpSpPr bwMode="auto">
          <a:xfrm>
            <a:off x="-85724" y="687388"/>
            <a:ext cx="9305925" cy="6170612"/>
            <a:chOff x="0" y="0"/>
            <a:chExt cx="4525" cy="3453"/>
          </a:xfrm>
        </p:grpSpPr>
        <p:grpSp>
          <p:nvGrpSpPr>
            <p:cNvPr id="294917" name="Group 4"/>
            <p:cNvGrpSpPr>
              <a:grpSpLocks/>
            </p:cNvGrpSpPr>
            <p:nvPr/>
          </p:nvGrpSpPr>
          <p:grpSpPr bwMode="auto">
            <a:xfrm>
              <a:off x="0" y="0"/>
              <a:ext cx="4525" cy="671"/>
              <a:chOff x="0" y="0"/>
              <a:chExt cx="4525" cy="671"/>
            </a:xfrm>
          </p:grpSpPr>
          <p:sp>
            <p:nvSpPr>
              <p:cNvPr id="294978" name="Rectangle 5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4461" cy="67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rIns="0" anchor="ctr"/>
              <a:lstStyle/>
              <a:p>
                <a:pPr marL="0" marR="0" lvl="0" indent="0" algn="ctr" defTabSz="4572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27000">
                        <a:srgbClr val="000000"/>
                      </a:glow>
                    </a:effectLst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المخلّص العالمي يتقدّم المملكة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000000"/>
                    </a:glow>
                  </a:effectLst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79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25" cy="671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18" name="Group 7"/>
            <p:cNvGrpSpPr>
              <a:grpSpLocks/>
            </p:cNvGrpSpPr>
            <p:nvPr/>
          </p:nvGrpSpPr>
          <p:grpSpPr bwMode="auto">
            <a:xfrm>
              <a:off x="0" y="671"/>
              <a:ext cx="2594" cy="633"/>
              <a:chOff x="0" y="671"/>
              <a:chExt cx="2594" cy="633"/>
            </a:xfrm>
          </p:grpSpPr>
          <p:sp>
            <p:nvSpPr>
              <p:cNvPr id="294976" name="Rectangle 8"/>
              <p:cNvSpPr>
                <a:spLocks noChangeArrowheads="1"/>
              </p:cNvSpPr>
              <p:nvPr/>
            </p:nvSpPr>
            <p:spPr bwMode="auto">
              <a:xfrm>
                <a:off x="32" y="671"/>
                <a:ext cx="2530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للبحث عن المفقودين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77" name="Rectangle 9"/>
              <p:cNvSpPr>
                <a:spLocks noChangeArrowheads="1"/>
              </p:cNvSpPr>
              <p:nvPr/>
            </p:nvSpPr>
            <p:spPr bwMode="auto">
              <a:xfrm>
                <a:off x="0" y="671"/>
                <a:ext cx="2594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19" name="Group 10"/>
            <p:cNvGrpSpPr>
              <a:grpSpLocks/>
            </p:cNvGrpSpPr>
            <p:nvPr/>
          </p:nvGrpSpPr>
          <p:grpSpPr bwMode="auto">
            <a:xfrm>
              <a:off x="2594" y="671"/>
              <a:ext cx="1931" cy="633"/>
              <a:chOff x="2594" y="671"/>
              <a:chExt cx="1931" cy="633"/>
            </a:xfrm>
          </p:grpSpPr>
          <p:sp>
            <p:nvSpPr>
              <p:cNvPr id="294974" name="Rectangle 11"/>
              <p:cNvSpPr>
                <a:spLocks noChangeArrowheads="1"/>
              </p:cNvSpPr>
              <p:nvPr/>
            </p:nvSpPr>
            <p:spPr bwMode="auto">
              <a:xfrm>
                <a:off x="2626" y="671"/>
                <a:ext cx="1867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ليخلّص المفقودين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94975" name="Rectangle 12"/>
              <p:cNvSpPr>
                <a:spLocks noChangeArrowheads="1"/>
              </p:cNvSpPr>
              <p:nvPr/>
            </p:nvSpPr>
            <p:spPr bwMode="auto">
              <a:xfrm>
                <a:off x="2594" y="671"/>
                <a:ext cx="1931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0" name="Group 13"/>
            <p:cNvGrpSpPr>
              <a:grpSpLocks/>
            </p:cNvGrpSpPr>
            <p:nvPr/>
          </p:nvGrpSpPr>
          <p:grpSpPr bwMode="auto">
            <a:xfrm>
              <a:off x="0" y="1304"/>
              <a:ext cx="1261" cy="633"/>
              <a:chOff x="0" y="1304"/>
              <a:chExt cx="1261" cy="633"/>
            </a:xfrm>
          </p:grpSpPr>
          <p:sp>
            <p:nvSpPr>
              <p:cNvPr id="294972" name="Rectangle 14"/>
              <p:cNvSpPr>
                <a:spLocks noChangeArrowheads="1"/>
              </p:cNvSpPr>
              <p:nvPr/>
            </p:nvSpPr>
            <p:spPr bwMode="auto">
              <a:xfrm>
                <a:off x="32" y="1304"/>
                <a:ext cx="1197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المقدمة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73" name="Rectangle 15"/>
              <p:cNvSpPr>
                <a:spLocks noChangeArrowheads="1"/>
              </p:cNvSpPr>
              <p:nvPr/>
            </p:nvSpPr>
            <p:spPr bwMode="auto">
              <a:xfrm>
                <a:off x="0" y="1304"/>
                <a:ext cx="1261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1" name="Group 16"/>
            <p:cNvGrpSpPr>
              <a:grpSpLocks/>
            </p:cNvGrpSpPr>
            <p:nvPr/>
          </p:nvGrpSpPr>
          <p:grpSpPr bwMode="auto">
            <a:xfrm>
              <a:off x="1261" y="1304"/>
              <a:ext cx="1333" cy="633"/>
              <a:chOff x="1261" y="1304"/>
              <a:chExt cx="1333" cy="633"/>
            </a:xfrm>
          </p:grpSpPr>
          <p:sp>
            <p:nvSpPr>
              <p:cNvPr id="294970" name="Rectangle 17"/>
              <p:cNvSpPr>
                <a:spLocks noChangeArrowheads="1"/>
              </p:cNvSpPr>
              <p:nvPr/>
            </p:nvSpPr>
            <p:spPr bwMode="auto">
              <a:xfrm>
                <a:off x="1293" y="1304"/>
                <a:ext cx="1269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الخدمة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71" name="Rectangle 18"/>
              <p:cNvSpPr>
                <a:spLocks noChangeArrowheads="1"/>
              </p:cNvSpPr>
              <p:nvPr/>
            </p:nvSpPr>
            <p:spPr bwMode="auto">
              <a:xfrm>
                <a:off x="1261" y="1304"/>
                <a:ext cx="1333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2" name="Group 19"/>
            <p:cNvGrpSpPr>
              <a:grpSpLocks/>
            </p:cNvGrpSpPr>
            <p:nvPr/>
          </p:nvGrpSpPr>
          <p:grpSpPr bwMode="auto">
            <a:xfrm>
              <a:off x="2594" y="1304"/>
              <a:ext cx="841" cy="633"/>
              <a:chOff x="2594" y="1304"/>
              <a:chExt cx="841" cy="633"/>
            </a:xfrm>
          </p:grpSpPr>
          <p:sp>
            <p:nvSpPr>
              <p:cNvPr id="294968" name="Rectangle 20"/>
              <p:cNvSpPr>
                <a:spLocks noChangeArrowheads="1"/>
              </p:cNvSpPr>
              <p:nvPr/>
            </p:nvSpPr>
            <p:spPr bwMode="auto">
              <a:xfrm>
                <a:off x="2626" y="1304"/>
                <a:ext cx="777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آلام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94969" name="Rectangle 21"/>
              <p:cNvSpPr>
                <a:spLocks noChangeArrowheads="1"/>
              </p:cNvSpPr>
              <p:nvPr/>
            </p:nvSpPr>
            <p:spPr bwMode="auto">
              <a:xfrm>
                <a:off x="2594" y="1304"/>
                <a:ext cx="841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3" name="Group 22"/>
            <p:cNvGrpSpPr>
              <a:grpSpLocks/>
            </p:cNvGrpSpPr>
            <p:nvPr/>
          </p:nvGrpSpPr>
          <p:grpSpPr bwMode="auto">
            <a:xfrm>
              <a:off x="3435" y="1304"/>
              <a:ext cx="1090" cy="633"/>
              <a:chOff x="3435" y="1304"/>
              <a:chExt cx="1090" cy="633"/>
            </a:xfrm>
          </p:grpSpPr>
          <p:sp>
            <p:nvSpPr>
              <p:cNvPr id="294966" name="Rectangle 23"/>
              <p:cNvSpPr>
                <a:spLocks noChangeArrowheads="1"/>
              </p:cNvSpPr>
              <p:nvPr/>
            </p:nvSpPr>
            <p:spPr bwMode="auto">
              <a:xfrm>
                <a:off x="3467" y="1304"/>
                <a:ext cx="1026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النتيجة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67" name="Rectangle 24"/>
              <p:cNvSpPr>
                <a:spLocks noChangeArrowheads="1"/>
              </p:cNvSpPr>
              <p:nvPr/>
            </p:nvSpPr>
            <p:spPr bwMode="auto">
              <a:xfrm>
                <a:off x="3435" y="1304"/>
                <a:ext cx="1090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4" name="Group 25"/>
            <p:cNvGrpSpPr>
              <a:grpSpLocks/>
            </p:cNvGrpSpPr>
            <p:nvPr/>
          </p:nvGrpSpPr>
          <p:grpSpPr bwMode="auto">
            <a:xfrm>
              <a:off x="0" y="1937"/>
              <a:ext cx="1261" cy="633"/>
              <a:chOff x="0" y="1937"/>
              <a:chExt cx="1261" cy="633"/>
            </a:xfrm>
          </p:grpSpPr>
          <p:sp>
            <p:nvSpPr>
              <p:cNvPr id="294964" name="Rectangle 26"/>
              <p:cNvSpPr>
                <a:spLocks noChangeArrowheads="1"/>
              </p:cNvSpPr>
              <p:nvPr/>
            </p:nvSpPr>
            <p:spPr bwMode="auto">
              <a:xfrm>
                <a:off x="32" y="1937"/>
                <a:ext cx="1197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1: 1-4: 13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65" name="Rectangle 27"/>
              <p:cNvSpPr>
                <a:spLocks noChangeArrowheads="1"/>
              </p:cNvSpPr>
              <p:nvPr/>
            </p:nvSpPr>
            <p:spPr bwMode="auto">
              <a:xfrm>
                <a:off x="0" y="1937"/>
                <a:ext cx="1261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5" name="Group 28"/>
            <p:cNvGrpSpPr>
              <a:grpSpLocks/>
            </p:cNvGrpSpPr>
            <p:nvPr/>
          </p:nvGrpSpPr>
          <p:grpSpPr bwMode="auto">
            <a:xfrm>
              <a:off x="1261" y="1937"/>
              <a:ext cx="1333" cy="633"/>
              <a:chOff x="1261" y="1937"/>
              <a:chExt cx="1333" cy="633"/>
            </a:xfrm>
          </p:grpSpPr>
          <p:sp>
            <p:nvSpPr>
              <p:cNvPr id="294962" name="Rectangle 29"/>
              <p:cNvSpPr>
                <a:spLocks noChangeArrowheads="1"/>
              </p:cNvSpPr>
              <p:nvPr/>
            </p:nvSpPr>
            <p:spPr bwMode="auto">
              <a:xfrm>
                <a:off x="1293" y="1937"/>
                <a:ext cx="1269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4: 14-21: 38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63" name="Rectangle 30"/>
              <p:cNvSpPr>
                <a:spLocks noChangeArrowheads="1"/>
              </p:cNvSpPr>
              <p:nvPr/>
            </p:nvSpPr>
            <p:spPr bwMode="auto">
              <a:xfrm>
                <a:off x="1261" y="1937"/>
                <a:ext cx="1333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6" name="Group 31"/>
            <p:cNvGrpSpPr>
              <a:grpSpLocks/>
            </p:cNvGrpSpPr>
            <p:nvPr/>
          </p:nvGrpSpPr>
          <p:grpSpPr bwMode="auto">
            <a:xfrm>
              <a:off x="2594" y="1937"/>
              <a:ext cx="841" cy="633"/>
              <a:chOff x="2594" y="1937"/>
              <a:chExt cx="841" cy="633"/>
            </a:xfrm>
          </p:grpSpPr>
          <p:sp>
            <p:nvSpPr>
              <p:cNvPr id="294960" name="Rectangle 32"/>
              <p:cNvSpPr>
                <a:spLocks noChangeArrowheads="1"/>
              </p:cNvSpPr>
              <p:nvPr/>
            </p:nvSpPr>
            <p:spPr bwMode="auto">
              <a:xfrm>
                <a:off x="2626" y="1937"/>
                <a:ext cx="777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22-23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61" name="Rectangle 33"/>
              <p:cNvSpPr>
                <a:spLocks noChangeArrowheads="1"/>
              </p:cNvSpPr>
              <p:nvPr/>
            </p:nvSpPr>
            <p:spPr bwMode="auto">
              <a:xfrm>
                <a:off x="2594" y="1937"/>
                <a:ext cx="841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7" name="Group 34"/>
            <p:cNvGrpSpPr>
              <a:grpSpLocks/>
            </p:cNvGrpSpPr>
            <p:nvPr/>
          </p:nvGrpSpPr>
          <p:grpSpPr bwMode="auto">
            <a:xfrm>
              <a:off x="3435" y="1937"/>
              <a:ext cx="1090" cy="633"/>
              <a:chOff x="3435" y="1937"/>
              <a:chExt cx="1090" cy="633"/>
            </a:xfrm>
          </p:grpSpPr>
          <p:sp>
            <p:nvSpPr>
              <p:cNvPr id="294958" name="Rectangle 35"/>
              <p:cNvSpPr>
                <a:spLocks noChangeArrowheads="1"/>
              </p:cNvSpPr>
              <p:nvPr/>
            </p:nvSpPr>
            <p:spPr bwMode="auto">
              <a:xfrm>
                <a:off x="3467" y="1937"/>
                <a:ext cx="1026" cy="63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24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59" name="Rectangle 36"/>
              <p:cNvSpPr>
                <a:spLocks noChangeArrowheads="1"/>
              </p:cNvSpPr>
              <p:nvPr/>
            </p:nvSpPr>
            <p:spPr bwMode="auto">
              <a:xfrm>
                <a:off x="3435" y="1937"/>
                <a:ext cx="1090" cy="63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8" name="Group 37"/>
            <p:cNvGrpSpPr>
              <a:grpSpLocks/>
            </p:cNvGrpSpPr>
            <p:nvPr/>
          </p:nvGrpSpPr>
          <p:grpSpPr bwMode="auto">
            <a:xfrm>
              <a:off x="0" y="2570"/>
              <a:ext cx="456" cy="883"/>
              <a:chOff x="0" y="2570"/>
              <a:chExt cx="456" cy="883"/>
            </a:xfrm>
          </p:grpSpPr>
          <p:sp>
            <p:nvSpPr>
              <p:cNvPr id="294956" name="Rectangle 38"/>
              <p:cNvSpPr>
                <a:spLocks noChangeArrowheads="1"/>
              </p:cNvSpPr>
              <p:nvPr/>
            </p:nvSpPr>
            <p:spPr bwMode="auto">
              <a:xfrm>
                <a:off x="32" y="2570"/>
                <a:ext cx="392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مصادر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1: 1-4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57" name="Rectangle 39"/>
              <p:cNvSpPr>
                <a:spLocks noChangeArrowheads="1"/>
              </p:cNvSpPr>
              <p:nvPr/>
            </p:nvSpPr>
            <p:spPr bwMode="auto">
              <a:xfrm>
                <a:off x="0" y="2570"/>
                <a:ext cx="456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29" name="Group 40"/>
            <p:cNvGrpSpPr>
              <a:grpSpLocks/>
            </p:cNvGrpSpPr>
            <p:nvPr/>
          </p:nvGrpSpPr>
          <p:grpSpPr bwMode="auto">
            <a:xfrm>
              <a:off x="456" y="2570"/>
              <a:ext cx="385" cy="883"/>
              <a:chOff x="456" y="2570"/>
              <a:chExt cx="385" cy="883"/>
            </a:xfrm>
          </p:grpSpPr>
          <p:sp>
            <p:nvSpPr>
              <p:cNvPr id="294954" name="Rectangle 41"/>
              <p:cNvSpPr>
                <a:spLocks noChangeArrowheads="1"/>
              </p:cNvSpPr>
              <p:nvPr/>
            </p:nvSpPr>
            <p:spPr bwMode="auto">
              <a:xfrm>
                <a:off x="488" y="2570"/>
                <a:ext cx="321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التجسد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1: 5 – 2: 52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55" name="Rectangle 42"/>
              <p:cNvSpPr>
                <a:spLocks noChangeArrowheads="1"/>
              </p:cNvSpPr>
              <p:nvPr/>
            </p:nvSpPr>
            <p:spPr bwMode="auto">
              <a:xfrm>
                <a:off x="456" y="2570"/>
                <a:ext cx="385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30" name="Group 43"/>
            <p:cNvGrpSpPr>
              <a:grpSpLocks/>
            </p:cNvGrpSpPr>
            <p:nvPr/>
          </p:nvGrpSpPr>
          <p:grpSpPr bwMode="auto">
            <a:xfrm>
              <a:off x="841" y="2570"/>
              <a:ext cx="420" cy="883"/>
              <a:chOff x="841" y="2570"/>
              <a:chExt cx="420" cy="883"/>
            </a:xfrm>
          </p:grpSpPr>
          <p:sp>
            <p:nvSpPr>
              <p:cNvPr id="294952" name="Rectangle 44"/>
              <p:cNvSpPr>
                <a:spLocks noChangeArrowheads="1"/>
              </p:cNvSpPr>
              <p:nvPr/>
            </p:nvSpPr>
            <p:spPr bwMode="auto">
              <a:xfrm>
                <a:off x="864" y="2570"/>
                <a:ext cx="385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التمهيد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3: 1 – 4: 13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53" name="Rectangle 45"/>
              <p:cNvSpPr>
                <a:spLocks noChangeArrowheads="1"/>
              </p:cNvSpPr>
              <p:nvPr/>
            </p:nvSpPr>
            <p:spPr bwMode="auto">
              <a:xfrm>
                <a:off x="841" y="2570"/>
                <a:ext cx="420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31" name="Group 46"/>
            <p:cNvGrpSpPr>
              <a:grpSpLocks/>
            </p:cNvGrpSpPr>
            <p:nvPr/>
          </p:nvGrpSpPr>
          <p:grpSpPr bwMode="auto">
            <a:xfrm>
              <a:off x="1261" y="2570"/>
              <a:ext cx="385" cy="883"/>
              <a:chOff x="1261" y="2570"/>
              <a:chExt cx="385" cy="883"/>
            </a:xfrm>
          </p:grpSpPr>
          <p:sp>
            <p:nvSpPr>
              <p:cNvPr id="294950" name="Rectangle 47"/>
              <p:cNvSpPr>
                <a:spLocks noChangeArrowheads="1"/>
              </p:cNvSpPr>
              <p:nvPr/>
            </p:nvSpPr>
            <p:spPr bwMode="auto">
              <a:xfrm>
                <a:off x="1293" y="2570"/>
                <a:ext cx="321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الجليل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4: 14 – 9: 50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51" name="Rectangle 48"/>
              <p:cNvSpPr>
                <a:spLocks noChangeArrowheads="1"/>
              </p:cNvSpPr>
              <p:nvPr/>
            </p:nvSpPr>
            <p:spPr bwMode="auto">
              <a:xfrm>
                <a:off x="1261" y="2570"/>
                <a:ext cx="385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32" name="Group 49"/>
            <p:cNvGrpSpPr>
              <a:grpSpLocks/>
            </p:cNvGrpSpPr>
            <p:nvPr/>
          </p:nvGrpSpPr>
          <p:grpSpPr bwMode="auto">
            <a:xfrm>
              <a:off x="1646" y="2570"/>
              <a:ext cx="492" cy="883"/>
              <a:chOff x="1646" y="2570"/>
              <a:chExt cx="492" cy="883"/>
            </a:xfrm>
          </p:grpSpPr>
          <p:sp>
            <p:nvSpPr>
              <p:cNvPr id="294948" name="Rectangle 50"/>
              <p:cNvSpPr>
                <a:spLocks noChangeArrowheads="1"/>
              </p:cNvSpPr>
              <p:nvPr/>
            </p:nvSpPr>
            <p:spPr bwMode="auto">
              <a:xfrm>
                <a:off x="1678" y="2570"/>
                <a:ext cx="428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الرحلة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9: 51 – 19: 27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49" name="Rectangle 51"/>
              <p:cNvSpPr>
                <a:spLocks noChangeArrowheads="1"/>
              </p:cNvSpPr>
              <p:nvPr/>
            </p:nvSpPr>
            <p:spPr bwMode="auto">
              <a:xfrm>
                <a:off x="1646" y="2570"/>
                <a:ext cx="492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33" name="Group 52"/>
            <p:cNvGrpSpPr>
              <a:grpSpLocks/>
            </p:cNvGrpSpPr>
            <p:nvPr/>
          </p:nvGrpSpPr>
          <p:grpSpPr bwMode="auto">
            <a:xfrm>
              <a:off x="2138" y="2570"/>
              <a:ext cx="456" cy="883"/>
              <a:chOff x="2138" y="2570"/>
              <a:chExt cx="456" cy="883"/>
            </a:xfrm>
          </p:grpSpPr>
          <p:sp>
            <p:nvSpPr>
              <p:cNvPr id="294946" name="Rectangle 53"/>
              <p:cNvSpPr>
                <a:spLocks noChangeArrowheads="1"/>
              </p:cNvSpPr>
              <p:nvPr/>
            </p:nvSpPr>
            <p:spPr bwMode="auto">
              <a:xfrm>
                <a:off x="2170" y="2570"/>
                <a:ext cx="392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50794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الرفض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19: 28 – 21: 38</a:t>
                </a:r>
              </a:p>
              <a:p>
                <a:pPr marL="0" marR="0" lvl="0" indent="50794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94947" name="Rectangle 54"/>
              <p:cNvSpPr>
                <a:spLocks noChangeArrowheads="1"/>
              </p:cNvSpPr>
              <p:nvPr/>
            </p:nvSpPr>
            <p:spPr bwMode="auto">
              <a:xfrm>
                <a:off x="2138" y="2570"/>
                <a:ext cx="456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34" name="Group 55"/>
            <p:cNvGrpSpPr>
              <a:grpSpLocks/>
            </p:cNvGrpSpPr>
            <p:nvPr/>
          </p:nvGrpSpPr>
          <p:grpSpPr bwMode="auto">
            <a:xfrm>
              <a:off x="2594" y="2570"/>
              <a:ext cx="385" cy="883"/>
              <a:chOff x="2594" y="2570"/>
              <a:chExt cx="385" cy="883"/>
            </a:xfrm>
          </p:grpSpPr>
          <p:sp>
            <p:nvSpPr>
              <p:cNvPr id="294944" name="Rectangle 56"/>
              <p:cNvSpPr>
                <a:spLocks noChangeArrowheads="1"/>
              </p:cNvSpPr>
              <p:nvPr/>
            </p:nvSpPr>
            <p:spPr bwMode="auto">
              <a:xfrm>
                <a:off x="2626" y="2570"/>
                <a:ext cx="321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الليل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22: 1 – 23: 25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45" name="Rectangle 57"/>
              <p:cNvSpPr>
                <a:spLocks noChangeArrowheads="1"/>
              </p:cNvSpPr>
              <p:nvPr/>
            </p:nvSpPr>
            <p:spPr bwMode="auto">
              <a:xfrm>
                <a:off x="2594" y="2570"/>
                <a:ext cx="385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35" name="Group 58"/>
            <p:cNvGrpSpPr>
              <a:grpSpLocks/>
            </p:cNvGrpSpPr>
            <p:nvPr/>
          </p:nvGrpSpPr>
          <p:grpSpPr bwMode="auto">
            <a:xfrm>
              <a:off x="2979" y="2570"/>
              <a:ext cx="456" cy="883"/>
              <a:chOff x="2979" y="2570"/>
              <a:chExt cx="456" cy="883"/>
            </a:xfrm>
          </p:grpSpPr>
          <p:sp>
            <p:nvSpPr>
              <p:cNvPr id="294942" name="Rectangle 59"/>
              <p:cNvSpPr>
                <a:spLocks noChangeArrowheads="1"/>
              </p:cNvSpPr>
              <p:nvPr/>
            </p:nvSpPr>
            <p:spPr bwMode="auto">
              <a:xfrm>
                <a:off x="3011" y="2570"/>
                <a:ext cx="392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الصلب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23: 26-56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43" name="Rectangle 60"/>
              <p:cNvSpPr>
                <a:spLocks noChangeArrowheads="1"/>
              </p:cNvSpPr>
              <p:nvPr/>
            </p:nvSpPr>
            <p:spPr bwMode="auto">
              <a:xfrm>
                <a:off x="2979" y="2570"/>
                <a:ext cx="456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36" name="Group 61"/>
            <p:cNvGrpSpPr>
              <a:grpSpLocks/>
            </p:cNvGrpSpPr>
            <p:nvPr/>
          </p:nvGrpSpPr>
          <p:grpSpPr bwMode="auto">
            <a:xfrm>
              <a:off x="3435" y="2570"/>
              <a:ext cx="556" cy="883"/>
              <a:chOff x="3435" y="2570"/>
              <a:chExt cx="556" cy="883"/>
            </a:xfrm>
          </p:grpSpPr>
          <p:sp>
            <p:nvSpPr>
              <p:cNvPr id="294940" name="Rectangle 62"/>
              <p:cNvSpPr>
                <a:spLocks noChangeArrowheads="1"/>
              </p:cNvSpPr>
              <p:nvPr/>
            </p:nvSpPr>
            <p:spPr bwMode="auto">
              <a:xfrm>
                <a:off x="3467" y="2570"/>
                <a:ext cx="492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15872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15872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القيامة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15872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24: 1-44</a:t>
                </a:r>
              </a:p>
              <a:p>
                <a:pPr marL="0" marR="0" lvl="0" indent="15872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15872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41" name="Rectangle 63"/>
              <p:cNvSpPr>
                <a:spLocks noChangeArrowheads="1"/>
              </p:cNvSpPr>
              <p:nvPr/>
            </p:nvSpPr>
            <p:spPr bwMode="auto">
              <a:xfrm>
                <a:off x="3435" y="2570"/>
                <a:ext cx="556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937" name="Group 64"/>
            <p:cNvGrpSpPr>
              <a:grpSpLocks/>
            </p:cNvGrpSpPr>
            <p:nvPr/>
          </p:nvGrpSpPr>
          <p:grpSpPr bwMode="auto">
            <a:xfrm>
              <a:off x="3991" y="2570"/>
              <a:ext cx="534" cy="883"/>
              <a:chOff x="3991" y="2570"/>
              <a:chExt cx="534" cy="883"/>
            </a:xfrm>
          </p:grpSpPr>
          <p:sp>
            <p:nvSpPr>
              <p:cNvPr id="294938" name="Rectangle 65"/>
              <p:cNvSpPr>
                <a:spLocks noChangeArrowheads="1"/>
              </p:cNvSpPr>
              <p:nvPr/>
            </p:nvSpPr>
            <p:spPr bwMode="auto">
              <a:xfrm>
                <a:off x="4023" y="2570"/>
                <a:ext cx="470" cy="883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 </a:t>
                </a: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المأمورية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ccordance" panose="00000400000000000000" pitchFamily="2" charset="-78"/>
                    <a:cs typeface="Arial" panose="020B0604020202020204" pitchFamily="34" charset="0"/>
                  </a:rPr>
                  <a:t>24: 45-53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  <p:sp>
            <p:nvSpPr>
              <p:cNvPr id="294939" name="Rectangle 66"/>
              <p:cNvSpPr>
                <a:spLocks noChangeArrowheads="1"/>
              </p:cNvSpPr>
              <p:nvPr/>
            </p:nvSpPr>
            <p:spPr bwMode="auto">
              <a:xfrm>
                <a:off x="3991" y="2570"/>
                <a:ext cx="534" cy="883"/>
              </a:xfrm>
              <a:prstGeom prst="rect">
                <a:avLst/>
              </a:prstGeom>
              <a:noFill/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ccordance" panose="00000400000000000000" pitchFamily="2" charset="-7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4916" name="Rectangle 68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3" y="50803"/>
            <a:ext cx="4333875" cy="646319"/>
          </a:xfrm>
          <a:solidFill>
            <a:schemeClr val="tx2"/>
          </a:solidFill>
        </p:spPr>
        <p:txBody>
          <a:bodyPr anchor="t">
            <a:spAutoFit/>
          </a:bodyPr>
          <a:lstStyle/>
          <a:p>
            <a:pPr rtl="1" eaLnBrk="1" hangingPunct="1"/>
            <a:r>
              <a:rPr lang="ar-JO" sz="3600" b="1" dirty="0">
                <a:solidFill>
                  <a:schemeClr val="bg2"/>
                </a:solidFill>
                <a:latin typeface="Arial" panose="020B0604020202020204" pitchFamily="34" charset="0"/>
                <a:ea typeface="Accordance" panose="00000400000000000000" pitchFamily="2" charset="-78"/>
                <a:cs typeface="Arial" panose="020B0604020202020204" pitchFamily="34" charset="0"/>
              </a:rPr>
              <a:t>جدول إنجيل لوقا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ea typeface="Accordance" panose="00000400000000000000" pitchFamily="2" charset="-7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77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ext Box 2"/>
          <p:cNvSpPr txBox="1">
            <a:spLocks noChangeArrowheads="1"/>
          </p:cNvSpPr>
          <p:nvPr/>
        </p:nvSpPr>
        <p:spPr bwMode="auto">
          <a:xfrm>
            <a:off x="4090988" y="25407"/>
            <a:ext cx="724814" cy="5231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لوقا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001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9010" name="Text Box 3"/>
          <p:cNvSpPr txBox="1">
            <a:spLocks noChangeArrowheads="1"/>
          </p:cNvSpPr>
          <p:nvPr/>
        </p:nvSpPr>
        <p:spPr bwMode="auto">
          <a:xfrm>
            <a:off x="8534404" y="152404"/>
            <a:ext cx="508408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9011" name="Text Box 4"/>
          <p:cNvSpPr txBox="1">
            <a:spLocks noChangeArrowheads="1"/>
          </p:cNvSpPr>
          <p:nvPr/>
        </p:nvSpPr>
        <p:spPr bwMode="auto">
          <a:xfrm>
            <a:off x="2987682" y="1066801"/>
            <a:ext cx="2955925" cy="1200296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الكلمة المفتاحية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السيادة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447800" y="3657605"/>
            <a:ext cx="6324600" cy="2431403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 </a:t>
            </a:r>
            <a:r>
              <a:rPr kumimoji="0" lang="ar-SA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الآية المفتاحية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altLang="zh-CN" sz="4400" b="1" dirty="0">
                <a:solidFill>
                  <a:srgbClr val="000000"/>
                </a:solidFill>
                <a:cs typeface="Arial" charset="0"/>
              </a:rPr>
              <a:t>لأن ابن الإنسان قد جاء لكي يطلب ويخلص ما قد هلك</a:t>
            </a:r>
            <a:endParaRPr kumimoji="0" lang="ar-SA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(19: 10)</a:t>
            </a:r>
          </a:p>
        </p:txBody>
      </p:sp>
      <p:sp>
        <p:nvSpPr>
          <p:cNvPr id="29901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74690"/>
            <a:ext cx="3657600" cy="457200"/>
          </a:xfrm>
        </p:spPr>
        <p:txBody>
          <a:bodyPr/>
          <a:lstStyle/>
          <a:p>
            <a:pPr algn="l" eaLnBrk="1" hangingPunct="1"/>
            <a:r>
              <a:rPr lang="en-US" sz="2800" dirty="0">
                <a:latin typeface="Arial" charset="0"/>
              </a:rPr>
              <a:t>Key Word and Verse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6201" y="663582"/>
            <a:ext cx="4640263" cy="6194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08" tIns="45704" rIns="91408" bIns="4570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الدليل الخارجي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اتفق آباء الكنيسة من النصف الثاني من القرن الثاني أن لوقا الطبيب المحبوب (كو 4: 14) كتب الإنجيل الذي يحمل اسمه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الدليل المبكر على أن لوقا هو الكاتب هو القانون الموراتوري والمقدمة ضد الماركونية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المزيد من الإقتباسات عن تأليف لوقا للسفر قدمت من قبل إيريناوس، ترتليان، اكليمندس الإسكندري، أوريجانوس، يوسابيوس وجيروم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029200" y="663575"/>
            <a:ext cx="3962400" cy="609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08" tIns="45704" rIns="91408" bIns="4570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07988" marR="0" lvl="0" indent="-407988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الدليل الداخلي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7988" marR="0" lvl="0" indent="-40798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07988" marR="0" lvl="0" indent="-40798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عدة عناصر تؤكد أن لوقا وأعمال كتبا من قبل كاتب واحد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7988" marR="0" lvl="0" indent="-40798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7988" marR="0" lvl="0" indent="-40798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أقسام بلغة المتكلم الجمع في سفر الأعمال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7988" marR="0" lvl="0" indent="-40798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marL="407988" marR="0" lvl="0" indent="-40798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مصطلحات طبية تقنية أكثر تتناسب مع تأليف السفر من قبل طبيب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5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138253" y="76207"/>
            <a:ext cx="869084" cy="461633"/>
          </a:xfrm>
          <a:solidFill>
            <a:schemeClr val="tx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ar-JO" sz="2400" b="1" dirty="0">
                <a:solidFill>
                  <a:srgbClr val="000000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التأليف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38DBFE8-B76E-1A1A-D55D-C1F2F03C7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553" y="15039"/>
            <a:ext cx="53085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autoUpdateAnimBg="0"/>
      <p:bldP spid="4608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-27384"/>
            <a:ext cx="9144000" cy="69847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3810000" cy="3810000"/>
          </a:xfrm>
          <a:prstGeom prst="rect">
            <a:avLst/>
          </a:prstGeom>
        </p:spPr>
      </p:pic>
      <p:sp>
        <p:nvSpPr>
          <p:cNvPr id="311297" name="Text Box 2"/>
          <p:cNvSpPr txBox="1">
            <a:spLocks noChangeArrowheads="1"/>
          </p:cNvSpPr>
          <p:nvPr/>
        </p:nvSpPr>
        <p:spPr bwMode="auto">
          <a:xfrm>
            <a:off x="8534404" y="152404"/>
            <a:ext cx="53085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200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635896" y="764712"/>
            <a:ext cx="5429358" cy="5632279"/>
          </a:xfrm>
          <a:prstGeom prst="rect">
            <a:avLst/>
          </a:prstGeom>
          <a:noFill/>
          <a:ln>
            <a:noFill/>
          </a:ln>
        </p:spPr>
        <p:txBody>
          <a:bodyPr wrap="square" lIns="91408" tIns="45704" rIns="91408" bIns="45704"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الأصل / المستلمون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200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marR="0" lvl="0" indent="-3508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على افتراض أن التاريخ المقدم صحيح فقد كتب لوقا من قيصرية ويتضح أنه كتب إلى ثاوفيلس 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200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marR="0" lvl="0" indent="-3508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200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marR="0" lvl="0" indent="-3508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العنوان (العزيز) لثاوفيلس يشير إلى أنه كان موظفاً حكومياً مسؤولاً وله وضع اجتماعي مرموق وربما تولى مسؤولية نشر لوقا وأعمال الرسل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00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0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0"/>
            <a:ext cx="3810000" cy="609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ar-JO" sz="4800" b="1" dirty="0">
                <a:solidFill>
                  <a:schemeClr val="bg2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الظروف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solidFill>
            <a:schemeClr val="hlink">
              <a:alpha val="50000"/>
            </a:schemeClr>
          </a:solidFill>
          <a:ln/>
        </p:spPr>
        <p:txBody>
          <a:bodyPr/>
          <a:lstStyle/>
          <a:p>
            <a:pPr algn="r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US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	</a:t>
            </a:r>
            <a:r>
              <a:rPr lang="ar-JO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تتضمن الفصول الافتتاحية مجموعة كبيرة من الإشارات إلى مختلف </a:t>
            </a:r>
            <a:r>
              <a:rPr lang="ar-JO" altLang="zh-CN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الحكام الرومان </a:t>
            </a:r>
            <a:r>
              <a:rPr lang="ar-JO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والمعينين الرومان في السلطة (1: 5؛ 2: 1؛ 3: 1).</a:t>
            </a:r>
            <a:endParaRPr lang="en-US" altLang="zh-CN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zh-CN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	</a:t>
            </a:r>
            <a:r>
              <a:rPr lang="ar-JO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يتداخل كل من </a:t>
            </a:r>
            <a:r>
              <a:rPr lang="ar-JO" altLang="zh-CN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لوقا 24</a:t>
            </a:r>
            <a:r>
              <a:rPr lang="ar-JO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 و</a:t>
            </a:r>
            <a:r>
              <a:rPr lang="ar-JO" altLang="zh-CN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أعمال 1</a:t>
            </a:r>
            <a:r>
              <a:rPr lang="ar-JO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 حيث يسجل كل منهما </a:t>
            </a:r>
            <a:r>
              <a:rPr lang="ar-JO" altLang="zh-CN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القيامة</a:t>
            </a:r>
            <a:r>
              <a:rPr lang="ar-JO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 و</a:t>
            </a:r>
            <a:r>
              <a:rPr lang="ar-JO" altLang="zh-CN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صعود</a:t>
            </a:r>
            <a:r>
              <a:rPr lang="ar-JO" altLang="zh-C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 المسيح</a:t>
            </a:r>
            <a:endParaRPr lang="en-US" altLang="zh-CN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533400" y="471488"/>
            <a:ext cx="2438400" cy="5191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sz="2800" b="1" dirty="0">
                <a:solidFill>
                  <a:schemeClr val="bg2"/>
                </a:solidFill>
                <a:latin typeface="Times" charset="0"/>
              </a:rPr>
              <a:t>الهيكل</a:t>
            </a:r>
            <a:endParaRPr lang="en-US" sz="2800" dirty="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114800"/>
          </a:xfrm>
          <a:solidFill>
            <a:schemeClr val="hlink">
              <a:alpha val="50000"/>
            </a:schemeClr>
          </a:solidFill>
          <a:ln/>
        </p:spPr>
        <p:txBody>
          <a:bodyPr/>
          <a:lstStyle/>
          <a:p>
            <a:pPr algn="r">
              <a:buClr>
                <a:schemeClr val="tx1"/>
              </a:buClr>
              <a:buFont typeface="Wingdings" charset="0"/>
              <a:buNone/>
            </a:pPr>
            <a:r>
              <a:rPr lang="ar-JO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كان لوقا يصمم رواية مكونة من </a:t>
            </a:r>
            <a:r>
              <a:rPr lang="ar-JO" altLang="zh-CN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مجلدين</a:t>
            </a:r>
            <a:r>
              <a:rPr lang="ar-JO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 منظمة بطريقة </a:t>
            </a:r>
            <a:r>
              <a:rPr lang="ar-JO" altLang="zh-CN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تبشيرية</a:t>
            </a:r>
            <a:r>
              <a:rPr lang="ar-JO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 عن حياة يسوع ونمو الكنيسة الأولى.</a:t>
            </a: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 algn="r">
              <a:buClr>
                <a:schemeClr val="tx1"/>
              </a:buClr>
              <a:buFontTx/>
              <a:buNone/>
            </a:pPr>
            <a:endParaRPr lang="en-US" altLang="zh-CN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 algn="r">
              <a:buClr>
                <a:schemeClr val="tx1"/>
              </a:buClr>
              <a:buFontTx/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	</a:t>
            </a:r>
            <a:r>
              <a:rPr lang="ar-JO" altLang="zh-CN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القيامة</a:t>
            </a:r>
            <a:r>
              <a:rPr lang="ar-JO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 و</a:t>
            </a:r>
            <a:r>
              <a:rPr lang="ar-JO" altLang="zh-CN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الصعود</a:t>
            </a:r>
            <a:r>
              <a:rPr lang="ar-JO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 يشكلان قلب البشارة المسيحية عند لوقا.</a:t>
            </a: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533400" y="471488"/>
            <a:ext cx="2438400" cy="5191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الهيكل</a:t>
            </a:r>
            <a:endParaRPr lang="en-US" sz="2800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هيكل لوقا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304800" y="3657600"/>
            <a:ext cx="861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>
            <a:off x="3048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33528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>
            <a:off x="21336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10668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64008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80772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8915400" y="3352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 flipV="1">
            <a:off x="685800" y="28194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 flipV="1">
            <a:off x="2743200" y="28194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 flipV="1">
            <a:off x="7239000" y="28194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1600200" y="47244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4953000" y="46482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>
            <a:off x="8458200" y="4648200"/>
            <a:ext cx="0" cy="762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403225" y="4098925"/>
            <a:ext cx="609600" cy="366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sz="1800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1-2</a:t>
            </a:r>
            <a:endParaRPr lang="en-US" sz="1800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1165225" y="4038600"/>
            <a:ext cx="739775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JO" altLang="zh-CN" sz="1800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3: 1-4: 13</a:t>
            </a:r>
            <a:endParaRPr lang="en-US" sz="1800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2133600" y="4038600"/>
            <a:ext cx="1219200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sz="1800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4: 14 -   9: 50</a:t>
            </a:r>
            <a:endParaRPr lang="en-US" sz="1800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3810000" y="4038600"/>
            <a:ext cx="2209800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sz="1800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9: 51 ----------18: 34</a:t>
            </a:r>
            <a:endParaRPr lang="en-US" sz="1800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6400800" y="4038600"/>
            <a:ext cx="1600200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JO" sz="1800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18: 35-21: 38</a:t>
            </a:r>
            <a:endParaRPr lang="en-US" sz="1800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55" name="Text Box 27"/>
          <p:cNvSpPr txBox="1">
            <a:spLocks noChangeArrowheads="1"/>
          </p:cNvSpPr>
          <p:nvPr/>
        </p:nvSpPr>
        <p:spPr bwMode="auto">
          <a:xfrm>
            <a:off x="8153400" y="4038600"/>
            <a:ext cx="838200" cy="366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sz="1800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22-24</a:t>
            </a:r>
            <a:endParaRPr lang="en-US" sz="1800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>
            <a:off x="152400" y="2209800"/>
            <a:ext cx="1219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الطفولة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58" name="Text Box 30"/>
          <p:cNvSpPr txBox="1">
            <a:spLocks noChangeArrowheads="1"/>
          </p:cNvSpPr>
          <p:nvPr/>
        </p:nvSpPr>
        <p:spPr bwMode="auto">
          <a:xfrm>
            <a:off x="7162800" y="5562600"/>
            <a:ext cx="1905000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الآلام والقيامة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59" name="Text Box 31"/>
          <p:cNvSpPr txBox="1">
            <a:spLocks noChangeArrowheads="1"/>
          </p:cNvSpPr>
          <p:nvPr/>
        </p:nvSpPr>
        <p:spPr bwMode="auto">
          <a:xfrm>
            <a:off x="4114800" y="5562600"/>
            <a:ext cx="1676400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قصص السفر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60" name="Text Box 32"/>
          <p:cNvSpPr txBox="1">
            <a:spLocks noChangeArrowheads="1"/>
          </p:cNvSpPr>
          <p:nvPr/>
        </p:nvSpPr>
        <p:spPr bwMode="auto">
          <a:xfrm>
            <a:off x="381000" y="5578475"/>
            <a:ext cx="243840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مقدمة إلى     خدمة يسوع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61" name="Text Box 33"/>
          <p:cNvSpPr txBox="1">
            <a:spLocks noChangeArrowheads="1"/>
          </p:cNvSpPr>
          <p:nvPr/>
        </p:nvSpPr>
        <p:spPr bwMode="auto">
          <a:xfrm>
            <a:off x="2133600" y="1905000"/>
            <a:ext cx="121920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يسوع  في الجليل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>
            <a:off x="5943600" y="1828800"/>
            <a:ext cx="266700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altLang="zh-CN" b="1" dirty="0">
                <a:solidFill>
                  <a:schemeClr val="bg2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الخدمة في أو     قرب أورشليم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2260</TotalTime>
  <Words>1170</Words>
  <Application>Microsoft Macintosh PowerPoint</Application>
  <PresentationFormat>On-screen Show (4:3)</PresentationFormat>
  <Paragraphs>400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ＭＳ Ｐゴシック</vt:lpstr>
      <vt:lpstr>宋体</vt:lpstr>
      <vt:lpstr>Times</vt:lpstr>
      <vt:lpstr>Arial</vt:lpstr>
      <vt:lpstr>Impact</vt:lpstr>
      <vt:lpstr>Times New Roman</vt:lpstr>
      <vt:lpstr>Wingdings</vt:lpstr>
      <vt:lpstr>Ribbons</vt:lpstr>
      <vt:lpstr>3_Orbit</vt:lpstr>
      <vt:lpstr>1_Capsules</vt:lpstr>
      <vt:lpstr>4_Ribbons</vt:lpstr>
      <vt:lpstr>1_Ribbons</vt:lpstr>
      <vt:lpstr>3_Ribbons</vt:lpstr>
      <vt:lpstr>2_Ribbons</vt:lpstr>
      <vt:lpstr>5_Ribbons</vt:lpstr>
      <vt:lpstr>PowerPoint Presentation</vt:lpstr>
      <vt:lpstr>قائمة مرتبة لكل أسفار العهد الجديد</vt:lpstr>
      <vt:lpstr>جدول إنجيل لوقا</vt:lpstr>
      <vt:lpstr>Key Word and Verse</vt:lpstr>
      <vt:lpstr>التأليف</vt:lpstr>
      <vt:lpstr>الظروف</vt:lpstr>
      <vt:lpstr>PowerPoint Presentation</vt:lpstr>
      <vt:lpstr>PowerPoint Presentation</vt:lpstr>
      <vt:lpstr>هيكل لوقا</vt:lpstr>
      <vt:lpstr>الملخص</vt:lpstr>
      <vt:lpstr>المخطط التصالبي في لوقا - أعمال</vt:lpstr>
      <vt:lpstr>PowerPoint Presentation</vt:lpstr>
      <vt:lpstr>وجهات النظر حول يسوع</vt:lpstr>
      <vt:lpstr>وجهات النظر حول يسوع</vt:lpstr>
      <vt:lpstr>وجهات النظر حول يسوع</vt:lpstr>
      <vt:lpstr>أمثال يسوع</vt:lpstr>
      <vt:lpstr>وجهات النظر حول يسوع</vt:lpstr>
      <vt:lpstr>ظهورات القيامة</vt:lpstr>
      <vt:lpstr>الخصائص</vt:lpstr>
      <vt:lpstr>مقارنة الأناجيل الأربعة</vt:lpstr>
      <vt:lpstr>مقارنة الأناجيل الأربعة</vt:lpstr>
      <vt:lpstr>Key Word and Verse</vt:lpstr>
      <vt:lpstr>مقارنة الأناجيل الأربعة</vt:lpstr>
      <vt:lpstr>PowerPoint Presentation</vt:lpstr>
      <vt:lpstr>الأناجيل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125</cp:revision>
  <dcterms:created xsi:type="dcterms:W3CDTF">2003-01-02T11:06:38Z</dcterms:created>
  <dcterms:modified xsi:type="dcterms:W3CDTF">2024-01-24T13:59:10Z</dcterms:modified>
</cp:coreProperties>
</file>