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3.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4.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5.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6.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7.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8.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19.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0.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1.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2.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3.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4.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5.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6.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7.xml" ContentType="application/vnd.openxmlformats-officedocument.theme+xml"/>
  <Override PartName="/ppt/slideLayouts/slideLayout310.xml" ContentType="application/vnd.openxmlformats-officedocument.presentationml.slideLayout+xml"/>
  <Override PartName="/ppt/theme/theme28.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29.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30.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1.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2.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3.xml" ContentType="application/vnd.openxmlformats-officedocument.theme+xml"/>
  <Override PartName="/ppt/slideLayouts/slideLayout367.xml" ContentType="application/vnd.openxmlformats-officedocument.presentationml.slideLayout+xml"/>
  <Override PartName="/ppt/theme/theme34.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5.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6.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7.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38.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39.xml" ContentType="application/vnd.openxmlformats-officedocument.theme+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theme/theme40.xml" ContentType="application/vnd.openxmlformats-officedocument.theme+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theme/theme41.xml" ContentType="application/vnd.openxmlformats-officedocument.theme+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42.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3.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44.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theme/theme45.xml" ContentType="application/vnd.openxmlformats-officedocument.theme+xml"/>
  <Override PartName="/ppt/theme/theme4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1.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2.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3.xml" ContentType="application/vnd.openxmlformats-officedocument.themeOverride+xml"/>
  <Override PartName="/ppt/notesSlides/notesSlide49.xml" ContentType="application/vnd.openxmlformats-officedocument.presentationml.notesSlide+xml"/>
  <Override PartName="/ppt/theme/themeOverride4.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heme/themeOverride5.xml" ContentType="application/vnd.openxmlformats-officedocument.themeOverride+xml"/>
  <Override PartName="/ppt/notesSlides/notesSlide78.xml" ContentType="application/vnd.openxmlformats-officedocument.presentationml.notesSlide+xml"/>
  <Override PartName="/ppt/theme/themeOverride6.xml" ContentType="application/vnd.openxmlformats-officedocument.themeOverride+xml"/>
  <Override PartName="/ppt/notesSlides/notesSlide79.xml" ContentType="application/vnd.openxmlformats-officedocument.presentationml.notesSlide+xml"/>
  <Override PartName="/ppt/theme/themeOverride7.xml" ContentType="application/vnd.openxmlformats-officedocument.themeOverride+xml"/>
  <Override PartName="/ppt/notesSlides/notesSlide80.xml" ContentType="application/vnd.openxmlformats-officedocument.presentationml.notesSlide+xml"/>
  <Override PartName="/ppt/theme/themeOverride8.xml" ContentType="application/vnd.openxmlformats-officedocument.themeOverride+xml"/>
  <Override PartName="/ppt/notesSlides/notesSlide81.xml" ContentType="application/vnd.openxmlformats-officedocument.presentationml.notesSlide+xml"/>
  <Override PartName="/ppt/theme/themeOverride9.xml" ContentType="application/vnd.openxmlformats-officedocument.themeOverride+xml"/>
  <Override PartName="/ppt/notesSlides/notesSlide82.xml" ContentType="application/vnd.openxmlformats-officedocument.presentationml.notesSlide+xml"/>
  <Override PartName="/ppt/theme/themeOverride10.xml" ContentType="application/vnd.openxmlformats-officedocument.themeOverride+xml"/>
  <Override PartName="/ppt/notesSlides/notesSlide83.xml" ContentType="application/vnd.openxmlformats-officedocument.presentationml.notesSlide+xml"/>
  <Override PartName="/ppt/theme/themeOverride11.xml" ContentType="application/vnd.openxmlformats-officedocument.themeOverride+xml"/>
  <Override PartName="/ppt/notesSlides/notesSlide84.xml" ContentType="application/vnd.openxmlformats-officedocument.presentationml.notesSlide+xml"/>
  <Override PartName="/ppt/theme/themeOverride12.xml" ContentType="application/vnd.openxmlformats-officedocument.themeOverride+xml"/>
  <Override PartName="/ppt/notesSlides/notesSlide85.xml" ContentType="application/vnd.openxmlformats-officedocument.presentationml.notesSlide+xml"/>
  <Override PartName="/ppt/theme/themeOverride13.xml" ContentType="application/vnd.openxmlformats-officedocument.themeOverride+xml"/>
  <Override PartName="/ppt/notesSlides/notesSlide86.xml" ContentType="application/vnd.openxmlformats-officedocument.presentationml.notesSlide+xml"/>
  <Override PartName="/ppt/theme/themeOverride14.xml" ContentType="application/vnd.openxmlformats-officedocument.themeOverride+xml"/>
  <Override PartName="/ppt/notesSlides/notesSlide87.xml" ContentType="application/vnd.openxmlformats-officedocument.presentationml.notesSlide+xml"/>
  <Override PartName="/ppt/theme/themeOverride15.xml" ContentType="application/vnd.openxmlformats-officedocument.themeOverride+xml"/>
  <Override PartName="/ppt/notesSlides/notesSlide88.xml" ContentType="application/vnd.openxmlformats-officedocument.presentationml.notesSlide+xml"/>
  <Override PartName="/ppt/theme/themeOverride16.xml" ContentType="application/vnd.openxmlformats-officedocument.themeOverride+xml"/>
  <Override PartName="/ppt/notesSlides/notesSlide89.xml" ContentType="application/vnd.openxmlformats-officedocument.presentationml.notesSlide+xml"/>
  <Override PartName="/ppt/theme/themeOverride17.xml" ContentType="application/vnd.openxmlformats-officedocument.themeOverride+xml"/>
  <Override PartName="/ppt/notesSlides/notesSlide90.xml" ContentType="application/vnd.openxmlformats-officedocument.presentationml.notesSlide+xml"/>
  <Override PartName="/ppt/theme/themeOverride18.xml" ContentType="application/vnd.openxmlformats-officedocument.themeOverr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theme/themeOverride19.xml" ContentType="application/vnd.openxmlformats-officedocument.themeOverr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theme/themeOverride20.xml" ContentType="application/vnd.openxmlformats-officedocument.themeOverr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theme/themeOverride21.xml" ContentType="application/vnd.openxmlformats-officedocument.themeOverr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99" r:id="rId3"/>
    <p:sldMasterId id="2147483740" r:id="rId4"/>
    <p:sldMasterId id="2147483752" r:id="rId5"/>
    <p:sldMasterId id="2147483764" r:id="rId6"/>
    <p:sldMasterId id="2147483790" r:id="rId7"/>
    <p:sldMasterId id="2147483804" r:id="rId8"/>
    <p:sldMasterId id="2147483854" r:id="rId9"/>
    <p:sldMasterId id="2147483866" r:id="rId10"/>
    <p:sldMasterId id="2147483894" r:id="rId11"/>
    <p:sldMasterId id="2147483906" r:id="rId12"/>
    <p:sldMasterId id="2147483919" r:id="rId13"/>
    <p:sldMasterId id="2147483938" r:id="rId14"/>
    <p:sldMasterId id="2147483966" r:id="rId15"/>
    <p:sldMasterId id="2147483979" r:id="rId16"/>
    <p:sldMasterId id="2147483992" r:id="rId17"/>
    <p:sldMasterId id="2147484004" r:id="rId18"/>
    <p:sldMasterId id="2147484020" r:id="rId19"/>
    <p:sldMasterId id="2147484033" r:id="rId20"/>
    <p:sldMasterId id="2147484045" r:id="rId21"/>
    <p:sldMasterId id="2147484057" r:id="rId22"/>
    <p:sldMasterId id="2147484060" r:id="rId23"/>
    <p:sldMasterId id="2147484072" r:id="rId24"/>
    <p:sldMasterId id="2147484085" r:id="rId25"/>
    <p:sldMasterId id="2147484215" r:id="rId26"/>
    <p:sldMasterId id="2147484227" r:id="rId27"/>
    <p:sldMasterId id="2147484239" r:id="rId28"/>
    <p:sldMasterId id="2147484241" r:id="rId29"/>
    <p:sldMasterId id="2147484252" r:id="rId30"/>
    <p:sldMasterId id="2147484264" r:id="rId31"/>
    <p:sldMasterId id="2147484278" r:id="rId32"/>
    <p:sldMasterId id="2147484290" r:id="rId33"/>
    <p:sldMasterId id="2147484316" r:id="rId34"/>
    <p:sldMasterId id="2147484318" r:id="rId35"/>
    <p:sldMasterId id="2147484330" r:id="rId36"/>
    <p:sldMasterId id="2147484342" r:id="rId37"/>
    <p:sldMasterId id="2147484411" r:id="rId38"/>
    <p:sldMasterId id="2147484425" r:id="rId39"/>
    <p:sldMasterId id="2147484438" r:id="rId40"/>
    <p:sldMasterId id="2147484452" r:id="rId41"/>
    <p:sldMasterId id="2147484480" r:id="rId42"/>
    <p:sldMasterId id="2147484492" r:id="rId43"/>
    <p:sldMasterId id="2147484506" r:id="rId44"/>
    <p:sldMasterId id="2147484530" r:id="rId45"/>
  </p:sldMasterIdLst>
  <p:notesMasterIdLst>
    <p:notesMasterId r:id="rId206"/>
  </p:notesMasterIdLst>
  <p:sldIdLst>
    <p:sldId id="435" r:id="rId46"/>
    <p:sldId id="5661" r:id="rId47"/>
    <p:sldId id="5016" r:id="rId48"/>
    <p:sldId id="451" r:id="rId49"/>
    <p:sldId id="452" r:id="rId50"/>
    <p:sldId id="5574" r:id="rId51"/>
    <p:sldId id="4084" r:id="rId52"/>
    <p:sldId id="5521" r:id="rId53"/>
    <p:sldId id="5575" r:id="rId54"/>
    <p:sldId id="5662" r:id="rId55"/>
    <p:sldId id="5663" r:id="rId56"/>
    <p:sldId id="5576" r:id="rId57"/>
    <p:sldId id="5664" r:id="rId58"/>
    <p:sldId id="270" r:id="rId59"/>
    <p:sldId id="4964" r:id="rId60"/>
    <p:sldId id="3999" r:id="rId61"/>
    <p:sldId id="5577" r:id="rId62"/>
    <p:sldId id="5369" r:id="rId63"/>
    <p:sldId id="5252" r:id="rId64"/>
    <p:sldId id="5269" r:id="rId65"/>
    <p:sldId id="5578" r:id="rId66"/>
    <p:sldId id="367" r:id="rId67"/>
    <p:sldId id="5665" r:id="rId68"/>
    <p:sldId id="4190" r:id="rId69"/>
    <p:sldId id="5666" r:id="rId70"/>
    <p:sldId id="5667" r:id="rId71"/>
    <p:sldId id="5579" r:id="rId72"/>
    <p:sldId id="717" r:id="rId73"/>
    <p:sldId id="5580" r:id="rId74"/>
    <p:sldId id="428" r:id="rId75"/>
    <p:sldId id="5585" r:id="rId76"/>
    <p:sldId id="5611" r:id="rId77"/>
    <p:sldId id="5586" r:id="rId78"/>
    <p:sldId id="5607" r:id="rId79"/>
    <p:sldId id="5587" r:id="rId80"/>
    <p:sldId id="5613" r:id="rId81"/>
    <p:sldId id="5614" r:id="rId82"/>
    <p:sldId id="5589" r:id="rId83"/>
    <p:sldId id="5609" r:id="rId84"/>
    <p:sldId id="5590" r:id="rId85"/>
    <p:sldId id="5669" r:id="rId86"/>
    <p:sldId id="5670" r:id="rId87"/>
    <p:sldId id="5591" r:id="rId88"/>
    <p:sldId id="430" r:id="rId89"/>
    <p:sldId id="385" r:id="rId90"/>
    <p:sldId id="386" r:id="rId91"/>
    <p:sldId id="434" r:id="rId92"/>
    <p:sldId id="5592" r:id="rId93"/>
    <p:sldId id="5608" r:id="rId94"/>
    <p:sldId id="5713" r:id="rId95"/>
    <p:sldId id="5616" r:id="rId96"/>
    <p:sldId id="5615" r:id="rId97"/>
    <p:sldId id="5594" r:id="rId98"/>
    <p:sldId id="5653" r:id="rId99"/>
    <p:sldId id="5671" r:id="rId100"/>
    <p:sldId id="5599" r:id="rId101"/>
    <p:sldId id="448" r:id="rId102"/>
    <p:sldId id="5600" r:id="rId103"/>
    <p:sldId id="5651" r:id="rId104"/>
    <p:sldId id="5626" r:id="rId105"/>
    <p:sldId id="5658" r:id="rId106"/>
    <p:sldId id="449" r:id="rId107"/>
    <p:sldId id="5714" r:id="rId108"/>
    <p:sldId id="5617" r:id="rId109"/>
    <p:sldId id="5610" r:id="rId110"/>
    <p:sldId id="5705" r:id="rId111"/>
    <p:sldId id="5675" r:id="rId112"/>
    <p:sldId id="5676" r:id="rId113"/>
    <p:sldId id="5677" r:id="rId114"/>
    <p:sldId id="5678" r:id="rId115"/>
    <p:sldId id="5601" r:id="rId116"/>
    <p:sldId id="5657" r:id="rId117"/>
    <p:sldId id="5644" r:id="rId118"/>
    <p:sldId id="5642" r:id="rId119"/>
    <p:sldId id="414" r:id="rId120"/>
    <p:sldId id="5645" r:id="rId121"/>
    <p:sldId id="5708" r:id="rId122"/>
    <p:sldId id="5709" r:id="rId123"/>
    <p:sldId id="5710" r:id="rId124"/>
    <p:sldId id="5622" r:id="rId125"/>
    <p:sldId id="5623" r:id="rId126"/>
    <p:sldId id="5628" r:id="rId127"/>
    <p:sldId id="5630" r:id="rId128"/>
    <p:sldId id="5629" r:id="rId129"/>
    <p:sldId id="5631" r:id="rId130"/>
    <p:sldId id="5624" r:id="rId131"/>
    <p:sldId id="5625" r:id="rId132"/>
    <p:sldId id="5632" r:id="rId133"/>
    <p:sldId id="5619" r:id="rId134"/>
    <p:sldId id="5706" r:id="rId135"/>
    <p:sldId id="5621" r:id="rId136"/>
    <p:sldId id="5680" r:id="rId137"/>
    <p:sldId id="5620" r:id="rId138"/>
    <p:sldId id="5634" r:id="rId139"/>
    <p:sldId id="5633" r:id="rId140"/>
    <p:sldId id="5637" r:id="rId141"/>
    <p:sldId id="291" r:id="rId142"/>
    <p:sldId id="5636" r:id="rId143"/>
    <p:sldId id="5238" r:id="rId144"/>
    <p:sldId id="5572" r:id="rId145"/>
    <p:sldId id="412" r:id="rId146"/>
    <p:sldId id="5681" r:id="rId147"/>
    <p:sldId id="5647" r:id="rId148"/>
    <p:sldId id="5581" r:id="rId149"/>
    <p:sldId id="5707" r:id="rId150"/>
    <p:sldId id="271" r:id="rId151"/>
    <p:sldId id="4982" r:id="rId152"/>
    <p:sldId id="5668" r:id="rId153"/>
    <p:sldId id="5692" r:id="rId154"/>
    <p:sldId id="4786" r:id="rId155"/>
    <p:sldId id="5639" r:id="rId156"/>
    <p:sldId id="5638" r:id="rId157"/>
    <p:sldId id="1781" r:id="rId158"/>
    <p:sldId id="5233" r:id="rId159"/>
    <p:sldId id="4948" r:id="rId160"/>
    <p:sldId id="5487" r:id="rId161"/>
    <p:sldId id="5488" r:id="rId162"/>
    <p:sldId id="3665" r:id="rId163"/>
    <p:sldId id="5489" r:id="rId164"/>
    <p:sldId id="2384" r:id="rId165"/>
    <p:sldId id="5456" r:id="rId166"/>
    <p:sldId id="4068" r:id="rId167"/>
    <p:sldId id="5492" r:id="rId168"/>
    <p:sldId id="5014" r:id="rId169"/>
    <p:sldId id="5015" r:id="rId170"/>
    <p:sldId id="5696" r:id="rId171"/>
    <p:sldId id="5017" r:id="rId172"/>
    <p:sldId id="5018" r:id="rId173"/>
    <p:sldId id="5697" r:id="rId174"/>
    <p:sldId id="4962" r:id="rId175"/>
    <p:sldId id="1170" r:id="rId176"/>
    <p:sldId id="337" r:id="rId177"/>
    <p:sldId id="5698" r:id="rId178"/>
    <p:sldId id="5699" r:id="rId179"/>
    <p:sldId id="274" r:id="rId180"/>
    <p:sldId id="307" r:id="rId181"/>
    <p:sldId id="433" r:id="rId182"/>
    <p:sldId id="5588" r:id="rId183"/>
    <p:sldId id="432" r:id="rId184"/>
    <p:sldId id="5641" r:id="rId185"/>
    <p:sldId id="431" r:id="rId186"/>
    <p:sldId id="5640" r:id="rId187"/>
    <p:sldId id="5712" r:id="rId188"/>
    <p:sldId id="4991" r:id="rId189"/>
    <p:sldId id="4992" r:id="rId190"/>
    <p:sldId id="525" r:id="rId191"/>
    <p:sldId id="4994" r:id="rId192"/>
    <p:sldId id="352" r:id="rId193"/>
    <p:sldId id="5684" r:id="rId194"/>
    <p:sldId id="4998" r:id="rId195"/>
    <p:sldId id="5703" r:id="rId196"/>
    <p:sldId id="5704" r:id="rId197"/>
    <p:sldId id="5506" r:id="rId198"/>
    <p:sldId id="5711" r:id="rId199"/>
    <p:sldId id="5660" r:id="rId200"/>
    <p:sldId id="5595" r:id="rId201"/>
    <p:sldId id="5654" r:id="rId202"/>
    <p:sldId id="2585" r:id="rId203"/>
    <p:sldId id="268" r:id="rId204"/>
    <p:sldId id="5434" r:id="rId20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E6E4"/>
    <a:srgbClr val="11538A"/>
    <a:srgbClr val="F1F4F6"/>
    <a:srgbClr val="027F08"/>
    <a:srgbClr val="027FFF"/>
    <a:srgbClr val="0E2881"/>
    <a:srgbClr val="22B14C"/>
    <a:srgbClr val="AB7942"/>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0189" autoAdjust="0"/>
    <p:restoredTop sz="77352" autoAdjust="0"/>
  </p:normalViewPr>
  <p:slideViewPr>
    <p:cSldViewPr snapToGrid="0" snapToObjects="1">
      <p:cViewPr varScale="1">
        <p:scale>
          <a:sx n="71" d="100"/>
          <a:sy n="71" d="100"/>
        </p:scale>
        <p:origin x="176" y="1296"/>
      </p:cViewPr>
      <p:guideLst>
        <p:guide orient="horz" pos="2160"/>
        <p:guide pos="2880"/>
      </p:guideLst>
    </p:cSldViewPr>
  </p:slideViewPr>
  <p:outlineViewPr>
    <p:cViewPr>
      <p:scale>
        <a:sx n="33" d="100"/>
        <a:sy n="33" d="100"/>
      </p:scale>
      <p:origin x="0" y="-10576"/>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2.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8.xml"/><Relationship Id="rId84" Type="http://schemas.openxmlformats.org/officeDocument/2006/relationships/slide" Target="slides/slide39.xml"/><Relationship Id="rId138" Type="http://schemas.openxmlformats.org/officeDocument/2006/relationships/slide" Target="slides/slide93.xml"/><Relationship Id="rId159" Type="http://schemas.openxmlformats.org/officeDocument/2006/relationships/slide" Target="slides/slide114.xml"/><Relationship Id="rId170" Type="http://schemas.openxmlformats.org/officeDocument/2006/relationships/slide" Target="slides/slide125.xml"/><Relationship Id="rId191" Type="http://schemas.openxmlformats.org/officeDocument/2006/relationships/slide" Target="slides/slide146.xml"/><Relationship Id="rId205" Type="http://schemas.openxmlformats.org/officeDocument/2006/relationships/slide" Target="slides/slide160.xml"/><Relationship Id="rId107" Type="http://schemas.openxmlformats.org/officeDocument/2006/relationships/slide" Target="slides/slide6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8.xml"/><Relationship Id="rId74" Type="http://schemas.openxmlformats.org/officeDocument/2006/relationships/slide" Target="slides/slide29.xml"/><Relationship Id="rId128" Type="http://schemas.openxmlformats.org/officeDocument/2006/relationships/slide" Target="slides/slide83.xml"/><Relationship Id="rId149" Type="http://schemas.openxmlformats.org/officeDocument/2006/relationships/slide" Target="slides/slide104.xml"/><Relationship Id="rId5" Type="http://schemas.openxmlformats.org/officeDocument/2006/relationships/slideMaster" Target="slideMasters/slideMaster5.xml"/><Relationship Id="rId95" Type="http://schemas.openxmlformats.org/officeDocument/2006/relationships/slide" Target="slides/slide50.xml"/><Relationship Id="rId160" Type="http://schemas.openxmlformats.org/officeDocument/2006/relationships/slide" Target="slides/slide115.xml"/><Relationship Id="rId181" Type="http://schemas.openxmlformats.org/officeDocument/2006/relationships/slide" Target="slides/slide136.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9.xml"/><Relationship Id="rId118" Type="http://schemas.openxmlformats.org/officeDocument/2006/relationships/slide" Target="slides/slide73.xml"/><Relationship Id="rId139" Type="http://schemas.openxmlformats.org/officeDocument/2006/relationships/slide" Target="slides/slide94.xml"/><Relationship Id="rId85" Type="http://schemas.openxmlformats.org/officeDocument/2006/relationships/slide" Target="slides/slide40.xml"/><Relationship Id="rId150" Type="http://schemas.openxmlformats.org/officeDocument/2006/relationships/slide" Target="slides/slide105.xml"/><Relationship Id="rId171" Type="http://schemas.openxmlformats.org/officeDocument/2006/relationships/slide" Target="slides/slide126.xml"/><Relationship Id="rId192" Type="http://schemas.openxmlformats.org/officeDocument/2006/relationships/slide" Target="slides/slide147.xml"/><Relationship Id="rId206" Type="http://schemas.openxmlformats.org/officeDocument/2006/relationships/notesMaster" Target="notesMasters/notesMaster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3.xml"/><Relationship Id="rId129" Type="http://schemas.openxmlformats.org/officeDocument/2006/relationships/slide" Target="slides/slide84.xml"/><Relationship Id="rId54" Type="http://schemas.openxmlformats.org/officeDocument/2006/relationships/slide" Target="slides/slide9.xml"/><Relationship Id="rId75" Type="http://schemas.openxmlformats.org/officeDocument/2006/relationships/slide" Target="slides/slide30.xml"/><Relationship Id="rId96" Type="http://schemas.openxmlformats.org/officeDocument/2006/relationships/slide" Target="slides/slide51.xml"/><Relationship Id="rId140" Type="http://schemas.openxmlformats.org/officeDocument/2006/relationships/slide" Target="slides/slide95.xml"/><Relationship Id="rId161" Type="http://schemas.openxmlformats.org/officeDocument/2006/relationships/slide" Target="slides/slide116.xml"/><Relationship Id="rId182" Type="http://schemas.openxmlformats.org/officeDocument/2006/relationships/slide" Target="slides/slide137.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74.xml"/><Relationship Id="rId44" Type="http://schemas.openxmlformats.org/officeDocument/2006/relationships/slideMaster" Target="slideMasters/slideMaster44.xml"/><Relationship Id="rId65" Type="http://schemas.openxmlformats.org/officeDocument/2006/relationships/slide" Target="slides/slide20.xml"/><Relationship Id="rId86" Type="http://schemas.openxmlformats.org/officeDocument/2006/relationships/slide" Target="slides/slide41.xml"/><Relationship Id="rId130" Type="http://schemas.openxmlformats.org/officeDocument/2006/relationships/slide" Target="slides/slide85.xml"/><Relationship Id="rId151" Type="http://schemas.openxmlformats.org/officeDocument/2006/relationships/slide" Target="slides/slide106.xml"/><Relationship Id="rId172" Type="http://schemas.openxmlformats.org/officeDocument/2006/relationships/slide" Target="slides/slide127.xml"/><Relationship Id="rId193" Type="http://schemas.openxmlformats.org/officeDocument/2006/relationships/slide" Target="slides/slide148.xml"/><Relationship Id="rId207" Type="http://schemas.openxmlformats.org/officeDocument/2006/relationships/presProps" Target="presProps.xml"/><Relationship Id="rId13" Type="http://schemas.openxmlformats.org/officeDocument/2006/relationships/slideMaster" Target="slideMasters/slideMaster13.xml"/><Relationship Id="rId109" Type="http://schemas.openxmlformats.org/officeDocument/2006/relationships/slide" Target="slides/slide64.xml"/><Relationship Id="rId34" Type="http://schemas.openxmlformats.org/officeDocument/2006/relationships/slideMaster" Target="slideMasters/slideMaster34.xml"/><Relationship Id="rId55" Type="http://schemas.openxmlformats.org/officeDocument/2006/relationships/slide" Target="slides/slide10.xml"/><Relationship Id="rId76" Type="http://schemas.openxmlformats.org/officeDocument/2006/relationships/slide" Target="slides/slide31.xml"/><Relationship Id="rId97" Type="http://schemas.openxmlformats.org/officeDocument/2006/relationships/slide" Target="slides/slide52.xml"/><Relationship Id="rId120" Type="http://schemas.openxmlformats.org/officeDocument/2006/relationships/slide" Target="slides/slide75.xml"/><Relationship Id="rId141" Type="http://schemas.openxmlformats.org/officeDocument/2006/relationships/slide" Target="slides/slide96.xml"/><Relationship Id="rId7" Type="http://schemas.openxmlformats.org/officeDocument/2006/relationships/slideMaster" Target="slideMasters/slideMaster7.xml"/><Relationship Id="rId162" Type="http://schemas.openxmlformats.org/officeDocument/2006/relationships/slide" Target="slides/slide117.xml"/><Relationship Id="rId183" Type="http://schemas.openxmlformats.org/officeDocument/2006/relationships/slide" Target="slides/slide138.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21.xml"/><Relationship Id="rId87" Type="http://schemas.openxmlformats.org/officeDocument/2006/relationships/slide" Target="slides/slide42.xml"/><Relationship Id="rId110" Type="http://schemas.openxmlformats.org/officeDocument/2006/relationships/slide" Target="slides/slide65.xml"/><Relationship Id="rId131" Type="http://schemas.openxmlformats.org/officeDocument/2006/relationships/slide" Target="slides/slide86.xml"/><Relationship Id="rId61" Type="http://schemas.openxmlformats.org/officeDocument/2006/relationships/slide" Target="slides/slide16.xml"/><Relationship Id="rId82" Type="http://schemas.openxmlformats.org/officeDocument/2006/relationships/slide" Target="slides/slide37.xml"/><Relationship Id="rId152" Type="http://schemas.openxmlformats.org/officeDocument/2006/relationships/slide" Target="slides/slide107.xml"/><Relationship Id="rId173" Type="http://schemas.openxmlformats.org/officeDocument/2006/relationships/slide" Target="slides/slide128.xml"/><Relationship Id="rId194" Type="http://schemas.openxmlformats.org/officeDocument/2006/relationships/slide" Target="slides/slide149.xml"/><Relationship Id="rId199" Type="http://schemas.openxmlformats.org/officeDocument/2006/relationships/slide" Target="slides/slide154.xml"/><Relationship Id="rId203" Type="http://schemas.openxmlformats.org/officeDocument/2006/relationships/slide" Target="slides/slide158.xml"/><Relationship Id="rId208"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1.xml"/><Relationship Id="rId77" Type="http://schemas.openxmlformats.org/officeDocument/2006/relationships/slide" Target="slides/slide32.xml"/><Relationship Id="rId100" Type="http://schemas.openxmlformats.org/officeDocument/2006/relationships/slide" Target="slides/slide55.xml"/><Relationship Id="rId105" Type="http://schemas.openxmlformats.org/officeDocument/2006/relationships/slide" Target="slides/slide60.xml"/><Relationship Id="rId126" Type="http://schemas.openxmlformats.org/officeDocument/2006/relationships/slide" Target="slides/slide81.xml"/><Relationship Id="rId147" Type="http://schemas.openxmlformats.org/officeDocument/2006/relationships/slide" Target="slides/slide102.xml"/><Relationship Id="rId168" Type="http://schemas.openxmlformats.org/officeDocument/2006/relationships/slide" Target="slides/slide123.xml"/><Relationship Id="rId8" Type="http://schemas.openxmlformats.org/officeDocument/2006/relationships/slideMaster" Target="slideMasters/slideMaster8.xml"/><Relationship Id="rId51" Type="http://schemas.openxmlformats.org/officeDocument/2006/relationships/slide" Target="slides/slide6.xml"/><Relationship Id="rId72" Type="http://schemas.openxmlformats.org/officeDocument/2006/relationships/slide" Target="slides/slide27.xml"/><Relationship Id="rId93" Type="http://schemas.openxmlformats.org/officeDocument/2006/relationships/slide" Target="slides/slide48.xml"/><Relationship Id="rId98" Type="http://schemas.openxmlformats.org/officeDocument/2006/relationships/slide" Target="slides/slide53.xml"/><Relationship Id="rId121" Type="http://schemas.openxmlformats.org/officeDocument/2006/relationships/slide" Target="slides/slide76.xml"/><Relationship Id="rId142" Type="http://schemas.openxmlformats.org/officeDocument/2006/relationships/slide" Target="slides/slide97.xml"/><Relationship Id="rId163" Type="http://schemas.openxmlformats.org/officeDocument/2006/relationships/slide" Target="slides/slide118.xml"/><Relationship Id="rId184" Type="http://schemas.openxmlformats.org/officeDocument/2006/relationships/slide" Target="slides/slide139.xml"/><Relationship Id="rId189" Type="http://schemas.openxmlformats.org/officeDocument/2006/relationships/slide" Target="slides/slide144.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xml"/><Relationship Id="rId67" Type="http://schemas.openxmlformats.org/officeDocument/2006/relationships/slide" Target="slides/slide22.xml"/><Relationship Id="rId116" Type="http://schemas.openxmlformats.org/officeDocument/2006/relationships/slide" Target="slides/slide71.xml"/><Relationship Id="rId137" Type="http://schemas.openxmlformats.org/officeDocument/2006/relationships/slide" Target="slides/slide92.xml"/><Relationship Id="rId158" Type="http://schemas.openxmlformats.org/officeDocument/2006/relationships/slide" Target="slides/slide11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7.xml"/><Relationship Id="rId83" Type="http://schemas.openxmlformats.org/officeDocument/2006/relationships/slide" Target="slides/slide38.xml"/><Relationship Id="rId88" Type="http://schemas.openxmlformats.org/officeDocument/2006/relationships/slide" Target="slides/slide43.xml"/><Relationship Id="rId111" Type="http://schemas.openxmlformats.org/officeDocument/2006/relationships/slide" Target="slides/slide66.xml"/><Relationship Id="rId132" Type="http://schemas.openxmlformats.org/officeDocument/2006/relationships/slide" Target="slides/slide87.xml"/><Relationship Id="rId153" Type="http://schemas.openxmlformats.org/officeDocument/2006/relationships/slide" Target="slides/slide108.xml"/><Relationship Id="rId174" Type="http://schemas.openxmlformats.org/officeDocument/2006/relationships/slide" Target="slides/slide129.xml"/><Relationship Id="rId179" Type="http://schemas.openxmlformats.org/officeDocument/2006/relationships/slide" Target="slides/slide134.xml"/><Relationship Id="rId195" Type="http://schemas.openxmlformats.org/officeDocument/2006/relationships/slide" Target="slides/slide150.xml"/><Relationship Id="rId209" Type="http://schemas.openxmlformats.org/officeDocument/2006/relationships/theme" Target="theme/theme1.xml"/><Relationship Id="rId190" Type="http://schemas.openxmlformats.org/officeDocument/2006/relationships/slide" Target="slides/slide145.xml"/><Relationship Id="rId204" Type="http://schemas.openxmlformats.org/officeDocument/2006/relationships/slide" Target="slides/slide15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2.xml"/><Relationship Id="rId106" Type="http://schemas.openxmlformats.org/officeDocument/2006/relationships/slide" Target="slides/slide61.xml"/><Relationship Id="rId127" Type="http://schemas.openxmlformats.org/officeDocument/2006/relationships/slide" Target="slides/slide8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7.xml"/><Relationship Id="rId73" Type="http://schemas.openxmlformats.org/officeDocument/2006/relationships/slide" Target="slides/slide28.xml"/><Relationship Id="rId78" Type="http://schemas.openxmlformats.org/officeDocument/2006/relationships/slide" Target="slides/slide33.xml"/><Relationship Id="rId94" Type="http://schemas.openxmlformats.org/officeDocument/2006/relationships/slide" Target="slides/slide49.xml"/><Relationship Id="rId99" Type="http://schemas.openxmlformats.org/officeDocument/2006/relationships/slide" Target="slides/slide54.xml"/><Relationship Id="rId101" Type="http://schemas.openxmlformats.org/officeDocument/2006/relationships/slide" Target="slides/slide56.xml"/><Relationship Id="rId122" Type="http://schemas.openxmlformats.org/officeDocument/2006/relationships/slide" Target="slides/slide77.xml"/><Relationship Id="rId143" Type="http://schemas.openxmlformats.org/officeDocument/2006/relationships/slide" Target="slides/slide98.xml"/><Relationship Id="rId148" Type="http://schemas.openxmlformats.org/officeDocument/2006/relationships/slide" Target="slides/slide103.xml"/><Relationship Id="rId164" Type="http://schemas.openxmlformats.org/officeDocument/2006/relationships/slide" Target="slides/slide119.xml"/><Relationship Id="rId169" Type="http://schemas.openxmlformats.org/officeDocument/2006/relationships/slide" Target="slides/slide124.xml"/><Relationship Id="rId185" Type="http://schemas.openxmlformats.org/officeDocument/2006/relationships/slide" Target="slides/slide140.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35.xml"/><Relationship Id="rId210" Type="http://schemas.openxmlformats.org/officeDocument/2006/relationships/tableStyles" Target="tableStyles.xml"/><Relationship Id="rId26" Type="http://schemas.openxmlformats.org/officeDocument/2006/relationships/slideMaster" Target="slideMasters/slideMaster26.xml"/><Relationship Id="rId47" Type="http://schemas.openxmlformats.org/officeDocument/2006/relationships/slide" Target="slides/slide2.xml"/><Relationship Id="rId68" Type="http://schemas.openxmlformats.org/officeDocument/2006/relationships/slide" Target="slides/slide23.xml"/><Relationship Id="rId89" Type="http://schemas.openxmlformats.org/officeDocument/2006/relationships/slide" Target="slides/slide44.xml"/><Relationship Id="rId112" Type="http://schemas.openxmlformats.org/officeDocument/2006/relationships/slide" Target="slides/slide67.xml"/><Relationship Id="rId133" Type="http://schemas.openxmlformats.org/officeDocument/2006/relationships/slide" Target="slides/slide88.xml"/><Relationship Id="rId154" Type="http://schemas.openxmlformats.org/officeDocument/2006/relationships/slide" Target="slides/slide109.xml"/><Relationship Id="rId175" Type="http://schemas.openxmlformats.org/officeDocument/2006/relationships/slide" Target="slides/slide130.xml"/><Relationship Id="rId196" Type="http://schemas.openxmlformats.org/officeDocument/2006/relationships/slide" Target="slides/slide151.xml"/><Relationship Id="rId200" Type="http://schemas.openxmlformats.org/officeDocument/2006/relationships/slide" Target="slides/slide155.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3.xml"/><Relationship Id="rId79" Type="http://schemas.openxmlformats.org/officeDocument/2006/relationships/slide" Target="slides/slide34.xml"/><Relationship Id="rId102" Type="http://schemas.openxmlformats.org/officeDocument/2006/relationships/slide" Target="slides/slide57.xml"/><Relationship Id="rId123" Type="http://schemas.openxmlformats.org/officeDocument/2006/relationships/slide" Target="slides/slide78.xml"/><Relationship Id="rId144" Type="http://schemas.openxmlformats.org/officeDocument/2006/relationships/slide" Target="slides/slide99.xml"/><Relationship Id="rId90" Type="http://schemas.openxmlformats.org/officeDocument/2006/relationships/slide" Target="slides/slide45.xml"/><Relationship Id="rId165" Type="http://schemas.openxmlformats.org/officeDocument/2006/relationships/slide" Target="slides/slide120.xml"/><Relationship Id="rId186" Type="http://schemas.openxmlformats.org/officeDocument/2006/relationships/slide" Target="slides/slide141.xml"/><Relationship Id="rId27" Type="http://schemas.openxmlformats.org/officeDocument/2006/relationships/slideMaster" Target="slideMasters/slideMaster27.xml"/><Relationship Id="rId48" Type="http://schemas.openxmlformats.org/officeDocument/2006/relationships/slide" Target="slides/slide3.xml"/><Relationship Id="rId69" Type="http://schemas.openxmlformats.org/officeDocument/2006/relationships/slide" Target="slides/slide24.xml"/><Relationship Id="rId113" Type="http://schemas.openxmlformats.org/officeDocument/2006/relationships/slide" Target="slides/slide68.xml"/><Relationship Id="rId134" Type="http://schemas.openxmlformats.org/officeDocument/2006/relationships/slide" Target="slides/slide89.xml"/><Relationship Id="rId80" Type="http://schemas.openxmlformats.org/officeDocument/2006/relationships/slide" Target="slides/slide35.xml"/><Relationship Id="rId155" Type="http://schemas.openxmlformats.org/officeDocument/2006/relationships/slide" Target="slides/slide110.xml"/><Relationship Id="rId176" Type="http://schemas.openxmlformats.org/officeDocument/2006/relationships/slide" Target="slides/slide131.xml"/><Relationship Id="rId197" Type="http://schemas.openxmlformats.org/officeDocument/2006/relationships/slide" Target="slides/slide152.xml"/><Relationship Id="rId201" Type="http://schemas.openxmlformats.org/officeDocument/2006/relationships/slide" Target="slides/slide15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4.xml"/><Relationship Id="rId103" Type="http://schemas.openxmlformats.org/officeDocument/2006/relationships/slide" Target="slides/slide58.xml"/><Relationship Id="rId124" Type="http://schemas.openxmlformats.org/officeDocument/2006/relationships/slide" Target="slides/slide79.xml"/><Relationship Id="rId70" Type="http://schemas.openxmlformats.org/officeDocument/2006/relationships/slide" Target="slides/slide25.xml"/><Relationship Id="rId91" Type="http://schemas.openxmlformats.org/officeDocument/2006/relationships/slide" Target="slides/slide46.xml"/><Relationship Id="rId145" Type="http://schemas.openxmlformats.org/officeDocument/2006/relationships/slide" Target="slides/slide100.xml"/><Relationship Id="rId166" Type="http://schemas.openxmlformats.org/officeDocument/2006/relationships/slide" Target="slides/slide121.xml"/><Relationship Id="rId187" Type="http://schemas.openxmlformats.org/officeDocument/2006/relationships/slide" Target="slides/slide142.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4.xml"/><Relationship Id="rId114" Type="http://schemas.openxmlformats.org/officeDocument/2006/relationships/slide" Target="slides/slide69.xml"/><Relationship Id="rId60" Type="http://schemas.openxmlformats.org/officeDocument/2006/relationships/slide" Target="slides/slide15.xml"/><Relationship Id="rId81" Type="http://schemas.openxmlformats.org/officeDocument/2006/relationships/slide" Target="slides/slide36.xml"/><Relationship Id="rId135" Type="http://schemas.openxmlformats.org/officeDocument/2006/relationships/slide" Target="slides/slide90.xml"/><Relationship Id="rId156" Type="http://schemas.openxmlformats.org/officeDocument/2006/relationships/slide" Target="slides/slide111.xml"/><Relationship Id="rId177" Type="http://schemas.openxmlformats.org/officeDocument/2006/relationships/slide" Target="slides/slide132.xml"/><Relationship Id="rId198" Type="http://schemas.openxmlformats.org/officeDocument/2006/relationships/slide" Target="slides/slide153.xml"/><Relationship Id="rId202" Type="http://schemas.openxmlformats.org/officeDocument/2006/relationships/slide" Target="slides/slide157.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 Target="slides/slide5.xml"/><Relationship Id="rId104" Type="http://schemas.openxmlformats.org/officeDocument/2006/relationships/slide" Target="slides/slide59.xml"/><Relationship Id="rId125" Type="http://schemas.openxmlformats.org/officeDocument/2006/relationships/slide" Target="slides/slide80.xml"/><Relationship Id="rId146" Type="http://schemas.openxmlformats.org/officeDocument/2006/relationships/slide" Target="slides/slide101.xml"/><Relationship Id="rId167" Type="http://schemas.openxmlformats.org/officeDocument/2006/relationships/slide" Target="slides/slide122.xml"/><Relationship Id="rId188" Type="http://schemas.openxmlformats.org/officeDocument/2006/relationships/slide" Target="slides/slide143.xml"/><Relationship Id="rId71" Type="http://schemas.openxmlformats.org/officeDocument/2006/relationships/slide" Target="slides/slide26.xml"/><Relationship Id="rId92" Type="http://schemas.openxmlformats.org/officeDocument/2006/relationships/slide" Target="slides/slide4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70.xml"/><Relationship Id="rId136" Type="http://schemas.openxmlformats.org/officeDocument/2006/relationships/slide" Target="slides/slide91.xml"/><Relationship Id="rId157" Type="http://schemas.openxmlformats.org/officeDocument/2006/relationships/slide" Target="slides/slide112.xml"/><Relationship Id="rId178" Type="http://schemas.openxmlformats.org/officeDocument/2006/relationships/slide" Target="slides/slide1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2/26/24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3" Type="http://schemas.openxmlformats.org/officeDocument/2006/relationships/hyperlink" Target="https://jewishjournal.com/author/rabbi_elliot_n_dorff/" TargetMode="External"/><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3" Type="http://schemas.openxmlformats.org/officeDocument/2006/relationships/hyperlink" Target="https://www.thejc.com/author/the-jc-the.jc" TargetMode="External"/><Relationship Id="rId2" Type="http://schemas.openxmlformats.org/officeDocument/2006/relationships/slide" Target="../slides/slide112.xml"/><Relationship Id="rId1" Type="http://schemas.openxmlformats.org/officeDocument/2006/relationships/notesMaster" Target="../notesMasters/notesMaster1.xml"/><Relationship Id="rId4" Type="http://schemas.openxmlformats.org/officeDocument/2006/relationships/hyperlink" Target="http://jmm.aaa.net.au/articles/1002.htm"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3" Type="http://schemas.openxmlformats.org/officeDocument/2006/relationships/hyperlink" Target="https://www.jpost.com/author/sam-sokol" TargetMode="External"/><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theguardian.com/profile/sophiearie"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www.theguardian.com/world/spain" TargetMode="External"/><Relationship Id="rId5" Type="http://schemas.openxmlformats.org/officeDocument/2006/relationships/hyperlink" Target="https://www.theguardian.com/world/catholicism" TargetMode="External"/><Relationship Id="rId4" Type="http://schemas.openxmlformats.org/officeDocument/2006/relationships/hyperlink" Target="https://www.theguardian.com/world/europe-news"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dw.com/en/anti-semitism-rising-in-germany-survey-finds/a-50879966" TargetMode="External"/><Relationship Id="rId2" Type="http://schemas.openxmlformats.org/officeDocument/2006/relationships/slide" Target="../slides/slide47.xml"/><Relationship Id="rId1" Type="http://schemas.openxmlformats.org/officeDocument/2006/relationships/notesMaster" Target="../notesMasters/notesMaster1.xml"/><Relationship Id="rId5" Type="http://schemas.openxmlformats.org/officeDocument/2006/relationships/hyperlink" Target="https://www.dw.com/en/german-groups-combating-far-right-extremism-face-uncertain-future/a-50819296" TargetMode="External"/><Relationship Id="rId4" Type="http://schemas.openxmlformats.org/officeDocument/2006/relationships/hyperlink" Target="https://www.dw.com/en/germany-synagogue-attack-who-were-the-victims-in-halle/a-50875421"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gov.il/en/departments/topics/foreign_relations1"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tps.ca/media/filer_public/c7/66/c766e428-2c6e-4fa3-ac3c-c7803305a12b/ce29b977-b584-406a-b09f-8e036d3c477e.pdf"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8" Type="http://schemas.openxmlformats.org/officeDocument/2006/relationships/hyperlink" Target="https://ajpp.brandeis.edu/documents/2019/JewishPopulationDataBrief2019.pdf" TargetMode="External"/><Relationship Id="rId3" Type="http://schemas.openxmlformats.org/officeDocument/2006/relationships/hyperlink" Target="https://www.aei.org/profile/mark-j-perry/" TargetMode="External"/><Relationship Id="rId7" Type="http://schemas.openxmlformats.org/officeDocument/2006/relationships/hyperlink" Target="https://www.census.gov/quickfacts/fact/table/US/PST045216" TargetMode="External"/><Relationship Id="rId2" Type="http://schemas.openxmlformats.org/officeDocument/2006/relationships/slide" Target="../slides/slide59.xml"/><Relationship Id="rId1" Type="http://schemas.openxmlformats.org/officeDocument/2006/relationships/notesMaster" Target="../notesMasters/notesMaster1.xml"/><Relationship Id="rId6" Type="http://schemas.openxmlformats.org/officeDocument/2006/relationships/hyperlink" Target="https://ucr.fbi.gov/hate-crime/2019/topic-pages/tables/table-1.xls" TargetMode="External"/><Relationship Id="rId5" Type="http://schemas.openxmlformats.org/officeDocument/2006/relationships/hyperlink" Target="https://www.google.com/search?q=%22hate+cirme%22+%2B+Muslim&amp;rlz=1C1GGRV_enUS808US808&amp;sxsrf=ALeKk02q9XqgzZU15mQ50uoZwaahc1bS-A%3A1625623697114&amp;ei=kQzlYNazBp-x5NoP1duB2As&amp;oq=%22hate+cirme%22+%2B+Muslim&amp;gs_lcp=Cgdnd3Mtd2l6EAMyBggAEBYQHjIGCAAQFhAeMggIABAIEA0QHjoGCAAQDRAeOggIABANEAUQHkoECEEYAVCh3wNYo4EEYKSDBGgCcAB4AYAB6AGIAf8PkgEGMS4xNC4xmAEAoAEBqgEHZ3dzLXdpesABAQ&amp;sclient=gws-wiz&amp;ved=0ahUKEwiWwISY8M_xAhWfGFkFHdVtALsQ4dUDCA8&amp;uact=5" TargetMode="External"/><Relationship Id="rId4" Type="http://schemas.openxmlformats.org/officeDocument/2006/relationships/hyperlink" Target="https://www.google.com/search?q=%22hate+crimes%22+%2B+black&amp;rlz=1C1GGRV_enUS808US808&amp;biw=1419&amp;bih=629&amp;tbm=nws&amp;sxsrf=ALeKk03zLv7RotMSQ0EykrjPIf9GcmSVAw%3A1625624249307&amp;ei=uQ7lYPOZEpa3tAb11ZDgCw&amp;oq=%22hate+crimes%22+%2B+black&amp;gs_l=psy-ab.3...22118.25015.0.25295.11.11.0.0.0.0.96.782.11.11.0....0...1c.1.64.psy-ab..0.6.447...0i22i30k1j0i13i30k1.0.5pSoE7b-94A" TargetMode="External"/><Relationship Id="rId9" Type="http://schemas.openxmlformats.org/officeDocument/2006/relationships/hyperlink" Target="https://www.pewresearch.org/fact-tank/2018/01/03/new-estimates-show-u-s-muslim-population-continues-to-grow/" TargetMode="Externa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abcnews.go.com/author/emily_shapiro"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https://abcnews.go.com/alerts/new-york"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8" Type="http://schemas.openxmlformats.org/officeDocument/2006/relationships/hyperlink" Target="https://www.youtube.com/watch?v=W-UuSqU3w5c" TargetMode="External"/><Relationship Id="rId3" Type="http://schemas.openxmlformats.org/officeDocument/2006/relationships/hyperlink" Target="https://wng.org/authors/mary-muncy" TargetMode="External"/><Relationship Id="rId7" Type="http://schemas.openxmlformats.org/officeDocument/2006/relationships/hyperlink" Target="https://www.youtube.com/watch?v=ePrt9Qh03X0" TargetMode="External"/><Relationship Id="rId2" Type="http://schemas.openxmlformats.org/officeDocument/2006/relationships/slide" Target="../slides/slide62.xml"/><Relationship Id="rId1" Type="http://schemas.openxmlformats.org/officeDocument/2006/relationships/notesMaster" Target="../notesMasters/notesMaster1.xml"/><Relationship Id="rId6" Type="http://schemas.openxmlformats.org/officeDocument/2006/relationships/hyperlink" Target="https://docs.google.com/document/d/1HfMvVpey18ArAnVHtp8UlqT_8V5zaR9sFE5ohC4Ls7U/edit" TargetMode="External"/><Relationship Id="rId5" Type="http://schemas.openxmlformats.org/officeDocument/2006/relationships/hyperlink" Target="https://docs.google.com/document/u/1/d/1cVLg6RTnqd2BTzuouWbfACnFEex7GQeImDZJnMlUReM/mobilebasic" TargetMode="External"/><Relationship Id="rId10" Type="http://schemas.openxmlformats.org/officeDocument/2006/relationships/hyperlink" Target="https://www.nytimes.com/2023/10/14/opinion/palestinian-ethical-resistance-answers-grief-and-rage.html" TargetMode="External"/><Relationship Id="rId4" Type="http://schemas.openxmlformats.org/officeDocument/2006/relationships/hyperlink" Target="https://newsroom.ap.org/detail/Pro-IsraelPro-PalestinianprotestersholdduelingralliesatColumbiaUinNYC/187227408f80454192c1e73cf95a2376/video?Query=columbia%20protest&amp;mediaType=video&amp;sortBy=arrivaldatetime:desc&amp;dateRange=Anytime&amp;totalCount=209%C2%A4tItemNo=2" TargetMode="External"/><Relationship Id="rId9" Type="http://schemas.openxmlformats.org/officeDocument/2006/relationships/hyperlink" Target="https://www.youtube.com/watch?v=bRPrA486N0g" TargetMode="Externa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3" Type="http://schemas.openxmlformats.org/officeDocument/2006/relationships/hyperlink" Target="https://en.wikipedia.org/wiki/Israeli%E2%80%93Palestinian_conflict" TargetMode="External"/><Relationship Id="rId18" Type="http://schemas.openxmlformats.org/officeDocument/2006/relationships/hyperlink" Target="https://en.wikipedia.org/wiki/International_recognition_of_Israel#cite_note-visapol-23" TargetMode="External"/><Relationship Id="rId26" Type="http://schemas.openxmlformats.org/officeDocument/2006/relationships/hyperlink" Target="https://en.wikipedia.org/wiki/Khartoum_Resolution" TargetMode="External"/><Relationship Id="rId39" Type="http://schemas.openxmlformats.org/officeDocument/2006/relationships/hyperlink" Target="https://en.wikipedia.org/wiki/Juanda_International_Airport" TargetMode="External"/><Relationship Id="rId21" Type="http://schemas.openxmlformats.org/officeDocument/2006/relationships/hyperlink" Target="https://en.wikipedia.org/wiki/International_recognition_of_Israel#cite_note-59" TargetMode="External"/><Relationship Id="rId34" Type="http://schemas.openxmlformats.org/officeDocument/2006/relationships/hyperlink" Target="https://en.wikipedia.org/wiki/International_recognition_of_Israel#cite_note-127" TargetMode="External"/><Relationship Id="rId7" Type="http://schemas.openxmlformats.org/officeDocument/2006/relationships/hyperlink" Target="https://en.wikipedia.org/wiki/International_recognition_of_Israel#cite_note-1" TargetMode="External"/><Relationship Id="rId2" Type="http://schemas.openxmlformats.org/officeDocument/2006/relationships/slide" Target="../slides/slide74.xml"/><Relationship Id="rId16" Type="http://schemas.openxmlformats.org/officeDocument/2006/relationships/hyperlink" Target="https://en.wikipedia.org/wiki/International_recognition_of_Israel#cite_note-Menashri-108" TargetMode="External"/><Relationship Id="rId20" Type="http://schemas.openxmlformats.org/officeDocument/2006/relationships/hyperlink" Target="https://en.wikipedia.org/wiki/International_recognition_of_Israel#cite_note-israeloftomorrow-86" TargetMode="External"/><Relationship Id="rId29" Type="http://schemas.openxmlformats.org/officeDocument/2006/relationships/hyperlink" Target="https://en.wikipedia.org/wiki/Israel%E2%80%93Jordan_peace_treaty" TargetMode="External"/><Relationship Id="rId41" Type="http://schemas.openxmlformats.org/officeDocument/2006/relationships/hyperlink" Target="https://en.wikipedia.org/wiki/Israel-North_Korea_relations" TargetMode="External"/><Relationship Id="rId1" Type="http://schemas.openxmlformats.org/officeDocument/2006/relationships/notesMaster" Target="../notesMasters/notesMaster1.xml"/><Relationship Id="rId6" Type="http://schemas.openxmlformats.org/officeDocument/2006/relationships/hyperlink" Target="https://en.wikipedia.org/wiki/Member_states_of_the_United_Nations" TargetMode="External"/><Relationship Id="rId11" Type="http://schemas.openxmlformats.org/officeDocument/2006/relationships/hyperlink" Target="https://en.wikipedia.org/wiki/Legitimacy_of_the_State_of_Israel" TargetMode="External"/><Relationship Id="rId24" Type="http://schemas.openxmlformats.org/officeDocument/2006/relationships/hyperlink" Target="https://en.wikipedia.org/wiki/International_recognition_of_Israel#cite_note-132" TargetMode="External"/><Relationship Id="rId32" Type="http://schemas.openxmlformats.org/officeDocument/2006/relationships/hyperlink" Target="https://en.wikipedia.org/wiki/International_recognition_of_Israel#cite_note-125" TargetMode="External"/><Relationship Id="rId37" Type="http://schemas.openxmlformats.org/officeDocument/2006/relationships/hyperlink" Target="https://en.wikipedia.org/wiki/Ngurah_Rai_International_Airport" TargetMode="External"/><Relationship Id="rId40" Type="http://schemas.openxmlformats.org/officeDocument/2006/relationships/hyperlink" Target="https://en.wikipedia.org/wiki/International_recognition_of_Israel#cite_note-148" TargetMode="External"/><Relationship Id="rId5" Type="http://schemas.openxmlformats.org/officeDocument/2006/relationships/hyperlink" Target="https://en.wikipedia.org/wiki/United_Nations" TargetMode="External"/><Relationship Id="rId15" Type="http://schemas.openxmlformats.org/officeDocument/2006/relationships/hyperlink" Target="https://en.wikipedia.org/wiki/International_recognition_of_Israel#cite_note-4" TargetMode="External"/><Relationship Id="rId23" Type="http://schemas.openxmlformats.org/officeDocument/2006/relationships/hyperlink" Target="https://en.wikipedia.org/wiki/2023_Gaza%E2%80%93Israel_War" TargetMode="External"/><Relationship Id="rId28" Type="http://schemas.openxmlformats.org/officeDocument/2006/relationships/hyperlink" Target="https://en.wikipedia.org/wiki/Egypt%E2%80%93Israel_peace_treaty" TargetMode="External"/><Relationship Id="rId36" Type="http://schemas.openxmlformats.org/officeDocument/2006/relationships/hyperlink" Target="https://en.wikipedia.org/wiki/International_recognition_of_Israel#cite_note-129" TargetMode="External"/><Relationship Id="rId10" Type="http://schemas.openxmlformats.org/officeDocument/2006/relationships/hyperlink" Target="https://en.wikipedia.org/wiki/International_recognition_of_Israel#cite_note-list-3" TargetMode="External"/><Relationship Id="rId19" Type="http://schemas.openxmlformats.org/officeDocument/2006/relationships/hyperlink" Target="https://en.wikipedia.org/wiki/International_recognition_of_Israel#cite_note-79" TargetMode="External"/><Relationship Id="rId31" Type="http://schemas.openxmlformats.org/officeDocument/2006/relationships/hyperlink" Target="https://en.wikipedia.org/wiki/Oslo_I_Accord" TargetMode="External"/><Relationship Id="rId4" Type="http://schemas.openxmlformats.org/officeDocument/2006/relationships/hyperlink" Target="https://en.wikipedia.org/wiki/Israeli_Declaration_of_Independence" TargetMode="External"/><Relationship Id="rId9" Type="http://schemas.openxmlformats.org/officeDocument/2006/relationships/hyperlink" Target="https://en.wikipedia.org/wiki/Permanent_members_of_the_United_Nations_Security_Council" TargetMode="External"/><Relationship Id="rId14" Type="http://schemas.openxmlformats.org/officeDocument/2006/relationships/hyperlink" Target="https://en.wikipedia.org/wiki/Arab%E2%80%93Israeli_conflict" TargetMode="External"/><Relationship Id="rId22" Type="http://schemas.openxmlformats.org/officeDocument/2006/relationships/hyperlink" Target="https://en.wikipedia.org/wiki/International_recognition_of_Israel#cite_note-60" TargetMode="External"/><Relationship Id="rId27" Type="http://schemas.openxmlformats.org/officeDocument/2006/relationships/hyperlink" Target="https://en.wikipedia.org/wiki/International_recognition_of_Israel#cite_note-kd-34" TargetMode="External"/><Relationship Id="rId30" Type="http://schemas.openxmlformats.org/officeDocument/2006/relationships/hyperlink" Target="https://en.wikipedia.org/wiki/Abraham_Accords" TargetMode="External"/><Relationship Id="rId35" Type="http://schemas.openxmlformats.org/officeDocument/2006/relationships/hyperlink" Target="https://en.wikipedia.org/wiki/International_recognition_of_Israel#cite_note-128" TargetMode="External"/><Relationship Id="rId8" Type="http://schemas.openxmlformats.org/officeDocument/2006/relationships/hyperlink" Target="https://en.wikipedia.org/wiki/International_recognition_of_Israel#cite_note-2" TargetMode="External"/><Relationship Id="rId3" Type="http://schemas.openxmlformats.org/officeDocument/2006/relationships/hyperlink" Target="https://en.wikipedia.org/wiki/Israel" TargetMode="External"/><Relationship Id="rId12" Type="http://schemas.openxmlformats.org/officeDocument/2006/relationships/hyperlink" Target="https://en.wikipedia.org/wiki/Muslim_world" TargetMode="External"/><Relationship Id="rId17" Type="http://schemas.openxmlformats.org/officeDocument/2006/relationships/hyperlink" Target="https://en.wikipedia.org/wiki/International_recognition_of_Israel#cite_note-109" TargetMode="External"/><Relationship Id="rId25" Type="http://schemas.openxmlformats.org/officeDocument/2006/relationships/hyperlink" Target="https://en.wikipedia.org/wiki/International_recognition_of_Israel#cite_note-133" TargetMode="External"/><Relationship Id="rId33" Type="http://schemas.openxmlformats.org/officeDocument/2006/relationships/hyperlink" Target="https://en.wikipedia.org/wiki/International_recognition_of_Israel#cite_note-126" TargetMode="External"/><Relationship Id="rId38" Type="http://schemas.openxmlformats.org/officeDocument/2006/relationships/hyperlink" Target="https://en.wikipedia.org/wiki/Soekarno%E2%80%93Hatta_International_Airport" TargetMode="Externa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8" Type="http://schemas.openxmlformats.org/officeDocument/2006/relationships/hyperlink" Target="https://www.aljazeera.com/topics/subjects/east-jerusalem.html" TargetMode="External"/><Relationship Id="rId3" Type="http://schemas.openxmlformats.org/officeDocument/2006/relationships/hyperlink" Target="https://www.aljazeera.com/topics/people/benjamin-netanyahu.html" TargetMode="External"/><Relationship Id="rId7" Type="http://schemas.openxmlformats.org/officeDocument/2006/relationships/hyperlink" Target="https://www.aljazeera.com/topics/country/united-states.html" TargetMode="External"/><Relationship Id="rId2" Type="http://schemas.openxmlformats.org/officeDocument/2006/relationships/slide" Target="../slides/slide80.xml"/><Relationship Id="rId1" Type="http://schemas.openxmlformats.org/officeDocument/2006/relationships/notesMaster" Target="../notesMasters/notesMaster1.xml"/><Relationship Id="rId6" Type="http://schemas.openxmlformats.org/officeDocument/2006/relationships/hyperlink" Target="https://www.aljazeera.com/topics/country/israel.html" TargetMode="External"/><Relationship Id="rId11" Type="http://schemas.openxmlformats.org/officeDocument/2006/relationships/hyperlink" Target="https://arabsthink.com/who-we-are/" TargetMode="External"/><Relationship Id="rId5" Type="http://schemas.openxmlformats.org/officeDocument/2006/relationships/hyperlink" Target="https://www.aljazeera.com/news/2020/01/trump-unveils-israeli-plan-palestinian-rejections-200128151735083.html" TargetMode="External"/><Relationship Id="rId10" Type="http://schemas.openxmlformats.org/officeDocument/2006/relationships/hyperlink" Target="https://arabsthink.com/2011/08/18/palestine%e2%80%99s-legal-and-legitimate-bid-to-statehood-and-un-membership/" TargetMode="External"/><Relationship Id="rId4" Type="http://schemas.openxmlformats.org/officeDocument/2006/relationships/hyperlink" Target="https://www.aljazeera.com/topics/people/donald-trump.html" TargetMode="External"/><Relationship Id="rId9" Type="http://schemas.openxmlformats.org/officeDocument/2006/relationships/hyperlink" Target="https://www.aljazeera.com/topics/organisations/un.html" TargetMode="Externa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www.linkedin.com/in/adir-duchan/"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www.linkedin.com/in/adir-duchan/"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www.linkedin.com/in/adir-duchan/"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www.linkedin.com/in/adir-duchan/"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www.linkedin.com/in/adir-duchan/"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www.linkedin.com/in/adir-duchan/"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www.thetower.org/?author=114"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www.thetower.org/?author=114"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3" Type="http://schemas.openxmlformats.org/officeDocument/2006/relationships/hyperlink" Target="https://en.wikipedia.org/wiki/Zoroastrianism" TargetMode="External"/><Relationship Id="rId18" Type="http://schemas.openxmlformats.org/officeDocument/2006/relationships/hyperlink" Target="https://en.wikipedia.org/wiki/First_Crusade" TargetMode="External"/><Relationship Id="rId26" Type="http://schemas.openxmlformats.org/officeDocument/2006/relationships/hyperlink" Target="https://www.eduplace.com/ss/hmss/7/unit/act5.1blm.html" TargetMode="External"/><Relationship Id="rId39" Type="http://schemas.openxmlformats.org/officeDocument/2006/relationships/hyperlink" Target="https://commons.wikimedia.org/wiki/File%3AHarun-Charlemagne.jpg" TargetMode="External"/><Relationship Id="rId21" Type="http://schemas.openxmlformats.org/officeDocument/2006/relationships/hyperlink" Target="https://en.wikipedia.org/wiki/Battle_of_Manzikert" TargetMode="External"/><Relationship Id="rId34" Type="http://schemas.openxmlformats.org/officeDocument/2006/relationships/hyperlink" Target="https://en.wikipedia.org/wiki/Charlemagne" TargetMode="External"/><Relationship Id="rId7" Type="http://schemas.openxmlformats.org/officeDocument/2006/relationships/hyperlink" Target="https://en.wikipedia.org/wiki/War_on_Terror" TargetMode="External"/><Relationship Id="rId12" Type="http://schemas.openxmlformats.org/officeDocument/2006/relationships/hyperlink" Target="https://en.wikipedia.org/wiki/Persian_Empire" TargetMode="External"/><Relationship Id="rId17" Type="http://schemas.openxmlformats.org/officeDocument/2006/relationships/hyperlink" Target="https://en.wikipedia.org/wiki/Charles_Martel" TargetMode="External"/><Relationship Id="rId25" Type="http://schemas.openxmlformats.org/officeDocument/2006/relationships/hyperlink" Target="http://www.history.com/this-day-in-history/pope-urban-ii-orders-first-crusade" TargetMode="External"/><Relationship Id="rId33" Type="http://schemas.openxmlformats.org/officeDocument/2006/relationships/hyperlink" Target="https://en.wikipedia.org/wiki/Pope_Innocent_III" TargetMode="External"/><Relationship Id="rId38" Type="http://schemas.openxmlformats.org/officeDocument/2006/relationships/hyperlink" Target="https://en.wikipedia.org/wiki/Isabella_I_of_Castile" TargetMode="External"/><Relationship Id="rId2" Type="http://schemas.openxmlformats.org/officeDocument/2006/relationships/slide" Target="../slides/slide93.xml"/><Relationship Id="rId16" Type="http://schemas.openxmlformats.org/officeDocument/2006/relationships/hyperlink" Target="https://en.wikipedia.org/wiki/Battle_of_Tours" TargetMode="External"/><Relationship Id="rId20" Type="http://schemas.openxmlformats.org/officeDocument/2006/relationships/hyperlink" Target="https://en.wikipedia.org/wiki/Seljuq_dynasty" TargetMode="External"/><Relationship Id="rId29" Type="http://schemas.openxmlformats.org/officeDocument/2006/relationships/hyperlink" Target="https://upload.wikimedia.org/wikipedia/commons/f/fb/CrusadeLeaders.jpg" TargetMode="External"/><Relationship Id="rId1" Type="http://schemas.openxmlformats.org/officeDocument/2006/relationships/notesMaster" Target="../notesMasters/notesMaster1.xml"/><Relationship Id="rId6" Type="http://schemas.openxmlformats.org/officeDocument/2006/relationships/hyperlink" Target="https://en.wikipedia.org/wiki/September_11_attacks" TargetMode="External"/><Relationship Id="rId11" Type="http://schemas.openxmlformats.org/officeDocument/2006/relationships/hyperlink" Target="https://en.wikipedia.org/wiki/Holy_Land" TargetMode="External"/><Relationship Id="rId24" Type="http://schemas.openxmlformats.org/officeDocument/2006/relationships/hyperlink" Target="https://en.wikipedia.org/wiki/Council_of_Clermont" TargetMode="External"/><Relationship Id="rId32" Type="http://schemas.openxmlformats.org/officeDocument/2006/relationships/hyperlink" Target="https://en.wikipedia.org/wiki/Albigensian_Crusade" TargetMode="External"/><Relationship Id="rId37" Type="http://schemas.openxmlformats.org/officeDocument/2006/relationships/hyperlink" Target="https://en.wikipedia.org/wiki/Ferdinand_II_of_Aragon" TargetMode="External"/><Relationship Id="rId40" Type="http://schemas.openxmlformats.org/officeDocument/2006/relationships/hyperlink" Target="http://bit.ly/UnderstandingIS" TargetMode="External"/><Relationship Id="rId5" Type="http://schemas.openxmlformats.org/officeDocument/2006/relationships/hyperlink" Target="http://books.simonandschuster.com/The-Clash-of-Civilizations-and-the-Remaking-of-World-Order/Samuel-P-Huntington/9781451628975" TargetMode="External"/><Relationship Id="rId15" Type="http://schemas.openxmlformats.org/officeDocument/2006/relationships/hyperlink" Target="https://en.wikipedia.org/wiki/Al-Andalus" TargetMode="External"/><Relationship Id="rId23" Type="http://schemas.openxmlformats.org/officeDocument/2006/relationships/hyperlink" Target="https://en.wikipedia.org/wiki/Pope_Urban_II" TargetMode="External"/><Relationship Id="rId28" Type="http://schemas.openxmlformats.org/officeDocument/2006/relationships/hyperlink" Target="https://en.wikipedia.org/wiki/Fulcher_of_Chartres" TargetMode="External"/><Relationship Id="rId36" Type="http://schemas.openxmlformats.org/officeDocument/2006/relationships/hyperlink" Target="https://en.wikipedia.org/wiki/La_Convivencia" TargetMode="External"/><Relationship Id="rId10" Type="http://schemas.openxmlformats.org/officeDocument/2006/relationships/hyperlink" Target="https://en.wikipedia.org/wiki/Umar" TargetMode="External"/><Relationship Id="rId19" Type="http://schemas.openxmlformats.org/officeDocument/2006/relationships/hyperlink" Target="https://en.wikipedia.org/wiki/Alexios_I_Komnenos" TargetMode="External"/><Relationship Id="rId31" Type="http://schemas.openxmlformats.org/officeDocument/2006/relationships/hyperlink" Target="https://en.wikipedia.org/wiki/Fourth_Crusade" TargetMode="External"/><Relationship Id="rId4" Type="http://schemas.openxmlformats.org/officeDocument/2006/relationships/hyperlink" Target="https://en.wikipedia.org/wiki/Samuel_P._Huntington" TargetMode="External"/><Relationship Id="rId9" Type="http://schemas.openxmlformats.org/officeDocument/2006/relationships/hyperlink" Target="https://en.wikipedia.org/wiki/Abu_Bakr" TargetMode="External"/><Relationship Id="rId14" Type="http://schemas.openxmlformats.org/officeDocument/2006/relationships/hyperlink" Target="https://en.wikipedia.org/wiki/Byzantine_Empire" TargetMode="External"/><Relationship Id="rId22" Type="http://schemas.openxmlformats.org/officeDocument/2006/relationships/hyperlink" Target="https://en.wikipedia.org/wiki/Constantinople" TargetMode="External"/><Relationship Id="rId27" Type="http://schemas.openxmlformats.org/officeDocument/2006/relationships/hyperlink" Target="http://legacy.fordham.edu/halsall/source/fulcher-cde.asp" TargetMode="External"/><Relationship Id="rId30" Type="http://schemas.openxmlformats.org/officeDocument/2006/relationships/hyperlink" Target="https://en.wikipedia.org/wiki/Fall_of_Ruad" TargetMode="External"/><Relationship Id="rId35" Type="http://schemas.openxmlformats.org/officeDocument/2006/relationships/hyperlink" Target="https://en.wikipedia.org/wiki/Harun_al-Rashid" TargetMode="External"/><Relationship Id="rId8" Type="http://schemas.openxmlformats.org/officeDocument/2006/relationships/hyperlink" Target="https://en.wikipedia.org/wiki/Crusades" TargetMode="External"/><Relationship Id="rId3" Type="http://schemas.openxmlformats.org/officeDocument/2006/relationships/hyperlink" Target="https://theconversation.com/au/topics/understanding-islamic-state" TargetMode="Externa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www.worldhistory.org/user/markzcartwright/" TargetMode="External"/><Relationship Id="rId7" Type="http://schemas.openxmlformats.org/officeDocument/2006/relationships/hyperlink" Target="https://www.worldhistory.org/Jesus_Christ/" TargetMode="External"/><Relationship Id="rId2" Type="http://schemas.openxmlformats.org/officeDocument/2006/relationships/slide" Target="../slides/slide94.xml"/><Relationship Id="rId1" Type="http://schemas.openxmlformats.org/officeDocument/2006/relationships/notesMaster" Target="../notesMasters/notesMaster1.xml"/><Relationship Id="rId6" Type="http://schemas.openxmlformats.org/officeDocument/2006/relationships/hyperlink" Target="https://www.worldhistory.org/tomb/" TargetMode="External"/><Relationship Id="rId5" Type="http://schemas.openxmlformats.org/officeDocument/2006/relationships/hyperlink" Target="https://www.worldhistory.org/disambiguation/Death/" TargetMode="External"/><Relationship Id="rId4" Type="http://schemas.openxmlformats.org/officeDocument/2006/relationships/hyperlink" Target="https://www.worldhistory.org/city/" TargetMode="Externa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medium.com/@ancient.rome?source=post_page-----335e4b858947--------------------------------"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s://jewishjournal.com/author/rabbi_elliot_n_dorff/"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0BBCFD-A80D-D249-8564-A3CB2D55E7C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49806814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05902514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03689314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55685532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a:xfrm>
            <a:off x="1150938" y="692150"/>
            <a:ext cx="4556125" cy="3416300"/>
          </a:xfrm>
          <a:ln/>
        </p:spPr>
      </p:sp>
      <p:sp>
        <p:nvSpPr>
          <p:cNvPr id="34818" name="Rectangle 3"/>
          <p:cNvSpPr>
            <a:spLocks noGrp="1" noChangeArrowheads="1"/>
          </p:cNvSpPr>
          <p:nvPr>
            <p:ph type="body" idx="1"/>
          </p:nvPr>
        </p:nvSpPr>
        <p:spPr>
          <a:noFill/>
        </p:spPr>
        <p:txBody>
          <a:bodyPr/>
          <a:lstStyle/>
          <a:p>
            <a:pPr algn="just" rtl="1"/>
            <a:r>
              <a:rPr lang="ar-JO" b="1" dirty="0">
                <a:solidFill>
                  <a:srgbClr val="000000"/>
                </a:solidFill>
                <a:latin typeface="Times" charset="0"/>
                <a:cs typeface="Arial" panose="020B0604020202020204" pitchFamily="34" charset="0"/>
              </a:rPr>
              <a:t>في تكوين الأصحاح ١٢، تُقدِّم الأعدادُ  ١-٣ وعْدَ الله لإبراهيم المكوَّن من ثلاثة أجزاء. ها هو الوعد:</a:t>
            </a:r>
          </a:p>
          <a:p>
            <a:pPr algn="just" rtl="1"/>
            <a:r>
              <a:rPr lang="ar-JO" b="1" dirty="0">
                <a:solidFill>
                  <a:srgbClr val="000000"/>
                </a:solidFill>
                <a:latin typeface="Times" charset="0"/>
                <a:cs typeface="Arial" panose="020B0604020202020204" pitchFamily="34" charset="0"/>
              </a:rPr>
              <a:t>//// </a:t>
            </a:r>
            <a:r>
              <a:rPr kumimoji="0" lang="ar-JO" sz="1200" b="0"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rPr>
              <a:t>وقالَ الرَّبُّ لأبرامَ: «اذهَبْ مِنْ أرضِكَ ومِنْ عَشيرَتِكَ ومِنْ بَيتِ أبيكَ إلَى </a:t>
            </a:r>
            <a:r>
              <a:rPr lang="ar-JO" sz="1200" b="1" dirty="0">
                <a:solidFill>
                  <a:srgbClr val="00B0F0"/>
                </a:solidFill>
                <a:cs typeface="Accordance" panose="00000400000000000000" pitchFamily="2" charset="-78"/>
              </a:rPr>
              <a:t>الأرضِ</a:t>
            </a:r>
            <a:r>
              <a:rPr kumimoji="0" lang="ar-JO" sz="1200" b="0"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rPr>
              <a:t> الّتي أُريكَ.</a:t>
            </a:r>
          </a:p>
          <a:p>
            <a:pPr algn="just" rtl="1"/>
            <a:endParaRPr lang="ar-JO" b="1" dirty="0">
              <a:solidFill>
                <a:srgbClr val="000000"/>
              </a:solidFill>
              <a:latin typeface="Times" charset="0"/>
              <a:cs typeface="Arial" panose="020B0604020202020204" pitchFamily="34" charset="0"/>
            </a:endParaRPr>
          </a:p>
          <a:p>
            <a:pPr algn="just" rtl="1"/>
            <a:r>
              <a:rPr lang="ar-JO" b="1" dirty="0">
                <a:solidFill>
                  <a:srgbClr val="000000"/>
                </a:solidFill>
                <a:latin typeface="Times" charset="0"/>
                <a:cs typeface="Arial" panose="020B0604020202020204" pitchFamily="34" charset="0"/>
              </a:rPr>
              <a:t>////</a:t>
            </a:r>
            <a:r>
              <a:rPr kumimoji="0" lang="ar-JO" sz="1200" b="1"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rPr>
              <a:t> </a:t>
            </a:r>
            <a:r>
              <a:rPr kumimoji="0" lang="ar-JO" sz="1200" b="0"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rPr>
              <a:t>فأجعَلكَ </a:t>
            </a:r>
            <a:r>
              <a:rPr lang="ar-JO" sz="1200" b="1" dirty="0">
                <a:solidFill>
                  <a:srgbClr val="00B0F0"/>
                </a:solidFill>
                <a:cs typeface="Accordance" panose="00000400000000000000" pitchFamily="2" charset="-78"/>
              </a:rPr>
              <a:t>أُمَّةً عظيمَةً </a:t>
            </a:r>
            <a:r>
              <a:rPr kumimoji="0" lang="ar-JO" sz="1200" b="0"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rPr>
              <a:t>وأُبارِكَكَ وأُعَظِّمَ اسمَكَ، وتَكونَ بَرَكَةً</a:t>
            </a:r>
            <a:r>
              <a:rPr lang="ar-JO" b="1" dirty="0">
                <a:solidFill>
                  <a:srgbClr val="000000"/>
                </a:solidFill>
                <a:latin typeface="Times" charset="0"/>
                <a:cs typeface="Arial" panose="020B0604020202020204" pitchFamily="34" charset="0"/>
              </a:rPr>
              <a:t>.</a:t>
            </a:r>
          </a:p>
          <a:p>
            <a:pPr algn="just" rtl="1"/>
            <a:endParaRPr lang="ar-JO" b="1" dirty="0">
              <a:solidFill>
                <a:srgbClr val="000000"/>
              </a:solidFill>
              <a:latin typeface="Times" charset="0"/>
              <a:cs typeface="Arial" panose="020B0604020202020204" pitchFamily="34" charset="0"/>
            </a:endParaRPr>
          </a:p>
          <a:p>
            <a:pPr algn="just" rtl="1"/>
            <a:r>
              <a:rPr lang="ar-JO" b="1" dirty="0">
                <a:solidFill>
                  <a:srgbClr val="000000"/>
                </a:solidFill>
                <a:latin typeface="Times" charset="0"/>
                <a:cs typeface="Arial" panose="020B0604020202020204" pitchFamily="34" charset="0"/>
              </a:rPr>
              <a:t>//// </a:t>
            </a:r>
            <a:r>
              <a:rPr kumimoji="0" lang="ar-JO" sz="1200" b="0"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rPr>
              <a:t>وأُبارِكُ مُبارِكيكَ، ولاعِنَكَ ألعَنُهُ. </a:t>
            </a:r>
            <a:r>
              <a:rPr kumimoji="0" lang="ar-JO" sz="1200" b="1"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rPr>
              <a:t>وتَتَبارَكُ فيكَ </a:t>
            </a:r>
            <a:r>
              <a:rPr lang="ar-JO" sz="1200" b="1" dirty="0">
                <a:solidFill>
                  <a:srgbClr val="00B0F0"/>
                </a:solidFill>
                <a:cs typeface="Accordance" panose="00000400000000000000" pitchFamily="2" charset="-78"/>
              </a:rPr>
              <a:t>جميعُ قَبائلِ الأرضِ</a:t>
            </a:r>
            <a:r>
              <a:rPr lang="ar-JO" b="1" dirty="0">
                <a:solidFill>
                  <a:srgbClr val="000000"/>
                </a:solidFill>
                <a:latin typeface="Times" charset="0"/>
                <a:cs typeface="Arial" panose="020B0604020202020204" pitchFamily="34" charset="0"/>
              </a:rPr>
              <a:t>».</a:t>
            </a:r>
            <a:endParaRPr lang="en-US" b="0" dirty="0">
              <a:solidFill>
                <a:srgbClr val="000000"/>
              </a:solidFill>
              <a:latin typeface="Times" charset="0"/>
            </a:endParaRPr>
          </a:p>
          <a:p>
            <a:r>
              <a:rPr lang="en-US" b="0" dirty="0">
                <a:solidFill>
                  <a:srgbClr val="000000"/>
                </a:solidFill>
                <a:latin typeface="Times" charset="0"/>
              </a:rPr>
              <a:t>_______________</a:t>
            </a:r>
          </a:p>
          <a:p>
            <a:r>
              <a:rPr lang="en-US" b="0" dirty="0">
                <a:solidFill>
                  <a:srgbClr val="000000"/>
                </a:solidFill>
                <a:latin typeface="Times" charset="0"/>
              </a:rPr>
              <a:t>Common-162</a:t>
            </a:r>
          </a:p>
          <a:p>
            <a:r>
              <a:rPr lang="en-US" b="0" dirty="0">
                <a:solidFill>
                  <a:srgbClr val="000000"/>
                </a:solidFill>
                <a:latin typeface="Times" charset="0"/>
              </a:rPr>
              <a:t>OS-01-Gen4-20-slide 214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Times" charset="0"/>
              </a:rPr>
              <a:t>OS-10-2Samuel-91</a:t>
            </a:r>
            <a:endParaRPr lang="en-US" b="0" dirty="0">
              <a:solidFill>
                <a:srgbClr val="000000"/>
              </a:solidFill>
              <a:latin typeface="Times" charset="0"/>
            </a:endParaRPr>
          </a:p>
          <a:p>
            <a:pPr algn="just" rtl="1"/>
            <a:endParaRPr lang="ar-JO" b="1" dirty="0">
              <a:solidFill>
                <a:srgbClr val="000000"/>
              </a:solidFill>
              <a:latin typeface="Times" charset="0"/>
              <a:cs typeface="Arial" panose="020B0604020202020204" pitchFamily="34" charset="0"/>
            </a:endParaRPr>
          </a:p>
          <a:p>
            <a:pPr algn="just" rtl="1"/>
            <a:endParaRPr lang="en-US" b="0" dirty="0">
              <a:solidFill>
                <a:srgbClr val="000000"/>
              </a:solidFill>
              <a:latin typeface="Times"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algn="r" rtl="1" eaLnBrk="1" hangingPunct="1"/>
            <a:r>
              <a:rPr lang="ar-JO" altLang="zh-CN" b="1" dirty="0">
                <a:latin typeface="Arial" panose="020B0604020202020204" pitchFamily="34" charset="0"/>
                <a:ea typeface="ＭＳ Ｐゴシック" charset="0"/>
                <a:cs typeface="Arial" panose="020B0604020202020204" pitchFamily="34" charset="0"/>
              </a:rPr>
              <a:t>امتدَّت أرض الله الموعودة نحو الشمال من وادي مصر الصغير جنوبًا في سيناء إلى نهر الفرات الكبير في أقصى الشمال – أي أنَّها قطعة أرضٍ ذات مساحةٍ  كبيرةٍ جدًّا! عندما نضع هذه الحدود على الأرض في عصرنا الحاضر، نستطيع أن نرى الصراع الذي يتعيَّن على دولة إسرائيل الحديثة أن تخوضه للمطالبة بأراضٍ من مصر، ولبنان، وسوريا وحتَّى من الأردن على الجانب الآخر من نهر الأردن.</a:t>
            </a:r>
          </a:p>
          <a:p>
            <a:pPr algn="r" rtl="1" eaLnBrk="1" hangingPunct="1"/>
            <a:endParaRPr lang="ar-JO" altLang="zh-CN" b="1" dirty="0">
              <a:latin typeface="Arial" panose="020B0604020202020204" pitchFamily="34" charset="0"/>
              <a:ea typeface="ＭＳ Ｐゴシック" charset="0"/>
              <a:cs typeface="Arial" panose="020B0604020202020204" pitchFamily="34" charset="0"/>
            </a:endParaRPr>
          </a:p>
          <a:p>
            <a:pPr algn="r" rtl="1">
              <a:spcBef>
                <a:spcPts val="400"/>
              </a:spcBef>
              <a:spcAft>
                <a:spcPts val="0"/>
              </a:spcAft>
            </a:pPr>
            <a:r>
              <a:rPr lang="ar-JO" sz="1800" b="1" u="none" strike="noStrike" dirty="0">
                <a:solidFill>
                  <a:srgbClr val="000000"/>
                </a:solidFill>
                <a:effectLst/>
                <a:latin typeface="Arial" panose="020B0604020202020204" pitchFamily="34" charset="0"/>
                <a:cs typeface="Arial" panose="020B0604020202020204" pitchFamily="34" charset="0"/>
              </a:rPr>
              <a:t>"إن الوعد بالأرض لإبراهيم وآباء شعب إسرائيل مشهودٌ له على نطاقٍ واسعٍ في العهد القديم (تكوين 12: 1؛ 15: 18-21؛ 17: 8؛ 26: 3؛ 28: 4، 13؛ 35: 12؛ 48: 6). الأصحاح 16، الأصحاحان 21-22؛ خروج 3: 8، 17؛ 6: 8؛ 13: 5؛ 23: 23، 28-33؛ 33: 1-3؛ 34: 11؛ سِقْر العدد 34: 29؛ تثنية 1: 7-8. 3: 21؛ 7: 16، 19؛ 9: 1-3؛ 11: 23-25؛ 31: 3-8؛ يشوع 1: 2-5)". مارك إف. رووكر "سِفْر يشوع" ضمن المنشور "العالم وكلمة الله: مقدِّمة إلى العهد القديم"، الصفحات 284-285:</a:t>
            </a:r>
          </a:p>
          <a:p>
            <a:pPr algn="l" rtl="0">
              <a:spcBef>
                <a:spcPts val="400"/>
              </a:spcBef>
              <a:spcAft>
                <a:spcPts val="0"/>
              </a:spcAft>
            </a:pPr>
            <a:r>
              <a:rPr lang="en-US" dirty="0">
                <a:effectLst/>
                <a:latin typeface="Calibri" panose="020F0502020204030204" pitchFamily="34" charset="0"/>
              </a:rPr>
              <a:t>Mark F. </a:t>
            </a:r>
            <a:r>
              <a:rPr lang="en-US" dirty="0" err="1">
                <a:effectLst/>
                <a:latin typeface="Calibri" panose="020F0502020204030204" pitchFamily="34" charset="0"/>
              </a:rPr>
              <a:t>Rooker</a:t>
            </a:r>
            <a:r>
              <a:rPr lang="en-US" dirty="0">
                <a:effectLst/>
                <a:latin typeface="Calibri" panose="020F0502020204030204" pitchFamily="34" charset="0"/>
              </a:rPr>
              <a:t>,"The Book of Joshua,”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284–285.</a:t>
            </a:r>
            <a:endParaRPr lang="ar-JO" b="1" dirty="0">
              <a:effectLst/>
              <a:cs typeface="Arial" panose="020B0604020202020204" pitchFamily="34" charset="0"/>
            </a:endParaRPr>
          </a:p>
          <a:p>
            <a:endParaRPr lang="en-US" altLang="zh-CN" b="1" dirty="0">
              <a:latin typeface="Arial" panose="020B0604020202020204" pitchFamily="34" charset="0"/>
              <a:ea typeface="ＭＳ Ｐゴシック" charset="0"/>
              <a:cs typeface="Arial" panose="020B0604020202020204" pitchFamily="34" charset="0"/>
            </a:endParaRPr>
          </a:p>
          <a:p>
            <a:pPr eaLnBrk="1" hangingPunct="1"/>
            <a:r>
              <a:rPr lang="en-US" altLang="zh-CN" b="1" dirty="0">
                <a:latin typeface="Arial" panose="020B0604020202020204" pitchFamily="34" charset="0"/>
                <a:ea typeface="ＭＳ Ｐゴシック" charset="0"/>
                <a:cs typeface="Arial" panose="020B0604020202020204" pitchFamily="34" charset="0"/>
              </a:rPr>
              <a:t>God’s promised land stretched northward</a:t>
            </a:r>
            <a:r>
              <a:rPr lang="en-US" altLang="zh-CN" b="1" baseline="0" dirty="0">
                <a:latin typeface="Arial" panose="020B0604020202020204" pitchFamily="34" charset="0"/>
                <a:ea typeface="ＭＳ Ｐゴシック" charset="0"/>
                <a:cs typeface="Arial" panose="020B0604020202020204" pitchFamily="34" charset="0"/>
              </a:rPr>
              <a:t> </a:t>
            </a:r>
            <a:r>
              <a:rPr lang="en-US" altLang="zh-CN" b="1" dirty="0">
                <a:latin typeface="Arial" panose="020B0604020202020204" pitchFamily="34" charset="0"/>
                <a:ea typeface="ＭＳ Ｐゴシック" charset="0"/>
                <a:cs typeface="Arial" panose="020B0604020202020204" pitchFamily="34" charset="0"/>
              </a:rPr>
              <a:t>from the small wadi of Egypt south in the Sinai to the large Euphrates</a:t>
            </a:r>
            <a:r>
              <a:rPr lang="en-US" altLang="zh-CN" b="1" baseline="0" dirty="0">
                <a:latin typeface="Arial" panose="020B0604020202020204" pitchFamily="34" charset="0"/>
                <a:ea typeface="ＭＳ Ｐゴシック" charset="0"/>
                <a:cs typeface="Arial" panose="020B0604020202020204" pitchFamily="34" charset="0"/>
              </a:rPr>
              <a:t> River in the far north—a HUGE piece of real estate! When today’s boundaries are placed over this land we can see the struggle modern Israel has to claim land from Egypt, Lebanon, Syria, and possibly even Jordan on the other side of the Jordan River. </a:t>
            </a:r>
          </a:p>
          <a:p>
            <a:pPr eaLnBrk="1" hangingPunct="1"/>
            <a:endParaRPr lang="en-US" altLang="zh-CN" b="1" baseline="0" dirty="0">
              <a:latin typeface="Arial" panose="020B0604020202020204" pitchFamily="34" charset="0"/>
              <a:ea typeface="ＭＳ Ｐゴシック" charset="0"/>
              <a:cs typeface="Arial" panose="020B0604020202020204" pitchFamily="34" charset="0"/>
            </a:endParaRPr>
          </a:p>
          <a:p>
            <a:r>
              <a:rPr lang="en-US" altLang="zh-CN" b="1" baseline="0" dirty="0">
                <a:latin typeface="Arial" panose="020B0604020202020204" pitchFamily="34" charset="0"/>
                <a:ea typeface="ＭＳ Ｐゴシック" charset="0"/>
                <a:cs typeface="Arial" panose="020B0604020202020204" pitchFamily="34" charset="0"/>
              </a:rPr>
              <a:t>"</a:t>
            </a:r>
            <a:r>
              <a:rPr lang="en-US" dirty="0">
                <a:effectLst/>
                <a:latin typeface="Helvetica" pitchFamily="2" charset="0"/>
              </a:rPr>
              <a:t>The promise of the land to Abraham and the patriarchs of Israel is widely attested (Gen 12:1; 15:18–21; 17:8; 26:3; 28:4, 13; 35:12; 48:6, 16, 21–22; Exod 3:8, 17; 6:8; 13:5; 23:23, 28–33; 33:1–3; 34:11; Num 34:29; Deut 1:7–8; 3:21; 7:16, 19; 9:1–3; 11:23–25; 31:3–8; Josh 1:2–5)."</a:t>
            </a:r>
          </a:p>
          <a:p>
            <a:r>
              <a:rPr lang="en-US" dirty="0">
                <a:effectLst/>
                <a:latin typeface="Calibri" panose="020F0502020204030204" pitchFamily="34" charset="0"/>
              </a:rPr>
              <a:t> Mark F. </a:t>
            </a:r>
            <a:r>
              <a:rPr lang="en-US" dirty="0" err="1">
                <a:effectLst/>
                <a:latin typeface="Calibri" panose="020F0502020204030204" pitchFamily="34" charset="0"/>
              </a:rPr>
              <a:t>Rooker</a:t>
            </a:r>
            <a:r>
              <a:rPr lang="en-US" dirty="0">
                <a:effectLst/>
                <a:latin typeface="Calibri" panose="020F0502020204030204" pitchFamily="34" charset="0"/>
              </a:rPr>
              <a:t>,"The Book of Joshua,”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284–285.</a:t>
            </a:r>
            <a:endParaRPr lang="en-US" altLang="zh-CN" b="1" baseline="0" dirty="0">
              <a:latin typeface="Arial" panose="020B0604020202020204" pitchFamily="34" charset="0"/>
              <a:ea typeface="ＭＳ Ｐゴシック" charset="0"/>
              <a:cs typeface="Arial" panose="020B0604020202020204" pitchFamily="34" charset="0"/>
            </a:endParaRPr>
          </a:p>
          <a:p>
            <a:pPr eaLnBrk="1" hangingPunct="1"/>
            <a:r>
              <a:rPr lang="en-US" altLang="zh-CN" b="1" dirty="0">
                <a:latin typeface="Arial" panose="020B0604020202020204" pitchFamily="34" charset="0"/>
                <a:cs typeface="Arial" panose="020B0604020202020204" pitchFamily="34" charset="0"/>
              </a:rPr>
              <a:t>_____________</a:t>
            </a:r>
          </a:p>
          <a:p>
            <a:pPr eaLnBrk="1" hangingPunct="1"/>
            <a:r>
              <a:rPr lang="en-US" altLang="zh-CN" b="1" dirty="0">
                <a:latin typeface="Arial" panose="020B0604020202020204" pitchFamily="34" charset="0"/>
                <a:cs typeface="Arial" panose="020B0604020202020204" pitchFamily="34" charset="0"/>
              </a:rPr>
              <a:t>Common-160</a:t>
            </a:r>
          </a:p>
          <a:p>
            <a:pPr eaLnBrk="1" hangingPunct="1"/>
            <a:r>
              <a:rPr lang="en-US" altLang="zh-CN" b="1" dirty="0">
                <a:latin typeface="Arial" panose="020B0604020202020204" pitchFamily="34" charset="0"/>
                <a:cs typeface="Arial" panose="020B0604020202020204" pitchFamily="34" charset="0"/>
              </a:rPr>
              <a:t>BE-31-Obadiah-83</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1" baseline="0" dirty="0">
                <a:latin typeface="Arial" panose="020B0604020202020204" pitchFamily="34" charset="0"/>
                <a:ea typeface="ＭＳ Ｐゴシック" charset="0"/>
                <a:cs typeface="Arial" panose="020B0604020202020204" pitchFamily="34" charset="0"/>
              </a:rPr>
              <a:t>BG-13-Present &amp; Future-6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1" dirty="0">
                <a:latin typeface="Arial" panose="020B0604020202020204" pitchFamily="34" charset="0"/>
                <a:cs typeface="Arial" panose="020B0604020202020204" pitchFamily="34" charset="0"/>
              </a:rPr>
              <a:t>OS-01-Gen4-20 (Gen 12)-221</a:t>
            </a:r>
          </a:p>
          <a:p>
            <a:pPr eaLnBrk="1" hangingPunct="1"/>
            <a:r>
              <a:rPr lang="en-US" altLang="zh-CN" b="1" dirty="0">
                <a:latin typeface="Arial" panose="020B0604020202020204" pitchFamily="34" charset="0"/>
                <a:cs typeface="Arial" panose="020B0604020202020204" pitchFamily="34" charset="0"/>
              </a:rPr>
              <a:t>OS-04-Numbers-235</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1" baseline="0" dirty="0">
                <a:latin typeface="Arial" panose="020B0604020202020204" pitchFamily="34" charset="0"/>
                <a:ea typeface="ＭＳ Ｐゴシック" charset="0"/>
                <a:cs typeface="Arial" panose="020B0604020202020204" pitchFamily="34" charset="0"/>
              </a:rPr>
              <a:t>OS-06-Joshua-21</a:t>
            </a:r>
            <a:endParaRPr lang="en-US" altLang="zh-CN" b="1" dirty="0">
              <a:latin typeface="Arial" panose="020B0604020202020204" pitchFamily="34" charset="0"/>
              <a:cs typeface="Arial" panose="020B0604020202020204" pitchFamily="34" charset="0"/>
            </a:endParaRPr>
          </a:p>
          <a:p>
            <a:pPr eaLnBrk="1" hangingPunct="1"/>
            <a:r>
              <a:rPr lang="en-US" altLang="zh-CN" b="1" dirty="0">
                <a:latin typeface="Arial" panose="020B0604020202020204" pitchFamily="34" charset="0"/>
                <a:cs typeface="Arial" panose="020B0604020202020204" pitchFamily="34" charset="0"/>
              </a:rPr>
              <a:t>OS-17-Esther-16</a:t>
            </a:r>
          </a:p>
          <a:p>
            <a:pPr eaLnBrk="1" hangingPunct="1"/>
            <a:r>
              <a:rPr lang="en-US" altLang="zh-CN" b="1" dirty="0">
                <a:latin typeface="Arial" panose="020B0604020202020204" pitchFamily="34" charset="0"/>
                <a:cs typeface="Arial" panose="020B0604020202020204" pitchFamily="34" charset="0"/>
              </a:rPr>
              <a:t>OS-31-Obadiah-159</a:t>
            </a:r>
          </a:p>
          <a:p>
            <a:pPr eaLnBrk="1" hangingPunct="1"/>
            <a:endParaRPr lang="zh-CN" alt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b="1" dirty="0">
                <a:latin typeface="Arial" panose="020B0604020202020204" pitchFamily="34" charset="0"/>
                <a:ea typeface="ＭＳ Ｐゴシック" charset="0"/>
                <a:cs typeface="Arial" panose="020B0604020202020204" pitchFamily="34" charset="0"/>
              </a:rPr>
              <a:t>God’s promised land stretched northward</a:t>
            </a:r>
            <a:r>
              <a:rPr lang="en-US" altLang="zh-CN" b="1" baseline="0" dirty="0">
                <a:latin typeface="Arial" panose="020B0604020202020204" pitchFamily="34" charset="0"/>
                <a:ea typeface="ＭＳ Ｐゴシック" charset="0"/>
                <a:cs typeface="Arial" panose="020B0604020202020204" pitchFamily="34" charset="0"/>
              </a:rPr>
              <a:t> </a:t>
            </a:r>
            <a:r>
              <a:rPr lang="en-US" altLang="zh-CN" b="1" dirty="0">
                <a:latin typeface="Arial" panose="020B0604020202020204" pitchFamily="34" charset="0"/>
                <a:ea typeface="ＭＳ Ｐゴシック" charset="0"/>
                <a:cs typeface="Arial" panose="020B0604020202020204" pitchFamily="34" charset="0"/>
              </a:rPr>
              <a:t>from the small wadi of Egypt south in the Sinai to the large Euphrates</a:t>
            </a:r>
            <a:r>
              <a:rPr lang="en-US" altLang="zh-CN" b="1" baseline="0" dirty="0">
                <a:latin typeface="Arial" panose="020B0604020202020204" pitchFamily="34" charset="0"/>
                <a:ea typeface="ＭＳ Ｐゴシック" charset="0"/>
                <a:cs typeface="Arial" panose="020B0604020202020204" pitchFamily="34" charset="0"/>
              </a:rPr>
              <a:t> River in the far north—a HUGE piece of real estate! When today’s boundaries are placed over this land we can see the struggle modern Israel has to claim land from Egypt, Lebanon, Syria and possibly even Jordan on the other side of the Jordan River. </a:t>
            </a:r>
          </a:p>
          <a:p>
            <a:pPr eaLnBrk="1" hangingPunct="1"/>
            <a:r>
              <a:rPr lang="en-US" altLang="zh-CN" b="1" baseline="0" dirty="0">
                <a:latin typeface="Arial" panose="020B0604020202020204" pitchFamily="34" charset="0"/>
                <a:ea typeface="ＭＳ Ｐゴシック" charset="0"/>
                <a:cs typeface="Arial" panose="020B0604020202020204" pitchFamily="34" charset="0"/>
              </a:rPr>
              <a:t>_________</a:t>
            </a:r>
          </a:p>
          <a:p>
            <a:pPr eaLnBrk="1" hangingPunct="1"/>
            <a:r>
              <a:rPr lang="en-US" altLang="zh-CN" b="1" baseline="0" dirty="0">
                <a:latin typeface="Arial" panose="020B0604020202020204" pitchFamily="34" charset="0"/>
                <a:ea typeface="ＭＳ Ｐゴシック" charset="0"/>
                <a:cs typeface="Arial" panose="020B0604020202020204" pitchFamily="34" charset="0"/>
              </a:rPr>
              <a:t>ES-29-Antisemitism-104</a:t>
            </a:r>
          </a:p>
          <a:p>
            <a:pPr eaLnBrk="1" hangingPunct="1"/>
            <a:r>
              <a:rPr lang="en-US" altLang="zh-CN" b="1" baseline="0" dirty="0">
                <a:latin typeface="Arial" panose="020B0604020202020204" pitchFamily="34" charset="0"/>
                <a:ea typeface="ＭＳ Ｐゴシック" charset="0"/>
                <a:cs typeface="Arial" panose="020B0604020202020204" pitchFamily="34" charset="0"/>
              </a:rPr>
              <a:t>OS-01-Gen4-20-slide 310</a:t>
            </a:r>
          </a:p>
          <a:p>
            <a:pPr eaLnBrk="1" hangingPunct="1"/>
            <a:endParaRPr lang="zh-CN" alt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4768921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xfrm>
            <a:off x="8791320" y="6581002"/>
            <a:ext cx="352681" cy="276999"/>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1010B3-56EC-854E-A534-FDF2DA223A91}"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xfrm>
            <a:off x="1219201" y="3276601"/>
            <a:ext cx="184151" cy="276225"/>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a:p>
            <a:pPr eaLnBrk="1" hangingPunct="1"/>
            <a:r>
              <a:rPr lang="en-US" b="1" dirty="0">
                <a:latin typeface="Arial" panose="020B0604020202020204" pitchFamily="34" charset="0"/>
                <a:ea typeface="ＭＳ Ｐゴシック" charset="0"/>
                <a:cs typeface="ＭＳ Ｐゴシック" charset="0"/>
              </a:rPr>
              <a:t>Chapter 30 says that Israel will be dispersed but then Israel will return to the L</a:t>
            </a:r>
            <a:r>
              <a:rPr lang="en-US" sz="1100" b="1" dirty="0">
                <a:latin typeface="Arial" panose="020B0604020202020204" pitchFamily="34" charset="0"/>
                <a:ea typeface="ＭＳ Ｐゴシック" charset="0"/>
                <a:cs typeface="ＭＳ Ｐゴシック" charset="0"/>
              </a:rPr>
              <a:t>ORD</a:t>
            </a:r>
            <a:r>
              <a:rPr lang="en-US" b="1" dirty="0">
                <a:latin typeface="Arial" panose="020B0604020202020204" pitchFamily="34" charset="0"/>
                <a:ea typeface="ＭＳ Ｐゴシック" charset="0"/>
                <a:cs typeface="ＭＳ Ｐゴシック" charset="0"/>
              </a:rPr>
              <a:t>, so he</a:t>
            </a:r>
            <a:r>
              <a:rPr lang="en-US" b="1" baseline="0" dirty="0">
                <a:latin typeface="Arial" panose="020B0604020202020204" pitchFamily="34" charset="0"/>
                <a:ea typeface="ＭＳ Ｐゴシック" charset="0"/>
                <a:cs typeface="ＭＳ Ｐゴシック" charset="0"/>
              </a:rPr>
              <a:t> will restore them from the nations and bring them back to the Land.</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Israel’s Claims to Its Land</a:t>
            </a:r>
          </a:p>
          <a:p>
            <a:r>
              <a:rPr lang="en-US" dirty="0"/>
              <a:t>There are four grounds that nations use in their self-understanding of why they rightfully occupy their land. I will give some examples from around the world, and then I will apply it to Israel. </a:t>
            </a:r>
          </a:p>
          <a:p>
            <a:r>
              <a:rPr lang="en-US" b="1" dirty="0">
                <a:hlinkClick r:id="rId3"/>
              </a:rPr>
              <a:t>Rabbi Elliot N. Dorff </a:t>
            </a:r>
          </a:p>
          <a:p>
            <a:r>
              <a:rPr lang="en-US" dirty="0"/>
              <a:t>November 1, 2023 </a:t>
            </a:r>
            <a:endParaRPr lang="en-US" dirty="0">
              <a:cs typeface="ＭＳ Ｐゴシック" charset="0"/>
            </a:endParaRPr>
          </a:p>
          <a:p>
            <a:endParaRPr lang="en-US" dirty="0">
              <a:cs typeface="ＭＳ Ｐゴシック" charset="0"/>
            </a:endParaRPr>
          </a:p>
          <a:p>
            <a:r>
              <a:rPr lang="en-US" dirty="0"/>
              <a:t>This is a powerful justification for Jews to live on the Land of Israel for religious Jews and for many Christians, especially Evangelical Christians. When I first began formulating this essay, I thought that Muslims would disagree, based on the Koran. I Googled “the Land of Israel in the Koran,” however, and found a talk by Sheikh Dr Muhammad Al-</a:t>
            </a:r>
            <a:r>
              <a:rPr lang="en-US" dirty="0" err="1"/>
              <a:t>Hussaini</a:t>
            </a:r>
            <a:r>
              <a:rPr lang="en-US" dirty="0"/>
              <a:t> in London, in which he points to Sura 5:20-21:</a:t>
            </a:r>
          </a:p>
          <a:p>
            <a:endParaRPr lang="en-US" dirty="0"/>
          </a:p>
          <a:p>
            <a:r>
              <a:rPr lang="en-US" dirty="0"/>
              <a:t>“Give heed, O believers! For Moses said to his people: O my people! Remember with reverence the grace of God upon you when He appointed prophets among you and made you sovereign over yourselves. Moreover, He gave to you what He has not given to anyone else. O my people! Enter the Holy Land that God has decreed for you to enter, and do not turn away from this battle in retreat, for then you shall turn back from the faith itself as losers of an everlasting Paradise.”</a:t>
            </a:r>
          </a:p>
          <a:p>
            <a:endParaRPr lang="en-US" dirty="0"/>
          </a:p>
          <a:p>
            <a:r>
              <a:rPr lang="en-US" dirty="0"/>
              <a:t>Sheikh Al-</a:t>
            </a:r>
            <a:r>
              <a:rPr lang="en-US" dirty="0" err="1"/>
              <a:t>Hussaini</a:t>
            </a:r>
            <a:r>
              <a:rPr lang="en-US" dirty="0"/>
              <a:t> then asserts “that the traditional commentators from the eighth and ninth century onwards have uniformly interpreted the Koran to say explicitly that Eretz Yisrael [the land of Israel] has been given by God to the Jewish people as a perpetual covenant. There is no Islamic counterclaim to the Land anywhere in the traditional corpus of commentary” (https://</a:t>
            </a:r>
            <a:r>
              <a:rPr lang="en-US" dirty="0" err="1"/>
              <a:t>www.thejc.com</a:t>
            </a:r>
            <a:r>
              <a:rPr lang="en-US" dirty="0"/>
              <a:t>/</a:t>
            </a:r>
            <a:r>
              <a:rPr lang="en-US" dirty="0" err="1"/>
              <a:t>judaism</a:t>
            </a:r>
            <a:r>
              <a:rPr lang="en-US" dirty="0"/>
              <a:t>/all/what-the-koran-says-about-the-land-of-israel-1.8278). Mohammed many times urges his followers to fight for Mecca (</a:t>
            </a:r>
            <a:r>
              <a:rPr lang="en-US" dirty="0" err="1"/>
              <a:t>Makka</a:t>
            </a:r>
            <a:r>
              <a:rPr lang="en-US" dirty="0"/>
              <a:t> in many translations), but never for Jerusalem or Israel. The only way in which Hamas and other Muslims can justify taking it away from Jews is to claim that they are evil sinners who must be punished, but for the Koran and its official interpreters, God gave the Land of Israel to the Jews.</a:t>
            </a:r>
          </a:p>
          <a:p>
            <a:endParaRPr lang="en-US" dirty="0">
              <a:cs typeface="ＭＳ Ｐゴシック" charset="0"/>
            </a:endParaRPr>
          </a:p>
        </p:txBody>
      </p:sp>
    </p:spTree>
    <p:extLst>
      <p:ext uri="{BB962C8B-B14F-4D97-AF65-F5344CB8AC3E}">
        <p14:creationId xmlns:p14="http://schemas.microsoft.com/office/powerpoint/2010/main" val="398863696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What the Koran says about the land of Israel</a:t>
            </a:r>
          </a:p>
          <a:p>
            <a:r>
              <a:rPr lang="en-US" dirty="0"/>
              <a:t>Islamic scripture actually </a:t>
            </a:r>
            <a:r>
              <a:rPr lang="en-US" dirty="0" err="1"/>
              <a:t>recognises</a:t>
            </a:r>
            <a:r>
              <a:rPr lang="en-US" dirty="0"/>
              <a:t> the Jewish link to Israel, says a British imam</a:t>
            </a:r>
          </a:p>
          <a:p>
            <a:r>
              <a:rPr lang="en-US" dirty="0"/>
              <a:t>BY </a:t>
            </a:r>
            <a:r>
              <a:rPr lang="en-US" dirty="0">
                <a:hlinkClick r:id="rId3"/>
              </a:rPr>
              <a:t>The JC</a:t>
            </a:r>
            <a:endParaRPr lang="en-US" dirty="0"/>
          </a:p>
          <a:p>
            <a:r>
              <a:rPr lang="en-US" dirty="0"/>
              <a:t>March 19, 2009 11:55 </a:t>
            </a:r>
          </a:p>
          <a:p>
            <a:r>
              <a:rPr lang="en-US" dirty="0">
                <a:cs typeface="ＭＳ Ｐゴシック" charset="0"/>
              </a:rPr>
              <a:t>https://</a:t>
            </a:r>
            <a:r>
              <a:rPr lang="en-US" dirty="0" err="1">
                <a:cs typeface="ＭＳ Ｐゴシック" charset="0"/>
              </a:rPr>
              <a:t>www.thejc.com</a:t>
            </a:r>
            <a:r>
              <a:rPr lang="en-US" dirty="0">
                <a:cs typeface="ＭＳ Ｐゴシック" charset="0"/>
              </a:rPr>
              <a:t>/</a:t>
            </a:r>
            <a:r>
              <a:rPr lang="en-US" dirty="0" err="1">
                <a:cs typeface="ＭＳ Ｐゴシック" charset="0"/>
              </a:rPr>
              <a:t>judaism</a:t>
            </a:r>
            <a:r>
              <a:rPr lang="en-US" dirty="0">
                <a:cs typeface="ＭＳ Ｐゴシック" charset="0"/>
              </a:rPr>
              <a:t>/all/what-the-koran-says-about-the-land-of-israel-1.8278</a:t>
            </a:r>
          </a:p>
          <a:p>
            <a:endParaRPr lang="en-US" dirty="0">
              <a:cs typeface="ＭＳ Ｐゴシック" charset="0"/>
            </a:endParaRPr>
          </a:p>
          <a:p>
            <a:r>
              <a:rPr lang="en-US" dirty="0"/>
              <a:t>According to the Hamas charter, Palestine is an Islamic endowment “for all generations of Muslims until the Day of Resurrection” which no one may renounce. The Arab-Israeli conflict is seen as not just a political dispute but an implacably religious one.</a:t>
            </a:r>
          </a:p>
          <a:p>
            <a:r>
              <a:rPr lang="en-US" dirty="0"/>
              <a:t>But there are Muslim scholars who will tell you that this claim has no basis in the Koran: not only that, but the foundation text of Islam, in fact, </a:t>
            </a:r>
            <a:r>
              <a:rPr lang="en-US" dirty="0" err="1"/>
              <a:t>recognises</a:t>
            </a:r>
            <a:r>
              <a:rPr lang="en-US" dirty="0"/>
              <a:t> the special link between the Jewish people and the Land of Israel. “You will find very clearly,” says Sheikh Dr Muhammad Al-Husseini, “that the traditional commentators from the eighth and ninth century onwards have uniformly interpreted the Koran to say explicitly that Eretz Yisrael has been given by God to the Jewish people as a perpetual covenant. There is no Islamic counterclaim to the Land anywhere in the traditional corpus of commentary.”</a:t>
            </a:r>
          </a:p>
          <a:p>
            <a:r>
              <a:rPr lang="en-US" dirty="0"/>
              <a:t>Dr Al-Husseini is a British imam who teaches a course on the Koran as part of interfaith studies at the Leo </a:t>
            </a:r>
            <a:r>
              <a:rPr lang="en-US" dirty="0" err="1"/>
              <a:t>Baeck</a:t>
            </a:r>
            <a:r>
              <a:rPr lang="en-US" dirty="0"/>
              <a:t> College, the Progressive rabbinic college in </a:t>
            </a:r>
            <a:r>
              <a:rPr lang="en-US" dirty="0" err="1"/>
              <a:t>Finchley</a:t>
            </a:r>
            <a:r>
              <a:rPr lang="en-US" dirty="0"/>
              <a:t>, north London. One of the texts he has taught is the following verse in the Koran (5:21), “O my people! Enter the Holy Land which God has decreed for you, and turn back on your heels otherwise you will be overturned as losers.”</a:t>
            </a:r>
          </a:p>
          <a:p>
            <a:r>
              <a:rPr lang="en-US" dirty="0"/>
              <a:t>He examines this passage through the eyes of one classic commentator of the Koran, Muhammad ibn </a:t>
            </a:r>
            <a:r>
              <a:rPr lang="en-US" dirty="0" err="1"/>
              <a:t>Jarir</a:t>
            </a:r>
            <a:r>
              <a:rPr lang="en-US" dirty="0"/>
              <a:t> al-Tabari (838-923), who says the remark is “a narrative from God… concerning the saying of Moses… to his community from among the children of Israel and his order to them according to the order of God to him, ordering them to enter the holy land.”</a:t>
            </a:r>
          </a:p>
          <a:p>
            <a:r>
              <a:rPr lang="en-US" dirty="0"/>
              <a:t>Al-Tabari, Dr Al-</a:t>
            </a:r>
            <a:r>
              <a:rPr lang="en-US" dirty="0" err="1"/>
              <a:t>Husseni</a:t>
            </a:r>
            <a:r>
              <a:rPr lang="en-US" dirty="0"/>
              <a:t> says, is “our </a:t>
            </a:r>
            <a:r>
              <a:rPr lang="en-US" dirty="0" err="1"/>
              <a:t>Rashi</a:t>
            </a:r>
            <a:r>
              <a:rPr lang="en-US" dirty="0"/>
              <a:t>”, the founder of tafsir, “the science of exegesis” — the Arabic word is similar to pesher, Hebrew for interpretation. “One of the key rules of Islamic exegesis by which Islamic scholarship is bound is that the authority to interpret lies in the hands of the Prophet and of the Prophets’ Companions alone,” he says, “Nobody can go to the text and just freely interpret the text for their own purposes. This is really important… because if the Prophet, or one of his Companions, has given an interpretation, then we are bound by it.”</a:t>
            </a:r>
          </a:p>
          <a:p>
            <a:r>
              <a:rPr lang="en-US" dirty="0"/>
              <a:t>Just as you find in the Talmud that one rabbi quotes a saying in the name of one of his teachers, so al-Tabari will cite the interpretations of earlier, oral commentators in a chain going back to one of the Prophet Muhammad’s Companions, the ultimate source of authority for that interpretation.</a:t>
            </a:r>
          </a:p>
          <a:p>
            <a:r>
              <a:rPr lang="en-US" dirty="0"/>
              <a:t>The Muslim commentators may differ over exactly where “the Holy Land” is — one says the area around Mount Sinai, another the Levant. But what is significant, Dr Al-Husseini, is that “they are pointing to the same area — it is not Egypt, Saudi or Iraq.”</a:t>
            </a:r>
          </a:p>
          <a:p>
            <a:r>
              <a:rPr lang="en-US" dirty="0"/>
              <a:t>The Arabic for “the holy land”, al-ard al-</a:t>
            </a:r>
            <a:r>
              <a:rPr lang="en-US" dirty="0" err="1"/>
              <a:t>muqaddasa</a:t>
            </a:r>
            <a:r>
              <a:rPr lang="en-US" dirty="0"/>
              <a:t>, is close to the Hebrew, </a:t>
            </a:r>
            <a:r>
              <a:rPr lang="en-US" dirty="0" err="1"/>
              <a:t>eretz</a:t>
            </a:r>
            <a:r>
              <a:rPr lang="en-US" dirty="0"/>
              <a:t> </a:t>
            </a:r>
            <a:r>
              <a:rPr lang="en-US" dirty="0" err="1"/>
              <a:t>kodesh</a:t>
            </a:r>
            <a:r>
              <a:rPr lang="en-US" dirty="0"/>
              <a:t> and refers to this piece of land rather than other sites sacred to Muslims. “During the life of the Prophet, there was an enormous territorial ambition to get </a:t>
            </a:r>
            <a:r>
              <a:rPr lang="en-US" dirty="0" err="1"/>
              <a:t>Makka</a:t>
            </a:r>
            <a:r>
              <a:rPr lang="en-US" dirty="0"/>
              <a:t> back from the </a:t>
            </a:r>
            <a:r>
              <a:rPr lang="en-US" dirty="0" err="1"/>
              <a:t>Makkans</a:t>
            </a:r>
            <a:r>
              <a:rPr lang="en-US" dirty="0"/>
              <a:t>,” he says. “There was no territorial ambition to claim Jerusalem, Palestine.</a:t>
            </a:r>
          </a:p>
          <a:p>
            <a:r>
              <a:rPr lang="en-US" dirty="0"/>
              <a:t>“What happens during his lifetime is what God wants to happen for the Muslim community. His prophecy and his objective was the reclamation of the Islamic holy site which is </a:t>
            </a:r>
            <a:r>
              <a:rPr lang="en-US" dirty="0" err="1"/>
              <a:t>Makka</a:t>
            </a:r>
            <a:r>
              <a:rPr lang="en-US" dirty="0"/>
              <a:t>. If God had decreed that His Prophet should have Jerusalem, then it would have been something that he would have been preoccupied with during his lifetime and he conquered the whole of the Arabian peninsula.</a:t>
            </a:r>
          </a:p>
          <a:p>
            <a:r>
              <a:rPr lang="en-US" dirty="0"/>
              <a:t>“It was never the case during the early period of Islam…that there was any kind of sacerdotal attachment to Jerusalem as a territorial claim. Jerusalem is holy but Mount Sinai is more holy. Sinai is mentioned far more often, and Jerusalem isn’t actually mentioned by name.” (Jerusalem is alluded to in the phrase “the further mosque”).</a:t>
            </a:r>
          </a:p>
          <a:p>
            <a:r>
              <a:rPr lang="en-US" dirty="0"/>
              <a:t>Al-Tabari’s commentary also notes that the word “decreed” — </a:t>
            </a:r>
            <a:r>
              <a:rPr lang="en-US" dirty="0" err="1"/>
              <a:t>kataba</a:t>
            </a:r>
            <a:r>
              <a:rPr lang="en-US" dirty="0"/>
              <a:t> in Arabic, related to </a:t>
            </a:r>
            <a:r>
              <a:rPr lang="en-US" dirty="0" err="1"/>
              <a:t>katav</a:t>
            </a:r>
            <a:r>
              <a:rPr lang="en-US" dirty="0"/>
              <a:t>, “written”, in Hebrew — has the connotations of “ordered”: in other words, settling the land was regarded as a mitzvah for the children of Israel. Al-Tabari also observes that the decree is confirmed in al-</a:t>
            </a:r>
            <a:r>
              <a:rPr lang="en-US" dirty="0" err="1"/>
              <a:t>lawh</a:t>
            </a:r>
            <a:r>
              <a:rPr lang="en-US" dirty="0"/>
              <a:t> al-</a:t>
            </a:r>
            <a:r>
              <a:rPr lang="en-US" dirty="0" err="1"/>
              <a:t>mahfuz</a:t>
            </a:r>
            <a:r>
              <a:rPr lang="en-US" dirty="0"/>
              <a:t>, the eternally preserved tablet” — a reference to the Islamic idea that in heaven exists a sacred blueprint from which the Muslim, Christian and Jewish scriptures emanate, hence the covenant with the Jewish people over Israel is everlasting.</a:t>
            </a:r>
          </a:p>
          <a:p>
            <a:r>
              <a:rPr lang="en-US" dirty="0"/>
              <a:t>Dr Al-Husseini— who stresses his support for a two-state solution to the Israeli-Palestinian conflict — points out that other contemporary Muslim scholars draw attention to this tradition, such as Professor Khaleel Mohammed in San Diego (see: www-</a:t>
            </a:r>
            <a:r>
              <a:rPr lang="en-US" dirty="0" err="1"/>
              <a:t>rohan.sdsu.edu</a:t>
            </a:r>
            <a:r>
              <a:rPr lang="en-US" dirty="0"/>
              <a:t>/~</a:t>
            </a:r>
            <a:r>
              <a:rPr lang="en-US" dirty="0" err="1"/>
              <a:t>khaleel</a:t>
            </a:r>
            <a:r>
              <a:rPr lang="en-US" dirty="0"/>
              <a:t>/) and Sheikh Abdul </a:t>
            </a:r>
            <a:r>
              <a:rPr lang="en-US" dirty="0" err="1"/>
              <a:t>Hadi</a:t>
            </a:r>
            <a:r>
              <a:rPr lang="en-US" dirty="0"/>
              <a:t> Palazzi in Rome (</a:t>
            </a:r>
            <a:r>
              <a:rPr lang="en-US" dirty="0">
                <a:hlinkClick r:id="rId4" tooltip="http://jmm.aaa.net.au/articles/1002.htm"/>
              </a:rPr>
              <a:t>http://jmm.aaa.net.au/articles/1002.htm</a:t>
            </a:r>
            <a:r>
              <a:rPr lang="en-US" dirty="0"/>
              <a:t>). </a:t>
            </a:r>
          </a:p>
          <a:p>
            <a:r>
              <a:rPr lang="en-US" dirty="0"/>
              <a:t>But he also observes that many Muslims are unfamiliar with al-Tabari’s work because it is mostly untranslated and accessible only to an educated elite who understand Arabic. By contrast, the teachings of 20th-century radicals linked to political groups such as the Muslim Brotherhood are often widely available in English. Since the militants cannot contradict the Koranic precedent for Jewish attachment to the Land of Israel, they adopt another tactic, Dr Al-Husseini says: they argue that Jews are a wicked people who “must be punished” — hence the spread of antisemitism within the Muslim world. “But no fundamentalist, no matter how hard they try,” he says, “can overrule the existing tradition to say there is, in fact, an Islamic counterclaim to Eretz Yisrael.”</a:t>
            </a:r>
          </a:p>
          <a:p>
            <a:r>
              <a:rPr lang="en-US" dirty="0"/>
              <a:t>Studying Islam in a Jewish setting</a:t>
            </a:r>
          </a:p>
          <a:p>
            <a:r>
              <a:rPr lang="en-US" dirty="0"/>
              <a:t>Leo </a:t>
            </a:r>
            <a:r>
              <a:rPr lang="en-US" dirty="0" err="1"/>
              <a:t>Baeck</a:t>
            </a:r>
            <a:r>
              <a:rPr lang="en-US" dirty="0"/>
              <a:t> College, the Progressive rabbinic academy, has long been at the forefront of dialogue between Jews and members of other religions. Interfaith dialogue forms part of its rabbinic training. </a:t>
            </a:r>
          </a:p>
          <a:p>
            <a:r>
              <a:rPr lang="en-US" dirty="0"/>
              <a:t>Last autumn it launched a weekly, 10-part introduction to the classical study of the Koran, open not only to serving and trainee rabbis but also to Jewish community leaders. It is taught by </a:t>
            </a:r>
            <a:r>
              <a:rPr lang="en-US" dirty="0" err="1"/>
              <a:t>Shiekh</a:t>
            </a:r>
            <a:r>
              <a:rPr lang="en-US" dirty="0"/>
              <a:t> Dr Muhammad Al-Husseini, a Cairo-trained British imam who grew up in Hertfordshire with many Jewish schoolfriends — “I’ve been to more Jewish than Muslim weddings!” he said.</a:t>
            </a:r>
          </a:p>
          <a:p>
            <a:r>
              <a:rPr lang="en-US" dirty="0"/>
              <a:t>Committed to challenging antisemitism within the Muslim community, he is keen to demonstrate “the common DNA that exists between Judaism and Islam”. </a:t>
            </a:r>
          </a:p>
          <a:p>
            <a:r>
              <a:rPr lang="en-US" dirty="0"/>
              <a:t>His course is part of a larger Leo </a:t>
            </a:r>
            <a:r>
              <a:rPr lang="en-US" dirty="0" err="1"/>
              <a:t>Baeck</a:t>
            </a:r>
            <a:r>
              <a:rPr lang="en-US" dirty="0"/>
              <a:t> project, Scriptures in Dialogue, to encourage the comparative academic study of Jewish, Muslim and Christian texts. You can download his lecture and other resources from www. </a:t>
            </a:r>
            <a:r>
              <a:rPr lang="en-US" dirty="0" err="1"/>
              <a:t>scripturesindialogue.org</a:t>
            </a:r>
            <a:endParaRPr lang="en-US" dirty="0"/>
          </a:p>
          <a:p>
            <a:endParaRPr lang="en-US" dirty="0">
              <a:cs typeface="ＭＳ Ｐゴシック" charset="0"/>
            </a:endParaRPr>
          </a:p>
        </p:txBody>
      </p:sp>
    </p:spTree>
    <p:extLst>
      <p:ext uri="{BB962C8B-B14F-4D97-AF65-F5344CB8AC3E}">
        <p14:creationId xmlns:p14="http://schemas.microsoft.com/office/powerpoint/2010/main" val="2292455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0BBCFD-A80D-D249-8564-A3CB2D55E7C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C1A4511-0FA2-E147-80BA-43214466566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242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425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dirty="0">
                <a:latin typeface="Calibri" charset="0"/>
                <a:ea typeface="ＭＳ Ｐゴシック" charset="0"/>
                <a:cs typeface="ＭＳ Ｐゴシック" charset="0"/>
              </a:rPr>
              <a:t>Jeremiah anticipates a time when the divided nation is once again united (31:33) and also believes in the Lord (31:34). This has not happened since Jeremiah's time. The people did return to the land in 538 BC, but they certainly did </a:t>
            </a:r>
            <a:r>
              <a:rPr lang="en-US" dirty="0" err="1">
                <a:latin typeface="Calibri" charset="0"/>
                <a:ea typeface="ＭＳ Ｐゴシック" charset="0"/>
                <a:cs typeface="ＭＳ Ｐゴシック" charset="0"/>
              </a:rPr>
              <a:t>not"all</a:t>
            </a:r>
            <a:r>
              <a:rPr lang="en-US" dirty="0">
                <a:latin typeface="Calibri" charset="0"/>
                <a:ea typeface="ＭＳ Ｐゴシック" charset="0"/>
                <a:cs typeface="ＭＳ Ｐゴシック" charset="0"/>
              </a:rPr>
              <a:t> know me" (31:33) nor did they receive forgiveness as a nation when they rejected Messiah Jesus. While some new covenant elements are being fulfilled now since the cup of the Lord's supper celebrates forgiveness for those who believe (Luke 22:20-22), the ultimate fulfillment of this promise awaits Israel's trust in Jesus in the future at his return.</a:t>
            </a:r>
          </a:p>
          <a:p>
            <a:r>
              <a:rPr lang="en-US" sz="1200" b="1" baseline="0" dirty="0">
                <a:latin typeface="Arial" panose="020B0604020202020204" pitchFamily="34" charset="0"/>
                <a:ea typeface="ＭＳ Ｐゴシック" charset="0"/>
                <a:cs typeface="Arial" panose="020B0604020202020204" pitchFamily="34" charset="0"/>
              </a:rPr>
              <a:t>__________</a:t>
            </a:r>
          </a:p>
          <a:p>
            <a:r>
              <a:rPr lang="en-US" sz="1200" b="1" baseline="0" dirty="0">
                <a:latin typeface="Arial" panose="020B0604020202020204" pitchFamily="34" charset="0"/>
                <a:ea typeface="ＭＳ Ｐゴシック" charset="0"/>
                <a:cs typeface="Arial" panose="020B0604020202020204" pitchFamily="34" charset="0"/>
              </a:rPr>
              <a:t>Common-386</a:t>
            </a:r>
          </a:p>
          <a:p>
            <a:r>
              <a:rPr lang="en-US" sz="1200" b="1" baseline="0" dirty="0">
                <a:latin typeface="Arial" panose="020B0604020202020204" pitchFamily="34" charset="0"/>
                <a:ea typeface="ＭＳ Ｐゴシック" charset="0"/>
                <a:cs typeface="Arial" panose="020B0604020202020204" pitchFamily="34" charset="0"/>
              </a:rPr>
              <a:t>BE-24-Jeremiah-60</a:t>
            </a:r>
            <a:endParaRPr lang="en-US" b="1" baseline="0" dirty="0">
              <a:latin typeface="Arial" panose="020B0604020202020204" pitchFamily="34" charset="0"/>
              <a:ea typeface="ＭＳ Ｐゴシック" charset="0"/>
              <a:cs typeface="Arial" panose="020B0604020202020204" pitchFamily="34" charset="0"/>
            </a:endParaRPr>
          </a:p>
          <a:p>
            <a:r>
              <a:rPr lang="en-US" b="1" baseline="0" dirty="0">
                <a:latin typeface="Arial" panose="020B0604020202020204" pitchFamily="34" charset="0"/>
                <a:ea typeface="ＭＳ Ｐゴシック" charset="0"/>
                <a:cs typeface="Arial" panose="020B0604020202020204" pitchFamily="34" charset="0"/>
              </a:rPr>
              <a:t>FU-05-Biblical Covenants-29</a:t>
            </a:r>
            <a:endParaRPr lang="en-US" sz="1200" b="1" baseline="0" dirty="0">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baseline="0" dirty="0">
                <a:latin typeface="Arial" panose="020B0604020202020204" pitchFamily="34" charset="0"/>
                <a:ea typeface="ＭＳ Ｐゴシック" charset="0"/>
                <a:cs typeface="Arial" panose="020B0604020202020204" pitchFamily="34" charset="0"/>
              </a:rPr>
              <a:t>OS-24-Jeremiah-166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baseline="0" dirty="0">
                <a:latin typeface="Arial" panose="020B0604020202020204" pitchFamily="34" charset="0"/>
                <a:ea typeface="ＭＳ Ｐゴシック" charset="0"/>
                <a:cs typeface="Arial" panose="020B0604020202020204" pitchFamily="34" charset="0"/>
              </a:rPr>
              <a:t>NS-08-2 Corinthians-81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baseline="0" dirty="0">
                <a:latin typeface="Arial" panose="020B0604020202020204" pitchFamily="34" charset="0"/>
                <a:ea typeface="ＭＳ Ｐゴシック" charset="0"/>
                <a:cs typeface="Arial" panose="020B0604020202020204" pitchFamily="34" charset="0"/>
              </a:rPr>
              <a:t>NS-19-Hebrews-335</a:t>
            </a:r>
            <a:endParaRPr lang="en-US" sz="1200" b="1" dirty="0">
              <a:latin typeface="Arial" panose="020B0604020202020204" pitchFamily="34" charset="0"/>
              <a:ea typeface="ＭＳ Ｐゴシック" charset="0"/>
              <a:cs typeface="Arial" panose="020B0604020202020204" pitchFamily="34" charset="0"/>
            </a:endParaRPr>
          </a:p>
          <a:p>
            <a:pPr>
              <a:spcBef>
                <a:spcPct val="0"/>
              </a:spcBef>
            </a:pPr>
            <a:endParaRPr lang="en-US" dirty="0">
              <a:latin typeface="Calibri" charset="0"/>
              <a:ea typeface="ＭＳ Ｐゴシック" charset="0"/>
              <a:cs typeface="ＭＳ Ｐゴシック" charset="0"/>
            </a:endParaRPr>
          </a:p>
          <a:p>
            <a:pPr>
              <a:spcBef>
                <a:spcPct val="0"/>
              </a:spcBef>
            </a:pP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21033027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F80DD49-A05C-B141-8160-34BB4EBFE4C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263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630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dirty="0">
                <a:latin typeface="Calibri" charset="0"/>
                <a:ea typeface="ＭＳ Ｐゴシック" charset="0"/>
                <a:cs typeface="ＭＳ Ｐゴシック" charset="0"/>
              </a:rPr>
              <a:t>Verse 34 looks forward to a time when everyone in Israel is saved (all know me) and forgiven. Zechariah repeatedly promises this to happen in a single day! </a:t>
            </a:r>
          </a:p>
          <a:p>
            <a:pPr>
              <a:spcBef>
                <a:spcPct val="0"/>
              </a:spcBef>
            </a:pPr>
            <a:endParaRPr lang="en-US" dirty="0">
              <a:latin typeface="Calibri" charset="0"/>
              <a:ea typeface="ＭＳ Ｐゴシック" charset="0"/>
              <a:cs typeface="ＭＳ Ｐゴシック"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3:9</a:t>
            </a:r>
            <a:r>
              <a:rPr lang="en-US" sz="1200" kern="1200" dirty="0">
                <a:solidFill>
                  <a:schemeClr val="tx1"/>
                </a:solidFill>
                <a:effectLst/>
                <a:latin typeface="+mn-lt"/>
                <a:ea typeface="+mn-ea"/>
                <a:cs typeface="+mn-cs"/>
              </a:rPr>
              <a:t> Now look at the jewel I have set before Jeshua, a single stone with seven facets.</a:t>
            </a:r>
            <a:r>
              <a:rPr lang="en-US" sz="1200" kern="1200" baseline="30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 will engrave an inscription on it, says the LORD of Heaven’s Armies, and I will remove the sins of this land in a single </a:t>
            </a:r>
            <a:r>
              <a:rPr lang="en-US" sz="1200" b="1" kern="1200" dirty="0">
                <a:solidFill>
                  <a:schemeClr val="tx1"/>
                </a:solidFill>
                <a:effectLst/>
                <a:latin typeface="+mn-lt"/>
                <a:ea typeface="+mn-ea"/>
                <a:cs typeface="+mn-cs"/>
              </a:rPr>
              <a:t>day</a:t>
            </a:r>
            <a:r>
              <a:rPr lang="en-US" sz="1200" kern="1200" dirty="0">
                <a:solidFill>
                  <a:schemeClr val="tx1"/>
                </a:solidFill>
                <a:effectLst/>
                <a:latin typeface="+mn-lt"/>
                <a:ea typeface="+mn-ea"/>
                <a:cs typeface="+mn-cs"/>
              </a:rPr>
              <a:t>.</a:t>
            </a:r>
          </a:p>
          <a:p>
            <a:pPr marL="0" marR="0" lvl="0" indent="0" algn="l" defTabSz="457200" rtl="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12:6</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I will make the clans of Judah like a flame that sets a woodpile ablaze or like a burning torch among sheaves of grain. They will burn up all the neighboring nations right and left, while the people living in Jerusalem remain secure.</a:t>
            </a:r>
          </a:p>
          <a:p>
            <a:pPr marL="0" marR="0" lvl="0" indent="0" algn="l" defTabSz="457200" rtl="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12:11</a:t>
            </a:r>
            <a:r>
              <a:rPr lang="en-US" sz="1200" kern="1200" dirty="0">
                <a:solidFill>
                  <a:schemeClr val="tx1"/>
                </a:solidFill>
                <a:effectLst/>
                <a:latin typeface="+mn-lt"/>
                <a:ea typeface="+mn-ea"/>
                <a:cs typeface="+mn-cs"/>
              </a:rPr>
              <a:t> The sorrow and mourning in Jerusalem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will be like the great mourning for Hadad-Rimmon in the valley of Megiddo.</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Zech. 14:4</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his feet will stand on the Mount of Olives, east of Jerusalem. And the Mount of Olives will split apart, making a wide valley running from east to west. Half the mountain will move toward the north and half toward the south.</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Zech. 14:6</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the sources of light will no longer shine, </a:t>
            </a:r>
            <a:r>
              <a:rPr lang="en-US" sz="1200" b="1" kern="1200" baseline="30000" dirty="0">
                <a:solidFill>
                  <a:schemeClr val="tx1"/>
                </a:solidFill>
                <a:effectLst/>
                <a:latin typeface="+mn-lt"/>
                <a:ea typeface="+mn-ea"/>
                <a:cs typeface="+mn-cs"/>
              </a:rPr>
              <a:t>7</a:t>
            </a:r>
            <a:r>
              <a:rPr lang="en-US" sz="1200" kern="1200" dirty="0">
                <a:solidFill>
                  <a:schemeClr val="tx1"/>
                </a:solidFill>
                <a:effectLst/>
                <a:latin typeface="+mn-lt"/>
                <a:ea typeface="+mn-ea"/>
                <a:cs typeface="+mn-cs"/>
              </a:rPr>
              <a:t> yet there will be continuous </a:t>
            </a:r>
            <a:r>
              <a:rPr lang="en-US" sz="1200" b="1" kern="1200" dirty="0">
                <a:solidFill>
                  <a:schemeClr val="tx1"/>
                </a:solidFill>
                <a:effectLst/>
                <a:latin typeface="+mn-lt"/>
                <a:ea typeface="+mn-ea"/>
                <a:cs typeface="+mn-cs"/>
              </a:rPr>
              <a:t>day</a:t>
            </a:r>
            <a:r>
              <a:rPr lang="en-US" sz="1200" kern="1200" dirty="0">
                <a:solidFill>
                  <a:schemeClr val="tx1"/>
                </a:solidFill>
                <a:effectLst/>
                <a:latin typeface="+mn-lt"/>
                <a:ea typeface="+mn-ea"/>
                <a:cs typeface="+mn-cs"/>
              </a:rPr>
              <a:t>! Only the LORD knows how this could happen. There will be no normal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and night, for at evening time it will still be light.</a:t>
            </a:r>
            <a:endParaRPr lang="en-US" dirty="0">
              <a:latin typeface="Calibri" charset="0"/>
              <a:ea typeface="ＭＳ Ｐゴシック" charset="0"/>
              <a:cs typeface="ＭＳ Ｐゴシック" charset="0"/>
            </a:endParaRPr>
          </a:p>
          <a:p>
            <a:r>
              <a:rPr lang="en-US" sz="1200" b="1" baseline="0" dirty="0">
                <a:latin typeface="Arial" panose="020B0604020202020204" pitchFamily="34" charset="0"/>
                <a:ea typeface="ＭＳ Ｐゴシック" charset="0"/>
                <a:cs typeface="Arial" panose="020B0604020202020204" pitchFamily="34" charset="0"/>
              </a:rPr>
              <a:t>__________</a:t>
            </a:r>
          </a:p>
          <a:p>
            <a:r>
              <a:rPr lang="en-US" sz="1200" b="1" baseline="0" dirty="0">
                <a:latin typeface="Arial" panose="020B0604020202020204" pitchFamily="34" charset="0"/>
                <a:ea typeface="ＭＳ Ｐゴシック" charset="0"/>
                <a:cs typeface="Arial" panose="020B0604020202020204" pitchFamily="34" charset="0"/>
              </a:rPr>
              <a:t>Common-387</a:t>
            </a:r>
          </a:p>
          <a:p>
            <a:r>
              <a:rPr lang="en-US" sz="1200" b="1" baseline="0" dirty="0">
                <a:latin typeface="Arial" panose="020B0604020202020204" pitchFamily="34" charset="0"/>
                <a:ea typeface="ＭＳ Ｐゴシック" charset="0"/>
                <a:cs typeface="Arial" panose="020B0604020202020204" pitchFamily="34" charset="0"/>
              </a:rPr>
              <a:t>BE-24-Jeremiah-61</a:t>
            </a:r>
            <a:endParaRPr lang="en-US" b="1" baseline="0" dirty="0">
              <a:latin typeface="Arial" panose="020B0604020202020204" pitchFamily="34" charset="0"/>
              <a:ea typeface="ＭＳ Ｐゴシック" charset="0"/>
              <a:cs typeface="Arial" panose="020B0604020202020204" pitchFamily="34" charset="0"/>
            </a:endParaRPr>
          </a:p>
          <a:p>
            <a:r>
              <a:rPr lang="en-US" b="1" baseline="0" dirty="0">
                <a:latin typeface="Arial" panose="020B0604020202020204" pitchFamily="34" charset="0"/>
                <a:ea typeface="ＭＳ Ｐゴシック" charset="0"/>
                <a:cs typeface="Arial" panose="020B0604020202020204" pitchFamily="34" charset="0"/>
              </a:rPr>
              <a:t>FU-05-Biblical Covenants-30</a:t>
            </a:r>
            <a:endParaRPr lang="en-US" sz="1200" b="1" baseline="0" dirty="0">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baseline="0" dirty="0">
                <a:latin typeface="Arial" panose="020B0604020202020204" pitchFamily="34" charset="0"/>
                <a:ea typeface="ＭＳ Ｐゴシック" charset="0"/>
                <a:cs typeface="Arial" panose="020B0604020202020204" pitchFamily="34" charset="0"/>
              </a:rPr>
              <a:t>OS-24-Jeremiah-167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baseline="0" dirty="0">
                <a:latin typeface="Arial" panose="020B0604020202020204" pitchFamily="34" charset="0"/>
                <a:ea typeface="ＭＳ Ｐゴシック" charset="0"/>
                <a:cs typeface="Arial" panose="020B0604020202020204" pitchFamily="34" charset="0"/>
              </a:rPr>
              <a:t>NS-08-2 Corinthians-82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baseline="0" dirty="0">
                <a:latin typeface="Arial" panose="020B0604020202020204" pitchFamily="34" charset="0"/>
                <a:ea typeface="ＭＳ Ｐゴシック" charset="0"/>
                <a:cs typeface="Arial" panose="020B0604020202020204" pitchFamily="34" charset="0"/>
              </a:rPr>
              <a:t>NS-19-Hebrews-33</a:t>
            </a: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48541136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72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ＭＳ Ｐゴシック" charset="0"/>
                <a:cs typeface="ＭＳ Ｐゴシック" charset="0"/>
              </a:rPr>
              <a:t>A pastor once announced to his congregation, •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Next week I will speak on the topic of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How to Get Rid of the Jews.</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  The news spread throughout the small town to the extent that on the next Sunday, after the doors had closed and just before a packed service began, the doors opened again and into the church walked the city</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chief rabbi, followed by two of his lawyers!  They walked down the center aisle all the way to the front, then took seats in the very front row.</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The service continued with songs, prayers, offering and finally the pastor stood at the pulpit.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I am thrilled to see so many at church today, including our distinguished rabbi and his friends.  My topic today is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How to Get Rid of the Jews.</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  The text is from Jeremiah, chapter 31.  Please turn in your Bibles to Jeremiah 31, verse 35.</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  [Animate slide and read vv. 35-37]</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At this point, the rabbi smiled, the pastor winked, the congregation sighed in relief, and the lawyers realized that their job was over.</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God was clear to Jeremiah that his covenant with the Jews is an eternal covenant, not dependent on them.  He promised a New Covenant that assures that at some future point the nation will again trust in him by believing in Messiah, after which God will forgive their sins.</a:t>
            </a:r>
          </a:p>
          <a:p>
            <a:r>
              <a:rPr lang="en-US" b="1" dirty="0">
                <a:latin typeface="Arial" panose="020B0604020202020204" pitchFamily="34" charset="0"/>
                <a:ea typeface="ＭＳ Ｐゴシック" charset="0"/>
                <a:cs typeface="Arial" panose="020B0604020202020204" pitchFamily="34" charset="0"/>
              </a:rPr>
              <a:t>A pastor once announced to his congregation, • </a:t>
            </a:r>
            <a:r>
              <a:rPr lang="mr-IN"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Arial" panose="020B0604020202020204" pitchFamily="34" charset="0"/>
              </a:rPr>
              <a:t>Next week I will speak on the topic of </a:t>
            </a:r>
            <a:r>
              <a:rPr lang="mr-IN"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Arial" panose="020B0604020202020204" pitchFamily="34" charset="0"/>
              </a:rPr>
              <a:t>How to Get Rid of the Jews.</a:t>
            </a:r>
            <a:r>
              <a:rPr lang="mr-IN"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Arial" panose="020B0604020202020204" pitchFamily="34" charset="0"/>
              </a:rPr>
              <a:t>  The news spread throughout the small town to the extent that on the next Sunday, after the doors had closed and just before a packed service began, the doors opened again and into the church walked the city</a:t>
            </a:r>
            <a:r>
              <a:rPr lang="mr-IN"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Arial" panose="020B0604020202020204" pitchFamily="34" charset="0"/>
              </a:rPr>
              <a:t>s chief rabbi, followed by two of his lawyers!  They walked down the center aisle all the way to the front, then took seats in the very front row.</a:t>
            </a:r>
          </a:p>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The service continued with songs, prayers, offering and finally the pastor stood at the pulpit.  </a:t>
            </a:r>
            <a:r>
              <a:rPr lang="mr-IN"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Arial" panose="020B0604020202020204" pitchFamily="34" charset="0"/>
              </a:rPr>
              <a:t>I am thrilled to see so many at church today, including our distinguished rabbi and his friends.  My topic today is </a:t>
            </a:r>
            <a:r>
              <a:rPr lang="mr-IN"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Arial" panose="020B0604020202020204" pitchFamily="34" charset="0"/>
              </a:rPr>
              <a:t>How to Get Rid of the Jews.</a:t>
            </a:r>
            <a:r>
              <a:rPr lang="mr-IN"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Arial" panose="020B0604020202020204" pitchFamily="34" charset="0"/>
              </a:rPr>
              <a:t>  The text is from Jeremiah, chapter 31.  Please turn in your Bibles to Jeremiah 31, verse 35.</a:t>
            </a:r>
            <a:r>
              <a:rPr lang="mr-IN"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Arial" panose="020B0604020202020204" pitchFamily="34" charset="0"/>
              </a:rPr>
              <a:t>  [Animate slide and read vv. 35-37]</a:t>
            </a:r>
          </a:p>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At this point, the rabbi smiled, the pastor winked, the congregation sighed in relief, and the lawyers realized that their job was over.</a:t>
            </a:r>
          </a:p>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God was clear to Jeremiah that his covenant with the Jews is an eternal covenant, not dependent on them.  He promised a New Covenant that assures that at some future point the nation will again trust in him by believing in Messiah, after which God will forgive their sins.</a:t>
            </a:r>
          </a:p>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That God will never abandon Israel is also taught elsewhere:</a:t>
            </a:r>
          </a:p>
          <a:p>
            <a:endParaRPr lang="en-US" b="1" dirty="0">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Jer. 33:23</a:t>
            </a:r>
            <a:r>
              <a:rPr lang="en-US" sz="1200" kern="1200" dirty="0">
                <a:solidFill>
                  <a:schemeClr val="tx1"/>
                </a:solidFill>
                <a:effectLst/>
                <a:latin typeface="+mn-lt"/>
                <a:ea typeface="+mn-ea"/>
                <a:cs typeface="+mn-cs"/>
              </a:rPr>
              <a:t>    The LORD gave another message to Jeremiah. He said, </a:t>
            </a:r>
            <a:r>
              <a:rPr lang="en-US" sz="1200" b="1" kern="1200" baseline="30000" dirty="0">
                <a:solidFill>
                  <a:schemeClr val="tx1"/>
                </a:solidFill>
                <a:effectLst/>
                <a:latin typeface="+mn-lt"/>
                <a:ea typeface="+mn-ea"/>
                <a:cs typeface="+mn-cs"/>
              </a:rPr>
              <a:t>24</a:t>
            </a:r>
            <a:r>
              <a:rPr lang="en-US" sz="1200" kern="1200" dirty="0">
                <a:solidFill>
                  <a:schemeClr val="tx1"/>
                </a:solidFill>
                <a:effectLst/>
                <a:latin typeface="+mn-lt"/>
                <a:ea typeface="+mn-ea"/>
                <a:cs typeface="+mn-cs"/>
              </a:rPr>
              <a:t> “Have you noticed what people are saying?—‘The LORD chose Judah and Israel and then abandoned them!’ They are sneering and saying that Israel is not worthy to be counted as a nation. </a:t>
            </a:r>
            <a:r>
              <a:rPr lang="en-US" sz="1200" b="1" kern="1200" baseline="30000" dirty="0">
                <a:solidFill>
                  <a:schemeClr val="tx1"/>
                </a:solidFill>
                <a:effectLst/>
                <a:latin typeface="+mn-lt"/>
                <a:ea typeface="+mn-ea"/>
                <a:cs typeface="+mn-cs"/>
              </a:rPr>
              <a:t>25</a:t>
            </a:r>
            <a:r>
              <a:rPr lang="en-US" sz="1200" kern="1200" dirty="0">
                <a:solidFill>
                  <a:schemeClr val="tx1"/>
                </a:solidFill>
                <a:effectLst/>
                <a:latin typeface="+mn-lt"/>
                <a:ea typeface="+mn-ea"/>
                <a:cs typeface="+mn-cs"/>
              </a:rPr>
              <a:t> But this is what the LORD says: I would no more reject my people than I would change my laws that govern night and day, earth and sky. </a:t>
            </a:r>
            <a:r>
              <a:rPr lang="en-US" sz="1200" b="1" kern="1200" baseline="30000" dirty="0">
                <a:solidFill>
                  <a:schemeClr val="tx1"/>
                </a:solidFill>
                <a:effectLst/>
                <a:latin typeface="+mn-lt"/>
                <a:ea typeface="+mn-ea"/>
                <a:cs typeface="+mn-cs"/>
              </a:rPr>
              <a:t>26</a:t>
            </a:r>
            <a:r>
              <a:rPr lang="en-US" sz="1200" kern="1200" dirty="0">
                <a:solidFill>
                  <a:schemeClr val="tx1"/>
                </a:solidFill>
                <a:effectLst/>
                <a:latin typeface="+mn-lt"/>
                <a:ea typeface="+mn-ea"/>
                <a:cs typeface="+mn-cs"/>
              </a:rPr>
              <a:t> I will never abandon the descendants of Jacob or David, my servant, or change the plan that David’s descendants will rule the descendants of Abraham, Isaac, and Jacob. Instead, I will restore them to their land and have mercy on them.”</a:t>
            </a:r>
            <a:endParaRPr lang="en-US" b="1" dirty="0">
              <a:latin typeface="Arial" panose="020B0604020202020204" pitchFamily="34" charset="0"/>
              <a:ea typeface="ＭＳ Ｐゴシック" charset="0"/>
              <a:cs typeface="Arial" panose="020B0604020202020204" pitchFamily="34" charset="0"/>
            </a:endParaRPr>
          </a:p>
          <a:p>
            <a:endParaRPr lang="en-US" b="1" dirty="0">
              <a:latin typeface="Arial" panose="020B0604020202020204" pitchFamily="34" charset="0"/>
              <a:ea typeface="ＭＳ Ｐゴシック" charset="0"/>
              <a:cs typeface="Arial" panose="020B0604020202020204" pitchFamily="34" charset="0"/>
            </a:endParaRPr>
          </a:p>
          <a:p>
            <a:r>
              <a:rPr lang="en-US" sz="1200" b="1" kern="1200" dirty="0">
                <a:solidFill>
                  <a:schemeClr val="tx1"/>
                </a:solidFill>
                <a:effectLst/>
                <a:latin typeface="+mn-lt"/>
                <a:ea typeface="+mn-ea"/>
                <a:cs typeface="+mn-cs"/>
              </a:rPr>
              <a:t>Lev. 26:40</a:t>
            </a:r>
            <a:r>
              <a:rPr lang="en-US" sz="1200" kern="1200" dirty="0">
                <a:solidFill>
                  <a:schemeClr val="tx1"/>
                </a:solidFill>
                <a:effectLst/>
                <a:latin typeface="+mn-lt"/>
                <a:ea typeface="+mn-ea"/>
                <a:cs typeface="+mn-cs"/>
              </a:rPr>
              <a:t>    “But at last my people will confess their sins and the sins of their ancestors for betraying me and being hostile toward me. </a:t>
            </a:r>
            <a:r>
              <a:rPr lang="en-US" sz="1200" b="1" kern="1200" baseline="30000" dirty="0">
                <a:solidFill>
                  <a:schemeClr val="tx1"/>
                </a:solidFill>
                <a:effectLst/>
                <a:latin typeface="+mn-lt"/>
                <a:ea typeface="+mn-ea"/>
                <a:cs typeface="+mn-cs"/>
              </a:rPr>
              <a:t>41</a:t>
            </a:r>
            <a:r>
              <a:rPr lang="en-US" sz="1200" kern="1200" dirty="0">
                <a:solidFill>
                  <a:schemeClr val="tx1"/>
                </a:solidFill>
                <a:effectLst/>
                <a:latin typeface="+mn-lt"/>
                <a:ea typeface="+mn-ea"/>
                <a:cs typeface="+mn-cs"/>
              </a:rPr>
              <a:t> When I have turned their hostility back on them and brought them to the land of their enemies, then at last their stubborn hearts will be humbled, and they will pay for their sins. </a:t>
            </a:r>
            <a:r>
              <a:rPr lang="en-US" sz="1200" b="1" kern="1200" baseline="30000" dirty="0">
                <a:solidFill>
                  <a:schemeClr val="tx1"/>
                </a:solidFill>
                <a:effectLst/>
                <a:latin typeface="+mn-lt"/>
                <a:ea typeface="+mn-ea"/>
                <a:cs typeface="+mn-cs"/>
              </a:rPr>
              <a:t>42</a:t>
            </a:r>
            <a:r>
              <a:rPr lang="en-US" sz="1200" kern="1200" dirty="0">
                <a:solidFill>
                  <a:schemeClr val="tx1"/>
                </a:solidFill>
                <a:effectLst/>
                <a:latin typeface="+mn-lt"/>
                <a:ea typeface="+mn-ea"/>
                <a:cs typeface="+mn-cs"/>
              </a:rPr>
              <a:t> Then I will remember my covenant with Jacob and my covenant with Isaac and my covenant with Abraham, and I will remember the land. </a:t>
            </a:r>
            <a:r>
              <a:rPr lang="en-US" sz="1200" b="1" kern="1200" baseline="30000" dirty="0">
                <a:solidFill>
                  <a:schemeClr val="tx1"/>
                </a:solidFill>
                <a:effectLst/>
                <a:latin typeface="+mn-lt"/>
                <a:ea typeface="+mn-ea"/>
                <a:cs typeface="+mn-cs"/>
              </a:rPr>
              <a:t>43</a:t>
            </a:r>
            <a:r>
              <a:rPr lang="en-US" sz="1200" kern="1200" dirty="0">
                <a:solidFill>
                  <a:schemeClr val="tx1"/>
                </a:solidFill>
                <a:effectLst/>
                <a:latin typeface="+mn-lt"/>
                <a:ea typeface="+mn-ea"/>
                <a:cs typeface="+mn-cs"/>
              </a:rPr>
              <a:t> For the land must be abandoned to enjoy its years of Sabbath rest as it lies deserted. At last the people will pay for their sins, for they have continually rejected my regulations and despised my decrees.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Lev. 26:44</a:t>
            </a:r>
            <a:r>
              <a:rPr lang="en-US" sz="1200" kern="1200" dirty="0">
                <a:solidFill>
                  <a:schemeClr val="tx1"/>
                </a:solidFill>
                <a:effectLst/>
                <a:latin typeface="+mn-lt"/>
                <a:ea typeface="+mn-ea"/>
                <a:cs typeface="+mn-cs"/>
              </a:rPr>
              <a:t>    “But despite all this, I will not utterly reject or despise them while they are in exile in the land of their enemies. I will not cancel my covenant with them by wiping them out, for I am the LORD their God. </a:t>
            </a:r>
            <a:r>
              <a:rPr lang="en-US" sz="1200" b="1" kern="1200" baseline="30000" dirty="0">
                <a:solidFill>
                  <a:schemeClr val="tx1"/>
                </a:solidFill>
                <a:effectLst/>
                <a:latin typeface="+mn-lt"/>
                <a:ea typeface="+mn-ea"/>
                <a:cs typeface="+mn-cs"/>
              </a:rPr>
              <a:t>45</a:t>
            </a:r>
            <a:r>
              <a:rPr lang="en-US" sz="1200" kern="1200" dirty="0">
                <a:solidFill>
                  <a:schemeClr val="tx1"/>
                </a:solidFill>
                <a:effectLst/>
                <a:latin typeface="+mn-lt"/>
                <a:ea typeface="+mn-ea"/>
                <a:cs typeface="+mn-cs"/>
              </a:rPr>
              <a:t> For their sakes I will remember my ancient covenant with their ancestors, whom I brought out of the land of Egypt in the sight of all the nations, that I might be their God. I am the LORD.”</a:t>
            </a:r>
          </a:p>
          <a:p>
            <a:endParaRPr lang="en-US" b="1" dirty="0">
              <a:latin typeface="Arial" panose="020B0604020202020204" pitchFamily="34" charset="0"/>
              <a:ea typeface="ＭＳ Ｐゴシック" charset="0"/>
              <a:cs typeface="Arial" panose="020B0604020202020204" pitchFamily="34" charset="0"/>
            </a:endParaRPr>
          </a:p>
          <a:p>
            <a:r>
              <a:rPr lang="en-US" dirty="0">
                <a:latin typeface="Calibri" charset="0"/>
                <a:ea typeface="ＭＳ Ｐゴシック" charset="0"/>
                <a:cs typeface="ＭＳ Ｐゴシック" charset="0"/>
              </a:rPr>
              <a:t>See also The Restoration of Israel PPT file at https://biblestudydownloads.org/resource/future/</a:t>
            </a:r>
          </a:p>
          <a:p>
            <a:r>
              <a:rPr lang="en-US" dirty="0">
                <a:latin typeface="Calibri" charset="0"/>
                <a:ea typeface="ＭＳ Ｐゴシック" charset="0"/>
                <a:cs typeface="ＭＳ Ｐゴシック" charset="0"/>
              </a:rPr>
              <a:t>____________</a:t>
            </a:r>
          </a:p>
          <a:p>
            <a:r>
              <a:rPr lang="en-US" dirty="0">
                <a:latin typeface="Calibri" charset="0"/>
                <a:ea typeface="ＭＳ Ｐゴシック" charset="0"/>
                <a:cs typeface="ＭＳ Ｐゴシック" charset="0"/>
              </a:rPr>
              <a:t>Common-383</a:t>
            </a:r>
          </a:p>
          <a:p>
            <a:r>
              <a:rPr lang="en-US" dirty="0">
                <a:latin typeface="Calibri" charset="0"/>
                <a:ea typeface="ＭＳ Ｐゴシック" charset="0"/>
                <a:cs typeface="ＭＳ Ｐゴシック" charset="0"/>
              </a:rPr>
              <a:t>ES-25-Shared Land Theology-31</a:t>
            </a:r>
          </a:p>
          <a:p>
            <a:r>
              <a:rPr lang="en-US" dirty="0">
                <a:latin typeface="Calibri" charset="0"/>
                <a:ea typeface="ＭＳ Ｐゴシック" charset="0"/>
                <a:cs typeface="ＭＳ Ｐゴシック" charset="0"/>
              </a:rPr>
              <a:t>OS-24-Jeremiah-49, 162</a:t>
            </a:r>
          </a:p>
        </p:txBody>
      </p:sp>
      <p:sp>
        <p:nvSpPr>
          <p:cNvPr id="972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4AAB87-998C-5145-BCA5-E789BCC71F81}"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04139935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indent="0" algn="l" defTabSz="457177" rtl="0" eaLnBrk="1" fontAlgn="auto" latinLnBrk="0" hangingPunct="1">
              <a:lnSpc>
                <a:spcPct val="100000"/>
              </a:lnSpc>
              <a:spcBef>
                <a:spcPts val="0"/>
              </a:spcBef>
              <a:spcAft>
                <a:spcPts val="0"/>
              </a:spcAft>
              <a:buClrTx/>
              <a:buSzTx/>
              <a:buFontTx/>
              <a:buNone/>
              <a:tabLst/>
              <a:defRPr/>
            </a:pPr>
            <a:r>
              <a:rPr lang="en-US" dirty="0"/>
              <a:t>We should witness to everyone until Israel is restored (1:6-8). </a:t>
            </a:r>
          </a:p>
        </p:txBody>
      </p:sp>
    </p:spTree>
    <p:extLst>
      <p:ext uri="{BB962C8B-B14F-4D97-AF65-F5344CB8AC3E}">
        <p14:creationId xmlns:p14="http://schemas.microsoft.com/office/powerpoint/2010/main" val="193512468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Why do the disciples ask about a kingdom restored to Israel (6)?</a:t>
            </a:r>
          </a:p>
          <a:p>
            <a:r>
              <a:rPr lang="en-US" dirty="0"/>
              <a:t>They knew from many OT texts that Messiah would rule over Israel—and they knew that Jesus was that Messiah—so they reasoned that the now resurrected Jesus would restore that kingdom. </a:t>
            </a:r>
          </a:p>
          <a:p>
            <a:r>
              <a:rPr lang="en-US" dirty="0"/>
              <a:t>One scholar notes, “In the disciples’ minds the outpouring of the Holy Spirit and the coming of the promised kingdom were closely associated. And well they should be, because the Old Testament frequently joined the two (cf. Isa. 32:15–20; 44:3–5; Ezek. 39:28–29; Joel 2:28–3:1; Zech. 12:8–10). When Christ told the disciples of the soon-coming Spirit baptism, they immediately concluded that the restoration of Israel’s kingdom was near in time.”</a:t>
            </a:r>
          </a:p>
          <a:p>
            <a:endParaRPr lang="en-US" dirty="0"/>
          </a:p>
          <a:p>
            <a:r>
              <a:rPr lang="en-US" dirty="0"/>
              <a:t>_______</a:t>
            </a:r>
          </a:p>
          <a:p>
            <a:endParaRPr lang="en-US" dirty="0"/>
          </a:p>
          <a:p>
            <a:r>
              <a:rPr lang="en-US" dirty="0"/>
              <a:t>Stanley D. Toussaint, “Acts,” in The Bible Knowledge Commentary: An Exposition of the Scriptures, ed. J. F. Walvoord and R. B. Zuck, vol. 2 (Wheaton, IL: Victor Books, 1985), 354.</a:t>
            </a:r>
          </a:p>
          <a:p>
            <a:endParaRPr lang="en-US" dirty="0"/>
          </a:p>
        </p:txBody>
      </p:sp>
    </p:spTree>
    <p:extLst>
      <p:ext uri="{BB962C8B-B14F-4D97-AF65-F5344CB8AC3E}">
        <p14:creationId xmlns:p14="http://schemas.microsoft.com/office/powerpoint/2010/main" val="9071616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How does Jesus correct their understanding of Israel’s restoration (7)?</a:t>
            </a:r>
          </a:p>
          <a:p>
            <a:r>
              <a:rPr lang="en-US" dirty="0"/>
              <a:t>Does Jesus say that they had the wrong idea about the kingdom? </a:t>
            </a:r>
          </a:p>
          <a:p>
            <a:r>
              <a:rPr lang="en-US" dirty="0"/>
              <a:t>Does Jesus say, “Oh, you stiff-necked and dull disciples? When are you going to see that my kingdom is not a political one. It’s spiritual only!”</a:t>
            </a:r>
          </a:p>
          <a:p>
            <a:r>
              <a:rPr lang="en-US" dirty="0"/>
              <a:t>But he doesn’t say that it is only spiritual. He affirms their understanding of what the kingdom is. He just corrects the timing of that kingdom. It wasn’t going to happen then but only when the Father determines. They just needed to wait.</a:t>
            </a:r>
          </a:p>
          <a:p>
            <a:r>
              <a:rPr lang="en-US" dirty="0"/>
              <a:t>But in verse 8 he tells them what to do until the kingdom for Israel arrives: WITNESS!</a:t>
            </a:r>
          </a:p>
          <a:p>
            <a:endParaRPr lang="en-US" dirty="0"/>
          </a:p>
        </p:txBody>
      </p:sp>
    </p:spTree>
    <p:extLst>
      <p:ext uri="{BB962C8B-B14F-4D97-AF65-F5344CB8AC3E}">
        <p14:creationId xmlns:p14="http://schemas.microsoft.com/office/powerpoint/2010/main" val="134666544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F69392-75DD-3644-A553-855E3A89F0D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2690" name="Rectangle 2"/>
          <p:cNvSpPr>
            <a:spLocks noGrp="1" noRot="1" noChangeAspect="1" noChangeArrowheads="1"/>
          </p:cNvSpPr>
          <p:nvPr>
            <p:ph type="sldImg"/>
          </p:nvPr>
        </p:nvSpPr>
        <p:spPr>
          <a:xfrm>
            <a:off x="1143000" y="685800"/>
            <a:ext cx="4572000" cy="3429000"/>
          </a:xfrm>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mn-lt"/>
                <a:ea typeface="ＭＳ Ｐゴシック" charset="0"/>
                <a:cs typeface="ＭＳ Ｐゴシック" charset="0"/>
              </a:rPr>
              <a:t>What is the significance of the threefold regions (8)?</a:t>
            </a:r>
          </a:p>
          <a:p>
            <a:pPr eaLnBrk="1" hangingPunct="1"/>
            <a:r>
              <a:rPr lang="en-US" dirty="0">
                <a:latin typeface="+mn-lt"/>
                <a:ea typeface="ＭＳ Ｐゴシック" charset="0"/>
                <a:cs typeface="ＭＳ Ｐゴシック" charset="0"/>
              </a:rPr>
              <a:t>Geographically, they go from the near to the far.</a:t>
            </a:r>
          </a:p>
          <a:p>
            <a:pPr eaLnBrk="1" hangingPunct="1"/>
            <a:r>
              <a:rPr lang="en-US" dirty="0">
                <a:latin typeface="+mn-lt"/>
                <a:ea typeface="ＭＳ Ｐゴシック" charset="0"/>
                <a:cs typeface="ＭＳ Ｐゴシック" charset="0"/>
              </a:rPr>
              <a:t>By size, it begins with a city, goes to regions and then beyond regions.</a:t>
            </a:r>
          </a:p>
          <a:p>
            <a:pPr eaLnBrk="1" hangingPunct="1"/>
            <a:r>
              <a:rPr lang="en-US" dirty="0">
                <a:latin typeface="+mn-lt"/>
                <a:ea typeface="ＭＳ Ｐゴシック" charset="0"/>
                <a:cs typeface="ＭＳ Ｐゴシック" charset="0"/>
              </a:rPr>
              <a:t>Culturally, they begin with the familiar and stretch to the unfamiliar.</a:t>
            </a:r>
          </a:p>
          <a:p>
            <a:pPr eaLnBrk="1" hangingPunct="1"/>
            <a:r>
              <a:rPr lang="en-US" dirty="0">
                <a:latin typeface="+mn-lt"/>
                <a:ea typeface="ＭＳ Ｐゴシック" charset="0"/>
                <a:cs typeface="ＭＳ Ｐゴシック" charset="0"/>
              </a:rPr>
              <a:t>Chronologically, it begins in AD 33 and finishes in AD 62—as well as to today.</a:t>
            </a:r>
          </a:p>
          <a:p>
            <a:pPr eaLnBrk="1" hangingPunct="1"/>
            <a:r>
              <a:rPr lang="en-US" dirty="0">
                <a:latin typeface="+mn-lt"/>
                <a:ea typeface="ＭＳ Ｐゴシック" charset="0"/>
                <a:cs typeface="ＭＳ Ｐゴシック" charset="0"/>
              </a:rPr>
              <a:t>__________</a:t>
            </a:r>
          </a:p>
          <a:p>
            <a:pPr eaLnBrk="1" hangingPunct="1"/>
            <a:r>
              <a:rPr lang="en-US" dirty="0">
                <a:latin typeface="+mn-lt"/>
                <a:ea typeface="ＭＳ Ｐゴシック" charset="0"/>
                <a:cs typeface="ＭＳ Ｐゴシック" charset="0"/>
              </a:rPr>
              <a:t>NS-05-Acts1-2-slides 63, 204</a:t>
            </a:r>
          </a:p>
        </p:txBody>
      </p:sp>
    </p:spTree>
    <p:extLst>
      <p:ext uri="{BB962C8B-B14F-4D97-AF65-F5344CB8AC3E}">
        <p14:creationId xmlns:p14="http://schemas.microsoft.com/office/powerpoint/2010/main" val="379539438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AE5A2EEF-952F-9C4D-B550-DA30E19D1F23}"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37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5955" name="Rectangle 3"/>
          <p:cNvSpPr>
            <a:spLocks noGrp="1" noChangeArrowheads="1"/>
          </p:cNvSpPr>
          <p:nvPr>
            <p:ph type="body" idx="1"/>
          </p:nvPr>
        </p:nvSpPr>
        <p:spPr>
          <a:noFill/>
        </p:spPr>
        <p:txBody>
          <a:bodyPr/>
          <a:lstStyle/>
          <a:p>
            <a:pPr algn="r" eaLnBrk="1" hangingPunct="1"/>
            <a:r>
              <a:rPr lang="ar-JO" sz="1200" b="1" kern="1200" dirty="0">
                <a:solidFill>
                  <a:schemeClr val="tx1"/>
                </a:solidFill>
                <a:effectLst/>
                <a:latin typeface="Arial" panose="020B0604020202020204" pitchFamily="34" charset="0"/>
                <a:ea typeface="ＭＳ Ｐゴシック" charset="-128"/>
                <a:cs typeface="ＭＳ Ｐゴシック" charset="-128"/>
              </a:rPr>
              <a:t>سيحكمها المسيح حيث سيكون لإسرائيل مكانة بارزة على العالم بأسره الذي سيتبع الرب.
________
</a:t>
            </a:r>
            <a:r>
              <a:rPr lang="en-US" dirty="0"/>
              <a:t>Common-426</a:t>
            </a:r>
          </a:p>
          <a:p>
            <a:pPr algn="r" eaLnBrk="1" hangingPunct="1"/>
            <a:r>
              <a:rPr lang="en-US" sz="1200" b="1" kern="1200" dirty="0">
                <a:solidFill>
                  <a:schemeClr val="tx1"/>
                </a:solidFill>
                <a:effectLst/>
                <a:latin typeface="Arial" panose="020B0604020202020204" pitchFamily="34" charset="0"/>
                <a:ea typeface="ＭＳ Ｐゴシック" charset="-128"/>
                <a:cs typeface="ＭＳ Ｐゴシック" charset="-128"/>
              </a:rPr>
              <a:t>NS-01-Matt1-14-</a:t>
            </a:r>
            <a:r>
              <a:rPr lang="ar-JO" sz="1200" b="1" kern="1200" dirty="0">
                <a:solidFill>
                  <a:schemeClr val="tx1"/>
                </a:solidFill>
                <a:effectLst/>
                <a:latin typeface="Arial" panose="020B0604020202020204" pitchFamily="34" charset="0"/>
                <a:ea typeface="ＭＳ Ｐゴシック" charset="-128"/>
                <a:cs typeface="ＭＳ Ｐゴシック" charset="-128"/>
              </a:rPr>
              <a:t>الشريحة 113
</a:t>
            </a:r>
            <a:r>
              <a:rPr lang="en-US" sz="1200" b="1" kern="1200" dirty="0">
                <a:solidFill>
                  <a:schemeClr val="tx1"/>
                </a:solidFill>
                <a:effectLst/>
                <a:latin typeface="Arial" panose="020B0604020202020204" pitchFamily="34" charset="0"/>
                <a:ea typeface="ＭＳ Ｐゴシック" charset="-128"/>
                <a:cs typeface="ＭＳ Ｐゴシック" charset="-128"/>
              </a:rPr>
              <a:t>NS-01-Matt15-28-</a:t>
            </a:r>
            <a:r>
              <a:rPr lang="ar-JO" sz="1200" b="1" kern="1200" dirty="0">
                <a:solidFill>
                  <a:schemeClr val="tx1"/>
                </a:solidFill>
                <a:effectLst/>
                <a:latin typeface="Arial" panose="020B0604020202020204" pitchFamily="34" charset="0"/>
                <a:ea typeface="ＭＳ Ｐゴシック" charset="-128"/>
                <a:cs typeface="ＭＳ Ｐゴシック" charset="-128"/>
              </a:rPr>
              <a:t>الشريحة 85
</a:t>
            </a:r>
            <a:r>
              <a:rPr lang="en-US" sz="1200" b="1" kern="1200" dirty="0">
                <a:solidFill>
                  <a:schemeClr val="tx1"/>
                </a:solidFill>
                <a:effectLst/>
                <a:latin typeface="Arial" panose="020B0604020202020204" pitchFamily="34" charset="0"/>
                <a:ea typeface="ＭＳ Ｐゴシック" charset="-128"/>
                <a:cs typeface="ＭＳ Ｐゴシック" charset="-128"/>
              </a:rPr>
              <a:t>NS-05-Acts1-2-</a:t>
            </a:r>
            <a:r>
              <a:rPr lang="ar-JO" sz="1200" b="1" kern="1200" dirty="0">
                <a:solidFill>
                  <a:schemeClr val="tx1"/>
                </a:solidFill>
                <a:effectLst/>
                <a:latin typeface="Arial" panose="020B0604020202020204" pitchFamily="34" charset="0"/>
                <a:ea typeface="ＭＳ Ｐゴシック" charset="-128"/>
                <a:cs typeface="ＭＳ Ｐゴシック" charset="-128"/>
              </a:rPr>
              <a:t>الشريحة 191
</a:t>
            </a:r>
            <a:endParaRPr lang="en-US" dirty="0"/>
          </a:p>
        </p:txBody>
      </p:sp>
    </p:spTree>
    <p:extLst>
      <p:ext uri="{BB962C8B-B14F-4D97-AF65-F5344CB8AC3E}">
        <p14:creationId xmlns:p14="http://schemas.microsoft.com/office/powerpoint/2010/main" val="50960186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p:nvPr>
        </p:nvSpPr>
        <p:spPr>
          <a:xfrm>
            <a:off x="3884613" y="8685213"/>
            <a:ext cx="2971800" cy="457200"/>
          </a:xfrm>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C475D38-52AF-43E0-894F-A3D9F6848D7D}" type="slidenum">
              <a:rPr kumimoji="0" lang="en-US" sz="1200" b="0" i="0" u="none" strike="noStrike" kern="1200" cap="none" spc="0" normalizeH="0" baseline="0" noProof="0" smtClean="0">
                <a:ln>
                  <a:noFill/>
                </a:ln>
                <a:solidFill>
                  <a:srgbClr val="000000"/>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121</a:t>
            </a:fld>
            <a:endParaRPr kumimoji="0" 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endParaRPr>
          </a:p>
        </p:txBody>
      </p:sp>
      <p:sp>
        <p:nvSpPr>
          <p:cNvPr id="3829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82980" name="Rectangle 3"/>
          <p:cNvSpPr>
            <a:spLocks noGrp="1" noChangeArrowheads="1"/>
          </p:cNvSpPr>
          <p:nvPr>
            <p:ph type="body" idx="1"/>
          </p:nvPr>
        </p:nvSpPr>
        <p:spPr>
          <a:solidFill>
            <a:srgbClr val="FFFFFF"/>
          </a:solidFill>
          <a:ln>
            <a:solidFill>
              <a:srgbClr val="000000"/>
            </a:solidFill>
          </a:ln>
        </p:spPr>
        <p:txBody>
          <a:bodyPr/>
          <a:lstStyle/>
          <a:p>
            <a:pPr algn="r" rtl="1">
              <a:spcBef>
                <a:spcPts val="0"/>
              </a:spcBef>
              <a:spcAft>
                <a:spcPts val="0"/>
              </a:spcAft>
            </a:pPr>
            <a:r>
              <a:rPr lang="ar-JO" sz="1800" b="1" u="none" strike="noStrike" dirty="0">
                <a:solidFill>
                  <a:srgbClr val="000000"/>
                </a:solidFill>
                <a:effectLst/>
                <a:latin typeface="Arial" panose="020B0604020202020204" pitchFamily="34" charset="0"/>
                <a:cs typeface="Arial" panose="020B0604020202020204" pitchFamily="34" charset="0"/>
              </a:rPr>
              <a:t>يجمع هذا المخطَّط المعقَّد ما بين موضوعَي "الملكوت" و"العهود". يُقدِّم اللهُ للبشريَّة عبْرَ العصور السلطانَ للاشتراك معه في حُكْمِ ملكوته (انظرْ إلى النصِّ باللون الأبيض في أعلى السلايد- تحت العنوان). لكنَّ الجزء الأساسيَّ من السلايد يُبيِّن ظهورَ وعود "العهد الإبراهيميِّ" للعيان في "عهد الأرض"، وفي وعود "العهد الداوديّ"، ووعود "العهد الجديد"- التي جرى تحقيقها جزئيًّا في الوقت الحاضر، ولكنَّها ستُتَمَّم كلِّيًّا في الملكوت المسيانيّ. سيحدث هذا في زمن "المُلْك الألفيّ"، وسيحدث على نحوٍ أوضح بعد ذلك في "الحالة الأبديَّة".</a:t>
            </a:r>
            <a:endParaRPr lang="ar-JO" b="1" dirty="0">
              <a:effectLst/>
              <a:cs typeface="Arial" panose="020B0604020202020204" pitchFamily="34" charset="0"/>
            </a:endParaRPr>
          </a:p>
          <a:p>
            <a:pPr algn="r" rtl="1">
              <a:spcBef>
                <a:spcPts val="0"/>
              </a:spcBef>
              <a:spcAft>
                <a:spcPts val="0"/>
              </a:spcAft>
            </a:pPr>
            <a:r>
              <a:rPr lang="ar-JO" sz="1800" b="1" u="none" strike="noStrike" dirty="0">
                <a:solidFill>
                  <a:srgbClr val="000000"/>
                </a:solidFill>
                <a:effectLst/>
                <a:latin typeface="Arial" panose="020B0604020202020204" pitchFamily="34" charset="0"/>
                <a:cs typeface="Arial" panose="020B0604020202020204" pitchFamily="34" charset="0"/>
              </a:rPr>
              <a:t>• يُظهِر هذا الرسم البيانيُّ أيضًا أنَّ العهد الجديد قد حلَّ محلَّ العهد القديم (الموسويّ).</a:t>
            </a:r>
            <a:endParaRPr lang="ar-JO" b="1" dirty="0">
              <a:effectLst/>
              <a:cs typeface="Arial" panose="020B0604020202020204" pitchFamily="34" charset="0"/>
            </a:endParaRPr>
          </a:p>
          <a:p>
            <a:pPr algn="r" rtl="1">
              <a:spcBef>
                <a:spcPts val="400"/>
              </a:spcBef>
              <a:spcAft>
                <a:spcPts val="0"/>
              </a:spcAft>
            </a:pPr>
            <a:r>
              <a:rPr lang="ar-JO" sz="1800" b="1" u="none" strike="noStrike" dirty="0">
                <a:solidFill>
                  <a:srgbClr val="000000"/>
                </a:solidFill>
                <a:effectLst/>
                <a:latin typeface="Arial" panose="020B0604020202020204" pitchFamily="34" charset="0"/>
                <a:cs typeface="Arial" panose="020B0604020202020204" pitchFamily="34" charset="0"/>
              </a:rPr>
              <a:t>يتَّفق الجميع على أنَّ تحقيقًا جزئيًّا للعهد المُعطَى لإبراهيم موجودٌ الآن للكنيسة في الروح القدس الساكن فيها وغفران الخطايا (إرميا 31: 31-34)- وأنَّ الإتمام النهائيَّ سيكون في "الحالة الأبديَّة".</a:t>
            </a:r>
            <a:endParaRPr lang="ar-JO" b="1" dirty="0">
              <a:effectLst/>
              <a:cs typeface="Arial" panose="020B0604020202020204" pitchFamily="34" charset="0"/>
            </a:endParaRPr>
          </a:p>
          <a:p>
            <a:pPr algn="r" rtl="1">
              <a:spcBef>
                <a:spcPts val="400"/>
              </a:spcBef>
              <a:spcAft>
                <a:spcPts val="0"/>
              </a:spcAft>
            </a:pPr>
            <a:r>
              <a:rPr lang="ar-JO" sz="1800" b="1" u="none" strike="noStrike" dirty="0">
                <a:solidFill>
                  <a:srgbClr val="000000"/>
                </a:solidFill>
                <a:effectLst/>
                <a:latin typeface="Arial" panose="020B0604020202020204" pitchFamily="34" charset="0"/>
                <a:cs typeface="Arial" panose="020B0604020202020204" pitchFamily="34" charset="0"/>
              </a:rPr>
              <a:t>يتعلَّق مجال الخلاف الرئيسيِّ بشأن الفترة الزمنيَّة الممتدَّة من الوقت الحاضر إلى وقت بدء الحالة الأبديَّة. هل ستكون هناك أمورٌ تتحقَّق حرفيًّا مِثْل أرضٍ وعرشٍ وبَرَكةٍ على مستوى العالم لإسرائيل القوميَّة (العِرْقيَّة) قبْلَ بدء الملكوت الأبديّ؟ يُظهِر هذا المخطَّط البيانيُّ المقاطعَ الكتابيَّة التي تعطي بصورةٍ مدوِّيةٍ إجابةَ "نعم" عن هذا السؤال، وذلك في تتميمٍ جزئيٍّ في الوقت الحاضر وتتميمٍ كلِّيٍّ في المستقبل. وسنحصل على إجابة "نعم" تلك إذا قرأنا المقاطع الكتابيَّة المذكورة بالمعنى اللغويِّ الطبيعيِّ للكلمات المستخدَمة في تلك المقاطع. لكنَّ الملكوت المسيانيَّ سيكون على مرحلتين- الأولى في المُلْك الألفيِّ الذي سيدوم 1000 سنة. ثمَّ بعد ذلك تأتي المرحلة الثانية- "الحالة الأبديَّة"- في أورشليم الجديدة بعد تدمير السماوات الحاليَّة والأرض الحاليَّة (رؤيا يوحنَّا 21-22). يا له من مستقبلٍ رائعٍ ينتظر أولئك الذين يثقون بيسوع!</a:t>
            </a:r>
            <a:endParaRPr lang="ar-JO" b="1" dirty="0">
              <a:effectLst/>
              <a:cs typeface="Arial" panose="020B0604020202020204" pitchFamily="34" charset="0"/>
            </a:endParaRPr>
          </a:p>
          <a:p>
            <a:endParaRPr lang="en-US" dirty="0">
              <a:latin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This complicated chart combines the two themes of Kingdom and Covenants. God's kingdom rule extends to humanity across the ages at the top. But the major part shows the unfolding of the Abrahamic Covenant in its Land Covenant, Davidic Covenant, and New Covenant promises—partially fulfilled in the present, but fully completed in the Messianic Kingdom. This will happen in the Millennial Age and especially in the Eternal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 This chart also shows that the Old (Mosaic) Covenant was replaced by the New Covenant.</a:t>
            </a:r>
          </a:p>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1"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1"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1" dirty="0">
                <a:latin typeface="Arial" panose="020B0604020202020204" pitchFamily="34" charset="0"/>
                <a:ea typeface="SimSun" charset="0"/>
                <a:cs typeface="SimSun" charset="0"/>
              </a:rPr>
              <a:t>Common-151</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1" dirty="0">
                <a:latin typeface="Arial" panose="020B0604020202020204" pitchFamily="34" charset="0"/>
                <a:ea typeface="SimSun" charset="0"/>
                <a:cs typeface="SimSun" charset="0"/>
              </a:rPr>
              <a:t>BG-13-Present &amp; Future Geog-74</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1" dirty="0">
                <a:latin typeface="Arial" panose="020B0604020202020204" pitchFamily="34" charset="0"/>
                <a:ea typeface="SimSun" charset="0"/>
                <a:cs typeface="SimSun" charset="0"/>
              </a:rPr>
              <a:t>BS-14-OT_Literature-55</a:t>
            </a:r>
          </a:p>
          <a:p>
            <a:pPr eaLnBrk="1" hangingPunct="1"/>
            <a:r>
              <a:rPr lang="en-US" altLang="zh-CN" b="1" dirty="0">
                <a:latin typeface="Arial" panose="020B0604020202020204" pitchFamily="34" charset="0"/>
                <a:ea typeface="SimSun" charset="0"/>
                <a:cs typeface="SimSun" charset="0"/>
              </a:rPr>
              <a:t>BT-01-OT Biblical Theology-25</a:t>
            </a:r>
          </a:p>
          <a:p>
            <a:pPr eaLnBrk="1" hangingPunct="1"/>
            <a:r>
              <a:rPr lang="en-US" altLang="zh-CN" b="1" dirty="0">
                <a:latin typeface="Arial" panose="020B0604020202020204" pitchFamily="34" charset="0"/>
                <a:ea typeface="SimSun" charset="0"/>
                <a:cs typeface="SimSun" charset="0"/>
              </a:rPr>
              <a:t>CH-02-Nature-103-p34a</a:t>
            </a:r>
          </a:p>
          <a:p>
            <a:pPr eaLnBrk="1" hangingPunct="1"/>
            <a:r>
              <a:rPr lang="en-US" altLang="zh-CN" b="1" dirty="0">
                <a:latin typeface="Arial" panose="020B0604020202020204" pitchFamily="34" charset="0"/>
                <a:ea typeface="SimSun" charset="0"/>
                <a:cs typeface="SimSun" charset="0"/>
              </a:rPr>
              <a:t>LC-01-Intro-40</a:t>
            </a:r>
          </a:p>
          <a:p>
            <a:pPr eaLnBrk="1" hangingPunct="1"/>
            <a:r>
              <a:rPr lang="en-US" altLang="zh-CN" b="1" dirty="0">
                <a:latin typeface="Arial" panose="020B0604020202020204" pitchFamily="34" charset="0"/>
                <a:ea typeface="SimSun" charset="0"/>
                <a:cs typeface="SimSun" charset="0"/>
              </a:rPr>
              <a:t>OC-10-Chronology-42</a:t>
            </a:r>
          </a:p>
          <a:p>
            <a:pPr eaLnBrk="1" hangingPunct="1"/>
            <a:r>
              <a:rPr lang="en-US" altLang="zh-CN" b="1" dirty="0">
                <a:latin typeface="Arial" panose="020B0604020202020204" pitchFamily="34" charset="0"/>
                <a:ea typeface="SimSun" charset="0"/>
                <a:cs typeface="SimSun" charset="0"/>
              </a:rPr>
              <a:t>OS-00-Intro &amp; Biblical Theology-40 &amp; 103</a:t>
            </a:r>
          </a:p>
          <a:p>
            <a:pPr eaLnBrk="1" hangingPunct="1"/>
            <a:r>
              <a:rPr lang="en-US" altLang="zh-CN" b="1" dirty="0">
                <a:latin typeface="Arial" panose="020B0604020202020204" pitchFamily="34" charset="0"/>
                <a:ea typeface="SimSun" charset="0"/>
                <a:cs typeface="SimSun" charset="0"/>
              </a:rPr>
              <a:t>OS-02-Exodus-267-p22</a:t>
            </a:r>
          </a:p>
          <a:p>
            <a:pPr eaLnBrk="1" hangingPunct="1"/>
            <a:r>
              <a:rPr lang="en-US" altLang="zh-CN" b="1" dirty="0">
                <a:latin typeface="Arial" panose="020B0604020202020204" pitchFamily="34" charset="0"/>
                <a:ea typeface="SimSun" charset="0"/>
                <a:cs typeface="SimSun" charset="0"/>
              </a:rPr>
              <a:t>OS-05-Deut-279, 300</a:t>
            </a:r>
          </a:p>
          <a:p>
            <a:pPr eaLnBrk="1" hangingPunct="1"/>
            <a:r>
              <a:rPr lang="en-US" altLang="zh-CN" b="1" dirty="0">
                <a:latin typeface="Arial" panose="020B0604020202020204" pitchFamily="34" charset="0"/>
                <a:ea typeface="SimSun" charset="0"/>
                <a:cs typeface="SimSun" charset="0"/>
              </a:rPr>
              <a:t>OS-10-2Sam-96-p22</a:t>
            </a:r>
          </a:p>
          <a:p>
            <a:pPr eaLnBrk="1" hangingPunct="1"/>
            <a:r>
              <a:rPr lang="en-US" b="0" dirty="0">
                <a:latin typeface="Times New Roman" charset="0"/>
                <a:ea typeface="ＭＳ Ｐゴシック" charset="0"/>
                <a:cs typeface="ＭＳ Ｐゴシック" charset="0"/>
              </a:rPr>
              <a:t>OS-12-Kings &amp; Prophets Charts-25</a:t>
            </a:r>
            <a:endParaRPr lang="en-US" altLang="zh-CN" b="1" dirty="0">
              <a:latin typeface="Arial" panose="020B0604020202020204" pitchFamily="34" charset="0"/>
              <a:ea typeface="SimSun" charset="0"/>
              <a:cs typeface="SimSun" charset="0"/>
            </a:endParaRPr>
          </a:p>
          <a:p>
            <a:pPr eaLnBrk="1" hangingPunct="1"/>
            <a:r>
              <a:rPr lang="en-US" altLang="zh-CN" b="1" dirty="0">
                <a:latin typeface="Arial" panose="020B0604020202020204" pitchFamily="34" charset="0"/>
                <a:ea typeface="SimSun" charset="0"/>
                <a:cs typeface="SimSun" charset="0"/>
              </a:rPr>
              <a:t>OS-13-1 Chron-46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1" dirty="0">
                <a:latin typeface="Arial" panose="020B0604020202020204" pitchFamily="34" charset="0"/>
                <a:ea typeface="SimSun" charset="0"/>
                <a:cs typeface="SimSun" charset="0"/>
              </a:rPr>
              <a:t>OS-23-Isaiah-97-p337</a:t>
            </a:r>
          </a:p>
          <a:p>
            <a:pPr eaLnBrk="1" hangingPunct="1"/>
            <a:r>
              <a:rPr lang="en-US" altLang="zh-CN" b="1" dirty="0">
                <a:latin typeface="Arial" panose="020B0604020202020204" pitchFamily="34" charset="0"/>
                <a:ea typeface="SimSun" charset="0"/>
                <a:cs typeface="SimSun" charset="0"/>
              </a:rPr>
              <a:t>OS-24-Jeremiah-174-p337</a:t>
            </a:r>
          </a:p>
          <a:p>
            <a:pPr eaLnBrk="1" hangingPunct="1"/>
            <a:r>
              <a:rPr lang="en-US" altLang="zh-CN" b="1" dirty="0">
                <a:latin typeface="Arial" panose="020B0604020202020204" pitchFamily="34" charset="0"/>
                <a:ea typeface="SimSun" charset="0"/>
                <a:cs typeface="SimSun" charset="0"/>
              </a:rPr>
              <a:t>OS-23-Isaiah-97-p337</a:t>
            </a:r>
          </a:p>
          <a:p>
            <a:pPr eaLnBrk="1" hangingPunct="1"/>
            <a:r>
              <a:rPr lang="en-US" altLang="zh-CN" b="1" dirty="0">
                <a:latin typeface="Arial" panose="020B0604020202020204" pitchFamily="34"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panose="020B0604020202020204" pitchFamily="34" charset="0"/>
                <a:ea typeface="SimSun" charset="0"/>
                <a:cs typeface="SimSun" charset="0"/>
              </a:rPr>
              <a:t>OS-31-Obadiah-175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panose="020B0604020202020204" pitchFamily="34" charset="0"/>
                <a:ea typeface="SimSun" charset="0"/>
                <a:cs typeface="SimSun" charset="0"/>
              </a:rPr>
              <a:t>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panose="020B0604020202020204" pitchFamily="34" charset="0"/>
                <a:ea typeface="SimSun" charset="0"/>
                <a:cs typeface="SimSun" charset="0"/>
              </a:rPr>
              <a:t>NS-09-Gal-148-p9g</a:t>
            </a:r>
          </a:p>
          <a:p>
            <a:pPr eaLnBrk="1" hangingPunct="1"/>
            <a:r>
              <a:rPr lang="en-US" altLang="zh-CN" b="1" dirty="0">
                <a:latin typeface="Arial" panose="020B0604020202020204" pitchFamily="34" charset="0"/>
                <a:ea typeface="SimSun" charset="0"/>
                <a:cs typeface="SimSun" charset="0"/>
              </a:rPr>
              <a:t>NS-19-Hebrews-342-p9g</a:t>
            </a:r>
          </a:p>
          <a:p>
            <a:pPr eaLnBrk="1" hangingPunct="1"/>
            <a:r>
              <a:rPr lang="en-US" altLang="zh-CN" b="1" dirty="0">
                <a:latin typeface="Arial" panose="020B0604020202020204" pitchFamily="34" charset="0"/>
                <a:ea typeface="SimSun" charset="0"/>
                <a:cs typeface="SimSun" charset="0"/>
              </a:rPr>
              <a:t>NS-27-Rev20-22-slide 189</a:t>
            </a:r>
          </a:p>
          <a:p>
            <a:pPr eaLnBrk="1" hangingPunct="1"/>
            <a:r>
              <a:rPr lang="en-US" altLang="zh-CN" b="1" dirty="0">
                <a:latin typeface="Arial" panose="020B0604020202020204" pitchFamily="34" charset="0"/>
                <a:ea typeface="SimSun" charset="0"/>
                <a:cs typeface="SimSun" charset="0"/>
              </a:rPr>
              <a:t>SA-08-Mosaic Law-19-p38a</a:t>
            </a:r>
            <a:endParaRPr lang="zh-CN" altLang="en-US" b="1" dirty="0">
              <a:latin typeface="Arial" panose="020B0604020202020204" pitchFamily="34" charset="0"/>
              <a:ea typeface="SimSun" charset="0"/>
              <a:cs typeface="SimSun" charset="0"/>
            </a:endParaRPr>
          </a:p>
          <a:p>
            <a:pPr eaLnBrk="1" hangingPunct="1"/>
            <a:endParaRPr lang="zh-CN" altLang="en-US" b="1" dirty="0">
              <a:latin typeface="Arial" panose="020B0604020202020204" pitchFamily="34" charset="0"/>
              <a:ea typeface="SimSun" charset="0"/>
              <a:cs typeface="SimSun" charset="0"/>
            </a:endParaRPr>
          </a:p>
        </p:txBody>
      </p:sp>
    </p:spTree>
    <p:extLst>
      <p:ext uri="{BB962C8B-B14F-4D97-AF65-F5344CB8AC3E}">
        <p14:creationId xmlns:p14="http://schemas.microsoft.com/office/powerpoint/2010/main" val="324260841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a:t>NS-06-Rom9-13-slide 50</a:t>
            </a:r>
            <a:endParaRPr lang="en-US" dirty="0"/>
          </a:p>
          <a:p>
            <a:r>
              <a:rPr lang="en-US" dirty="0"/>
              <a:t>NS-22-Rev13-19-slide 53</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98E5EC-D061-BC46-AA62-5FF63F6BC05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3049089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52414222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What reasons can we give that simple trust in Christ alone puts us in a right relationship with God?</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480704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b="1"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b="1"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57590594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[Whether Old Testament or new, we have always been put in a right relationship with God by simple trust.]</a:t>
            </a:r>
          </a:p>
          <a:p>
            <a:r>
              <a:rPr lang="en-US" b="1" dirty="0">
                <a:latin typeface="Arial" panose="020B0604020202020204" pitchFamily="34" charset="0"/>
                <a:cs typeface="Arial" panose="020B0604020202020204" pitchFamily="34" charset="0"/>
              </a:rPr>
              <a:t>[Practical: Paul applies salvation by faith in Spirit-led living by exhorting balance and others-orientation.]</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733946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[Whether Old Testament or new, we have always been put in a right relationship with God by simple trust.]</a:t>
            </a: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[Practical: Paul applies salvation by faith in Spirit-led living by exhorting balance and others-orientation.]</a:t>
            </a:r>
          </a:p>
        </p:txBody>
      </p:sp>
    </p:spTree>
    <p:extLst>
      <p:ext uri="{BB962C8B-B14F-4D97-AF65-F5344CB8AC3E}">
        <p14:creationId xmlns:p14="http://schemas.microsoft.com/office/powerpoint/2010/main" val="118855983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97909747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8"/>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00185C-70D9-9B44-BB54-B680891FD75A}" type="slidenum">
              <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7697"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7698" name="Text Box 2"/>
          <p:cNvSpPr txBox="1">
            <a:spLocks noGrp="1" noChangeArrowheads="1"/>
          </p:cNvSpPr>
          <p:nvPr>
            <p:ph type="body" idx="1"/>
          </p:nvPr>
        </p:nvSpPr>
        <p:spPr>
          <a:xfrm>
            <a:off x="685800" y="4343400"/>
            <a:ext cx="5484813"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extLst>
      <p:ext uri="{BB962C8B-B14F-4D97-AF65-F5344CB8AC3E}">
        <p14:creationId xmlns:p14="http://schemas.microsoft.com/office/powerpoint/2010/main" val="290010174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6834" name="Rectangle 8"/>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D3FD8F-6790-F147-91C4-0D588D05C156}" type="slidenum">
              <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6673"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6674" name="Text Box 2"/>
          <p:cNvSpPr txBox="1">
            <a:spLocks noGrp="1" noChangeArrowheads="1"/>
          </p:cNvSpPr>
          <p:nvPr>
            <p:ph type="body" idx="1"/>
          </p:nvPr>
        </p:nvSpPr>
        <p:spPr>
          <a:xfrm>
            <a:off x="685800" y="4343400"/>
            <a:ext cx="5484813"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extLst>
      <p:ext uri="{BB962C8B-B14F-4D97-AF65-F5344CB8AC3E}">
        <p14:creationId xmlns:p14="http://schemas.microsoft.com/office/powerpoint/2010/main" val="301047481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8"/>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00185C-70D9-9B44-BB54-B680891FD75A}" type="slidenum">
              <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7697"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7698" name="Text Box 2"/>
          <p:cNvSpPr txBox="1">
            <a:spLocks noGrp="1" noChangeArrowheads="1"/>
          </p:cNvSpPr>
          <p:nvPr>
            <p:ph type="body" idx="1"/>
          </p:nvPr>
        </p:nvSpPr>
        <p:spPr>
          <a:xfrm>
            <a:off x="685800" y="4343400"/>
            <a:ext cx="5484813"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extLst>
      <p:ext uri="{BB962C8B-B14F-4D97-AF65-F5344CB8AC3E}">
        <p14:creationId xmlns:p14="http://schemas.microsoft.com/office/powerpoint/2010/main" val="303732743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8"/>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00185C-70D9-9B44-BB54-B680891FD75A}" type="slidenum">
              <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7697"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7698" name="Text Box 2"/>
          <p:cNvSpPr txBox="1">
            <a:spLocks noGrp="1" noChangeArrowheads="1"/>
          </p:cNvSpPr>
          <p:nvPr>
            <p:ph type="body" idx="1"/>
          </p:nvPr>
        </p:nvSpPr>
        <p:spPr>
          <a:xfrm>
            <a:off x="685800" y="4343400"/>
            <a:ext cx="5484813"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extLst>
      <p:ext uri="{BB962C8B-B14F-4D97-AF65-F5344CB8AC3E}">
        <p14:creationId xmlns:p14="http://schemas.microsoft.com/office/powerpoint/2010/main" val="131759171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663335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6050"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86051"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7E184EDC-750C-45FD-A31E-13ED6C91838C}"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13</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86052"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10A65D6-806E-4A57-9F54-DDD93D8E86C6}"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13</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8605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sp>
        <p:nvSpPr>
          <p:cNvPr id="386054" name="Rectangle 3"/>
          <p:cNvSpPr>
            <a:spLocks noGrp="1" noChangeArrowheads="1"/>
          </p:cNvSpPr>
          <p:nvPr>
            <p:ph type="body"/>
          </p:nvPr>
        </p:nvSpPr>
        <p:spPr>
          <a:xfrm>
            <a:off x="685800" y="4343400"/>
            <a:ext cx="5486400" cy="4114800"/>
          </a:xfrm>
          <a:noFill/>
          <a:ln/>
        </p:spPr>
        <p:txBody>
          <a:bodyPr wrap="none" anchor="ctr"/>
          <a:lstStyle/>
          <a:p>
            <a:r>
              <a:rPr lang="en-US" dirty="0">
                <a:latin typeface="Times New Roman" pitchFamily="18" charset="0"/>
              </a:rPr>
              <a:t>The Assyrian Empire—like most empires—developed in stages. Theirs was a westward expansion that conquered many areas, some of which are noted in Isaiah 7 such as Israel and Syria. A total of 12 nations allied to fight Assyria, but Isaiah 13-23 lists their alliance as a futile attempt since God destined the Assyrians to destroy them all.</a:t>
            </a:r>
          </a:p>
          <a:p>
            <a:endParaRPr lang="en-US" dirty="0"/>
          </a:p>
          <a:p>
            <a:r>
              <a:rPr lang="ar-JO" b="1" dirty="0">
                <a:cs typeface="Arial" panose="020B0604020202020204" pitchFamily="34" charset="0"/>
              </a:rPr>
              <a:t>Nineveh repented 100 years earlier </a:t>
            </a:r>
            <a:r>
              <a:rPr lang="en-US" dirty="0"/>
              <a:t>than Nahum </a:t>
            </a:r>
            <a:r>
              <a:rPr lang="ar-JO" b="1" dirty="0">
                <a:cs typeface="Arial" panose="020B0604020202020204" pitchFamily="34" charset="0"/>
              </a:rPr>
              <a:t>under Jonah but then went back to its sin.</a:t>
            </a:r>
          </a:p>
          <a:p>
            <a:r>
              <a:rPr lang="ar-JO" b="1" dirty="0">
                <a:cs typeface="Arial" panose="020B0604020202020204" pitchFamily="34" charset="0"/>
              </a:rPr>
              <a:t>Assyrians invaded Israel 60 years earlier</a:t>
            </a:r>
            <a:r>
              <a:rPr lang="en-US" dirty="0"/>
              <a:t> than Nahum during Isaiah's day </a:t>
            </a:r>
            <a:r>
              <a:rPr lang="ar-JO" b="1" dirty="0">
                <a:cs typeface="Arial" panose="020B0604020202020204" pitchFamily="34" charset="0"/>
              </a:rPr>
              <a:t>and scattered the people.</a:t>
            </a:r>
          </a:p>
          <a:p>
            <a:r>
              <a:rPr lang="ar-JO" b="1" dirty="0">
                <a:cs typeface="Arial" panose="020B0604020202020204" pitchFamily="34" charset="0"/>
              </a:rPr>
              <a:t>Then they destroyed 46 towns of Judah—all but Jerusalem</a:t>
            </a:r>
            <a:r>
              <a:rPr lang="en-US" dirty="0"/>
              <a:t> in 701 BC!</a:t>
            </a:r>
          </a:p>
          <a:p>
            <a:r>
              <a:rPr lang="en-US" dirty="0"/>
              <a:t>———————</a:t>
            </a:r>
          </a:p>
          <a:p>
            <a:r>
              <a:rPr lang="en-US" dirty="0">
                <a:latin typeface="Times New Roman" charset="0"/>
                <a:ea typeface="ＭＳ Ｐゴシック" charset="0"/>
                <a:cs typeface="ＭＳ Ｐゴシック" charset="0"/>
              </a:rPr>
              <a:t>Common-370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itchFamily="18" charset="0"/>
              </a:rPr>
              <a:t>BG-03-Table of Nations &amp; OT Peoples-37</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ES-29-Antisemitism-14</a:t>
            </a:r>
          </a:p>
          <a:p>
            <a:r>
              <a:rPr lang="en-US" dirty="0">
                <a:latin typeface="Times New Roman" charset="0"/>
                <a:ea typeface="ＭＳ Ｐゴシック" charset="0"/>
                <a:cs typeface="ＭＳ Ｐゴシック" charset="0"/>
              </a:rPr>
              <a:t>OS-23-Isaiah1-12-slide 113</a:t>
            </a:r>
          </a:p>
          <a:p>
            <a:r>
              <a:rPr lang="en-US" dirty="0">
                <a:latin typeface="Times New Roman" charset="0"/>
                <a:ea typeface="ＭＳ Ｐゴシック" charset="0"/>
                <a:cs typeface="ＭＳ Ｐゴシック" charset="0"/>
              </a:rPr>
              <a:t>OS-34-Nahum-38</a:t>
            </a:r>
          </a:p>
        </p:txBody>
      </p:sp>
    </p:spTree>
    <p:extLst>
      <p:ext uri="{BB962C8B-B14F-4D97-AF65-F5344CB8AC3E}">
        <p14:creationId xmlns:p14="http://schemas.microsoft.com/office/powerpoint/2010/main" val="101611739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SG" sz="1200" b="1" kern="1200" dirty="0">
                <a:solidFill>
                  <a:schemeClr val="tx1"/>
                </a:solidFill>
                <a:effectLst/>
                <a:latin typeface="Times New Roman" pitchFamily="-112" charset="0"/>
                <a:ea typeface="ＭＳ Ｐゴシック" charset="-128"/>
                <a:cs typeface="ＭＳ Ｐゴシック" charset="-128"/>
              </a:rPr>
              <a:t>4:3</a:t>
            </a:r>
            <a:r>
              <a:rPr lang="en-SG" sz="1200" kern="1200" dirty="0">
                <a:solidFill>
                  <a:schemeClr val="tx1"/>
                </a:solidFill>
                <a:effectLst/>
                <a:latin typeface="Times New Roman" pitchFamily="-112" charset="0"/>
                <a:ea typeface="ＭＳ Ｐゴシック" charset="-128"/>
                <a:cs typeface="ＭＳ Ｐゴシック" charset="-128"/>
              </a:rPr>
              <a:t>. Paul applied the illustration in order to show the contrast between the believers’ former position and what they now enjoyed. Formerly, in their state of spiritual immaturity </a:t>
            </a:r>
            <a:r>
              <a:rPr lang="en-SG" sz="1200" b="1" kern="1200" dirty="0">
                <a:solidFill>
                  <a:schemeClr val="tx1"/>
                </a:solidFill>
                <a:effectLst/>
                <a:latin typeface="Times New Roman" pitchFamily="-112" charset="0"/>
                <a:ea typeface="ＭＳ Ｐゴシック" charset="-128"/>
                <a:cs typeface="ＭＳ Ｐゴシック" charset="-128"/>
              </a:rPr>
              <a:t>(when we were children,</a:t>
            </a:r>
            <a:r>
              <a:rPr lang="en-SG" sz="1200" kern="1200" dirty="0">
                <a:solidFill>
                  <a:schemeClr val="tx1"/>
                </a:solidFill>
                <a:effectLst/>
                <a:latin typeface="Times New Roman" pitchFamily="-112" charset="0"/>
                <a:ea typeface="ＭＳ Ｐゴシック" charset="-128"/>
                <a:cs typeface="ＭＳ Ｐゴシック" charset="-128"/>
              </a:rPr>
              <a:t> nh/</a:t>
            </a:r>
            <a:r>
              <a:rPr lang="en-SG" sz="1200" kern="1200" dirty="0" err="1">
                <a:solidFill>
                  <a:schemeClr val="tx1"/>
                </a:solidFill>
                <a:effectLst/>
                <a:latin typeface="Times New Roman" pitchFamily="-112" charset="0"/>
                <a:ea typeface="ＭＳ Ｐゴシック" charset="-128"/>
                <a:cs typeface="ＭＳ Ｐゴシック" charset="-128"/>
              </a:rPr>
              <a:t>pioi</a:t>
            </a:r>
            <a:r>
              <a:rPr lang="en-SG" sz="1200" kern="1200" dirty="0">
                <a:solidFill>
                  <a:schemeClr val="tx1"/>
                </a:solidFill>
                <a:effectLst/>
                <a:latin typeface="Times New Roman" pitchFamily="-112" charset="0"/>
                <a:ea typeface="ＭＳ Ｐゴシック" charset="-128"/>
                <a:cs typeface="ＭＳ Ｐゴシック" charset="-128"/>
              </a:rPr>
              <a:t>), they were like slaves. The scope of that </a:t>
            </a:r>
            <a:r>
              <a:rPr lang="en-SG" sz="1200" b="1" kern="1200" dirty="0">
                <a:solidFill>
                  <a:schemeClr val="tx1"/>
                </a:solidFill>
                <a:effectLst/>
                <a:latin typeface="Times New Roman" pitchFamily="-112" charset="0"/>
                <a:ea typeface="ＭＳ Ｐゴシック" charset="-128"/>
                <a:cs typeface="ＭＳ Ｐゴシック" charset="-128"/>
              </a:rPr>
              <a:t>slavery</a:t>
            </a:r>
            <a:r>
              <a:rPr lang="en-SG" sz="1200" kern="1200" dirty="0">
                <a:solidFill>
                  <a:schemeClr val="tx1"/>
                </a:solidFill>
                <a:effectLst/>
                <a:latin typeface="Times New Roman" pitchFamily="-112" charset="0"/>
                <a:ea typeface="ＭＳ Ｐゴシック" charset="-128"/>
                <a:cs typeface="ＭＳ Ｐゴシック" charset="-128"/>
              </a:rPr>
              <a:t> was described as being </a:t>
            </a:r>
            <a:r>
              <a:rPr lang="en-SG" sz="1200" b="1" kern="1200" dirty="0">
                <a:solidFill>
                  <a:schemeClr val="tx1"/>
                </a:solidFill>
                <a:effectLst/>
                <a:latin typeface="Times New Roman" pitchFamily="-112" charset="0"/>
                <a:ea typeface="ＭＳ Ｐゴシック" charset="-128"/>
                <a:cs typeface="ＭＳ Ｐゴシック" charset="-128"/>
              </a:rPr>
              <a:t>under the basic principles</a:t>
            </a:r>
            <a:r>
              <a:rPr lang="en-SG" sz="1200" kern="1200" dirty="0">
                <a:solidFill>
                  <a:schemeClr val="tx1"/>
                </a:solidFill>
                <a:effectLst/>
                <a:latin typeface="Times New Roman" pitchFamily="-112" charset="0"/>
                <a:ea typeface="ＭＳ Ｐゴシック" charset="-128"/>
                <a:cs typeface="ＭＳ Ｐゴシック" charset="-128"/>
              </a:rPr>
              <a:t> (</a:t>
            </a:r>
            <a:r>
              <a:rPr lang="en-SG" sz="1200" kern="1200" dirty="0" err="1">
                <a:solidFill>
                  <a:schemeClr val="tx1"/>
                </a:solidFill>
                <a:effectLst/>
                <a:latin typeface="Times New Roman" pitchFamily="-112" charset="0"/>
                <a:ea typeface="ＭＳ Ｐゴシック" charset="-128"/>
                <a:cs typeface="ＭＳ Ｐゴシック" charset="-128"/>
              </a:rPr>
              <a:t>stoicei√a</a:t>
            </a:r>
            <a:r>
              <a:rPr lang="en-SG" sz="1200" kern="1200" dirty="0">
                <a:solidFill>
                  <a:schemeClr val="tx1"/>
                </a:solidFill>
                <a:effectLst/>
                <a:latin typeface="Times New Roman" pitchFamily="-112" charset="0"/>
                <a:ea typeface="ＭＳ Ｐゴシック" charset="-128"/>
                <a:cs typeface="ＭＳ Ｐゴシック" charset="-128"/>
              </a:rPr>
              <a:t>, “elements”) </a:t>
            </a:r>
            <a:r>
              <a:rPr lang="en-SG" sz="1200" b="1" kern="1200" dirty="0">
                <a:solidFill>
                  <a:schemeClr val="tx1"/>
                </a:solidFill>
                <a:effectLst/>
                <a:latin typeface="Times New Roman" pitchFamily="-112" charset="0"/>
                <a:ea typeface="ＭＳ Ｐゴシック" charset="-128"/>
                <a:cs typeface="ＭＳ Ｐゴシック" charset="-128"/>
              </a:rPr>
              <a:t>of the world.</a:t>
            </a:r>
            <a:r>
              <a:rPr lang="en-SG" sz="1200" kern="1200" dirty="0">
                <a:solidFill>
                  <a:schemeClr val="tx1"/>
                </a:solidFill>
                <a:effectLst/>
                <a:latin typeface="Times New Roman" pitchFamily="-112" charset="0"/>
                <a:ea typeface="ＭＳ Ｐゴシック" charset="-128"/>
                <a:cs typeface="ＭＳ Ｐゴシック" charset="-128"/>
              </a:rPr>
              <a:t> Though often interpreted as a reference to the Mosaic Law, this view does not fit the </a:t>
            </a:r>
            <a:r>
              <a:rPr lang="ar-SA" sz="1200" kern="1200" dirty="0">
                <a:solidFill>
                  <a:schemeClr val="tx1"/>
                </a:solidFill>
                <a:effectLst/>
                <a:latin typeface="Times New Roman" pitchFamily="-112" charset="0"/>
                <a:ea typeface="ＭＳ Ｐゴシック" charset="-128"/>
                <a:cs typeface="ＭＳ Ｐゴシック" charset="-128"/>
              </a:rPr>
              <a:t>غلاطية</a:t>
            </a:r>
            <a:r>
              <a:rPr lang="en-SG" sz="1200" kern="1200" dirty="0">
                <a:solidFill>
                  <a:schemeClr val="tx1"/>
                </a:solidFill>
                <a:effectLst/>
                <a:latin typeface="Times New Roman" pitchFamily="-112" charset="0"/>
                <a:ea typeface="ＭＳ Ｐゴシック" charset="-128"/>
                <a:cs typeface="ＭＳ Ｐゴシック" charset="-128"/>
              </a:rPr>
              <a:t>, most of whom were Gentile pagans before conversion and were never under the Law. It seems better to understand the “basic principles” to refer to the elementary stages of religious experience, whether of Jews under the Law or Gentiles in bondage to heathen religions (cf. “weak and miserable principles” in v. 9, and “basic principles of this world” in Col. 2:20) Thus all were enslaved until Christ emancipated them” (Donald K. Campbell, “</a:t>
            </a:r>
            <a:r>
              <a:rPr lang="en-US" sz="1200" kern="1200" dirty="0">
                <a:solidFill>
                  <a:schemeClr val="tx1"/>
                </a:solidFill>
                <a:effectLst/>
                <a:latin typeface="Times New Roman" pitchFamily="-112" charset="0"/>
                <a:ea typeface="ＭＳ Ｐゴシック" charset="-128"/>
                <a:cs typeface="ＭＳ Ｐゴシック" charset="-128"/>
              </a:rPr>
              <a:t>Galatians</a:t>
            </a:r>
            <a:r>
              <a:rPr lang="en-SG" sz="1200" kern="1200" dirty="0">
                <a:solidFill>
                  <a:schemeClr val="tx1"/>
                </a:solidFill>
                <a:effectLst/>
                <a:latin typeface="Times New Roman" pitchFamily="-112" charset="0"/>
                <a:ea typeface="ＭＳ Ｐゴシック" charset="-128"/>
                <a:cs typeface="ＭＳ Ｐゴシック" charset="-128"/>
              </a:rPr>
              <a:t>,” in </a:t>
            </a:r>
            <a:r>
              <a:rPr lang="en-SG" sz="1200" i="1" kern="1200" dirty="0">
                <a:solidFill>
                  <a:schemeClr val="tx1"/>
                </a:solidFill>
                <a:effectLst/>
                <a:latin typeface="Times New Roman" pitchFamily="-112" charset="0"/>
                <a:ea typeface="ＭＳ Ｐゴシック" charset="-128"/>
                <a:cs typeface="ＭＳ Ｐゴシック" charset="-128"/>
              </a:rPr>
              <a:t>The Bible Knowledge Commentary</a:t>
            </a:r>
            <a:r>
              <a:rPr lang="en-SG" sz="1200" i="0" kern="1200" dirty="0">
                <a:solidFill>
                  <a:schemeClr val="tx1"/>
                </a:solidFill>
                <a:effectLst/>
                <a:latin typeface="Times New Roman" pitchFamily="-112" charset="0"/>
                <a:ea typeface="ＭＳ Ｐゴシック" charset="-128"/>
                <a:cs typeface="ＭＳ Ｐゴシック" charset="-128"/>
              </a:rPr>
              <a:t>, 2:601). </a:t>
            </a:r>
            <a:endParaRPr lang="en-SG" sz="1200" kern="1200" dirty="0">
              <a:solidFill>
                <a:schemeClr val="tx1"/>
              </a:solidFill>
              <a:effectLst/>
              <a:latin typeface="Times New Roman" pitchFamily="-112" charset="0"/>
              <a:ea typeface="ＭＳ Ｐゴシック" charset="-128"/>
              <a:cs typeface="ＭＳ Ｐゴシック" charset="-128"/>
            </a:endParaRPr>
          </a:p>
        </p:txBody>
      </p:sp>
    </p:spTree>
    <p:extLst>
      <p:ext uri="{BB962C8B-B14F-4D97-AF65-F5344CB8AC3E}">
        <p14:creationId xmlns:p14="http://schemas.microsoft.com/office/powerpoint/2010/main" val="298519135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876885-CFC2-FA47-B126-9E921394AC3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0930" name="Rectangle 2"/>
          <p:cNvSpPr>
            <a:spLocks noGrp="1" noRot="1" noChangeAspect="1" noChangeArrowheads="1" noTextEdit="1"/>
          </p:cNvSpPr>
          <p:nvPr>
            <p:ph type="sldImg"/>
          </p:nvPr>
        </p:nvSpPr>
        <p:spPr>
          <a:ln/>
        </p:spPr>
      </p:sp>
      <p:sp>
        <p:nvSpPr>
          <p:cNvPr id="3809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A son’s privileges over a slave’s shows a believer's faith over the Law (4:1-11).</a:t>
            </a:r>
            <a:endParaRPr lang="en-SG" sz="1200" b="1" kern="1200" dirty="0">
              <a:solidFill>
                <a:schemeClr val="tx1"/>
              </a:solidFill>
              <a:effectLst/>
              <a:latin typeface="Arial" panose="020B0604020202020204" pitchFamily="34" charset="0"/>
              <a:ea typeface="ＭＳ Ｐゴシック" charset="-128"/>
              <a:cs typeface="Arial" panose="020B0604020202020204" pitchFamily="34" charset="0"/>
            </a:endParaRP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4815329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2BC720-604A-384A-B995-CB0910A7883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Isaac (=Abrahamic Covenant)—not Ishmael (=Mosaic Covenant)—shows faith (4:21-31).</a:t>
            </a:r>
            <a:endParaRPr lang="en-SG" sz="1200" b="1" kern="1200" dirty="0">
              <a:solidFill>
                <a:schemeClr val="tx1"/>
              </a:solidFill>
              <a:effectLst/>
              <a:latin typeface="Arial" panose="020B0604020202020204" pitchFamily="34" charset="0"/>
              <a:ea typeface="ＭＳ Ｐゴシック" charset="-128"/>
              <a:cs typeface="Arial" panose="020B0604020202020204" pitchFamily="34" charset="0"/>
            </a:endParaRPr>
          </a:p>
          <a:p>
            <a:pPr eaLnBrk="1" hangingPunct="1"/>
            <a:endParaRPr lang="en-GB"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666810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https://</a:t>
            </a:r>
            <a:r>
              <a:rPr lang="en-US" dirty="0" err="1">
                <a:cs typeface="ＭＳ Ｐゴシック" charset="0"/>
              </a:rPr>
              <a:t>i.pinimg.com</a:t>
            </a:r>
            <a:r>
              <a:rPr lang="en-US" dirty="0">
                <a:cs typeface="ＭＳ Ｐゴシック" charset="0"/>
              </a:rPr>
              <a:t>/originals/dd/c4/ed/ddc4ed300ae94e7dc6d764fd43b66de1.jpg</a:t>
            </a:r>
          </a:p>
        </p:txBody>
      </p:sp>
    </p:spTree>
    <p:extLst>
      <p:ext uri="{BB962C8B-B14F-4D97-AF65-F5344CB8AC3E}">
        <p14:creationId xmlns:p14="http://schemas.microsoft.com/office/powerpoint/2010/main" val="176914302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84666535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24530091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God loves all people, so Satan hates all people for whom Christ died.</a:t>
            </a:r>
          </a:p>
          <a:p>
            <a:endParaRPr lang="en-US" dirty="0"/>
          </a:p>
          <a:p>
            <a:r>
              <a:rPr lang="en-US" dirty="0"/>
              <a:t>Picture from:</a:t>
            </a:r>
          </a:p>
          <a:p>
            <a:r>
              <a:rPr lang="en-US" b="1" dirty="0"/>
              <a:t>For Jewish Agency, Israeli Arabs an increasing priority</a:t>
            </a:r>
          </a:p>
          <a:p>
            <a:r>
              <a:rPr lang="en-US" b="1" dirty="0"/>
              <a:t>Branded as the Agency's “Global Tikkun Olam initiative,” project Ten sends Jewish youth to work in vulnerable communities around the world and in Israel.</a:t>
            </a:r>
          </a:p>
          <a:p>
            <a:r>
              <a:rPr lang="en-US" dirty="0"/>
              <a:t>By </a:t>
            </a:r>
            <a:r>
              <a:rPr lang="en-US" dirty="0">
                <a:hlinkClick r:id="rId3"/>
              </a:rPr>
              <a:t>SAM SOKOL</a:t>
            </a:r>
            <a:r>
              <a:rPr lang="en-US" dirty="0"/>
              <a:t> FEBRUARY 21, 2016 20:51 </a:t>
            </a:r>
            <a:r>
              <a:rPr lang="en-US" b="1" dirty="0"/>
              <a:t>Updated:</a:t>
            </a:r>
            <a:r>
              <a:rPr lang="en-US" dirty="0"/>
              <a:t> FEBRUARY 22, 2016 02:09 </a:t>
            </a:r>
          </a:p>
          <a:p>
            <a:r>
              <a:rPr lang="en-US" dirty="0"/>
              <a:t>https://</a:t>
            </a:r>
            <a:r>
              <a:rPr lang="en-US" dirty="0" err="1"/>
              <a:t>www.jpost.com</a:t>
            </a:r>
            <a:r>
              <a:rPr lang="en-US" dirty="0"/>
              <a:t>/</a:t>
            </a:r>
            <a:r>
              <a:rPr lang="en-US" dirty="0" err="1"/>
              <a:t>israel</a:t>
            </a:r>
            <a:r>
              <a:rPr lang="en-US" dirty="0"/>
              <a:t>-news/for-jewish-agency-israeli-arabs-an-increasing-priority-445642</a:t>
            </a:r>
          </a:p>
          <a:p>
            <a:endParaRPr lang="en-US" dirty="0"/>
          </a:p>
          <a:p>
            <a:r>
              <a:rPr lang="en-US" dirty="0"/>
              <a:t>The Jewish Agency is seriously interested in increasing its involvement in the Israeli-Arab community and in working with Druse and </a:t>
            </a:r>
            <a:r>
              <a:rPr lang="en-US" dirty="0" err="1"/>
              <a:t>Beduin</a:t>
            </a:r>
            <a:r>
              <a:rPr lang="en-US" dirty="0"/>
              <a:t>, the agency’s board of governors was told during the opening of their triennial gathering in Tel Aviv on </a:t>
            </a:r>
            <a:r>
              <a:rPr lang="en-US" dirty="0" err="1"/>
              <a:t>Sunday.As</a:t>
            </a:r>
            <a:r>
              <a:rPr lang="en-US" dirty="0"/>
              <a:t> recently as five years ago, the agency did not employ any Druse or Arabs, while today there are 75 on the payroll and around NIS 10 million is allocated to programs among the non-Jewish minority groups in Israel, agency representatives </a:t>
            </a:r>
            <a:r>
              <a:rPr lang="en-US" dirty="0" err="1"/>
              <a:t>said.“As</a:t>
            </a:r>
            <a:r>
              <a:rPr lang="en-US" dirty="0"/>
              <a:t> a Zionist I believe that this is important for the future of our democracy,” agency chairman </a:t>
            </a:r>
            <a:r>
              <a:rPr lang="en-US" dirty="0" err="1"/>
              <a:t>Natan</a:t>
            </a:r>
            <a:r>
              <a:rPr lang="en-US" dirty="0"/>
              <a:t> Sharansky announced, addressing board members during a session on the subject.</a:t>
            </a:r>
          </a:p>
        </p:txBody>
      </p:sp>
    </p:spTree>
    <p:extLst>
      <p:ext uri="{BB962C8B-B14F-4D97-AF65-F5344CB8AC3E}">
        <p14:creationId xmlns:p14="http://schemas.microsoft.com/office/powerpoint/2010/main" val="157281571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662363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AD52A3B-185E-1C46-B5F3-0850D64619E4}" type="slidenum">
              <a:rPr kumimoji="0" lang="en-US" sz="1200" b="0" i="0" u="none" strike="noStrike" kern="1200" cap="none" spc="0" normalizeH="0" baseline="0" noProof="0">
                <a:ln>
                  <a:noFill/>
                </a:ln>
                <a:solidFill>
                  <a:srgbClr val="000000"/>
                </a:solidFill>
                <a:effectLst/>
                <a:uLnTx/>
                <a:uFillTx/>
                <a:latin typeface="Times New Roman" charset="0"/>
                <a:ea typeface="Osaka"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Osaka" charset="0"/>
            </a:endParaRPr>
          </a:p>
        </p:txBody>
      </p:sp>
      <p:sp>
        <p:nvSpPr>
          <p:cNvPr id="529410" name="Rectangle 2"/>
          <p:cNvSpPr>
            <a:spLocks noGrp="1" noRot="1" noChangeAspect="1" noChangeArrowheads="1" noTextEdit="1"/>
          </p:cNvSpPr>
          <p:nvPr>
            <p:ph type="sldImg"/>
          </p:nvPr>
        </p:nvSpPr>
        <p:spPr>
          <a:ln/>
        </p:spPr>
      </p:sp>
      <p:sp>
        <p:nvSpPr>
          <p:cNvPr id="529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In the day of the LORD, God will send the indwelling of the Spirit upon all Jews and celestial signs [when the Jewish nation repents at the return of Christ] (Joel 2:28-32).</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91112573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God notes these phenomena in the skies which were NOT at Pentecost in Acts 2. This clues us in that only the first part of the prophecy was fulfilled then in the outpouring of the Spirit. The rest will be fulfilled when Christ returns and the “terrible day of the LORD arrives.”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80099651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4207025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This verse teaches that, at the return of Christ when the prosperity of Israel is restored and the nations judged (</a:t>
            </a:r>
            <a:r>
              <a:rPr lang="ar-SA" b="1" dirty="0" err="1">
                <a:latin typeface="Arial" panose="020B0604020202020204" pitchFamily="34" charset="0"/>
                <a:cs typeface="Arial" panose="020B0604020202020204" pitchFamily="34" charset="0"/>
              </a:rPr>
              <a:t>يوئيل</a:t>
            </a:r>
            <a:r>
              <a:rPr lang="en-US" b="1" dirty="0">
                <a:latin typeface="Arial" panose="020B0604020202020204" pitchFamily="34" charset="0"/>
                <a:cs typeface="Arial" panose="020B0604020202020204" pitchFamily="34" charset="0"/>
              </a:rPr>
              <a:t> 3:1-2a), Gentile armies will be judged for three crimes:</a:t>
            </a:r>
          </a:p>
          <a:p>
            <a:pPr marL="228600" indent="-228600">
              <a:buAutoNum type="arabicParenBoth"/>
            </a:pPr>
            <a:r>
              <a:rPr lang="en-US" b="1" dirty="0">
                <a:latin typeface="Arial" panose="020B0604020202020204" pitchFamily="34" charset="0"/>
                <a:cs typeface="Arial" panose="020B0604020202020204" pitchFamily="34" charset="0"/>
              </a:rPr>
              <a:t>Harming Israel</a:t>
            </a:r>
          </a:p>
          <a:p>
            <a:pPr marL="228600" indent="-228600">
              <a:buAutoNum type="arabicParenBoth"/>
            </a:pPr>
            <a:r>
              <a:rPr lang="en-US" b="1" dirty="0">
                <a:latin typeface="Arial" panose="020B0604020202020204" pitchFamily="34" charset="0"/>
                <a:cs typeface="Arial" panose="020B0604020202020204" pitchFamily="34" charset="0"/>
              </a:rPr>
              <a:t>Scattering Jews among the nations, and</a:t>
            </a:r>
          </a:p>
          <a:p>
            <a:pPr marL="228600" indent="-228600">
              <a:buAutoNum type="arabicParenBoth"/>
            </a:pPr>
            <a:r>
              <a:rPr lang="en-US" b="1" dirty="0">
                <a:latin typeface="Arial" panose="020B0604020202020204" pitchFamily="34" charset="0"/>
                <a:cs typeface="Arial" panose="020B0604020202020204" pitchFamily="34" charset="0"/>
              </a:rPr>
              <a:t>Dividing Israel into various parts.</a:t>
            </a:r>
          </a:p>
          <a:p>
            <a:pPr marL="228600" indent="-228600">
              <a:buAutoNum type="arabicParenBoth"/>
            </a:pPr>
            <a:endParaRPr lang="en-US" b="1" dirty="0">
              <a:latin typeface="Arial" panose="020B0604020202020204" pitchFamily="34" charset="0"/>
              <a:cs typeface="Arial" panose="020B0604020202020204" pitchFamily="34" charset="0"/>
            </a:endParaRPr>
          </a:p>
          <a:p>
            <a:pPr marL="0" indent="0">
              <a:buNone/>
            </a:pPr>
            <a:r>
              <a:rPr lang="en-US" b="1" dirty="0">
                <a:latin typeface="Arial" panose="020B0604020202020204" pitchFamily="34" charset="0"/>
                <a:cs typeface="Arial" panose="020B0604020202020204" pitchFamily="34" charset="0"/>
              </a:rPr>
              <a:t>The 2020 peace accords between Israel and Bahrain and between Israel and UAE were accomplished on the condition that Israel keep the land divided among Israel and the Palestinians. </a:t>
            </a:r>
          </a:p>
        </p:txBody>
      </p:sp>
    </p:spTree>
    <p:extLst>
      <p:ext uri="{BB962C8B-B14F-4D97-AF65-F5344CB8AC3E}">
        <p14:creationId xmlns:p14="http://schemas.microsoft.com/office/powerpoint/2010/main" val="46910287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150</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4305931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537" name="Rectangle 2"/>
          <p:cNvSpPr>
            <a:spLocks noGrp="1" noRot="1" noChangeAspect="1" noChangeArrowheads="1" noTextEdit="1"/>
          </p:cNvSpPr>
          <p:nvPr>
            <p:ph type="sldImg"/>
          </p:nvPr>
        </p:nvSpPr>
        <p:spPr>
          <a:xfrm>
            <a:off x="1150938" y="692150"/>
            <a:ext cx="4556125" cy="3416300"/>
          </a:xfrm>
          <a:ln/>
        </p:spPr>
      </p:sp>
      <p:sp>
        <p:nvSpPr>
          <p:cNvPr id="108953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64415947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537" name="Rectangle 2"/>
          <p:cNvSpPr>
            <a:spLocks noGrp="1" noRot="1" noChangeAspect="1" noChangeArrowheads="1" noTextEdit="1"/>
          </p:cNvSpPr>
          <p:nvPr>
            <p:ph type="sldImg"/>
          </p:nvPr>
        </p:nvSpPr>
        <p:spPr>
          <a:xfrm>
            <a:off x="1150938" y="692150"/>
            <a:ext cx="4556125" cy="3416300"/>
          </a:xfrm>
          <a:ln/>
        </p:spPr>
      </p:sp>
      <p:sp>
        <p:nvSpPr>
          <p:cNvPr id="108953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73944043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This is millennial and not today. No one argues for distributing the land to the twelve tribes today, but they only say that the land should be shared with Gentiles today.</a:t>
            </a:r>
          </a:p>
          <a:p>
            <a:r>
              <a:rPr lang="en-US" dirty="0"/>
              <a:t>_____________</a:t>
            </a:r>
          </a:p>
          <a:p>
            <a:r>
              <a:rPr lang="en-US" dirty="0"/>
              <a:t>OS-23-Isaiah49-59—slide 79</a:t>
            </a:r>
          </a:p>
          <a:p>
            <a:r>
              <a:rPr lang="en-US" dirty="0"/>
              <a:t>OS-26-Ezek44-48—slide 80</a:t>
            </a:r>
          </a:p>
          <a:p>
            <a:endParaRPr lang="en-US" dirty="0"/>
          </a:p>
        </p:txBody>
      </p:sp>
    </p:spTree>
    <p:extLst>
      <p:ext uri="{BB962C8B-B14F-4D97-AF65-F5344CB8AC3E}">
        <p14:creationId xmlns:p14="http://schemas.microsoft.com/office/powerpoint/2010/main" val="179146574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F804E26-817F-FB42-A268-1F039CC5C63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14082" name="Rectangle 2"/>
          <p:cNvSpPr>
            <a:spLocks noGrp="1" noRot="1" noChangeAspect="1" noChangeArrowheads="1"/>
          </p:cNvSpPr>
          <p:nvPr>
            <p:ph type="sldImg"/>
          </p:nvPr>
        </p:nvSpPr>
        <p:spPr>
          <a:solidFill>
            <a:srgbClr val="FFFFFF"/>
          </a:solidFill>
          <a:ln/>
        </p:spPr>
      </p:sp>
      <p:sp>
        <p:nvSpPr>
          <p:cNvPr id="81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608821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207FCE-E86E-AE4C-A97F-6F55256402B1}" type="slidenum">
              <a:rPr kumimoji="0" lang="en-US" sz="1200" b="0" i="0" u="none" strike="noStrike" kern="1200" cap="none" spc="0" normalizeH="0" baseline="0" noProof="0">
                <a:ln>
                  <a:noFill/>
                </a:ln>
                <a:solidFill>
                  <a:srgbClr val="000000"/>
                </a:solidFill>
                <a:effectLst/>
                <a:uLnTx/>
                <a:uFillTx/>
                <a:latin typeface="Times New Roman" charset="0"/>
                <a:ea typeface="Osaka"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Osaka" charset="0"/>
            </a:endParaRPr>
          </a:p>
        </p:txBody>
      </p:sp>
      <p:sp>
        <p:nvSpPr>
          <p:cNvPr id="533506" name="Rectangle 2"/>
          <p:cNvSpPr>
            <a:spLocks noGrp="1" noRot="1" noChangeAspect="1" noChangeArrowheads="1" noTextEdit="1"/>
          </p:cNvSpPr>
          <p:nvPr>
            <p:ph type="sldImg"/>
          </p:nvPr>
        </p:nvSpPr>
        <p:spPr>
          <a:ln/>
        </p:spPr>
      </p:sp>
      <p:sp>
        <p:nvSpPr>
          <p:cNvPr id="533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57327180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1294835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47680296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ES Eschatology (Future) in Arabic</a:t>
            </a:r>
          </a:p>
          <a:p>
            <a:r>
              <a:rPr lang="en-US" dirty="0"/>
              <a:t>______________</a:t>
            </a:r>
          </a:p>
          <a:p>
            <a:r>
              <a:rPr lang="en-US" dirty="0"/>
              <a:t>Common-</a:t>
            </a:r>
            <a:r>
              <a:rPr lang="en-US" b="1" dirty="0">
                <a:latin typeface="Arial" panose="020B0604020202020204" pitchFamily="34" charset="0"/>
                <a:ea typeface="ＭＳ Ｐゴシック" charset="0"/>
              </a:rPr>
              <a:t>20</a:t>
            </a:r>
            <a:endParaRPr lang="en-US" dirty="0"/>
          </a:p>
        </p:txBody>
      </p:sp>
    </p:spTree>
    <p:extLst>
      <p:ext uri="{BB962C8B-B14F-4D97-AF65-F5344CB8AC3E}">
        <p14:creationId xmlns:p14="http://schemas.microsoft.com/office/powerpoint/2010/main" val="1816876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6C17CE-3259-1B49-AB75-7687188AA60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rtl="1" eaLnBrk="1" fontAlgn="base" hangingPunct="1">
              <a:spcBef>
                <a:spcPct val="30000"/>
              </a:spcBef>
              <a:spcAft>
                <a:spcPct val="0"/>
              </a:spcAft>
            </a:pPr>
            <a:r>
              <a:rPr lang="ar-SA" dirty="0">
                <a:latin typeface="Times New Roman" charset="0"/>
                <a:ea typeface="ＭＳ Ｐゴシック" charset="0"/>
                <a:cs typeface="ＭＳ Ｐゴシック" charset="0"/>
              </a:rPr>
              <a:t>•	غزت أشور في كل الاتجاهات، وبشكل خاص باتجاه الغرب، بم في ذلك إسرائيل عندما سقطت السامرة عام 722 ق. م. تم ترحيل معظم الناس إلى بلدان أخرى، وبقي عدد قليل منهم. </a:t>
            </a:r>
          </a:p>
          <a:p>
            <a:pPr algn="r" rtl="1" eaLnBrk="1" fontAlgn="base" hangingPunct="1">
              <a:spcBef>
                <a:spcPct val="30000"/>
              </a:spcBef>
              <a:spcAft>
                <a:spcPct val="0"/>
              </a:spcAft>
            </a:pPr>
            <a:r>
              <a:rPr lang="ar-SA" dirty="0">
                <a:latin typeface="Times New Roman" charset="0"/>
                <a:ea typeface="ＭＳ Ｐゴシック" charset="0"/>
                <a:cs typeface="ＭＳ Ｐゴシック" charset="0"/>
              </a:rPr>
              <a:t>•	جلب الآشوريون شعوبًا أخرى مهزومة إلى حدود أراضي إسرائيل، وأدى التزاوج بين تلك القلة المتبقية الشعوب الوثنية لظهور أعراق مختلطة نصفها من اليهود والنصف الآخر من الأمم. أطلق عليهم اسم العاصمة السابقة ثم أطلق عليهم اسم السامريين. كان اليهود ذوي الدم الكامل يحتقرونهم. </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Common-415</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Kings-250</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OS-14-2 Chron-316</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OS-23-Isaiah13-23—slide 71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OS-24-Jeremiah-242</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OS-32-Jonah-39</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(Pompey)-4</a:t>
            </a:r>
          </a:p>
          <a:p>
            <a:pPr eaLnBrk="1" hangingPunct="1"/>
            <a:endParaRPr lang="en-US">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43566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482130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Babylonians drove Jews outside their land for 70 years.</a:t>
            </a:r>
          </a:p>
          <a:p>
            <a:r>
              <a:rPr lang="en-US" dirty="0">
                <a:cs typeface="ＭＳ Ｐゴシック" charset="0"/>
              </a:rPr>
              <a:t>__________</a:t>
            </a:r>
          </a:p>
          <a:p>
            <a:r>
              <a:rPr lang="en-US" dirty="0">
                <a:cs typeface="ＭＳ Ｐゴシック" charset="0"/>
              </a:rPr>
              <a:t>ES-29-Antisemitism-18</a:t>
            </a:r>
          </a:p>
          <a:p>
            <a:r>
              <a:rPr lang="en-US" dirty="0">
                <a:cs typeface="ＭＳ Ｐゴシック" charset="0"/>
              </a:rPr>
              <a:t>OS-26-Ezek1-3-slide 144</a:t>
            </a:r>
          </a:p>
          <a:p>
            <a:r>
              <a:rPr lang="en-US" dirty="0">
                <a:cs typeface="ＭＳ Ｐゴシック" charset="0"/>
              </a:rPr>
              <a:t>OS-27-Daniel-188</a:t>
            </a:r>
          </a:p>
          <a:p>
            <a:endParaRPr lang="en-US" dirty="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ea typeface="ＭＳ Ｐゴシック" charset="0"/>
                <a:cs typeface="ＭＳ Ｐゴシック" charset="0"/>
              </a:rPr>
              <a:t>• Babylonians deported those left in Jerusalem to Babylon (cf. Dan 1). </a:t>
            </a:r>
          </a:p>
          <a:p>
            <a:pPr eaLnBrk="1" hangingPunct="1"/>
            <a:r>
              <a:rPr lang="en-US" dirty="0">
                <a:latin typeface="Times New Roman" charset="0"/>
                <a:ea typeface="ＭＳ Ｐゴシック" charset="0"/>
                <a:cs typeface="ＭＳ Ｐゴシック" charset="0"/>
              </a:rPr>
              <a:t>• Jews in Babylon resulted in the </a:t>
            </a:r>
            <a:r>
              <a:rPr lang="en-US" dirty="0" err="1">
                <a:latin typeface="Times New Roman" charset="0"/>
                <a:ea typeface="ＭＳ Ｐゴシック" charset="0"/>
                <a:cs typeface="ＭＳ Ｐゴシック" charset="0"/>
              </a:rPr>
              <a:t>term"Judaism</a:t>
            </a:r>
            <a:r>
              <a:rPr lang="en-US" dirty="0">
                <a:latin typeface="Times New Roman" charset="0"/>
                <a:ea typeface="ＭＳ Ｐゴシック" charset="0"/>
                <a:cs typeface="ＭＳ Ｐゴシック" charset="0"/>
              </a:rPr>
              <a:t>,” with three key developments:</a:t>
            </a:r>
          </a:p>
          <a:p>
            <a:pPr eaLnBrk="1" hangingPunct="1"/>
            <a:r>
              <a:rPr lang="en-US" dirty="0">
                <a:latin typeface="Times New Roman" charset="0"/>
                <a:ea typeface="ＭＳ Ｐゴシック" charset="0"/>
                <a:cs typeface="ＭＳ Ｐゴシック" charset="0"/>
              </a:rPr>
              <a:t>• They resisted intermarriage with the pagan peoples.</a:t>
            </a:r>
          </a:p>
          <a:p>
            <a:pPr eaLnBrk="1" hangingPunct="1"/>
            <a:r>
              <a:rPr lang="en-US" dirty="0">
                <a:latin typeface="Times New Roman" charset="0"/>
                <a:ea typeface="ＭＳ Ｐゴシック" charset="0"/>
                <a:cs typeface="ＭＳ Ｐゴシック" charset="0"/>
              </a:rPr>
              <a:t>• They established local places of teaching (but no sacrifices) called synagogues (=“together marketplace”)</a:t>
            </a:r>
          </a:p>
          <a:p>
            <a:pPr eaLnBrk="1" hangingPunct="1"/>
            <a:r>
              <a:rPr lang="en-US" dirty="0">
                <a:latin typeface="Times New Roman" charset="0"/>
                <a:ea typeface="ＭＳ Ｐゴシック" charset="0"/>
                <a:cs typeface="ＭＳ Ｐゴシック" charset="0"/>
              </a:rPr>
              <a:t>• Despite living in the most idolatrous city ever, they were cured of idol worship!</a:t>
            </a: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 Babylonians deported those left in Jerusalem to Babylon (cf. Dan 1). </a:t>
            </a:r>
          </a:p>
          <a:p>
            <a:pPr eaLnBrk="1" hangingPunct="1"/>
            <a:r>
              <a:rPr lang="en-US" dirty="0">
                <a:latin typeface="Times New Roman" charset="0"/>
                <a:ea typeface="ＭＳ Ｐゴシック" charset="0"/>
                <a:cs typeface="ＭＳ Ｐゴシック" charset="0"/>
              </a:rPr>
              <a:t>• Jews in Babylon resulted in the </a:t>
            </a:r>
            <a:r>
              <a:rPr lang="en-US" dirty="0" err="1">
                <a:latin typeface="Times New Roman" charset="0"/>
                <a:ea typeface="ＭＳ Ｐゴシック" charset="0"/>
                <a:cs typeface="ＭＳ Ｐゴシック" charset="0"/>
              </a:rPr>
              <a:t>term"Judaism</a:t>
            </a:r>
            <a:r>
              <a:rPr lang="en-US" dirty="0">
                <a:latin typeface="Times New Roman" charset="0"/>
                <a:ea typeface="ＭＳ Ｐゴシック" charset="0"/>
                <a:cs typeface="ＭＳ Ｐゴシック" charset="0"/>
              </a:rPr>
              <a:t>,” with three key developments:</a:t>
            </a:r>
          </a:p>
          <a:p>
            <a:pPr eaLnBrk="1" hangingPunct="1"/>
            <a:r>
              <a:rPr lang="en-US" dirty="0">
                <a:latin typeface="Times New Roman" charset="0"/>
                <a:ea typeface="ＭＳ Ｐゴシック" charset="0"/>
                <a:cs typeface="ＭＳ Ｐゴシック" charset="0"/>
              </a:rPr>
              <a:t>• They resisted intermarriage with the pagan peoples.</a:t>
            </a:r>
          </a:p>
          <a:p>
            <a:pPr eaLnBrk="1" hangingPunct="1"/>
            <a:r>
              <a:rPr lang="en-US" dirty="0">
                <a:latin typeface="Times New Roman" charset="0"/>
                <a:ea typeface="ＭＳ Ｐゴシック" charset="0"/>
                <a:cs typeface="ＭＳ Ｐゴシック" charset="0"/>
              </a:rPr>
              <a:t>• They established local places of teaching (but no sacrifices) called synagogues (=“together marketplace”)</a:t>
            </a:r>
          </a:p>
          <a:p>
            <a:pPr eaLnBrk="1" hangingPunct="1"/>
            <a:r>
              <a:rPr lang="en-US" dirty="0">
                <a:latin typeface="Times New Roman" charset="0"/>
                <a:ea typeface="ＭＳ Ｐゴシック" charset="0"/>
                <a:cs typeface="ＭＳ Ｐゴシック" charset="0"/>
              </a:rPr>
              <a:t>• Despite living in the most idolatrous city ever, they were cured of idol worship!</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But the people and temple exiles were not permanent. God promised to restore them because the exiles would last only 70 years, and the time and opportunity to return had come to return home. Remember centuries earlier when Israel entered Canaan and had 600,000 soldiers? Now, only 50,000 men of Judah had trusted the LORD to bring them back to Israel.</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a:p>
            <a:endPar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In some sense, you can’t blame them for not many of them wanting to return. They had separated from idolatry, developed the synagogue, and been cured of idolatry. Besides these, they were making good money in Babylon—so who would want to return to a ruined country? No money, no homes, no friends—just enemies occupying their country now. But they still came, and they trusted God’s leading. They eagerly rebuilt the temple foundation and altar in 536 BC.</a:t>
            </a:r>
            <a:r>
              <a:rPr lang="en-SG" b="1" dirty="0">
                <a:effectLst/>
                <a:latin typeface="Arial" panose="020B0604020202020204" pitchFamily="34" charset="0"/>
                <a:cs typeface="Arial" panose="020B0604020202020204" pitchFamily="34" charset="0"/>
              </a:rPr>
              <a:t> </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Common-416</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BE-35-Haggai-10</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Kings-241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OS-14-2 Chron-317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OS-25-Jeremiah-237</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(Pompey)-5</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040430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516829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D3B5A1A-1685-6540-BEEB-7236DCEE63E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74466" name="Rectangle 1026"/>
          <p:cNvSpPr>
            <a:spLocks noGrp="1" noRot="1" noChangeAspect="1" noChangeArrowheads="1" noTextEdit="1"/>
          </p:cNvSpPr>
          <p:nvPr>
            <p:ph type="sldImg"/>
          </p:nvPr>
        </p:nvSpPr>
        <p:spPr>
          <a:ln/>
        </p:spPr>
      </p:sp>
      <p:sp>
        <p:nvSpPr>
          <p:cNvPr id="57446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While Babylon was depicted by gold, even Babylon would fall to Christ’s kingdom!</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751845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1026"/>
          <p:cNvSpPr>
            <a:spLocks noGrp="1" noRot="1" noChangeAspect="1" noChangeArrowheads="1"/>
          </p:cNvSpPr>
          <p:nvPr>
            <p:ph type="sldImg"/>
          </p:nvPr>
        </p:nvSpPr>
        <p:spPr>
          <a:solidFill>
            <a:srgbClr val="FFFFFF"/>
          </a:solidFill>
          <a:ln/>
        </p:spPr>
      </p:sp>
      <p:sp>
        <p:nvSpPr>
          <p:cNvPr id="63590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The Post-Exilic Era was actually three separate periods: </a:t>
            </a:r>
            <a:br>
              <a:rPr lang="en-US" b="1" dirty="0">
                <a:latin typeface="Arial" panose="020B0604020202020204" pitchFamily="34" charset="0"/>
                <a:ea typeface="ＭＳ Ｐゴシック" charset="0"/>
                <a:cs typeface="Arial" panose="020B0604020202020204" pitchFamily="34" charset="0"/>
              </a:rPr>
            </a:br>
            <a:r>
              <a:rPr lang="en-US" b="1" dirty="0">
                <a:latin typeface="Arial" panose="020B0604020202020204" pitchFamily="34" charset="0"/>
                <a:ea typeface="ＭＳ Ｐゴシック" charset="0"/>
                <a:cs typeface="Arial" panose="020B0604020202020204" pitchFamily="34" charset="0"/>
              </a:rPr>
              <a:t>(1) Temple rebuilding led by Zerubbabel, Haggai, and Zechariah in two parts under Cyrus and Darius, </a:t>
            </a:r>
          </a:p>
          <a:p>
            <a:pPr eaLnBrk="1" hangingPunct="1"/>
            <a:r>
              <a:rPr lang="en-US" b="1" dirty="0">
                <a:latin typeface="Arial" panose="020B0604020202020204" pitchFamily="34" charset="0"/>
                <a:ea typeface="ＭＳ Ｐゴシック" charset="0"/>
                <a:cs typeface="Arial" panose="020B0604020202020204" pitchFamily="34" charset="0"/>
              </a:rPr>
              <a:t>(2) The saving of the nation from destruction by Esther about 30 years</a:t>
            </a:r>
            <a:r>
              <a:rPr lang="en-US" b="1" baseline="0" dirty="0">
                <a:latin typeface="Arial" panose="020B0604020202020204" pitchFamily="34" charset="0"/>
                <a:ea typeface="ＭＳ Ｐゴシック" charset="0"/>
                <a:cs typeface="Arial" panose="020B0604020202020204" pitchFamily="34" charset="0"/>
              </a:rPr>
              <a:t> later under Xerxes, and </a:t>
            </a:r>
          </a:p>
          <a:p>
            <a:pPr eaLnBrk="1" hangingPunct="1"/>
            <a:r>
              <a:rPr lang="en-US" b="1" baseline="0" dirty="0">
                <a:latin typeface="Arial" panose="020B0604020202020204" pitchFamily="34" charset="0"/>
                <a:ea typeface="ＭＳ Ｐゴシック" charset="0"/>
                <a:cs typeface="Arial" panose="020B0604020202020204" pitchFamily="34" charset="0"/>
              </a:rPr>
              <a:t>(3) The restoration of Jerusalem’s walls and gates by Nehemiah another 70 years after that under Artaxerxes.</a:t>
            </a:r>
          </a:p>
          <a:p>
            <a:pPr eaLnBrk="1" hangingPunct="1"/>
            <a:r>
              <a:rPr lang="en-US" b="1" baseline="0" dirty="0">
                <a:latin typeface="Arial" panose="020B0604020202020204" pitchFamily="34" charset="0"/>
                <a:ea typeface="ＭＳ Ｐゴシック" charset="0"/>
                <a:cs typeface="Arial" panose="020B0604020202020204" pitchFamily="34" charset="0"/>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Common-321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BE-37-Haggai-15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BE-39-Malachi-21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OS-12-Kings &amp; Prophets Charts-24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OS-15-Ezra-36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OS-16-Nehemiah-94, 156</a:t>
            </a:r>
          </a:p>
          <a:p>
            <a:r>
              <a:rPr lang="en-US" dirty="0">
                <a:latin typeface="Times New Roman" charset="0"/>
                <a:ea typeface="ＭＳ Ｐゴシック" charset="0"/>
                <a:cs typeface="ＭＳ Ｐゴシック" charset="0"/>
              </a:rPr>
              <a:t>OS-17-Esther-16, 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OS-27-Daniel-340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OS-37-Haggai-43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OS-38-Zechariah-46, 121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OS-39-Malachi-13, 56</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931628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B9AAB8-3D4D-D446-A3B5-46FDD81D45B1}"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sym typeface="Times New Roman"/>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sym typeface="Times New Roman"/>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"﻿The terminology in the biblical copies of letters to and from the Persian court is directly comparable with what we find in the external, firsthand documents. Inferiors call themselves the “servant(s)” of superiors and kings; the idiom for issuing decrees (</a:t>
            </a:r>
            <a:r>
              <a:rPr lang="en-US" dirty="0" err="1">
                <a:latin typeface="Times New Roman" charset="0"/>
                <a:ea typeface="ＭＳ Ｐゴシック" charset="0"/>
                <a:cs typeface="ＭＳ Ｐゴシック" charset="0"/>
              </a:rPr>
              <a:t>sam</a:t>
            </a:r>
            <a:r>
              <a:rPr lang="en-US" dirty="0">
                <a:latin typeface="Times New Roman" charset="0"/>
                <a:ea typeface="ＭＳ Ｐゴシック" charset="0"/>
                <a:cs typeface="ＭＳ Ｐゴシック" charset="0"/>
              </a:rPr>
              <a:t> </a:t>
            </a:r>
            <a:r>
              <a:rPr lang="en-US" dirty="0" err="1">
                <a:latin typeface="Times New Roman" charset="0"/>
                <a:ea typeface="ＭＳ Ｐゴシック" charset="0"/>
                <a:cs typeface="ＭＳ Ｐゴシック" charset="0"/>
              </a:rPr>
              <a:t>t’e’em</a:t>
            </a:r>
            <a:r>
              <a:rPr lang="en-US" dirty="0">
                <a:latin typeface="Times New Roman" charset="0"/>
                <a:ea typeface="ＭＳ Ｐゴシック" charset="0"/>
                <a:cs typeface="ＭＳ Ｐゴシック" charset="0"/>
              </a:rPr>
              <a:t>) is the same; the body of the typical Official Aramaic letter begins with the phrase “Peace (</a:t>
            </a:r>
            <a:r>
              <a:rPr lang="en-US" dirty="0" err="1">
                <a:latin typeface="Times New Roman" charset="0"/>
                <a:ea typeface="ＭＳ Ｐゴシック" charset="0"/>
                <a:cs typeface="ＭＳ Ｐゴシック" charset="0"/>
              </a:rPr>
              <a:t>sh</a:t>
            </a:r>
            <a:r>
              <a:rPr lang="en-US" dirty="0">
                <a:latin typeface="Times New Roman" charset="0"/>
                <a:ea typeface="ＭＳ Ｐゴシック" charset="0"/>
                <a:cs typeface="ＭＳ Ｐゴシック" charset="0"/>
              </a:rPr>
              <a:t>-l-m) and much well-being I send you,” which is what is presupposed in Ezra 4:17 (lit. “Peace, etc.”), where the formula is abbreviated for brevity’s sake.39 And so on, we may also say, on this topic. The form or stage of language of Aramaic used in Ezra and Daniel is precisely that used in the Neo-Babylonian and Persian period (sixth to fourth centuries), and is currently termed Official Aramaic. In the Old Testament the sole difference is that the spelling has been consistently modernized, to bring it into line with the Aramaic otherwise in popular use among the Jews by the third century.”</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 A. Kitchen, </a:t>
            </a:r>
            <a:r>
              <a:rPr lang="en-US" i="1" dirty="0">
                <a:latin typeface="Times New Roman" charset="0"/>
                <a:ea typeface="ＭＳ Ｐゴシック" charset="0"/>
                <a:cs typeface="ＭＳ Ｐゴシック" charset="0"/>
              </a:rPr>
              <a:t>On the Reliability of the Old Testament. </a:t>
            </a:r>
            <a:r>
              <a:rPr lang="en-US" dirty="0">
                <a:latin typeface="Times New Roman" charset="0"/>
                <a:ea typeface="ＭＳ Ｐゴシック" charset="0"/>
                <a:cs typeface="ＭＳ Ｐゴシック" charset="0"/>
              </a:rPr>
              <a:t>Grand Rapids, MI: Eerdmans, Kindle Edition. Loc 1892 of 14432.</a:t>
            </a:r>
          </a:p>
          <a:p>
            <a:r>
              <a:rPr lang="en-US" dirty="0">
                <a:latin typeface="Times New Roman" charset="0"/>
                <a:ea typeface="ＭＳ Ｐゴシック" charset="0"/>
                <a:cs typeface="ＭＳ Ｐゴシック" charset="0"/>
              </a:rPr>
              <a:t>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English-168</a:t>
            </a:r>
          </a:p>
          <a:p>
            <a:r>
              <a:rPr lang="en-US" dirty="0">
                <a:latin typeface="Times New Roman" charset="0"/>
                <a:ea typeface="ＭＳ Ｐゴシック" charset="0"/>
                <a:cs typeface="ＭＳ Ｐゴシック" charset="0"/>
              </a:rPr>
              <a:t>OS-37-Ezra-87</a:t>
            </a:r>
          </a:p>
          <a:p>
            <a:r>
              <a:rPr lang="en-US" dirty="0">
                <a:latin typeface="Times New Roman" charset="0"/>
                <a:ea typeface="ＭＳ Ｐゴシック" charset="0"/>
                <a:cs typeface="ＭＳ Ｐゴシック" charset="0"/>
              </a:rPr>
              <a:t>OS-38-Nehemiah-407</a:t>
            </a:r>
          </a:p>
          <a:p>
            <a:r>
              <a:rPr lang="en-US" dirty="0">
                <a:latin typeface="Times New Roman" charset="0"/>
                <a:ea typeface="ＭＳ Ｐゴシック" charset="0"/>
                <a:cs typeface="ＭＳ Ｐゴシック" charset="0"/>
              </a:rPr>
              <a:t>OS-39-Esther-54</a:t>
            </a:r>
          </a:p>
        </p:txBody>
      </p:sp>
    </p:spTree>
    <p:extLst>
      <p:ext uri="{BB962C8B-B14F-4D97-AF65-F5344CB8AC3E}">
        <p14:creationId xmlns:p14="http://schemas.microsoft.com/office/powerpoint/2010/main" val="40300507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Arial" panose="020B0604020202020204" pitchFamily="34" charset="0"/>
            </a:endParaRPr>
          </a:p>
          <a:p>
            <a:r>
              <a:rPr lang="en-SG" sz="1200" b="1" u="none" strike="noStrike" kern="1200" baseline="0" dirty="0">
                <a:solidFill>
                  <a:schemeClr val="tx1"/>
                </a:solidFill>
                <a:latin typeface="Arial" panose="020B0604020202020204" pitchFamily="34" charset="0"/>
                <a:ea typeface="+mn-ea"/>
                <a:cs typeface="Arial" panose="020B0604020202020204" pitchFamily="34" charset="0"/>
              </a:rPr>
              <a:t>"Some time later King Xerxes promoted Haman son of </a:t>
            </a:r>
            <a:r>
              <a:rPr lang="en-SG" sz="1200" b="1" u="none" strike="noStrike" kern="1200" baseline="0" dirty="0" err="1">
                <a:solidFill>
                  <a:schemeClr val="tx1"/>
                </a:solidFill>
                <a:latin typeface="Arial" panose="020B0604020202020204" pitchFamily="34" charset="0"/>
                <a:ea typeface="+mn-ea"/>
                <a:cs typeface="Arial" panose="020B0604020202020204" pitchFamily="34" charset="0"/>
              </a:rPr>
              <a:t>Hammedatha</a:t>
            </a:r>
            <a:r>
              <a:rPr lang="en-SG" sz="1200" b="1" u="none" strike="noStrike" kern="1200" baseline="0" dirty="0">
                <a:solidFill>
                  <a:schemeClr val="tx1"/>
                </a:solidFill>
                <a:latin typeface="Arial" panose="020B0604020202020204" pitchFamily="34" charset="0"/>
                <a:ea typeface="+mn-ea"/>
                <a:cs typeface="Arial" panose="020B0604020202020204" pitchFamily="34" charset="0"/>
              </a:rPr>
              <a:t> the </a:t>
            </a:r>
            <a:r>
              <a:rPr lang="en-SG" sz="1200" b="1" u="none" strike="noStrike" kern="1200" baseline="0" dirty="0" err="1">
                <a:solidFill>
                  <a:schemeClr val="tx1"/>
                </a:solidFill>
                <a:latin typeface="Arial" panose="020B0604020202020204" pitchFamily="34" charset="0"/>
                <a:ea typeface="+mn-ea"/>
                <a:cs typeface="Arial" panose="020B0604020202020204" pitchFamily="34" charset="0"/>
              </a:rPr>
              <a:t>Agagite</a:t>
            </a:r>
            <a:r>
              <a:rPr lang="en-SG" sz="1200" b="1" u="none" strike="noStrike" kern="1200" baseline="0" dirty="0">
                <a:solidFill>
                  <a:schemeClr val="tx1"/>
                </a:solidFill>
                <a:latin typeface="Arial" panose="020B0604020202020204" pitchFamily="34" charset="0"/>
                <a:ea typeface="+mn-ea"/>
                <a:cs typeface="Arial" panose="020B0604020202020204" pitchFamily="34" charset="0"/>
              </a:rPr>
              <a:t> over all the other nobles, making him the most powerful official in the empire.  </a:t>
            </a:r>
            <a:r>
              <a:rPr lang="en-SG" sz="1200" b="1" u="none" strike="noStrike" kern="1200" baseline="30000" dirty="0">
                <a:solidFill>
                  <a:schemeClr val="tx1"/>
                </a:solidFill>
                <a:latin typeface="Arial" panose="020B0604020202020204" pitchFamily="34" charset="0"/>
                <a:ea typeface="+mn-ea"/>
                <a:cs typeface="Arial" panose="020B0604020202020204" pitchFamily="34" charset="0"/>
              </a:rPr>
              <a:t>2</a:t>
            </a:r>
            <a:r>
              <a:rPr lang="en-SG" sz="1200" b="1" u="none" strike="noStrike" kern="1200" baseline="0" dirty="0">
                <a:solidFill>
                  <a:schemeClr val="tx1"/>
                </a:solidFill>
                <a:latin typeface="Arial" panose="020B0604020202020204" pitchFamily="34" charset="0"/>
                <a:ea typeface="+mn-ea"/>
                <a:cs typeface="Arial" panose="020B0604020202020204" pitchFamily="34" charset="0"/>
              </a:rPr>
              <a:t> All the king’s officials would bow down before Haman to show him respect whenever he passed by, for so the king had commanded. But Mordecai refused to bow down or show him respect" (3:1-2 NLT).</a:t>
            </a:r>
          </a:p>
          <a:p>
            <a:endParaRPr lang="en-SG" sz="1200" b="1" u="none" strike="noStrike" kern="1200" baseline="0" dirty="0">
              <a:solidFill>
                <a:schemeClr val="tx1"/>
              </a:solidFill>
              <a:latin typeface="Arial" panose="020B0604020202020204" pitchFamily="34" charset="0"/>
              <a:ea typeface="+mn-ea"/>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SG" sz="1200" b="1" u="none" strike="noStrike" kern="1200" baseline="0" dirty="0">
                <a:solidFill>
                  <a:schemeClr val="tx1"/>
                </a:solidFill>
                <a:latin typeface="Arial" panose="020B0604020202020204" pitchFamily="34" charset="0"/>
                <a:ea typeface="+mn-ea"/>
                <a:cs typeface="Arial" panose="020B0604020202020204" pitchFamily="34" charset="0"/>
              </a:rPr>
              <a:t>"</a:t>
            </a:r>
            <a:r>
              <a:rPr lang="en-SG" sz="1200" b="0" i="0" u="none" strike="noStrike" kern="1200" baseline="0" dirty="0">
                <a:solidFill>
                  <a:schemeClr val="tx1"/>
                </a:solidFill>
                <a:latin typeface="+mn-lt"/>
                <a:ea typeface="+mn-ea"/>
                <a:cs typeface="+mn-cs"/>
              </a:rPr>
              <a:t>Because Haman was an </a:t>
            </a:r>
            <a:r>
              <a:rPr lang="en-SG" sz="1200" b="1" i="0" u="none" strike="noStrike" kern="1200" baseline="0" dirty="0" err="1">
                <a:solidFill>
                  <a:schemeClr val="tx1"/>
                </a:solidFill>
                <a:latin typeface="+mn-lt"/>
                <a:ea typeface="+mn-ea"/>
                <a:cs typeface="+mn-cs"/>
              </a:rPr>
              <a:t>Agagite</a:t>
            </a:r>
            <a:r>
              <a:rPr lang="en-SG" sz="1200" b="1" i="0" u="none" strike="noStrike" kern="1200" baseline="0" dirty="0">
                <a:solidFill>
                  <a:schemeClr val="tx1"/>
                </a:solidFill>
                <a:latin typeface="+mn-lt"/>
                <a:ea typeface="+mn-ea"/>
                <a:cs typeface="+mn-cs"/>
              </a:rPr>
              <a:t>,</a:t>
            </a:r>
            <a:r>
              <a:rPr lang="en-SG" sz="1200" b="0" i="0" u="none" strike="noStrike" kern="1200" baseline="0" dirty="0">
                <a:solidFill>
                  <a:schemeClr val="tx1"/>
                </a:solidFill>
                <a:latin typeface="+mn-lt"/>
                <a:ea typeface="+mn-ea"/>
                <a:cs typeface="+mn-cs"/>
              </a:rPr>
              <a:t> some have supposed that he was descended from Agag, king of the Amalekites (1 Sam. 15:8). However, it seems unlikely that a high-ranking Persian official would be related to a west Semite who lived 600 years earlier. </a:t>
            </a:r>
            <a:r>
              <a:rPr lang="en-SG" sz="1200" b="0" i="0" u="none" strike="noStrike" kern="1200" baseline="0" dirty="0" err="1">
                <a:solidFill>
                  <a:schemeClr val="tx1"/>
                </a:solidFill>
                <a:latin typeface="+mn-lt"/>
                <a:ea typeface="+mn-ea"/>
                <a:cs typeface="+mn-cs"/>
              </a:rPr>
              <a:t>Archeologists</a:t>
            </a:r>
            <a:r>
              <a:rPr lang="en-SG" sz="1200" b="0" i="0" u="none" strike="noStrike" kern="1200" baseline="0" dirty="0">
                <a:solidFill>
                  <a:schemeClr val="tx1"/>
                </a:solidFill>
                <a:latin typeface="+mn-lt"/>
                <a:ea typeface="+mn-ea"/>
                <a:cs typeface="+mn-cs"/>
              </a:rPr>
              <a:t> have uncovered an inscription which indicates that Agag was also the name of a province in the Persian Empire. This probably explains why Haman was called an </a:t>
            </a:r>
            <a:r>
              <a:rPr lang="en-SG" sz="1200" b="0" i="0" u="none" strike="noStrike" kern="1200" baseline="0" dirty="0" err="1">
                <a:solidFill>
                  <a:schemeClr val="tx1"/>
                </a:solidFill>
                <a:latin typeface="+mn-lt"/>
                <a:ea typeface="+mn-ea"/>
                <a:cs typeface="+mn-cs"/>
              </a:rPr>
              <a:t>Agagite</a:t>
            </a:r>
            <a:r>
              <a:rPr lang="en-SG" sz="1200" b="0" i="0" u="none" strike="noStrike" kern="1200" baseline="0" dirty="0">
                <a:solidFill>
                  <a:schemeClr val="tx1"/>
                </a:solidFill>
                <a:latin typeface="+mn-lt"/>
                <a:ea typeface="+mn-ea"/>
                <a:cs typeface="+mn-cs"/>
              </a:rPr>
              <a:t>" </a:t>
            </a:r>
            <a:r>
              <a:rPr lang="en-SG" sz="1200" b="1" u="none" strike="noStrike" kern="1200" baseline="0" dirty="0">
                <a:solidFill>
                  <a:schemeClr val="tx1"/>
                </a:solidFill>
                <a:latin typeface="Arial" panose="020B0604020202020204" pitchFamily="34" charset="0"/>
                <a:ea typeface="+mn-ea"/>
                <a:cs typeface="Arial" panose="020B0604020202020204" pitchFamily="34" charset="0"/>
              </a:rPr>
              <a:t>(John A. Martin, "Esther," Bible Knowledge Commentary, 1:705).</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7885190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4C3CA6-A6ED-7D4E-AD6D-25B2203D615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00770" name="Rectangle 2"/>
          <p:cNvSpPr>
            <a:spLocks noGrp="1" noRot="1" noChangeAspect="1" noChangeArrowheads="1" noTextEdit="1"/>
          </p:cNvSpPr>
          <p:nvPr>
            <p:ph type="sldImg"/>
          </p:nvPr>
        </p:nvSpPr>
        <p:spPr>
          <a:ln/>
        </p:spPr>
      </p:sp>
      <p:sp>
        <p:nvSpPr>
          <p:cNvPr id="800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Greek rule over Israel came to a height when Antiochus IV vented his anger at being defeated by Rome upon the Jews of Jerusalem. </a:t>
            </a:r>
          </a:p>
          <a:p>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Jews had long held the Law sacred, but...</a:t>
            </a:r>
          </a:p>
          <a:p>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a:t>
            </a:r>
            <a:r>
              <a:rPr lang="en-US" dirty="0">
                <a:latin typeface="GillSans" charset="0"/>
                <a:ea typeface="ＭＳ Ｐゴシック" charset="0"/>
                <a:cs typeface="ＭＳ Ｐゴシック" charset="0"/>
              </a:rPr>
              <a:t>Antiochus IV prohibited the law in Jerusalem itself!</a:t>
            </a:r>
          </a:p>
          <a:p>
            <a:r>
              <a:rPr lang="en-US" dirty="0">
                <a:latin typeface="GillSans" charset="0"/>
                <a:ea typeface="ＭＳ Ｐゴシック" charset="0"/>
                <a:cs typeface="ＭＳ Ｐゴシック" charset="0"/>
              </a:rPr>
              <a:t>• He also forced Jewish priests to offer a pig on the altar of the Jerusalem temple in 167 BC</a:t>
            </a:r>
          </a:p>
          <a:p>
            <a:endParaRPr lang="en-US" sz="1200" b="1" kern="1200" dirty="0">
              <a:solidFill>
                <a:schemeClr val="tx1"/>
              </a:solidFill>
              <a:effectLst/>
              <a:latin typeface="GillSans" charset="0"/>
              <a:ea typeface="ＭＳ Ｐゴシック" charset="0"/>
              <a:cs typeface="Arial" panose="020B0604020202020204" pitchFamily="34" charset="0"/>
            </a:endParaRPr>
          </a:p>
          <a:p>
            <a:r>
              <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This fulfilled Dan. 11:31  —  “His army will take over the Temple fortress, pollute the sanctuary, put a stop to the daily sacrifices, and set up the sacrilegious object that causes desecration.  32 He will flatter and win over those who have violated the covenant. But the people who know their God will be strong and will resist him. </a:t>
            </a:r>
          </a:p>
          <a:p>
            <a:r>
              <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Dan. 11:33    “Wise leaders will give instruction to many, but these teachers will die by fire and sword, or they will be jailed and robbed.  34 During these persecutions, little help will arrive, and many who join them will not be sincere.  35 And some of the wise will fall victim to persecution. In this way, they will be refined and cleansed and made pure until the time of the end, for the appointed time is still to come.” (NLT).</a:t>
            </a:r>
          </a:p>
          <a:p>
            <a:endPar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The revolt against took three years (167-164 BC). </a:t>
            </a:r>
          </a:p>
          <a:p>
            <a:r>
              <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In the final battle to reclaim the temple, the lampstands in the temple had enough oil for only one day but miraculously lasted EIGHT days! Jews commemorate this in the annual Hanukkah celebration of eight days each December. </a:t>
            </a:r>
          </a:p>
          <a:p>
            <a:r>
              <a:rPr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Rather than light the normal 7-branched menorah, they light with the 8-branched Hanukkiah lampstand. This is also called the Feast of Lights, Feast of Dedication, or Feast of Rededication. Jesus declared himself as the Light of the World during this festival in John 8.</a:t>
            </a:r>
          </a:p>
          <a:p>
            <a:pPr eaLnBrk="1" hangingPunct="1"/>
            <a:r>
              <a:rPr lang="en-US" dirty="0">
                <a:latin typeface="Times New Roman" charset="0"/>
                <a:ea typeface="ＭＳ Ｐゴシック" charset="0"/>
                <a:cs typeface="ＭＳ Ｐゴシック" charset="0"/>
              </a:rPr>
              <a:t>_______________</a:t>
            </a:r>
          </a:p>
          <a:p>
            <a:pPr eaLnBrk="1" hangingPunct="1"/>
            <a:r>
              <a:rPr lang="en-US" dirty="0">
                <a:latin typeface="Times New Roman" charset="0"/>
                <a:ea typeface="ＭＳ Ｐゴシック" charset="0"/>
                <a:cs typeface="ＭＳ Ｐゴシック" charset="0"/>
              </a:rPr>
              <a:t>ES-29-Antisemitism-28</a:t>
            </a:r>
          </a:p>
          <a:p>
            <a:pPr eaLnBrk="1" hangingPunct="1"/>
            <a:r>
              <a:rPr lang="en-US" dirty="0">
                <a:latin typeface="Times New Roman" charset="0"/>
                <a:ea typeface="ＭＳ Ｐゴシック" charset="0"/>
                <a:cs typeface="ＭＳ Ｐゴシック" charset="0"/>
              </a:rPr>
              <a:t>NB-05-Politics2 Ptolemies to 63 BC (Pompei)-23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OS-27-Daniel-496, 506</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016589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501554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0FE2EB-351D-DD4A-BEDC-3ED01C2AD074}"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8770" name="Rectangle 2"/>
          <p:cNvSpPr>
            <a:spLocks noGrp="1" noRot="1" noChangeAspect="1" noChangeArrowheads="1"/>
          </p:cNvSpPr>
          <p:nvPr>
            <p:ph type="sldImg"/>
          </p:nvPr>
        </p:nvSpPr>
        <p:spPr>
          <a:xfrm>
            <a:off x="1130300" y="674688"/>
            <a:ext cx="4597400" cy="3448050"/>
          </a:xfrm>
          <a:solidFill>
            <a:srgbClr val="FFFFFF"/>
          </a:solidFill>
          <a:ln/>
        </p:spPr>
      </p:sp>
      <p:sp>
        <p:nvSpPr>
          <p:cNvPr id="28877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Noah’s three sons became three divisions of humanity in three major areas.</a:t>
            </a:r>
          </a:p>
          <a:p>
            <a:pPr eaLnBrk="1" hangingPunct="1"/>
            <a:r>
              <a:rPr lang="en-US" altLang="zh-CN" dirty="0">
                <a:latin typeface="Times New Roman" charset="0"/>
                <a:ea typeface="ＭＳ Ｐゴシック" charset="0"/>
                <a:cs typeface="ＭＳ Ｐゴシック" charset="0"/>
              </a:rPr>
              <a:t>Asians stem from Canaanites in the city of Sin—not those who migrated south to the Sinai but those who migrated east to China. Here is why we have these terms of </a:t>
            </a:r>
            <a:r>
              <a:rPr lang="en-US" altLang="zh-CN" i="1" dirty="0">
                <a:latin typeface="Times New Roman" charset="0"/>
                <a:ea typeface="ＭＳ Ｐゴシック" charset="0"/>
                <a:cs typeface="ＭＳ Ｐゴシック" charset="0"/>
              </a:rPr>
              <a:t>Sinai</a:t>
            </a:r>
            <a:r>
              <a:rPr lang="en-US" altLang="zh-CN" i="0" dirty="0">
                <a:latin typeface="Times New Roman" charset="0"/>
                <a:ea typeface="ＭＳ Ｐゴシック" charset="0"/>
                <a:cs typeface="ＭＳ Ｐゴシック" charset="0"/>
              </a:rPr>
              <a:t> and East Asians called </a:t>
            </a:r>
            <a:r>
              <a:rPr lang="en-US" altLang="zh-CN" i="1" dirty="0">
                <a:latin typeface="Times New Roman" charset="0"/>
                <a:ea typeface="ＭＳ Ｐゴシック" charset="0"/>
                <a:cs typeface="ＭＳ Ｐゴシック" charset="0"/>
              </a:rPr>
              <a:t>Sino.</a:t>
            </a:r>
            <a:endParaRPr lang="en-US" b="1" dirty="0">
              <a:latin typeface="Arial" panose="020B0604020202020204" pitchFamily="34" charset="0"/>
              <a:ea typeface="ＭＳ Ｐゴシック" charset="0"/>
              <a:cs typeface="ＭＳ Ｐゴシック" charset="0"/>
            </a:endParaRPr>
          </a:p>
          <a:p>
            <a:pPr>
              <a:defRPr/>
            </a:pPr>
            <a:r>
              <a:rPr lang="en-US" dirty="0"/>
              <a:t>_____________</a:t>
            </a:r>
          </a:p>
          <a:p>
            <a:pPr>
              <a:defRPr/>
            </a:pPr>
            <a:r>
              <a:rPr lang="en-US" dirty="0"/>
              <a:t>ES-29-How the Nations Treat Israel-4</a:t>
            </a:r>
          </a:p>
          <a:p>
            <a:pPr eaLnBrk="1" hangingPunct="1"/>
            <a:r>
              <a:rPr lang="en-US" b="1" dirty="0">
                <a:latin typeface="Arial" panose="020B0604020202020204" pitchFamily="34" charset="0"/>
                <a:ea typeface="ＭＳ Ｐゴシック" charset="0"/>
                <a:cs typeface="ＭＳ Ｐゴシック" charset="0"/>
              </a:rPr>
              <a:t>BG-03-Table of Nations-3</a:t>
            </a:r>
          </a:p>
          <a:p>
            <a:pPr eaLnBrk="1" hangingPunct="1"/>
            <a:r>
              <a:rPr lang="en-US" b="1" dirty="0">
                <a:latin typeface="Arial" panose="020B0604020202020204" pitchFamily="34" charset="0"/>
                <a:ea typeface="ＭＳ Ｐゴシック" charset="0"/>
                <a:cs typeface="ＭＳ Ｐゴシック" charset="0"/>
              </a:rPr>
              <a:t>OS-01-Gen4-20-slide 150</a:t>
            </a:r>
          </a:p>
          <a:p>
            <a:pPr eaLnBrk="1" hangingPunct="1"/>
            <a:r>
              <a:rPr lang="en-US" altLang="zh-CN" dirty="0">
                <a:latin typeface="Times New Roman" charset="0"/>
                <a:ea typeface="ＭＳ Ｐゴシック" charset="0"/>
                <a:cs typeface="ＭＳ Ｐゴシック" charset="0"/>
              </a:rPr>
              <a:t>OS-13-1Chron-74</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41351992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5012391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4970032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7323156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https://</a:t>
            </a:r>
            <a:r>
              <a:rPr lang="en-US" dirty="0" err="1"/>
              <a:t>www.english-heritage.org.uk</a:t>
            </a:r>
            <a:r>
              <a:rPr lang="en-US" dirty="0"/>
              <a:t>/visit/places/</a:t>
            </a:r>
            <a:r>
              <a:rPr lang="en-US" dirty="0" err="1"/>
              <a:t>cliffords</a:t>
            </a:r>
            <a:r>
              <a:rPr lang="en-US" dirty="0"/>
              <a:t>-tower-</a:t>
            </a:r>
            <a:r>
              <a:rPr lang="en-US" dirty="0" err="1"/>
              <a:t>york</a:t>
            </a:r>
            <a:r>
              <a:rPr lang="en-US" dirty="0"/>
              <a:t>/history-and-stories/massacre-of-the-jews/</a:t>
            </a:r>
          </a:p>
          <a:p>
            <a:r>
              <a:rPr lang="en-US" b="1" dirty="0"/>
              <a:t>The Massacre at Clifford’s Tower</a:t>
            </a:r>
          </a:p>
          <a:p>
            <a:r>
              <a:rPr lang="en-US" b="1" dirty="0">
                <a:effectLst/>
              </a:rPr>
              <a:t>England’s Jewish Population</a:t>
            </a:r>
          </a:p>
          <a:p>
            <a:r>
              <a:rPr lang="en-US" dirty="0">
                <a:effectLst/>
              </a:rPr>
              <a:t>After the Norman Conquest of 1066, a number of Jews came to England from Rouen in France. The early Norman kings needed to borrow money to build castles and secure their kingdom, but money-lending was forbidden to Christians. It was, however, permitted to Jews. These French-speaking Jews were protected by the Crown, and in time established communities in most of the principal cities of England. In the later 12th century, members of the Jewish community in Lincoln settled in York.</a:t>
            </a:r>
            <a:br>
              <a:rPr lang="en-US" dirty="0">
                <a:effectLst/>
              </a:rPr>
            </a:br>
            <a:br>
              <a:rPr lang="en-US" dirty="0">
                <a:effectLst/>
              </a:rPr>
            </a:br>
            <a:r>
              <a:rPr lang="en-US" dirty="0">
                <a:effectLst/>
              </a:rPr>
              <a:t>However, there was growing hostility towards the Jewish population in England. This was in part due to public disagreements in theology between Jewish scholars and Christian churchmen. In the mid-12th century several vicious stories were spread accusing Jews of murdering Christian children. Such slanders, now known as the ‘Blood Libel’, strengthened anti-Semitic sentiment in England.</a:t>
            </a:r>
          </a:p>
          <a:p>
            <a:r>
              <a:rPr lang="en-US" dirty="0"/>
              <a:t>___________</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An anti-Semitic portrayal of Jewish money-lenders from a 13th-century manuscript. William I brought Jewish merchants to England in the 11th century as they were able to lend money to the Crown, whereas Christians were forbidden to do so © Getty Images/Universal Images Group/</a:t>
            </a:r>
            <a:r>
              <a:rPr lang="en-US" dirty="0" err="1"/>
              <a:t>Hulton</a:t>
            </a:r>
            <a:r>
              <a:rPr lang="en-US" dirty="0"/>
              <a:t> Fine Art </a:t>
            </a:r>
          </a:p>
          <a:p>
            <a:endParaRPr lang="en-US" dirty="0"/>
          </a:p>
        </p:txBody>
      </p:sp>
    </p:spTree>
    <p:extLst>
      <p:ext uri="{BB962C8B-B14F-4D97-AF65-F5344CB8AC3E}">
        <p14:creationId xmlns:p14="http://schemas.microsoft.com/office/powerpoint/2010/main" val="37568291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https://</a:t>
            </a:r>
            <a:r>
              <a:rPr lang="en-US" dirty="0" err="1"/>
              <a:t>www.english-heritage.org.uk</a:t>
            </a:r>
            <a:r>
              <a:rPr lang="en-US" dirty="0"/>
              <a:t>/visit/places/</a:t>
            </a:r>
            <a:r>
              <a:rPr lang="en-US" dirty="0" err="1"/>
              <a:t>cliffords</a:t>
            </a:r>
            <a:r>
              <a:rPr lang="en-US" dirty="0"/>
              <a:t>-tower-</a:t>
            </a:r>
            <a:r>
              <a:rPr lang="en-US" dirty="0" err="1"/>
              <a:t>york</a:t>
            </a:r>
            <a:r>
              <a:rPr lang="en-US" dirty="0"/>
              <a:t>/history-and-stories/massacre-of-the-jews/</a:t>
            </a:r>
          </a:p>
          <a:p>
            <a:r>
              <a:rPr lang="en-US" b="1" dirty="0"/>
              <a:t>The Massacre at Clifford’s Tower</a:t>
            </a:r>
          </a:p>
          <a:p>
            <a:r>
              <a:rPr lang="en-US" dirty="0"/>
              <a:t>One of the worst anti-Semitic massacres of the Middle Ages took place in York in 1190. The city’s entire Jewish community was trapped by an angry mob inside the tower of York Castle. Many members of the community chose to commit suicide rather than be murdered or forcibly </a:t>
            </a:r>
            <a:r>
              <a:rPr lang="en-US" dirty="0" err="1"/>
              <a:t>baptised</a:t>
            </a:r>
            <a:r>
              <a:rPr lang="en-US" dirty="0"/>
              <a:t> by the attackers.</a:t>
            </a:r>
          </a:p>
          <a:p>
            <a:endParaRPr lang="en-US" dirty="0"/>
          </a:p>
        </p:txBody>
      </p:sp>
    </p:spTree>
    <p:extLst>
      <p:ext uri="{BB962C8B-B14F-4D97-AF65-F5344CB8AC3E}">
        <p14:creationId xmlns:p14="http://schemas.microsoft.com/office/powerpoint/2010/main" val="27606607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2361199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effectLst/>
              </a:rPr>
              <a:t>Image from:</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effectLst/>
              </a:rPr>
              <a:t>What the Jews of the Iberian Peninsula can teach us about political power &amp; minority status</a:t>
            </a:r>
          </a:p>
          <a:p>
            <a:r>
              <a:rPr lang="en-US" dirty="0">
                <a:cs typeface="ＭＳ Ｐゴシック" charset="0"/>
              </a:rPr>
              <a:t>https://</a:t>
            </a:r>
            <a:r>
              <a:rPr lang="en-US" dirty="0" err="1">
                <a:cs typeface="ＭＳ Ｐゴシック" charset="0"/>
              </a:rPr>
              <a:t>jewishstudies.washington.edu</a:t>
            </a:r>
            <a:r>
              <a:rPr lang="en-US" dirty="0">
                <a:cs typeface="ＭＳ Ｐゴシック" charset="0"/>
              </a:rPr>
              <a:t>/</a:t>
            </a:r>
            <a:r>
              <a:rPr lang="en-US" dirty="0" err="1">
                <a:cs typeface="ＭＳ Ｐゴシック" charset="0"/>
              </a:rPr>
              <a:t>jewish</a:t>
            </a:r>
            <a:r>
              <a:rPr lang="en-US" dirty="0">
                <a:cs typeface="ＭＳ Ｐゴシック" charset="0"/>
              </a:rPr>
              <a:t>-history-and-thought/political-power-minority-status-jews-</a:t>
            </a:r>
            <a:r>
              <a:rPr lang="en-US" dirty="0" err="1">
                <a:cs typeface="ＭＳ Ｐゴシック" charset="0"/>
              </a:rPr>
              <a:t>iberian</a:t>
            </a:r>
            <a:r>
              <a:rPr lang="en-US" dirty="0">
                <a:cs typeface="ＭＳ Ｐゴシック" charset="0"/>
              </a:rPr>
              <a:t>-peninsula/</a:t>
            </a:r>
          </a:p>
          <a:p>
            <a:r>
              <a:rPr lang="en-US" dirty="0">
                <a:cs typeface="ＭＳ Ｐゴシック" charset="0"/>
              </a:rPr>
              <a:t>___________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See also:</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Historians say Inquisition wasn't that bad</a:t>
            </a:r>
          </a:p>
          <a:p>
            <a:r>
              <a:rPr lang="en-US" i="1" dirty="0">
                <a:hlinkClick r:id="rId3"/>
              </a:rPr>
              <a:t>Sophie Arie</a:t>
            </a:r>
            <a:r>
              <a:rPr lang="en-US" i="1" dirty="0"/>
              <a:t> in Rome</a:t>
            </a:r>
          </a:p>
          <a:p>
            <a:r>
              <a:rPr lang="en-US" dirty="0"/>
              <a:t>Wed 16 Jun 2004 02.00 BST</a:t>
            </a:r>
          </a:p>
          <a:p>
            <a:r>
              <a:rPr lang="en-US" dirty="0"/>
              <a:t>https://</a:t>
            </a:r>
            <a:r>
              <a:rPr lang="en-US" dirty="0" err="1"/>
              <a:t>www.theguardian.com</a:t>
            </a:r>
            <a:r>
              <a:rPr lang="en-US" dirty="0"/>
              <a:t>/world/2004/</a:t>
            </a:r>
            <a:r>
              <a:rPr lang="en-US" dirty="0" err="1"/>
              <a:t>jun</a:t>
            </a:r>
            <a:r>
              <a:rPr lang="en-US" dirty="0"/>
              <a:t>/16/</a:t>
            </a:r>
            <a:r>
              <a:rPr lang="en-US" dirty="0" err="1"/>
              <a:t>artsandhumanities.internationaleducationnews</a:t>
            </a:r>
            <a:endParaRPr lang="en-US" dirty="0"/>
          </a:p>
          <a:p>
            <a:endParaRPr lang="en-US" dirty="0">
              <a:cs typeface="ＭＳ Ｐゴシック" charset="0"/>
            </a:endParaRPr>
          </a:p>
          <a:p>
            <a:r>
              <a:rPr lang="en-US" dirty="0"/>
              <a:t>Estimates of the number killed by the Spanish Inquisition, which </a:t>
            </a:r>
            <a:r>
              <a:rPr lang="en-US" dirty="0" err="1"/>
              <a:t>Sixtus</a:t>
            </a:r>
            <a:r>
              <a:rPr lang="en-US" dirty="0"/>
              <a:t> IV </a:t>
            </a:r>
            <a:r>
              <a:rPr lang="en-US" dirty="0" err="1"/>
              <a:t>authorised</a:t>
            </a:r>
            <a:r>
              <a:rPr lang="en-US" dirty="0"/>
              <a:t> in a papal bull in 1478, have ranged from 30,000 to 300,000. Some historians are convinced that millions died.</a:t>
            </a:r>
            <a:endParaRPr lang="en-US" dirty="0">
              <a:cs typeface="ＭＳ Ｐゴシック" charset="0"/>
            </a:endParaRPr>
          </a:p>
          <a:p>
            <a:endParaRPr lang="en-US" dirty="0">
              <a:cs typeface="ＭＳ Ｐゴシック" charset="0"/>
            </a:endParaRPr>
          </a:p>
          <a:p>
            <a:r>
              <a:rPr lang="en-US" dirty="0">
                <a:cs typeface="ＭＳ Ｐゴシック" charset="0"/>
              </a:rPr>
              <a:t>Full article:</a:t>
            </a:r>
          </a:p>
          <a:p>
            <a:r>
              <a:rPr lang="en-US" dirty="0"/>
              <a:t>For centuries people were burned at the stake, stretched to death or otherwise tortured for failing to be Roman Catholic. But, if research released by the Vatican is right, the Inquisition was not as bad as one might think.</a:t>
            </a:r>
          </a:p>
          <a:p>
            <a:r>
              <a:rPr lang="en-US" dirty="0"/>
              <a:t>According to the documents from Vatican archives relating to the trials of Jews, Muslims, Cathars, witches, scientists and other non-Catholics in </a:t>
            </a:r>
            <a:r>
              <a:rPr lang="en-US" dirty="0">
                <a:hlinkClick r:id="rId4"/>
              </a:rPr>
              <a:t>Europe</a:t>
            </a:r>
            <a:r>
              <a:rPr lang="en-US" dirty="0"/>
              <a:t> between the 13th and the 19th centuries, the number actually killed or tortured into confession during the Inquisition was far fewer than previously thought.</a:t>
            </a:r>
          </a:p>
          <a:p>
            <a:r>
              <a:rPr lang="en-US" dirty="0"/>
              <a:t>Estimates of the number killed by the Spanish Inquisition, which </a:t>
            </a:r>
            <a:r>
              <a:rPr lang="en-US" dirty="0" err="1"/>
              <a:t>Sixtus</a:t>
            </a:r>
            <a:r>
              <a:rPr lang="en-US" dirty="0"/>
              <a:t> IV </a:t>
            </a:r>
            <a:r>
              <a:rPr lang="en-US" dirty="0" err="1"/>
              <a:t>authorised</a:t>
            </a:r>
            <a:r>
              <a:rPr lang="en-US" dirty="0"/>
              <a:t> in a papal bull in 1478, have ranged from 30,000 to 300,000. Some historians are convinced that millions died.</a:t>
            </a:r>
          </a:p>
          <a:p>
            <a:r>
              <a:rPr lang="en-US" dirty="0"/>
              <a:t>But according to Professor Agostino Borromeo, a historian of </a:t>
            </a:r>
            <a:r>
              <a:rPr lang="en-US" dirty="0">
                <a:hlinkClick r:id="rId5"/>
              </a:rPr>
              <a:t>Catholicism</a:t>
            </a:r>
            <a:r>
              <a:rPr lang="en-US" dirty="0"/>
              <a:t> at the Sapienza University in Rome and curator of the 783-page volume released yesterday, only 1% of the 125,000 people tried by church tribunals as suspected heretics in Spain were executed.</a:t>
            </a:r>
          </a:p>
          <a:p>
            <a:r>
              <a:rPr lang="en-US" dirty="0"/>
              <a:t>Other experts told journalists at the Vatican yesterday that many of the thousands of executions conventionally attributed to the church were in fact carried out by non-church tribunals.</a:t>
            </a:r>
          </a:p>
          <a:p>
            <a:r>
              <a:rPr lang="en-US" dirty="0"/>
              <a:t>What the church initiated as a strictly regulated process, in which torture was allowed for only 15 minutes and in the presence of a doctor, got out of hand when other bodies were involved.</a:t>
            </a:r>
          </a:p>
          <a:p>
            <a:r>
              <a:rPr lang="en-US" dirty="0"/>
              <a:t>The church does not deny its responsibility for atrocities committed by Catholics in its name. In 2000 the Pope publicly </a:t>
            </a:r>
            <a:r>
              <a:rPr lang="en-US" dirty="0" err="1"/>
              <a:t>apologised</a:t>
            </a:r>
            <a:r>
              <a:rPr lang="en-US" dirty="0"/>
              <a:t> for the unnecessary "violence" used.</a:t>
            </a:r>
          </a:p>
          <a:p>
            <a:r>
              <a:rPr lang="en-US" dirty="0"/>
              <a:t>But he is not keen to be made to repent for sins the Vatican can prove it did not commit.</a:t>
            </a:r>
          </a:p>
          <a:p>
            <a:r>
              <a:rPr lang="en-US" dirty="0"/>
              <a:t>"Before seeking pardon, it is necessary to have a precise knowledge of the facts," he wrote in a letter released yesterday, in which he expressed his "strong appreciation" of the research.</a:t>
            </a:r>
          </a:p>
          <a:p>
            <a:r>
              <a:rPr lang="en-US" dirty="0"/>
              <a:t>"The image of the Inquisition represents almost the symbol ... of scandal," he wrote.</a:t>
            </a:r>
          </a:p>
          <a:p>
            <a:r>
              <a:rPr lang="en-US" dirty="0"/>
              <a:t>Cardinal Georges Cottier, a Vatican theologian, said: "You can't ask pardon for deeds which aren't there."</a:t>
            </a:r>
          </a:p>
          <a:p>
            <a:r>
              <a:rPr lang="en-US" dirty="0"/>
              <a:t>European and North American historians have been searching the archives since a Vatican conference on the Inquisition in 1998.</a:t>
            </a:r>
          </a:p>
          <a:p>
            <a:r>
              <a:rPr lang="en-US" dirty="0"/>
              <a:t>Their findings support the recent theories of some independent historians that the Spanish Inquisition has been exaggerated into a kind of legend.</a:t>
            </a:r>
          </a:p>
          <a:p>
            <a:r>
              <a:rPr lang="en-US" dirty="0"/>
              <a:t>European school histories are filled with images of torture used to force heretics to confess in </a:t>
            </a:r>
            <a:r>
              <a:rPr lang="en-US" dirty="0">
                <a:hlinkClick r:id="rId6"/>
              </a:rPr>
              <a:t>Spain</a:t>
            </a:r>
            <a:r>
              <a:rPr lang="en-US" dirty="0"/>
              <a:t>, France, Italy and Portugal.</a:t>
            </a:r>
          </a:p>
          <a:p>
            <a:r>
              <a:rPr lang="en-US" dirty="0"/>
              <a:t>Pope Gregory IX instituted the papal inquisition in 1231 for the apprehension and trial of heretics, initially the Cathars.</a:t>
            </a:r>
          </a:p>
          <a:p>
            <a:r>
              <a:rPr lang="en-US" dirty="0"/>
              <a:t>Inquisitors sought out those with hidden heretic beliefs as well as anyone reading banned books or teaching non-Catholic beliefs.</a:t>
            </a:r>
          </a:p>
          <a:p>
            <a:r>
              <a:rPr lang="en-US" dirty="0"/>
              <a:t>In 1633 the Italian scientist Galileo Galilei was imprisoned for expounding the Copernican theory that the Sun is the centre of the universe and the Earth rotates around it.</a:t>
            </a:r>
          </a:p>
          <a:p>
            <a:r>
              <a:rPr lang="en-US" dirty="0"/>
              <a:t>The theory was formally declared a heresy. Galileo died under house arrest.</a:t>
            </a:r>
          </a:p>
          <a:p>
            <a:endParaRPr lang="en-US" dirty="0">
              <a:cs typeface="ＭＳ Ｐゴシック" charset="0"/>
            </a:endParaRPr>
          </a:p>
        </p:txBody>
      </p:sp>
    </p:spTree>
    <p:extLst>
      <p:ext uri="{BB962C8B-B14F-4D97-AF65-F5344CB8AC3E}">
        <p14:creationId xmlns:p14="http://schemas.microsoft.com/office/powerpoint/2010/main" val="11755931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6436384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ACB8C8-42FF-3448-92CA-29E1663EE71D}"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6186574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282B8F-C449-D24B-BDF1-90B6FC956D7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28613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https://</a:t>
            </a:r>
            <a:r>
              <a:rPr lang="en-US" dirty="0" err="1"/>
              <a:t>www.britannica.com</a:t>
            </a:r>
            <a:r>
              <a:rPr lang="en-US" dirty="0"/>
              <a:t>/event/Holocaust/Artistic-responses-to-the-Holocaust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very opposite happened to what Hitler tried to do. He sought to kill the Jews and pushed them out of his land.</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7394540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Hitler sought to eradicate the Jews, but God sought to eradicate Hitler. He committed suicide in 1945 and three years later the Jews established their homeland in Israel! God told Abraham, "I will bless those who bless you and curse those who curse you" (Gen 12:3). Hitler's attempt to curse the Jews led to him being cursed.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2513770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Study: One in four Germans harbor anti-Semitic thoughts</a:t>
            </a:r>
          </a:p>
          <a:p>
            <a:r>
              <a:rPr lang="en-US" dirty="0"/>
              <a:t>Rebecca Staudenmaier</a:t>
            </a:r>
          </a:p>
          <a:p>
            <a:r>
              <a:rPr lang="en-US" dirty="0"/>
              <a:t>October 24, 2019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05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https://</a:t>
            </a:r>
            <a:r>
              <a:rPr lang="en-US" sz="1050" b="1" kern="0"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www.dw.com</a:t>
            </a:r>
            <a:r>
              <a:rPr lang="en-US" sz="105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/en/one-in-four-</a:t>
            </a:r>
            <a:r>
              <a:rPr lang="en-US" sz="1050" b="1" kern="0"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germans</a:t>
            </a:r>
            <a:r>
              <a:rPr lang="en-US" sz="105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-hold-</a:t>
            </a:r>
            <a:r>
              <a:rPr lang="en-US" sz="1050" b="1" kern="0"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anti-semitic</a:t>
            </a:r>
            <a:r>
              <a:rPr lang="en-US" sz="105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-beliefs-study-finds/a-50958589</a:t>
            </a:r>
          </a:p>
          <a:p>
            <a:endParaRPr lang="en-US" dirty="0"/>
          </a:p>
          <a:p>
            <a:r>
              <a:rPr lang="en-US" dirty="0"/>
              <a:t>More than a quarter of Germans surveyed said they agreed with anti-Semitic statements, including that Jews have "too much power over the economy." Over 40% said they thought Jews "talk about the Holocaust too much."</a:t>
            </a:r>
          </a:p>
          <a:p>
            <a:r>
              <a:rPr lang="en-US" dirty="0">
                <a:hlinkClick r:id="rId3"/>
              </a:rPr>
              <a:t>Anti-Semitism is gaining a stronger foothold</a:t>
            </a:r>
            <a:r>
              <a:rPr lang="en-US" dirty="0"/>
              <a:t> in German society, the </a:t>
            </a:r>
            <a:r>
              <a:rPr lang="en-US" i="1" dirty="0" err="1"/>
              <a:t>Süddeutsche</a:t>
            </a:r>
            <a:r>
              <a:rPr lang="en-US" i="1" dirty="0"/>
              <a:t> Zeitung</a:t>
            </a:r>
            <a:r>
              <a:rPr lang="en-US" dirty="0"/>
              <a:t> newspaper reported on Wednesday, citing a new study from the World Jewish Congress (WJC).</a:t>
            </a:r>
          </a:p>
          <a:p>
            <a:r>
              <a:rPr lang="en-US" dirty="0"/>
              <a:t>Out of the 1,300 Germans who took part in the representative survey, 27% agreed with a range of anti-Semitic statements and stereotypes about Jewish people.</a:t>
            </a:r>
          </a:p>
          <a:p>
            <a:r>
              <a:rPr lang="en-US" dirty="0"/>
              <a:t>Some 41% said they agreed with the statement that "Jews talk about the Holocaust too much." The same portion said they believed "Jews are more loyal to Israel than to Germany."</a:t>
            </a:r>
          </a:p>
          <a:p>
            <a:r>
              <a:rPr lang="en-US" dirty="0"/>
              <a:t>Over 20% of respondents said they agreed that Jewish people have "too much power" over the economy, international financial markets and the media. Another 22% agreed that "people hate Jews due to the way they behave."</a:t>
            </a:r>
          </a:p>
          <a:p>
            <a:r>
              <a:rPr lang="en-US" dirty="0"/>
              <a:t>"These are cliches, stereotypes, envy but there is also some truth to it. Jews are successful. What's the problem with that?" Cologne Rabbi </a:t>
            </a:r>
            <a:r>
              <a:rPr lang="en-US" dirty="0" err="1"/>
              <a:t>Yechiel</a:t>
            </a:r>
            <a:r>
              <a:rPr lang="en-US" dirty="0"/>
              <a:t> </a:t>
            </a:r>
            <a:r>
              <a:rPr lang="en-US" dirty="0" err="1"/>
              <a:t>Brukner</a:t>
            </a:r>
            <a:r>
              <a:rPr lang="en-US" dirty="0"/>
              <a:t> told DW. "Why are Germans not envious that, as a percentage of the population, Jews have many more Nobel Prize winners? Why doesn't that bother anyone? What does it always concern the aspect of 'money'? Judaism places an emphasis on intellectual intelligence and that has meant that Jews are often very successful. They also work hard, but why does someone not like them for that?</a:t>
            </a:r>
          </a:p>
          <a:p>
            <a:r>
              <a:rPr lang="en-US" dirty="0"/>
              <a:t>"Think about this: There are still living Holocaust survivors and Germans already dare to entertain anti-Semitic thoughts — and even to take action based on them. That's incredible," </a:t>
            </a:r>
            <a:r>
              <a:rPr lang="en-US" dirty="0" err="1"/>
              <a:t>Brukner</a:t>
            </a:r>
            <a:r>
              <a:rPr lang="en-US" dirty="0"/>
              <a:t> added.</a:t>
            </a:r>
          </a:p>
          <a:p>
            <a:r>
              <a:rPr lang="en-US" dirty="0"/>
              <a:t>The survey was carried out two months ago, prior to </a:t>
            </a:r>
            <a:r>
              <a:rPr lang="en-US" dirty="0">
                <a:hlinkClick r:id="rId4"/>
              </a:rPr>
              <a:t>the anti-Semitic attack targeting a synagogue</a:t>
            </a:r>
            <a:r>
              <a:rPr lang="en-US" dirty="0"/>
              <a:t> in the eastern German city of Halle.</a:t>
            </a:r>
          </a:p>
          <a:p>
            <a:r>
              <a:rPr lang="en-US" b="1" dirty="0"/>
              <a:t>Hostility towards Jews growing among 'elites'</a:t>
            </a:r>
            <a:endParaRPr lang="en-US" dirty="0"/>
          </a:p>
          <a:p>
            <a:r>
              <a:rPr lang="en-US" dirty="0"/>
              <a:t>Anti-Semitism is also growing among the wealthy and well-educated, according to the study.</a:t>
            </a:r>
          </a:p>
          <a:p>
            <a:r>
              <a:rPr lang="en-US" dirty="0"/>
              <a:t>The WJC found that 18% of "elites" — respondents with at least one university degree who make at least €100,000 ($111,300) per year — agreed with anti-Semitic sentiments.</a:t>
            </a:r>
          </a:p>
          <a:p>
            <a:r>
              <a:rPr lang="en-US" dirty="0"/>
              <a:t>Within that group, over a quarter said they believed Jewish people have "too much power over world politics" and the economy.</a:t>
            </a:r>
          </a:p>
          <a:p>
            <a:r>
              <a:rPr lang="en-US" i="1" dirty="0"/>
              <a:t>Read more:</a:t>
            </a:r>
            <a:r>
              <a:rPr lang="en-US" dirty="0"/>
              <a:t> </a:t>
            </a:r>
            <a:r>
              <a:rPr lang="en-US" dirty="0">
                <a:hlinkClick r:id="rId5"/>
              </a:rPr>
              <a:t>German groups combating far-right extremism face uncertain future</a:t>
            </a:r>
            <a:endParaRPr lang="en-US" dirty="0"/>
          </a:p>
          <a:p>
            <a:endParaRPr lang="en-US" dirty="0"/>
          </a:p>
          <a:p>
            <a:endParaRPr lang="en-US" dirty="0">
              <a:cs typeface="ＭＳ Ｐゴシック" charset="0"/>
            </a:endParaRPr>
          </a:p>
        </p:txBody>
      </p:sp>
    </p:spTree>
    <p:extLst>
      <p:ext uri="{BB962C8B-B14F-4D97-AF65-F5344CB8AC3E}">
        <p14:creationId xmlns:p14="http://schemas.microsoft.com/office/powerpoint/2010/main" val="9084508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2086747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4768394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5346556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95868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AD6398C-483D-4A57-A350-EE1F2DF6F5F1}" type="slidenum">
              <a:rPr lang="en-SG" smtClean="0"/>
              <a:t>5</a:t>
            </a:fld>
            <a:endParaRPr lang="en-SG"/>
          </a:p>
        </p:txBody>
      </p:sp>
    </p:spTree>
    <p:extLst>
      <p:ext uri="{BB962C8B-B14F-4D97-AF65-F5344CB8AC3E}">
        <p14:creationId xmlns:p14="http://schemas.microsoft.com/office/powerpoint/2010/main" val="18901290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Jewish refugees expelled from Arab lands and from Iran </a:t>
            </a:r>
          </a:p>
          <a:p>
            <a:pPr>
              <a:buFont typeface="Arial" panose="020B0604020202020204" pitchFamily="34" charset="0"/>
              <a:buChar char="•"/>
            </a:pPr>
            <a:r>
              <a:rPr lang="en-US" dirty="0"/>
              <a:t>Subject </a:t>
            </a:r>
            <a:r>
              <a:rPr lang="en-US" dirty="0">
                <a:hlinkClick r:id="rId3" tooltip="Foreign Policy"/>
              </a:rPr>
              <a:t>Foreign Policy</a:t>
            </a:r>
            <a:r>
              <a:rPr lang="en-US" dirty="0"/>
              <a:t> </a:t>
            </a:r>
          </a:p>
          <a:p>
            <a:pPr>
              <a:buFont typeface="Arial" panose="020B0604020202020204" pitchFamily="34" charset="0"/>
              <a:buChar char="•"/>
            </a:pPr>
            <a:r>
              <a:rPr lang="en-US" dirty="0"/>
              <a:t>Secondary topic Behind the Headlines </a:t>
            </a:r>
          </a:p>
          <a:p>
            <a:pPr>
              <a:buFont typeface="Arial" panose="020B0604020202020204" pitchFamily="34" charset="0"/>
              <a:buChar char="•"/>
            </a:pPr>
            <a:r>
              <a:rPr lang="en-US" dirty="0"/>
              <a:t>Publish Date 30.11.2021 </a:t>
            </a:r>
          </a:p>
          <a:p>
            <a:r>
              <a:rPr lang="en-US" b="1" dirty="0"/>
              <a:t>This Memorial Day commemorates the tragedy of people who were forced to flee their homes, part from their host cultures and leave the countries where they had lived for centuries, solely because of their Jewish identity. </a:t>
            </a:r>
          </a:p>
          <a:p>
            <a:endParaRPr lang="en-US" dirty="0"/>
          </a:p>
          <a:p>
            <a:r>
              <a:rPr lang="en-US" dirty="0"/>
              <a:t>On November 30th, Israel and the Jewish world remember the fate of more than 850,000 Jews who were expelled and forced out of Arab lands and Iran in the 20th century. This Memorial Day commemorates the tragedy of people who were forced to flee their homes, part from their host cultures and leave the countries where they had lived for centuries, solely because of their Jewish identity. </a:t>
            </a:r>
          </a:p>
          <a:p>
            <a:r>
              <a:rPr lang="en-US" dirty="0"/>
              <a:t>Thousands of Jews were forced to leave behind their properties, businesses and possessions. Jews in Iraq, Libya, Yemen and more, were compelled to leave behind their heritage, ancestors, and legacies. Many even suffered from violence, brutality and persecution. </a:t>
            </a:r>
          </a:p>
          <a:p>
            <a:r>
              <a:rPr lang="en-US" dirty="0"/>
              <a:t>The expulsion of countless Jewish communities from Arab countries and Iran dramatically changed the demographic composition of the Middle East and North Africa. The stories of these Jews and their communities are an integral part of modern Jewish history. Their expulsion profoundly affected the Jewish nation as a whole. It is incumbent that these stories are told. </a:t>
            </a:r>
          </a:p>
          <a:p>
            <a:r>
              <a:rPr lang="en-US" dirty="0"/>
              <a:t>Upon arrival to Israel, these Jewish immigrants who were forced to leave their homes overcame personal and communal tragedy and not only persevered, but thrived; many rose to important positions in the national government and in the public and private sectors. They have made an invaluable contribution to the fabric of Israeli society, and their vibrant cultures are an integral part of the colorful mosaic of the Jewish people in the Land of Israel. It is time for the world to hear their story.</a:t>
            </a:r>
          </a:p>
          <a:p>
            <a:endParaRPr lang="en-US" dirty="0"/>
          </a:p>
        </p:txBody>
      </p:sp>
    </p:spTree>
    <p:extLst>
      <p:ext uri="{BB962C8B-B14F-4D97-AF65-F5344CB8AC3E}">
        <p14:creationId xmlns:p14="http://schemas.microsoft.com/office/powerpoint/2010/main" val="10361955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2239322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xfrm>
            <a:off x="1371600" y="1143000"/>
            <a:ext cx="4114800" cy="30861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0026384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Notice how the word "Israel" does not even appear on this UN Map test.</a:t>
            </a:r>
          </a:p>
          <a:p>
            <a:r>
              <a:rPr lang="en-US" b="1" dirty="0">
                <a:latin typeface="Arial" panose="020B0604020202020204" pitchFamily="34" charset="0"/>
                <a:cs typeface="Arial" panose="020B0604020202020204" pitchFamily="34" charset="0"/>
              </a:rPr>
              <a:t>____________</a:t>
            </a:r>
          </a:p>
          <a:p>
            <a:r>
              <a:rPr lang="en-US" b="1" dirty="0">
                <a:latin typeface="Arial" panose="020B0604020202020204" pitchFamily="34" charset="0"/>
                <a:cs typeface="Arial" panose="020B0604020202020204" pitchFamily="34" charset="0"/>
              </a:rPr>
              <a:t>ES-29-How the Nations Treat Israel-56</a:t>
            </a:r>
          </a:p>
          <a:p>
            <a:r>
              <a:rPr lang="en-US" b="1" dirty="0">
                <a:latin typeface="Arial" panose="020B0604020202020204" pitchFamily="34" charset="0"/>
                <a:cs typeface="Arial" panose="020B0604020202020204" pitchFamily="34" charset="0"/>
              </a:rPr>
              <a:t>OS-29-Joel-125</a:t>
            </a:r>
          </a:p>
        </p:txBody>
      </p:sp>
    </p:spTree>
    <p:extLst>
      <p:ext uri="{BB962C8B-B14F-4D97-AF65-F5344CB8AC3E}">
        <p14:creationId xmlns:p14="http://schemas.microsoft.com/office/powerpoint/2010/main" val="37802763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9477721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Confronting Antisemitism</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https://</a:t>
            </a:r>
            <a:r>
              <a:rPr lang="en-US" sz="1200" b="1" kern="0"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www.toronto.ca</a:t>
            </a:r>
            <a:r>
              <a:rPr lang="en-US" sz="12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/community-people/get-involved/community/</a:t>
            </a:r>
            <a:r>
              <a:rPr lang="en-US" sz="1200" b="1" kern="0"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toronto</a:t>
            </a:r>
            <a:r>
              <a:rPr lang="en-US" sz="12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-for-all/confronting-antisemitism/</a:t>
            </a:r>
          </a:p>
          <a:p>
            <a:endParaRPr lang="en-US" dirty="0"/>
          </a:p>
          <a:p>
            <a:r>
              <a:rPr lang="en-US" dirty="0"/>
              <a:t>The Confronting Antisemitism educational campaign was completed in 2022.</a:t>
            </a:r>
          </a:p>
          <a:p>
            <a:r>
              <a:rPr lang="en-US" dirty="0"/>
              <a:t>Antisemitism has been </a:t>
            </a:r>
            <a:r>
              <a:rPr lang="en-US" dirty="0">
                <a:hlinkClick r:id="rId3" tooltip="PDF Document"/>
              </a:rPr>
              <a:t>the most reported hate crime </a:t>
            </a:r>
            <a:r>
              <a:rPr lang="en-US" dirty="0"/>
              <a:t>in Toronto for more than five years in a row, according to the Toronto Police Service Hate Crime Unit. What’s more, antisemitism is experienced daily by Jewish Torontonians.</a:t>
            </a:r>
          </a:p>
          <a:p>
            <a:r>
              <a:rPr lang="en-US" dirty="0"/>
              <a:t>This Toronto for All campaign brings attention to antisemitism in Toronto and calls on Torontonians to take action to confront it and eliminate it.</a:t>
            </a:r>
          </a:p>
          <a:p>
            <a:endParaRPr lang="en-US" dirty="0">
              <a:cs typeface="ＭＳ Ｐゴシック" charset="0"/>
            </a:endParaRPr>
          </a:p>
        </p:txBody>
      </p:sp>
    </p:spTree>
    <p:extLst>
      <p:ext uri="{BB962C8B-B14F-4D97-AF65-F5344CB8AC3E}">
        <p14:creationId xmlns:p14="http://schemas.microsoft.com/office/powerpoint/2010/main" val="25883995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2384947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Based on 2019 FBI Data, Jews Were 2.6X More Likely Than Blacks and 2.2X More Likely Than Muslims to Be Victims of Hate Crimes</a:t>
            </a:r>
          </a:p>
          <a:p>
            <a:r>
              <a:rPr lang="en-US" dirty="0"/>
              <a:t>By </a:t>
            </a:r>
            <a:r>
              <a:rPr lang="en-US" dirty="0">
                <a:hlinkClick r:id="rId3"/>
              </a:rPr>
              <a:t>Mark J. Perry</a:t>
            </a:r>
            <a:endParaRPr lang="en-US" dirty="0"/>
          </a:p>
          <a:p>
            <a:r>
              <a:rPr lang="en-US" dirty="0"/>
              <a:t>July 06, 2021</a:t>
            </a:r>
          </a:p>
          <a:p>
            <a:endParaRPr lang="en-US" dirty="0">
              <a:cs typeface="ＭＳ Ｐゴシック" charset="0"/>
            </a:endParaRPr>
          </a:p>
          <a:p>
            <a:r>
              <a:rPr lang="en-US" dirty="0"/>
              <a:t>Members of which of these groups were most likely to be a victim of a hate crime in 2019: </a:t>
            </a:r>
            <a:r>
              <a:rPr lang="en-US" b="1" dirty="0"/>
              <a:t>Muslims, Blacks, or Jews? </a:t>
            </a:r>
            <a:r>
              <a:rPr lang="en-US" dirty="0"/>
              <a:t>Based on media coverage, you would probably say Muslims or Blacks. According to a Google news search for the term “hate crimes” along with the name of each of those three groups, there are</a:t>
            </a:r>
            <a:r>
              <a:rPr lang="en-US" b="1" dirty="0"/>
              <a:t> 291,000 results</a:t>
            </a:r>
            <a:r>
              <a:rPr lang="en-US" dirty="0"/>
              <a:t> for </a:t>
            </a:r>
            <a:r>
              <a:rPr lang="en-US" dirty="0">
                <a:hlinkClick r:id="rId4"/>
              </a:rPr>
              <a:t>“hate crimes” + black</a:t>
            </a:r>
            <a:r>
              <a:rPr lang="en-US" dirty="0"/>
              <a:t>,</a:t>
            </a:r>
            <a:r>
              <a:rPr lang="en-US" b="1" dirty="0"/>
              <a:t> 89,600 results</a:t>
            </a:r>
            <a:r>
              <a:rPr lang="en-US" dirty="0"/>
              <a:t> for </a:t>
            </a:r>
            <a:r>
              <a:rPr lang="en-US" dirty="0">
                <a:hlinkClick r:id="rId5"/>
              </a:rPr>
              <a:t>“hate crimes” + Muslim</a:t>
            </a:r>
            <a:r>
              <a:rPr lang="en-US" dirty="0"/>
              <a:t>, and only</a:t>
            </a:r>
            <a:r>
              <a:rPr lang="en-US" b="1" dirty="0"/>
              <a:t> 67,000 results</a:t>
            </a:r>
            <a:r>
              <a:rPr lang="en-US" dirty="0"/>
              <a:t> for </a:t>
            </a:r>
            <a:r>
              <a:rPr lang="en-US" dirty="0">
                <a:hlinkClick r:id="rId5"/>
              </a:rPr>
              <a:t>“hate crimes” + Jew</a:t>
            </a:r>
            <a:r>
              <a:rPr lang="en-US" dirty="0"/>
              <a:t>. Based on news reports, you might think that blacks were much more likely than Jews to be the victim of a hate crime and that Muslims were somewhat more likely to be hate crime victims compared to Jews.</a:t>
            </a:r>
          </a:p>
          <a:p>
            <a:r>
              <a:rPr lang="en-US" dirty="0">
                <a:hlinkClick r:id="rId6"/>
              </a:rPr>
              <a:t>Hate crime data</a:t>
            </a:r>
            <a:r>
              <a:rPr lang="en-US" dirty="0"/>
              <a:t> released last November by the FBI for 2019 reveal that there were 2,391 black/African-American victims of hate crimes, 1,032 Jewish victims, and 227 Muslim victims. Adjusting for the population of each group in 2019 (</a:t>
            </a:r>
            <a:r>
              <a:rPr lang="en-US" dirty="0">
                <a:hlinkClick r:id="rId7"/>
              </a:rPr>
              <a:t>43.98 million blacks,</a:t>
            </a:r>
            <a:r>
              <a:rPr lang="en-US" dirty="0"/>
              <a:t> </a:t>
            </a:r>
            <a:r>
              <a:rPr lang="en-US" dirty="0">
                <a:hlinkClick r:id="rId8"/>
              </a:rPr>
              <a:t>7.5 million Jews,</a:t>
            </a:r>
            <a:r>
              <a:rPr lang="en-US" dirty="0"/>
              <a:t> and </a:t>
            </a:r>
            <a:r>
              <a:rPr lang="en-US" dirty="0">
                <a:hlinkClick r:id="rId9"/>
              </a:rPr>
              <a:t>3.61 million Muslims</a:t>
            </a:r>
            <a:r>
              <a:rPr lang="en-US" dirty="0"/>
              <a:t>) the </a:t>
            </a:r>
            <a:r>
              <a:rPr lang="en-US" b="1" dirty="0"/>
              <a:t>hate crime victimization rates</a:t>
            </a:r>
            <a:r>
              <a:rPr lang="en-US" dirty="0"/>
              <a:t> per 100,000 population of each group were </a:t>
            </a:r>
            <a:r>
              <a:rPr lang="en-US" b="1" dirty="0"/>
              <a:t>13.8 for Jews</a:t>
            </a:r>
            <a:r>
              <a:rPr lang="en-US" dirty="0"/>
              <a:t>, </a:t>
            </a:r>
            <a:r>
              <a:rPr lang="en-US" b="1" dirty="0"/>
              <a:t>6.3 for Muslims,</a:t>
            </a:r>
            <a:r>
              <a:rPr lang="en-US" dirty="0"/>
              <a:t> and </a:t>
            </a:r>
            <a:r>
              <a:rPr lang="en-US" b="1" dirty="0"/>
              <a:t>5.4 for blacks</a:t>
            </a:r>
            <a:r>
              <a:rPr lang="en-US" dirty="0"/>
              <a:t> (see chart above). Therefore, adjusted for population by group, American Jews were 2.6 times more likely than blacks to be a victim of a hate crime in 2019, and 2.2 times more likely than a Muslim to be a hate crime victim.</a:t>
            </a:r>
          </a:p>
          <a:p>
            <a:r>
              <a:rPr lang="en-US" dirty="0"/>
              <a:t>The FBI data for 2019 on </a:t>
            </a:r>
            <a:r>
              <a:rPr lang="en-US" b="1" dirty="0"/>
              <a:t>anti-religion hate crimes</a:t>
            </a:r>
            <a:r>
              <a:rPr lang="en-US" dirty="0"/>
              <a:t> also reveal that of the 1,715 victims of anti-religious hate crimes in the US, 1,032 were Jews (60.2% of the total) and 227 victims were Muslims (13.2% of the total). Obviously, since more than half (60.2%) of the anti-religious hate crimes in 2019 were against Jews, there were more anti-religious hate crimes against Jews (1,032) than incidents of hate crimes against </a:t>
            </a:r>
            <a:r>
              <a:rPr lang="en-US" b="1" i="1" dirty="0"/>
              <a:t>all other religious groups combined</a:t>
            </a:r>
            <a:r>
              <a:rPr lang="en-US" dirty="0"/>
              <a:t> (683). The FBI data also show that there were more Jewish hate crime victims in 2019 (1,032) than the number of gay men (863) and lesbians (143) who were victims of hate crimes.</a:t>
            </a:r>
          </a:p>
          <a:p>
            <a:r>
              <a:rPr lang="en-US" dirty="0"/>
              <a:t>Without any adjustments for population, there 4.5 times more Jewish hate crime victims (1,032) in 2019 than Muslim victims (227). And yet there are 33.7% more media reports on hate crimes against Muslims than news reports on hate crimes against Jews.</a:t>
            </a:r>
          </a:p>
          <a:p>
            <a:r>
              <a:rPr lang="en-US" b="1" dirty="0"/>
              <a:t>Question:</a:t>
            </a:r>
            <a:r>
              <a:rPr lang="en-US" dirty="0"/>
              <a:t> Based on hate crime victimization rates and the fact that Jews are so disproportionately targeted in hate crimes compared to blacks and Muslims, is it fair to say that hate crimes against Jews are routinely under-reported by the media relative to the reporting of hate crimes against blacks and Muslims?</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https://</a:t>
            </a:r>
            <a:r>
              <a:rPr lang="en-US" sz="1200" b="1" kern="0"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www.aei.org</a:t>
            </a:r>
            <a:r>
              <a:rPr lang="en-US" sz="12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/carpe-diem/based-on-2019-fbi-data-jews-were-2-6x-more-likely-than-blacks-and-2-2x-more-likely-than-muslims-to-be-victims-of-hate-crimes/</a:t>
            </a:r>
          </a:p>
          <a:p>
            <a:r>
              <a:rPr lang="en-US" dirty="0"/>
              <a:t>Accessed 8 Nov 2023</a:t>
            </a:r>
          </a:p>
          <a:p>
            <a:endParaRPr lang="en-US" dirty="0">
              <a:cs typeface="ＭＳ Ｐゴシック" charset="0"/>
            </a:endParaRPr>
          </a:p>
        </p:txBody>
      </p:sp>
    </p:spTree>
    <p:extLst>
      <p:ext uri="{BB962C8B-B14F-4D97-AF65-F5344CB8AC3E}">
        <p14:creationId xmlns:p14="http://schemas.microsoft.com/office/powerpoint/2010/main" val="3859130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Antisemitism surged across US during Gaza conflict, part of multi-year rise: Advocates</a:t>
            </a:r>
          </a:p>
          <a:p>
            <a:r>
              <a:rPr lang="en-US" dirty="0"/>
              <a:t>Antisemitic incidents more than doubled during the Hamas conflict.</a:t>
            </a:r>
          </a:p>
          <a:p>
            <a:r>
              <a:rPr lang="en-US" dirty="0" err="1"/>
              <a:t>By</a:t>
            </a:r>
            <a:r>
              <a:rPr lang="en-US" dirty="0" err="1">
                <a:hlinkClick r:id="rId3"/>
              </a:rPr>
              <a:t>Emily</a:t>
            </a:r>
            <a:r>
              <a:rPr lang="en-US" dirty="0">
                <a:hlinkClick r:id="rId3"/>
              </a:rPr>
              <a:t> Shapiro</a:t>
            </a:r>
            <a:endParaRPr lang="en-US" dirty="0"/>
          </a:p>
          <a:p>
            <a:r>
              <a:rPr lang="en-US" dirty="0"/>
              <a:t>June 10, 2021, 1:00 PM</a:t>
            </a:r>
            <a:endParaRPr lang="en-US" dirty="0">
              <a:cs typeface="ＭＳ Ｐゴシック" charset="0"/>
            </a:endParaRPr>
          </a:p>
          <a:p>
            <a:r>
              <a:rPr lang="en-US" dirty="0">
                <a:cs typeface="ＭＳ Ｐゴシック" charset="0"/>
              </a:rPr>
              <a:t>https://</a:t>
            </a:r>
            <a:r>
              <a:rPr lang="en-US" dirty="0" err="1">
                <a:cs typeface="ＭＳ Ｐゴシック" charset="0"/>
              </a:rPr>
              <a:t>abcnews.go.com</a:t>
            </a:r>
            <a:r>
              <a:rPr lang="en-US" dirty="0">
                <a:cs typeface="ＭＳ Ｐゴシック" charset="0"/>
              </a:rPr>
              <a:t>/US/antisemitism-surged-us-</a:t>
            </a:r>
            <a:r>
              <a:rPr lang="en-US" dirty="0" err="1">
                <a:cs typeface="ＭＳ Ｐゴシック" charset="0"/>
              </a:rPr>
              <a:t>gaza</a:t>
            </a:r>
            <a:r>
              <a:rPr lang="en-US" dirty="0">
                <a:cs typeface="ＭＳ Ｐゴシック" charset="0"/>
              </a:rPr>
              <a:t>-conflict-part-multi-year/</a:t>
            </a:r>
            <a:r>
              <a:rPr lang="en-US" dirty="0" err="1">
                <a:cs typeface="ＭＳ Ｐゴシック" charset="0"/>
              </a:rPr>
              <a:t>story?id</a:t>
            </a:r>
            <a:r>
              <a:rPr lang="en-US" dirty="0">
                <a:cs typeface="ＭＳ Ｐゴシック" charset="0"/>
              </a:rPr>
              <a:t>=78092408</a:t>
            </a:r>
          </a:p>
          <a:p>
            <a:endParaRPr lang="en-US" dirty="0">
              <a:cs typeface="ＭＳ Ｐゴシック" charset="0"/>
            </a:endParaRPr>
          </a:p>
          <a:p>
            <a:r>
              <a:rPr lang="en-US" dirty="0"/>
              <a:t>Joseph Borgen, a 29-year-old accountant in </a:t>
            </a:r>
            <a:r>
              <a:rPr lang="en-US" dirty="0">
                <a:hlinkClick r:id="rId4"/>
              </a:rPr>
              <a:t>New York</a:t>
            </a:r>
            <a:r>
              <a:rPr lang="en-US" dirty="0"/>
              <a:t> City, was on his way to a protest after work when he was jumped near Times Square.</a:t>
            </a:r>
          </a:p>
          <a:p>
            <a:r>
              <a:rPr lang="en-US" dirty="0"/>
              <a:t>"Out of the corner of my eye I saw someone chasing me, with their fist raised back, looking to punch me in the face. Before I could even react … I was surrounded by a whole group," Borgen told ABC News.</a:t>
            </a:r>
          </a:p>
          <a:p>
            <a:r>
              <a:rPr lang="en-US" dirty="0"/>
              <a:t>The attackers punched, kicked, pepper-sprayed him and beat him with crutches, the New York Police Department said, leaving him with a concussion and bruising.</a:t>
            </a:r>
          </a:p>
          <a:p>
            <a:r>
              <a:rPr lang="en-US" dirty="0"/>
              <a:t>"I grabbed my head and neck and my face area and just held onto those areas as tight as I could," Borgen said of the May 20 attack. "I was getting constantly kicked, punched and hit all over my body. But I was just holding onto my face and head, holding on for dear life, hoping I would survive."</a:t>
            </a:r>
            <a:endParaRPr lang="en-US" dirty="0">
              <a:cs typeface="ＭＳ Ｐゴシック" charset="0"/>
            </a:endParaRPr>
          </a:p>
        </p:txBody>
      </p:sp>
    </p:spTree>
    <p:extLst>
      <p:ext uri="{BB962C8B-B14F-4D97-AF65-F5344CB8AC3E}">
        <p14:creationId xmlns:p14="http://schemas.microsoft.com/office/powerpoint/2010/main" val="40971598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603223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1499210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effectLst/>
              </a:rPr>
              <a:t>Anti-Semitism goes to school: </a:t>
            </a:r>
            <a:r>
              <a:rPr lang="en-US" dirty="0"/>
              <a:t>Jewish university students in New York are troubled by incidents of anti-Semitism and doxing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effectLst/>
              </a:rPr>
              <a:t>World Magazine</a:t>
            </a:r>
          </a:p>
          <a:p>
            <a:r>
              <a:rPr lang="en-US" b="1" dirty="0"/>
              <a:t>Date </a:t>
            </a:r>
            <a:r>
              <a:rPr lang="en-US" dirty="0"/>
              <a:t>11/07/2023 </a:t>
            </a:r>
          </a:p>
          <a:p>
            <a:r>
              <a:rPr lang="en-US" b="1" dirty="0"/>
              <a:t>Hosted By </a:t>
            </a:r>
            <a:r>
              <a:rPr lang="en-US" dirty="0">
                <a:hlinkClick r:id="rId3"/>
              </a:rPr>
              <a:t>Mary Muncy</a:t>
            </a:r>
            <a:r>
              <a:rPr lang="en-US"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0" dirty="0">
                <a:effectLst/>
                <a:latin typeface="Arial" panose="020B0604020202020204" pitchFamily="34" charset="0"/>
                <a:ea typeface="ＭＳ Ｐゴシック" charset="0"/>
                <a:cs typeface="ＭＳ Ｐゴシック" charset="0"/>
              </a:rPr>
              <a:t>https://</a:t>
            </a:r>
            <a:r>
              <a:rPr lang="en-US" sz="1200" b="1" kern="0" dirty="0" err="1">
                <a:effectLst/>
                <a:latin typeface="Arial" panose="020B0604020202020204" pitchFamily="34" charset="0"/>
                <a:ea typeface="ＭＳ Ｐゴシック" charset="0"/>
                <a:cs typeface="ＭＳ Ｐゴシック" charset="0"/>
              </a:rPr>
              <a:t>wng.org</a:t>
            </a:r>
            <a:r>
              <a:rPr lang="en-US" sz="1200" b="1" kern="0" dirty="0">
                <a:effectLst/>
                <a:latin typeface="Arial" panose="020B0604020202020204" pitchFamily="34" charset="0"/>
                <a:ea typeface="ＭＳ Ｐゴシック" charset="0"/>
                <a:cs typeface="ＭＳ Ｐゴシック" charset="0"/>
              </a:rPr>
              <a:t>/podcasts/antisemitism-goes-to-school-1699312731</a:t>
            </a:r>
          </a:p>
          <a:p>
            <a:endParaRPr lang="en-US" dirty="0">
              <a:cs typeface="ＭＳ Ｐゴシック" charset="0"/>
            </a:endParaRPr>
          </a:p>
          <a:p>
            <a:r>
              <a:rPr lang="en-US" dirty="0"/>
              <a:t>A Star of David necklace and a blue ribbon worn during a discussion on antisemitism on college campuses. Associated Press/Photo by Julia </a:t>
            </a:r>
            <a:r>
              <a:rPr lang="en-US" dirty="0" err="1"/>
              <a:t>Nikhinson</a:t>
            </a:r>
            <a:endParaRPr lang="en-US" dirty="0"/>
          </a:p>
          <a:p>
            <a:endParaRPr lang="en-US" dirty="0">
              <a:cs typeface="ＭＳ Ｐゴシック" charset="0"/>
            </a:endParaRPr>
          </a:p>
          <a:p>
            <a:r>
              <a:rPr lang="en-US" dirty="0"/>
              <a:t>MARY REICHARD, HOST: It’s Tuesday, the 7th of November, 2023. This is WORLD Radio. Thanks for joining us and good morning. I’m Mary Reichard.</a:t>
            </a:r>
          </a:p>
          <a:p>
            <a:pPr rtl="0"/>
            <a:r>
              <a:rPr lang="en-US" dirty="0"/>
              <a:t>NICK EICHER, HOST: And I’m Nick Eicher. First up on </a:t>
            </a:r>
            <a:r>
              <a:rPr lang="en-US" i="1" dirty="0"/>
              <a:t>The World and Everything in It</a:t>
            </a:r>
            <a:r>
              <a:rPr lang="en-US" dirty="0"/>
              <a:t>: rising </a:t>
            </a:r>
            <a:r>
              <a:rPr lang="en-US" dirty="0" err="1"/>
              <a:t>anti-semitism</a:t>
            </a:r>
            <a:r>
              <a:rPr lang="en-US" dirty="0"/>
              <a:t> in higher education. </a:t>
            </a:r>
          </a:p>
          <a:p>
            <a:pPr rtl="0"/>
            <a:r>
              <a:rPr lang="en-US" dirty="0"/>
              <a:t>On Saturday, tens of thousands of people in Washington D.C. protested in support of Palestinians with a chant that means the elimination of the state of Israel. </a:t>
            </a:r>
          </a:p>
          <a:p>
            <a:r>
              <a:rPr lang="en-US" i="1" dirty="0"/>
              <a:t>CROWD CHANTING: From the river to the sea, Palestine will be free.</a:t>
            </a:r>
            <a:br>
              <a:rPr lang="en-US" dirty="0"/>
            </a:br>
            <a:endParaRPr lang="en-US" dirty="0"/>
          </a:p>
          <a:p>
            <a:pPr rtl="0"/>
            <a:r>
              <a:rPr lang="en-US" dirty="0"/>
              <a:t>REICHARD: Meanwhile, university administrators are being pulled into unwinnable situations. Pro-Palestinian professors and students demand the right to protest Israel’s war to root out Hamas in Gaza …while Jewish alumni and donors threaten to pull their funding if schools continue to tolerate antisemitism.</a:t>
            </a:r>
          </a:p>
          <a:p>
            <a:pPr rtl="0"/>
            <a:r>
              <a:rPr lang="en-US" dirty="0"/>
              <a:t>EICHER: At Columbia University, school officials have created task forces to respond to allegations of antisemitism on campus </a:t>
            </a:r>
            <a:r>
              <a:rPr lang="en-US" i="1" dirty="0"/>
              <a:t>and </a:t>
            </a:r>
            <a:r>
              <a:rPr lang="en-US" dirty="0"/>
              <a:t>doxing of students. Doxing is the practice of publishing private or identifying information about specific people with the intent to intimidate.</a:t>
            </a:r>
          </a:p>
          <a:p>
            <a:pPr rtl="0"/>
            <a:r>
              <a:rPr lang="en-US" dirty="0"/>
              <a:t>REICHARD: WORLD Radio Reporter Mary Muncy visited the Ivy League school in New York City to see what’s happening.</a:t>
            </a:r>
          </a:p>
          <a:p>
            <a:pPr rtl="0"/>
            <a:r>
              <a:rPr lang="en-US" i="1" dirty="0"/>
              <a:t>BARNARD FRESHMAN: I don't wear my Star of David around my neck anymore because I'm scared someone will attack me.</a:t>
            </a:r>
            <a:endParaRPr lang="en-US" dirty="0"/>
          </a:p>
          <a:p>
            <a:pPr rtl="0"/>
            <a:r>
              <a:rPr lang="en-US" dirty="0"/>
              <a:t>MARY MUNCY, REPORTER: This Jewish freshman is standing in Columbia University’s courtyard… at a vigil for people kidnapped by Hamas. For security reasons, she and other students at the vigil didn’t give me their names.</a:t>
            </a:r>
            <a:br>
              <a:rPr lang="en-US" dirty="0"/>
            </a:br>
            <a:endParaRPr lang="en-US" dirty="0"/>
          </a:p>
          <a:p>
            <a:pPr rtl="0"/>
            <a:r>
              <a:rPr lang="en-US" i="1" dirty="0"/>
              <a:t>BARNARD FRESHMAN: I don't walk around Columbia's campus without being with someone else, or being on the phone with someone. </a:t>
            </a:r>
            <a:endParaRPr lang="en-US" dirty="0"/>
          </a:p>
          <a:p>
            <a:pPr rtl="0"/>
            <a:r>
              <a:rPr lang="en-US" dirty="0"/>
              <a:t>She keeps thinking about a Jewish student attacked on her campus last month. That student was placing posters of people kidnapped by Hamas when another student yelled and hit the student with a stick. Police arrested the student on charges of assault and harassment… and classified the incident as a hate crime.</a:t>
            </a:r>
          </a:p>
          <a:p>
            <a:pPr rtl="0"/>
            <a:r>
              <a:rPr lang="en-US" dirty="0"/>
              <a:t>But this freshman decided to show her support at the Columbia vigil. </a:t>
            </a:r>
          </a:p>
          <a:p>
            <a:pPr rtl="0"/>
            <a:r>
              <a:rPr lang="en-US" dirty="0"/>
              <a:t>She and about 20 other students stand around a display of roses representing the 242 people Hamas has kidnapped in the war. </a:t>
            </a:r>
          </a:p>
          <a:p>
            <a:pPr rtl="0"/>
            <a:r>
              <a:rPr lang="en-US" dirty="0"/>
              <a:t>Nearby, a Jewish upperclassman says she is here for more than a vigil. </a:t>
            </a:r>
          </a:p>
          <a:p>
            <a:pPr rtl="0"/>
            <a:r>
              <a:rPr lang="en-US" i="1" dirty="0"/>
              <a:t>BARNARD SENIOR: I guess I'm here just just for some, some support just to be around people who can sort of understand what I'm going through.</a:t>
            </a:r>
            <a:endParaRPr lang="en-US" dirty="0"/>
          </a:p>
          <a:p>
            <a:pPr rtl="0"/>
            <a:r>
              <a:rPr lang="en-US" i="1" dirty="0"/>
              <a:t>SOUND: [</a:t>
            </a:r>
            <a:r>
              <a:rPr lang="en-US" i="1" dirty="0">
                <a:hlinkClick r:id="rId4"/>
              </a:rPr>
              <a:t>Protest</a:t>
            </a:r>
            <a:r>
              <a:rPr lang="en-US" i="1" dirty="0"/>
              <a:t>]</a:t>
            </a:r>
            <a:endParaRPr lang="en-US" dirty="0"/>
          </a:p>
          <a:p>
            <a:pPr rtl="0"/>
            <a:r>
              <a:rPr lang="en-US" dirty="0"/>
              <a:t>About three weeks ago, students gathered in the courtyard and held Columbia’s first large pro-Palestinian demonstration. Columbia closed the campus to outsiders during the event for safety concerns. That’s really unusual. People from outside the school had been joining protests, and they have joined several other protests on campus since then.</a:t>
            </a:r>
          </a:p>
          <a:p>
            <a:pPr rtl="0"/>
            <a:r>
              <a:rPr lang="en-US" dirty="0"/>
              <a:t>Two weeks later</a:t>
            </a:r>
            <a:r>
              <a:rPr lang="en-US" b="1" dirty="0"/>
              <a:t>,</a:t>
            </a:r>
            <a:r>
              <a:rPr lang="en-US" dirty="0"/>
              <a:t> a group of more than 100 professors at Columbia signed a </a:t>
            </a:r>
            <a:r>
              <a:rPr lang="en-US" dirty="0">
                <a:hlinkClick r:id="rId5"/>
              </a:rPr>
              <a:t>statement</a:t>
            </a:r>
            <a:r>
              <a:rPr lang="en-US" dirty="0"/>
              <a:t> supporting the students’ right to express their views. </a:t>
            </a:r>
          </a:p>
          <a:p>
            <a:pPr rtl="0"/>
            <a:r>
              <a:rPr lang="en-US" dirty="0"/>
              <a:t>I contacted the pro-Palestinian groups on Columbia’s campus and more than 15 professors who signed the statement. None agreed to speak with me.</a:t>
            </a:r>
          </a:p>
          <a:p>
            <a:pPr rtl="0"/>
            <a:r>
              <a:rPr lang="en-US" dirty="0"/>
              <a:t>But Jewish students from campuses across the country </a:t>
            </a:r>
            <a:r>
              <a:rPr lang="en-US" i="1" dirty="0"/>
              <a:t>did</a:t>
            </a:r>
            <a:r>
              <a:rPr lang="en-US" dirty="0"/>
              <a:t> want to talk. </a:t>
            </a:r>
          </a:p>
          <a:p>
            <a:pPr rtl="0"/>
            <a:r>
              <a:rPr lang="en-US" i="1" dirty="0"/>
              <a:t>PNINA: My name is </a:t>
            </a:r>
            <a:r>
              <a:rPr lang="en-US" i="1" dirty="0" err="1"/>
              <a:t>Pnina</a:t>
            </a:r>
            <a:r>
              <a:rPr lang="en-US" i="1" dirty="0"/>
              <a:t>. I'm a freshman at Tulane.</a:t>
            </a:r>
            <a:endParaRPr lang="en-US" dirty="0"/>
          </a:p>
          <a:p>
            <a:pPr rtl="0"/>
            <a:r>
              <a:rPr lang="en-US" i="1" dirty="0"/>
              <a:t>SOFFER: I'm a junior at the George Washington University...</a:t>
            </a:r>
            <a:endParaRPr lang="en-US" dirty="0"/>
          </a:p>
          <a:p>
            <a:pPr rtl="0"/>
            <a:r>
              <a:rPr lang="en-US" i="1" dirty="0"/>
              <a:t>DAVID FRISCH: My name is David Frisch. I'm in my first year at Harvard Law School. </a:t>
            </a:r>
            <a:endParaRPr lang="en-US" dirty="0"/>
          </a:p>
          <a:p>
            <a:pPr rtl="0"/>
            <a:r>
              <a:rPr lang="en-US" dirty="0"/>
              <a:t>These students watched with alarm as pro-Palestinian student organizations started releasing statements. </a:t>
            </a:r>
          </a:p>
          <a:p>
            <a:pPr rtl="0"/>
            <a:r>
              <a:rPr lang="en-US" dirty="0"/>
              <a:t>At Harvard, 36 separate student groups signed a </a:t>
            </a:r>
            <a:r>
              <a:rPr lang="en-US" dirty="0">
                <a:hlinkClick r:id="rId6"/>
              </a:rPr>
              <a:t>statement</a:t>
            </a:r>
            <a:r>
              <a:rPr lang="en-US" dirty="0"/>
              <a:t> blaming </a:t>
            </a:r>
            <a:r>
              <a:rPr lang="en-US" i="1" dirty="0"/>
              <a:t>Israel </a:t>
            </a:r>
            <a:r>
              <a:rPr lang="en-US" dirty="0"/>
              <a:t>for the terrorist attacks of October 7. Almost all of them have since removed themselves from that list. </a:t>
            </a:r>
          </a:p>
          <a:p>
            <a:pPr rtl="0"/>
            <a:r>
              <a:rPr lang="en-US" dirty="0"/>
              <a:t>Other campuses have seen violence related to the unrest—everything from protests that turn violent, to students harassed individually. Cornell even canceled classes on Friday due to death threats against Jewish students. </a:t>
            </a:r>
          </a:p>
          <a:p>
            <a:pPr rtl="0"/>
            <a:r>
              <a:rPr lang="en-US" dirty="0"/>
              <a:t>Meanwhile, the conservative media group Accuracy in Media has been revealing the identities of pro-Palestinian students at Harvard and Columbia, a practice called </a:t>
            </a:r>
            <a:r>
              <a:rPr lang="en-US" dirty="0" err="1"/>
              <a:t>doxxing</a:t>
            </a:r>
            <a:r>
              <a:rPr lang="en-US" dirty="0"/>
              <a:t>.</a:t>
            </a:r>
          </a:p>
          <a:p>
            <a:pPr rtl="0"/>
            <a:r>
              <a:rPr lang="en-US" i="1" dirty="0">
                <a:hlinkClick r:id="rId7"/>
              </a:rPr>
              <a:t>WCVB</a:t>
            </a:r>
            <a:r>
              <a:rPr lang="en-US" i="1" dirty="0"/>
              <a:t>: The names and faces of Harvard students are displayed under the title “Harvard’s leading antisemites.”</a:t>
            </a:r>
            <a:endParaRPr lang="en-US" dirty="0"/>
          </a:p>
          <a:p>
            <a:pPr rtl="0"/>
            <a:r>
              <a:rPr lang="en-US" i="1" dirty="0">
                <a:hlinkClick r:id="rId7"/>
              </a:rPr>
              <a:t>WCVB</a:t>
            </a:r>
            <a:r>
              <a:rPr lang="en-US" i="1" dirty="0"/>
              <a:t>: This billboard truck was here on Mass Ave just outside campus for about two and a half hours. </a:t>
            </a:r>
            <a:endParaRPr lang="en-US" dirty="0"/>
          </a:p>
          <a:p>
            <a:pPr rtl="0"/>
            <a:r>
              <a:rPr lang="en-US" i="1" dirty="0">
                <a:hlinkClick r:id="rId8"/>
              </a:rPr>
              <a:t>NEWSNATION</a:t>
            </a:r>
            <a:r>
              <a:rPr lang="en-US" i="1" dirty="0"/>
              <a:t>: This has gotten insane, and these are students. </a:t>
            </a:r>
            <a:endParaRPr lang="en-US" dirty="0"/>
          </a:p>
          <a:p>
            <a:pPr rtl="0"/>
            <a:r>
              <a:rPr lang="en-US" dirty="0"/>
              <a:t>But those are just the loud things, the ones that grab media attention, and that journalists have open access to. </a:t>
            </a:r>
          </a:p>
          <a:p>
            <a:pPr rtl="0"/>
            <a:r>
              <a:rPr lang="en-US" dirty="0"/>
              <a:t>While the Jewish vigil was taking place in the courtyard at Columbia last week, some law students were attending informational sessions on the conflict hosted by the group Columbia Law Students for Palestine.</a:t>
            </a:r>
          </a:p>
          <a:p>
            <a:pPr rtl="0"/>
            <a:r>
              <a:rPr lang="en-US" dirty="0"/>
              <a:t>The event organizers refused to let me attend, and declined to share recordings of the events with me. That said, one of the event speakers was Peter Beinart. Here he is in an interview with MSNBC from October 10th. </a:t>
            </a:r>
          </a:p>
          <a:p>
            <a:pPr rtl="0"/>
            <a:r>
              <a:rPr lang="en-US" i="1" dirty="0">
                <a:hlinkClick r:id="rId9"/>
              </a:rPr>
              <a:t>BEINART</a:t>
            </a:r>
            <a:r>
              <a:rPr lang="en-US" i="1" dirty="0"/>
              <a:t>: If Palestinians don’t have basic rights, new Palestinians organizations will grow up, and they may do terrible things too because brutalized people do brutal things sometimes. </a:t>
            </a:r>
            <a:endParaRPr lang="en-US" dirty="0"/>
          </a:p>
          <a:p>
            <a:pPr rtl="0"/>
            <a:r>
              <a:rPr lang="en-US" dirty="0"/>
              <a:t>A few days later, Beinart wrote in a </a:t>
            </a:r>
            <a:r>
              <a:rPr lang="en-US" i="1" dirty="0">
                <a:hlinkClick r:id="rId10"/>
              </a:rPr>
              <a:t>New York Times</a:t>
            </a:r>
            <a:r>
              <a:rPr lang="en-US" dirty="0"/>
              <a:t> column that the Oct. 7 murder of 1,700 civilians, including women and children, was a natural reaction to not being able to peacefully protest and resist Israeli oppression. </a:t>
            </a:r>
          </a:p>
          <a:p>
            <a:pPr rtl="0"/>
            <a:r>
              <a:rPr lang="en-US" dirty="0"/>
              <a:t>At George Washington University, Jewish student Sabrina </a:t>
            </a:r>
            <a:r>
              <a:rPr lang="en-US" dirty="0" err="1"/>
              <a:t>Soffer</a:t>
            </a:r>
            <a:r>
              <a:rPr lang="en-US" dirty="0"/>
              <a:t> says a few days after the war began, The Elliot School of International Affairs put together a panel on the conflict with five or six people. </a:t>
            </a:r>
          </a:p>
          <a:p>
            <a:pPr rtl="0"/>
            <a:r>
              <a:rPr lang="en-US" i="1" dirty="0"/>
              <a:t>SOFFER: So students are coming in here looking at five different people thinking that this is a balanced panel. But none of them supported Israel. </a:t>
            </a:r>
            <a:endParaRPr lang="en-US" dirty="0"/>
          </a:p>
          <a:p>
            <a:pPr rtl="0"/>
            <a:r>
              <a:rPr lang="en-US" dirty="0" err="1"/>
              <a:t>Soffer</a:t>
            </a:r>
            <a:r>
              <a:rPr lang="en-US" dirty="0"/>
              <a:t> went to the panel and said the speakers used what she called catchy, intellectual language like what students would hear in class.</a:t>
            </a:r>
          </a:p>
          <a:p>
            <a:pPr rtl="0"/>
            <a:r>
              <a:rPr lang="en-US" i="1" dirty="0"/>
              <a:t>SOFFER: This is, I think, actually the most subtle and dangerous and almost, I would call it insidious, way of-of molding the minds of young people. </a:t>
            </a:r>
            <a:endParaRPr lang="en-US" dirty="0"/>
          </a:p>
          <a:p>
            <a:pPr rtl="0"/>
            <a:r>
              <a:rPr lang="en-US" dirty="0"/>
              <a:t>But this isn’t just an intellectual issue.</a:t>
            </a:r>
          </a:p>
          <a:p>
            <a:pPr rtl="0"/>
            <a:r>
              <a:rPr lang="en-US" i="1" dirty="0"/>
              <a:t>SOUND: [VIGIL]</a:t>
            </a:r>
            <a:endParaRPr lang="en-US" dirty="0"/>
          </a:p>
          <a:p>
            <a:pPr rtl="0"/>
            <a:r>
              <a:rPr lang="en-US" dirty="0"/>
              <a:t>Every Jewish student I talked to knew someone in Israel, and many of them are scared to wear outward signs of their faith in public.</a:t>
            </a:r>
          </a:p>
          <a:p>
            <a:pPr rtl="0"/>
            <a:r>
              <a:rPr lang="en-US" dirty="0"/>
              <a:t>The question of how administrations will respond is still largely unanswered. so for now, this Columbia upperclassman says she’ll keep going as always:</a:t>
            </a:r>
          </a:p>
          <a:p>
            <a:pPr rtl="0"/>
            <a:r>
              <a:rPr lang="en-US" i="1" dirty="0"/>
              <a:t>BARNARD SENIOR: We're all just people who are just trying to get through our days and like, keep up with school and with work. </a:t>
            </a:r>
            <a:endParaRPr lang="en-US" dirty="0"/>
          </a:p>
          <a:p>
            <a:pPr rtl="0"/>
            <a:r>
              <a:rPr lang="en-US" dirty="0"/>
              <a:t>She’s grieving her friends who died in the first attacks and hoping conversations about Hamas’s actions change for the better.</a:t>
            </a:r>
          </a:p>
          <a:p>
            <a:pPr rtl="0"/>
            <a:r>
              <a:rPr lang="en-US" i="1" dirty="0"/>
              <a:t>BARNARD SENIOR: I don't want to have to be fighting for like, to try and convince people that their death isn't justified.</a:t>
            </a:r>
            <a:endParaRPr lang="en-US" dirty="0"/>
          </a:p>
          <a:p>
            <a:pPr rtl="0"/>
            <a:r>
              <a:rPr lang="en-US" dirty="0"/>
              <a:t>Reporting for WORLD, I’m Mary Muncy at Columbia University in New York.</a:t>
            </a:r>
          </a:p>
          <a:p>
            <a:pPr rtl="0"/>
            <a:endParaRPr lang="en-US" dirty="0"/>
          </a:p>
          <a:p>
            <a:pPr rtl="0"/>
            <a:r>
              <a:rPr lang="en-US" dirty="0"/>
              <a:t>——————————</a:t>
            </a:r>
          </a:p>
          <a:p>
            <a:r>
              <a:rPr lang="en-US" dirty="0"/>
              <a:t>WORLD Radio transcripts are created on a rush deadline. This text may not be in its final form and may be updated or revised in the future. Accuracy and availability may vary. The authoritative record of WORLD Radio programming is the audio record.</a:t>
            </a:r>
          </a:p>
          <a:p>
            <a:endParaRPr lang="en-US" dirty="0">
              <a:cs typeface="ＭＳ Ｐゴシック" charset="0"/>
            </a:endParaRPr>
          </a:p>
        </p:txBody>
      </p:sp>
    </p:spTree>
    <p:extLst>
      <p:ext uri="{BB962C8B-B14F-4D97-AF65-F5344CB8AC3E}">
        <p14:creationId xmlns:p14="http://schemas.microsoft.com/office/powerpoint/2010/main" val="13186794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3775962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effectLst/>
              </a:rPr>
              <a:t>https://</a:t>
            </a:r>
            <a:r>
              <a:rPr lang="en-US" b="0" dirty="0" err="1">
                <a:effectLst/>
              </a:rPr>
              <a:t>www.jewishvirtuallibrary.org</a:t>
            </a:r>
            <a:r>
              <a:rPr lang="en-US" b="0" dirty="0">
                <a:effectLst/>
              </a:rPr>
              <a:t>/map-of-the-overview-of-the-six-day-war-1967</a:t>
            </a:r>
          </a:p>
          <a:p>
            <a:r>
              <a:rPr lang="en-US" b="0" dirty="0">
                <a:effectLst/>
              </a:rPr>
              <a:t>Six-Day War Maps: Overview of the War</a:t>
            </a:r>
          </a:p>
          <a:p>
            <a:r>
              <a:rPr lang="en-US" b="0" dirty="0">
                <a:effectLst/>
              </a:rPr>
              <a:t>(1967)</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dirty="0">
              <a:cs typeface="ＭＳ Ｐゴシック" charset="0"/>
            </a:endParaRPr>
          </a:p>
        </p:txBody>
      </p:sp>
    </p:spTree>
    <p:extLst>
      <p:ext uri="{BB962C8B-B14F-4D97-AF65-F5344CB8AC3E}">
        <p14:creationId xmlns:p14="http://schemas.microsoft.com/office/powerpoint/2010/main" val="8228300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https://</a:t>
            </a:r>
            <a:r>
              <a:rPr lang="en-US" dirty="0" err="1">
                <a:cs typeface="ＭＳ Ｐゴシック" charset="0"/>
              </a:rPr>
              <a:t>www.jewishvirtuallibrary.org</a:t>
            </a:r>
            <a:r>
              <a:rPr lang="en-US" dirty="0">
                <a:cs typeface="ＭＳ Ｐゴシック" charset="0"/>
              </a:rPr>
              <a:t>/map-of-the-the-jordanian-front-june-1967</a:t>
            </a:r>
          </a:p>
        </p:txBody>
      </p:sp>
    </p:spTree>
    <p:extLst>
      <p:ext uri="{BB962C8B-B14F-4D97-AF65-F5344CB8AC3E}">
        <p14:creationId xmlns:p14="http://schemas.microsoft.com/office/powerpoint/2010/main" val="23387094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dirty="0">
                <a:latin typeface="Calibri" charset="0"/>
              </a:rPr>
              <a:t>Ethnic cleansing?</a:t>
            </a:r>
          </a:p>
          <a:p>
            <a:pPr>
              <a:spcBef>
                <a:spcPct val="0"/>
              </a:spcBef>
            </a:pPr>
            <a:r>
              <a:rPr lang="en-US" dirty="0">
                <a:latin typeface="Calibri" charset="0"/>
              </a:rPr>
              <a:t>Let's look at the numbers and ask again - who's</a:t>
            </a:r>
          </a:p>
          <a:p>
            <a:pPr>
              <a:spcBef>
                <a:spcPct val="0"/>
              </a:spcBef>
            </a:pPr>
            <a:r>
              <a:rPr lang="en-US" dirty="0">
                <a:latin typeface="Calibri" charset="0"/>
              </a:rPr>
              <a:t>ethnically cleansing whom?</a:t>
            </a:r>
          </a:p>
          <a:p>
            <a:pPr>
              <a:spcBef>
                <a:spcPct val="0"/>
              </a:spcBef>
            </a:pPr>
            <a:r>
              <a:rPr lang="en-US" dirty="0">
                <a:latin typeface="Calibri" charset="0"/>
              </a:rPr>
              <a:t>Sources:</a:t>
            </a:r>
          </a:p>
          <a:p>
            <a:pPr>
              <a:spcBef>
                <a:spcPct val="0"/>
              </a:spcBef>
            </a:pPr>
            <a:r>
              <a:rPr lang="en-US" dirty="0">
                <a:latin typeface="Calibri" charset="0"/>
              </a:rPr>
              <a:t>*</a:t>
            </a:r>
          </a:p>
          <a:p>
            <a:pPr>
              <a:spcBef>
                <a:spcPct val="0"/>
              </a:spcBef>
            </a:pPr>
            <a:r>
              <a:rPr lang="en-US" dirty="0">
                <a:latin typeface="Calibri" charset="0"/>
              </a:rPr>
              <a:t>"The Jews of the Middle East and North Africa</a:t>
            </a:r>
          </a:p>
          <a:p>
            <a:pPr>
              <a:spcBef>
                <a:spcPct val="0"/>
              </a:spcBef>
            </a:pPr>
            <a:r>
              <a:rPr lang="en-US" dirty="0">
                <a:latin typeface="Calibri" charset="0"/>
              </a:rPr>
              <a:t>in Modern Times". Michael Menachem </a:t>
            </a:r>
            <a:r>
              <a:rPr lang="en-US" dirty="0" err="1">
                <a:latin typeface="Calibri" charset="0"/>
              </a:rPr>
              <a:t>Laskier</a:t>
            </a:r>
            <a:r>
              <a:rPr lang="en-US" dirty="0">
                <a:latin typeface="Calibri" charset="0"/>
              </a:rPr>
              <a:t>.</a:t>
            </a:r>
          </a:p>
          <a:p>
            <a:pPr>
              <a:spcBef>
                <a:spcPct val="0"/>
              </a:spcBef>
            </a:pPr>
            <a:r>
              <a:rPr lang="en-US" dirty="0">
                <a:latin typeface="Calibri" charset="0"/>
              </a:rPr>
              <a:t>*</a:t>
            </a:r>
          </a:p>
          <a:p>
            <a:pPr>
              <a:spcBef>
                <a:spcPct val="0"/>
              </a:spcBef>
            </a:pPr>
            <a:r>
              <a:rPr lang="en-US" dirty="0">
                <a:latin typeface="Calibri" charset="0"/>
              </a:rPr>
              <a:t>'Jewish Refugees from Arab Countries". https://</a:t>
            </a:r>
          </a:p>
          <a:p>
            <a:pPr>
              <a:spcBef>
                <a:spcPct val="0"/>
              </a:spcBef>
            </a:pPr>
            <a:r>
              <a:rPr lang="en-US" dirty="0" err="1">
                <a:latin typeface="Calibri" charset="0"/>
              </a:rPr>
              <a:t>www.jewishvirtuallibrary.org</a:t>
            </a:r>
            <a:r>
              <a:rPr lang="en-US" dirty="0">
                <a:latin typeface="Calibri" charset="0"/>
              </a:rPr>
              <a:t>/</a:t>
            </a:r>
            <a:r>
              <a:rPr lang="en-US" dirty="0" err="1">
                <a:latin typeface="Calibri" charset="0"/>
              </a:rPr>
              <a:t>jewish</a:t>
            </a:r>
            <a:r>
              <a:rPr lang="en-US" dirty="0">
                <a:latin typeface="Calibri" charset="0"/>
              </a:rPr>
              <a:t>-refugees-</a:t>
            </a:r>
          </a:p>
          <a:p>
            <a:pPr>
              <a:spcBef>
                <a:spcPct val="0"/>
              </a:spcBef>
            </a:pPr>
            <a:r>
              <a:rPr lang="en-US" dirty="0">
                <a:latin typeface="Calibri" charset="0"/>
              </a:rPr>
              <a:t>from-</a:t>
            </a:r>
            <a:r>
              <a:rPr lang="en-US" dirty="0" err="1">
                <a:latin typeface="Calibri" charset="0"/>
              </a:rPr>
              <a:t>arab</a:t>
            </a:r>
            <a:r>
              <a:rPr lang="en-US" dirty="0">
                <a:latin typeface="Calibri" charset="0"/>
              </a:rPr>
              <a:t>-countries</a:t>
            </a:r>
          </a:p>
          <a:p>
            <a:pPr>
              <a:spcBef>
                <a:spcPct val="0"/>
              </a:spcBef>
            </a:pPr>
            <a:r>
              <a:rPr lang="en-US" dirty="0">
                <a:latin typeface="Calibri" charset="0"/>
              </a:rPr>
              <a:t>* "The Forgotten Refugees: the causes of the</a:t>
            </a:r>
          </a:p>
          <a:p>
            <a:pPr>
              <a:spcBef>
                <a:spcPct val="0"/>
              </a:spcBef>
            </a:pPr>
            <a:r>
              <a:rPr lang="en-US" dirty="0">
                <a:latin typeface="Calibri" charset="0"/>
              </a:rPr>
              <a:t>post-1948 Jewish Exodus from Arab Countries".</a:t>
            </a:r>
          </a:p>
          <a:p>
            <a:pPr>
              <a:spcBef>
                <a:spcPct val="0"/>
              </a:spcBef>
            </a:pPr>
            <a:r>
              <a:rPr lang="en-US" dirty="0">
                <a:latin typeface="Calibri" charset="0"/>
              </a:rPr>
              <a:t>Philip Mendes.</a:t>
            </a:r>
          </a:p>
          <a:p>
            <a:pPr>
              <a:spcBef>
                <a:spcPct val="0"/>
              </a:spcBef>
            </a:pPr>
            <a:r>
              <a:rPr lang="en-US" dirty="0">
                <a:latin typeface="Calibri" charset="0"/>
              </a:rPr>
              <a:t>* "The Jews 01 Arab Lands: A History and Source</a:t>
            </a:r>
          </a:p>
          <a:p>
            <a:pPr>
              <a:spcBef>
                <a:spcPct val="0"/>
              </a:spcBef>
            </a:pPr>
            <a:r>
              <a:rPr lang="en-US" dirty="0">
                <a:latin typeface="Calibri" charset="0"/>
              </a:rPr>
              <a:t>Book". Norman A. Stillman.</a:t>
            </a:r>
          </a:p>
          <a:p>
            <a:pPr>
              <a:spcBef>
                <a:spcPct val="0"/>
              </a:spcBef>
            </a:pPr>
            <a:r>
              <a:rPr lang="en-US" dirty="0">
                <a:latin typeface="Calibri" charset="0"/>
              </a:rPr>
              <a:t>* "Census</a:t>
            </a:r>
          </a:p>
          <a:p>
            <a:pPr>
              <a:spcBef>
                <a:spcPct val="0"/>
              </a:spcBef>
            </a:pPr>
            <a:r>
              <a:rPr lang="en-US" dirty="0">
                <a:latin typeface="Calibri" charset="0"/>
              </a:rPr>
              <a:t>Israel Central Bureau of Statistics".</a:t>
            </a:r>
          </a:p>
          <a:p>
            <a:pPr>
              <a:spcBef>
                <a:spcPct val="0"/>
              </a:spcBef>
            </a:pPr>
            <a:r>
              <a:rPr lang="en-US" dirty="0">
                <a:latin typeface="Calibri" charset="0"/>
              </a:rPr>
              <a:t>https://</a:t>
            </a:r>
            <a:r>
              <a:rPr lang="en-US" dirty="0" err="1">
                <a:latin typeface="Calibri" charset="0"/>
              </a:rPr>
              <a:t>www.cbs.gov.il</a:t>
            </a:r>
            <a:r>
              <a:rPr lang="en-US" dirty="0">
                <a:latin typeface="Calibri" charset="0"/>
              </a:rPr>
              <a:t>/he/</a:t>
            </a:r>
            <a:r>
              <a:rPr lang="en-US" dirty="0" err="1">
                <a:latin typeface="Calibri" charset="0"/>
              </a:rPr>
              <a:t>mediarelease</a:t>
            </a:r>
            <a:r>
              <a:rPr lang="en-US" dirty="0">
                <a:latin typeface="Calibri" charset="0"/>
              </a:rPr>
              <a:t>/</a:t>
            </a:r>
            <a:r>
              <a:rPr lang="en-US" dirty="0" err="1">
                <a:latin typeface="Calibri" charset="0"/>
              </a:rPr>
              <a:t>DocLib</a:t>
            </a:r>
            <a:r>
              <a:rPr lang="en-US" dirty="0">
                <a:latin typeface="Calibri" charset="0"/>
              </a:rPr>
              <a:t>/</a:t>
            </a:r>
          </a:p>
          <a:p>
            <a:pPr>
              <a:spcBef>
                <a:spcPct val="0"/>
              </a:spcBef>
            </a:pPr>
            <a:r>
              <a:rPr lang="en-US" dirty="0">
                <a:latin typeface="Calibri" charset="0"/>
              </a:rPr>
              <a:t>2023/133/11_23_133e.pdf less</a:t>
            </a:r>
          </a:p>
          <a:p>
            <a:pPr>
              <a:spcBef>
                <a:spcPct val="0"/>
              </a:spcBef>
            </a:pPr>
            <a:r>
              <a:rPr lang="en-US" dirty="0">
                <a:latin typeface="Calibri" charset="0"/>
              </a:rPr>
              <a:t>____________</a:t>
            </a:r>
          </a:p>
          <a:p>
            <a:pPr>
              <a:spcBef>
                <a:spcPct val="0"/>
              </a:spcBef>
            </a:pPr>
            <a:r>
              <a:rPr lang="en-US" dirty="0">
                <a:latin typeface="Calibri" charset="0"/>
              </a:rPr>
              <a:t>ES-29-How Nations Treat Israel-70</a:t>
            </a:r>
          </a:p>
          <a:p>
            <a:pPr>
              <a:spcBef>
                <a:spcPct val="0"/>
              </a:spcBef>
            </a:pPr>
            <a:r>
              <a:rPr lang="en-US" dirty="0">
                <a:latin typeface="Calibri" charset="0"/>
              </a:rPr>
              <a:t>OS-23-Isaiah49-59—slide 77</a:t>
            </a:r>
          </a:p>
        </p:txBody>
      </p:sp>
      <p:sp>
        <p:nvSpPr>
          <p:cNvPr id="71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0E8E05-6793-5A43-BB5E-9FB27CE96452}"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1975301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Jews of the Middle East and North Africa</a:t>
            </a:r>
          </a:p>
          <a:p>
            <a:r>
              <a:rPr lang="en-US" dirty="0"/>
              <a:t>in Modern Times". Michael Menachem </a:t>
            </a:r>
            <a:r>
              <a:rPr lang="en-US" dirty="0" err="1"/>
              <a:t>Laskier</a:t>
            </a:r>
            <a:endParaRPr lang="en-US" dirty="0"/>
          </a:p>
          <a:p>
            <a:endParaRPr lang="en-US" dirty="0"/>
          </a:p>
          <a:p>
            <a:r>
              <a:rPr lang="en-US" dirty="0"/>
              <a:t>'Jewish Refugees from Arab Countries". https://</a:t>
            </a:r>
          </a:p>
          <a:p>
            <a:r>
              <a:rPr lang="en-US" dirty="0" err="1"/>
              <a:t>www.jewishvirtuallibrary.org</a:t>
            </a:r>
            <a:r>
              <a:rPr lang="en-US" dirty="0"/>
              <a:t>/</a:t>
            </a:r>
            <a:r>
              <a:rPr lang="en-US" dirty="0" err="1"/>
              <a:t>jewish</a:t>
            </a:r>
            <a:r>
              <a:rPr lang="en-US" dirty="0"/>
              <a:t>-refugees-</a:t>
            </a:r>
          </a:p>
          <a:p>
            <a:r>
              <a:rPr lang="en-US" dirty="0"/>
              <a:t>from-</a:t>
            </a:r>
            <a:r>
              <a:rPr lang="en-US" dirty="0" err="1"/>
              <a:t>arab</a:t>
            </a:r>
            <a:r>
              <a:rPr lang="en-US" dirty="0"/>
              <a:t>-countries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22159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Forgotten Refugees: the causes of the</a:t>
            </a:r>
          </a:p>
          <a:p>
            <a:r>
              <a:rPr lang="en-US" dirty="0"/>
              <a:t>post-1948 Jewish Exodus from Arab Countries".</a:t>
            </a:r>
          </a:p>
          <a:p>
            <a:r>
              <a:rPr lang="en-US" dirty="0"/>
              <a:t>Philip Mendes.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12233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 "Census</a:t>
            </a:r>
          </a:p>
          <a:p>
            <a:r>
              <a:rPr lang="en-US" dirty="0"/>
              <a:t>Israel Central Bureau of Statistics".</a:t>
            </a:r>
          </a:p>
          <a:p>
            <a:r>
              <a:rPr lang="en-US" dirty="0"/>
              <a:t>https://</a:t>
            </a:r>
            <a:r>
              <a:rPr lang="en-US" dirty="0" err="1"/>
              <a:t>www.cbs.gov.il</a:t>
            </a:r>
            <a:r>
              <a:rPr lang="en-US" dirty="0"/>
              <a:t>/he/</a:t>
            </a:r>
            <a:r>
              <a:rPr lang="en-US" dirty="0" err="1"/>
              <a:t>mediarelease</a:t>
            </a:r>
            <a:r>
              <a:rPr lang="en-US" dirty="0"/>
              <a:t>/</a:t>
            </a:r>
            <a:r>
              <a:rPr lang="en-US" dirty="0" err="1"/>
              <a:t>DocLib</a:t>
            </a:r>
            <a:r>
              <a:rPr lang="en-US" dirty="0"/>
              <a:t>/</a:t>
            </a:r>
          </a:p>
          <a:p>
            <a:r>
              <a:rPr lang="en-US" dirty="0"/>
              <a:t>2023/133/11_23_133e.pdf</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79420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Jews 01 Arab Lands: A History and Source Book". Norman A. Stillman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65424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335721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DC2A45A-1CAD-074E-976A-214CEC2575A9}"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03061754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8475855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a:t>
            </a:r>
            <a:r>
              <a:rPr lang="en-US" dirty="0">
                <a:hlinkClick r:id="rId3" tooltip="Israel"/>
              </a:rPr>
              <a:t>State of Israel</a:t>
            </a:r>
            <a:r>
              <a:rPr lang="en-US" dirty="0"/>
              <a:t> was formally established by the </a:t>
            </a:r>
            <a:r>
              <a:rPr lang="en-US" dirty="0">
                <a:hlinkClick r:id="rId4" tooltip="Israeli Declaration of Independence"/>
              </a:rPr>
              <a:t>Israeli Declaration of Independence</a:t>
            </a:r>
            <a:r>
              <a:rPr lang="en-US" dirty="0"/>
              <a:t> on 14 May 1948, and was admitted to the </a:t>
            </a:r>
            <a:r>
              <a:rPr lang="en-US" dirty="0">
                <a:hlinkClick r:id="rId5" tooltip="United Nations"/>
              </a:rPr>
              <a:t>United Nations</a:t>
            </a:r>
            <a:r>
              <a:rPr lang="en-US" dirty="0"/>
              <a:t> (UN) as a </a:t>
            </a:r>
            <a:r>
              <a:rPr lang="en-US" dirty="0">
                <a:hlinkClick r:id="rId6" tooltip="Member states of the United Nations"/>
              </a:rPr>
              <a:t>full member state</a:t>
            </a:r>
            <a:r>
              <a:rPr lang="en-US" dirty="0"/>
              <a:t> on 11 May 1949.</a:t>
            </a:r>
            <a:r>
              <a:rPr lang="en-US" baseline="30000" dirty="0">
                <a:hlinkClick r:id="rId7"/>
              </a:rPr>
              <a:t>[1]</a:t>
            </a:r>
            <a:r>
              <a:rPr lang="en-US" baseline="30000" dirty="0">
                <a:hlinkClick r:id="rId8"/>
              </a:rPr>
              <a:t>[2]</a:t>
            </a:r>
            <a:r>
              <a:rPr lang="en-US" dirty="0"/>
              <a:t> As of December 2020, it has received diplomatic recognition from 165 (or 85%) of the 193 total UN member states, and also maintains bilateral ties with all of the </a:t>
            </a:r>
            <a:r>
              <a:rPr lang="en-US" dirty="0">
                <a:hlinkClick r:id="rId9" tooltip="Permanent members of the United Nations Security Council"/>
              </a:rPr>
              <a:t>Permanent Five</a:t>
            </a:r>
            <a:r>
              <a:rPr lang="en-US" dirty="0"/>
              <a:t>. 28</a:t>
            </a:r>
            <a:r>
              <a:rPr lang="en-US" baseline="30000" dirty="0">
                <a:hlinkClick r:id="rId10"/>
              </a:rPr>
              <a:t>[a]</a:t>
            </a:r>
            <a:r>
              <a:rPr lang="en-US" dirty="0"/>
              <a:t> member states have either never recognized Israel or have withdrawn their recognition; others have severed diplomatic relations without explicitly withdrawing their recognition. Additionally, many non-recognizing countries have </a:t>
            </a:r>
            <a:r>
              <a:rPr lang="en-US" dirty="0">
                <a:hlinkClick r:id="rId11" tooltip="Legitimacy of the State of Israel"/>
              </a:rPr>
              <a:t>challenged Israel's existence</a:t>
            </a:r>
            <a:r>
              <a:rPr lang="en-US" dirty="0"/>
              <a:t>—predominantly those in the </a:t>
            </a:r>
            <a:r>
              <a:rPr lang="en-US" dirty="0">
                <a:hlinkClick r:id="rId12" tooltip="Muslim world"/>
              </a:rPr>
              <a:t>Muslim world</a:t>
            </a:r>
            <a:r>
              <a:rPr lang="en-US" dirty="0"/>
              <a:t>—due to significant animosity stemming from the </a:t>
            </a:r>
            <a:r>
              <a:rPr lang="en-US" dirty="0">
                <a:hlinkClick r:id="rId13" tooltip="Israeli–Palestinian conflict"/>
              </a:rPr>
              <a:t>Israeli–Palestinian conflict</a:t>
            </a:r>
            <a:r>
              <a:rPr lang="en-US" dirty="0"/>
              <a:t> and the </a:t>
            </a:r>
            <a:r>
              <a:rPr lang="en-US" dirty="0">
                <a:hlinkClick r:id="rId14" tooltip="Arab–Israeli conflict"/>
              </a:rPr>
              <a:t>Arab–Israeli conflict</a:t>
            </a:r>
            <a:r>
              <a:rPr lang="en-US" dirty="0"/>
              <a:t>.</a:t>
            </a:r>
            <a:r>
              <a:rPr lang="en-US" baseline="30000" dirty="0">
                <a:hlinkClick r:id="rId15"/>
              </a:rPr>
              <a:t>[3]</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Also from Summary Chart at </a:t>
            </a:r>
            <a:r>
              <a:rPr lang="en-US" sz="1200" b="1" dirty="0">
                <a:latin typeface="Arial" panose="020B0604020202020204" pitchFamily="34" charset="0"/>
                <a:cs typeface="Arial" panose="020B0604020202020204" pitchFamily="34" charset="0"/>
              </a:rPr>
              <a:t>https://</a:t>
            </a:r>
            <a:r>
              <a:rPr lang="en-US" sz="1200" b="1" dirty="0" err="1">
                <a:latin typeface="Arial" panose="020B0604020202020204" pitchFamily="34" charset="0"/>
                <a:cs typeface="Arial" panose="020B0604020202020204" pitchFamily="34" charset="0"/>
              </a:rPr>
              <a:t>en.wikipedia.org</a:t>
            </a:r>
            <a:r>
              <a:rPr lang="en-US" sz="1200" b="1" dirty="0">
                <a:latin typeface="Arial" panose="020B0604020202020204" pitchFamily="34" charset="0"/>
                <a:cs typeface="Arial" panose="020B0604020202020204" pitchFamily="34" charset="0"/>
              </a:rPr>
              <a:t>/wiki/</a:t>
            </a:r>
            <a:r>
              <a:rPr lang="en-US" sz="1200" b="1" dirty="0" err="1">
                <a:latin typeface="Arial" panose="020B0604020202020204" pitchFamily="34" charset="0"/>
                <a:cs typeface="Arial" panose="020B0604020202020204" pitchFamily="34" charset="0"/>
              </a:rPr>
              <a:t>International_recognition_of_Israel</a:t>
            </a:r>
            <a:r>
              <a:rPr lang="en-US" sz="1200" b="1" dirty="0">
                <a:latin typeface="Arial" panose="020B0604020202020204" pitchFamily="34" charset="0"/>
                <a:cs typeface="Arial" panose="020B0604020202020204" pitchFamily="34" charset="0"/>
              </a:rPr>
              <a:t>:</a:t>
            </a:r>
          </a:p>
          <a:p>
            <a:endParaRPr lang="en-US" baseline="0" dirty="0"/>
          </a:p>
          <a:p>
            <a:r>
              <a:rPr lang="en-US" b="1" baseline="0" dirty="0"/>
              <a:t>IRAN (purple): </a:t>
            </a:r>
            <a:r>
              <a:rPr lang="en-US" baseline="0" dirty="0"/>
              <a:t>Established relations in 1950 but v</a:t>
            </a:r>
            <a:r>
              <a:rPr lang="en-US" dirty="0"/>
              <a:t>oted against UN Partition Plan and voted against admission of Israel to membership of UN. Iranian government refrained from recognizing Israel de jure despite de facto recognition.</a:t>
            </a:r>
            <a:r>
              <a:rPr lang="en-US" baseline="30000" dirty="0">
                <a:hlinkClick r:id="rId16"/>
              </a:rPr>
              <a:t>[107]</a:t>
            </a:r>
            <a:r>
              <a:rPr lang="en-US" dirty="0"/>
              <a:t> Relations severed on 18 February 1979.</a:t>
            </a:r>
            <a:r>
              <a:rPr lang="en-US" baseline="30000" dirty="0">
                <a:hlinkClick r:id="rId17"/>
              </a:rPr>
              <a:t>[108]</a:t>
            </a:r>
            <a:r>
              <a:rPr lang="en-US" dirty="0"/>
              <a:t> Does not accept Israeli passports,</a:t>
            </a:r>
            <a:r>
              <a:rPr lang="en-US" baseline="30000" dirty="0">
                <a:hlinkClick r:id="rId18"/>
              </a:rPr>
              <a:t>[22]</a:t>
            </a:r>
            <a:r>
              <a:rPr lang="en-US" dirty="0"/>
              <a:t> and the holders of Iranian passports are "not entitled to travel to the occupied Palestine"</a:t>
            </a:r>
          </a:p>
          <a:p>
            <a:endParaRPr lang="en-US" dirty="0"/>
          </a:p>
          <a:p>
            <a:r>
              <a:rPr lang="en-US" b="1" dirty="0"/>
              <a:t>WESTERN HEMISPHERE (north to south in red):</a:t>
            </a:r>
          </a:p>
          <a:p>
            <a:r>
              <a:rPr lang="en-US" b="1" dirty="0"/>
              <a:t>Cuba</a:t>
            </a:r>
            <a:r>
              <a:rPr lang="en-US" dirty="0"/>
              <a:t> recognized Israel in 1949 but severed relations in September 1973,</a:t>
            </a:r>
            <a:r>
              <a:rPr lang="en-US" baseline="30000" dirty="0">
                <a:hlinkClick r:id="rId19"/>
              </a:rPr>
              <a:t>[78]</a:t>
            </a:r>
            <a:r>
              <a:rPr lang="en-US" dirty="0"/>
              <a:t> and the most recent government does not recognize it.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Venezuela</a:t>
            </a:r>
            <a:r>
              <a:rPr lang="en-US" dirty="0"/>
              <a:t> recognized Israel on </a:t>
            </a:r>
            <a:r>
              <a:rPr lang="en-US" dirty="0">
                <a:effectLst/>
              </a:rPr>
              <a:t>27 June 1948</a:t>
            </a:r>
            <a:r>
              <a:rPr lang="en-US" baseline="30000" dirty="0">
                <a:hlinkClick r:id="rId20"/>
              </a:rPr>
              <a:t>[85]</a:t>
            </a:r>
            <a:r>
              <a:rPr lang="en-US" dirty="0"/>
              <a:t> but severed relations in January 2009.</a:t>
            </a:r>
          </a:p>
          <a:p>
            <a:r>
              <a:rPr lang="en-US" b="1" dirty="0"/>
              <a:t>Bolivia</a:t>
            </a:r>
            <a:r>
              <a:rPr lang="en-US" dirty="0"/>
              <a:t> recognized Israel in 1949 but severed relations in January 2009,</a:t>
            </a:r>
            <a:r>
              <a:rPr lang="en-US" baseline="30000" dirty="0">
                <a:hlinkClick r:id="rId21"/>
              </a:rPr>
              <a:t>[58]</a:t>
            </a:r>
            <a:r>
              <a:rPr lang="en-US" dirty="0"/>
              <a:t> restored them in November 2019.</a:t>
            </a:r>
            <a:r>
              <a:rPr lang="en-US" baseline="30000" dirty="0">
                <a:hlinkClick r:id="rId22"/>
              </a:rPr>
              <a:t>[59]</a:t>
            </a:r>
            <a:r>
              <a:rPr lang="en-US" dirty="0"/>
              <a:t> and severed again during the </a:t>
            </a:r>
            <a:r>
              <a:rPr lang="en-US" dirty="0">
                <a:hlinkClick r:id="rId23" tooltip="2023 Gaza–Israel War"/>
              </a:rPr>
              <a:t>2023 Gaza–Israel War</a:t>
            </a:r>
            <a:r>
              <a:rPr lang="en-US" dirty="0"/>
              <a:t>.</a:t>
            </a:r>
            <a:endParaRPr lang="en-US" baseline="30000" dirty="0"/>
          </a:p>
          <a:p>
            <a:endParaRPr lang="en-US" dirty="0"/>
          </a:p>
          <a:p>
            <a:r>
              <a:rPr lang="en-US" b="1" dirty="0"/>
              <a:t>NORTH-WESTERN SUB-SAHARA AFRICA (west to east in red)</a:t>
            </a:r>
            <a:r>
              <a:rPr lang="en-US" b="1" baseline="30000" dirty="0"/>
              <a:t>:</a:t>
            </a:r>
            <a:endParaRPr lang="en-US" b="1" baseline="0" dirty="0"/>
          </a:p>
          <a:p>
            <a:r>
              <a:rPr lang="en-US" b="1" baseline="0" dirty="0"/>
              <a:t>Mauritania</a:t>
            </a:r>
            <a:r>
              <a:rPr lang="en-US" baseline="0" dirty="0"/>
              <a:t>: </a:t>
            </a:r>
            <a:r>
              <a:rPr lang="en-US" dirty="0">
                <a:effectLst/>
              </a:rPr>
              <a:t>28 October 1999</a:t>
            </a:r>
            <a:r>
              <a:rPr lang="en-US" dirty="0"/>
              <a:t> established diplomatic relations but suspended on 6 March 2009,</a:t>
            </a:r>
            <a:r>
              <a:rPr lang="en-US" baseline="30000" dirty="0">
                <a:hlinkClick r:id="rId24"/>
              </a:rPr>
              <a:t>[131]</a:t>
            </a:r>
            <a:r>
              <a:rPr lang="en-US" dirty="0"/>
              <a:t> and severed on 21 March 2010</a:t>
            </a:r>
            <a:r>
              <a:rPr lang="en-US" baseline="30000" dirty="0">
                <a:hlinkClick r:id="rId25"/>
              </a:rPr>
              <a:t>[132]</a:t>
            </a:r>
            <a:endParaRPr lang="en-US" baseline="0" dirty="0"/>
          </a:p>
          <a:p>
            <a:r>
              <a:rPr lang="en-US" b="1" baseline="0" dirty="0"/>
              <a:t>Mali</a:t>
            </a:r>
            <a:r>
              <a:rPr lang="en-US" baseline="0" dirty="0"/>
              <a:t>: </a:t>
            </a:r>
            <a:r>
              <a:rPr lang="en-US" dirty="0"/>
              <a:t>Diplomatic relations severed on 5 January 1973</a:t>
            </a:r>
            <a:endParaRPr lang="en-US" baseline="0" dirty="0"/>
          </a:p>
          <a:p>
            <a:r>
              <a:rPr lang="en-US" b="1" baseline="0" dirty="0"/>
              <a:t>Niger</a:t>
            </a:r>
            <a:r>
              <a:rPr lang="en-US" baseline="0" dirty="0"/>
              <a:t>: </a:t>
            </a:r>
            <a:r>
              <a:rPr lang="en-US" dirty="0"/>
              <a:t>Relations severed on 4 January 1973</a:t>
            </a:r>
            <a:endParaRPr lang="en-US" baseline="0" dirty="0"/>
          </a:p>
          <a:p>
            <a:endParaRPr lang="en-US" dirty="0"/>
          </a:p>
          <a:p>
            <a:r>
              <a:rPr lang="en-US" b="1" dirty="0"/>
              <a:t>MENA (Middle East/North Africa in green):</a:t>
            </a:r>
          </a:p>
          <a:p>
            <a:r>
              <a:rPr lang="en-US" b="1" dirty="0"/>
              <a:t>Egypt</a:t>
            </a:r>
            <a:r>
              <a:rPr lang="en-US" dirty="0"/>
              <a:t> began relations in 1979 and Signatory to the </a:t>
            </a:r>
            <a:r>
              <a:rPr lang="en-US" dirty="0">
                <a:hlinkClick r:id="rId26" tooltip="Khartoum Resolution"/>
              </a:rPr>
              <a:t>Khartoum Resolution</a:t>
            </a:r>
            <a:r>
              <a:rPr lang="en-US" dirty="0"/>
              <a:t>.</a:t>
            </a:r>
            <a:r>
              <a:rPr lang="en-US" baseline="30000" dirty="0">
                <a:hlinkClick r:id="rId27"/>
              </a:rPr>
              <a:t>[33]</a:t>
            </a:r>
            <a:r>
              <a:rPr lang="en-US" dirty="0"/>
              <a:t> Later became the first Arab state to recognize Israel, with the </a:t>
            </a:r>
            <a:r>
              <a:rPr lang="en-US" dirty="0">
                <a:hlinkClick r:id="rId28" tooltip="Egypt–Israel peace treaty"/>
              </a:rPr>
              <a:t>Egypt–Israel peace treaty</a:t>
            </a:r>
            <a:r>
              <a:rPr lang="en-US" dirty="0"/>
              <a:t>. </a:t>
            </a:r>
          </a:p>
          <a:p>
            <a:r>
              <a:rPr lang="en-US" b="1" dirty="0"/>
              <a:t>Jordan</a:t>
            </a:r>
            <a:r>
              <a:rPr lang="en-US" dirty="0"/>
              <a:t> gave recognition in 1994 and Signatory to the </a:t>
            </a:r>
            <a:r>
              <a:rPr lang="en-US" dirty="0">
                <a:hlinkClick r:id="rId26" tooltip="Khartoum Resolution"/>
              </a:rPr>
              <a:t>Khartoum Resolution</a:t>
            </a:r>
            <a:r>
              <a:rPr lang="en-US" dirty="0"/>
              <a:t>.</a:t>
            </a:r>
            <a:r>
              <a:rPr lang="en-US" baseline="30000" dirty="0">
                <a:hlinkClick r:id="rId27"/>
              </a:rPr>
              <a:t>[33]</a:t>
            </a:r>
            <a:r>
              <a:rPr lang="en-US" dirty="0"/>
              <a:t> Recognized Israel in the </a:t>
            </a:r>
            <a:r>
              <a:rPr lang="en-US" dirty="0">
                <a:hlinkClick r:id="rId29" tooltip="Israel–Jordan peace treaty"/>
              </a:rPr>
              <a:t>Israel–Jordan peace treaty</a:t>
            </a:r>
            <a:r>
              <a:rPr lang="en-US" dirty="0"/>
              <a:t>. </a:t>
            </a:r>
          </a:p>
          <a:p>
            <a:r>
              <a:rPr lang="en-US" b="1" dirty="0"/>
              <a:t>United Arab Emirates</a:t>
            </a:r>
            <a:r>
              <a:rPr lang="en-US" dirty="0"/>
              <a:t>: On </a:t>
            </a:r>
            <a:r>
              <a:rPr lang="en-US" dirty="0">
                <a:effectLst/>
              </a:rPr>
              <a:t>15 September 2020</a:t>
            </a:r>
            <a:r>
              <a:rPr lang="en-US" dirty="0"/>
              <a:t>, </a:t>
            </a:r>
            <a:r>
              <a:rPr lang="en-US" dirty="0">
                <a:hlinkClick r:id="rId30" tooltip="Abraham Accords"/>
              </a:rPr>
              <a:t>an agreement</a:t>
            </a:r>
            <a:r>
              <a:rPr lang="en-US" dirty="0"/>
              <a:t> was signed to normalize relations.</a:t>
            </a:r>
          </a:p>
          <a:p>
            <a:r>
              <a:rPr lang="en-US" b="1" dirty="0"/>
              <a:t>State of Palestine</a:t>
            </a:r>
            <a:r>
              <a:rPr lang="en-US" dirty="0"/>
              <a:t> recognized Israel in 1993 as signatory to the </a:t>
            </a:r>
            <a:r>
              <a:rPr lang="en-US" dirty="0">
                <a:hlinkClick r:id="rId26" tooltip="Khartoum Resolution"/>
              </a:rPr>
              <a:t>Khartoum Resolution</a:t>
            </a:r>
            <a:r>
              <a:rPr lang="en-US" dirty="0"/>
              <a:t>.</a:t>
            </a:r>
            <a:r>
              <a:rPr lang="en-US" baseline="30000" dirty="0">
                <a:hlinkClick r:id="rId27"/>
              </a:rPr>
              <a:t>[33]</a:t>
            </a:r>
            <a:r>
              <a:rPr lang="en-US" dirty="0"/>
              <a:t> Recognized Israel as part of the </a:t>
            </a:r>
            <a:r>
              <a:rPr lang="en-US" dirty="0">
                <a:hlinkClick r:id="rId31" tooltip="Oslo I Accord"/>
              </a:rPr>
              <a:t>Oslo I Accord</a:t>
            </a:r>
            <a:r>
              <a:rPr lang="en-US" dirty="0"/>
              <a:t>.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MENA (Middle East/North Africa in gray):</a:t>
            </a:r>
          </a:p>
          <a:p>
            <a:r>
              <a:rPr lang="en-US" dirty="0"/>
              <a:t>All other Arab nations do not recognize the legitimacy of the State of Israel.</a:t>
            </a:r>
          </a:p>
          <a:p>
            <a:endParaRPr lang="en-US" dirty="0"/>
          </a:p>
          <a:p>
            <a:r>
              <a:rPr lang="en-US" b="1" dirty="0"/>
              <a:t>OTHER MUSLIM NATIONS (in gray as they do not recognize Israel):</a:t>
            </a:r>
          </a:p>
          <a:p>
            <a:r>
              <a:rPr lang="en-US" dirty="0"/>
              <a:t>Bangladesh does not accept Israeli passports, and Bangladeshi passports are not valid for travel to Israel</a:t>
            </a:r>
          </a:p>
          <a:p>
            <a:r>
              <a:rPr lang="en-US" dirty="0"/>
              <a:t>Malaysia does not admit Israeli passport holders without written permission from the government. Malaysian passports not valid for travel to Israel without permission from the government.</a:t>
            </a:r>
          </a:p>
          <a:p>
            <a:r>
              <a:rPr lang="en-US" dirty="0"/>
              <a:t>Maldives started relations in 1965 but diplomatic relations were suspended in 1974.</a:t>
            </a:r>
            <a:r>
              <a:rPr lang="en-US" baseline="30000" dirty="0">
                <a:hlinkClick r:id="rId32"/>
              </a:rPr>
              <a:t>[124]</a:t>
            </a:r>
            <a:r>
              <a:rPr lang="en-US" dirty="0"/>
              <a:t> Cooperation agreements began in 2009 did not develop into full diplomatic relations</a:t>
            </a:r>
            <a:r>
              <a:rPr lang="en-US" baseline="30000" dirty="0">
                <a:hlinkClick r:id="rId33"/>
              </a:rPr>
              <a:t>[125]</a:t>
            </a:r>
            <a:r>
              <a:rPr lang="en-US" baseline="30000" dirty="0">
                <a:hlinkClick r:id="rId34"/>
              </a:rPr>
              <a:t>[126]</a:t>
            </a:r>
            <a:r>
              <a:rPr lang="en-US" baseline="30000" dirty="0">
                <a:hlinkClick r:id="rId35"/>
              </a:rPr>
              <a:t>[127]</a:t>
            </a:r>
            <a:r>
              <a:rPr lang="en-US" dirty="0"/>
              <a:t> and were terminated in 2014.</a:t>
            </a:r>
            <a:r>
              <a:rPr lang="en-US" baseline="30000" dirty="0">
                <a:hlinkClick r:id="rId36"/>
              </a:rPr>
              <a:t>[128]</a:t>
            </a:r>
            <a:endParaRPr lang="en-US" dirty="0"/>
          </a:p>
          <a:p>
            <a:r>
              <a:rPr lang="en-US" dirty="0"/>
              <a:t>Indonesia: Israelis can only travel to Indonesia with an invitation from the Department of Immigration of Indonesia. Can only enter Indonesia through airports in </a:t>
            </a:r>
            <a:r>
              <a:rPr lang="en-US" dirty="0">
                <a:hlinkClick r:id="rId37" tooltip="Ngurah Rai International Airport"/>
              </a:rPr>
              <a:t>Denpasar</a:t>
            </a:r>
            <a:r>
              <a:rPr lang="en-US" dirty="0"/>
              <a:t>, </a:t>
            </a:r>
            <a:r>
              <a:rPr lang="en-US" dirty="0">
                <a:hlinkClick r:id="rId38" tooltip="Soekarno–Hatta International Airport"/>
              </a:rPr>
              <a:t>Jakarta</a:t>
            </a:r>
            <a:r>
              <a:rPr lang="en-US" dirty="0"/>
              <a:t> and </a:t>
            </a:r>
            <a:r>
              <a:rPr lang="en-US" dirty="0">
                <a:hlinkClick r:id="rId39" tooltip="Juanda International Airport"/>
              </a:rPr>
              <a:t>Surabaya</a:t>
            </a:r>
            <a:r>
              <a:rPr lang="en-US" dirty="0"/>
              <a:t>.</a:t>
            </a:r>
          </a:p>
          <a:p>
            <a:endParaRPr lang="en-US" dirty="0"/>
          </a:p>
          <a:p>
            <a:r>
              <a:rPr lang="en-US" b="1" dirty="0"/>
              <a:t>NORTH KOREA </a:t>
            </a:r>
            <a:r>
              <a:rPr lang="en-US" dirty="0"/>
              <a:t>(gray) and Israel held talks in 1993, but the talks were halted under pressure from the United States.</a:t>
            </a:r>
            <a:r>
              <a:rPr lang="en-US" baseline="30000" dirty="0">
                <a:hlinkClick r:id="rId40"/>
              </a:rPr>
              <a:t>[147]</a:t>
            </a:r>
            <a:r>
              <a:rPr lang="en-US" dirty="0"/>
              <a:t> See </a:t>
            </a:r>
            <a:r>
              <a:rPr lang="en-US" dirty="0">
                <a:hlinkClick r:id="rId41" tooltip="Israel-North Korea relations"/>
              </a:rPr>
              <a:t>Israel-North Korea relations</a:t>
            </a:r>
            <a:r>
              <a:rPr lang="en-US" dirty="0"/>
              <a:t> for more details. </a:t>
            </a:r>
          </a:p>
        </p:txBody>
      </p:sp>
    </p:spTree>
    <p:extLst>
      <p:ext uri="{BB962C8B-B14F-4D97-AF65-F5344CB8AC3E}">
        <p14:creationId xmlns:p14="http://schemas.microsoft.com/office/powerpoint/2010/main" val="41866777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9387396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This map combines both of the previous two maps to show widespread opposition to Israel in MEAN and other countries.</a:t>
            </a:r>
          </a:p>
          <a:p>
            <a:r>
              <a:rPr lang="en-US" dirty="0"/>
              <a:t>In Central and North America, only Guatemala, Panama, and Puerto Rico recognize only Israel (dark blue above) while </a:t>
            </a:r>
          </a:p>
          <a:p>
            <a:endParaRPr lang="en-US" dirty="0"/>
          </a:p>
          <a:p>
            <a:r>
              <a:rPr lang="en-US" dirty="0"/>
              <a:t>Nicaragua, Venezuela, and Bolivia side with Palestine with some relations to Israel (light green).</a:t>
            </a:r>
          </a:p>
          <a:p>
            <a:endParaRPr lang="en-US" dirty="0"/>
          </a:p>
          <a:p>
            <a:r>
              <a:rPr lang="en-US" dirty="0"/>
              <a:t>The other most pro-Israel nations that only recognize Israel remain South Sudan, Myanmar, and Taiwan, plus two small countries on opposite sides of Turkey (dark blue)</a:t>
            </a:r>
          </a:p>
        </p:txBody>
      </p:sp>
    </p:spTree>
    <p:extLst>
      <p:ext uri="{BB962C8B-B14F-4D97-AF65-F5344CB8AC3E}">
        <p14:creationId xmlns:p14="http://schemas.microsoft.com/office/powerpoint/2010/main" val="190835323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78712102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57960559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424B7A-659C-5A40-929F-524687A86A11}"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719874" name="Rectangle 2"/>
          <p:cNvSpPr>
            <a:spLocks noGrp="1" noRot="1" noChangeAspect="1" noChangeArrowheads="1" noTextEdit="1"/>
          </p:cNvSpPr>
          <p:nvPr>
            <p:ph type="sldImg"/>
          </p:nvPr>
        </p:nvSpPr>
        <p:spPr>
          <a:ln/>
        </p:spPr>
      </p:sp>
      <p:sp>
        <p:nvSpPr>
          <p:cNvPr id="719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l"/>
            <a:r>
              <a:rPr lang="en-US" dirty="0"/>
              <a:t>The popular depiction of the so-called loss of Palestinian land has many problems.</a:t>
            </a:r>
          </a:p>
          <a:p>
            <a:pPr algn="l"/>
            <a:endParaRPr lang="en-US" dirty="0"/>
          </a:p>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2730671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0" dirty="0"/>
              <a:t>Here is an Arab response to President Trump's land proposal in 2020 as reported in the official Arab newspaper, Al-Jazeera…</a:t>
            </a:r>
          </a:p>
          <a:p>
            <a:endParaRPr lang="en-US" b="1" dirty="0"/>
          </a:p>
          <a:p>
            <a:r>
              <a:rPr lang="en-US" b="1" dirty="0"/>
              <a:t>What does Trump’s plan propose for Palestinian territories?</a:t>
            </a:r>
          </a:p>
          <a:p>
            <a:r>
              <a:rPr lang="en-US" i="1" dirty="0"/>
              <a:t>Israeli annexation of parts of occupied West Bank envisioned in US president’s deal.</a:t>
            </a:r>
            <a:endParaRPr lang="en-US" dirty="0"/>
          </a:p>
          <a:p>
            <a:r>
              <a:rPr lang="en-US" dirty="0">
                <a:effectLst/>
              </a:rPr>
              <a:t>29 Jan 2020</a:t>
            </a:r>
          </a:p>
          <a:p>
            <a:endParaRPr lang="en-US" dirty="0"/>
          </a:p>
          <a:p>
            <a:r>
              <a:rPr lang="en-US" dirty="0"/>
              <a:t>With Israeli Prime Minister</a:t>
            </a:r>
            <a:r>
              <a:rPr lang="en-US" dirty="0">
                <a:hlinkClick r:id="rId3"/>
              </a:rPr>
              <a:t> Benjamin Netanyahu</a:t>
            </a:r>
            <a:r>
              <a:rPr lang="en-US" dirty="0"/>
              <a:t> standing by his side, US President </a:t>
            </a:r>
            <a:r>
              <a:rPr lang="en-US" dirty="0">
                <a:hlinkClick r:id="rId4"/>
              </a:rPr>
              <a:t>Donald Trump</a:t>
            </a:r>
            <a:r>
              <a:rPr lang="en-US" dirty="0"/>
              <a:t> on Tuesday unveiled his long-delayed </a:t>
            </a:r>
            <a:r>
              <a:rPr lang="en-US" dirty="0">
                <a:hlinkClick r:id="rId5"/>
              </a:rPr>
              <a:t>Middle East plan</a:t>
            </a:r>
            <a:r>
              <a:rPr lang="en-US" dirty="0"/>
              <a:t>, claiming that it would lay the foundations for a “realistic two-state solution” in the long-running Israeli-Palestinian conflict.</a:t>
            </a:r>
          </a:p>
          <a:p>
            <a:r>
              <a:rPr lang="en-US" dirty="0"/>
              <a:t>Palestinian leaders had rejected the plan even before its release and were absent during its unveiling. Following the announcement at the White House, Palestinians denounced the proposal as utterly biased in favour of </a:t>
            </a:r>
            <a:r>
              <a:rPr lang="en-US" dirty="0">
                <a:hlinkClick r:id="rId6"/>
              </a:rPr>
              <a:t>Israel</a:t>
            </a:r>
            <a:r>
              <a:rPr lang="en-US" dirty="0"/>
              <a:t> and insisted that “Jerusalem is not for sale”.</a:t>
            </a:r>
          </a:p>
          <a:p>
            <a:pPr algn="l"/>
            <a:endParaRPr lang="en-US" dirty="0"/>
          </a:p>
          <a:p>
            <a:r>
              <a:rPr lang="en-US" dirty="0"/>
              <a:t>Trump called his plan an “historic opportunity” for Palestinians to achieve an independent state of their own by doubling the territory currently under their control. But under the proposal, the </a:t>
            </a:r>
            <a:r>
              <a:rPr lang="en-US" dirty="0">
                <a:hlinkClick r:id="rId7"/>
              </a:rPr>
              <a:t>United States</a:t>
            </a:r>
            <a:r>
              <a:rPr lang="en-US" dirty="0"/>
              <a:t> said Jerusalem would remain the “undivided capital” of Israel and it would recognise Israeli sovereignty over parts of the occupied West Bank. The Palestinians want both </a:t>
            </a:r>
            <a:r>
              <a:rPr lang="en-US" dirty="0">
                <a:hlinkClick r:id="rId8"/>
              </a:rPr>
              <a:t>occupied East Jerusalem</a:t>
            </a:r>
            <a:r>
              <a:rPr lang="en-US" dirty="0"/>
              <a:t> and the West Bank to be part of a future state.</a:t>
            </a:r>
          </a:p>
          <a:p>
            <a:r>
              <a:rPr lang="en-US" dirty="0"/>
              <a:t>As many Palestinians used social media to express anger and, at times, mock the proposal, others warned that it would lead to “apartheid” within a single state.</a:t>
            </a:r>
          </a:p>
          <a:p>
            <a:r>
              <a:rPr lang="en-US" dirty="0"/>
              <a:t>Here are some of the key points included in Trump’s proposal:</a:t>
            </a:r>
          </a:p>
          <a:p>
            <a:endParaRPr lang="en-US" b="1" dirty="0"/>
          </a:p>
          <a:p>
            <a:r>
              <a:rPr lang="en-US" b="1" dirty="0"/>
              <a:t>Borders</a:t>
            </a:r>
          </a:p>
          <a:p>
            <a:r>
              <a:rPr lang="en-US" dirty="0"/>
              <a:t>According to the plan, Israel would annex “the vast majority” of illegal Israeli settlements in the West Bank which would be connected to the rest of Israel with their own access roads and a transportation system.</a:t>
            </a:r>
          </a:p>
          <a:p>
            <a:r>
              <a:rPr lang="en-US" dirty="0"/>
              <a:t>Ninety-seven percent of Israelis living in the West Bank would be incorporated into Israeli territory.</a:t>
            </a:r>
          </a:p>
          <a:p>
            <a:r>
              <a:rPr lang="en-US" dirty="0"/>
              <a:t>The Jordan Valley would also be under Israeli sovereignty, giving Israel a permanent eastern border along the Jordan River.</a:t>
            </a:r>
          </a:p>
          <a:p>
            <a:r>
              <a:rPr lang="en-US" dirty="0"/>
              <a:t> The Gaza Strip would be connected to the West Bank with a high-speed transportation link, crossing over or under Israel.</a:t>
            </a:r>
          </a:p>
          <a:p>
            <a:r>
              <a:rPr lang="en-US" dirty="0"/>
              <a:t>The plan also lays out the possibility that Israel’s current borders could be redrawn.</a:t>
            </a:r>
          </a:p>
          <a:p>
            <a:endParaRPr lang="en-US" dirty="0"/>
          </a:p>
          <a:p>
            <a:r>
              <a:rPr lang="en-US" dirty="0"/>
              <a:t>The so-called “Triangle Communities” consisting of 10 Palestinian towns in Israel: </a:t>
            </a:r>
            <a:r>
              <a:rPr lang="en-US" dirty="0" err="1"/>
              <a:t>Kafr</a:t>
            </a:r>
            <a:r>
              <a:rPr lang="en-US" dirty="0"/>
              <a:t> </a:t>
            </a:r>
            <a:r>
              <a:rPr lang="en-US" dirty="0" err="1"/>
              <a:t>Qara</a:t>
            </a:r>
            <a:r>
              <a:rPr lang="en-US" dirty="0"/>
              <a:t>, </a:t>
            </a:r>
            <a:r>
              <a:rPr lang="en-US" dirty="0" err="1"/>
              <a:t>Ar’ara</a:t>
            </a:r>
            <a:r>
              <a:rPr lang="en-US" dirty="0"/>
              <a:t>, Baha al-</a:t>
            </a:r>
            <a:r>
              <a:rPr lang="en-US" dirty="0" err="1"/>
              <a:t>Gharbiyye</a:t>
            </a:r>
            <a:r>
              <a:rPr lang="en-US" dirty="0"/>
              <a:t>, Umm al </a:t>
            </a:r>
            <a:r>
              <a:rPr lang="en-US" dirty="0" err="1"/>
              <a:t>Fahm</a:t>
            </a:r>
            <a:r>
              <a:rPr lang="en-US" dirty="0"/>
              <a:t>, </a:t>
            </a:r>
            <a:r>
              <a:rPr lang="en-US" dirty="0" err="1"/>
              <a:t>Qalansawe</a:t>
            </a:r>
            <a:r>
              <a:rPr lang="en-US" dirty="0"/>
              <a:t>, </a:t>
            </a:r>
            <a:r>
              <a:rPr lang="en-US" dirty="0" err="1"/>
              <a:t>Tayibe</a:t>
            </a:r>
            <a:r>
              <a:rPr lang="en-US" dirty="0"/>
              <a:t>, </a:t>
            </a:r>
            <a:r>
              <a:rPr lang="en-US" dirty="0" err="1"/>
              <a:t>Kafr</a:t>
            </a:r>
            <a:r>
              <a:rPr lang="en-US" dirty="0"/>
              <a:t> </a:t>
            </a:r>
            <a:r>
              <a:rPr lang="en-US" dirty="0" err="1"/>
              <a:t>Qasim</a:t>
            </a:r>
            <a:r>
              <a:rPr lang="en-US" dirty="0"/>
              <a:t>, </a:t>
            </a:r>
            <a:r>
              <a:rPr lang="en-US" dirty="0" err="1"/>
              <a:t>Tira</a:t>
            </a:r>
            <a:r>
              <a:rPr lang="en-US" dirty="0"/>
              <a:t>, </a:t>
            </a:r>
            <a:r>
              <a:rPr lang="en-US" dirty="0" err="1"/>
              <a:t>Kafr</a:t>
            </a:r>
            <a:r>
              <a:rPr lang="en-US" dirty="0"/>
              <a:t> Bara and </a:t>
            </a:r>
            <a:r>
              <a:rPr lang="en-US" dirty="0" err="1"/>
              <a:t>Jaljulia</a:t>
            </a:r>
            <a:r>
              <a:rPr lang="en-US" dirty="0"/>
              <a:t> could possibly be transferred to the State of Palestine.</a:t>
            </a:r>
          </a:p>
          <a:p>
            <a:r>
              <a:rPr lang="en-US" dirty="0"/>
              <a:t>According to Edo Konrad, editor-in-chief of Israeli news website 972 Magazine, 257,000 Palestinian citizens of Israel could find themselves outside the borders of Israel.</a:t>
            </a:r>
          </a:p>
          <a:p>
            <a:endParaRPr lang="en-US" b="1" dirty="0"/>
          </a:p>
          <a:p>
            <a:r>
              <a:rPr lang="en-US" b="1" dirty="0"/>
              <a:t>Jerusalem</a:t>
            </a:r>
          </a:p>
          <a:p>
            <a:r>
              <a:rPr lang="en-US" dirty="0"/>
              <a:t>Jerusalem would be the capital of Israel and “Al Quds (or another name selected by the State of Palestine)” should be internationally </a:t>
            </a:r>
            <a:r>
              <a:rPr lang="en-US" dirty="0" err="1"/>
              <a:t>recognised</a:t>
            </a:r>
            <a:r>
              <a:rPr lang="en-US" dirty="0"/>
              <a:t> for the State of Palestine, according to Trump’s plan.</a:t>
            </a:r>
          </a:p>
          <a:p>
            <a:r>
              <a:rPr lang="en-US" dirty="0"/>
              <a:t>The separation barrier would serve as a border between the two capitals.</a:t>
            </a:r>
          </a:p>
          <a:p>
            <a:r>
              <a:rPr lang="en-US" dirty="0"/>
              <a:t>The Palestinian state would not include any part of Jerusalem inside the current separation barrier which includes the holy Al-Aqsa Mosque located in the Old City and areas where most East Jerusalemites live.</a:t>
            </a:r>
          </a:p>
          <a:p>
            <a:r>
              <a:rPr lang="en-US" dirty="0"/>
              <a:t>The capital of Palestine will be in East Jerusalem, located in areas which Israel previously cut off with its separation barrier including </a:t>
            </a:r>
            <a:r>
              <a:rPr lang="en-US" dirty="0" err="1"/>
              <a:t>Kafr</a:t>
            </a:r>
            <a:r>
              <a:rPr lang="en-US" dirty="0"/>
              <a:t> </a:t>
            </a:r>
            <a:r>
              <a:rPr lang="en-US" dirty="0" err="1"/>
              <a:t>Aqab</a:t>
            </a:r>
            <a:r>
              <a:rPr lang="en-US" dirty="0"/>
              <a:t>, the eastern part of </a:t>
            </a:r>
            <a:r>
              <a:rPr lang="en-US" dirty="0" err="1"/>
              <a:t>Shuafat</a:t>
            </a:r>
            <a:r>
              <a:rPr lang="en-US" dirty="0"/>
              <a:t> and Abu Dis.</a:t>
            </a:r>
          </a:p>
          <a:p>
            <a:endParaRPr lang="en-US" b="1" dirty="0"/>
          </a:p>
          <a:p>
            <a:r>
              <a:rPr lang="en-US" b="1" dirty="0" err="1"/>
              <a:t>Demilitarised</a:t>
            </a:r>
            <a:r>
              <a:rPr lang="en-US" b="1" dirty="0"/>
              <a:t> state</a:t>
            </a:r>
          </a:p>
          <a:p>
            <a:r>
              <a:rPr lang="en-US" dirty="0"/>
              <a:t>The plan calls for the </a:t>
            </a:r>
            <a:r>
              <a:rPr lang="en-US" dirty="0" err="1"/>
              <a:t>demilitarisation</a:t>
            </a:r>
            <a:r>
              <a:rPr lang="en-US" dirty="0"/>
              <a:t> of all of Palestine and the disarmament of Palestinian factions in Gaza such as Hamas and the Islamic Jihad.</a:t>
            </a:r>
          </a:p>
          <a:p>
            <a:endParaRPr lang="en-US" b="1" dirty="0"/>
          </a:p>
          <a:p>
            <a:r>
              <a:rPr lang="en-US" b="1" dirty="0"/>
              <a:t>Security</a:t>
            </a:r>
          </a:p>
          <a:p>
            <a:r>
              <a:rPr lang="en-US" dirty="0"/>
              <a:t>Israel would control security at all international crossings into Palestine.</a:t>
            </a:r>
          </a:p>
          <a:p>
            <a:r>
              <a:rPr lang="en-US" dirty="0"/>
              <a:t>It would also continue to carry out surveillance of Palestinians within their own territory. Israel would rely on blimps, drones and similar aerial equipment “to reduce the Israeli security footprint” within the State of Palestine.</a:t>
            </a:r>
          </a:p>
          <a:p>
            <a:endParaRPr lang="en-US" b="1" dirty="0"/>
          </a:p>
          <a:p>
            <a:r>
              <a:rPr lang="en-US" b="1" dirty="0"/>
              <a:t>Refugees</a:t>
            </a:r>
          </a:p>
          <a:p>
            <a:r>
              <a:rPr lang="en-US" dirty="0"/>
              <a:t>There would be no right of return of any Palestinian refugees or their descendants into Israel. According to the plan: “Their Arab brothers have the moral responsibility to integrate them into their countries as the Jews were integrated into the State of Israel.”</a:t>
            </a:r>
          </a:p>
          <a:p>
            <a:r>
              <a:rPr lang="en-US" dirty="0"/>
              <a:t>Upon the signing of an agreement as proposed under Trump’s Middle East plan, Palestinian refugee status would cease to exist and the </a:t>
            </a:r>
            <a:r>
              <a:rPr lang="en-US" dirty="0">
                <a:hlinkClick r:id="rId9"/>
              </a:rPr>
              <a:t>United </a:t>
            </a:r>
            <a:r>
              <a:rPr lang="en-US" dirty="0" err="1">
                <a:hlinkClick r:id="rId9"/>
              </a:rPr>
              <a:t>Nations</a:t>
            </a:r>
            <a:r>
              <a:rPr lang="en-US" dirty="0" err="1"/>
              <a:t>‘s</a:t>
            </a:r>
            <a:r>
              <a:rPr lang="en-US" dirty="0"/>
              <a:t> agency for Palestinian refugees would be terminated.</a:t>
            </a:r>
          </a:p>
          <a:p>
            <a:endParaRPr lang="en-US" b="1" dirty="0"/>
          </a:p>
          <a:p>
            <a:r>
              <a:rPr lang="en-US" b="1" dirty="0"/>
              <a:t>Prerequisites for a Palestinian State</a:t>
            </a:r>
          </a:p>
          <a:p>
            <a:r>
              <a:rPr lang="en-US" dirty="0"/>
              <a:t>Israel and the US would review the Palestinian school curriculum as a prerequisite for the creation of a Palestinian state.</a:t>
            </a:r>
          </a:p>
          <a:p>
            <a:r>
              <a:rPr lang="en-US" dirty="0"/>
              <a:t>“The Palestinians shall have ended all programs, including school curricula and textbooks, that serve to incite or promote hatred or antagonism towards its neighbours, or which compensate or incentivize criminal or violent activity,” the plan said.</a:t>
            </a:r>
          </a:p>
          <a:p>
            <a:endParaRPr lang="en-US" dirty="0"/>
          </a:p>
          <a:p>
            <a:r>
              <a:rPr lang="en-US" dirty="0"/>
              <a:t>Source: Al Jazeera</a:t>
            </a:r>
          </a:p>
          <a:p>
            <a:r>
              <a:rPr lang="en-US" dirty="0"/>
              <a:t>____________</a:t>
            </a:r>
          </a:p>
          <a:p>
            <a:endParaRPr lang="en-US" dirty="0"/>
          </a:p>
          <a:p>
            <a:r>
              <a:rPr lang="en-US" dirty="0"/>
              <a:t>See also:</a:t>
            </a:r>
          </a:p>
          <a:p>
            <a:r>
              <a:rPr lang="en-US" b="1" dirty="0">
                <a:hlinkClick r:id="rId10"/>
              </a:rPr>
              <a:t>Palestine’s Legal and Legitimate Bid to Statehood and UN Membership</a:t>
            </a:r>
            <a:endParaRPr lang="en-US" b="1" dirty="0"/>
          </a:p>
          <a:p>
            <a:r>
              <a:rPr lang="en-US" dirty="0"/>
              <a:t>Commentary by </a:t>
            </a:r>
            <a:r>
              <a:rPr lang="en-US" b="1" dirty="0">
                <a:hlinkClick r:id="rId11"/>
              </a:rPr>
              <a:t>Shereen Dbouk</a:t>
            </a:r>
            <a:r>
              <a:rPr lang="en-US" b="1" dirty="0"/>
              <a:t> </a:t>
            </a:r>
            <a:r>
              <a:rPr lang="en-US" dirty="0"/>
              <a:t>– 18 August 2011</a:t>
            </a:r>
          </a:p>
          <a:p>
            <a:r>
              <a:rPr lang="en-US" dirty="0"/>
              <a:t>https://</a:t>
            </a:r>
            <a:r>
              <a:rPr lang="en-US" dirty="0" err="1"/>
              <a:t>arabsthink.com</a:t>
            </a:r>
            <a:r>
              <a:rPr lang="en-US" dirty="0"/>
              <a:t>/2011/08/18/palestine%E2%80%99s-legal-and-legitimate-bid-to-statehood-and-un-membership/</a:t>
            </a:r>
          </a:p>
        </p:txBody>
      </p:sp>
    </p:spTree>
    <p:extLst>
      <p:ext uri="{BB962C8B-B14F-4D97-AF65-F5344CB8AC3E}">
        <p14:creationId xmlns:p14="http://schemas.microsoft.com/office/powerpoint/2010/main" val="411958686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lgn="l"/>
            <a:r>
              <a:rPr lang="en-US" dirty="0"/>
              <a:t>This map depiction is rebutted at:</a:t>
            </a:r>
          </a:p>
          <a:p>
            <a:pPr algn="l"/>
            <a:r>
              <a:rPr lang="en-US" b="1" dirty="0"/>
              <a:t>Palestinian Loss of Land: The Myth of the 4 Maps </a:t>
            </a:r>
          </a:p>
          <a:p>
            <a:pPr algn="l"/>
            <a:r>
              <a:rPr lang="en-US" b="1" dirty="0">
                <a:hlinkClick r:id="rId3"/>
              </a:rPr>
              <a:t>Adir Duchan (🤓 </a:t>
            </a:r>
            <a:r>
              <a:rPr lang="he-IL" b="1" dirty="0">
                <a:cs typeface="Arial" panose="020B0604020202020204" pitchFamily="34" charset="0"/>
                <a:hlinkClick r:id="rId3"/>
              </a:rPr>
              <a:t>ההוא מהזה) </a:t>
            </a:r>
          </a:p>
          <a:p>
            <a:pPr algn="l"/>
            <a:r>
              <a:rPr lang="en-US" dirty="0">
                <a:effectLst/>
              </a:rPr>
              <a:t>Senior Software Engineer at </a:t>
            </a:r>
            <a:r>
              <a:rPr lang="en-US" dirty="0" err="1">
                <a:effectLst/>
              </a:rPr>
              <a:t>Roundforest</a:t>
            </a:r>
            <a:r>
              <a:rPr lang="en-US" dirty="0">
                <a:effectLst/>
              </a:rPr>
              <a:t> ⭐ | I make code, videos &amp; cookies 🍪🎬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Arial" panose="020B0604020202020204" pitchFamily="34" charset="0"/>
                <a:cs typeface="Arial" panose="020B0604020202020204" pitchFamily="34" charset="0"/>
              </a:rPr>
              <a:t>https://</a:t>
            </a:r>
            <a:r>
              <a:rPr lang="en-US" sz="1200" b="1" dirty="0" err="1">
                <a:solidFill>
                  <a:srgbClr val="000000"/>
                </a:solidFill>
                <a:latin typeface="Arial" panose="020B0604020202020204" pitchFamily="34" charset="0"/>
                <a:cs typeface="Arial" panose="020B0604020202020204" pitchFamily="34" charset="0"/>
              </a:rPr>
              <a:t>www.linkedin.com</a:t>
            </a:r>
            <a:r>
              <a:rPr lang="en-US" sz="1200" b="1" dirty="0">
                <a:solidFill>
                  <a:srgbClr val="000000"/>
                </a:solidFill>
                <a:latin typeface="Arial" panose="020B0604020202020204" pitchFamily="34" charset="0"/>
                <a:cs typeface="Arial" panose="020B0604020202020204" pitchFamily="34" charset="0"/>
              </a:rPr>
              <a:t>/pulse/palestinian-loss-land-myth-4-maps-adir-duchan-</a:t>
            </a:r>
            <a:r>
              <a:rPr lang="he-IL" sz="1200" b="1" dirty="0">
                <a:solidFill>
                  <a:srgbClr val="000000"/>
                </a:solidFill>
                <a:latin typeface="Arial" panose="020B0604020202020204" pitchFamily="34" charset="0"/>
                <a:cs typeface="Arial" panose="020B0604020202020204" pitchFamily="34" charset="0"/>
              </a:rPr>
              <a:t>ההוא</a:t>
            </a:r>
            <a:r>
              <a:rPr lang="en-US" sz="1200" b="1" dirty="0">
                <a:solidFill>
                  <a:srgbClr val="000000"/>
                </a:solidFill>
                <a:latin typeface="Arial" panose="020B0604020202020204" pitchFamily="34" charset="0"/>
                <a:cs typeface="Arial" panose="020B0604020202020204" pitchFamily="34" charset="0"/>
              </a:rPr>
              <a:t>-/</a:t>
            </a:r>
            <a:endParaRPr lang="en-US" dirty="0"/>
          </a:p>
          <a:p>
            <a:pPr algn="l"/>
            <a:r>
              <a:rPr lang="en-US" dirty="0"/>
              <a:t>October 17, 2023 </a:t>
            </a:r>
          </a:p>
          <a:p>
            <a:pPr algn="l"/>
            <a:endParaRPr lang="en-US" dirty="0"/>
          </a:p>
          <a:p>
            <a:pPr algn="l"/>
            <a:r>
              <a:rPr lang="en-US" dirty="0"/>
              <a:t>Ladies and gentlemen, what we're about to unravel here is nothing short of a masterclass in visual deception. </a:t>
            </a:r>
          </a:p>
          <a:p>
            <a:pPr algn="l"/>
            <a:r>
              <a:rPr lang="en-US" dirty="0"/>
              <a:t>These four maps, often brandished as a testament to Palestinian loss of land, may have dazzled you, but we're about to break them down, one fallacy at a time. </a:t>
            </a:r>
          </a:p>
          <a:p>
            <a:pPr algn="l"/>
            <a:r>
              <a:rPr lang="en-US" b="1" dirty="0"/>
              <a:t>Warning</a:t>
            </a:r>
            <a:r>
              <a:rPr lang="en-US" dirty="0"/>
              <a:t> </a:t>
            </a:r>
          </a:p>
          <a:p>
            <a:pPr algn="l"/>
            <a:r>
              <a:rPr lang="en-US" dirty="0"/>
              <a:t>The points here are not meant to argue that Palestinians do not deserve self determination nor that they have no real history or connection to the land. They have and they do. I do not accept claims that they are made up people, unrelated to the land, they are here they were here and they will stay here. </a:t>
            </a:r>
          </a:p>
          <a:p>
            <a:pPr algn="l"/>
            <a:r>
              <a:rPr lang="en-US" dirty="0"/>
              <a:t>However. One doesn't get to twist history in pursuit of self determination. </a:t>
            </a:r>
          </a:p>
          <a:p>
            <a:pPr algn="l"/>
            <a:r>
              <a:rPr lang="en-US" b="1" dirty="0"/>
              <a:t>Terminology </a:t>
            </a:r>
          </a:p>
          <a:p>
            <a:pPr algn="l"/>
            <a:r>
              <a:rPr lang="en-US" dirty="0"/>
              <a:t>Before we start, a quick word about terminology: "Palestinian," as applied to the Arab population in this region, was a term coined by Yasser Arafat in 1964, a quick narrative hack to create a connection between the Arabs living there to the area. </a:t>
            </a:r>
          </a:p>
          <a:p>
            <a:pPr algn="l"/>
            <a:r>
              <a:rPr lang="en-US" dirty="0"/>
              <a:t>There's never been a Palestinian state, nor Palestinian lands. Instead, this territory was part of the British Mandate for Palestine, a geographical region that the British administered post-Ottoman Empire collapse after the First World War. </a:t>
            </a:r>
          </a:p>
          <a:p>
            <a:pPr algn="l"/>
            <a:r>
              <a:rPr lang="en-US" b="1" dirty="0"/>
              <a:t>Wait so where did the name "Palestine" come from? </a:t>
            </a:r>
            <a:endParaRPr lang="en-US" dirty="0"/>
          </a:p>
          <a:p>
            <a:pPr algn="l"/>
            <a:r>
              <a:rPr lang="en-US" dirty="0"/>
              <a:t>Though the definite origins of the word “Palestine” have been debated for years and are still not known for sure, the name is believed to be derived from the Egyptian and Hebrew word "</a:t>
            </a:r>
            <a:r>
              <a:rPr lang="en-US" i="1" dirty="0" err="1"/>
              <a:t>peleshet</a:t>
            </a:r>
            <a:r>
              <a:rPr lang="en-US" i="1" dirty="0"/>
              <a:t>"</a:t>
            </a:r>
            <a:r>
              <a:rPr lang="en-US" dirty="0"/>
              <a:t>, which appears in the Bible no fewer than 250 times. Roughly translated to mean "</a:t>
            </a:r>
            <a:r>
              <a:rPr lang="en-US" i="1" dirty="0"/>
              <a:t>rolling</a:t>
            </a:r>
            <a:r>
              <a:rPr lang="en-US" dirty="0"/>
              <a:t>", "</a:t>
            </a:r>
            <a:r>
              <a:rPr lang="en-US" i="1" dirty="0"/>
              <a:t>migratory</a:t>
            </a:r>
            <a:r>
              <a:rPr lang="en-US" dirty="0"/>
              <a:t>", "</a:t>
            </a:r>
            <a:r>
              <a:rPr lang="en-US" i="1" dirty="0"/>
              <a:t>invade</a:t>
            </a:r>
            <a:r>
              <a:rPr lang="en-US" dirty="0"/>
              <a:t>", the term was used to describe the inhabitants of the land to the northeast of Egypt – the Philistines. </a:t>
            </a:r>
          </a:p>
          <a:p>
            <a:pPr algn="l"/>
            <a:r>
              <a:rPr lang="en-US" dirty="0"/>
              <a:t>The Philistines were an Aegean people – more closely related to the Greeks and with no connection ethnically, linguistically, or historically with Arabia – who conquered the Mediterranean coastal plain that is now Israel. </a:t>
            </a:r>
          </a:p>
          <a:p>
            <a:pPr algn="l"/>
            <a:r>
              <a:rPr lang="en-US" dirty="0"/>
              <a:t>Before the 60's the 'new-age-</a:t>
            </a:r>
            <a:r>
              <a:rPr lang="en-US" dirty="0" err="1"/>
              <a:t>palestinians'</a:t>
            </a:r>
            <a:r>
              <a:rPr lang="en-US" dirty="0"/>
              <a:t> were simply known as 'Arabs.' In the 1947 UN Partition Plan, you won't find the term 'Palestinians.' It's the 'Jewish population' and the 'Arab population.' </a:t>
            </a:r>
          </a:p>
          <a:p>
            <a:pPr algn="l"/>
            <a:r>
              <a:rPr lang="en-US" b="1" dirty="0"/>
              <a:t>So who are the indigenous people to the land?</a:t>
            </a:r>
            <a:r>
              <a:rPr lang="en-US" dirty="0"/>
              <a:t> </a:t>
            </a:r>
          </a:p>
          <a:p>
            <a:pPr algn="l"/>
            <a:r>
              <a:rPr lang="en-US" dirty="0"/>
              <a:t>TBH? I don't know, depends on the exact point in time you put the needle on. The entire world passed through here at some point, from crusaders to </a:t>
            </a:r>
            <a:r>
              <a:rPr lang="en-US" dirty="0" err="1"/>
              <a:t>muslim</a:t>
            </a:r>
            <a:r>
              <a:rPr lang="en-US" dirty="0"/>
              <a:t> conquerors. </a:t>
            </a:r>
          </a:p>
          <a:p>
            <a:pPr algn="l"/>
            <a:r>
              <a:rPr lang="en-US" dirty="0"/>
              <a:t>A more pragmatic answer to the new age that does not include Bible testimonies, is that the "Native" people, are a mix of Jews (</a:t>
            </a:r>
            <a:r>
              <a:rPr lang="en-US" dirty="0" err="1"/>
              <a:t>Tzabar</a:t>
            </a:r>
            <a:r>
              <a:rPr lang="en-US" dirty="0"/>
              <a:t>), Arabs and Christians who lived in the area during Ottoman rule and early British mandate. </a:t>
            </a:r>
          </a:p>
          <a:p>
            <a:pPr algn="l"/>
            <a:r>
              <a:rPr lang="en-US" dirty="0"/>
              <a:t>Bearing this in mind, let's deep dive to the maps.</a:t>
            </a:r>
          </a:p>
          <a:p>
            <a:pPr algn="l"/>
            <a:endParaRPr lang="en-US" dirty="0"/>
          </a:p>
          <a:p>
            <a:pPr algn="l"/>
            <a:endParaRPr lang="en-US" dirty="0"/>
          </a:p>
          <a:p>
            <a:pPr algn="l"/>
            <a:r>
              <a:rPr lang="en-US" dirty="0"/>
              <a:t>_______________</a:t>
            </a:r>
          </a:p>
          <a:p>
            <a:pPr algn="l"/>
            <a:r>
              <a:rPr lang="en-US" dirty="0"/>
              <a:t>Also see another response at:</a:t>
            </a:r>
          </a:p>
          <a:p>
            <a:r>
              <a:rPr lang="en-US" b="1" dirty="0"/>
              <a:t>“Disappearing Palestine” – the Maps that Lie </a:t>
            </a:r>
          </a:p>
          <a:p>
            <a:r>
              <a:rPr lang="en-US" dirty="0"/>
              <a:t>Jul 7, 2020 | Judy Maynard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a:t>
            </a:r>
            <a:r>
              <a:rPr lang="en-US" dirty="0" err="1"/>
              <a:t>aijac.org.au</a:t>
            </a:r>
            <a:r>
              <a:rPr lang="en-US" dirty="0"/>
              <a:t>/fresh-air/disappearing-</a:t>
            </a:r>
            <a:r>
              <a:rPr lang="en-US" dirty="0" err="1"/>
              <a:t>palestine</a:t>
            </a:r>
            <a:r>
              <a:rPr lang="en-US" dirty="0"/>
              <a:t>-the-maps-that-lie/</a:t>
            </a:r>
          </a:p>
          <a:p>
            <a:pPr algn="l"/>
            <a:endParaRPr lang="en-US" dirty="0"/>
          </a:p>
          <a:p>
            <a:pPr algn="l"/>
            <a:endParaRPr lang="en-US" dirty="0"/>
          </a:p>
        </p:txBody>
      </p:sp>
    </p:spTree>
    <p:extLst>
      <p:ext uri="{BB962C8B-B14F-4D97-AF65-F5344CB8AC3E}">
        <p14:creationId xmlns:p14="http://schemas.microsoft.com/office/powerpoint/2010/main" val="433736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8E56ECDE-3238-1C42-870F-63BAAE080356}"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789506"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Map 1: "Palestine" in 1946 </a:t>
            </a:r>
          </a:p>
          <a:p>
            <a:r>
              <a:rPr lang="en-US" dirty="0"/>
              <a:t>The first map showcases "Palestine" in 1946... The vast green expanses on this map supposedly represent a million Arabs living there, while the white spots are home to half a million Jewish inhabitants. </a:t>
            </a:r>
          </a:p>
          <a:p>
            <a:r>
              <a:rPr lang="en-US" dirty="0"/>
              <a:t>• But here's the twist: it conveniently omits the portion of the Mandate that was handed to the local Arab population in 1923, creating what we now know as Jordan. Jordan, today a Muslim Arab state with a population boasting 70% Arab Palestinian descendants. By not showing the entirety of the British Mandate, they present it as a quarter of its actual size, masquerading it as "Palestinian land." </a:t>
            </a:r>
          </a:p>
          <a:p>
            <a:pPr algn="l"/>
            <a:endParaRPr lang="en-US" dirty="0"/>
          </a:p>
          <a:p>
            <a:pPr algn="l"/>
            <a:r>
              <a:rPr lang="en-US" dirty="0"/>
              <a:t>From:</a:t>
            </a:r>
          </a:p>
          <a:p>
            <a:pPr algn="l" defTabSz="914400" eaLnBrk="0" fontAlgn="base" hangingPunct="0">
              <a:spcBef>
                <a:spcPct val="0"/>
              </a:spcBef>
              <a:spcAft>
                <a:spcPct val="0"/>
              </a:spcAft>
            </a:pPr>
            <a:r>
              <a:rPr lang="en-US" sz="1200" b="1" dirty="0">
                <a:solidFill>
                  <a:srgbClr val="000000"/>
                </a:solidFill>
                <a:latin typeface="Arial" panose="020B0604020202020204" pitchFamily="34" charset="0"/>
                <a:cs typeface="Arial" panose="020B0604020202020204" pitchFamily="34" charset="0"/>
              </a:rPr>
              <a:t>https://</a:t>
            </a:r>
            <a:r>
              <a:rPr lang="en-US" sz="1200" b="1" dirty="0" err="1">
                <a:solidFill>
                  <a:srgbClr val="000000"/>
                </a:solidFill>
                <a:latin typeface="Arial" panose="020B0604020202020204" pitchFamily="34" charset="0"/>
                <a:cs typeface="Arial" panose="020B0604020202020204" pitchFamily="34" charset="0"/>
              </a:rPr>
              <a:t>www.linkedin.com</a:t>
            </a:r>
            <a:r>
              <a:rPr lang="en-US" sz="1200" b="1" dirty="0">
                <a:solidFill>
                  <a:srgbClr val="000000"/>
                </a:solidFill>
                <a:latin typeface="Arial" panose="020B0604020202020204" pitchFamily="34" charset="0"/>
                <a:cs typeface="Arial" panose="020B0604020202020204" pitchFamily="34" charset="0"/>
              </a:rPr>
              <a:t>/pulse/palestinian-loss-land-myth-4-maps-adir-duchan-</a:t>
            </a:r>
            <a:r>
              <a:rPr lang="he-IL" sz="1200" b="1" dirty="0">
                <a:solidFill>
                  <a:srgbClr val="000000"/>
                </a:solidFill>
                <a:latin typeface="Arial" panose="020B0604020202020204" pitchFamily="34" charset="0"/>
                <a:cs typeface="Arial" panose="020B0604020202020204" pitchFamily="34" charset="0"/>
              </a:rPr>
              <a:t>ההוא</a:t>
            </a:r>
            <a:r>
              <a:rPr lang="en-US" sz="1200" b="1" dirty="0">
                <a:solidFill>
                  <a:srgbClr val="000000"/>
                </a:solidFill>
                <a:latin typeface="Arial" panose="020B0604020202020204" pitchFamily="34" charset="0"/>
                <a:cs typeface="Arial" panose="020B0604020202020204" pitchFamily="34" charset="0"/>
              </a:rPr>
              <a:t>-/</a:t>
            </a:r>
          </a:p>
          <a:p>
            <a:pPr algn="l" rtl="0"/>
            <a:r>
              <a:rPr lang="en-US" b="1" dirty="0"/>
              <a:t>Palestinian Loss of Land: The Myth of the 4 Maps </a:t>
            </a:r>
          </a:p>
          <a:p>
            <a:pPr algn="l"/>
            <a:r>
              <a:rPr lang="en-US" b="1" dirty="0">
                <a:hlinkClick r:id="rId3"/>
              </a:rPr>
              <a:t>Adir Duchan (🤓 </a:t>
            </a:r>
            <a:r>
              <a:rPr lang="he-IL" b="1" dirty="0">
                <a:cs typeface="Arial" panose="020B0604020202020204" pitchFamily="34" charset="0"/>
                <a:hlinkClick r:id="rId3"/>
              </a:rPr>
              <a:t>ההוא מהזה) </a:t>
            </a:r>
          </a:p>
          <a:p>
            <a:pPr algn="l"/>
            <a:r>
              <a:rPr lang="en-US" dirty="0">
                <a:effectLst/>
              </a:rPr>
              <a:t>Senior Software Engineer at </a:t>
            </a:r>
            <a:r>
              <a:rPr lang="en-US" dirty="0" err="1">
                <a:effectLst/>
              </a:rPr>
              <a:t>Roundforest</a:t>
            </a:r>
            <a:r>
              <a:rPr lang="en-US" dirty="0">
                <a:effectLst/>
              </a:rPr>
              <a:t> ⭐ | I make code, videos &amp; cookies 🍪🎬 </a:t>
            </a:r>
          </a:p>
          <a:p>
            <a:pPr algn="l"/>
            <a:r>
              <a:rPr lang="en-US" dirty="0"/>
              <a:t>October 17, 2023 </a:t>
            </a:r>
          </a:p>
          <a:p>
            <a:pPr algn="l"/>
            <a:endParaRPr lang="en-US" dirty="0"/>
          </a:p>
          <a:p>
            <a:pPr algn="l"/>
            <a:endParaRPr lang="en-US" dirty="0"/>
          </a:p>
        </p:txBody>
      </p:sp>
    </p:spTree>
    <p:extLst>
      <p:ext uri="{BB962C8B-B14F-4D97-AF65-F5344CB8AC3E}">
        <p14:creationId xmlns:p14="http://schemas.microsoft.com/office/powerpoint/2010/main" val="336954253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Map 2: UN Partition Plan </a:t>
            </a:r>
          </a:p>
          <a:p>
            <a:r>
              <a:rPr lang="en-US" dirty="0"/>
              <a:t>Now, onto the second act, featuring the UN Partition Plan, which supposedly drew the lines for Jewish and Palestinian lands. Sounds straightforward, right? Reality is bit more nuanced -- the Partition Plan indeed called for a Jewish state and one for the 'local Arab population.' But the Arabs shrugged it off, rejecting the existence of a Jewish state. As a result, that second state for the local Arab population (following Jordan which is 70% Palestinian) never saw the light of day. </a:t>
            </a:r>
          </a:p>
          <a:p>
            <a:r>
              <a:rPr lang="en-US" dirty="0"/>
              <a:t>• Instead, in 1948, seven Arab countries swiftly launched an attack on Israel, trying to erase it from the map. </a:t>
            </a:r>
          </a:p>
          <a:p>
            <a:pPr algn="l"/>
            <a:endParaRPr lang="en-US" dirty="0"/>
          </a:p>
          <a:p>
            <a:pPr algn="l"/>
            <a:r>
              <a:rPr lang="en-US" dirty="0"/>
              <a:t>From:</a:t>
            </a:r>
          </a:p>
          <a:p>
            <a:pPr algn="l" defTabSz="914400" eaLnBrk="0" fontAlgn="base" hangingPunct="0">
              <a:spcBef>
                <a:spcPct val="0"/>
              </a:spcBef>
              <a:spcAft>
                <a:spcPct val="0"/>
              </a:spcAft>
            </a:pPr>
            <a:r>
              <a:rPr lang="en-US" sz="1200" b="1" dirty="0">
                <a:solidFill>
                  <a:srgbClr val="000000"/>
                </a:solidFill>
                <a:latin typeface="Arial" panose="020B0604020202020204" pitchFamily="34" charset="0"/>
                <a:cs typeface="Arial" panose="020B0604020202020204" pitchFamily="34" charset="0"/>
              </a:rPr>
              <a:t>https://</a:t>
            </a:r>
            <a:r>
              <a:rPr lang="en-US" sz="1200" b="1" dirty="0" err="1">
                <a:solidFill>
                  <a:srgbClr val="000000"/>
                </a:solidFill>
                <a:latin typeface="Arial" panose="020B0604020202020204" pitchFamily="34" charset="0"/>
                <a:cs typeface="Arial" panose="020B0604020202020204" pitchFamily="34" charset="0"/>
              </a:rPr>
              <a:t>www.linkedin.com</a:t>
            </a:r>
            <a:r>
              <a:rPr lang="en-US" sz="1200" b="1" dirty="0">
                <a:solidFill>
                  <a:srgbClr val="000000"/>
                </a:solidFill>
                <a:latin typeface="Arial" panose="020B0604020202020204" pitchFamily="34" charset="0"/>
                <a:cs typeface="Arial" panose="020B0604020202020204" pitchFamily="34" charset="0"/>
              </a:rPr>
              <a:t>/pulse/palestinian-loss-land-myth-4-maps-adir-duchan-</a:t>
            </a:r>
            <a:r>
              <a:rPr lang="he-IL" sz="1200" b="1" dirty="0">
                <a:solidFill>
                  <a:srgbClr val="000000"/>
                </a:solidFill>
                <a:latin typeface="Arial" panose="020B0604020202020204" pitchFamily="34" charset="0"/>
                <a:cs typeface="Arial" panose="020B0604020202020204" pitchFamily="34" charset="0"/>
              </a:rPr>
              <a:t>ההוא</a:t>
            </a:r>
            <a:r>
              <a:rPr lang="en-US" sz="1200" b="1" dirty="0">
                <a:solidFill>
                  <a:srgbClr val="000000"/>
                </a:solidFill>
                <a:latin typeface="Arial" panose="020B0604020202020204" pitchFamily="34" charset="0"/>
                <a:cs typeface="Arial" panose="020B0604020202020204" pitchFamily="34" charset="0"/>
              </a:rPr>
              <a:t>-/</a:t>
            </a:r>
          </a:p>
          <a:p>
            <a:pPr algn="l" rtl="0"/>
            <a:r>
              <a:rPr lang="en-US" b="1" dirty="0"/>
              <a:t>Palestinian Loss of Land: The Myth of the 4 Maps </a:t>
            </a:r>
          </a:p>
          <a:p>
            <a:pPr algn="l"/>
            <a:r>
              <a:rPr lang="en-US" b="1" dirty="0">
                <a:hlinkClick r:id="rId3"/>
              </a:rPr>
              <a:t>Adir Duchan (🤓 </a:t>
            </a:r>
            <a:r>
              <a:rPr lang="he-IL" b="1" dirty="0">
                <a:cs typeface="Arial" panose="020B0604020202020204" pitchFamily="34" charset="0"/>
                <a:hlinkClick r:id="rId3"/>
              </a:rPr>
              <a:t>ההוא מהזה) </a:t>
            </a:r>
          </a:p>
          <a:p>
            <a:pPr algn="l"/>
            <a:r>
              <a:rPr lang="en-US" dirty="0">
                <a:effectLst/>
              </a:rPr>
              <a:t>Senior Software Engineer at </a:t>
            </a:r>
            <a:r>
              <a:rPr lang="en-US" dirty="0" err="1">
                <a:effectLst/>
              </a:rPr>
              <a:t>Roundforest</a:t>
            </a:r>
            <a:r>
              <a:rPr lang="en-US" dirty="0">
                <a:effectLst/>
              </a:rPr>
              <a:t> ⭐ | I make code, videos &amp; cookies 🍪🎬 </a:t>
            </a:r>
          </a:p>
          <a:p>
            <a:pPr algn="l"/>
            <a:r>
              <a:rPr lang="en-US" dirty="0"/>
              <a:t>October 17, 2023 </a:t>
            </a:r>
          </a:p>
          <a:p>
            <a:pPr algn="l"/>
            <a:endParaRPr lang="en-US" dirty="0"/>
          </a:p>
        </p:txBody>
      </p:sp>
    </p:spTree>
    <p:extLst>
      <p:ext uri="{BB962C8B-B14F-4D97-AF65-F5344CB8AC3E}">
        <p14:creationId xmlns:p14="http://schemas.microsoft.com/office/powerpoint/2010/main" val="3504747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Map 3: The '67 Borders </a:t>
            </a:r>
          </a:p>
          <a:p>
            <a:r>
              <a:rPr lang="en-US" dirty="0"/>
              <a:t>Now, the third map, often mislabeled as the '67 borders. But hold onto your seats; these are neither borders nor a '67 creation. </a:t>
            </a:r>
          </a:p>
          <a:p>
            <a:r>
              <a:rPr lang="en-US" dirty="0"/>
              <a:t>• These are 1949 armistice lines that simply tell us who controlled what when the fighting stopped. The map portrays Gaza and the West Bank as Palestinian land, yet this is another falsehood. The West Bank was occupied by Jordan from 1948-1967, and it was ethnically cleansed of Jews. Gaza, on the other hand, was in the iron grip of Egypt from 1949 to 1967. Even today, Egypt clings to parts of the Strip from Rafah to the south. Attempting to paint all this green shading as Palestinian land is, in no uncertain terms, a categorical falsehood. </a:t>
            </a:r>
          </a:p>
          <a:p>
            <a:pPr algn="l"/>
            <a:endParaRPr lang="en-US" dirty="0"/>
          </a:p>
          <a:p>
            <a:pPr algn="l"/>
            <a:r>
              <a:rPr lang="en-US" dirty="0"/>
              <a:t>From:</a:t>
            </a:r>
          </a:p>
          <a:p>
            <a:pPr algn="l" defTabSz="914400" eaLnBrk="0" fontAlgn="base" hangingPunct="0">
              <a:spcBef>
                <a:spcPct val="0"/>
              </a:spcBef>
              <a:spcAft>
                <a:spcPct val="0"/>
              </a:spcAft>
            </a:pPr>
            <a:r>
              <a:rPr lang="en-US" sz="1200" b="1" dirty="0">
                <a:solidFill>
                  <a:srgbClr val="000000"/>
                </a:solidFill>
                <a:latin typeface="Arial" panose="020B0604020202020204" pitchFamily="34" charset="0"/>
                <a:cs typeface="Arial" panose="020B0604020202020204" pitchFamily="34" charset="0"/>
              </a:rPr>
              <a:t>https://</a:t>
            </a:r>
            <a:r>
              <a:rPr lang="en-US" sz="1200" b="1" dirty="0" err="1">
                <a:solidFill>
                  <a:srgbClr val="000000"/>
                </a:solidFill>
                <a:latin typeface="Arial" panose="020B0604020202020204" pitchFamily="34" charset="0"/>
                <a:cs typeface="Arial" panose="020B0604020202020204" pitchFamily="34" charset="0"/>
              </a:rPr>
              <a:t>www.linkedin.com</a:t>
            </a:r>
            <a:r>
              <a:rPr lang="en-US" sz="1200" b="1" dirty="0">
                <a:solidFill>
                  <a:srgbClr val="000000"/>
                </a:solidFill>
                <a:latin typeface="Arial" panose="020B0604020202020204" pitchFamily="34" charset="0"/>
                <a:cs typeface="Arial" panose="020B0604020202020204" pitchFamily="34" charset="0"/>
              </a:rPr>
              <a:t>/pulse/palestinian-loss-land-myth-4-maps-adir-duchan-</a:t>
            </a:r>
            <a:r>
              <a:rPr lang="he-IL" sz="1200" b="1" dirty="0">
                <a:solidFill>
                  <a:srgbClr val="000000"/>
                </a:solidFill>
                <a:latin typeface="Arial" panose="020B0604020202020204" pitchFamily="34" charset="0"/>
                <a:cs typeface="Arial" panose="020B0604020202020204" pitchFamily="34" charset="0"/>
              </a:rPr>
              <a:t>ההוא</a:t>
            </a:r>
            <a:r>
              <a:rPr lang="en-US" sz="1200" b="1" dirty="0">
                <a:solidFill>
                  <a:srgbClr val="000000"/>
                </a:solidFill>
                <a:latin typeface="Arial" panose="020B0604020202020204" pitchFamily="34" charset="0"/>
                <a:cs typeface="Arial" panose="020B0604020202020204" pitchFamily="34" charset="0"/>
              </a:rPr>
              <a:t>-/</a:t>
            </a:r>
          </a:p>
          <a:p>
            <a:pPr algn="l" rtl="0"/>
            <a:r>
              <a:rPr lang="en-US" b="1" dirty="0"/>
              <a:t>Palestinian Loss of Land: The Myth of the 4 Maps </a:t>
            </a:r>
          </a:p>
          <a:p>
            <a:pPr algn="l"/>
            <a:r>
              <a:rPr lang="en-US" b="1" dirty="0">
                <a:hlinkClick r:id="rId3"/>
              </a:rPr>
              <a:t>Adir Duchan (🤓 </a:t>
            </a:r>
            <a:r>
              <a:rPr lang="he-IL" b="1" dirty="0">
                <a:cs typeface="Arial" panose="020B0604020202020204" pitchFamily="34" charset="0"/>
                <a:hlinkClick r:id="rId3"/>
              </a:rPr>
              <a:t>ההוא מהזה) </a:t>
            </a:r>
          </a:p>
          <a:p>
            <a:pPr algn="l"/>
            <a:r>
              <a:rPr lang="en-US" dirty="0">
                <a:effectLst/>
              </a:rPr>
              <a:t>Senior Software Engineer at </a:t>
            </a:r>
            <a:r>
              <a:rPr lang="en-US" dirty="0" err="1">
                <a:effectLst/>
              </a:rPr>
              <a:t>Roundforest</a:t>
            </a:r>
            <a:r>
              <a:rPr lang="en-US" dirty="0">
                <a:effectLst/>
              </a:rPr>
              <a:t> ⭐ | I make code, videos &amp; cookies 🍪🎬 </a:t>
            </a:r>
          </a:p>
          <a:p>
            <a:pPr algn="l"/>
            <a:r>
              <a:rPr lang="en-US" dirty="0"/>
              <a:t>October 17, 2023 </a:t>
            </a:r>
          </a:p>
          <a:p>
            <a:pPr algn="l"/>
            <a:endParaRPr lang="en-US" dirty="0"/>
          </a:p>
          <a:p>
            <a:pPr algn="l"/>
            <a:endParaRPr lang="en-US" dirty="0"/>
          </a:p>
        </p:txBody>
      </p:sp>
    </p:spTree>
    <p:extLst>
      <p:ext uri="{BB962C8B-B14F-4D97-AF65-F5344CB8AC3E}">
        <p14:creationId xmlns:p14="http://schemas.microsoft.com/office/powerpoint/2010/main" val="256504354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Map 4: Present-Day "Palestinian Land" </a:t>
            </a:r>
          </a:p>
          <a:p>
            <a:r>
              <a:rPr lang="en-US" dirty="0"/>
              <a:t>And now, the grand finale, the fourth map suggests it's what remains of a once-mighty territory. But hold your frowns; this isn't "what's left." It's all the land Palestinians have ever controlled. The prior maps are areas PROPOSED to the Arabs to live alongside Israel, to all of which, they refused, and decided to rage yet another war in hopes to conquer the entire land, eventually losing more land. </a:t>
            </a:r>
          </a:p>
          <a:p>
            <a:r>
              <a:rPr lang="en-US" dirty="0"/>
              <a:t>But wait, there's more! What about the green depiction of 1 million Arabs in 1946 on the first map? Where are they in the last map? The illusionists behind these maps want you to believe they were ethnically cleansed. </a:t>
            </a:r>
          </a:p>
          <a:p>
            <a:r>
              <a:rPr lang="en-US" dirty="0"/>
              <a:t>• In reality, today, these numbers have swelled from 100k to nearly 7 million, Israelis are really bad at ethnic cleansing huh? The Israeli Arab population grew from 50k to 2 million, citizens living across Israel equally, judges, doctors, engineers, some even serving in the Israeli military, completely assimilated. Yet, there's no green shading outside the West Bank and Gaza - another blatant falsehood. </a:t>
            </a:r>
          </a:p>
          <a:p>
            <a:pPr algn="l"/>
            <a:endParaRPr lang="en-US" dirty="0"/>
          </a:p>
          <a:p>
            <a:pPr algn="l"/>
            <a:r>
              <a:rPr lang="en-US" dirty="0"/>
              <a:t>From:</a:t>
            </a:r>
          </a:p>
          <a:p>
            <a:pPr algn="l" defTabSz="914400" eaLnBrk="0" fontAlgn="base" hangingPunct="0">
              <a:spcBef>
                <a:spcPct val="0"/>
              </a:spcBef>
              <a:spcAft>
                <a:spcPct val="0"/>
              </a:spcAft>
            </a:pPr>
            <a:r>
              <a:rPr lang="en-US" sz="1200" b="1" dirty="0">
                <a:solidFill>
                  <a:srgbClr val="000000"/>
                </a:solidFill>
                <a:latin typeface="Arial" panose="020B0604020202020204" pitchFamily="34" charset="0"/>
                <a:cs typeface="Arial" panose="020B0604020202020204" pitchFamily="34" charset="0"/>
              </a:rPr>
              <a:t>https://</a:t>
            </a:r>
            <a:r>
              <a:rPr lang="en-US" sz="1200" b="1" dirty="0" err="1">
                <a:solidFill>
                  <a:srgbClr val="000000"/>
                </a:solidFill>
                <a:latin typeface="Arial" panose="020B0604020202020204" pitchFamily="34" charset="0"/>
                <a:cs typeface="Arial" panose="020B0604020202020204" pitchFamily="34" charset="0"/>
              </a:rPr>
              <a:t>www.linkedin.com</a:t>
            </a:r>
            <a:r>
              <a:rPr lang="en-US" sz="1200" b="1" dirty="0">
                <a:solidFill>
                  <a:srgbClr val="000000"/>
                </a:solidFill>
                <a:latin typeface="Arial" panose="020B0604020202020204" pitchFamily="34" charset="0"/>
                <a:cs typeface="Arial" panose="020B0604020202020204" pitchFamily="34" charset="0"/>
              </a:rPr>
              <a:t>/pulse/palestinian-loss-land-myth-4-maps-adir-duchan-</a:t>
            </a:r>
            <a:r>
              <a:rPr lang="he-IL" sz="1200" b="1" dirty="0">
                <a:solidFill>
                  <a:srgbClr val="000000"/>
                </a:solidFill>
                <a:latin typeface="Arial" panose="020B0604020202020204" pitchFamily="34" charset="0"/>
                <a:cs typeface="Arial" panose="020B0604020202020204" pitchFamily="34" charset="0"/>
              </a:rPr>
              <a:t>ההוא</a:t>
            </a:r>
            <a:r>
              <a:rPr lang="en-US" sz="1200" b="1" dirty="0">
                <a:solidFill>
                  <a:srgbClr val="000000"/>
                </a:solidFill>
                <a:latin typeface="Arial" panose="020B0604020202020204" pitchFamily="34" charset="0"/>
                <a:cs typeface="Arial" panose="020B0604020202020204" pitchFamily="34" charset="0"/>
              </a:rPr>
              <a:t>-/</a:t>
            </a:r>
          </a:p>
          <a:p>
            <a:pPr algn="l" rtl="0"/>
            <a:r>
              <a:rPr lang="en-US" b="1" dirty="0"/>
              <a:t>Palestinian Loss of Land: The Myth of the 4 Maps </a:t>
            </a:r>
          </a:p>
          <a:p>
            <a:pPr algn="l"/>
            <a:r>
              <a:rPr lang="en-US" b="1" dirty="0">
                <a:hlinkClick r:id="rId3"/>
              </a:rPr>
              <a:t>Adir Duchan (🤓 </a:t>
            </a:r>
            <a:r>
              <a:rPr lang="he-IL" b="1" dirty="0">
                <a:cs typeface="Arial" panose="020B0604020202020204" pitchFamily="34" charset="0"/>
                <a:hlinkClick r:id="rId3"/>
              </a:rPr>
              <a:t>ההוא מהזה) </a:t>
            </a:r>
          </a:p>
          <a:p>
            <a:pPr algn="l"/>
            <a:r>
              <a:rPr lang="en-US" dirty="0">
                <a:effectLst/>
              </a:rPr>
              <a:t>Senior Software Engineer at </a:t>
            </a:r>
            <a:r>
              <a:rPr lang="en-US" dirty="0" err="1">
                <a:effectLst/>
              </a:rPr>
              <a:t>Roundforest</a:t>
            </a:r>
            <a:r>
              <a:rPr lang="en-US" dirty="0">
                <a:effectLst/>
              </a:rPr>
              <a:t> ⭐ | I make code, videos &amp; cookies 🍪🎬 </a:t>
            </a:r>
          </a:p>
          <a:p>
            <a:pPr algn="l"/>
            <a:r>
              <a:rPr lang="en-US" dirty="0"/>
              <a:t>October 17, 2023 </a:t>
            </a:r>
          </a:p>
          <a:p>
            <a:pPr algn="l"/>
            <a:endParaRPr lang="en-US" dirty="0"/>
          </a:p>
          <a:p>
            <a:pPr algn="l"/>
            <a:endParaRPr lang="en-US" dirty="0"/>
          </a:p>
        </p:txBody>
      </p:sp>
    </p:spTree>
    <p:extLst>
      <p:ext uri="{BB962C8B-B14F-4D97-AF65-F5344CB8AC3E}">
        <p14:creationId xmlns:p14="http://schemas.microsoft.com/office/powerpoint/2010/main" val="75446796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The Jewish Loss of Land - A different perspective </a:t>
            </a:r>
          </a:p>
          <a:p>
            <a:r>
              <a:rPr lang="en-US" dirty="0"/>
              <a:t>Israel's history is replete with conflicts initiated by its neighbors, all seeking its destruction. These hostilities date back to 1948 and continued through 1956, 1967, and 1973. As a result of these conflicts, Israel expanded its territories. </a:t>
            </a:r>
          </a:p>
          <a:p>
            <a:r>
              <a:rPr lang="en-US" dirty="0"/>
              <a:t>While critics often highlight Israel's territorial gains, it is important to recognize Israel's consistent efforts to pursue peace, including significant territorial withdrawals. </a:t>
            </a:r>
          </a:p>
          <a:p>
            <a:pPr>
              <a:buFont typeface="+mj-lt"/>
              <a:buAutoNum type="arabicPeriod"/>
            </a:pPr>
            <a:r>
              <a:rPr lang="en-US" dirty="0"/>
              <a:t>Oslo Accords - Israel ceded control of green areas within the West Bank to the PLO in hopes of achieving lasting peace. Unfortunately, this deal soured as suicide bombings targeting Israeli civilians, funded and endorsed by the PLO, persisted. This example is just one facet of a broader narrative regarding Israel's efforts for peace, a narrative that encompasses the withdrawal from Gaza, the return of the Sinai Peninsula to Egypt, and the pullout from Lebanon.</a:t>
            </a:r>
          </a:p>
          <a:p>
            <a:pPr>
              <a:buFont typeface="+mj-lt"/>
              <a:buAutoNum type="arabicPeriod"/>
            </a:pPr>
            <a:r>
              <a:rPr lang="en-US" dirty="0"/>
              <a:t>Withdrawal from the Gaza Strip - In 2005, Israel unilaterally disengaged from Gaza, uprooting settlements and relinquishing control. The aim was to establish conditions for a peaceful coexistence between Israelis and Palestinians. However, the subsequent rise of Hamas and the continued violence in the region illustrate the complexities of such initiatives.</a:t>
            </a:r>
          </a:p>
          <a:p>
            <a:pPr>
              <a:buFont typeface="+mj-lt"/>
              <a:buAutoNum type="arabicPeriod"/>
            </a:pPr>
            <a:r>
              <a:rPr lang="en-US" dirty="0"/>
              <a:t>Return of the entire Sinai Peninsula to Egypt - The Sinai had been occupied by Israel since the Six-Day War in 1967. The 1979 Egypt-Israel Peace Treaty marked a historic turning point when Israel, in exchange for peace, returned the Sinai to Egyptian sovereignty. This remains one of the most substantial territorial concessions in the quest for regional stability.</a:t>
            </a:r>
          </a:p>
          <a:p>
            <a:pPr>
              <a:buFont typeface="+mj-lt"/>
              <a:buAutoNum type="arabicPeriod"/>
            </a:pPr>
            <a:r>
              <a:rPr lang="en-US" dirty="0"/>
              <a:t>Lebanon withdrawal - in May 2000 Israel left Lebanon ending an 18-year occupation in an attempt to disentangle from the Lebanese quagmire and promote peace along its northern border.</a:t>
            </a:r>
          </a:p>
          <a:p>
            <a:r>
              <a:rPr lang="en-US" dirty="0"/>
              <a:t>Now let's play a quick game, zoom out, and put things in perspective. Can you find Waldo? The red dot is Israel.</a:t>
            </a:r>
          </a:p>
          <a:p>
            <a:endParaRPr lang="en-US" dirty="0"/>
          </a:p>
          <a:p>
            <a:r>
              <a:rPr lang="en-US" b="1" dirty="0"/>
              <a:t>Closing Remarks </a:t>
            </a:r>
          </a:p>
          <a:p>
            <a:r>
              <a:rPr lang="en-US" dirty="0"/>
              <a:t>The idea of "Palestinian Land Loss" must be scrutinized. </a:t>
            </a:r>
          </a:p>
          <a:p>
            <a:r>
              <a:rPr lang="en-US" dirty="0"/>
              <a:t>Rather than accepting one-sided narratives, we should acknowledge the complexity of the land's historical context. </a:t>
            </a:r>
          </a:p>
          <a:p>
            <a:r>
              <a:rPr lang="en-US" dirty="0"/>
              <a:t>To achieve a more balanced understanding of these maps, it is essential to consider Israel's history in its entirety. This broader perspective includes the wars initiated by neighboring countries, the pursuit of peace through territorial withdrawals </a:t>
            </a:r>
          </a:p>
          <a:p>
            <a:r>
              <a:rPr lang="en-US" dirty="0"/>
              <a:t>Misrepresentations like these maps are inaccurate, and can perpetuate conflicts and hinder progress toward reconciliation, the misinformation they propagate encourage the continues Palestinian rejectionism and violence, which have always left the Palestinians with less than they had before. </a:t>
            </a:r>
          </a:p>
          <a:p>
            <a:r>
              <a:rPr lang="en-US" dirty="0"/>
              <a:t>These misconceptions have permeated various platforms, affecting not only public opinion but also respected journalism and academia. A simple Google image search would show you the amount of footprint this map has on the internet, and it's time to dispel these inaccuracies. </a:t>
            </a:r>
          </a:p>
          <a:p>
            <a:r>
              <a:rPr lang="en-US" dirty="0"/>
              <a:t>Please share this exposé and contribute to a more nuanced understanding of the complexities surrounding Israel's land changes. </a:t>
            </a:r>
          </a:p>
          <a:p>
            <a:r>
              <a:rPr lang="en-US" dirty="0" err="1"/>
              <a:t>Sincerly</a:t>
            </a:r>
            <a:r>
              <a:rPr lang="en-US" dirty="0"/>
              <a:t>, </a:t>
            </a:r>
            <a:r>
              <a:rPr lang="en-US" dirty="0" err="1"/>
              <a:t>Adir</a:t>
            </a:r>
            <a:r>
              <a:rPr lang="en-US" dirty="0"/>
              <a:t>. </a:t>
            </a:r>
          </a:p>
          <a:p>
            <a:endParaRPr lang="en-US" dirty="0"/>
          </a:p>
          <a:p>
            <a:pPr algn="l"/>
            <a:endParaRPr lang="en-US" dirty="0"/>
          </a:p>
          <a:p>
            <a:pPr algn="l"/>
            <a:r>
              <a:rPr lang="en-US" dirty="0"/>
              <a:t>From:</a:t>
            </a:r>
          </a:p>
          <a:p>
            <a:pPr algn="l" defTabSz="914400" eaLnBrk="0" fontAlgn="base" hangingPunct="0">
              <a:spcBef>
                <a:spcPct val="0"/>
              </a:spcBef>
              <a:spcAft>
                <a:spcPct val="0"/>
              </a:spcAft>
            </a:pPr>
            <a:r>
              <a:rPr lang="en-US" sz="1200" b="1" dirty="0">
                <a:solidFill>
                  <a:srgbClr val="000000"/>
                </a:solidFill>
                <a:latin typeface="Arial" panose="020B0604020202020204" pitchFamily="34" charset="0"/>
                <a:cs typeface="Arial" panose="020B0604020202020204" pitchFamily="34" charset="0"/>
              </a:rPr>
              <a:t>https://</a:t>
            </a:r>
            <a:r>
              <a:rPr lang="en-US" sz="1200" b="1" dirty="0" err="1">
                <a:solidFill>
                  <a:srgbClr val="000000"/>
                </a:solidFill>
                <a:latin typeface="Arial" panose="020B0604020202020204" pitchFamily="34" charset="0"/>
                <a:cs typeface="Arial" panose="020B0604020202020204" pitchFamily="34" charset="0"/>
              </a:rPr>
              <a:t>www.linkedin.com</a:t>
            </a:r>
            <a:r>
              <a:rPr lang="en-US" sz="1200" b="1" dirty="0">
                <a:solidFill>
                  <a:srgbClr val="000000"/>
                </a:solidFill>
                <a:latin typeface="Arial" panose="020B0604020202020204" pitchFamily="34" charset="0"/>
                <a:cs typeface="Arial" panose="020B0604020202020204" pitchFamily="34" charset="0"/>
              </a:rPr>
              <a:t>/pulse/palestinian-loss-land-myth-4-maps-adir-duchan-</a:t>
            </a:r>
            <a:r>
              <a:rPr lang="he-IL" sz="1200" b="1" dirty="0">
                <a:solidFill>
                  <a:srgbClr val="000000"/>
                </a:solidFill>
                <a:latin typeface="Arial" panose="020B0604020202020204" pitchFamily="34" charset="0"/>
                <a:cs typeface="Arial" panose="020B0604020202020204" pitchFamily="34" charset="0"/>
              </a:rPr>
              <a:t>ההוא</a:t>
            </a:r>
            <a:r>
              <a:rPr lang="en-US" sz="1200" b="1" dirty="0">
                <a:solidFill>
                  <a:srgbClr val="000000"/>
                </a:solidFill>
                <a:latin typeface="Arial" panose="020B0604020202020204" pitchFamily="34" charset="0"/>
                <a:cs typeface="Arial" panose="020B0604020202020204" pitchFamily="34" charset="0"/>
              </a:rPr>
              <a:t>-/</a:t>
            </a:r>
          </a:p>
          <a:p>
            <a:pPr algn="l" rtl="0"/>
            <a:r>
              <a:rPr lang="en-US" b="1" dirty="0"/>
              <a:t>Palestinian Loss of Land: The Myth of the 4 Maps </a:t>
            </a:r>
          </a:p>
          <a:p>
            <a:pPr algn="l"/>
            <a:r>
              <a:rPr lang="en-US" b="1" dirty="0">
                <a:hlinkClick r:id="rId3"/>
              </a:rPr>
              <a:t>Adir Duchan (🤓 </a:t>
            </a:r>
            <a:r>
              <a:rPr lang="he-IL" b="1" dirty="0">
                <a:cs typeface="Arial" panose="020B0604020202020204" pitchFamily="34" charset="0"/>
                <a:hlinkClick r:id="rId3"/>
              </a:rPr>
              <a:t>ההוא מהזה) </a:t>
            </a:r>
          </a:p>
          <a:p>
            <a:pPr algn="l"/>
            <a:r>
              <a:rPr lang="en-US" dirty="0">
                <a:effectLst/>
              </a:rPr>
              <a:t>Senior Software Engineer at </a:t>
            </a:r>
            <a:r>
              <a:rPr lang="en-US" dirty="0" err="1">
                <a:effectLst/>
              </a:rPr>
              <a:t>Roundforest</a:t>
            </a:r>
            <a:r>
              <a:rPr lang="en-US" dirty="0">
                <a:effectLst/>
              </a:rPr>
              <a:t> ⭐ | I make code, videos &amp; cookies 🍪🎬 </a:t>
            </a:r>
          </a:p>
          <a:p>
            <a:pPr algn="l"/>
            <a:r>
              <a:rPr lang="en-US" dirty="0"/>
              <a:t>October 17, 2023 </a:t>
            </a:r>
          </a:p>
          <a:p>
            <a:pPr algn="l"/>
            <a:endParaRPr lang="en-US" dirty="0"/>
          </a:p>
          <a:p>
            <a:pPr algn="l"/>
            <a:endParaRPr lang="en-US" dirty="0"/>
          </a:p>
        </p:txBody>
      </p:sp>
    </p:spTree>
    <p:extLst>
      <p:ext uri="{BB962C8B-B14F-4D97-AF65-F5344CB8AC3E}">
        <p14:creationId xmlns:p14="http://schemas.microsoft.com/office/powerpoint/2010/main" val="149470481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The Mendacious Maps of Palestinian “Loss”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The Tower Issue 22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January 2015</a:t>
            </a:r>
            <a:endParaRPr lang="en-US" b="1" dirty="0"/>
          </a:p>
          <a:p>
            <a:r>
              <a:rPr lang="en-US" b="1" dirty="0">
                <a:hlinkClick r:id="rId3"/>
              </a:rPr>
              <a:t>Shany Mor </a:t>
            </a:r>
            <a:endParaRPr lang="en-US" b="1" dirty="0"/>
          </a:p>
          <a:p>
            <a:r>
              <a:rPr lang="en-US" dirty="0"/>
              <a:t>Writer based in Paris; former director for foreign policy, Israeli National Security Council </a:t>
            </a:r>
          </a:p>
          <a:p>
            <a:r>
              <a:rPr lang="en-US" dirty="0">
                <a:hlinkClick r:id="rId3"/>
              </a:rPr>
              <a:t>click for full bio &gt;&gt;</a:t>
            </a:r>
            <a:endParaRPr lang="en-US" dirty="0"/>
          </a:p>
          <a:p>
            <a:r>
              <a:rPr lang="en-US" dirty="0"/>
              <a:t>https://</a:t>
            </a:r>
            <a:r>
              <a:rPr lang="en-US" dirty="0" err="1"/>
              <a:t>www.thetower.org</a:t>
            </a:r>
            <a:r>
              <a:rPr lang="en-US" dirty="0"/>
              <a:t>/article/the-mendacious-maps-of-</a:t>
            </a:r>
            <a:r>
              <a:rPr lang="en-US" dirty="0" err="1"/>
              <a:t>palestinian</a:t>
            </a:r>
            <a:r>
              <a:rPr lang="en-US" dirty="0"/>
              <a:t>-loss/</a:t>
            </a:r>
          </a:p>
          <a:p>
            <a:endParaRPr lang="en-US" dirty="0"/>
          </a:p>
          <a:p>
            <a:r>
              <a:rPr lang="en-US" b="1" dirty="0"/>
              <a:t>Anti-Israel activists often use doctored maps to show Israel’s supposed malfeasance over the past century. Such claims are made by people who, in the best case, have no knowledge of the facts, and in the worst case, have no moral compass.</a:t>
            </a:r>
          </a:p>
          <a:p>
            <a:r>
              <a:rPr lang="en-US" b="1" dirty="0"/>
              <a:t>You can’t walk very far on an American or European university campus these days without encountering some version of the “Palestinian Land Loss” maps. This series of four—occasionally five—maps purports to show how rapacious Zionists have steadily encroached upon Palestinian land. Postcards of it can be purchased for distribution, and it has featured in paid advertisements on the sides of buses in Vancouver as well as train stations in New York. Anti-Israel bloggers Andrew Sullivan and Juan Cole have both posted versions of it, and it occasionally creeps into supposedly reputable media sources, like Al Jazeera English.</a:t>
            </a:r>
          </a:p>
          <a:p>
            <a:r>
              <a:rPr lang="en-US" dirty="0"/>
              <a:t>Indeed, it recently appeared as a “Chart of the Day” in the UK’s respected magazine </a:t>
            </a:r>
            <a:r>
              <a:rPr lang="en-US" i="1" dirty="0"/>
              <a:t>New Statesman</a:t>
            </a:r>
            <a:r>
              <a:rPr lang="en-US" dirty="0"/>
              <a:t>. Beneath it was a tiny line of text listing its sources as the UN Office for the Coordination of Humanitarian Affairs and a CIA atlas from 1973. Given that the maps included information far more recent than 1973, the source struck me as slightly dubious. I contacted the staff writer who created the feature and asked him about it. He was very reluctant to admit that he had lifted it from anti-Israel propaganda sources, so he directed me to the 1973 CIA atlas. Unfortunately, nothing like the series appears in the CIA World Factbook and nothing like it could have appeared in an atlas published decades before several of the events it claims to portray. The writer then apologized for not being able to track down his sources any further and explained that he no longer works at </a:t>
            </a:r>
            <a:r>
              <a:rPr lang="en-US" i="1" dirty="0"/>
              <a:t>New Statesman</a:t>
            </a:r>
            <a:r>
              <a:rPr lang="en-US" dirty="0"/>
              <a:t>. He has moved on to </a:t>
            </a:r>
            <a:r>
              <a:rPr lang="en-US" i="1" dirty="0"/>
              <a:t>The Guardian</a:t>
            </a:r>
            <a:r>
              <a:rPr lang="en-US" dirty="0"/>
              <a:t>, and given that particular publication’s attitude toward Israel, he should have no trouble fitting in.</a:t>
            </a:r>
          </a:p>
          <a:p>
            <a:r>
              <a:rPr lang="en-US" dirty="0"/>
              <a:t>There is a reason why those who make use of these maps avoid examining their provenance or proving their accuracy: The maps are egregiously, almost childishly dishonest. But they have become so ubiquitous that it is worth taking the time to examine them, and what their dishonesty can teach us about the Palestinian cause and its supporters.</a:t>
            </a:r>
          </a:p>
          <a:p>
            <a:r>
              <a:rPr lang="en-US" b="1" dirty="0"/>
              <a:t>In whatever form they take, the “Land Loss” maps show very little variation. The standard version looks something like this:</a:t>
            </a:r>
          </a:p>
          <a:p>
            <a:r>
              <a:rPr lang="en-US" dirty="0"/>
              <a:t>Sometimes, a fifth map is added, this one dated 1920, showing the entirety of what was once British Mandatory Palestine in a single solid color, labeled “Palestinian.” This accomplishes the seemingly impossible and makes the series of maps even more dishonest than before.</a:t>
            </a:r>
          </a:p>
          <a:p>
            <a:r>
              <a:rPr lang="en-US" dirty="0"/>
              <a:t>Whether made up of four or five maps, the message of the series is clear: The Jews of Palestine have been assiduously gobbling up more and more “Palestinian land,” spreading like some sort of fungal infection that eventually devours its host.</a:t>
            </a:r>
          </a:p>
          <a:p>
            <a:r>
              <a:rPr lang="en-US" dirty="0"/>
              <a:t>There are some outright lies in these maps, to be sure. But the most egregious falsehoods transcend mere lies. They emerge from a more general and quite deliberate refusal to differentiate between private property and sovereign land, as well as a total erasure of any political context.</a:t>
            </a:r>
          </a:p>
          <a:p>
            <a:r>
              <a:rPr lang="en-US" dirty="0"/>
              <a:t>This final point is especially crucial. It goes to the question of whether the Palestinians actually “lost” this land and the context of that alleged “loss.” We could quite easily, for example, make a panel of maps showing German “land loss” in the first half of the 20th century. It would be geographically accurate but, without the political context, it would tell a completely misleading story amounting to a flat-out lie. And that is precisely what these maps are: A lie.</a:t>
            </a:r>
          </a:p>
          <a:p>
            <a:r>
              <a:rPr lang="en-US" dirty="0"/>
              <a:t>Taking each map in turn, it is easy to demonstrate that the first one is by far the most dishonest of the lot. As far as I have been able to determine, it is based on a map of Jewish National Fund (JNF) land purchases dating roughly from the 1920s. The JNF was founded to purchase land for Jewish residents and immigrants in then-Palestine, and was partly funded through charity boxes that were once found in almost every Jewish school and organization in the West. Ironically, this map often adorned those ubiquitous boxes.</a:t>
            </a:r>
          </a:p>
          <a:p>
            <a:r>
              <a:rPr lang="en-US" dirty="0"/>
              <a:t>These maps have become so ubiquitous that it is worth taking the time to examine them, and what their dishonesty can teach us about the Palestinians and their supporters.</a:t>
            </a:r>
          </a:p>
          <a:p>
            <a:r>
              <a:rPr lang="en-US" dirty="0"/>
              <a:t>The dishonesty of using an out-of-date map for pre-1948 Jewish land purchases is actually relatively minor. So is not omitting the political context: After 1939, Jews were forbidden from making any further land purchases by British authorities, a measure taken as a sop to Arab terrorism. Even the deceptive use of JNF land and only JNF land as a proxy for the entire Palestinian Jewish presence is but a trifle compared to the epic lie represented by this map: It deliberately conflates private property with political control.</a:t>
            </a:r>
          </a:p>
          <a:p>
            <a:r>
              <a:rPr lang="en-US" dirty="0"/>
              <a:t>They are not at all the same thing. The simple fact is that none of pre-1948 Palestine was under the political authority of Arabs or Jews. It was ruled by the British Mandatory government, established by the League of Nations for the express purpose of creating a “Jewish National Home.” It was also—contrary to the claims of innumerable pro-Palestinian activists—the first time a discrete political entity called “Palestine” existed in modern history. And this entity was established in order to fulfill a goal that was essentially Zionist in nature.</a:t>
            </a:r>
          </a:p>
          <a:p>
            <a:r>
              <a:rPr lang="en-US" dirty="0"/>
              <a:t>But this lie is compounded by another that is even more epic in scope: Labeling every single patch of land not owned by the JNF as Arab or Palestinian. This was quite simply not the case. We have incomplete data on land ownership in modern Palestine, and even less on Arab property than Jewish property, partly due to the very complicated nature of property law in Ottoman times. But anyone’s map of private property in Mandatory Palestine from this period would be mostly empty—half the country is, after all, desert. It would show small patches of private Jewish land—as this map does—alongside small patches of private Arab land, as this map shamelessly does not.</a:t>
            </a:r>
          </a:p>
          <a:p>
            <a:r>
              <a:rPr lang="en-US" dirty="0"/>
              <a:t>The next map is labeled 1947. This is inaccurate, as any other date would be, because the map does not represent the situation on the ground in 1947 or at any other time. Instead, it represents the partition plan adopted by the United Nations General Assembly in 1947 as UN Resolution 181. It called for two independent states to be formed after the end of the British Mandate, one Jewish and one Arab.</a:t>
            </a:r>
          </a:p>
          <a:p>
            <a:r>
              <a:rPr lang="en-US" dirty="0"/>
              <a:t>Needless to say, the resolution was never implemented. It was rejected by a Palestinian Arab leadership that just two years before had still been allied with Nazi Germany. The day after its passage, Arab rioting began against Jewish businesses, followed by deadly Arab attacks against Jewish civilians. Events quickly escalated into all-out war, with Arabs laying siege to major Jewish population centers—cutting off all supplies, including food and water. In some places, the siege worked, but for the most part, it was resisted successfully.</a:t>
            </a:r>
          </a:p>
          <a:p>
            <a:r>
              <a:rPr lang="en-US" dirty="0"/>
              <a:t>The maps emerge from a more general and quite deliberate refusal to differentiate between private property and sovereign land, as well as a total erasure of any political context.</a:t>
            </a:r>
          </a:p>
          <a:p>
            <a:r>
              <a:rPr lang="en-US" dirty="0"/>
              <a:t>At this point, with partition rejected by the Arabs and no help from the international community in sight, the Jews declared independence and formed what would become the Israel Defense Forces. The Arab states promptly launched a full-scale invasion, whose aims—depending on which Arab leader you choose to quote—ranged from expulsion to outright genocide. And the Arabs lost. At war’s end in 1949, the situation looked roughly like the third map in the series—the first of the lot that even comes close to describing the political reality on the ground.</a:t>
            </a:r>
          </a:p>
          <a:p>
            <a:r>
              <a:rPr lang="en-US" dirty="0"/>
              <a:t>I say “close” because it too is remarkably dishonest. It is only because one’s standards of dishonesty have been stretched so far by its predecessors that it almost seems true. But, alas, it is not. The map is dated 1967. What it shows are the so-called “armistice lines,” i.e., the borders where the Israeli and Arab armies stopped fighting in 1949. These lines held more or less until 1967. As far as Israel’s borders are concerned, then, the map accurately presents the situation over those 19 years.</a:t>
            </a:r>
          </a:p>
          <a:p>
            <a:r>
              <a:rPr lang="en-US" dirty="0"/>
              <a:t>But what lies on the other side of the line, in the territories that are today called the West Bank and the Gaza Strip, is again presented in radically dishonest fashion. These lands were not—not before, during, or after 1967—“Palestinian” in the sense of being controlled by a Palestinian Arab political entity. Both territories were occupied by invading Arab armies when the armistice was declared in 1949, the Gaza Strip by Egypt and the West Bank by Jordan. The latter was soon annexed, while the former remained under Egyptian military administration. This status quo lasted until 1967, when both were captured by Israel.</a:t>
            </a:r>
          </a:p>
          <a:p>
            <a:r>
              <a:rPr lang="en-US" dirty="0"/>
              <a:t>In the 1967 Six Day War, which was marked by Arab rhetoric that was sometimes even more genocidal than 1948, Israel also took the Golan Heights from Syria and the Sinai Peninsula from Egypt, more than trebling the amount of land under its control. Israel has since withdrawn from more than 90 percent of the land it occupied—mostly in the Sinai withdrawal that led to peace with Egypt. Unsurprisingly, there are no heartfelt “Israeli Land Loss” maps representing this.</a:t>
            </a:r>
          </a:p>
          <a:p>
            <a:r>
              <a:rPr lang="en-US" dirty="0"/>
              <a:t>The first three maps, then, confuse ethnic and national categories (Jewish and Israeli, Arab and Palestinian), property and sovereignty, and the Palestinian national movement with Arab states that ruled over occupied territory for a generation. They are a masterpiece of shameless deception.</a:t>
            </a:r>
          </a:p>
          <a:p>
            <a:r>
              <a:rPr lang="en-US" dirty="0"/>
              <a:t>Shameless deception is the only thing that remains consistent in this series.</a:t>
            </a:r>
          </a:p>
          <a:p>
            <a:r>
              <a:rPr lang="en-US" dirty="0"/>
              <a:t>As we move to the fourth map, shameless deception is the only thing that remains consistent. This map, usually labeled either 2005 or “present,” purports to show the distribution of political control following the Oslo process and the Israeli withdrawal from Gaza. The patches of Palestinian land in the West Bank are areas handed over to the Palestinian Authority in the 1990s, mostly under the 1995 Oslo II agreement. Expanding upon the autonomy put in place after previous agreements in the Oslo process since 1993, this agreement created a complex patchwork of administrative and security zones, splitting the West Bank into areas of exclusive Palestinian control, joint control, and Israeli control. It was meant as a five-year interim arrangement, after which a final status agreement would be negotiated.</a:t>
            </a:r>
          </a:p>
          <a:p>
            <a:r>
              <a:rPr lang="en-US" dirty="0"/>
              <a:t>Final status talks did indeed take place. But no agreement was reached. As in 1947, the principal reason was Palestinian rejectionism. This time, the Palestinian leadership rejected a state on over 90 percent of the West Bank and 100 percent of the Gaza Strip. They then broke their pledge not to return to the “armed struggle” and embarked on a campaign of suicide bombings and other terrorist atrocities that were not only morally indefensible but lost them the trappings of sovereignty they had gained over the previous decade.</a:t>
            </a:r>
          </a:p>
          <a:p>
            <a:r>
              <a:rPr lang="en-US" dirty="0"/>
              <a:t>After tamping down the worst of the violence, Israel decided to leave the areas of the Gaza Strip it had not evacuated a decade before. The withdrawal took place in 2005. Two years later, the Islamist group Hamas took over the Strip in a violent </a:t>
            </a:r>
            <a:r>
              <a:rPr lang="en-US" i="1" dirty="0"/>
              <a:t>coup </a:t>
            </a:r>
            <a:r>
              <a:rPr lang="en-US" i="1" dirty="0" err="1"/>
              <a:t>d’etat</a:t>
            </a:r>
            <a:r>
              <a:rPr lang="en-US" dirty="0"/>
              <a:t>. Since then, there have been two Palestinian governments—the Hamas regime in Gaza and the Fatah-led regime in the West Bank.</a:t>
            </a:r>
          </a:p>
          <a:p>
            <a:r>
              <a:rPr lang="en-US" dirty="0"/>
              <a:t>Both of these regimes are marked with the same color on this fourth map, thus failing to acknowledge the split between the two regimes, though it is the first map in the series to correctly label areas under Palestinian Arab political control. Nonetheless, it does not distinguish between the sovereign territory of the State of Israel—or, in the case of East Jerusalem, territory that Israel claims as sovereign without international recognition—and territories in the West Bank that, according to agreements endorsed by both sides, are under Israeli control until a final status agreement.</a:t>
            </a:r>
          </a:p>
          <a:p>
            <a:r>
              <a:rPr lang="en-US" b="1" dirty="0"/>
              <a:t>Taken together, what we have is not four maps in a chronological series, but four different categories of territorial control presented with varying degrees of inaccuracy. Those categories are private property (“1946”), political control (“1967” and “2005”), and international partition plans (“1947”). They are presented in a fashion that is either tendentiously inaccurate (“2005”), essentially mendacious (“1947” and “1967”), or radically untrue (“1946”).</a:t>
            </a:r>
          </a:p>
          <a:p>
            <a:r>
              <a:rPr lang="en-US" dirty="0"/>
              <a:t>An honest approach would look very different. It would take each of these categories and depict how they developed over time. For example, basing ourselves on the most blatantly deceitful map, 1946, we might want to show the chronological development of private property distribution. But we’d first have to adjust the original series’ 1946 map by labeling only Arab property as Arab, rather than simply filling in the entire country with the desired color. It would be a lot of data to collect, and then we’d then have to repeat the effort for other years appropriate to the discussion: Perhaps 1950, after Israel and Jordan both instituted Absentee Property Laws; 1993, just before Palestinian self-rule began; or 2005, just after the disengagement from Gaza and the northern West Bank. The maps would have to be consistent as well, showing Arab property inside Israel as well as Jewish property in the West Bank and Gaza. I don’t know if anyone has bothered to collect all this data, and I’m not sure what it would show in any case. What argument would it advance? That Jews and Arabs should be forbidden to buy land from each other?</a:t>
            </a:r>
          </a:p>
          <a:p>
            <a:r>
              <a:rPr lang="en-US" dirty="0"/>
              <a:t>On the other hand, the categories of political control and international partition plans are quite easy to map out over time. Since the concern of those publicizing the maps above is Palestinian control of land, we can illustrate this with a more honest series of maps showing areas of political control, using the same years as the original—adding one for clarity.</a:t>
            </a:r>
          </a:p>
          <a:p>
            <a:r>
              <a:rPr lang="en-US" dirty="0"/>
              <a:t>As seen above, 1946 has exactly zero land under Palestinian Arab control—not autonomous, not sovereign, not anything—as it was all under British authority. We could go further back in time, to the Ottoman era, for example, and the map wouldn’t change in the slightest. 1947 sees no changes to the map, as Palestine was still under British control. Before the war in June 1967, control is divided between three states, and none of them is Palestinian. The 2005 map would be exactly as it is presented in the original series, showing the very first lands ever be ruled by Palestinian Arabs </a:t>
            </a:r>
            <a:r>
              <a:rPr lang="en-US" i="1" dirty="0"/>
              <a:t>qua</a:t>
            </a:r>
            <a:r>
              <a:rPr lang="en-US" dirty="0"/>
              <a:t> Palestinian Arabs. To clarify this a bit more, I have added a map from 1995, showing the withdrawals undertaken during the first two years of the Oslo process, just up to but not including the 1997 Hebron Protocol.</a:t>
            </a:r>
          </a:p>
          <a:p>
            <a:r>
              <a:rPr lang="en-US" dirty="0"/>
              <a:t>In fact, if we zoomed in a bit more, we would see how the peace process of the 1990s resulted in the first time a Palestinian Arab regime ruled over any piece of land. This occurred in 1994 with the establishment of the Palestinian Authority in Gaza and Jericho. That control steadily expanded over more and more land during the years leading up to the failed final status talks. Much of it was then lost during the second intifada, but eventually regained as violence died down, and the Gaza disengagement even expanded it slightly. </a:t>
            </a:r>
            <a:r>
              <a:rPr lang="en-US" i="1" dirty="0"/>
              <a:t>All</a:t>
            </a:r>
            <a:r>
              <a:rPr lang="en-US" dirty="0"/>
              <a:t> of these Palestinian land gains have taken place in the last 20 years and every square meter of it came not from Turkey or Britain or Jordan or Egypt, but from Israel alone; and nearly all of it through peace negotiations.</a:t>
            </a:r>
          </a:p>
          <a:p>
            <a:r>
              <a:rPr lang="en-US" dirty="0"/>
              <a:t>It is true that this is a smaller amount of land than that controlled by Israel—which is nonetheless an extremely small country by global standards. More importantly, however, it is small compared to what could have been ruled by a Palestinian state had the Palestinians not rejected partition and peace in 1947 and again in 2000. That is, had the Palestinians been motivated by the interests of their own people rather than the wish to destroy another people.</a:t>
            </a:r>
          </a:p>
          <a:p>
            <a:r>
              <a:rPr lang="en-US" dirty="0"/>
              <a:t>One could very easily create a theoretical series of maps that would begin in 1947 and show the distribution of political control, not as it existed, but as it </a:t>
            </a:r>
            <a:r>
              <a:rPr lang="en-US" i="1" dirty="0"/>
              <a:t>could</a:t>
            </a:r>
            <a:r>
              <a:rPr lang="en-US" dirty="0"/>
              <a:t> have existed. In contrast to the previous series charting political control over the years, this series would map out the international proposals to partition the country. It would begin with the Peel Commission’s 1937 partition plan, through the United Nations Special Committee on Palestine (UNSCOP) partition resolution, and end with the Clinton Parameters of 2000—which were very close to the rejected offers made by Israeli Prime Ministers Ehud Barak earlier that same year at Camp David and Ehud Olmert eight years later. But these international efforts to partition the land would be incomplete without a word or two about each side’s reaction to the proposal… (continued on the next slide)</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87</a:t>
            </a:fld>
            <a:endParaRPr lang="en-US"/>
          </a:p>
        </p:txBody>
      </p:sp>
    </p:spTree>
    <p:extLst>
      <p:ext uri="{BB962C8B-B14F-4D97-AF65-F5344CB8AC3E}">
        <p14:creationId xmlns:p14="http://schemas.microsoft.com/office/powerpoint/2010/main" val="2193997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The Mendacious Maps of Palestinian “Loss”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The Tower Issue 22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January 2015</a:t>
            </a:r>
            <a:endParaRPr lang="en-US" b="1" dirty="0"/>
          </a:p>
          <a:p>
            <a:r>
              <a:rPr lang="en-US" b="1" dirty="0">
                <a:hlinkClick r:id="rId3"/>
              </a:rPr>
              <a:t>Shany Mor </a:t>
            </a:r>
            <a:endParaRPr lang="en-US" b="1" dirty="0"/>
          </a:p>
          <a:p>
            <a:r>
              <a:rPr lang="en-US" dirty="0"/>
              <a:t>Writer based in Paris; former director for foreign policy, Israeli National Security Council </a:t>
            </a:r>
          </a:p>
          <a:p>
            <a:r>
              <a:rPr lang="en-US" dirty="0">
                <a:hlinkClick r:id="rId3"/>
              </a:rPr>
              <a:t>click for full bio &gt;&gt;</a:t>
            </a:r>
            <a:endParaRPr lang="en-US" dirty="0"/>
          </a:p>
          <a:p>
            <a:r>
              <a:rPr lang="en-US" dirty="0"/>
              <a:t>https://</a:t>
            </a:r>
            <a:r>
              <a:rPr lang="en-US" dirty="0" err="1"/>
              <a:t>www.thetower.org</a:t>
            </a:r>
            <a:r>
              <a:rPr lang="en-US" dirty="0"/>
              <a:t>/article/the-mendacious-maps-of-</a:t>
            </a:r>
            <a:r>
              <a:rPr lang="en-US" dirty="0" err="1"/>
              <a:t>palestinian</a:t>
            </a:r>
            <a:r>
              <a:rPr lang="en-US" dirty="0"/>
              <a:t>-loss/</a:t>
            </a:r>
          </a:p>
          <a:p>
            <a:endParaRPr lang="en-US" dirty="0"/>
          </a:p>
          <a:p>
            <a:r>
              <a:rPr lang="en-US" dirty="0"/>
              <a:t>(continued from the previous slide)…Here too there is a continuing trend of losses for the Palestinian side. Not loss of land, but loss of potential. Each successive rejection left the Palestinians with less and less to bargain with. Surely, there is a lesson in this. But it seems that, if the Palestinians are ever to learn it, it will not be with the help of their Western supporters.</a:t>
            </a:r>
          </a:p>
          <a:p>
            <a:r>
              <a:rPr lang="en-US" b="1" dirty="0"/>
              <a:t>We could also make a set of maps that would present a story of Jewish “land loss.” It would begin with the first iteration of the British Mandate, before Transjordan was split off and Jewish land purchases and immigration banned. We are forever being reminded that the Palestinians have supposedly conceded 77 percent of their historic claims already, implicitly saying that all of Israel proper somehow belongs to them. But territorial maximalists on the Israeli side are not wrong when they use the same standards to claim that they have given up 73 percent of what was promised to them, including Transjordan. It is the business of pro-Palestinian activists to privilege one of these claims over the other; but in fact, both are equally wrong: The idea that the Israeli “concession” of Transjordan entitles Israel to 100 percent of the West Bank is as absurd as the Palestinians’ claim that their “concession” of Haifa entitles them to the same.</a:t>
            </a:r>
          </a:p>
          <a:p>
            <a:r>
              <a:rPr lang="en-US" dirty="0"/>
              <a:t>A series of actual Israeli withdrawals, however, could fill a rather long series of maps. It would include the 1957 withdrawal from Sinai, the Disengagement of Forces agreements in 1974 and 1975, the staged withdrawals stemming from the Israeli-Egyptian peace treaty in 1979 and 1982, the withdrawal from most of Lebanon in 1985, the staged withdrawals undertaken according to the Oslo Accords from 1994 to 1997, the unilateral withdrawal from southern Lebanon in 2000, and the complete withdrawal from Gaza in 2005. These maps, unlike those used by pro-Palestinian activists, have the benefit of being accurate, but I am not sure the case for “Israeli Land Loss” would convince anyone but the most partisan and ignorant of Israel’s supporters.</a:t>
            </a:r>
          </a:p>
          <a:p>
            <a:r>
              <a:rPr lang="en-US" b="1" dirty="0"/>
              <a:t>Perhaps the best way to illustrate the bankruptcy of the “Palestinian Land Loss” myth is to compare it to a similar situation elsewhere.</a:t>
            </a:r>
          </a:p>
          <a:p>
            <a:r>
              <a:rPr lang="en-US" dirty="0"/>
              <a:t>An equally absurd set of maps could be drawn up of the Indian subcontinent before and after the end of British rule. It could start with a 1946 map of the entire subcontinent, labeling any private property owned by Hindus as “Indian” and the rest as “Pakistani.” Hindus, after all, are 80 percent of India’s population today, just as Jews are 80 percent of Israel’s. It is absurd to consider anything not privately owned by Hindus under British rule as “Pakistani” when the state of Pakistan did not yet exist, but that is roughly the same as labeling anything not privately owned by Jews under the Mandate as “Palestinian.”</a:t>
            </a:r>
          </a:p>
          <a:p>
            <a:r>
              <a:rPr lang="en-US" dirty="0"/>
              <a:t>We could then put up a partition map from 1947, with West and East Pakistan next to a much larger India; as well as a post-partition map—perhaps from 1955—showing the land losses along the Radcliffe Line. Finally, we could draw a map from 1971 with East Pakistan shorn off into Bangladesh. A fervently dishonest person might call this series “Pakistani Land Loss,” but it would be such an obvious piece of fiction that no one could possibly take it seriously.</a:t>
            </a:r>
          </a:p>
          <a:p>
            <a:r>
              <a:rPr lang="en-US" dirty="0"/>
              <a:t>And no thinking person can take “Palestinian Land Loss” seriously. It is just as absurd and just as much a fiction. But it is also, in its own way, extremely destructive. Because these maps and the lies they propagate only encourage Palestinian rejectionism and violence; and as illustrated above, these have always left the Palestinians with less than they had before.</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88</a:t>
            </a:fld>
            <a:endParaRPr lang="en-US"/>
          </a:p>
        </p:txBody>
      </p:sp>
    </p:spTree>
    <p:extLst>
      <p:ext uri="{BB962C8B-B14F-4D97-AF65-F5344CB8AC3E}">
        <p14:creationId xmlns:p14="http://schemas.microsoft.com/office/powerpoint/2010/main" val="264997417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This map has a bit more detail but bringing the maps back to 1917 and adding in the 1967 borders after the 6-Day War.</a:t>
            </a:r>
          </a:p>
        </p:txBody>
      </p:sp>
    </p:spTree>
    <p:extLst>
      <p:ext uri="{BB962C8B-B14F-4D97-AF65-F5344CB8AC3E}">
        <p14:creationId xmlns:p14="http://schemas.microsoft.com/office/powerpoint/2010/main" val="36197359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25142333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046073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4571950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There is much talk of the injustices of the Crusades against the Muslims. The reality is that there were far fewer battles to retake the Holy Land than there were in the preceding centuries by the Muslim forces.</a:t>
            </a:r>
          </a:p>
          <a:p>
            <a:endParaRPr lang="en-US" dirty="0">
              <a:cs typeface="ＭＳ Ｐゴシック" charset="0"/>
            </a:endParaRPr>
          </a:p>
          <a:p>
            <a:r>
              <a:rPr lang="en-US" dirty="0">
                <a:cs typeface="ＭＳ Ｐゴシック" charset="0"/>
              </a:rPr>
              <a:t>https://</a:t>
            </a:r>
            <a:r>
              <a:rPr lang="en-US" dirty="0" err="1">
                <a:cs typeface="ＭＳ Ｐゴシック" charset="0"/>
              </a:rPr>
              <a:t>www.facebook.com</a:t>
            </a:r>
            <a:r>
              <a:rPr lang="en-US" dirty="0">
                <a:cs typeface="ＭＳ Ｐゴシック" charset="0"/>
              </a:rPr>
              <a:t>/</a:t>
            </a:r>
            <a:r>
              <a:rPr lang="en-US" dirty="0" err="1">
                <a:cs typeface="ＭＳ Ｐゴシック" charset="0"/>
              </a:rPr>
              <a:t>DSouzaDinesh</a:t>
            </a:r>
            <a:r>
              <a:rPr lang="en-US" dirty="0">
                <a:cs typeface="ＭＳ Ｐゴシック" charset="0"/>
              </a:rPr>
              <a:t>/photos/why-the-crusades-the-muslims-conquered-the-christian-near-east-parts-of-italy-an/1059025257457462/?</a:t>
            </a:r>
            <a:r>
              <a:rPr lang="en-US" dirty="0" err="1">
                <a:cs typeface="ＭＳ Ｐゴシック" charset="0"/>
              </a:rPr>
              <a:t>paipv</a:t>
            </a:r>
            <a:r>
              <a:rPr lang="en-US" dirty="0">
                <a:cs typeface="ＭＳ Ｐゴシック" charset="0"/>
              </a:rPr>
              <a:t>=0&amp;eav=AfaEuJ5Ynlv9I8J6ZfgdaQVZTCwF0UBipvTCKp3Mh5r56YrWWb9nN_IaM6fmA1uetCY&amp;_rdr</a:t>
            </a:r>
          </a:p>
        </p:txBody>
      </p:sp>
    </p:spTree>
    <p:extLst>
      <p:ext uri="{BB962C8B-B14F-4D97-AF65-F5344CB8AC3E}">
        <p14:creationId xmlns:p14="http://schemas.microsoft.com/office/powerpoint/2010/main" val="336905965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Did the Crusades lead to Islamic State? </a:t>
            </a:r>
          </a:p>
          <a:p>
            <a:r>
              <a:rPr lang="en-US" dirty="0"/>
              <a:t>Published: February 22, 2016 7.05pm GMT </a:t>
            </a:r>
          </a:p>
          <a:p>
            <a:r>
              <a:rPr lang="en-US" dirty="0"/>
              <a:t>https://</a:t>
            </a:r>
            <a:r>
              <a:rPr lang="en-US" dirty="0" err="1"/>
              <a:t>theconversation.com</a:t>
            </a:r>
            <a:r>
              <a:rPr lang="en-US" dirty="0"/>
              <a:t>/did-the-crusades-lead-to-islamic-state-54478</a:t>
            </a:r>
          </a:p>
          <a:p>
            <a:endParaRPr lang="en-US" dirty="0"/>
          </a:p>
          <a:p>
            <a:r>
              <a:rPr lang="en-US" i="1" dirty="0"/>
              <a:t>How do we account for forces and events that paved the way for the emergence of Islamic State? </a:t>
            </a:r>
            <a:r>
              <a:rPr lang="en-US" i="1" dirty="0">
                <a:hlinkClick r:id="rId3"/>
              </a:rPr>
              <a:t>Our series on the jihadist group’s origins</a:t>
            </a:r>
            <a:r>
              <a:rPr lang="en-US" i="1" dirty="0"/>
              <a:t> tries to address this question by looking at the interplay of historical and social forces that led to its advent.</a:t>
            </a:r>
            <a:endParaRPr lang="en-US" dirty="0"/>
          </a:p>
          <a:p>
            <a:r>
              <a:rPr lang="en-US" i="1" dirty="0"/>
              <a:t>Today, professor of religious studies Carole Cusack considers the Crusades: can we really understand anything about Islamic State by looking at its rise as the latest incarnation of a centuries-old struggle between Islam and Christianity?</a:t>
            </a:r>
            <a:endParaRPr lang="en-US" dirty="0"/>
          </a:p>
          <a:p>
            <a:r>
              <a:rPr lang="en-US" dirty="0"/>
              <a:t>In 1996, late US political scientist </a:t>
            </a:r>
            <a:r>
              <a:rPr lang="en-US" dirty="0">
                <a:hlinkClick r:id="rId4"/>
              </a:rPr>
              <a:t>Samuel P. Huntington</a:t>
            </a:r>
            <a:r>
              <a:rPr lang="en-US" dirty="0"/>
              <a:t> published the book </a:t>
            </a:r>
            <a:r>
              <a:rPr lang="en-US" dirty="0">
                <a:hlinkClick r:id="rId5"/>
              </a:rPr>
              <a:t>The Clash of Civilizations and the Remaking of World Order</a:t>
            </a:r>
            <a:r>
              <a:rPr lang="en-US" dirty="0"/>
              <a:t>. Following the collapse of communism in 1989, he argued, conflicts would increasingly involve religion. </a:t>
            </a:r>
          </a:p>
          <a:p>
            <a:r>
              <a:rPr lang="en-US" dirty="0"/>
              <a:t>Islam, which Huntington claimed had been the opponent of Christianity since the seventh century, would increasingly feature in geopolitical conflict. </a:t>
            </a:r>
          </a:p>
          <a:p>
            <a:r>
              <a:rPr lang="en-US" dirty="0"/>
              <a:t>So, it wasn’t particularly shocking when, after </a:t>
            </a:r>
            <a:r>
              <a:rPr lang="en-US" dirty="0">
                <a:hlinkClick r:id="rId6"/>
              </a:rPr>
              <a:t>the September 11 attacks</a:t>
            </a:r>
            <a:r>
              <a:rPr lang="en-US" dirty="0"/>
              <a:t> on the World Trade Centre and the Pentagon, the then-US president, George W. Bush, used the term “crusade” to describe the American military response. </a:t>
            </a:r>
          </a:p>
          <a:p>
            <a:r>
              <a:rPr lang="en-US" dirty="0"/>
              <a:t>Framing the subsequent “</a:t>
            </a:r>
            <a:r>
              <a:rPr lang="en-US" dirty="0">
                <a:hlinkClick r:id="rId7"/>
              </a:rPr>
              <a:t>war on terror</a:t>
            </a:r>
            <a:r>
              <a:rPr lang="en-US" dirty="0"/>
              <a:t>” as a crusade acted as a red flag to journalists and political commentators, who could treat the events as simply the most recent </a:t>
            </a:r>
            <a:r>
              <a:rPr lang="en-US" dirty="0" err="1"/>
              <a:t>stoush</a:t>
            </a:r>
            <a:r>
              <a:rPr lang="en-US" dirty="0"/>
              <a:t> in a centuries-old conflict. </a:t>
            </a:r>
          </a:p>
          <a:p>
            <a:r>
              <a:rPr lang="en-US" dirty="0"/>
              <a:t>The actual </a:t>
            </a:r>
            <a:r>
              <a:rPr lang="en-US" dirty="0">
                <a:hlinkClick r:id="rId8"/>
              </a:rPr>
              <a:t>Crusades (1096-1487)</a:t>
            </a:r>
            <a:r>
              <a:rPr lang="en-US" dirty="0"/>
              <a:t> themselves evoke a romantic image of medieval knights, chivalry, romance and religious high-mindedness. But representing them as wars between Christians and Muslims is a gross oversimplification and a misreading of history.</a:t>
            </a:r>
          </a:p>
          <a:p>
            <a:r>
              <a:rPr lang="en-US" b="1" dirty="0"/>
              <a:t>Early Islamic conquests</a:t>
            </a:r>
          </a:p>
          <a:p>
            <a:r>
              <a:rPr lang="en-US" dirty="0"/>
              <a:t>That there were wars between Muslims and Christians is certainly true. After the death of </a:t>
            </a:r>
            <a:r>
              <a:rPr lang="en-US" dirty="0">
                <a:hlinkClick r:id="rId9"/>
              </a:rPr>
              <a:t>Abu Bakr (573-634)</a:t>
            </a:r>
            <a:r>
              <a:rPr lang="en-US" dirty="0"/>
              <a:t>, the Prophet Muhammad’s father-in-law and first caliph, the second </a:t>
            </a:r>
            <a:r>
              <a:rPr lang="en-US" dirty="0">
                <a:hlinkClick r:id="rId10"/>
              </a:rPr>
              <a:t>Caliph Umar (583-644)</a:t>
            </a:r>
            <a:r>
              <a:rPr lang="en-US" dirty="0"/>
              <a:t> sent the Islamic armies in three divisions to conquer and spread the religion of Islam. </a:t>
            </a:r>
          </a:p>
          <a:p>
            <a:r>
              <a:rPr lang="en-US" dirty="0"/>
              <a:t>Whole regions that were Christian fell to Islam. </a:t>
            </a:r>
            <a:r>
              <a:rPr lang="en-US" dirty="0">
                <a:hlinkClick r:id="rId11"/>
              </a:rPr>
              <a:t>The Holy Land</a:t>
            </a:r>
            <a:r>
              <a:rPr lang="en-US" dirty="0"/>
              <a:t>, which comprised modern-day Palestinian territories, Israel, Lebanon, Syria and Jordan, for instance, was defeated. And Egypt was conquered without even a battle in 640. </a:t>
            </a:r>
          </a:p>
          <a:p>
            <a:r>
              <a:rPr lang="en-US" dirty="0"/>
              <a:t>The </a:t>
            </a:r>
            <a:r>
              <a:rPr lang="en-US" dirty="0">
                <a:hlinkClick r:id="rId12"/>
              </a:rPr>
              <a:t>ancient and vast Persian Empire</a:t>
            </a:r>
            <a:r>
              <a:rPr lang="en-US" dirty="0"/>
              <a:t>, officially </a:t>
            </a:r>
            <a:r>
              <a:rPr lang="en-US" dirty="0">
                <a:hlinkClick r:id="rId13"/>
              </a:rPr>
              <a:t>Zoroastrian in religion</a:t>
            </a:r>
            <a:r>
              <a:rPr lang="en-US" dirty="0"/>
              <a:t>, had been conquered by 642. Weakened by war with the Christian </a:t>
            </a:r>
            <a:r>
              <a:rPr lang="en-US" dirty="0">
                <a:hlinkClick r:id="rId14"/>
              </a:rPr>
              <a:t>Byzantine Empire</a:t>
            </a:r>
            <a:r>
              <a:rPr lang="en-US" dirty="0"/>
              <a:t>, Persia was no match for the Muslim forces. </a:t>
            </a:r>
          </a:p>
          <a:p>
            <a:r>
              <a:rPr lang="en-US" dirty="0"/>
              <a:t>Muslim armies marched across north Africa and crossed the Straits of Gibraltar into modern Spain, eventually securing a large territory in the Iberian Peninsula, which was known as </a:t>
            </a:r>
            <a:r>
              <a:rPr lang="en-US" dirty="0">
                <a:hlinkClick r:id="rId15"/>
              </a:rPr>
              <a:t>Al-Andalus</a:t>
            </a:r>
            <a:r>
              <a:rPr lang="en-US" dirty="0"/>
              <a:t> (also known as Muslim Spain or Islamic Iberia).</a:t>
            </a:r>
          </a:p>
          <a:p>
            <a:r>
              <a:rPr lang="en-US" dirty="0"/>
              <a:t>They also marched across the Pyrenees and into France in 732, the centenary of Muhammad’s death. But they were decisively defeated at the </a:t>
            </a:r>
            <a:r>
              <a:rPr lang="en-US" dirty="0">
                <a:hlinkClick r:id="rId16"/>
              </a:rPr>
              <a:t>Battle of Poitiers</a:t>
            </a:r>
            <a:r>
              <a:rPr lang="en-US" dirty="0"/>
              <a:t> (also known as Battle of Tours and, by Arab sources, as Battle of the Palace of the Martyrs) by the Frankish general, </a:t>
            </a:r>
            <a:r>
              <a:rPr lang="en-US" dirty="0">
                <a:hlinkClick r:id="rId17"/>
              </a:rPr>
              <a:t>Charles Martel (686-741)</a:t>
            </a:r>
            <a:r>
              <a:rPr lang="en-US" dirty="0"/>
              <a:t>, grandfather of the great Emperor Charlemagne. </a:t>
            </a:r>
          </a:p>
          <a:p>
            <a:r>
              <a:rPr lang="en-US" dirty="0"/>
              <a:t>This was seen as a Christian victory and, after Poitiers, there were no further attacks on Western Europe. </a:t>
            </a:r>
            <a:r>
              <a:rPr lang="en-US" dirty="0">
                <a:hlinkClick r:id="rId8"/>
              </a:rPr>
              <a:t>The Crusades</a:t>
            </a:r>
            <a:r>
              <a:rPr lang="en-US" dirty="0"/>
              <a:t> came much later.</a:t>
            </a:r>
          </a:p>
          <a:p>
            <a:r>
              <a:rPr lang="en-US" b="1" dirty="0"/>
              <a:t>The causes of the Crusades</a:t>
            </a:r>
          </a:p>
          <a:p>
            <a:r>
              <a:rPr lang="en-US" dirty="0"/>
              <a:t>The proximate causes of the </a:t>
            </a:r>
            <a:r>
              <a:rPr lang="en-US" dirty="0">
                <a:hlinkClick r:id="rId18"/>
              </a:rPr>
              <a:t>First Crusade (1096-1099)</a:t>
            </a:r>
            <a:r>
              <a:rPr lang="en-US" dirty="0"/>
              <a:t> include the defeat of the </a:t>
            </a:r>
            <a:r>
              <a:rPr lang="en-US" dirty="0">
                <a:hlinkClick r:id="rId19"/>
              </a:rPr>
              <a:t>Byzantine Emperor Alexius Comnenus (1056-1118)</a:t>
            </a:r>
            <a:r>
              <a:rPr lang="en-US" dirty="0"/>
              <a:t>, who was crowned in 1081 and ruled until his death. His armies met the </a:t>
            </a:r>
            <a:r>
              <a:rPr lang="en-US" dirty="0">
                <a:hlinkClick r:id="rId20"/>
              </a:rPr>
              <a:t>Muslim Seljuk Turks</a:t>
            </a:r>
            <a:r>
              <a:rPr lang="en-US" dirty="0"/>
              <a:t> at the </a:t>
            </a:r>
            <a:r>
              <a:rPr lang="en-US" dirty="0">
                <a:hlinkClick r:id="rId21"/>
              </a:rPr>
              <a:t>Battle of Manzikert in 1071</a:t>
            </a:r>
            <a:r>
              <a:rPr lang="en-US" dirty="0"/>
              <a:t> and were defeated. </a:t>
            </a:r>
          </a:p>
          <a:p>
            <a:r>
              <a:rPr lang="en-US" dirty="0"/>
              <a:t>This placed </a:t>
            </a:r>
            <a:r>
              <a:rPr lang="en-US" dirty="0">
                <a:hlinkClick r:id="rId22"/>
              </a:rPr>
              <a:t>the city of Constantinople</a:t>
            </a:r>
            <a:r>
              <a:rPr lang="en-US" dirty="0"/>
              <a:t> at risk of conquest. So, the emperor requested that the West send knights to assist him – and he was prepared to pay. </a:t>
            </a:r>
          </a:p>
          <a:p>
            <a:r>
              <a:rPr lang="en-US" dirty="0">
                <a:hlinkClick r:id="rId23"/>
              </a:rPr>
              <a:t>Pope Urban II (1044-1099)</a:t>
            </a:r>
            <a:r>
              <a:rPr lang="en-US" dirty="0"/>
              <a:t> preached the Crusade at the </a:t>
            </a:r>
            <a:r>
              <a:rPr lang="en-US" dirty="0">
                <a:hlinkClick r:id="rId24"/>
              </a:rPr>
              <a:t>Council of Clermont</a:t>
            </a:r>
            <a:r>
              <a:rPr lang="en-US" dirty="0"/>
              <a:t> in 1095. </a:t>
            </a:r>
            <a:r>
              <a:rPr lang="en-US" dirty="0">
                <a:hlinkClick r:id="rId25"/>
              </a:rPr>
              <a:t>He argued that</a:t>
            </a:r>
            <a:r>
              <a:rPr lang="en-US" dirty="0"/>
              <a:t> the Turks and Arabs attacked Christian territories and had “</a:t>
            </a:r>
            <a:r>
              <a:rPr lang="en-US" dirty="0">
                <a:hlinkClick r:id="rId26"/>
              </a:rPr>
              <a:t>killed and captured many, and have destroyed the churches and devastated the empire</a:t>
            </a:r>
            <a:r>
              <a:rPr lang="en-US" dirty="0"/>
              <a:t>”. </a:t>
            </a:r>
          </a:p>
          <a:p>
            <a:r>
              <a:rPr lang="en-US" dirty="0"/>
              <a:t>He </a:t>
            </a:r>
            <a:r>
              <a:rPr lang="en-US" dirty="0">
                <a:hlinkClick r:id="rId27"/>
              </a:rPr>
              <a:t>also promised his audience</a:t>
            </a:r>
            <a:r>
              <a:rPr lang="en-US" dirty="0"/>
              <a:t>:</a:t>
            </a:r>
          </a:p>
          <a:p>
            <a:r>
              <a:rPr lang="en-US" dirty="0"/>
              <a:t>All who die by the way, whether by land or by sea, or in battle against the pagans, shall have immediate remission of sins. This I grant them through the power of God with which I am invested.</a:t>
            </a:r>
          </a:p>
          <a:p>
            <a:r>
              <a:rPr lang="en-US" dirty="0"/>
              <a:t>This was recorded by a monk called </a:t>
            </a:r>
            <a:r>
              <a:rPr lang="en-US" dirty="0">
                <a:hlinkClick r:id="rId28"/>
              </a:rPr>
              <a:t>Fulcher of Chartres</a:t>
            </a:r>
            <a:r>
              <a:rPr lang="en-US" dirty="0"/>
              <a:t>, who wrote a chronicle of the First Crusade. </a:t>
            </a:r>
          </a:p>
          <a:p>
            <a:r>
              <a:rPr lang="en-US" dirty="0"/>
              <a:t>The four leaders of the First Crusade. </a:t>
            </a:r>
            <a:r>
              <a:rPr lang="en-US" dirty="0">
                <a:hlinkClick r:id="rId29"/>
              </a:rPr>
              <a:t>Alphonse-Marie-Adolphe de Neuville via Wikimedia Commons</a:t>
            </a:r>
            <a:r>
              <a:rPr lang="en-US" dirty="0"/>
              <a:t> Thousands answered the pope’s call and the First Crusade conquered Jerusalem in 1099. But the Crusaders’ presence in the Middle East was short-lived and the port city of </a:t>
            </a:r>
            <a:r>
              <a:rPr lang="en-US" dirty="0" err="1"/>
              <a:t>Ruad</a:t>
            </a:r>
            <a:r>
              <a:rPr lang="en-US" dirty="0"/>
              <a:t>, the </a:t>
            </a:r>
            <a:r>
              <a:rPr lang="en-US" dirty="0">
                <a:hlinkClick r:id="rId30"/>
              </a:rPr>
              <a:t>last Christian possession</a:t>
            </a:r>
            <a:r>
              <a:rPr lang="en-US" dirty="0"/>
              <a:t>, was lost in 1302/3. </a:t>
            </a:r>
          </a:p>
          <a:p>
            <a:r>
              <a:rPr lang="en-US" dirty="0"/>
              <a:t>Many later conflicts that were called Crusades were not actions against Muslim armies at all. </a:t>
            </a:r>
            <a:r>
              <a:rPr lang="en-US" dirty="0">
                <a:hlinkClick r:id="rId31"/>
              </a:rPr>
              <a:t>The Fourth Crusade (1202-1204)</a:t>
            </a:r>
            <a:r>
              <a:rPr lang="en-US" dirty="0"/>
              <a:t>, for instance, was a Venetian Catholic army, which besieged Constantinople. Catholic Christians attacked Orthodox Christians, then looted the city, taking its treasures back to Venice. </a:t>
            </a:r>
          </a:p>
          <a:p>
            <a:r>
              <a:rPr lang="en-US" dirty="0"/>
              <a:t>Islam was not a factor in the </a:t>
            </a:r>
            <a:r>
              <a:rPr lang="en-US" dirty="0">
                <a:hlinkClick r:id="rId32"/>
              </a:rPr>
              <a:t>Albigensian Crusade of 1209-1229</a:t>
            </a:r>
            <a:r>
              <a:rPr lang="en-US" dirty="0"/>
              <a:t>, either. In that instance, </a:t>
            </a:r>
            <a:r>
              <a:rPr lang="en-US" dirty="0">
                <a:hlinkClick r:id="rId33"/>
              </a:rPr>
              <a:t>Pope Innocent III (1160/1-1216)</a:t>
            </a:r>
            <a:r>
              <a:rPr lang="en-US" dirty="0"/>
              <a:t> used the language of war against the infidel (literally “unfaithful”, meaning those without true religion) against heretics in the south of France. So, “right-thinking” Christians killed “deviant” Christians.</a:t>
            </a:r>
          </a:p>
          <a:p>
            <a:r>
              <a:rPr lang="en-US" b="1" dirty="0"/>
              <a:t>The end of the Middle Ages</a:t>
            </a:r>
          </a:p>
          <a:p>
            <a:r>
              <a:rPr lang="en-US" dirty="0"/>
              <a:t>It wasn’t all intermittent fighting. There were also periods of peace and productive relationships between Christian and Muslim rulers in the Middle Ages. </a:t>
            </a:r>
          </a:p>
          <a:p>
            <a:r>
              <a:rPr lang="en-US" dirty="0"/>
              <a:t>For instance, </a:t>
            </a:r>
            <a:r>
              <a:rPr lang="en-US" dirty="0">
                <a:hlinkClick r:id="rId34"/>
              </a:rPr>
              <a:t>Charlemagne (742-814)</a:t>
            </a:r>
            <a:r>
              <a:rPr lang="en-US" dirty="0"/>
              <a:t> (also know as Charles the Great or Charles I), who united most of Western Europe during the early part of the Middle Ages, sent gifts to </a:t>
            </a:r>
            <a:r>
              <a:rPr lang="en-US" dirty="0">
                <a:hlinkClick r:id="rId35"/>
              </a:rPr>
              <a:t>Harun al-Rashid (763-809)</a:t>
            </a:r>
            <a:r>
              <a:rPr lang="en-US" dirty="0"/>
              <a:t>, the Caliph of Baghdad. In return, he received diplomatic presents such as a chess set, an elaborate clepsydra (water clock) and an elephant. </a:t>
            </a:r>
          </a:p>
          <a:p>
            <a:r>
              <a:rPr lang="en-US" dirty="0"/>
              <a:t>In Spain, the culture from the early eighth century to the late 15th was known as “</a:t>
            </a:r>
            <a:r>
              <a:rPr lang="en-US" dirty="0">
                <a:hlinkClick r:id="rId36"/>
              </a:rPr>
              <a:t>la Convicencia</a:t>
            </a:r>
            <a:r>
              <a:rPr lang="en-US" dirty="0"/>
              <a:t>” (the co-existence), as Jews, Christians and Muslims lived in relative peace (though the level of harmony has been exaggerated). And there was an exchange of ideas in fields including mathematics, medicine and philosophy. </a:t>
            </a:r>
          </a:p>
          <a:p>
            <a:r>
              <a:rPr lang="en-US" dirty="0"/>
              <a:t>The Christian kingdoms of the north gradually reconquered Al-Andalus. And, in 1492, </a:t>
            </a:r>
            <a:r>
              <a:rPr lang="en-US" dirty="0">
                <a:hlinkClick r:id="rId37"/>
              </a:rPr>
              <a:t>King Ferdinand (1452-1516)</a:t>
            </a:r>
            <a:r>
              <a:rPr lang="en-US" dirty="0"/>
              <a:t> and </a:t>
            </a:r>
            <a:r>
              <a:rPr lang="en-US" dirty="0">
                <a:hlinkClick r:id="rId38"/>
              </a:rPr>
              <a:t>Queen Isabella (1451-1504)</a:t>
            </a:r>
            <a:r>
              <a:rPr lang="en-US" dirty="0"/>
              <a:t> reclaimed Granada and expelled the Jews and Muslims from Spain, or forced them to convert to Christianity. </a:t>
            </a:r>
          </a:p>
          <a:p>
            <a:r>
              <a:rPr lang="en-US" b="1" dirty="0"/>
              <a:t>A clumsy view</a:t>
            </a:r>
          </a:p>
          <a:p>
            <a:r>
              <a:rPr lang="en-US" dirty="0"/>
              <a:t>Clearly, to speak of an “us versus them” mentality, or to frame current geopolitical conflicts as “crusades” of Christians against Muslims, or vice versa, is to misunderstand – and misuse – history. </a:t>
            </a:r>
          </a:p>
          <a:p>
            <a:r>
              <a:rPr lang="en-US" dirty="0"/>
              <a:t>Not all blood and guts: the Caliph of Baghdad Harun al-Rashid receives a delegation from Charlemagne. </a:t>
            </a:r>
            <a:r>
              <a:rPr lang="en-US" dirty="0">
                <a:hlinkClick r:id="rId39"/>
              </a:rPr>
              <a:t>Julius Köckert via Wikimedia Commons</a:t>
            </a:r>
            <a:r>
              <a:rPr lang="en-US" dirty="0"/>
              <a:t> Modern Westerners would find medieval Crusader knights as unappealing as they do Islamic State.</a:t>
            </a:r>
          </a:p>
          <a:p>
            <a:r>
              <a:rPr lang="en-US" dirty="0"/>
              <a:t>And it’s impossible to miss the fact that the immediate entry into heaven Pope Urban promised to Christian soldiers who died in battle against the infidel Muslims is conceptually identical to the martyrdom ideology of contemporary jihadists. </a:t>
            </a:r>
          </a:p>
          <a:p>
            <a:r>
              <a:rPr lang="en-US" dirty="0"/>
              <a:t>Reality is more complex – and more interesting – than the simple continuation of a historical struggle against the same enemy. Muslims conquered Christian territories, yes, but Christians engaged in reconquest. </a:t>
            </a:r>
          </a:p>
          <a:p>
            <a:r>
              <a:rPr lang="en-US" dirty="0"/>
              <a:t>There were forced conversions to both Islam and Christianity, and – very importantly – actual governments and monarchs were involved. It’s a simplistic thing to say that “Islamic State is neither Islamic nor a state”, but there’s an element of truth in it.</a:t>
            </a:r>
          </a:p>
          <a:p>
            <a:r>
              <a:rPr lang="en-US" dirty="0"/>
              <a:t>The most important reason we should resist the lure of the crusade tag to any fight against jihadists is that groups like Islamic State </a:t>
            </a:r>
            <a:r>
              <a:rPr lang="en-US" i="1" dirty="0"/>
              <a:t>want</a:t>
            </a:r>
            <a:r>
              <a:rPr lang="en-US" dirty="0"/>
              <a:t> the West to think like that. </a:t>
            </a:r>
          </a:p>
          <a:p>
            <a:r>
              <a:rPr lang="en-US" dirty="0"/>
              <a:t>It justified the Paris bomb attacks of November 2015 as attacks against “the Crusader nation of France”. Osama bin Laden used the same reasoning after the September 11 attacks. </a:t>
            </a:r>
          </a:p>
          <a:p>
            <a:r>
              <a:rPr lang="en-US" dirty="0"/>
              <a:t>By adopting the role of Crusaders, Western nations play into Islamic State’s hands. It’s how these jihadists want the West to understand itself – as implacably opposed to Islam. But it’s not, and it never has been.</a:t>
            </a:r>
          </a:p>
          <a:p>
            <a:r>
              <a:rPr lang="en-US" i="1" dirty="0"/>
              <a:t>This is the sixth article in our series on the </a:t>
            </a:r>
            <a:r>
              <a:rPr lang="en-US" i="1" dirty="0">
                <a:hlinkClick r:id="rId3"/>
              </a:rPr>
              <a:t>historical roots of Islamic State</a:t>
            </a:r>
            <a:r>
              <a:rPr lang="en-US" i="1" dirty="0"/>
              <a:t>. </a:t>
            </a:r>
            <a:r>
              <a:rPr lang="en-US" i="1" dirty="0">
                <a:hlinkClick r:id="rId40"/>
              </a:rPr>
              <a:t>Download our special report</a:t>
            </a:r>
            <a:r>
              <a:rPr lang="en-US" i="1" dirty="0"/>
              <a:t> collating the whole the series.</a:t>
            </a:r>
            <a:endParaRPr lang="en-US" dirty="0"/>
          </a:p>
          <a:p>
            <a:endParaRPr lang="en-US" dirty="0"/>
          </a:p>
        </p:txBody>
      </p:sp>
    </p:spTree>
    <p:extLst>
      <p:ext uri="{BB962C8B-B14F-4D97-AF65-F5344CB8AC3E}">
        <p14:creationId xmlns:p14="http://schemas.microsoft.com/office/powerpoint/2010/main" val="42929035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Pilgrimage in the Byzantine Empire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1" dirty="0"/>
              <a:t>World History Encyclopedia</a:t>
            </a:r>
          </a:p>
          <a:p>
            <a:r>
              <a:rPr lang="en-US" dirty="0"/>
              <a:t>by </a:t>
            </a:r>
            <a:r>
              <a:rPr lang="en-US" dirty="0">
                <a:hlinkClick r:id="rId3" tooltip="User Page: Mark Cartwright"/>
              </a:rPr>
              <a:t>Mark Cartwright</a:t>
            </a:r>
            <a:br>
              <a:rPr lang="en-US" dirty="0"/>
            </a:br>
            <a:r>
              <a:rPr lang="en-US" dirty="0"/>
              <a:t>published on 08 January 2018 </a:t>
            </a:r>
          </a:p>
          <a:p>
            <a:r>
              <a:rPr lang="en-US" dirty="0"/>
              <a:t>https://</a:t>
            </a:r>
            <a:r>
              <a:rPr lang="en-US" dirty="0" err="1"/>
              <a:t>www.worldhistory.org</a:t>
            </a:r>
            <a:r>
              <a:rPr lang="en-US" dirty="0"/>
              <a:t>/article/1166/pilgrimage-in-the-byzantine-empire/</a:t>
            </a:r>
          </a:p>
          <a:p>
            <a:endParaRPr lang="en-US" dirty="0"/>
          </a:p>
          <a:p>
            <a:r>
              <a:rPr lang="en-US" b="1" dirty="0"/>
              <a:t>The Holy Land</a:t>
            </a:r>
          </a:p>
          <a:p>
            <a:r>
              <a:rPr lang="en-US" dirty="0"/>
              <a:t>Pilgrimage developed in the Byzantine period to such an extent that whole itineraries were made which spanned across the eastern part of the empire. The Holy Land was, of course, the most important and popular destination for pilgrims. Jerusalem was considered by Christians to be the centre of the world. The earliest surviving account of a Christian pilgrimage to Jerusalem is by a pilgrim from Bordeaux who recorded his travels in 333 CE. The </a:t>
            </a:r>
            <a:r>
              <a:rPr lang="en-US" dirty="0">
                <a:hlinkClick r:id="rId4"/>
              </a:rPr>
              <a:t>city</a:t>
            </a:r>
            <a:r>
              <a:rPr lang="en-US" dirty="0"/>
              <a:t> really took off as a destination for pilgrims following Constantine I's 4th-century CE sacred building programme there. The emperor set up lavish shrines at the Holy </a:t>
            </a:r>
            <a:r>
              <a:rPr lang="en-US" dirty="0" err="1"/>
              <a:t>Sepulchre</a:t>
            </a:r>
            <a:r>
              <a:rPr lang="en-US" dirty="0"/>
              <a:t> on Golgotha, where Christ was crucified and then entombed, the Mount of Olives, where the Ascension took place, and the nativity cave in Bethlehem.</a:t>
            </a:r>
          </a:p>
          <a:p>
            <a:endParaRPr lang="en-US" dirty="0"/>
          </a:p>
          <a:p>
            <a:r>
              <a:rPr lang="en-US" dirty="0"/>
              <a:t>Other sites of interest in Jerusalem included the site of the Resurrection, Gethsemane, where Christ prayed on the eve of his </a:t>
            </a:r>
            <a:r>
              <a:rPr lang="en-US" dirty="0">
                <a:hlinkClick r:id="rId5"/>
              </a:rPr>
              <a:t>death</a:t>
            </a:r>
            <a:r>
              <a:rPr lang="en-US" dirty="0"/>
              <a:t>, the church of Holy Wisdom, where Christ was condemned, the birthplace of Saint Mary and her </a:t>
            </a:r>
            <a:r>
              <a:rPr lang="en-US" dirty="0">
                <a:hlinkClick r:id="rId6"/>
              </a:rPr>
              <a:t>tomb</a:t>
            </a:r>
            <a:r>
              <a:rPr lang="en-US" dirty="0"/>
              <a:t>, the cave of the Last Supper, and the tombs of Simeon and James. By the 4th century CE alone there were some 34 sites to be visited in the city and its environs, and these only grew over the centuries with more and more churches, especially, being built. Besides Bethlehem, other sites outside the city included the tomb of Lazarus in Bethany. There were also relics to be seen such as the very jugs which </a:t>
            </a:r>
            <a:r>
              <a:rPr lang="en-US" dirty="0">
                <a:hlinkClick r:id="rId7"/>
              </a:rPr>
              <a:t>Jesus</a:t>
            </a:r>
            <a:r>
              <a:rPr lang="en-US" dirty="0"/>
              <a:t> had used to turn water into wine at Cana and the notebook he had used as a child in Nazareth.</a:t>
            </a:r>
          </a:p>
        </p:txBody>
      </p:sp>
    </p:spTree>
    <p:extLst>
      <p:ext uri="{BB962C8B-B14F-4D97-AF65-F5344CB8AC3E}">
        <p14:creationId xmlns:p14="http://schemas.microsoft.com/office/powerpoint/2010/main" val="160704143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How did the Romans take over Judea?</a:t>
            </a:r>
          </a:p>
          <a:p>
            <a:r>
              <a:rPr lang="en-US" b="1" dirty="0"/>
              <a:t>Medium</a:t>
            </a:r>
          </a:p>
          <a:p>
            <a:r>
              <a:rPr lang="en-US" dirty="0">
                <a:effectLst/>
                <a:hlinkClick r:id="rId3"/>
              </a:rPr>
              <a:t>SPQR | Ancient Rome and the Ancient World</a:t>
            </a:r>
            <a:endParaRPr lang="en-US" dirty="0">
              <a:effectLst/>
            </a:endParaRPr>
          </a:p>
          <a:p>
            <a:r>
              <a:rPr lang="en-US" dirty="0"/>
              <a:t>Apr 13 (no year given, but accessed in 2023)</a:t>
            </a:r>
          </a:p>
          <a:p>
            <a:endParaRPr lang="en-US" dirty="0">
              <a:effectLst/>
            </a:endParaRPr>
          </a:p>
          <a:p>
            <a:r>
              <a:rPr lang="en-US" dirty="0"/>
              <a:t>Judea is a small but terribly uncomfortable country. It had been a bone in Rome’s throat for over two hundred years, and much blood was spilled on both sides in the process of its conquest.</a:t>
            </a:r>
          </a:p>
          <a:p>
            <a:r>
              <a:rPr lang="en-US" dirty="0"/>
              <a:t>In 63 B.C., the Romans invaded Palestine for the first time. At that time, the kingdom of Hasmonean controlled this territory. The kingdom was in turmoil. Two brothers, two pretenders to the throne, Hyrcanus II and Aristobulus II, could not divide the throne. In order to provide international aid to the brotherly nation, the general </a:t>
            </a:r>
            <a:r>
              <a:rPr lang="en-US" dirty="0" err="1"/>
              <a:t>Gnaeus</a:t>
            </a:r>
            <a:r>
              <a:rPr lang="en-US" dirty="0"/>
              <a:t> Pompey went to Jerusalem with his troops. The kingdom went to Hyrcanus, but he ceased to be king after that. The Romans gave him the title of ethnarch, “national leader,” in modern parlance. His state retained its self-government but lost its independence. Antipater, a Roman protégé, became the de facto ruler.</a:t>
            </a:r>
          </a:p>
          <a:p>
            <a:endParaRPr lang="en-US" dirty="0"/>
          </a:p>
          <a:p>
            <a:r>
              <a:rPr lang="en-US" dirty="0"/>
              <a:t>See also the site where the above picture was taken:</a:t>
            </a:r>
          </a:p>
          <a:p>
            <a:r>
              <a:rPr lang="en-US" b="1" dirty="0"/>
              <a:t>Little Known Fact: The Romans were Invited to Invade Judea</a:t>
            </a:r>
          </a:p>
          <a:p>
            <a:r>
              <a:rPr lang="en-US" dirty="0"/>
              <a:t>Ward Sanford</a:t>
            </a: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Original: May 2, 2021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Updated: Oct 12, 2022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a:t>
            </a:r>
            <a:r>
              <a:rPr lang="en-US" dirty="0" err="1"/>
              <a:t>www.cryforjerusalem.com</a:t>
            </a:r>
            <a:r>
              <a:rPr lang="en-US" dirty="0"/>
              <a:t>/post/romans-invited-</a:t>
            </a:r>
            <a:r>
              <a:rPr lang="en-US" dirty="0" err="1"/>
              <a:t>judea</a:t>
            </a:r>
            <a:endParaRPr lang="en-US" dirty="0"/>
          </a:p>
          <a:p>
            <a:endParaRPr lang="en-US" dirty="0"/>
          </a:p>
          <a:p>
            <a:r>
              <a:rPr lang="en-US" dirty="0"/>
              <a:t>Wait—Seriously? Did the Jews invite the Romans to invade their country? Well—yes—sort of. The Jewish nation did not. But its rulers did. And that led to General Pompey besieging Jerusalem in 63 BCE. What were they thinking?</a:t>
            </a:r>
          </a:p>
          <a:p>
            <a:endParaRPr lang="en-US" dirty="0"/>
          </a:p>
          <a:p>
            <a:r>
              <a:rPr lang="en-US" dirty="0"/>
              <a:t>It all started four years earlier when the Queen of Judea, Salome Alexandra, died. She was the wife of former ruler Alexander </a:t>
            </a:r>
            <a:r>
              <a:rPr lang="en-US" dirty="0" err="1"/>
              <a:t>Jannaeus</a:t>
            </a:r>
            <a:r>
              <a:rPr lang="en-US" dirty="0"/>
              <a:t>, who was part of the Hasmonean Dynasty that had ruled Judea since the Maccabees had expelled the Greeks. Salome and Alexander had had two sons: Hyrcanus II and Aristobulus II, each the namesake of a former Hasmonean ruler. Hyrcanus was the elder and inherited the throne upon his mother’s death. But Aristobulus was superior to his older brother in power and magnanimity and could not resist trying to claim the throne for himself. Thus, the country descended into civil war. Aristobulus quickly overpowered Hyrcanus and captured Jerusalem. He allowed his brother Hyrcanus to live in peace once he had renounced the kingship and high priesthood. But Hyrcanus grew suspicious that Aristobulus was going to have him killed eventually, so he took refuge with the Nabateans in their capital at Petra in present day Jordan. There Hyrcanus eventually convinced the Nabatean king to send an army of 50,000 toward Jerusalem to restore his kingship.</a:t>
            </a:r>
            <a:br>
              <a:rPr lang="en-US" dirty="0"/>
            </a:br>
            <a:endParaRPr lang="en-US" dirty="0"/>
          </a:p>
          <a:p>
            <a:r>
              <a:rPr lang="en-US" dirty="0"/>
              <a:t>Meanwhile Rome had been expanding its empire. General Pompey had been making advancements east into Asia, including the assimilation of the Greek Seleucid kingdom. The Seleucids had originally ruled over a great eastern territory that had been conquered by the Alexander the Great. By this time, however, it had been diminished to the area of modern-day Syria. With Judea on the verge of civil war again, both Aristobulus and Hyrcanus sent gifts to General Pompey in Damascus, requesting he send military troops to aide them in establishing their sole kingship of Judea while expelling their brother. Rome saw the weaker of the two brothers, Hyrcanus, as a more subservient ruler under future Roman authority, and so backed him against Aristobulus. The result was Pompey besieging Jerusalem and the removal of Aristobulus, a seeming victory for Hyrcanus. But Hyrcanus was only given the high priesthood and not the kingship. Instead, the governing administration was given to a powerful Roman ally in the Jewish court, Antipater the Idumean. Antipater was a convert to Judaism from the Edomites (descendants of Esau). He was also the father of Herod the Great, who succeeded him as founder of the new Herodian dynasty. The die now had been cast. In seeking Roman intervention for their short-term ambition of making themselves the ruler of Judea, the brothers had invited in the Roman military, who had no intention of handing the ruling authority back over to the Jews. They had put their own self-interest above that of their nation.</a:t>
            </a:r>
          </a:p>
          <a:p>
            <a:endParaRPr lang="en-US" dirty="0"/>
          </a:p>
          <a:p>
            <a:r>
              <a:rPr lang="en-US" i="1" dirty="0">
                <a:solidFill>
                  <a:srgbClr val="0B5394"/>
                </a:solidFill>
                <a:effectLst/>
              </a:rPr>
              <a:t>Cry For Jerusalem is a series of historical fiction books covering the seven years leading up to the burning of Herod’s Temple and the Siege of Jerusalem in 70 CE.</a:t>
            </a:r>
            <a:endParaRPr lang="en-US" dirty="0"/>
          </a:p>
          <a:p>
            <a:endParaRPr lang="en-US" dirty="0">
              <a:effectLst/>
            </a:endParaRPr>
          </a:p>
        </p:txBody>
      </p:sp>
    </p:spTree>
    <p:extLst>
      <p:ext uri="{BB962C8B-B14F-4D97-AF65-F5344CB8AC3E}">
        <p14:creationId xmlns:p14="http://schemas.microsoft.com/office/powerpoint/2010/main" val="324206828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F198B0C-3DBE-CB43-A896-84767125C947}" type="slidenum">
              <a:rPr lang="en-US" sz="1200"/>
              <a:pPr eaLnBrk="1" hangingPunct="1"/>
              <a:t>96</a:t>
            </a:fld>
            <a:endParaRPr lang="en-US" sz="1200"/>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E0C4901-C85F-B54F-807D-7E0D5C3C7DB4}" type="slidenum">
              <a:rPr lang="en-US" sz="1200"/>
              <a:pPr eaLnBrk="1" hangingPunct="1"/>
              <a:t>97</a:t>
            </a:fld>
            <a:endParaRPr lang="en-US" sz="1200"/>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2A0D13-2CD9-E94A-B79B-5F31FC0915F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Babylon had three major deportations, but Persia did the opposite with three major returns to the land.</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Kings-242</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OS-14-2 Chron-318</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376C889-3E9C-0245-9AAD-A857E1490FC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58082" name="Rectangle 2"/>
          <p:cNvSpPr>
            <a:spLocks noGrp="1" noRot="1" noChangeAspect="1" noChangeArrowheads="1" noTextEdit="1"/>
          </p:cNvSpPr>
          <p:nvPr>
            <p:ph type="sldImg"/>
          </p:nvPr>
        </p:nvSpPr>
        <p:spPr>
          <a:ln/>
        </p:spPr>
      </p:sp>
      <p:sp>
        <p:nvSpPr>
          <p:cNvPr id="5580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The Babylonians had conquered the world north of Judah—and then in 586 BC, they destroyed Jerusalem, which is addressed in Jeremiah and Lamentations.</a:t>
            </a:r>
          </a:p>
          <a:p>
            <a:pPr eaLnBrk="1" hangingPunct="1"/>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Daniel served the very confident superpower, Babylon, that had conquered its way across the Ancient Near East.</a:t>
            </a:r>
          </a:p>
          <a:p>
            <a:pPr eaLnBrk="1" hangingPunct="1"/>
            <a:r>
              <a:rPr lang="en-US" dirty="0"/>
              <a:t>———————</a:t>
            </a:r>
          </a:p>
          <a:p>
            <a:r>
              <a:rPr lang="en-US" dirty="0">
                <a:latin typeface="Times New Roman" charset="0"/>
                <a:ea typeface="ＭＳ Ｐゴシック" charset="0"/>
                <a:cs typeface="ＭＳ Ｐゴシック" charset="0"/>
              </a:rPr>
              <a:t>Common-323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itchFamily="18" charset="0"/>
              </a:rPr>
              <a:t>BG-03-Table of Nations &amp; OT Peoples-</a:t>
            </a:r>
            <a:r>
              <a:rPr lang="en-US" b="1" dirty="0">
                <a:latin typeface="Arial" panose="020B0604020202020204" pitchFamily="34" charset="0"/>
                <a:ea typeface="ＭＳ Ｐゴシック" charset="0"/>
                <a:cs typeface="Arial" panose="020B0604020202020204" pitchFamily="34" charset="0"/>
              </a:rPr>
              <a:t>53</a:t>
            </a:r>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OS-25-Lamentations-116</a:t>
            </a:r>
            <a:endPar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pPr eaLnBrk="1" hangingPunct="1"/>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BE-27-Daniel-5</a:t>
            </a:r>
          </a:p>
          <a:p>
            <a:pPr eaLnBrk="1" hangingPunct="1"/>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OS-27-Daniel-159</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A1AF3D-F46E-E84C-8E28-0221AFD9A17A}" type="slidenum">
              <a:rPr kumimoji="0" lang="en-US" sz="1200" b="0" i="0" u="none" strike="noStrike" kern="1200" cap="none" spc="0" normalizeH="0" baseline="0" noProof="0">
                <a:ln>
                  <a:noFill/>
                </a:ln>
                <a:solidFill>
                  <a:prstClr val="black"/>
                </a:solidFill>
                <a:effectLst/>
                <a:uLnTx/>
                <a:uFillTx/>
                <a:latin typeface="Times New Roman" charset="0"/>
                <a:ea typeface="Osaka" charset="0"/>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Times New Roman" charset="0"/>
              <a:ea typeface="Osaka" charset="0"/>
            </a:endParaRPr>
          </a:p>
        </p:txBody>
      </p:sp>
      <p:sp>
        <p:nvSpPr>
          <p:cNvPr id="536578" name="Rectangle 2"/>
          <p:cNvSpPr>
            <a:spLocks noGrp="1" noRot="1" noChangeAspect="1" noChangeArrowheads="1" noTextEdit="1"/>
          </p:cNvSpPr>
          <p:nvPr>
            <p:ph type="sldImg"/>
          </p:nvPr>
        </p:nvSpPr>
        <p:spPr>
          <a:ln/>
        </p:spPr>
      </p:sp>
      <p:sp>
        <p:nvSpPr>
          <p:cNvPr id="536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6864481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Israel’s Claims to Its Land</a:t>
            </a:r>
          </a:p>
          <a:p>
            <a:r>
              <a:rPr lang="en-US" dirty="0"/>
              <a:t>There are four grounds that nations use in their self-understanding of why they rightfully occupy their land. I will give some examples from around the world, and then I will apply it to Israel. </a:t>
            </a:r>
          </a:p>
          <a:p>
            <a:r>
              <a:rPr lang="en-US" b="1" dirty="0">
                <a:hlinkClick r:id="rId3"/>
              </a:rPr>
              <a:t>Rabbi Elliot N. Dorff </a:t>
            </a:r>
          </a:p>
          <a:p>
            <a:r>
              <a:rPr lang="en-US" dirty="0"/>
              <a:t>November 1, 2023 </a:t>
            </a:r>
          </a:p>
          <a:p>
            <a:r>
              <a:rPr lang="en-US" dirty="0" err="1"/>
              <a:t>yorkfoto</a:t>
            </a:r>
            <a:r>
              <a:rPr lang="en-US" dirty="0"/>
              <a:t>/Getty Images </a:t>
            </a:r>
          </a:p>
          <a:p>
            <a:endParaRPr lang="en-US" dirty="0">
              <a:effectLst/>
            </a:endParaRPr>
          </a:p>
          <a:p>
            <a:r>
              <a:rPr lang="en-US" dirty="0"/>
              <a:t>In these weeks when Jews all over the world are worried about the future existence of the State of Israel, let alone its safety and flourishing, and when some claim that Israel is a colonial power that is usurping the right of Palestinians to their land, the philosopher in me wants to zoom out to ask this question: How does any nation have a right to its land?</a:t>
            </a:r>
          </a:p>
          <a:p>
            <a:r>
              <a:rPr lang="en-US" dirty="0"/>
              <a:t>I am going to suggest that there are four grounds that nations use in their self-understanding of why they rightfully occupy their land, grounds that other nations recognize as well in respecting each nation’s sovereignty over its land. For each of these grounds, I will give some examples from around the world, and then I will apply it to Israel. Interestingly, in some form all four of these grounds are illustrated in the stories in Genesis we are reading in the synagogue at this time of year.</a:t>
            </a:r>
          </a:p>
          <a:p>
            <a:r>
              <a:rPr lang="en-US" b="1" dirty="0"/>
              <a:t>War</a:t>
            </a:r>
            <a:endParaRPr lang="en-US" dirty="0"/>
          </a:p>
          <a:p>
            <a:r>
              <a:rPr lang="en-US" dirty="0"/>
              <a:t>The American Revolution and the revolutions of South American countries against their Spanish and Portuguese rulers are some examples of how nations establish sovereignty over their land. This is mirrored in Genesis 14, in which Abram has to wage war to defend his hold on the land. Interestingly, in doing so he redeems Lot from captivity, an especially poignant part of the story for the current Israel-Gaza conflict.  </a:t>
            </a:r>
          </a:p>
          <a:p>
            <a:r>
              <a:rPr lang="en-US" dirty="0"/>
              <a:t>Israel has unfortunately had a surfeit of experience of having to establish or reenforce its claim to its land through war, from its War of Independence in 1948 to the current conflict.</a:t>
            </a:r>
          </a:p>
          <a:p>
            <a:r>
              <a:rPr lang="en-US" b="1" dirty="0"/>
              <a:t>God gave the Jews this land </a:t>
            </a:r>
            <a:endParaRPr lang="en-US" dirty="0"/>
          </a:p>
          <a:p>
            <a:r>
              <a:rPr lang="en-US" dirty="0"/>
              <a:t>This gift to Abram and his descendants, Isaac and Jacob, is first announced in Genesis 12 and repeated many times thereafter.  In similar fashion, the Japanese believe that the gods granted them the land that they occupy.</a:t>
            </a:r>
          </a:p>
          <a:p>
            <a:r>
              <a:rPr lang="en-US" dirty="0"/>
              <a:t>This is a powerful justification for Jews to live on the Land of Israel for religious Jews and for many Christians, especially Evangelical Christians. When I first began formulating this essay, I thought that Muslims would disagree, based on the Koran. I Googled “the Land of Israel in the Koran,” however, and found a talk by Sheikh Dr Muhammad Al-</a:t>
            </a:r>
            <a:r>
              <a:rPr lang="en-US" dirty="0" err="1"/>
              <a:t>Hussaini</a:t>
            </a:r>
            <a:r>
              <a:rPr lang="en-US" dirty="0"/>
              <a:t> in London, in which he points to Sura 5:20-21:</a:t>
            </a:r>
          </a:p>
          <a:p>
            <a:r>
              <a:rPr lang="en-US" dirty="0"/>
              <a:t>“Give heed, O believers! For Moses said to his people: O my people! Remember with reverence the grace of God upon you when He appointed prophets among you and made you sovereign over yourselves. Moreover, He gave to you what He has not given to anyone else. O my people! Enter the Holy Land that God has decreed for you to enter, and do not turn away from this battle in retreat, for then you shall turn back from the faith itself as losers of an everlasting Paradise.”</a:t>
            </a:r>
          </a:p>
          <a:p>
            <a:r>
              <a:rPr lang="en-US" dirty="0"/>
              <a:t>Sheikh Al-</a:t>
            </a:r>
            <a:r>
              <a:rPr lang="en-US" dirty="0" err="1"/>
              <a:t>Hussaini</a:t>
            </a:r>
            <a:r>
              <a:rPr lang="en-US" dirty="0"/>
              <a:t> then asserts “that the traditional commentators from the eighth and ninth century onwards have uniformly interpreted the Koran to say explicitly that Eretz Yisrael has been given by God to the Jewish people as a perpetual covenant. There is no Islamic counterclaim to the Land anywhere in the traditional corpus of commentary” (https://</a:t>
            </a:r>
            <a:r>
              <a:rPr lang="en-US" dirty="0" err="1"/>
              <a:t>www.thejc.com</a:t>
            </a:r>
            <a:r>
              <a:rPr lang="en-US" dirty="0"/>
              <a:t>/</a:t>
            </a:r>
            <a:r>
              <a:rPr lang="en-US" dirty="0" err="1"/>
              <a:t>judaism</a:t>
            </a:r>
            <a:r>
              <a:rPr lang="en-US" dirty="0"/>
              <a:t>/all/what-the-koran-says-about-the-land-of-israel-1.8278). Mohammed many times urges his followers to fight for Mecca (</a:t>
            </a:r>
            <a:r>
              <a:rPr lang="en-US" dirty="0" err="1"/>
              <a:t>Makka</a:t>
            </a:r>
            <a:r>
              <a:rPr lang="en-US" dirty="0"/>
              <a:t> in many translations), but never for Jerusalem or Israel. The only way in which Hamas and other Muslims can justify taking it away from Jews is to claim that they are evil sinners who must be punished, but for the Koran and its official interpreters, God gave the Land of Israel to the Jews.</a:t>
            </a:r>
          </a:p>
          <a:p>
            <a:r>
              <a:rPr lang="en-US" b="1" dirty="0"/>
              <a:t>International agreement </a:t>
            </a:r>
            <a:endParaRPr lang="en-US" dirty="0"/>
          </a:p>
          <a:p>
            <a:r>
              <a:rPr lang="en-US" dirty="0"/>
              <a:t>This is how Canada gained its independence — through the Constitution Acts from 1867 to 1982 — and it is how many nations gained independence after World War II, when colonial powers handed over sovereignty to the local communities in India, Pakistan, and many countries in Africa. In the same way, the British abandoned their rule of Israel and its neighbors in 1948, turning it over to what, according to the United Nations resolution of November 1947, was supposed to be two independent Jewish and Arab states between the Mediterranean the Jordan River. In at least somewhat similar ways, the Torah records in Genesis 13 the division of the land between Abram and Lot to settle the conflict between their shepherds and, in Genesis 21:22ff, the agreement between Abraham and  Abimelech to settle the conflict of their clans over their wells of water.  </a:t>
            </a:r>
          </a:p>
          <a:p>
            <a:r>
              <a:rPr lang="en-US" b="1" dirty="0"/>
              <a:t>Long-time Residence </a:t>
            </a:r>
            <a:endParaRPr lang="en-US" dirty="0"/>
          </a:p>
          <a:p>
            <a:r>
              <a:rPr lang="en-US" dirty="0"/>
              <a:t>This is the self-understanding of the Japanese, Chinese, Russians, and many African tribes as to why they rightfully occupy their land: It has been theirs from ancient ancestors to now. This is the claim that especially secular Israeli Jews use, and so it is no accident that they (and some religious Jews too) are keenly interested in archaeology to prove the claim of the ancient Israelites on the Land of Israel, and it is also the reason that the biblical stories of the conquest of the land in the Torah and in the books of the Former Prophets are taught in secular Israeli high schools. It is also the motivation of the claim that even though Jews did not rule that land for many centuries, there were always Jews living there, and Jews prayed three times daily for their return to the land of their ancestors.</a:t>
            </a:r>
          </a:p>
          <a:p>
            <a:r>
              <a:rPr lang="en-US" dirty="0"/>
              <a:t>In sum, the claim of Jews to the Land of Israel is grounded in all four of these factors. That said, as Americans, Central and South Americans, Australians, and New Zealanders must deal morally with the claims of those native to those lands before the current majority arrived there, and for cogent humanitarian, political, security, economic, and other pragmatic reasons, contemporary Israelis must find a way to negotiate peace with the Muslims who lived there before the modern Jewish return to the land and their descendants, as difficult as it has been to find a partner for peace among successive Palestinian representatives.  We all hope and pray that there be peace there, and may it be soon.</a:t>
            </a:r>
          </a:p>
          <a:p>
            <a:r>
              <a:rPr lang="en-US" b="1" i="1" dirty="0"/>
              <a:t>Rabbi Elliot </a:t>
            </a:r>
            <a:r>
              <a:rPr lang="en-US" b="1" i="1" dirty="0" err="1"/>
              <a:t>Dorff</a:t>
            </a:r>
            <a:r>
              <a:rPr lang="en-US" b="1" i="1" dirty="0"/>
              <a:t>, Ph.D.</a:t>
            </a:r>
            <a:r>
              <a:rPr lang="en-US" i="1" dirty="0"/>
              <a:t> is the Rector and Distinguished Service Professor of Philosophy at American Jewish University.</a:t>
            </a:r>
            <a:endParaRPr lang="en-US" dirty="0"/>
          </a:p>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38.xml"/><Relationship Id="rId4" Type="http://schemas.openxmlformats.org/officeDocument/2006/relationships/image" Target="../media/image12.png"/></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77512E15-FEAF-F641-9B1F-E49EFE8A5A7F}" type="slidenum">
              <a:rPr lang="en-US"/>
              <a:pPr>
                <a:defRPr/>
              </a:pPr>
              <a:t>‹#›</a:t>
            </a:fld>
            <a:endParaRPr lang="en-US"/>
          </a:p>
        </p:txBody>
      </p:sp>
    </p:spTree>
    <p:extLst>
      <p:ext uri="{BB962C8B-B14F-4D97-AF65-F5344CB8AC3E}">
        <p14:creationId xmlns:p14="http://schemas.microsoft.com/office/powerpoint/2010/main" val="14382520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082078FC-C858-3B47-8288-47D4B9728AE4}" type="slidenum">
              <a:rPr lang="en-US"/>
              <a:pPr>
                <a:defRPr/>
              </a:pPr>
              <a:t>‹#›</a:t>
            </a:fld>
            <a:endParaRPr lang="en-US"/>
          </a:p>
        </p:txBody>
      </p:sp>
    </p:spTree>
    <p:extLst>
      <p:ext uri="{BB962C8B-B14F-4D97-AF65-F5344CB8AC3E}">
        <p14:creationId xmlns:p14="http://schemas.microsoft.com/office/powerpoint/2010/main" val="9019576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1BBB6D0-247F-034D-AFAF-DD19A660DDC3}" type="slidenum">
              <a:rPr lang="en-US"/>
              <a:pPr>
                <a:defRPr/>
              </a:pPr>
              <a:t>‹#›</a:t>
            </a:fld>
            <a:endParaRPr lang="en-US"/>
          </a:p>
        </p:txBody>
      </p:sp>
    </p:spTree>
    <p:extLst>
      <p:ext uri="{BB962C8B-B14F-4D97-AF65-F5344CB8AC3E}">
        <p14:creationId xmlns:p14="http://schemas.microsoft.com/office/powerpoint/2010/main" val="32634298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5971AA1-AFDC-6645-B981-A3FAABECBA78}" type="slidenum">
              <a:rPr lang="en-US"/>
              <a:pPr>
                <a:defRPr/>
              </a:pPr>
              <a:t>‹#›</a:t>
            </a:fld>
            <a:endParaRPr lang="en-US"/>
          </a:p>
        </p:txBody>
      </p:sp>
    </p:spTree>
    <p:extLst>
      <p:ext uri="{BB962C8B-B14F-4D97-AF65-F5344CB8AC3E}">
        <p14:creationId xmlns:p14="http://schemas.microsoft.com/office/powerpoint/2010/main" val="13930628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44765F62-06EE-7F42-82E5-2195132A9374}" type="slidenum">
              <a:rPr lang="en-US"/>
              <a:pPr>
                <a:defRPr/>
              </a:pPr>
              <a:t>‹#›</a:t>
            </a:fld>
            <a:endParaRPr lang="en-US"/>
          </a:p>
        </p:txBody>
      </p:sp>
    </p:spTree>
    <p:extLst>
      <p:ext uri="{BB962C8B-B14F-4D97-AF65-F5344CB8AC3E}">
        <p14:creationId xmlns:p14="http://schemas.microsoft.com/office/powerpoint/2010/main" val="8222805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8C8B9081-9FA4-C749-B377-7F0D0C7F84E2}"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364291337"/>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5E419DB5-B62D-F948-97A8-2A021FCD0360}"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3391956531"/>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AD309095-E2F1-D14D-8CEA-27900A3FB3B6}"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1605212611"/>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416C3312-98A1-8941-8FC0-5FC255147CCF}"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1566163009"/>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379AD300-47C8-AA40-932C-2671B134E9B3}"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592979645"/>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AFA99122-805C-414E-8861-63DF805A8B9A}"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2275647537"/>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1E912391-36D3-A24F-A247-B6EDADB4CD58}"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127642197"/>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8307D6C1-26DE-774A-AB06-C79CFFDFE377}"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1425848137"/>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C01F901D-6BC8-1D4D-889F-FC74B46DBE62}"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1278267311"/>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1A49B3FE-370C-8940-A831-05F018C209BE}"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3365158874"/>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54B538EA-CBB2-7D44-B30A-F37DB512087D}"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1088106193"/>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E9052A9D-B530-474D-9C99-7809E92A31F1}"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3224289932"/>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20574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altLang="zh-TW" dirty="0">
              <a:solidFill>
                <a:srgbClr val="000000"/>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altLang="zh-TW" dirty="0">
              <a:solidFill>
                <a:srgbClr val="000000"/>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smtClean="0">
                <a:solidFill>
                  <a:srgbClr val="000000"/>
                </a:solidFill>
              </a:rPr>
              <a:pPr defTabSz="914400" eaLnBrk="0" fontAlgn="base" hangingPunct="0">
                <a:spcBef>
                  <a:spcPct val="0"/>
                </a:spcBef>
                <a:spcAft>
                  <a:spcPct val="0"/>
                </a:spcAft>
                <a:defRPr/>
              </a:pPr>
              <a:t>‹#›</a:t>
            </a:fld>
            <a:endParaRPr lang="en-US" altLang="zh-TW" dirty="0">
              <a:solidFill>
                <a:srgbClr val="000000"/>
              </a:solidFill>
            </a:endParaRPr>
          </a:p>
        </p:txBody>
      </p:sp>
    </p:spTree>
    <p:extLst>
      <p:ext uri="{BB962C8B-B14F-4D97-AF65-F5344CB8AC3E}">
        <p14:creationId xmlns:p14="http://schemas.microsoft.com/office/powerpoint/2010/main" val="233441768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1102363384"/>
      </p:ext>
    </p:extLst>
  </p:cSld>
  <p:clrMapOvr>
    <a:masterClrMapping/>
  </p:clrMapOvr>
  <p:transition>
    <p:wheel spokes="0"/>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3549891"/>
      </p:ext>
    </p:extLst>
  </p:cSld>
  <p:clrMapOvr>
    <a:masterClrMapping/>
  </p:clrMapOvr>
  <p:transition>
    <p:wheel spokes="0"/>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5142817"/>
      </p:ext>
    </p:extLst>
  </p:cSld>
  <p:clrMapOvr>
    <a:masterClrMapping/>
  </p:clrMapOvr>
  <p:transition>
    <p:wheel spokes="0"/>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0837288"/>
      </p:ext>
    </p:extLst>
  </p:cSld>
  <p:clrMapOvr>
    <a:masterClrMapping/>
  </p:clrMapOvr>
  <p:transition>
    <p:wheel spokes="0"/>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8647894"/>
      </p:ext>
    </p:extLst>
  </p:cSld>
  <p:clrMapOvr>
    <a:masterClrMapping/>
  </p:clrMapOvr>
  <p:transition>
    <p:wheel spokes="0"/>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564733878"/>
      </p:ext>
    </p:extLst>
  </p:cSld>
  <p:clrMapOvr>
    <a:masterClrMapping/>
  </p:clrMapOvr>
  <p:transition>
    <p:wheel spokes="0"/>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8595639"/>
      </p:ext>
    </p:extLst>
  </p:cSld>
  <p:clrMapOvr>
    <a:masterClrMapping/>
  </p:clrMapOvr>
  <p:transition>
    <p:wheel spokes="0"/>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56165318"/>
      </p:ext>
    </p:extLst>
  </p:cSld>
  <p:clrMapOvr>
    <a:masterClrMapping/>
  </p:clrMapOvr>
  <p:transition>
    <p:wheel spokes="0"/>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99758389"/>
      </p:ext>
    </p:extLst>
  </p:cSld>
  <p:clrMapOvr>
    <a:masterClrMapping/>
  </p:clrMapOvr>
  <p:transition>
    <p:wheel spokes="0"/>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8349712"/>
      </p:ext>
    </p:extLst>
  </p:cSld>
  <p:clrMapOvr>
    <a:masterClrMapping/>
  </p:clrMapOvr>
  <p:transition>
    <p:wheel spokes="0"/>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8274643"/>
      </p:ext>
    </p:extLst>
  </p:cSld>
  <p:clrMapOvr>
    <a:masterClrMapping/>
  </p:clrMapOvr>
  <p:transition>
    <p:wheel spokes="0"/>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A17EFA5-0D50-7046-800E-12818BE94FB4}" type="slidenum">
              <a:rPr lang="zh-CN" altLang="en-US" smtClean="0"/>
              <a:pPr>
                <a:defRPr/>
              </a:pPr>
              <a:t>‹#›</a:t>
            </a:fld>
            <a:endParaRPr lang="en-US" altLang="zh-CN" dirty="0"/>
          </a:p>
        </p:txBody>
      </p:sp>
    </p:spTree>
    <p:extLst>
      <p:ext uri="{BB962C8B-B14F-4D97-AF65-F5344CB8AC3E}">
        <p14:creationId xmlns:p14="http://schemas.microsoft.com/office/powerpoint/2010/main" val="574694691"/>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FC28428-AE38-9642-8240-B79E92E89C27}" type="slidenum">
              <a:rPr lang="zh-CN" altLang="en-US" smtClean="0"/>
              <a:pPr>
                <a:defRPr/>
              </a:pPr>
              <a:t>‹#›</a:t>
            </a:fld>
            <a:endParaRPr lang="en-US" altLang="zh-CN" dirty="0"/>
          </a:p>
        </p:txBody>
      </p:sp>
    </p:spTree>
    <p:extLst>
      <p:ext uri="{BB962C8B-B14F-4D97-AF65-F5344CB8AC3E}">
        <p14:creationId xmlns:p14="http://schemas.microsoft.com/office/powerpoint/2010/main" val="1441517580"/>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04CB2AF-C1C7-154B-AB84-7909A91CD8D7}" type="slidenum">
              <a:rPr lang="zh-CN" altLang="en-US" smtClean="0"/>
              <a:pPr>
                <a:defRPr/>
              </a:pPr>
              <a:t>‹#›</a:t>
            </a:fld>
            <a:endParaRPr lang="en-US" altLang="zh-CN" dirty="0"/>
          </a:p>
        </p:txBody>
      </p:sp>
    </p:spTree>
    <p:extLst>
      <p:ext uri="{BB962C8B-B14F-4D97-AF65-F5344CB8AC3E}">
        <p14:creationId xmlns:p14="http://schemas.microsoft.com/office/powerpoint/2010/main" val="3713006283"/>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A887178-7A94-A24D-A692-C2B3A858056E}" type="slidenum">
              <a:rPr lang="zh-CN" altLang="en-US" smtClean="0"/>
              <a:pPr>
                <a:defRPr/>
              </a:pPr>
              <a:t>‹#›</a:t>
            </a:fld>
            <a:endParaRPr lang="en-US" altLang="zh-CN" dirty="0"/>
          </a:p>
        </p:txBody>
      </p:sp>
    </p:spTree>
    <p:extLst>
      <p:ext uri="{BB962C8B-B14F-4D97-AF65-F5344CB8AC3E}">
        <p14:creationId xmlns:p14="http://schemas.microsoft.com/office/powerpoint/2010/main" val="2859495969"/>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BEC6BC3-F7AB-EA4D-B05F-D3E7EA2A437E}" type="slidenum">
              <a:rPr lang="zh-CN" altLang="en-US" smtClean="0"/>
              <a:pPr>
                <a:defRPr/>
              </a:pPr>
              <a:t>‹#›</a:t>
            </a:fld>
            <a:endParaRPr lang="en-US" altLang="zh-CN" dirty="0"/>
          </a:p>
        </p:txBody>
      </p:sp>
    </p:spTree>
    <p:extLst>
      <p:ext uri="{BB962C8B-B14F-4D97-AF65-F5344CB8AC3E}">
        <p14:creationId xmlns:p14="http://schemas.microsoft.com/office/powerpoint/2010/main" val="2676265335"/>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2B62BEF-DA0B-5E47-92FD-C4CB450DC442}" type="slidenum">
              <a:rPr lang="zh-CN" altLang="en-US" smtClean="0"/>
              <a:pPr>
                <a:defRPr/>
              </a:pPr>
              <a:t>‹#›</a:t>
            </a:fld>
            <a:endParaRPr lang="en-US" altLang="zh-CN" dirty="0"/>
          </a:p>
        </p:txBody>
      </p:sp>
    </p:spTree>
    <p:extLst>
      <p:ext uri="{BB962C8B-B14F-4D97-AF65-F5344CB8AC3E}">
        <p14:creationId xmlns:p14="http://schemas.microsoft.com/office/powerpoint/2010/main" val="1548181712"/>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8669CC9-3E95-634D-8C6F-D4DC46AFA0CA}" type="slidenum">
              <a:rPr lang="zh-CN" altLang="en-US" smtClean="0"/>
              <a:pPr>
                <a:defRPr/>
              </a:pPr>
              <a:t>‹#›</a:t>
            </a:fld>
            <a:endParaRPr lang="en-US" altLang="zh-CN" dirty="0"/>
          </a:p>
        </p:txBody>
      </p:sp>
    </p:spTree>
    <p:extLst>
      <p:ext uri="{BB962C8B-B14F-4D97-AF65-F5344CB8AC3E}">
        <p14:creationId xmlns:p14="http://schemas.microsoft.com/office/powerpoint/2010/main" val="3724604936"/>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94169CB-F87E-DA4A-BDF4-42CEF32BC676}" type="slidenum">
              <a:rPr lang="zh-CN" altLang="en-US" smtClean="0"/>
              <a:pPr>
                <a:defRPr/>
              </a:pPr>
              <a:t>‹#›</a:t>
            </a:fld>
            <a:endParaRPr lang="en-US" altLang="zh-CN" dirty="0"/>
          </a:p>
        </p:txBody>
      </p:sp>
    </p:spTree>
    <p:extLst>
      <p:ext uri="{BB962C8B-B14F-4D97-AF65-F5344CB8AC3E}">
        <p14:creationId xmlns:p14="http://schemas.microsoft.com/office/powerpoint/2010/main" val="3024244464"/>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F14843A-030F-FA44-B4B8-8B4A6BFF7C12}" type="slidenum">
              <a:rPr lang="zh-CN" altLang="en-US" smtClean="0"/>
              <a:pPr>
                <a:defRPr/>
              </a:pPr>
              <a:t>‹#›</a:t>
            </a:fld>
            <a:endParaRPr lang="en-US" altLang="zh-CN" dirty="0"/>
          </a:p>
        </p:txBody>
      </p:sp>
    </p:spTree>
    <p:extLst>
      <p:ext uri="{BB962C8B-B14F-4D97-AF65-F5344CB8AC3E}">
        <p14:creationId xmlns:p14="http://schemas.microsoft.com/office/powerpoint/2010/main" val="2145498450"/>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0288B05-D80A-8244-B2B1-BAAF72FC485C}" type="slidenum">
              <a:rPr lang="zh-CN" altLang="en-US" smtClean="0"/>
              <a:pPr>
                <a:defRPr/>
              </a:pPr>
              <a:t>‹#›</a:t>
            </a:fld>
            <a:endParaRPr lang="en-US" altLang="zh-CN" dirty="0"/>
          </a:p>
        </p:txBody>
      </p:sp>
    </p:spTree>
    <p:extLst>
      <p:ext uri="{BB962C8B-B14F-4D97-AF65-F5344CB8AC3E}">
        <p14:creationId xmlns:p14="http://schemas.microsoft.com/office/powerpoint/2010/main" val="1113345736"/>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0051B1E-0AFB-5141-B52D-EE223056F231}" type="slidenum">
              <a:rPr lang="zh-CN" altLang="en-US" smtClean="0"/>
              <a:pPr>
                <a:defRPr/>
              </a:pPr>
              <a:t>‹#›</a:t>
            </a:fld>
            <a:endParaRPr lang="en-US" altLang="zh-CN" dirty="0"/>
          </a:p>
        </p:txBody>
      </p:sp>
    </p:spTree>
    <p:extLst>
      <p:ext uri="{BB962C8B-B14F-4D97-AF65-F5344CB8AC3E}">
        <p14:creationId xmlns:p14="http://schemas.microsoft.com/office/powerpoint/2010/main" val="731838820"/>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pPr>
                <a:defRPr/>
              </a:pPr>
              <a:t>‹#›</a:t>
            </a:fld>
            <a:endParaRPr lang="en-US"/>
          </a:p>
        </p:txBody>
      </p:sp>
    </p:spTree>
    <p:extLst>
      <p:ext uri="{BB962C8B-B14F-4D97-AF65-F5344CB8AC3E}">
        <p14:creationId xmlns:p14="http://schemas.microsoft.com/office/powerpoint/2010/main" val="416382361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3CEFA5A-00BF-174A-BFB6-52F7F7D521CF}" type="slidenum">
              <a:rPr lang="zh-CN" altLang="en-US" smtClean="0"/>
              <a:pPr>
                <a:defRPr/>
              </a:pPr>
              <a:t>‹#›</a:t>
            </a:fld>
            <a:endParaRPr lang="en-US" altLang="zh-CN" dirty="0"/>
          </a:p>
        </p:txBody>
      </p:sp>
    </p:spTree>
    <p:extLst>
      <p:ext uri="{BB962C8B-B14F-4D97-AF65-F5344CB8AC3E}">
        <p14:creationId xmlns:p14="http://schemas.microsoft.com/office/powerpoint/2010/main" val="632068715"/>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535860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5255775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42257810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13145715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4056286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42199649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37952012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89705221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542773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152645799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01467665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06974472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63248496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6513869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90654296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11888161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22147315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9425070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2744367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903883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00354871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75178195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55691355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38797927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1918132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0890386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612430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95862200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pPr>
                <a:defRPr/>
              </a:pPr>
              <a:t>‹#›</a:t>
            </a:fld>
            <a:endParaRPr lang="en-US"/>
          </a:p>
        </p:txBody>
      </p:sp>
    </p:spTree>
    <p:extLst>
      <p:ext uri="{BB962C8B-B14F-4D97-AF65-F5344CB8AC3E}">
        <p14:creationId xmlns:p14="http://schemas.microsoft.com/office/powerpoint/2010/main" val="236442670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1178138"/>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5267691"/>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13655971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4865997"/>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7558899"/>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48092"/>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4211524"/>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6317149"/>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3160044"/>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1722541"/>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5195883"/>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3379188"/>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3937644"/>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49438"/>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23033041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defTabSz="914400" eaLnBrk="0" hangingPunct="0">
              <a:defRPr/>
            </a:pPr>
            <a:endParaRPr lang="en-US" b="1" i="0" dirty="0">
              <a:solidFill>
                <a:srgbClr val="FFFFFF"/>
              </a:solidFill>
              <a:latin typeface="Arial" panose="020B0604020202020204" pitchFamily="34" charset="0"/>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hangingPunct="0">
              <a:defRPr/>
            </a:pPr>
            <a:endParaRPr lang="en-US" b="1" i="0" dirty="0">
              <a:solidFill>
                <a:srgbClr val="FFFFFF"/>
              </a:solidFill>
              <a:latin typeface="Arial" panose="020B0604020202020204" pitchFamily="34" charset="0"/>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3083" name="Rectangle 11"/>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pPr lvl="0"/>
            <a:r>
              <a:rPr lang="en-US" noProof="0" dirty="0"/>
              <a:t>Click to edit Master title style</a:t>
            </a:r>
          </a:p>
        </p:txBody>
      </p:sp>
      <p:sp>
        <p:nvSpPr>
          <p:cNvPr id="3084" name="Rectangle 12"/>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pPr lvl="0"/>
            <a:r>
              <a:rPr lang="en-US" noProof="0" dirty="0"/>
              <a:t>Click to edit Master subtitle style</a:t>
            </a:r>
          </a:p>
        </p:txBody>
      </p:sp>
      <p:sp>
        <p:nvSpPr>
          <p:cNvPr id="13"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14"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15"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D8746E5B-B59E-E047-88A3-359310E3E0C8}" type="slidenum">
              <a:rPr lang="en-US" smtClean="0"/>
              <a:pPr>
                <a:defRPr/>
              </a:pPr>
              <a:t>‹#›</a:t>
            </a:fld>
            <a:endParaRPr lang="en-US" dirty="0"/>
          </a:p>
        </p:txBody>
      </p:sp>
    </p:spTree>
    <p:extLst>
      <p:ext uri="{BB962C8B-B14F-4D97-AF65-F5344CB8AC3E}">
        <p14:creationId xmlns:p14="http://schemas.microsoft.com/office/powerpoint/2010/main" val="236518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50BA77A1-8FE4-9447-AC36-0CAB267E9059}" type="slidenum">
              <a:rPr lang="en-US" smtClean="0"/>
              <a:pPr>
                <a:defRPr/>
              </a:pPr>
              <a:t>‹#›</a:t>
            </a:fld>
            <a:endParaRPr lang="en-US" dirty="0"/>
          </a:p>
        </p:txBody>
      </p:sp>
    </p:spTree>
    <p:extLst>
      <p:ext uri="{BB962C8B-B14F-4D97-AF65-F5344CB8AC3E}">
        <p14:creationId xmlns:p14="http://schemas.microsoft.com/office/powerpoint/2010/main" val="44557520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F3312E9F-FD4F-0D40-8BF6-C466090AC8C1}" type="slidenum">
              <a:rPr lang="en-US" smtClean="0"/>
              <a:pPr>
                <a:defRPr/>
              </a:pPr>
              <a:t>‹#›</a:t>
            </a:fld>
            <a:endParaRPr lang="en-US" dirty="0"/>
          </a:p>
        </p:txBody>
      </p:sp>
    </p:spTree>
    <p:extLst>
      <p:ext uri="{BB962C8B-B14F-4D97-AF65-F5344CB8AC3E}">
        <p14:creationId xmlns:p14="http://schemas.microsoft.com/office/powerpoint/2010/main" val="92780696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7"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86DABECC-A182-C44A-969F-083368A0340B}" type="slidenum">
              <a:rPr lang="en-US" smtClean="0"/>
              <a:pPr>
                <a:defRPr/>
              </a:pPr>
              <a:t>‹#›</a:t>
            </a:fld>
            <a:endParaRPr lang="en-US" dirty="0"/>
          </a:p>
        </p:txBody>
      </p:sp>
    </p:spTree>
    <p:extLst>
      <p:ext uri="{BB962C8B-B14F-4D97-AF65-F5344CB8AC3E}">
        <p14:creationId xmlns:p14="http://schemas.microsoft.com/office/powerpoint/2010/main" val="44626073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8"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9"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ECA9A223-6634-524E-8F5C-033FA7A715FA}" type="slidenum">
              <a:rPr lang="en-US" smtClean="0"/>
              <a:pPr>
                <a:defRPr/>
              </a:pPr>
              <a:t>‹#›</a:t>
            </a:fld>
            <a:endParaRPr lang="en-US" dirty="0"/>
          </a:p>
        </p:txBody>
      </p:sp>
    </p:spTree>
    <p:extLst>
      <p:ext uri="{BB962C8B-B14F-4D97-AF65-F5344CB8AC3E}">
        <p14:creationId xmlns:p14="http://schemas.microsoft.com/office/powerpoint/2010/main" val="89132224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5"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B89444F9-C725-1F47-BBD5-8E101D7F0ABD}" type="slidenum">
              <a:rPr lang="en-US" smtClean="0"/>
              <a:pPr>
                <a:defRPr/>
              </a:pPr>
              <a:t>‹#›</a:t>
            </a:fld>
            <a:endParaRPr lang="en-US" dirty="0"/>
          </a:p>
        </p:txBody>
      </p:sp>
    </p:spTree>
    <p:extLst>
      <p:ext uri="{BB962C8B-B14F-4D97-AF65-F5344CB8AC3E}">
        <p14:creationId xmlns:p14="http://schemas.microsoft.com/office/powerpoint/2010/main" val="265733022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3"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4"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09DB53A5-CFD8-EE4A-8954-DBC6ECE96E29}" type="slidenum">
              <a:rPr lang="en-US" smtClean="0"/>
              <a:pPr>
                <a:defRPr/>
              </a:pPr>
              <a:t>‹#›</a:t>
            </a:fld>
            <a:endParaRPr lang="en-US" dirty="0"/>
          </a:p>
        </p:txBody>
      </p:sp>
    </p:spTree>
    <p:extLst>
      <p:ext uri="{BB962C8B-B14F-4D97-AF65-F5344CB8AC3E}">
        <p14:creationId xmlns:p14="http://schemas.microsoft.com/office/powerpoint/2010/main" val="24167234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7"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3DD929EE-20EB-5844-89F3-CA5A64A452B6}" type="slidenum">
              <a:rPr lang="en-US" smtClean="0"/>
              <a:pPr>
                <a:defRPr/>
              </a:pPr>
              <a:t>‹#›</a:t>
            </a:fld>
            <a:endParaRPr lang="en-US" dirty="0"/>
          </a:p>
        </p:txBody>
      </p:sp>
    </p:spTree>
    <p:extLst>
      <p:ext uri="{BB962C8B-B14F-4D97-AF65-F5344CB8AC3E}">
        <p14:creationId xmlns:p14="http://schemas.microsoft.com/office/powerpoint/2010/main" val="376275135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7"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A7CF75A1-9D62-C44B-9D17-B433C5578708}" type="slidenum">
              <a:rPr lang="en-US" smtClean="0"/>
              <a:pPr>
                <a:defRPr/>
              </a:pPr>
              <a:t>‹#›</a:t>
            </a:fld>
            <a:endParaRPr lang="en-US" dirty="0"/>
          </a:p>
        </p:txBody>
      </p:sp>
    </p:spTree>
    <p:extLst>
      <p:ext uri="{BB962C8B-B14F-4D97-AF65-F5344CB8AC3E}">
        <p14:creationId xmlns:p14="http://schemas.microsoft.com/office/powerpoint/2010/main" val="158173096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06A5CF4F-4792-4F4E-9B49-361E237C8E4C}" type="slidenum">
              <a:rPr lang="en-US" smtClean="0"/>
              <a:pPr>
                <a:defRPr/>
              </a:pPr>
              <a:t>‹#›</a:t>
            </a:fld>
            <a:endParaRPr lang="en-US" dirty="0"/>
          </a:p>
        </p:txBody>
      </p:sp>
    </p:spTree>
    <p:extLst>
      <p:ext uri="{BB962C8B-B14F-4D97-AF65-F5344CB8AC3E}">
        <p14:creationId xmlns:p14="http://schemas.microsoft.com/office/powerpoint/2010/main" val="22812276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92278768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9AF5FD30-7AE8-2543-A2BA-C511E7D9CEDF}" type="slidenum">
              <a:rPr lang="en-US" smtClean="0"/>
              <a:pPr>
                <a:defRPr/>
              </a:pPr>
              <a:t>‹#›</a:t>
            </a:fld>
            <a:endParaRPr lang="en-US" dirty="0"/>
          </a:p>
        </p:txBody>
      </p:sp>
    </p:spTree>
    <p:extLst>
      <p:ext uri="{BB962C8B-B14F-4D97-AF65-F5344CB8AC3E}">
        <p14:creationId xmlns:p14="http://schemas.microsoft.com/office/powerpoint/2010/main" val="133383861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3"/>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7" name="Rectangle 15"/>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10CC26C6-7DA8-B14F-BBA5-F8DD03B672B8}" type="slidenum">
              <a:rPr lang="en-US" smtClean="0"/>
              <a:pPr>
                <a:defRPr/>
              </a:pPr>
              <a:t>‹#›</a:t>
            </a:fld>
            <a:endParaRPr lang="en-US" dirty="0"/>
          </a:p>
        </p:txBody>
      </p:sp>
    </p:spTree>
    <p:extLst>
      <p:ext uri="{BB962C8B-B14F-4D97-AF65-F5344CB8AC3E}">
        <p14:creationId xmlns:p14="http://schemas.microsoft.com/office/powerpoint/2010/main" val="336601500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6316432C-FE93-4987-90B3-C28CCDB86909}" type="slidenum">
              <a:rPr lang="en-GB"/>
              <a:pPr>
                <a:defRPr/>
              </a:pPr>
              <a:t>‹#›</a:t>
            </a:fld>
            <a:endParaRPr lang="en-GB"/>
          </a:p>
        </p:txBody>
      </p:sp>
    </p:spTree>
    <p:extLst>
      <p:ext uri="{BB962C8B-B14F-4D97-AF65-F5344CB8AC3E}">
        <p14:creationId xmlns:p14="http://schemas.microsoft.com/office/powerpoint/2010/main" val="322637264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A2780BD7-8F07-47EE-81D2-81BAD9712EEB}" type="slidenum">
              <a:rPr lang="en-GB"/>
              <a:pPr>
                <a:defRPr/>
              </a:pPr>
              <a:t>‹#›</a:t>
            </a:fld>
            <a:endParaRPr lang="en-GB"/>
          </a:p>
        </p:txBody>
      </p:sp>
    </p:spTree>
    <p:extLst>
      <p:ext uri="{BB962C8B-B14F-4D97-AF65-F5344CB8AC3E}">
        <p14:creationId xmlns:p14="http://schemas.microsoft.com/office/powerpoint/2010/main" val="361677081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E1D63C8F-F3F6-4560-AD81-80AFF6E7A396}" type="slidenum">
              <a:rPr lang="en-GB"/>
              <a:pPr>
                <a:defRPr/>
              </a:pPr>
              <a:t>‹#›</a:t>
            </a:fld>
            <a:endParaRPr lang="en-GB"/>
          </a:p>
        </p:txBody>
      </p:sp>
    </p:spTree>
    <p:extLst>
      <p:ext uri="{BB962C8B-B14F-4D97-AF65-F5344CB8AC3E}">
        <p14:creationId xmlns:p14="http://schemas.microsoft.com/office/powerpoint/2010/main" val="212121893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14"/>
          <p:cNvSpPr>
            <a:spLocks noGrp="1" noChangeArrowheads="1"/>
          </p:cNvSpPr>
          <p:nvPr>
            <p:ph type="sldNum" idx="10"/>
          </p:nvPr>
        </p:nvSpPr>
        <p:spPr/>
        <p:txBody>
          <a:bodyPr/>
          <a:lstStyle>
            <a:lvl1pPr>
              <a:defRPr>
                <a:ea typeface="ＭＳ Ｐゴシック"/>
              </a:defRPr>
            </a:lvl1pPr>
          </a:lstStyle>
          <a:p>
            <a:pPr>
              <a:defRPr/>
            </a:pPr>
            <a:fld id="{5325DDB6-9685-4C74-9B87-94D6B12D8E84}" type="slidenum">
              <a:rPr lang="en-GB"/>
              <a:pPr>
                <a:defRPr/>
              </a:pPr>
              <a:t>‹#›</a:t>
            </a:fld>
            <a:endParaRPr lang="en-GB"/>
          </a:p>
        </p:txBody>
      </p:sp>
    </p:spTree>
    <p:extLst>
      <p:ext uri="{BB962C8B-B14F-4D97-AF65-F5344CB8AC3E}">
        <p14:creationId xmlns:p14="http://schemas.microsoft.com/office/powerpoint/2010/main" val="258661140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14"/>
          <p:cNvSpPr>
            <a:spLocks noGrp="1" noChangeArrowheads="1"/>
          </p:cNvSpPr>
          <p:nvPr>
            <p:ph type="sldNum" idx="10"/>
          </p:nvPr>
        </p:nvSpPr>
        <p:spPr/>
        <p:txBody>
          <a:bodyPr/>
          <a:lstStyle>
            <a:lvl1pPr>
              <a:defRPr>
                <a:ea typeface="ＭＳ Ｐゴシック"/>
              </a:defRPr>
            </a:lvl1pPr>
          </a:lstStyle>
          <a:p>
            <a:pPr>
              <a:defRPr/>
            </a:pPr>
            <a:fld id="{98CBC1D8-346F-477F-A453-D51F3CA16304}" type="slidenum">
              <a:rPr lang="en-GB"/>
              <a:pPr>
                <a:defRPr/>
              </a:pPr>
              <a:t>‹#›</a:t>
            </a:fld>
            <a:endParaRPr lang="en-GB"/>
          </a:p>
        </p:txBody>
      </p:sp>
    </p:spTree>
    <p:extLst>
      <p:ext uri="{BB962C8B-B14F-4D97-AF65-F5344CB8AC3E}">
        <p14:creationId xmlns:p14="http://schemas.microsoft.com/office/powerpoint/2010/main" val="90605441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14"/>
          <p:cNvSpPr>
            <a:spLocks noGrp="1" noChangeArrowheads="1"/>
          </p:cNvSpPr>
          <p:nvPr>
            <p:ph type="sldNum" idx="10"/>
          </p:nvPr>
        </p:nvSpPr>
        <p:spPr/>
        <p:txBody>
          <a:bodyPr/>
          <a:lstStyle>
            <a:lvl1pPr>
              <a:defRPr>
                <a:ea typeface="ＭＳ Ｐゴシック"/>
              </a:defRPr>
            </a:lvl1pPr>
          </a:lstStyle>
          <a:p>
            <a:pPr>
              <a:defRPr/>
            </a:pPr>
            <a:fld id="{AB0A441E-7D28-49E5-A778-1EE73B44266E}" type="slidenum">
              <a:rPr lang="en-GB"/>
              <a:pPr>
                <a:defRPr/>
              </a:pPr>
              <a:t>‹#›</a:t>
            </a:fld>
            <a:endParaRPr lang="en-GB"/>
          </a:p>
        </p:txBody>
      </p:sp>
    </p:spTree>
    <p:extLst>
      <p:ext uri="{BB962C8B-B14F-4D97-AF65-F5344CB8AC3E}">
        <p14:creationId xmlns:p14="http://schemas.microsoft.com/office/powerpoint/2010/main" val="98292442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p:txBody>
          <a:bodyPr/>
          <a:lstStyle>
            <a:lvl1pPr>
              <a:defRPr>
                <a:ea typeface="ＭＳ Ｐゴシック"/>
              </a:defRPr>
            </a:lvl1pPr>
          </a:lstStyle>
          <a:p>
            <a:pPr>
              <a:defRPr/>
            </a:pPr>
            <a:fld id="{0A507D30-FD77-4B3C-B30E-034785E558A9}" type="slidenum">
              <a:rPr lang="en-GB"/>
              <a:pPr>
                <a:defRPr/>
              </a:pPr>
              <a:t>‹#›</a:t>
            </a:fld>
            <a:endParaRPr lang="en-GB"/>
          </a:p>
        </p:txBody>
      </p:sp>
    </p:spTree>
    <p:extLst>
      <p:ext uri="{BB962C8B-B14F-4D97-AF65-F5344CB8AC3E}">
        <p14:creationId xmlns:p14="http://schemas.microsoft.com/office/powerpoint/2010/main" val="214848216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4"/>
          <p:cNvSpPr>
            <a:spLocks noGrp="1" noChangeArrowheads="1"/>
          </p:cNvSpPr>
          <p:nvPr>
            <p:ph type="sldNum" idx="10"/>
          </p:nvPr>
        </p:nvSpPr>
        <p:spPr/>
        <p:txBody>
          <a:bodyPr/>
          <a:lstStyle>
            <a:lvl1pPr>
              <a:defRPr>
                <a:ea typeface="ＭＳ Ｐゴシック"/>
              </a:defRPr>
            </a:lvl1pPr>
          </a:lstStyle>
          <a:p>
            <a:pPr>
              <a:defRPr/>
            </a:pPr>
            <a:fld id="{C35F999A-2B97-46D6-B86C-A6B8367E85D6}" type="slidenum">
              <a:rPr lang="en-GB"/>
              <a:pPr>
                <a:defRPr/>
              </a:pPr>
              <a:t>‹#›</a:t>
            </a:fld>
            <a:endParaRPr lang="en-GB"/>
          </a:p>
        </p:txBody>
      </p:sp>
    </p:spTree>
    <p:extLst>
      <p:ext uri="{BB962C8B-B14F-4D97-AF65-F5344CB8AC3E}">
        <p14:creationId xmlns:p14="http://schemas.microsoft.com/office/powerpoint/2010/main" val="369324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28068737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4"/>
          <p:cNvSpPr>
            <a:spLocks noGrp="1" noChangeArrowheads="1"/>
          </p:cNvSpPr>
          <p:nvPr>
            <p:ph type="sldNum" idx="10"/>
          </p:nvPr>
        </p:nvSpPr>
        <p:spPr/>
        <p:txBody>
          <a:bodyPr/>
          <a:lstStyle>
            <a:lvl1pPr>
              <a:defRPr>
                <a:ea typeface="ＭＳ Ｐゴシック"/>
              </a:defRPr>
            </a:lvl1pPr>
          </a:lstStyle>
          <a:p>
            <a:pPr>
              <a:defRPr/>
            </a:pPr>
            <a:fld id="{88A8FF51-A96E-4E9F-87D7-B84EC9F9DD9F}" type="slidenum">
              <a:rPr lang="en-GB"/>
              <a:pPr>
                <a:defRPr/>
              </a:pPr>
              <a:t>‹#›</a:t>
            </a:fld>
            <a:endParaRPr lang="en-GB"/>
          </a:p>
        </p:txBody>
      </p:sp>
    </p:spTree>
    <p:extLst>
      <p:ext uri="{BB962C8B-B14F-4D97-AF65-F5344CB8AC3E}">
        <p14:creationId xmlns:p14="http://schemas.microsoft.com/office/powerpoint/2010/main" val="422706287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D31A23CB-0E48-4BBD-A1AD-47107574695A}" type="slidenum">
              <a:rPr lang="en-GB"/>
              <a:pPr>
                <a:defRPr/>
              </a:pPr>
              <a:t>‹#›</a:t>
            </a:fld>
            <a:endParaRPr lang="en-GB"/>
          </a:p>
        </p:txBody>
      </p:sp>
    </p:spTree>
    <p:extLst>
      <p:ext uri="{BB962C8B-B14F-4D97-AF65-F5344CB8AC3E}">
        <p14:creationId xmlns:p14="http://schemas.microsoft.com/office/powerpoint/2010/main" val="35243483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DAA56272-7C45-4864-8A3D-E6BD4AC7ED6B}" type="slidenum">
              <a:rPr lang="en-GB"/>
              <a:pPr>
                <a:defRPr/>
              </a:pPr>
              <a:t>‹#›</a:t>
            </a:fld>
            <a:endParaRPr lang="en-GB"/>
          </a:p>
        </p:txBody>
      </p:sp>
    </p:spTree>
    <p:extLst>
      <p:ext uri="{BB962C8B-B14F-4D97-AF65-F5344CB8AC3E}">
        <p14:creationId xmlns:p14="http://schemas.microsoft.com/office/powerpoint/2010/main" val="326540439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26"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b="1" i="0">
                <a:solidFill>
                  <a:srgbClr val="00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6" charset="2"/>
              <a:buNone/>
              <a:defRPr b="1" i="0">
                <a:solidFill>
                  <a:srgbClr val="FFFFFF"/>
                </a:solidFill>
                <a:latin typeface="Arial" panose="020B0604020202020204" pitchFamily="34" charset="0"/>
                <a:cs typeface="Arial" panose="020B0604020202020204" pitchFamily="34" charset="0"/>
              </a:defRPr>
            </a:lvl1pPr>
          </a:lstStyle>
          <a:p>
            <a:r>
              <a:rPr lang="en-US" dirty="0"/>
              <a:t>Click to edit Master subtitle style</a:t>
            </a:r>
          </a:p>
        </p:txBody>
      </p:sp>
      <p:sp>
        <p:nvSpPr>
          <p:cNvPr id="36" name="Rectangle 36"/>
          <p:cNvSpPr>
            <a:spLocks noGrp="1" noChangeArrowheads="1"/>
          </p:cNvSpPr>
          <p:nvPr>
            <p:ph type="dt" sz="quarter" idx="10"/>
          </p:nvPr>
        </p:nvSpPr>
        <p:spPr>
          <a:xfrm>
            <a:off x="1143000" y="6248400"/>
            <a:ext cx="1905000" cy="457200"/>
          </a:xfrm>
          <a:prstGeom prst="rect">
            <a:avLst/>
          </a:prstGeom>
        </p:spPr>
        <p:txBody>
          <a:bodyPr/>
          <a:lstStyle>
            <a:lvl1pPr>
              <a:defRPr>
                <a:solidFill>
                  <a:srgbClr val="FFFFFF"/>
                </a:solidFill>
                <a:latin typeface="Times New Roman" pitchFamily="-107" charset="0"/>
                <a:ea typeface="+mn-ea"/>
                <a:cs typeface="+mn-cs"/>
              </a:defRPr>
            </a:lvl1pPr>
          </a:lstStyle>
          <a:p>
            <a:pPr>
              <a:defRPr/>
            </a:pPr>
            <a:endParaRPr lang="en-US"/>
          </a:p>
        </p:txBody>
      </p:sp>
      <p:sp>
        <p:nvSpPr>
          <p:cNvPr id="37" name="Rectangle 37"/>
          <p:cNvSpPr>
            <a:spLocks noGrp="1" noChangeArrowheads="1"/>
          </p:cNvSpPr>
          <p:nvPr>
            <p:ph type="ftr" sz="quarter" idx="11"/>
          </p:nvPr>
        </p:nvSpPr>
        <p:spPr>
          <a:xfrm>
            <a:off x="3581400" y="6248400"/>
            <a:ext cx="2895600" cy="457200"/>
          </a:xfrm>
          <a:prstGeom prst="rect">
            <a:avLst/>
          </a:prstGeom>
        </p:spPr>
        <p:txBody>
          <a:bodyPr/>
          <a:lstStyle>
            <a:lvl1pPr>
              <a:defRPr>
                <a:solidFill>
                  <a:srgbClr val="FFFFFF"/>
                </a:solidFill>
                <a:latin typeface="Times New Roman" pitchFamily="-107" charset="0"/>
                <a:ea typeface="+mn-ea"/>
                <a:cs typeface="+mn-cs"/>
              </a:defRPr>
            </a:lvl1pPr>
          </a:lstStyle>
          <a:p>
            <a:pPr>
              <a:defRPr/>
            </a:pPr>
            <a:endParaRPr lang="en-US"/>
          </a:p>
        </p:txBody>
      </p:sp>
      <p:sp>
        <p:nvSpPr>
          <p:cNvPr id="38" name="Rectangle 3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pPr>
              <a:defRPr/>
            </a:pPr>
            <a:fld id="{91ED30F9-9E0F-A540-9FB4-E0E0E5C32367}" type="slidenum">
              <a:rPr lang="en-US"/>
              <a:pPr>
                <a:defRPr/>
              </a:pPr>
              <a:t>‹#›</a:t>
            </a:fld>
            <a:endParaRPr lang="en-US"/>
          </a:p>
        </p:txBody>
      </p:sp>
    </p:spTree>
    <p:extLst>
      <p:ext uri="{BB962C8B-B14F-4D97-AF65-F5344CB8AC3E}">
        <p14:creationId xmlns:p14="http://schemas.microsoft.com/office/powerpoint/2010/main" val="48192802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FEDCC69-B6A0-7345-997A-D341BB86983F}" type="slidenum">
              <a:rPr lang="en-US"/>
              <a:pPr>
                <a:defRPr/>
              </a:pPr>
              <a:t>‹#›</a:t>
            </a:fld>
            <a:endParaRPr lang="en-US"/>
          </a:p>
        </p:txBody>
      </p:sp>
    </p:spTree>
    <p:extLst>
      <p:ext uri="{BB962C8B-B14F-4D97-AF65-F5344CB8AC3E}">
        <p14:creationId xmlns:p14="http://schemas.microsoft.com/office/powerpoint/2010/main" val="113595350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18661BC-5D6D-A04C-BF9D-0C470AFD8263}" type="slidenum">
              <a:rPr lang="en-US"/>
              <a:pPr>
                <a:defRPr/>
              </a:pPr>
              <a:t>‹#›</a:t>
            </a:fld>
            <a:endParaRPr lang="en-US"/>
          </a:p>
        </p:txBody>
      </p:sp>
    </p:spTree>
    <p:extLst>
      <p:ext uri="{BB962C8B-B14F-4D97-AF65-F5344CB8AC3E}">
        <p14:creationId xmlns:p14="http://schemas.microsoft.com/office/powerpoint/2010/main" val="372774490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69A21D6-953D-AD4F-9C02-681AE16D7ADD}" type="slidenum">
              <a:rPr lang="en-US"/>
              <a:pPr>
                <a:defRPr/>
              </a:pPr>
              <a:t>‹#›</a:t>
            </a:fld>
            <a:endParaRPr lang="en-US"/>
          </a:p>
        </p:txBody>
      </p:sp>
    </p:spTree>
    <p:extLst>
      <p:ext uri="{BB962C8B-B14F-4D97-AF65-F5344CB8AC3E}">
        <p14:creationId xmlns:p14="http://schemas.microsoft.com/office/powerpoint/2010/main" val="81468759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8" name="Footer Placeholder 7"/>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9" name="Slide Number Placeholder 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0B5B33D-A8E6-AD47-8655-3A0B9497351B}" type="slidenum">
              <a:rPr lang="en-US"/>
              <a:pPr>
                <a:defRPr/>
              </a:pPr>
              <a:t>‹#›</a:t>
            </a:fld>
            <a:endParaRPr lang="en-US"/>
          </a:p>
        </p:txBody>
      </p:sp>
    </p:spTree>
    <p:extLst>
      <p:ext uri="{BB962C8B-B14F-4D97-AF65-F5344CB8AC3E}">
        <p14:creationId xmlns:p14="http://schemas.microsoft.com/office/powerpoint/2010/main" val="305407232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4" name="Footer Placeholder 3"/>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Slide Number Placeholder 4"/>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FC4957F-D71D-AA40-9C20-5B3F5843F5F7}" type="slidenum">
              <a:rPr lang="en-US"/>
              <a:pPr>
                <a:defRPr/>
              </a:pPr>
              <a:t>‹#›</a:t>
            </a:fld>
            <a:endParaRPr lang="en-US"/>
          </a:p>
        </p:txBody>
      </p:sp>
    </p:spTree>
    <p:extLst>
      <p:ext uri="{BB962C8B-B14F-4D97-AF65-F5344CB8AC3E}">
        <p14:creationId xmlns:p14="http://schemas.microsoft.com/office/powerpoint/2010/main" val="137787778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3" name="Footer Placeholder 2"/>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4" name="Slide Number Placeholder 3"/>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0AA86DF-0327-574D-9569-B326F835CCFA}" type="slidenum">
              <a:rPr lang="en-US"/>
              <a:pPr>
                <a:defRPr/>
              </a:pPr>
              <a:t>‹#›</a:t>
            </a:fld>
            <a:endParaRPr lang="en-US"/>
          </a:p>
        </p:txBody>
      </p:sp>
    </p:spTree>
    <p:extLst>
      <p:ext uri="{BB962C8B-B14F-4D97-AF65-F5344CB8AC3E}">
        <p14:creationId xmlns:p14="http://schemas.microsoft.com/office/powerpoint/2010/main" val="1306634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64740235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3263950-C28D-E445-B1F7-5B8EB4986405}" type="slidenum">
              <a:rPr lang="en-US"/>
              <a:pPr>
                <a:defRPr/>
              </a:pPr>
              <a:t>‹#›</a:t>
            </a:fld>
            <a:endParaRPr lang="en-US"/>
          </a:p>
        </p:txBody>
      </p:sp>
    </p:spTree>
    <p:extLst>
      <p:ext uri="{BB962C8B-B14F-4D97-AF65-F5344CB8AC3E}">
        <p14:creationId xmlns:p14="http://schemas.microsoft.com/office/powerpoint/2010/main" val="303474549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4131230-688A-2449-BCB2-A37F0D01BA5B}" type="slidenum">
              <a:rPr lang="en-US"/>
              <a:pPr>
                <a:defRPr/>
              </a:pPr>
              <a:t>‹#›</a:t>
            </a:fld>
            <a:endParaRPr lang="en-US"/>
          </a:p>
        </p:txBody>
      </p:sp>
    </p:spTree>
    <p:extLst>
      <p:ext uri="{BB962C8B-B14F-4D97-AF65-F5344CB8AC3E}">
        <p14:creationId xmlns:p14="http://schemas.microsoft.com/office/powerpoint/2010/main" val="145129746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69B04D-9B16-4748-947E-92B3D1985563}" type="slidenum">
              <a:rPr lang="en-US"/>
              <a:pPr>
                <a:defRPr/>
              </a:pPr>
              <a:t>‹#›</a:t>
            </a:fld>
            <a:endParaRPr lang="en-US"/>
          </a:p>
        </p:txBody>
      </p:sp>
    </p:spTree>
    <p:extLst>
      <p:ext uri="{BB962C8B-B14F-4D97-AF65-F5344CB8AC3E}">
        <p14:creationId xmlns:p14="http://schemas.microsoft.com/office/powerpoint/2010/main" val="366247637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64D8C88-0027-B14E-887D-DA6A21EBBC96}" type="slidenum">
              <a:rPr lang="en-US"/>
              <a:pPr>
                <a:defRPr/>
              </a:pPr>
              <a:t>‹#›</a:t>
            </a:fld>
            <a:endParaRPr lang="en-US"/>
          </a:p>
        </p:txBody>
      </p:sp>
    </p:spTree>
    <p:extLst>
      <p:ext uri="{BB962C8B-B14F-4D97-AF65-F5344CB8AC3E}">
        <p14:creationId xmlns:p14="http://schemas.microsoft.com/office/powerpoint/2010/main" val="83023980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132388" y="1946275"/>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132388" y="4079875"/>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1273302-F4EE-6443-8F84-104E278F6E1B}" type="slidenum">
              <a:rPr lang="en-US"/>
              <a:pPr>
                <a:defRPr/>
              </a:pPr>
              <a:t>‹#›</a:t>
            </a:fld>
            <a:endParaRPr lang="en-US"/>
          </a:p>
        </p:txBody>
      </p:sp>
    </p:spTree>
    <p:extLst>
      <p:ext uri="{BB962C8B-B14F-4D97-AF65-F5344CB8AC3E}">
        <p14:creationId xmlns:p14="http://schemas.microsoft.com/office/powerpoint/2010/main" val="396724818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1169988" y="1946275"/>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3736E6A-14FB-364C-92E0-D1CB78ABB83C}" type="slidenum">
              <a:rPr lang="en-US"/>
              <a:pPr>
                <a:defRPr/>
              </a:pPr>
              <a:t>‹#›</a:t>
            </a:fld>
            <a:endParaRPr lang="en-US"/>
          </a:p>
        </p:txBody>
      </p:sp>
    </p:spTree>
    <p:extLst>
      <p:ext uri="{BB962C8B-B14F-4D97-AF65-F5344CB8AC3E}">
        <p14:creationId xmlns:p14="http://schemas.microsoft.com/office/powerpoint/2010/main" val="132125242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B15C873-493C-EB48-B561-9BF40A59BDC0}" type="slidenum">
              <a:rPr lang="en-US"/>
              <a:pPr>
                <a:defRPr/>
              </a:pPr>
              <a:t>‹#›</a:t>
            </a:fld>
            <a:endParaRPr lang="en-US"/>
          </a:p>
        </p:txBody>
      </p:sp>
    </p:spTree>
    <p:extLst>
      <p:ext uri="{BB962C8B-B14F-4D97-AF65-F5344CB8AC3E}">
        <p14:creationId xmlns:p14="http://schemas.microsoft.com/office/powerpoint/2010/main" val="50535602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132388" y="1946275"/>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132388" y="4079875"/>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2371D64-5FE1-7046-BC63-52789F97F50A}" type="slidenum">
              <a:rPr lang="en-US"/>
              <a:pPr>
                <a:defRPr/>
              </a:pPr>
              <a:t>‹#›</a:t>
            </a:fld>
            <a:endParaRPr lang="en-US"/>
          </a:p>
        </p:txBody>
      </p:sp>
    </p:spTree>
    <p:extLst>
      <p:ext uri="{BB962C8B-B14F-4D97-AF65-F5344CB8AC3E}">
        <p14:creationId xmlns:p14="http://schemas.microsoft.com/office/powerpoint/2010/main" val="370613555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0F72E9CC-9E54-4244-8C7F-CB2D2AB2CB8D}" type="slidenum">
              <a:rPr lang="en-US"/>
              <a:pPr>
                <a:defRPr/>
              </a:pPr>
              <a:t>‹#›</a:t>
            </a:fld>
            <a:endParaRPr lang="en-US"/>
          </a:p>
        </p:txBody>
      </p:sp>
    </p:spTree>
    <p:extLst>
      <p:ext uri="{BB962C8B-B14F-4D97-AF65-F5344CB8AC3E}">
        <p14:creationId xmlns:p14="http://schemas.microsoft.com/office/powerpoint/2010/main" val="261976587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85546E2-C9FB-0A4A-895B-BB70BEE38D0E}" type="slidenum">
              <a:rPr lang="en-US"/>
              <a:pPr>
                <a:defRPr/>
              </a:pPr>
              <a:t>‹#›</a:t>
            </a:fld>
            <a:endParaRPr lang="en-US"/>
          </a:p>
        </p:txBody>
      </p:sp>
    </p:spTree>
    <p:extLst>
      <p:ext uri="{BB962C8B-B14F-4D97-AF65-F5344CB8AC3E}">
        <p14:creationId xmlns:p14="http://schemas.microsoft.com/office/powerpoint/2010/main" val="26615818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62573893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494F51C2-5B00-D142-B931-6F86CE963E7A}" type="slidenum">
              <a:rPr lang="en-US"/>
              <a:pPr>
                <a:defRPr/>
              </a:pPr>
              <a:t>‹#›</a:t>
            </a:fld>
            <a:endParaRPr lang="en-US"/>
          </a:p>
        </p:txBody>
      </p:sp>
    </p:spTree>
    <p:extLst>
      <p:ext uri="{BB962C8B-B14F-4D97-AF65-F5344CB8AC3E}">
        <p14:creationId xmlns:p14="http://schemas.microsoft.com/office/powerpoint/2010/main" val="158735532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8F0CC95-2055-624D-963D-DF04283450F5}" type="slidenum">
              <a:rPr lang="en-US"/>
              <a:pPr>
                <a:defRPr/>
              </a:pPr>
              <a:t>‹#›</a:t>
            </a:fld>
            <a:endParaRPr lang="en-US"/>
          </a:p>
        </p:txBody>
      </p:sp>
    </p:spTree>
    <p:extLst>
      <p:ext uri="{BB962C8B-B14F-4D97-AF65-F5344CB8AC3E}">
        <p14:creationId xmlns:p14="http://schemas.microsoft.com/office/powerpoint/2010/main" val="264780958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EE205465-098D-4B45-8126-61FF6BF1CFCD}" type="slidenum">
              <a:rPr lang="en-US"/>
              <a:pPr>
                <a:defRPr/>
              </a:pPr>
              <a:t>‹#›</a:t>
            </a:fld>
            <a:endParaRPr lang="en-US"/>
          </a:p>
        </p:txBody>
      </p:sp>
    </p:spTree>
    <p:extLst>
      <p:ext uri="{BB962C8B-B14F-4D97-AF65-F5344CB8AC3E}">
        <p14:creationId xmlns:p14="http://schemas.microsoft.com/office/powerpoint/2010/main" val="398126114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20721ADD-4BFA-D14F-A3D0-5A1E9C423F74}" type="slidenum">
              <a:rPr lang="en-US"/>
              <a:pPr>
                <a:defRPr/>
              </a:pPr>
              <a:t>‹#›</a:t>
            </a:fld>
            <a:endParaRPr lang="en-US"/>
          </a:p>
        </p:txBody>
      </p:sp>
    </p:spTree>
    <p:extLst>
      <p:ext uri="{BB962C8B-B14F-4D97-AF65-F5344CB8AC3E}">
        <p14:creationId xmlns:p14="http://schemas.microsoft.com/office/powerpoint/2010/main" val="96321599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65B8A61C-063B-8E43-951E-A08990268D56}" type="slidenum">
              <a:rPr lang="en-US"/>
              <a:pPr>
                <a:defRPr/>
              </a:pPr>
              <a:t>‹#›</a:t>
            </a:fld>
            <a:endParaRPr lang="en-US"/>
          </a:p>
        </p:txBody>
      </p:sp>
    </p:spTree>
    <p:extLst>
      <p:ext uri="{BB962C8B-B14F-4D97-AF65-F5344CB8AC3E}">
        <p14:creationId xmlns:p14="http://schemas.microsoft.com/office/powerpoint/2010/main" val="383907835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4358787A-5975-A046-915E-4CE9D961EED2}" type="slidenum">
              <a:rPr lang="en-US"/>
              <a:pPr>
                <a:defRPr/>
              </a:pPr>
              <a:t>‹#›</a:t>
            </a:fld>
            <a:endParaRPr lang="en-US"/>
          </a:p>
        </p:txBody>
      </p:sp>
    </p:spTree>
    <p:extLst>
      <p:ext uri="{BB962C8B-B14F-4D97-AF65-F5344CB8AC3E}">
        <p14:creationId xmlns:p14="http://schemas.microsoft.com/office/powerpoint/2010/main" val="125674428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36854E2-A1F5-C845-BC17-624D38317CA5}" type="slidenum">
              <a:rPr lang="en-US"/>
              <a:pPr>
                <a:defRPr/>
              </a:pPr>
              <a:t>‹#›</a:t>
            </a:fld>
            <a:endParaRPr lang="en-US"/>
          </a:p>
        </p:txBody>
      </p:sp>
    </p:spTree>
    <p:extLst>
      <p:ext uri="{BB962C8B-B14F-4D97-AF65-F5344CB8AC3E}">
        <p14:creationId xmlns:p14="http://schemas.microsoft.com/office/powerpoint/2010/main" val="143675859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7486CDD-D0B6-B943-9D38-6D2C897027A2}" type="slidenum">
              <a:rPr lang="en-US"/>
              <a:pPr>
                <a:defRPr/>
              </a:pPr>
              <a:t>‹#›</a:t>
            </a:fld>
            <a:endParaRPr lang="en-US"/>
          </a:p>
        </p:txBody>
      </p:sp>
    </p:spTree>
    <p:extLst>
      <p:ext uri="{BB962C8B-B14F-4D97-AF65-F5344CB8AC3E}">
        <p14:creationId xmlns:p14="http://schemas.microsoft.com/office/powerpoint/2010/main" val="192225934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A4B302E-69FC-AF46-AAA7-42495A1203D2}" type="slidenum">
              <a:rPr lang="en-US"/>
              <a:pPr>
                <a:defRPr/>
              </a:pPr>
              <a:t>‹#›</a:t>
            </a:fld>
            <a:endParaRPr lang="en-US"/>
          </a:p>
        </p:txBody>
      </p:sp>
    </p:spTree>
    <p:extLst>
      <p:ext uri="{BB962C8B-B14F-4D97-AF65-F5344CB8AC3E}">
        <p14:creationId xmlns:p14="http://schemas.microsoft.com/office/powerpoint/2010/main" val="90810928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7CBEB92-3DA5-DE44-B45E-0211E7D237B3}" type="slidenum">
              <a:rPr lang="en-US"/>
              <a:pPr>
                <a:defRPr/>
              </a:pPr>
              <a:t>‹#›</a:t>
            </a:fld>
            <a:endParaRPr lang="en-US"/>
          </a:p>
        </p:txBody>
      </p:sp>
    </p:spTree>
    <p:extLst>
      <p:ext uri="{BB962C8B-B14F-4D97-AF65-F5344CB8AC3E}">
        <p14:creationId xmlns:p14="http://schemas.microsoft.com/office/powerpoint/2010/main" val="2265512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72165889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94242"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94243" name="Rectangle 1027"/>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lgn="ctr">
              <a:defRPr baseline="30000"/>
            </a:lvl1pPr>
          </a:lstStyle>
          <a:p>
            <a:pPr>
              <a:defRPr/>
            </a:pPr>
            <a:fld id="{AFC0A754-1EC7-3B4D-B96D-AE79BDD85054}" type="datetime1">
              <a:rPr lang="en-US"/>
              <a:pPr>
                <a:defRPr/>
              </a:pPr>
              <a:t>2/26/24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5189D024-8358-8542-A516-5535F1401B08}" type="slidenum">
              <a:rPr lang="en-US"/>
              <a:pPr>
                <a:defRPr/>
              </a:pPr>
              <a:t>‹#›</a:t>
            </a:fld>
            <a:endParaRPr lang="en-US"/>
          </a:p>
        </p:txBody>
      </p:sp>
    </p:spTree>
    <p:extLst>
      <p:ext uri="{BB962C8B-B14F-4D97-AF65-F5344CB8AC3E}">
        <p14:creationId xmlns:p14="http://schemas.microsoft.com/office/powerpoint/2010/main" val="123704579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A5E81EBB-D63C-B74C-BC65-DFC450849B76}" type="datetime1">
              <a:rPr lang="en-US"/>
              <a:pPr>
                <a:defRPr/>
              </a:pPr>
              <a:t>2/26/24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8B0C06C3-F468-0E4D-AE8F-CA38DD90646D}" type="slidenum">
              <a:rPr lang="en-US"/>
              <a:pPr>
                <a:defRPr/>
              </a:pPr>
              <a:t>‹#›</a:t>
            </a:fld>
            <a:endParaRPr lang="en-US"/>
          </a:p>
        </p:txBody>
      </p:sp>
    </p:spTree>
    <p:extLst>
      <p:ext uri="{BB962C8B-B14F-4D97-AF65-F5344CB8AC3E}">
        <p14:creationId xmlns:p14="http://schemas.microsoft.com/office/powerpoint/2010/main" val="64550541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lgn="ctr">
              <a:defRPr baseline="30000"/>
            </a:lvl1pPr>
          </a:lstStyle>
          <a:p>
            <a:pPr>
              <a:defRPr/>
            </a:pPr>
            <a:fld id="{D4AD1E99-1E85-4A4B-BA9E-60DEF1C84CF1}" type="datetime1">
              <a:rPr lang="en-US"/>
              <a:pPr>
                <a:defRPr/>
              </a:pPr>
              <a:t>2/26/24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3FBE39F4-E2FA-154D-99E2-6436D3CC50F4}" type="slidenum">
              <a:rPr lang="en-US"/>
              <a:pPr>
                <a:defRPr/>
              </a:pPr>
              <a:t>‹#›</a:t>
            </a:fld>
            <a:endParaRPr lang="en-US"/>
          </a:p>
        </p:txBody>
      </p:sp>
    </p:spTree>
    <p:extLst>
      <p:ext uri="{BB962C8B-B14F-4D97-AF65-F5344CB8AC3E}">
        <p14:creationId xmlns:p14="http://schemas.microsoft.com/office/powerpoint/2010/main" val="3986493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lgn="ctr">
              <a:defRPr baseline="30000"/>
            </a:lvl1pPr>
          </a:lstStyle>
          <a:p>
            <a:pPr>
              <a:defRPr/>
            </a:pPr>
            <a:fld id="{6BC9D1E3-E100-9148-8397-F14C2B7C1404}" type="datetime1">
              <a:rPr lang="en-US"/>
              <a:pPr>
                <a:defRPr/>
              </a:pPr>
              <a:t>2/26/24</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2B7A7750-EA15-F24A-969E-BDF24EC81E16}" type="slidenum">
              <a:rPr lang="en-US"/>
              <a:pPr>
                <a:defRPr/>
              </a:pPr>
              <a:t>‹#›</a:t>
            </a:fld>
            <a:endParaRPr lang="en-US"/>
          </a:p>
        </p:txBody>
      </p:sp>
    </p:spTree>
    <p:extLst>
      <p:ext uri="{BB962C8B-B14F-4D97-AF65-F5344CB8AC3E}">
        <p14:creationId xmlns:p14="http://schemas.microsoft.com/office/powerpoint/2010/main" val="288542131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lgn="ctr">
              <a:defRPr baseline="30000"/>
            </a:lvl1pPr>
          </a:lstStyle>
          <a:p>
            <a:pPr>
              <a:defRPr/>
            </a:pPr>
            <a:fld id="{3673ED1D-C5FE-2942-AF41-1CAAA70E5403}" type="datetime1">
              <a:rPr lang="en-US"/>
              <a:pPr>
                <a:defRPr/>
              </a:pPr>
              <a:t>2/26/24</a:t>
            </a:fld>
            <a:endParaRPr lang="en-US"/>
          </a:p>
        </p:txBody>
      </p:sp>
      <p:sp>
        <p:nvSpPr>
          <p:cNvPr id="8"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9" name="Rectangle 1030"/>
          <p:cNvSpPr>
            <a:spLocks noGrp="1" noChangeArrowheads="1"/>
          </p:cNvSpPr>
          <p:nvPr>
            <p:ph type="sldNum" sz="quarter" idx="12"/>
          </p:nvPr>
        </p:nvSpPr>
        <p:spPr/>
        <p:txBody>
          <a:bodyPr/>
          <a:lstStyle>
            <a:lvl1pPr>
              <a:defRPr baseline="30000"/>
            </a:lvl1pPr>
          </a:lstStyle>
          <a:p>
            <a:pPr>
              <a:defRPr/>
            </a:pPr>
            <a:fld id="{339A29AD-FAD4-AB4B-B3C1-AB616D137BBB}" type="slidenum">
              <a:rPr lang="en-US"/>
              <a:pPr>
                <a:defRPr/>
              </a:pPr>
              <a:t>‹#›</a:t>
            </a:fld>
            <a:endParaRPr lang="en-US"/>
          </a:p>
        </p:txBody>
      </p:sp>
    </p:spTree>
    <p:extLst>
      <p:ext uri="{BB962C8B-B14F-4D97-AF65-F5344CB8AC3E}">
        <p14:creationId xmlns:p14="http://schemas.microsoft.com/office/powerpoint/2010/main" val="160915008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lgn="ctr">
              <a:defRPr baseline="30000"/>
            </a:lvl1pPr>
          </a:lstStyle>
          <a:p>
            <a:pPr>
              <a:defRPr/>
            </a:pPr>
            <a:fld id="{0504AEBE-3DDB-7B49-91EB-6A9F4EBAF136}" type="datetime1">
              <a:rPr lang="en-US"/>
              <a:pPr>
                <a:defRPr/>
              </a:pPr>
              <a:t>2/26/24</a:t>
            </a:fld>
            <a:endParaRPr lang="en-US"/>
          </a:p>
        </p:txBody>
      </p:sp>
      <p:sp>
        <p:nvSpPr>
          <p:cNvPr id="4"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5" name="Rectangle 1030"/>
          <p:cNvSpPr>
            <a:spLocks noGrp="1" noChangeArrowheads="1"/>
          </p:cNvSpPr>
          <p:nvPr>
            <p:ph type="sldNum" sz="quarter" idx="12"/>
          </p:nvPr>
        </p:nvSpPr>
        <p:spPr/>
        <p:txBody>
          <a:bodyPr/>
          <a:lstStyle>
            <a:lvl1pPr>
              <a:defRPr baseline="30000"/>
            </a:lvl1pPr>
          </a:lstStyle>
          <a:p>
            <a:pPr>
              <a:defRPr/>
            </a:pPr>
            <a:fld id="{06F21D61-E5B7-6F4B-AF34-1DDF6E184EBF}" type="slidenum">
              <a:rPr lang="en-US"/>
              <a:pPr>
                <a:defRPr/>
              </a:pPr>
              <a:t>‹#›</a:t>
            </a:fld>
            <a:endParaRPr lang="en-US"/>
          </a:p>
        </p:txBody>
      </p:sp>
    </p:spTree>
    <p:extLst>
      <p:ext uri="{BB962C8B-B14F-4D97-AF65-F5344CB8AC3E}">
        <p14:creationId xmlns:p14="http://schemas.microsoft.com/office/powerpoint/2010/main" val="350429686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a:defRPr baseline="30000"/>
            </a:lvl1pPr>
          </a:lstStyle>
          <a:p>
            <a:pPr>
              <a:defRPr/>
            </a:pPr>
            <a:fld id="{0E4304B4-4C25-1644-BC3D-2B3AEA2CE3CE}" type="datetime1">
              <a:rPr lang="en-US"/>
              <a:pPr>
                <a:defRPr/>
              </a:pPr>
              <a:t>2/26/24</a:t>
            </a:fld>
            <a:endParaRPr lang="en-US"/>
          </a:p>
        </p:txBody>
      </p:sp>
      <p:sp>
        <p:nvSpPr>
          <p:cNvPr id="3"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4" name="Rectangle 1030"/>
          <p:cNvSpPr>
            <a:spLocks noGrp="1" noChangeArrowheads="1"/>
          </p:cNvSpPr>
          <p:nvPr>
            <p:ph type="sldNum" sz="quarter" idx="12"/>
          </p:nvPr>
        </p:nvSpPr>
        <p:spPr/>
        <p:txBody>
          <a:bodyPr/>
          <a:lstStyle>
            <a:lvl1pPr>
              <a:defRPr baseline="30000"/>
            </a:lvl1pPr>
          </a:lstStyle>
          <a:p>
            <a:pPr>
              <a:defRPr/>
            </a:pPr>
            <a:fld id="{24C67FE3-B677-B64E-B23E-53E99C123952}" type="slidenum">
              <a:rPr lang="en-US"/>
              <a:pPr>
                <a:defRPr/>
              </a:pPr>
              <a:t>‹#›</a:t>
            </a:fld>
            <a:endParaRPr lang="en-US"/>
          </a:p>
        </p:txBody>
      </p:sp>
    </p:spTree>
    <p:extLst>
      <p:ext uri="{BB962C8B-B14F-4D97-AF65-F5344CB8AC3E}">
        <p14:creationId xmlns:p14="http://schemas.microsoft.com/office/powerpoint/2010/main" val="136701464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lgn="ctr">
              <a:defRPr baseline="30000"/>
            </a:lvl1pPr>
          </a:lstStyle>
          <a:p>
            <a:pPr>
              <a:defRPr/>
            </a:pPr>
            <a:fld id="{BD65D5DB-FB39-7744-B5FF-4EDB3BD395FF}" type="datetime1">
              <a:rPr lang="en-US"/>
              <a:pPr>
                <a:defRPr/>
              </a:pPr>
              <a:t>2/26/24</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5866BB6A-2156-AB4B-9A1C-3FF9E36D8EB6}" type="slidenum">
              <a:rPr lang="en-US"/>
              <a:pPr>
                <a:defRPr/>
              </a:pPr>
              <a:t>‹#›</a:t>
            </a:fld>
            <a:endParaRPr lang="en-US"/>
          </a:p>
        </p:txBody>
      </p:sp>
    </p:spTree>
    <p:extLst>
      <p:ext uri="{BB962C8B-B14F-4D97-AF65-F5344CB8AC3E}">
        <p14:creationId xmlns:p14="http://schemas.microsoft.com/office/powerpoint/2010/main" val="39768894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lgn="ctr">
              <a:defRPr baseline="30000"/>
            </a:lvl1pPr>
          </a:lstStyle>
          <a:p>
            <a:pPr>
              <a:defRPr/>
            </a:pPr>
            <a:fld id="{6C004B8E-8503-2144-8AD4-36A6CFFEB516}" type="datetime1">
              <a:rPr lang="en-US"/>
              <a:pPr>
                <a:defRPr/>
              </a:pPr>
              <a:t>2/26/24</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0C379DEC-ACF3-274F-BBBA-A4C7F7EDDD4C}" type="slidenum">
              <a:rPr lang="en-US"/>
              <a:pPr>
                <a:defRPr/>
              </a:pPr>
              <a:t>‹#›</a:t>
            </a:fld>
            <a:endParaRPr lang="en-US"/>
          </a:p>
        </p:txBody>
      </p:sp>
    </p:spTree>
    <p:extLst>
      <p:ext uri="{BB962C8B-B14F-4D97-AF65-F5344CB8AC3E}">
        <p14:creationId xmlns:p14="http://schemas.microsoft.com/office/powerpoint/2010/main" val="216635375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6F6040DA-B05F-D643-856E-35191565BF3C}" type="datetime1">
              <a:rPr lang="en-US"/>
              <a:pPr>
                <a:defRPr/>
              </a:pPr>
              <a:t>2/26/24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360CF684-B3A7-9D4B-AC9F-537A784F92C2}" type="slidenum">
              <a:rPr lang="en-US"/>
              <a:pPr>
                <a:defRPr/>
              </a:pPr>
              <a:t>‹#›</a:t>
            </a:fld>
            <a:endParaRPr lang="en-US"/>
          </a:p>
        </p:txBody>
      </p:sp>
    </p:spTree>
    <p:extLst>
      <p:ext uri="{BB962C8B-B14F-4D97-AF65-F5344CB8AC3E}">
        <p14:creationId xmlns:p14="http://schemas.microsoft.com/office/powerpoint/2010/main" val="40442093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44093948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9A147D93-BF4A-4647-9513-7214A0BD2CCE}" type="datetime1">
              <a:rPr lang="en-US"/>
              <a:pPr>
                <a:defRPr/>
              </a:pPr>
              <a:t>2/26/24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14598530-182F-1D47-B50F-0314EFB2DF64}" type="slidenum">
              <a:rPr lang="en-US"/>
              <a:pPr>
                <a:defRPr/>
              </a:pPr>
              <a:t>‹#›</a:t>
            </a:fld>
            <a:endParaRPr lang="en-US"/>
          </a:p>
        </p:txBody>
      </p:sp>
    </p:spTree>
    <p:extLst>
      <p:ext uri="{BB962C8B-B14F-4D97-AF65-F5344CB8AC3E}">
        <p14:creationId xmlns:p14="http://schemas.microsoft.com/office/powerpoint/2010/main" val="239908853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5DBA5CE-ADE6-B643-B31D-64EFA1E8F263}" type="slidenum">
              <a:rPr lang="en-US" smtClean="0"/>
              <a:pPr>
                <a:defRPr/>
              </a:pPr>
              <a:t>‹#›</a:t>
            </a:fld>
            <a:endParaRPr lang="en-US" dirty="0"/>
          </a:p>
        </p:txBody>
      </p:sp>
    </p:spTree>
    <p:extLst>
      <p:ext uri="{BB962C8B-B14F-4D97-AF65-F5344CB8AC3E}">
        <p14:creationId xmlns:p14="http://schemas.microsoft.com/office/powerpoint/2010/main" val="1431692880"/>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4386E3A-72FE-CD4F-A9E2-B60160010A84}" type="slidenum">
              <a:rPr lang="en-US" smtClean="0"/>
              <a:pPr>
                <a:defRPr/>
              </a:pPr>
              <a:t>‹#›</a:t>
            </a:fld>
            <a:endParaRPr lang="en-US" dirty="0"/>
          </a:p>
        </p:txBody>
      </p:sp>
    </p:spTree>
    <p:extLst>
      <p:ext uri="{BB962C8B-B14F-4D97-AF65-F5344CB8AC3E}">
        <p14:creationId xmlns:p14="http://schemas.microsoft.com/office/powerpoint/2010/main" val="50845873"/>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F41C600-CFD1-7047-9A4F-72D7A36A0B22}" type="slidenum">
              <a:rPr lang="en-US" smtClean="0"/>
              <a:pPr>
                <a:defRPr/>
              </a:pPr>
              <a:t>‹#›</a:t>
            </a:fld>
            <a:endParaRPr lang="en-US" dirty="0"/>
          </a:p>
        </p:txBody>
      </p:sp>
    </p:spTree>
    <p:extLst>
      <p:ext uri="{BB962C8B-B14F-4D97-AF65-F5344CB8AC3E}">
        <p14:creationId xmlns:p14="http://schemas.microsoft.com/office/powerpoint/2010/main" val="2223442642"/>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90D1197-ECB3-A04A-BE47-0522B0F22164}" type="slidenum">
              <a:rPr lang="en-US" smtClean="0"/>
              <a:pPr>
                <a:defRPr/>
              </a:pPr>
              <a:t>‹#›</a:t>
            </a:fld>
            <a:endParaRPr lang="en-US" dirty="0"/>
          </a:p>
        </p:txBody>
      </p:sp>
    </p:spTree>
    <p:extLst>
      <p:ext uri="{BB962C8B-B14F-4D97-AF65-F5344CB8AC3E}">
        <p14:creationId xmlns:p14="http://schemas.microsoft.com/office/powerpoint/2010/main" val="2777007235"/>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BC92496-2F2D-BB43-AFEF-31CD58633164}" type="slidenum">
              <a:rPr lang="en-US" smtClean="0"/>
              <a:pPr>
                <a:defRPr/>
              </a:pPr>
              <a:t>‹#›</a:t>
            </a:fld>
            <a:endParaRPr lang="en-US" dirty="0"/>
          </a:p>
        </p:txBody>
      </p:sp>
    </p:spTree>
    <p:extLst>
      <p:ext uri="{BB962C8B-B14F-4D97-AF65-F5344CB8AC3E}">
        <p14:creationId xmlns:p14="http://schemas.microsoft.com/office/powerpoint/2010/main" val="3551150443"/>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69F431-3F24-5F40-8BA2-EC629B0A2FB9}" type="slidenum">
              <a:rPr lang="en-US" smtClean="0"/>
              <a:pPr>
                <a:defRPr/>
              </a:pPr>
              <a:t>‹#›</a:t>
            </a:fld>
            <a:endParaRPr lang="en-US" dirty="0"/>
          </a:p>
        </p:txBody>
      </p:sp>
    </p:spTree>
    <p:extLst>
      <p:ext uri="{BB962C8B-B14F-4D97-AF65-F5344CB8AC3E}">
        <p14:creationId xmlns:p14="http://schemas.microsoft.com/office/powerpoint/2010/main" val="87007669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528BDDB-96B2-0D43-A2F0-30D8BE0D0485}" type="slidenum">
              <a:rPr lang="en-US" smtClean="0"/>
              <a:pPr>
                <a:defRPr/>
              </a:pPr>
              <a:t>‹#›</a:t>
            </a:fld>
            <a:endParaRPr lang="en-US" dirty="0"/>
          </a:p>
        </p:txBody>
      </p:sp>
    </p:spTree>
    <p:extLst>
      <p:ext uri="{BB962C8B-B14F-4D97-AF65-F5344CB8AC3E}">
        <p14:creationId xmlns:p14="http://schemas.microsoft.com/office/powerpoint/2010/main" val="3903580964"/>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E09B204-5C4A-AD4F-BD05-2248F2D78D81}" type="slidenum">
              <a:rPr lang="en-US" smtClean="0"/>
              <a:pPr>
                <a:defRPr/>
              </a:pPr>
              <a:t>‹#›</a:t>
            </a:fld>
            <a:endParaRPr lang="en-US" dirty="0"/>
          </a:p>
        </p:txBody>
      </p:sp>
    </p:spTree>
    <p:extLst>
      <p:ext uri="{BB962C8B-B14F-4D97-AF65-F5344CB8AC3E}">
        <p14:creationId xmlns:p14="http://schemas.microsoft.com/office/powerpoint/2010/main" val="3439448517"/>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72DE67A-CF59-7448-B6EB-D5DD822137A3}" type="slidenum">
              <a:rPr lang="en-US" smtClean="0"/>
              <a:pPr>
                <a:defRPr/>
              </a:pPr>
              <a:t>‹#›</a:t>
            </a:fld>
            <a:endParaRPr lang="en-US" dirty="0"/>
          </a:p>
        </p:txBody>
      </p:sp>
    </p:spTree>
    <p:extLst>
      <p:ext uri="{BB962C8B-B14F-4D97-AF65-F5344CB8AC3E}">
        <p14:creationId xmlns:p14="http://schemas.microsoft.com/office/powerpoint/2010/main" val="51604455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08871347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D8752B1-3F2C-AE48-AB60-82A08A409E9D}" type="slidenum">
              <a:rPr lang="en-US" smtClean="0"/>
              <a:pPr>
                <a:defRPr/>
              </a:pPr>
              <a:t>‹#›</a:t>
            </a:fld>
            <a:endParaRPr lang="en-US" dirty="0"/>
          </a:p>
        </p:txBody>
      </p:sp>
    </p:spTree>
    <p:extLst>
      <p:ext uri="{BB962C8B-B14F-4D97-AF65-F5344CB8AC3E}">
        <p14:creationId xmlns:p14="http://schemas.microsoft.com/office/powerpoint/2010/main" val="2921674259"/>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76CF323-D620-3D42-A0AD-99111424B503}" type="slidenum">
              <a:rPr lang="en-US" smtClean="0"/>
              <a:pPr>
                <a:defRPr/>
              </a:pPr>
              <a:t>‹#›</a:t>
            </a:fld>
            <a:endParaRPr lang="en-US" dirty="0"/>
          </a:p>
        </p:txBody>
      </p:sp>
    </p:spTree>
    <p:extLst>
      <p:ext uri="{BB962C8B-B14F-4D97-AF65-F5344CB8AC3E}">
        <p14:creationId xmlns:p14="http://schemas.microsoft.com/office/powerpoint/2010/main" val="3210996381"/>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extLst>
          </p:spPr>
          <p:txBody>
            <a:bodyPr wrap="none" anchor="ctr"/>
            <a:lstStyle/>
            <a:p>
              <a:pPr algn="l" defTabSz="914400" rtl="0">
                <a:defRPr/>
              </a:pPr>
              <a:endParaRPr lang="en-US">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extLst>
          </p:spPr>
          <p:txBody>
            <a:bodyPr wrap="none" anchor="ctr"/>
            <a:lstStyle/>
            <a:p>
              <a:pPr algn="l" defTabSz="914400" rtl="0">
                <a:defRPr/>
              </a:pPr>
              <a:endParaRPr lang="en-US">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extLst>
          </p:spPr>
          <p:txBody>
            <a:bodyPr wrap="none" anchor="ctr"/>
            <a:lstStyle/>
            <a:p>
              <a:pPr algn="l" defTabSz="914400" rtl="0">
                <a:defRPr/>
              </a:pPr>
              <a:endParaRPr lang="en-US">
                <a:solidFill>
                  <a:srgbClr val="EAEAEA"/>
                </a:solidFill>
                <a:latin typeface="Times New Roman" charset="0"/>
                <a:ea typeface="ＭＳ Ｐゴシック" charset="0"/>
                <a:cs typeface="ＭＳ Ｐゴシック" charset="0"/>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atin typeface="Times New Roman" pitchFamily="-112" charset="0"/>
                <a:ea typeface="+mn-ea"/>
              </a:defRPr>
            </a:lvl1pPr>
          </a:lstStyle>
          <a:p>
            <a:pPr>
              <a:defRPr/>
            </a:pPr>
            <a:endParaRPr lang="en-US"/>
          </a:p>
        </p:txBody>
      </p:sp>
      <p:sp>
        <p:nvSpPr>
          <p:cNvPr id="28" name="Rectangle 28"/>
          <p:cNvSpPr>
            <a:spLocks noGrp="1" noChangeArrowheads="1"/>
          </p:cNvSpPr>
          <p:nvPr>
            <p:ph type="ftr" sz="quarter" idx="11"/>
          </p:nvPr>
        </p:nvSpPr>
        <p:spPr/>
        <p:txBody>
          <a:bodyPr/>
          <a:lstStyle>
            <a:lvl1pPr>
              <a:defRPr b="0">
                <a:latin typeface="Times New Roman" pitchFamily="-112" charset="0"/>
                <a:ea typeface="+mn-ea"/>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3431CBC-B409-458E-A6B2-931237B8C79F}" type="slidenum">
              <a:rPr lang="en-US" smtClean="0"/>
              <a:pPr>
                <a:defRPr/>
              </a:pPr>
              <a:t>‹#›</a:t>
            </a:fld>
            <a:endParaRPr lang="en-US" dirty="0"/>
          </a:p>
        </p:txBody>
      </p:sp>
    </p:spTree>
    <p:extLst>
      <p:ext uri="{BB962C8B-B14F-4D97-AF65-F5344CB8AC3E}">
        <p14:creationId xmlns:p14="http://schemas.microsoft.com/office/powerpoint/2010/main" val="14287175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p:txBody>
          <a:bodyPr/>
          <a:lstStyle>
            <a:lvl1pPr>
              <a:defRPr>
                <a:ea typeface="ＭＳ Ｐゴシック"/>
              </a:defRPr>
            </a:lvl1pPr>
          </a:lstStyle>
          <a:p>
            <a:pPr>
              <a:defRPr/>
            </a:pPr>
            <a:fld id="{0A507D30-FD77-4B3C-B30E-034785E558A9}" type="slidenum">
              <a:rPr lang="en-GB"/>
              <a:pPr>
                <a:defRPr/>
              </a:pPr>
              <a:t>‹#›</a:t>
            </a:fld>
            <a:endParaRPr lang="en-GB"/>
          </a:p>
        </p:txBody>
      </p:sp>
    </p:spTree>
    <p:extLst>
      <p:ext uri="{BB962C8B-B14F-4D97-AF65-F5344CB8AC3E}">
        <p14:creationId xmlns:p14="http://schemas.microsoft.com/office/powerpoint/2010/main" val="38680040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3075364253"/>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741583055"/>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525137955"/>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2812056182"/>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2907664182"/>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208800914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pPr>
                <a:defRPr/>
              </a:pPr>
              <a:t>‹#›</a:t>
            </a:fld>
            <a:endParaRPr lang="en-US"/>
          </a:p>
        </p:txBody>
      </p:sp>
    </p:spTree>
    <p:extLst>
      <p:ext uri="{BB962C8B-B14F-4D97-AF65-F5344CB8AC3E}">
        <p14:creationId xmlns:p14="http://schemas.microsoft.com/office/powerpoint/2010/main" val="186294980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3398827593"/>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483040255"/>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489312912"/>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2073545868"/>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defTabSz="457150">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defTabSz="457150">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defTabSz="457150">
              <a:defRPr/>
            </a:pPr>
            <a:fld id="{AC0D556E-1B47-E145-B343-9708077C202E}" type="slidenum">
              <a:rPr lang="en-US" smtClean="0"/>
              <a:pPr defTabSz="457150">
                <a:defRPr/>
              </a:pPr>
              <a:t>‹#›</a:t>
            </a:fld>
            <a:endParaRPr lang="en-US" dirty="0"/>
          </a:p>
        </p:txBody>
      </p:sp>
    </p:spTree>
    <p:extLst>
      <p:ext uri="{BB962C8B-B14F-4D97-AF65-F5344CB8AC3E}">
        <p14:creationId xmlns:p14="http://schemas.microsoft.com/office/powerpoint/2010/main" val="3803098447"/>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0"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b="1" i="0">
                <a:solidFill>
                  <a:srgbClr val="00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b="1" i="0">
                <a:solidFill>
                  <a:srgbClr val="FFFFFF"/>
                </a:solidFill>
                <a:latin typeface="Arial" panose="020B0604020202020204" pitchFamily="34" charset="0"/>
                <a:cs typeface="Arial" panose="020B0604020202020204" pitchFamily="34" charset="0"/>
              </a:defRPr>
            </a:lvl1pPr>
          </a:lstStyle>
          <a:p>
            <a:r>
              <a:rPr lang="en-US" dirty="0"/>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F385F58B-0A99-774C-86E7-D0DEE40305EA}" type="slidenum">
              <a:rPr lang="en-US"/>
              <a:pPr>
                <a:defRPr/>
              </a:pPr>
              <a:t>‹#›</a:t>
            </a:fld>
            <a:endParaRPr lang="en-US"/>
          </a:p>
        </p:txBody>
      </p:sp>
    </p:spTree>
    <p:extLst>
      <p:ext uri="{BB962C8B-B14F-4D97-AF65-F5344CB8AC3E}">
        <p14:creationId xmlns:p14="http://schemas.microsoft.com/office/powerpoint/2010/main" val="302226563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F468693-6177-4F46-A9B2-7CF6D761F915}" type="slidenum">
              <a:rPr lang="en-US"/>
              <a:pPr>
                <a:defRPr/>
              </a:pPr>
              <a:t>‹#›</a:t>
            </a:fld>
            <a:endParaRPr lang="en-US"/>
          </a:p>
        </p:txBody>
      </p:sp>
    </p:spTree>
    <p:extLst>
      <p:ext uri="{BB962C8B-B14F-4D97-AF65-F5344CB8AC3E}">
        <p14:creationId xmlns:p14="http://schemas.microsoft.com/office/powerpoint/2010/main" val="411872290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DA8B7F44-1399-2442-80E2-3D0B53C6F93F}" type="slidenum">
              <a:rPr lang="en-US"/>
              <a:pPr>
                <a:defRPr/>
              </a:pPr>
              <a:t>‹#›</a:t>
            </a:fld>
            <a:endParaRPr lang="en-US"/>
          </a:p>
        </p:txBody>
      </p:sp>
    </p:spTree>
    <p:extLst>
      <p:ext uri="{BB962C8B-B14F-4D97-AF65-F5344CB8AC3E}">
        <p14:creationId xmlns:p14="http://schemas.microsoft.com/office/powerpoint/2010/main" val="366659441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56F8310C-2D39-5245-9515-8259F8D81E7D}" type="slidenum">
              <a:rPr lang="en-US"/>
              <a:pPr>
                <a:defRPr/>
              </a:pPr>
              <a:t>‹#›</a:t>
            </a:fld>
            <a:endParaRPr lang="en-US"/>
          </a:p>
        </p:txBody>
      </p:sp>
    </p:spTree>
    <p:extLst>
      <p:ext uri="{BB962C8B-B14F-4D97-AF65-F5344CB8AC3E}">
        <p14:creationId xmlns:p14="http://schemas.microsoft.com/office/powerpoint/2010/main" val="353810676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3EF6D314-2962-D747-A8B3-877423B606B2}" type="slidenum">
              <a:rPr lang="en-US"/>
              <a:pPr>
                <a:defRPr/>
              </a:pPr>
              <a:t>‹#›</a:t>
            </a:fld>
            <a:endParaRPr lang="en-US"/>
          </a:p>
        </p:txBody>
      </p:sp>
    </p:spTree>
    <p:extLst>
      <p:ext uri="{BB962C8B-B14F-4D97-AF65-F5344CB8AC3E}">
        <p14:creationId xmlns:p14="http://schemas.microsoft.com/office/powerpoint/2010/main" val="32033070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pPr>
                <a:defRPr/>
              </a:pPr>
              <a:t>‹#›</a:t>
            </a:fld>
            <a:endParaRPr lang="en-US"/>
          </a:p>
        </p:txBody>
      </p:sp>
    </p:spTree>
    <p:extLst>
      <p:ext uri="{BB962C8B-B14F-4D97-AF65-F5344CB8AC3E}">
        <p14:creationId xmlns:p14="http://schemas.microsoft.com/office/powerpoint/2010/main" val="20092088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4502E828-E5C4-0F4C-8F73-919242535751}" type="slidenum">
              <a:rPr lang="en-US"/>
              <a:pPr>
                <a:defRPr/>
              </a:pPr>
              <a:t>‹#›</a:t>
            </a:fld>
            <a:endParaRPr lang="en-US"/>
          </a:p>
        </p:txBody>
      </p:sp>
    </p:spTree>
    <p:extLst>
      <p:ext uri="{BB962C8B-B14F-4D97-AF65-F5344CB8AC3E}">
        <p14:creationId xmlns:p14="http://schemas.microsoft.com/office/powerpoint/2010/main" val="214588429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87E51D22-B64D-3243-AB48-7AE0D9FF32F9}" type="slidenum">
              <a:rPr lang="en-US"/>
              <a:pPr>
                <a:defRPr/>
              </a:pPr>
              <a:t>‹#›</a:t>
            </a:fld>
            <a:endParaRPr lang="en-US"/>
          </a:p>
        </p:txBody>
      </p:sp>
    </p:spTree>
    <p:extLst>
      <p:ext uri="{BB962C8B-B14F-4D97-AF65-F5344CB8AC3E}">
        <p14:creationId xmlns:p14="http://schemas.microsoft.com/office/powerpoint/2010/main" val="42927538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2776F274-65EB-0640-B176-1F3F30605F5A}" type="slidenum">
              <a:rPr lang="en-US"/>
              <a:pPr>
                <a:defRPr/>
              </a:pPr>
              <a:t>‹#›</a:t>
            </a:fld>
            <a:endParaRPr lang="en-US"/>
          </a:p>
        </p:txBody>
      </p:sp>
    </p:spTree>
    <p:extLst>
      <p:ext uri="{BB962C8B-B14F-4D97-AF65-F5344CB8AC3E}">
        <p14:creationId xmlns:p14="http://schemas.microsoft.com/office/powerpoint/2010/main" val="292196098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1E22530-71CF-524D-A2A1-5C0F0357D7C9}" type="slidenum">
              <a:rPr lang="en-US"/>
              <a:pPr>
                <a:defRPr/>
              </a:pPr>
              <a:t>‹#›</a:t>
            </a:fld>
            <a:endParaRPr lang="en-US"/>
          </a:p>
        </p:txBody>
      </p:sp>
    </p:spTree>
    <p:extLst>
      <p:ext uri="{BB962C8B-B14F-4D97-AF65-F5344CB8AC3E}">
        <p14:creationId xmlns:p14="http://schemas.microsoft.com/office/powerpoint/2010/main" val="137692570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1EA70B42-C768-DC40-8ED6-10BE16526C4F}" type="slidenum">
              <a:rPr lang="en-US"/>
              <a:pPr>
                <a:defRPr/>
              </a:pPr>
              <a:t>‹#›</a:t>
            </a:fld>
            <a:endParaRPr lang="en-US"/>
          </a:p>
        </p:txBody>
      </p:sp>
    </p:spTree>
    <p:extLst>
      <p:ext uri="{BB962C8B-B14F-4D97-AF65-F5344CB8AC3E}">
        <p14:creationId xmlns:p14="http://schemas.microsoft.com/office/powerpoint/2010/main" val="3125001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C01874C9-1A1E-3942-9994-D113232452B4}" type="slidenum">
              <a:rPr lang="en-US"/>
              <a:pPr>
                <a:defRPr/>
              </a:pPr>
              <a:t>‹#›</a:t>
            </a:fld>
            <a:endParaRPr lang="en-US"/>
          </a:p>
        </p:txBody>
      </p:sp>
    </p:spTree>
    <p:extLst>
      <p:ext uri="{BB962C8B-B14F-4D97-AF65-F5344CB8AC3E}">
        <p14:creationId xmlns:p14="http://schemas.microsoft.com/office/powerpoint/2010/main" val="126590302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2914667E-1044-6149-8484-8D8BD9748092}" type="slidenum">
              <a:rPr lang="en-US"/>
              <a:pPr>
                <a:defRPr/>
              </a:pPr>
              <a:t>‹#›</a:t>
            </a:fld>
            <a:endParaRPr lang="en-US"/>
          </a:p>
        </p:txBody>
      </p:sp>
    </p:spTree>
    <p:extLst>
      <p:ext uri="{BB962C8B-B14F-4D97-AF65-F5344CB8AC3E}">
        <p14:creationId xmlns:p14="http://schemas.microsoft.com/office/powerpoint/2010/main" val="138348528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2E9CAD7-EB12-1449-B511-FEDC56D0033E}" type="slidenum">
              <a:rPr lang="en-US" smtClean="0"/>
              <a:pPr>
                <a:defRPr/>
              </a:pPr>
              <a:t>‹#›</a:t>
            </a:fld>
            <a:endParaRPr lang="en-US" dirty="0"/>
          </a:p>
        </p:txBody>
      </p:sp>
    </p:spTree>
    <p:extLst>
      <p:ext uri="{BB962C8B-B14F-4D97-AF65-F5344CB8AC3E}">
        <p14:creationId xmlns:p14="http://schemas.microsoft.com/office/powerpoint/2010/main" val="163719223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19F1011-C2BA-4342-922C-8E0899E69D49}" type="slidenum">
              <a:rPr lang="en-US" smtClean="0"/>
              <a:pPr>
                <a:defRPr/>
              </a:pPr>
              <a:t>‹#›</a:t>
            </a:fld>
            <a:endParaRPr lang="en-US" dirty="0"/>
          </a:p>
        </p:txBody>
      </p:sp>
    </p:spTree>
    <p:extLst>
      <p:ext uri="{BB962C8B-B14F-4D97-AF65-F5344CB8AC3E}">
        <p14:creationId xmlns:p14="http://schemas.microsoft.com/office/powerpoint/2010/main" val="66504214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2734C0F-4EB5-CF42-8161-AEF0DE73A7C5}" type="slidenum">
              <a:rPr lang="en-US" smtClean="0"/>
              <a:pPr>
                <a:defRPr/>
              </a:pPr>
              <a:t>‹#›</a:t>
            </a:fld>
            <a:endParaRPr lang="en-US" dirty="0"/>
          </a:p>
        </p:txBody>
      </p:sp>
    </p:spTree>
    <p:extLst>
      <p:ext uri="{BB962C8B-B14F-4D97-AF65-F5344CB8AC3E}">
        <p14:creationId xmlns:p14="http://schemas.microsoft.com/office/powerpoint/2010/main" val="31440345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pPr>
                <a:defRPr/>
              </a:pPr>
              <a:t>‹#›</a:t>
            </a:fld>
            <a:endParaRPr lang="en-US"/>
          </a:p>
        </p:txBody>
      </p:sp>
    </p:spTree>
    <p:extLst>
      <p:ext uri="{BB962C8B-B14F-4D97-AF65-F5344CB8AC3E}">
        <p14:creationId xmlns:p14="http://schemas.microsoft.com/office/powerpoint/2010/main" val="34261882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418D5C9-F378-BB4C-880C-71953EEAF06B}" type="slidenum">
              <a:rPr lang="en-US" smtClean="0"/>
              <a:pPr>
                <a:defRPr/>
              </a:pPr>
              <a:t>‹#›</a:t>
            </a:fld>
            <a:endParaRPr lang="en-US" dirty="0"/>
          </a:p>
        </p:txBody>
      </p:sp>
    </p:spTree>
    <p:extLst>
      <p:ext uri="{BB962C8B-B14F-4D97-AF65-F5344CB8AC3E}">
        <p14:creationId xmlns:p14="http://schemas.microsoft.com/office/powerpoint/2010/main" val="46085027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68919AA-FD83-BF42-82EB-88206B3D5203}" type="slidenum">
              <a:rPr lang="en-US" smtClean="0"/>
              <a:pPr>
                <a:defRPr/>
              </a:pPr>
              <a:t>‹#›</a:t>
            </a:fld>
            <a:endParaRPr lang="en-US" dirty="0"/>
          </a:p>
        </p:txBody>
      </p:sp>
    </p:spTree>
    <p:extLst>
      <p:ext uri="{BB962C8B-B14F-4D97-AF65-F5344CB8AC3E}">
        <p14:creationId xmlns:p14="http://schemas.microsoft.com/office/powerpoint/2010/main" val="376168510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D0DAC00-17C5-824E-BD76-75EAD23116CC}" type="slidenum">
              <a:rPr lang="en-US" smtClean="0"/>
              <a:pPr>
                <a:defRPr/>
              </a:pPr>
              <a:t>‹#›</a:t>
            </a:fld>
            <a:endParaRPr lang="en-US" dirty="0"/>
          </a:p>
        </p:txBody>
      </p:sp>
    </p:spTree>
    <p:extLst>
      <p:ext uri="{BB962C8B-B14F-4D97-AF65-F5344CB8AC3E}">
        <p14:creationId xmlns:p14="http://schemas.microsoft.com/office/powerpoint/2010/main" val="289595973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52BE38-5379-254A-AB56-5D39A1BB90F7}" type="slidenum">
              <a:rPr lang="en-US" smtClean="0"/>
              <a:pPr>
                <a:defRPr/>
              </a:pPr>
              <a:t>‹#›</a:t>
            </a:fld>
            <a:endParaRPr lang="en-US" dirty="0"/>
          </a:p>
        </p:txBody>
      </p:sp>
    </p:spTree>
    <p:extLst>
      <p:ext uri="{BB962C8B-B14F-4D97-AF65-F5344CB8AC3E}">
        <p14:creationId xmlns:p14="http://schemas.microsoft.com/office/powerpoint/2010/main" val="84302218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4C2D2C9-A81E-814F-86CA-A9C5A0F974FC}" type="slidenum">
              <a:rPr lang="en-US" smtClean="0"/>
              <a:pPr>
                <a:defRPr/>
              </a:pPr>
              <a:t>‹#›</a:t>
            </a:fld>
            <a:endParaRPr lang="en-US" dirty="0"/>
          </a:p>
        </p:txBody>
      </p:sp>
    </p:spTree>
    <p:extLst>
      <p:ext uri="{BB962C8B-B14F-4D97-AF65-F5344CB8AC3E}">
        <p14:creationId xmlns:p14="http://schemas.microsoft.com/office/powerpoint/2010/main" val="146668492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B3FAD27-1849-B547-A3FF-E31D1DD44FC8}" type="slidenum">
              <a:rPr lang="en-US" smtClean="0"/>
              <a:pPr>
                <a:defRPr/>
              </a:pPr>
              <a:t>‹#›</a:t>
            </a:fld>
            <a:endParaRPr lang="en-US" dirty="0"/>
          </a:p>
        </p:txBody>
      </p:sp>
    </p:spTree>
    <p:extLst>
      <p:ext uri="{BB962C8B-B14F-4D97-AF65-F5344CB8AC3E}">
        <p14:creationId xmlns:p14="http://schemas.microsoft.com/office/powerpoint/2010/main" val="50503054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4DFDCCF-608F-2044-AAE9-6369537844C2}" type="slidenum">
              <a:rPr lang="en-US" smtClean="0"/>
              <a:pPr>
                <a:defRPr/>
              </a:pPr>
              <a:t>‹#›</a:t>
            </a:fld>
            <a:endParaRPr lang="en-US" dirty="0"/>
          </a:p>
        </p:txBody>
      </p:sp>
    </p:spTree>
    <p:extLst>
      <p:ext uri="{BB962C8B-B14F-4D97-AF65-F5344CB8AC3E}">
        <p14:creationId xmlns:p14="http://schemas.microsoft.com/office/powerpoint/2010/main" val="294519102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B3BBFCC-A581-DB4D-AB90-BE90D3112658}" type="slidenum">
              <a:rPr lang="en-US" smtClean="0"/>
              <a:pPr>
                <a:defRPr/>
              </a:pPr>
              <a:t>‹#›</a:t>
            </a:fld>
            <a:endParaRPr lang="en-US" dirty="0"/>
          </a:p>
        </p:txBody>
      </p:sp>
    </p:spTree>
    <p:extLst>
      <p:ext uri="{BB962C8B-B14F-4D97-AF65-F5344CB8AC3E}">
        <p14:creationId xmlns:p14="http://schemas.microsoft.com/office/powerpoint/2010/main" val="11254560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DB9E58C-FD48-5540-B4D1-BE4C6A3D1BA6}" type="datetimeFigureOut">
              <a:rPr lang="en-US"/>
              <a:pPr>
                <a:defRPr/>
              </a:pPr>
              <a:t>2/26/24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B3AC856-E741-6144-8C0B-6DF42B1C0A37}" type="slidenum">
              <a:rPr lang="en-US"/>
              <a:pPr>
                <a:defRPr/>
              </a:pPr>
              <a:t>‹#›</a:t>
            </a:fld>
            <a:endParaRPr lang="en-US"/>
          </a:p>
        </p:txBody>
      </p:sp>
    </p:spTree>
    <p:extLst>
      <p:ext uri="{BB962C8B-B14F-4D97-AF65-F5344CB8AC3E}">
        <p14:creationId xmlns:p14="http://schemas.microsoft.com/office/powerpoint/2010/main" val="18845431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807D6AB-D2B5-344C-9882-9A6EF06E987C}" type="datetimeFigureOut">
              <a:rPr lang="en-US"/>
              <a:pPr>
                <a:defRPr/>
              </a:pPr>
              <a:t>2/26/24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C38A610-4554-9746-BDD1-C474AC9CF0BE}" type="slidenum">
              <a:rPr lang="en-US"/>
              <a:pPr>
                <a:defRPr/>
              </a:pPr>
              <a:t>‹#›</a:t>
            </a:fld>
            <a:endParaRPr lang="en-US"/>
          </a:p>
        </p:txBody>
      </p:sp>
    </p:spTree>
    <p:extLst>
      <p:ext uri="{BB962C8B-B14F-4D97-AF65-F5344CB8AC3E}">
        <p14:creationId xmlns:p14="http://schemas.microsoft.com/office/powerpoint/2010/main" val="1787425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pPr>
                <a:defRPr/>
              </a:pPr>
              <a:t>‹#›</a:t>
            </a:fld>
            <a:endParaRPr lang="en-US"/>
          </a:p>
        </p:txBody>
      </p:sp>
    </p:spTree>
    <p:extLst>
      <p:ext uri="{BB962C8B-B14F-4D97-AF65-F5344CB8AC3E}">
        <p14:creationId xmlns:p14="http://schemas.microsoft.com/office/powerpoint/2010/main" val="356957787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91FA650-506F-A146-8BB9-F12CAAA3412D}" type="datetimeFigureOut">
              <a:rPr lang="en-US"/>
              <a:pPr>
                <a:defRPr/>
              </a:pPr>
              <a:t>2/26/24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48B9E6C-317B-4B46-913E-50AFAD558172}" type="slidenum">
              <a:rPr lang="en-US"/>
              <a:pPr>
                <a:defRPr/>
              </a:pPr>
              <a:t>‹#›</a:t>
            </a:fld>
            <a:endParaRPr lang="en-US"/>
          </a:p>
        </p:txBody>
      </p:sp>
    </p:spTree>
    <p:extLst>
      <p:ext uri="{BB962C8B-B14F-4D97-AF65-F5344CB8AC3E}">
        <p14:creationId xmlns:p14="http://schemas.microsoft.com/office/powerpoint/2010/main" val="75892280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B1BE966-576A-E14D-A80C-D423F5CBE7D5}" type="datetimeFigureOut">
              <a:rPr lang="en-US"/>
              <a:pPr>
                <a:defRPr/>
              </a:pPr>
              <a:t>2/26/24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9036CEC-5113-E340-A006-F4A69027A181}" type="slidenum">
              <a:rPr lang="en-US"/>
              <a:pPr>
                <a:defRPr/>
              </a:pPr>
              <a:t>‹#›</a:t>
            </a:fld>
            <a:endParaRPr lang="en-US"/>
          </a:p>
        </p:txBody>
      </p:sp>
    </p:spTree>
    <p:extLst>
      <p:ext uri="{BB962C8B-B14F-4D97-AF65-F5344CB8AC3E}">
        <p14:creationId xmlns:p14="http://schemas.microsoft.com/office/powerpoint/2010/main" val="113372936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1927BB1-84D1-7B42-9187-1ED685DF92E3}" type="datetimeFigureOut">
              <a:rPr lang="en-US"/>
              <a:pPr>
                <a:defRPr/>
              </a:pPr>
              <a:t>2/26/24</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CDF2653-0674-7540-B82F-B9EF6D29F1A1}" type="slidenum">
              <a:rPr lang="en-US"/>
              <a:pPr>
                <a:defRPr/>
              </a:pPr>
              <a:t>‹#›</a:t>
            </a:fld>
            <a:endParaRPr lang="en-US"/>
          </a:p>
        </p:txBody>
      </p:sp>
    </p:spTree>
    <p:extLst>
      <p:ext uri="{BB962C8B-B14F-4D97-AF65-F5344CB8AC3E}">
        <p14:creationId xmlns:p14="http://schemas.microsoft.com/office/powerpoint/2010/main" val="149962633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BEE3013-0A96-7E4A-81AD-87EFA787E97B}" type="datetimeFigureOut">
              <a:rPr lang="en-US"/>
              <a:pPr>
                <a:defRPr/>
              </a:pPr>
              <a:t>2/26/24</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85B721B-6801-704D-B056-26C40717EEE0}" type="slidenum">
              <a:rPr lang="en-US"/>
              <a:pPr>
                <a:defRPr/>
              </a:pPr>
              <a:t>‹#›</a:t>
            </a:fld>
            <a:endParaRPr lang="en-US"/>
          </a:p>
        </p:txBody>
      </p:sp>
    </p:spTree>
    <p:extLst>
      <p:ext uri="{BB962C8B-B14F-4D97-AF65-F5344CB8AC3E}">
        <p14:creationId xmlns:p14="http://schemas.microsoft.com/office/powerpoint/2010/main" val="270343662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CC519AC-CB6D-9D46-B45A-7D707C81EB7B}" type="datetimeFigureOut">
              <a:rPr lang="en-US"/>
              <a:pPr>
                <a:defRPr/>
              </a:pPr>
              <a:t>2/26/24</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46AE05B-787B-4840-9326-E6C2A2E6AA42}" type="slidenum">
              <a:rPr lang="en-US"/>
              <a:pPr>
                <a:defRPr/>
              </a:pPr>
              <a:t>‹#›</a:t>
            </a:fld>
            <a:endParaRPr lang="en-US"/>
          </a:p>
        </p:txBody>
      </p:sp>
    </p:spTree>
    <p:extLst>
      <p:ext uri="{BB962C8B-B14F-4D97-AF65-F5344CB8AC3E}">
        <p14:creationId xmlns:p14="http://schemas.microsoft.com/office/powerpoint/2010/main" val="164958814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60822C3-CF45-A040-9FE5-4C516ADCB833}" type="datetimeFigureOut">
              <a:rPr lang="en-US"/>
              <a:pPr>
                <a:defRPr/>
              </a:pPr>
              <a:t>2/26/24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AE0872D-1A57-6240-92DD-2C7A61D43DEC}" type="slidenum">
              <a:rPr lang="en-US"/>
              <a:pPr>
                <a:defRPr/>
              </a:pPr>
              <a:t>‹#›</a:t>
            </a:fld>
            <a:endParaRPr lang="en-US"/>
          </a:p>
        </p:txBody>
      </p:sp>
    </p:spTree>
    <p:extLst>
      <p:ext uri="{BB962C8B-B14F-4D97-AF65-F5344CB8AC3E}">
        <p14:creationId xmlns:p14="http://schemas.microsoft.com/office/powerpoint/2010/main" val="107653526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8AF6166-BE2A-1C46-9AD2-334D26FF8A64}" type="datetimeFigureOut">
              <a:rPr lang="en-US"/>
              <a:pPr>
                <a:defRPr/>
              </a:pPr>
              <a:t>2/26/24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3DC833A-7B6B-D247-A3A3-37B413CA2BA8}" type="slidenum">
              <a:rPr lang="en-US"/>
              <a:pPr>
                <a:defRPr/>
              </a:pPr>
              <a:t>‹#›</a:t>
            </a:fld>
            <a:endParaRPr lang="en-US"/>
          </a:p>
        </p:txBody>
      </p:sp>
    </p:spTree>
    <p:extLst>
      <p:ext uri="{BB962C8B-B14F-4D97-AF65-F5344CB8AC3E}">
        <p14:creationId xmlns:p14="http://schemas.microsoft.com/office/powerpoint/2010/main" val="308939795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D7CE4C1-407A-A947-8342-762F0DEC4D90}" type="datetimeFigureOut">
              <a:rPr lang="en-US"/>
              <a:pPr>
                <a:defRPr/>
              </a:pPr>
              <a:t>2/26/24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CCEABDBC-306D-F348-8AFF-1F8F968A4EED}" type="slidenum">
              <a:rPr lang="en-US"/>
              <a:pPr>
                <a:defRPr/>
              </a:pPr>
              <a:t>‹#›</a:t>
            </a:fld>
            <a:endParaRPr lang="en-US"/>
          </a:p>
        </p:txBody>
      </p:sp>
    </p:spTree>
    <p:extLst>
      <p:ext uri="{BB962C8B-B14F-4D97-AF65-F5344CB8AC3E}">
        <p14:creationId xmlns:p14="http://schemas.microsoft.com/office/powerpoint/2010/main" val="185588312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11F3ADD-6C5F-334A-9B78-C241D637B24D}" type="datetimeFigureOut">
              <a:rPr lang="en-US"/>
              <a:pPr>
                <a:defRPr/>
              </a:pPr>
              <a:t>2/26/24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51054BE-C8D3-5A46-9B4D-6E29A3DE3A90}" type="slidenum">
              <a:rPr lang="en-US"/>
              <a:pPr>
                <a:defRPr/>
              </a:pPr>
              <a:t>‹#›</a:t>
            </a:fld>
            <a:endParaRPr lang="en-US"/>
          </a:p>
        </p:txBody>
      </p:sp>
    </p:spTree>
    <p:extLst>
      <p:ext uri="{BB962C8B-B14F-4D97-AF65-F5344CB8AC3E}">
        <p14:creationId xmlns:p14="http://schemas.microsoft.com/office/powerpoint/2010/main" val="178940321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21597630"/>
      </p:ext>
    </p:extLst>
  </p:cSld>
  <p:clrMapOvr>
    <a:masterClrMapping/>
  </p:clrMapOvr>
  <p:transition>
    <p:wheel spokes="0"/>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pPr>
                <a:defRPr/>
              </a:pPr>
              <a:t>‹#›</a:t>
            </a:fld>
            <a:endParaRPr lang="en-US"/>
          </a:p>
        </p:txBody>
      </p:sp>
    </p:spTree>
    <p:extLst>
      <p:ext uri="{BB962C8B-B14F-4D97-AF65-F5344CB8AC3E}">
        <p14:creationId xmlns:p14="http://schemas.microsoft.com/office/powerpoint/2010/main" val="390379928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7393167"/>
      </p:ext>
    </p:extLst>
  </p:cSld>
  <p:clrMapOvr>
    <a:masterClrMapping/>
  </p:clrMapOvr>
  <p:transition>
    <p:wheel spokes="0"/>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13238636"/>
      </p:ext>
    </p:extLst>
  </p:cSld>
  <p:clrMapOvr>
    <a:masterClrMapping/>
  </p:clrMapOvr>
  <p:transition>
    <p:wheel spokes="0"/>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6665555"/>
      </p:ext>
    </p:extLst>
  </p:cSld>
  <p:clrMapOvr>
    <a:masterClrMapping/>
  </p:clrMapOvr>
  <p:transition>
    <p:wheel spokes="0"/>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0787339"/>
      </p:ext>
    </p:extLst>
  </p:cSld>
  <p:clrMapOvr>
    <a:masterClrMapping/>
  </p:clrMapOvr>
  <p:transition>
    <p:wheel spokes="0"/>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537956495"/>
      </p:ext>
    </p:extLst>
  </p:cSld>
  <p:clrMapOvr>
    <a:masterClrMapping/>
  </p:clrMapOvr>
  <p:transition>
    <p:wheel spokes="0"/>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5536068"/>
      </p:ext>
    </p:extLst>
  </p:cSld>
  <p:clrMapOvr>
    <a:masterClrMapping/>
  </p:clrMapOvr>
  <p:transition>
    <p:wheel spokes="0"/>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85163600"/>
      </p:ext>
    </p:extLst>
  </p:cSld>
  <p:clrMapOvr>
    <a:masterClrMapping/>
  </p:clrMapOvr>
  <p:transition>
    <p:wheel spokes="0"/>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85727888"/>
      </p:ext>
    </p:extLst>
  </p:cSld>
  <p:clrMapOvr>
    <a:masterClrMapping/>
  </p:clrMapOvr>
  <p:transition>
    <p:wheel spokes="0"/>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9754621"/>
      </p:ext>
    </p:extLst>
  </p:cSld>
  <p:clrMapOvr>
    <a:masterClrMapping/>
  </p:clrMapOvr>
  <p:transition>
    <p:wheel spokes="0"/>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4205770"/>
      </p:ext>
    </p:extLst>
  </p:cSld>
  <p:clrMapOvr>
    <a:masterClrMapping/>
  </p:clrMapOvr>
  <p:transition>
    <p:wheel spokes="0"/>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pPr>
                <a:defRPr/>
              </a:pPr>
              <a:t>‹#›</a:t>
            </a:fld>
            <a:endParaRPr lang="en-US"/>
          </a:p>
        </p:txBody>
      </p:sp>
    </p:spTree>
    <p:extLst>
      <p:ext uri="{BB962C8B-B14F-4D97-AF65-F5344CB8AC3E}">
        <p14:creationId xmlns:p14="http://schemas.microsoft.com/office/powerpoint/2010/main" val="73325295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srgbClr val="FFFFFF"/>
              </a:solidFill>
              <a:latin typeface="Helvetica"/>
              <a:ea typeface="Osaka"/>
              <a:cs typeface="Osaka"/>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srgbClr val="FFFFFF"/>
              </a:solidFill>
              <a:latin typeface="Helvetica"/>
              <a:ea typeface="Osaka"/>
              <a:cs typeface="Osaka"/>
            </a:endParaRPr>
          </a:p>
        </p:txBody>
      </p:sp>
      <p:sp>
        <p:nvSpPr>
          <p:cNvPr id="8" name="Date Placeholder 1"/>
          <p:cNvSpPr>
            <a:spLocks noGrp="1"/>
          </p:cNvSpPr>
          <p:nvPr>
            <p:ph type="dt" sz="half" idx="10"/>
          </p:nvPr>
        </p:nvSpPr>
        <p:spPr/>
        <p:txBody>
          <a:bodyPr/>
          <a:lstStyle>
            <a:lvl1pPr>
              <a:defRPr>
                <a:latin typeface="Helvetica" charset="0"/>
                <a:ea typeface="ＭＳ Ｐゴシック" charset="0"/>
                <a:cs typeface="ＭＳ Ｐゴシック" charset="0"/>
              </a:defRPr>
            </a:lvl1pPr>
          </a:lstStyle>
          <a:p>
            <a:pPr>
              <a:defRPr/>
            </a:pPr>
            <a:fld id="{79755C73-A4AC-6F40-8C53-55BEF841BA4B}" type="datetime1">
              <a:rPr lang="en-US"/>
              <a:pPr>
                <a:defRPr/>
              </a:pPr>
              <a:t>2/26/24</a:t>
            </a:fld>
            <a:endParaRPr lang="en-US"/>
          </a:p>
        </p:txBody>
      </p:sp>
      <p:sp>
        <p:nvSpPr>
          <p:cNvPr id="9" name="Footer Placeholder 2"/>
          <p:cNvSpPr>
            <a:spLocks noGrp="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ea typeface="ＭＳ Ｐゴシック" charset="0"/>
                <a:cs typeface="ＭＳ Ｐゴシック" charset="0"/>
              </a:defRPr>
            </a:lvl1pPr>
          </a:lstStyle>
          <a:p>
            <a:pPr>
              <a:defRPr/>
            </a:pPr>
            <a:fld id="{BF305FD4-85BE-D64D-9B90-DB1839B9FEA5}" type="slidenum">
              <a:rPr lang="en-US"/>
              <a:pPr>
                <a:defRPr/>
              </a:pPr>
              <a:t>‹#›</a:t>
            </a:fld>
            <a:endParaRPr lang="en-US"/>
          </a:p>
        </p:txBody>
      </p:sp>
    </p:spTree>
    <p:extLst>
      <p:ext uri="{BB962C8B-B14F-4D97-AF65-F5344CB8AC3E}">
        <p14:creationId xmlns:p14="http://schemas.microsoft.com/office/powerpoint/2010/main" val="266042359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C9DCEB-3CBE-1045-999D-6E1C3E9AD94D}" type="datetime1">
              <a:rPr lang="en-US"/>
              <a:pPr>
                <a:defRPr/>
              </a:pPr>
              <a:t>2/26/24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DDEF92D2-2EC5-C24F-B2DF-A8358511F6A9}" type="slidenum">
              <a:rPr lang="en-US"/>
              <a:pPr>
                <a:defRPr/>
              </a:pPr>
              <a:t>‹#›</a:t>
            </a:fld>
            <a:endParaRPr lang="en-US"/>
          </a:p>
        </p:txBody>
      </p:sp>
    </p:spTree>
    <p:extLst>
      <p:ext uri="{BB962C8B-B14F-4D97-AF65-F5344CB8AC3E}">
        <p14:creationId xmlns:p14="http://schemas.microsoft.com/office/powerpoint/2010/main" val="4247517905"/>
      </p:ext>
    </p:extLst>
  </p:cSld>
  <p:clrMapOvr>
    <a:overrideClrMapping bg1="lt1" tx1="dk1" bg2="lt2" tx2="dk2" accent1="accent1" accent2="accent2" accent3="accent3" accent4="accent4" accent5="accent5" accent6="accent6" hlink="hlink" folHlink="folHlink"/>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latin typeface="Georgia"/>
            </a:endParaRPr>
          </a:p>
        </p:txBody>
      </p:sp>
      <p:sp>
        <p:nvSpPr>
          <p:cNvPr id="16" name="Date Placeholder 3"/>
          <p:cNvSpPr>
            <a:spLocks noGrp="1"/>
          </p:cNvSpPr>
          <p:nvPr>
            <p:ph type="dt" sz="half" idx="11"/>
          </p:nvPr>
        </p:nvSpPr>
        <p:spPr/>
        <p:txBody>
          <a:bodyPr/>
          <a:lstStyle>
            <a:lvl1pPr>
              <a:defRPr/>
            </a:lvl1pPr>
          </a:lstStyle>
          <a:p>
            <a:pPr>
              <a:defRPr/>
            </a:pPr>
            <a:fld id="{E7EFBB9D-0321-9D4F-BDC1-74066C82F4A6}" type="datetime1">
              <a:rPr lang="en-US"/>
              <a:pPr>
                <a:defRPr/>
              </a:pPr>
              <a:t>2/26/24</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AE519A6C-F3E4-6049-8F85-01291AEB73AD}" type="slidenum">
              <a:rPr lang="en-US"/>
              <a:pPr>
                <a:defRPr/>
              </a:pPr>
              <a:t>‹#›</a:t>
            </a:fld>
            <a:endParaRPr lang="en-US"/>
          </a:p>
        </p:txBody>
      </p:sp>
    </p:spTree>
    <p:extLst>
      <p:ext uri="{BB962C8B-B14F-4D97-AF65-F5344CB8AC3E}">
        <p14:creationId xmlns:p14="http://schemas.microsoft.com/office/powerpoint/2010/main" val="1312813175"/>
      </p:ext>
    </p:extLst>
  </p:cSld>
  <p:clrMapOvr>
    <a:overrideClrMapping bg1="lt1" tx1="dk1" bg2="lt2" tx2="dk2" accent1="accent1" accent2="accent2" accent3="accent3" accent4="accent4" accent5="accent5" accent6="accent6" hlink="hlink" folHlink="folHlink"/>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b="1" i="0" dirty="0">
              <a:solidFill>
                <a:prstClr val="black"/>
              </a:solidFill>
              <a:latin typeface="Arial" panose="020B0604020202020204" pitchFamily="34" charset="0"/>
              <a:ea typeface="ＭＳ Ｐゴシック" charset="0"/>
              <a:cs typeface="ＭＳ Ｐゴシック" charset="0"/>
            </a:endParaRPr>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fld id="{CBC84355-7014-1F40-AF67-BD1BBE87FAE2}" type="datetime1">
              <a:rPr lang="en-US"/>
              <a:pPr>
                <a:defRPr/>
              </a:pPr>
              <a:t>2/26/24</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latin typeface="Georgia"/>
            </a:endParaRPr>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C48B0EBC-F39F-6E49-9E06-B087B0D4AD0D}" type="slidenum">
              <a:rPr lang="en-US"/>
              <a:pPr>
                <a:defRPr/>
              </a:pPr>
              <a:t>‹#›</a:t>
            </a:fld>
            <a:endParaRPr lang="en-US"/>
          </a:p>
        </p:txBody>
      </p:sp>
    </p:spTree>
    <p:extLst>
      <p:ext uri="{BB962C8B-B14F-4D97-AF65-F5344CB8AC3E}">
        <p14:creationId xmlns:p14="http://schemas.microsoft.com/office/powerpoint/2010/main" val="2925358381"/>
      </p:ext>
    </p:extLst>
  </p:cSld>
  <p:clrMapOvr>
    <a:overrideClrMapping bg1="lt1" tx1="dk1" bg2="lt2" tx2="dk2" accent1="accent1" accent2="accent2" accent3="accent3" accent4="accent4" accent5="accent5" accent6="accent6" hlink="hlink" folHlink="folHlink"/>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5522836F-E0F3-634C-ADDA-C92A2EB4B98A}" type="datetime1">
              <a:rPr lang="en-US"/>
              <a:pPr>
                <a:defRPr/>
              </a:pPr>
              <a:t>2/26/24</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latin typeface="Georgia"/>
            </a:endParaRPr>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E80ECE3B-7CFD-C846-8DF9-5897A7EFE78A}" type="slidenum">
              <a:rPr lang="en-US"/>
              <a:pPr>
                <a:defRPr/>
              </a:pPr>
              <a:t>‹#›</a:t>
            </a:fld>
            <a:endParaRPr lang="en-US"/>
          </a:p>
        </p:txBody>
      </p:sp>
    </p:spTree>
    <p:extLst>
      <p:ext uri="{BB962C8B-B14F-4D97-AF65-F5344CB8AC3E}">
        <p14:creationId xmlns:p14="http://schemas.microsoft.com/office/powerpoint/2010/main" val="211048664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8" name="Date Placeholder 1"/>
          <p:cNvSpPr>
            <a:spLocks noGrp="1"/>
          </p:cNvSpPr>
          <p:nvPr>
            <p:ph type="dt" sz="half" idx="10"/>
          </p:nvPr>
        </p:nvSpPr>
        <p:spPr/>
        <p:txBody>
          <a:bodyPr/>
          <a:lstStyle>
            <a:lvl1pPr>
              <a:defRPr/>
            </a:lvl1pPr>
          </a:lstStyle>
          <a:p>
            <a:pPr>
              <a:defRPr/>
            </a:pPr>
            <a:fld id="{5E54196F-42FA-0848-83AD-E4FC5AE0E259}" type="datetime1">
              <a:rPr lang="en-US"/>
              <a:pPr>
                <a:defRPr/>
              </a:pPr>
              <a:t>2/26/24</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latin typeface="Georgia"/>
            </a:endParaRPr>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C2182598-0677-C944-ABC0-3FAE6D290267}" type="slidenum">
              <a:rPr lang="en-US"/>
              <a:pPr>
                <a:defRPr/>
              </a:pPr>
              <a:t>‹#›</a:t>
            </a:fld>
            <a:endParaRPr lang="en-US"/>
          </a:p>
        </p:txBody>
      </p:sp>
    </p:spTree>
    <p:extLst>
      <p:ext uri="{BB962C8B-B14F-4D97-AF65-F5344CB8AC3E}">
        <p14:creationId xmlns:p14="http://schemas.microsoft.com/office/powerpoint/2010/main" val="87835020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Rectangle 21"/>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i="0">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b="1" i="0">
                <a:latin typeface="Arial" panose="020B0604020202020204" pitchFamily="34" charset="0"/>
                <a:cs typeface="Arial" panose="020B0604020202020204" pitchFamily="34" charset="0"/>
              </a:defRPr>
            </a:lvl1pPr>
          </a:lstStyle>
          <a:p>
            <a:pPr lvl="0"/>
            <a:r>
              <a:rPr lang="en-US" noProof="0" dirty="0"/>
              <a:t>Click icon to add picture</a:t>
            </a:r>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b="1" i="0">
                <a:solidFill>
                  <a:srgbClr val="FFFFFF"/>
                </a:solidFill>
                <a:latin typeface="Arial" panose="020B0604020202020204" pitchFamily="34" charset="0"/>
                <a:cs typeface="Arial" panose="020B0604020202020204" pitchFamily="34" charset="0"/>
              </a:defRPr>
            </a:lvl1pPr>
            <a:lvl2pPr>
              <a:defRPr sz="1200"/>
            </a:lvl2pPr>
            <a:lvl3pPr>
              <a:defRPr sz="1000"/>
            </a:lvl3pPr>
            <a:lvl4pPr>
              <a:defRPr sz="900"/>
            </a:lvl4pPr>
            <a:lvl5pPr>
              <a:defRPr sz="900"/>
            </a:lvl5pPr>
          </a:lstStyle>
          <a:p>
            <a:pPr lvl="0"/>
            <a:r>
              <a:rPr lang="en-US" dirty="0"/>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54D43633-8453-304F-B7E7-3328FE33DB54}" type="slidenum">
              <a:rPr lang="en-US"/>
              <a:pPr>
                <a:defRPr/>
              </a:pPr>
              <a:t>‹#›</a:t>
            </a:fld>
            <a:endParaRPr lang="en-US"/>
          </a:p>
        </p:txBody>
      </p:sp>
    </p:spTree>
    <p:extLst>
      <p:ext uri="{BB962C8B-B14F-4D97-AF65-F5344CB8AC3E}">
        <p14:creationId xmlns:p14="http://schemas.microsoft.com/office/powerpoint/2010/main" val="273665163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BFE2266-011C-7F44-AB8E-133A8361CF9C}" type="datetime1">
              <a:rPr lang="en-US"/>
              <a:pPr>
                <a:defRPr/>
              </a:pPr>
              <a:t>2/26/24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p:txBody>
          <a:bodyPr/>
          <a:lstStyle>
            <a:lvl1pPr>
              <a:defRPr/>
            </a:lvl1pPr>
          </a:lstStyle>
          <a:p>
            <a:pPr>
              <a:defRPr/>
            </a:pPr>
            <a:fld id="{00DED170-D075-5C4D-8DA4-785827FD8AD6}" type="slidenum">
              <a:rPr lang="en-US"/>
              <a:pPr>
                <a:defRPr/>
              </a:pPr>
              <a:t>‹#›</a:t>
            </a:fld>
            <a:endParaRPr lang="en-US"/>
          </a:p>
        </p:txBody>
      </p:sp>
    </p:spTree>
    <p:extLst>
      <p:ext uri="{BB962C8B-B14F-4D97-AF65-F5344CB8AC3E}">
        <p14:creationId xmlns:p14="http://schemas.microsoft.com/office/powerpoint/2010/main" val="3700147407"/>
      </p:ext>
    </p:extLst>
  </p:cSld>
  <p:clrMapOvr>
    <a:overrideClrMapping bg1="lt1" tx1="dk1" bg2="lt2" tx2="dk2" accent1="accent1" accent2="accent2" accent3="accent3" accent4="accent4" accent5="accent5" accent6="accent6" hlink="hlink" folHlink="folHlink"/>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166E1647-530F-FA4B-898D-5EBB31DD8E34}"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C15BBDD7-C11C-7643-BC20-B4085915D5E7}" type="datetime1">
              <a:rPr lang="en-US"/>
              <a:pPr>
                <a:defRPr/>
              </a:pPr>
              <a:t>2/26/24</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498157784"/>
      </p:ext>
    </p:extLst>
  </p:cSld>
  <p:clrMapOvr>
    <a:overrideClrMapping bg1="lt1" tx1="dk1" bg2="lt2" tx2="dk2" accent1="accent1" accent2="accent2" accent3="accent3" accent4="accent4" accent5="accent5" accent6="accent6" hlink="hlink" folHlink="folHlink"/>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i="0">
                <a:solidFill>
                  <a:srgbClr val="FF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b="1" i="0">
                <a:solidFill>
                  <a:srgbClr val="FFFFFF"/>
                </a:solidFill>
                <a:latin typeface="Arial" panose="020B0604020202020204" pitchFamily="34" charset="0"/>
                <a:cs typeface="Arial" panose="020B0604020202020204" pitchFamily="34" charset="0"/>
              </a:defRPr>
            </a:lvl1pPr>
            <a:lvl2pPr>
              <a:buNone/>
              <a:defRPr sz="1200"/>
            </a:lvl2pPr>
            <a:lvl3pPr>
              <a:buNone/>
              <a:defRPr sz="1000"/>
            </a:lvl3pPr>
            <a:lvl4pPr>
              <a:buNone/>
              <a:defRPr sz="900"/>
            </a:lvl4pPr>
            <a:lvl5pPr>
              <a:buNone/>
              <a:defRPr sz="900"/>
            </a:lvl5pPr>
          </a:lstStyle>
          <a:p>
            <a:pPr lvl="0"/>
            <a:r>
              <a:rPr lang="en-US" dirty="0"/>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4451DBD7-076A-F445-ACD7-DC723477C32E}"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C5FF50C5-A5D5-B047-9C29-08F7151F0947}" type="datetime1">
              <a:rPr lang="en-US"/>
              <a:pPr>
                <a:defRPr/>
              </a:pPr>
              <a:t>2/26/24</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471154538"/>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pPr>
                <a:defRPr/>
              </a:pPr>
              <a:t>‹#›</a:t>
            </a:fld>
            <a:endParaRPr lang="en-US"/>
          </a:p>
        </p:txBody>
      </p:sp>
    </p:spTree>
    <p:extLst>
      <p:ext uri="{BB962C8B-B14F-4D97-AF65-F5344CB8AC3E}">
        <p14:creationId xmlns:p14="http://schemas.microsoft.com/office/powerpoint/2010/main" val="915477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pPr>
              <a:defRPr/>
            </a:pPr>
            <a:fld id="{AED73B65-C526-484E-99E2-3EAE9424BB3E}" type="datetime1">
              <a:rPr lang="en-US"/>
              <a:pPr>
                <a:defRPr/>
              </a:pPr>
              <a:t>2/26/24</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latin typeface="Georgia"/>
            </a:endParaRPr>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pPr>
              <a:defRPr/>
            </a:pPr>
            <a:fld id="{743E8CEA-515C-4344-B85E-562726F6F684}" type="slidenum">
              <a:rPr lang="en-US"/>
              <a:pPr>
                <a:defRPr/>
              </a:pPr>
              <a:t>‹#›</a:t>
            </a:fld>
            <a:endParaRPr lang="en-US"/>
          </a:p>
        </p:txBody>
      </p:sp>
    </p:spTree>
    <p:extLst>
      <p:ext uri="{BB962C8B-B14F-4D97-AF65-F5344CB8AC3E}">
        <p14:creationId xmlns:p14="http://schemas.microsoft.com/office/powerpoint/2010/main" val="1508132813"/>
      </p:ext>
    </p:extLst>
  </p:cSld>
  <p:clrMapOvr>
    <a:overrideClrMapping bg1="lt1" tx1="dk1" bg2="lt2" tx2="dk2" accent1="accent1" accent2="accent2" accent3="accent3" accent4="accent4" accent5="accent5" accent6="accent6" hlink="hlink" folHlink="folHlink"/>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4"/>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391" indent="0" algn="ctr">
              <a:buNone/>
              <a:defRPr/>
            </a:lvl2pPr>
            <a:lvl3pPr marL="642782" indent="0" algn="ctr">
              <a:buNone/>
              <a:defRPr/>
            </a:lvl3pPr>
            <a:lvl4pPr marL="964174" indent="0" algn="ctr">
              <a:buNone/>
              <a:defRPr/>
            </a:lvl4pPr>
            <a:lvl5pPr marL="1285564" indent="0" algn="ctr">
              <a:buNone/>
              <a:defRPr/>
            </a:lvl5pPr>
            <a:lvl6pPr marL="1606956" indent="0" algn="ctr">
              <a:buNone/>
              <a:defRPr/>
            </a:lvl6pPr>
            <a:lvl7pPr marL="1928348" indent="0" algn="ctr">
              <a:buNone/>
              <a:defRPr/>
            </a:lvl7pPr>
            <a:lvl8pPr marL="2249741" indent="0" algn="ctr">
              <a:buNone/>
              <a:defRPr/>
            </a:lvl8pPr>
            <a:lvl9pPr marL="2571128"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1EF41E9C-FCC4-0845-B13C-D029E11382E4}" type="slidenum">
              <a:rPr lang="en-US" smtClean="0"/>
              <a:pPr/>
              <a:t>‹#›</a:t>
            </a:fld>
            <a:endParaRPr lang="en-US" dirty="0"/>
          </a:p>
        </p:txBody>
      </p:sp>
    </p:spTree>
    <p:extLst>
      <p:ext uri="{BB962C8B-B14F-4D97-AF65-F5344CB8AC3E}">
        <p14:creationId xmlns:p14="http://schemas.microsoft.com/office/powerpoint/2010/main" val="271617233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35F5AAE-18B5-C549-82A9-C358FA4C4E1B}" type="slidenum">
              <a:rPr lang="en-US" smtClean="0"/>
              <a:pPr/>
              <a:t>‹#›</a:t>
            </a:fld>
            <a:endParaRPr lang="en-US" dirty="0"/>
          </a:p>
        </p:txBody>
      </p:sp>
    </p:spTree>
    <p:extLst>
      <p:ext uri="{BB962C8B-B14F-4D97-AF65-F5344CB8AC3E}">
        <p14:creationId xmlns:p14="http://schemas.microsoft.com/office/powerpoint/2010/main" val="212135114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4" y="4406409"/>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84" y="2907086"/>
            <a:ext cx="7772009" cy="1499316"/>
          </a:xfrm>
        </p:spPr>
        <p:txBody>
          <a:bodyPr anchor="b"/>
          <a:lstStyle>
            <a:lvl1pPr marL="0" indent="0">
              <a:buNone/>
              <a:defRPr sz="1400" b="1" i="0">
                <a:latin typeface="Arial" panose="020B0604020202020204" pitchFamily="34" charset="0"/>
              </a:defRPr>
            </a:lvl1pPr>
            <a:lvl2pPr marL="321391" indent="0">
              <a:buNone/>
              <a:defRPr sz="1300"/>
            </a:lvl2pPr>
            <a:lvl3pPr marL="642782" indent="0">
              <a:buNone/>
              <a:defRPr sz="1100"/>
            </a:lvl3pPr>
            <a:lvl4pPr marL="964174" indent="0">
              <a:buNone/>
              <a:defRPr sz="1000"/>
            </a:lvl4pPr>
            <a:lvl5pPr marL="1285564" indent="0">
              <a:buNone/>
              <a:defRPr sz="1000"/>
            </a:lvl5pPr>
            <a:lvl6pPr marL="1606956" indent="0">
              <a:buNone/>
              <a:defRPr sz="1000"/>
            </a:lvl6pPr>
            <a:lvl7pPr marL="1928348" indent="0">
              <a:buNone/>
              <a:defRPr sz="1000"/>
            </a:lvl7pPr>
            <a:lvl8pPr marL="2249741" indent="0">
              <a:buNone/>
              <a:defRPr sz="1000"/>
            </a:lvl8pPr>
            <a:lvl9pPr marL="2571128"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01BEB1E2-3F96-AC47-8481-BF028103ECD6}" type="slidenum">
              <a:rPr lang="en-US" smtClean="0"/>
              <a:pPr/>
              <a:t>‹#›</a:t>
            </a:fld>
            <a:endParaRPr lang="en-US" dirty="0"/>
          </a:p>
        </p:txBody>
      </p:sp>
    </p:spTree>
    <p:extLst>
      <p:ext uri="{BB962C8B-B14F-4D97-AF65-F5344CB8AC3E}">
        <p14:creationId xmlns:p14="http://schemas.microsoft.com/office/powerpoint/2010/main" val="175758582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15" y="1125331"/>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31"/>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9DFBBB9E-F704-DF46-BDAE-B7E5EE704513}" type="slidenum">
              <a:rPr lang="en-US" smtClean="0"/>
              <a:pPr/>
              <a:t>‹#›</a:t>
            </a:fld>
            <a:endParaRPr lang="en-US" dirty="0"/>
          </a:p>
        </p:txBody>
      </p:sp>
    </p:spTree>
    <p:extLst>
      <p:ext uri="{BB962C8B-B14F-4D97-AF65-F5344CB8AC3E}">
        <p14:creationId xmlns:p14="http://schemas.microsoft.com/office/powerpoint/2010/main" val="293092460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0"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10" y="1535040"/>
            <a:ext cx="4040061" cy="639693"/>
          </a:xfrm>
        </p:spPr>
        <p:txBody>
          <a:bodyPr anchor="b"/>
          <a:lstStyle>
            <a:lvl1pPr marL="0" indent="0">
              <a:buNone/>
              <a:defRPr sz="1700" b="1" i="0">
                <a:latin typeface="Arial" panose="020B0604020202020204" pitchFamily="34" charset="0"/>
              </a:defRPr>
            </a:lvl1pPr>
            <a:lvl2pPr marL="321391" indent="0">
              <a:buNone/>
              <a:defRPr sz="1400" b="1"/>
            </a:lvl2pPr>
            <a:lvl3pPr marL="642782" indent="0">
              <a:buNone/>
              <a:defRPr sz="1300" b="1"/>
            </a:lvl3pPr>
            <a:lvl4pPr marL="964174" indent="0">
              <a:buNone/>
              <a:defRPr sz="1100" b="1"/>
            </a:lvl4pPr>
            <a:lvl5pPr marL="1285564" indent="0">
              <a:buNone/>
              <a:defRPr sz="1100" b="1"/>
            </a:lvl5pPr>
            <a:lvl6pPr marL="1606956" indent="0">
              <a:buNone/>
              <a:defRPr sz="1100" b="1"/>
            </a:lvl6pPr>
            <a:lvl7pPr marL="1928348" indent="0">
              <a:buNone/>
              <a:defRPr sz="1100" b="1"/>
            </a:lvl7pPr>
            <a:lvl8pPr marL="2249741" indent="0">
              <a:buNone/>
              <a:defRPr sz="1100" b="1"/>
            </a:lvl8pPr>
            <a:lvl9pPr marL="2571128"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10"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391" indent="0">
              <a:buNone/>
              <a:defRPr sz="1400" b="1"/>
            </a:lvl2pPr>
            <a:lvl3pPr marL="642782" indent="0">
              <a:buNone/>
              <a:defRPr sz="1300" b="1"/>
            </a:lvl3pPr>
            <a:lvl4pPr marL="964174" indent="0">
              <a:buNone/>
              <a:defRPr sz="1100" b="1"/>
            </a:lvl4pPr>
            <a:lvl5pPr marL="1285564" indent="0">
              <a:buNone/>
              <a:defRPr sz="1100" b="1"/>
            </a:lvl5pPr>
            <a:lvl6pPr marL="1606956" indent="0">
              <a:buNone/>
              <a:defRPr sz="1100" b="1"/>
            </a:lvl6pPr>
            <a:lvl7pPr marL="1928348" indent="0">
              <a:buNone/>
              <a:defRPr sz="1100" b="1"/>
            </a:lvl7pPr>
            <a:lvl8pPr marL="2249741" indent="0">
              <a:buNone/>
              <a:defRPr sz="1100" b="1"/>
            </a:lvl8pPr>
            <a:lvl9pPr marL="2571128"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65A45C15-3BC7-8947-A15B-466B5F139AF0}" type="slidenum">
              <a:rPr lang="en-US" smtClean="0"/>
              <a:pPr/>
              <a:t>‹#›</a:t>
            </a:fld>
            <a:endParaRPr lang="en-US" dirty="0"/>
          </a:p>
        </p:txBody>
      </p:sp>
    </p:spTree>
    <p:extLst>
      <p:ext uri="{BB962C8B-B14F-4D97-AF65-F5344CB8AC3E}">
        <p14:creationId xmlns:p14="http://schemas.microsoft.com/office/powerpoint/2010/main" val="32257355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EFF36B93-C845-6D4E-BE54-2A45B0D264D8}" type="slidenum">
              <a:rPr lang="en-US" smtClean="0"/>
              <a:pPr/>
              <a:t>‹#›</a:t>
            </a:fld>
            <a:endParaRPr lang="en-US" dirty="0"/>
          </a:p>
        </p:txBody>
      </p:sp>
    </p:spTree>
    <p:extLst>
      <p:ext uri="{BB962C8B-B14F-4D97-AF65-F5344CB8AC3E}">
        <p14:creationId xmlns:p14="http://schemas.microsoft.com/office/powerpoint/2010/main" val="370586589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7F8D5342-3211-E344-8557-1825DED4C4CD}" type="slidenum">
              <a:rPr lang="en-US" smtClean="0"/>
              <a:pPr/>
              <a:t>‹#›</a:t>
            </a:fld>
            <a:endParaRPr lang="en-US" dirty="0"/>
          </a:p>
        </p:txBody>
      </p:sp>
    </p:spTree>
    <p:extLst>
      <p:ext uri="{BB962C8B-B14F-4D97-AF65-F5344CB8AC3E}">
        <p14:creationId xmlns:p14="http://schemas.microsoft.com/office/powerpoint/2010/main" val="380000397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0"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10" y="1434565"/>
            <a:ext cx="3007439" cy="4691082"/>
          </a:xfrm>
        </p:spPr>
        <p:txBody>
          <a:bodyPr/>
          <a:lstStyle>
            <a:lvl1pPr marL="0" indent="0">
              <a:buNone/>
              <a:defRPr sz="1000" b="1" i="0">
                <a:latin typeface="Arial" panose="020B0604020202020204" pitchFamily="34" charset="0"/>
              </a:defRPr>
            </a:lvl1pPr>
            <a:lvl2pPr marL="321391" indent="0">
              <a:buNone/>
              <a:defRPr sz="800"/>
            </a:lvl2pPr>
            <a:lvl3pPr marL="642782" indent="0">
              <a:buNone/>
              <a:defRPr sz="700"/>
            </a:lvl3pPr>
            <a:lvl4pPr marL="964174" indent="0">
              <a:buNone/>
              <a:defRPr sz="600"/>
            </a:lvl4pPr>
            <a:lvl5pPr marL="1285564" indent="0">
              <a:buNone/>
              <a:defRPr sz="600"/>
            </a:lvl5pPr>
            <a:lvl6pPr marL="1606956" indent="0">
              <a:buNone/>
              <a:defRPr sz="600"/>
            </a:lvl6pPr>
            <a:lvl7pPr marL="1928348" indent="0">
              <a:buNone/>
              <a:defRPr sz="600"/>
            </a:lvl7pPr>
            <a:lvl8pPr marL="2249741" indent="0">
              <a:buNone/>
              <a:defRPr sz="600"/>
            </a:lvl8pPr>
            <a:lvl9pPr marL="2571128"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615B7B0F-B5B7-6848-BC14-2CC8FF8DA19D}" type="slidenum">
              <a:rPr lang="en-US" smtClean="0"/>
              <a:pPr/>
              <a:t>‹#›</a:t>
            </a:fld>
            <a:endParaRPr lang="en-US" dirty="0"/>
          </a:p>
        </p:txBody>
      </p:sp>
    </p:spTree>
    <p:extLst>
      <p:ext uri="{BB962C8B-B14F-4D97-AF65-F5344CB8AC3E}">
        <p14:creationId xmlns:p14="http://schemas.microsoft.com/office/powerpoint/2010/main" val="15830497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5"/>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07"/>
            <a:ext cx="5486846" cy="4115023"/>
          </a:xfrm>
        </p:spPr>
        <p:txBody>
          <a:bodyPr/>
          <a:lstStyle>
            <a:lvl1pPr marL="0" indent="0">
              <a:buNone/>
              <a:defRPr sz="2300" b="1" i="0">
                <a:latin typeface="Arial" panose="020B0604020202020204" pitchFamily="34" charset="0"/>
              </a:defRPr>
            </a:lvl1pPr>
            <a:lvl2pPr marL="321391" indent="0">
              <a:buNone/>
              <a:defRPr sz="2000"/>
            </a:lvl2pPr>
            <a:lvl3pPr marL="642782" indent="0">
              <a:buNone/>
              <a:defRPr sz="1700"/>
            </a:lvl3pPr>
            <a:lvl4pPr marL="964174" indent="0">
              <a:buNone/>
              <a:defRPr sz="1400"/>
            </a:lvl4pPr>
            <a:lvl5pPr marL="1285564" indent="0">
              <a:buNone/>
              <a:defRPr sz="1400"/>
            </a:lvl5pPr>
            <a:lvl6pPr marL="1606956" indent="0">
              <a:buNone/>
              <a:defRPr sz="1400"/>
            </a:lvl6pPr>
            <a:lvl7pPr marL="1928348" indent="0">
              <a:buNone/>
              <a:defRPr sz="1400"/>
            </a:lvl7pPr>
            <a:lvl8pPr marL="2249741" indent="0">
              <a:buNone/>
              <a:defRPr sz="1400"/>
            </a:lvl8pPr>
            <a:lvl9pPr marL="2571128" indent="0">
              <a:buNone/>
              <a:defRPr sz="1400"/>
            </a:lvl9pPr>
          </a:lstStyle>
          <a:p>
            <a:endParaRPr lang="en-US" dirty="0"/>
          </a:p>
        </p:txBody>
      </p:sp>
      <p:sp>
        <p:nvSpPr>
          <p:cNvPr id="4" name="Text Placeholder 3"/>
          <p:cNvSpPr>
            <a:spLocks noGrp="1"/>
          </p:cNvSpPr>
          <p:nvPr>
            <p:ph type="body" sz="half" idx="2"/>
          </p:nvPr>
        </p:nvSpPr>
        <p:spPr>
          <a:xfrm>
            <a:off x="1791738" y="5367623"/>
            <a:ext cx="5486846" cy="804919"/>
          </a:xfrm>
        </p:spPr>
        <p:txBody>
          <a:bodyPr/>
          <a:lstStyle>
            <a:lvl1pPr marL="0" indent="0">
              <a:buNone/>
              <a:defRPr sz="1000" b="1" i="0">
                <a:latin typeface="Arial" panose="020B0604020202020204" pitchFamily="34" charset="0"/>
              </a:defRPr>
            </a:lvl1pPr>
            <a:lvl2pPr marL="321391" indent="0">
              <a:buNone/>
              <a:defRPr sz="800"/>
            </a:lvl2pPr>
            <a:lvl3pPr marL="642782" indent="0">
              <a:buNone/>
              <a:defRPr sz="700"/>
            </a:lvl3pPr>
            <a:lvl4pPr marL="964174" indent="0">
              <a:buNone/>
              <a:defRPr sz="600"/>
            </a:lvl4pPr>
            <a:lvl5pPr marL="1285564" indent="0">
              <a:buNone/>
              <a:defRPr sz="600"/>
            </a:lvl5pPr>
            <a:lvl6pPr marL="1606956" indent="0">
              <a:buNone/>
              <a:defRPr sz="600"/>
            </a:lvl6pPr>
            <a:lvl7pPr marL="1928348" indent="0">
              <a:buNone/>
              <a:defRPr sz="600"/>
            </a:lvl7pPr>
            <a:lvl8pPr marL="2249741" indent="0">
              <a:buNone/>
              <a:defRPr sz="600"/>
            </a:lvl8pPr>
            <a:lvl9pPr marL="2571128"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D4458B16-C2EC-8F4A-B2BA-465333B3642C}" type="slidenum">
              <a:rPr lang="en-US" smtClean="0"/>
              <a:pPr/>
              <a:t>‹#›</a:t>
            </a:fld>
            <a:endParaRPr lang="en-US" dirty="0"/>
          </a:p>
        </p:txBody>
      </p:sp>
    </p:spTree>
    <p:extLst>
      <p:ext uri="{BB962C8B-B14F-4D97-AF65-F5344CB8AC3E}">
        <p14:creationId xmlns:p14="http://schemas.microsoft.com/office/powerpoint/2010/main" val="12665313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pPr>
                <a:defRPr/>
              </a:pPr>
              <a:t>‹#›</a:t>
            </a:fld>
            <a:endParaRPr lang="en-US"/>
          </a:p>
        </p:txBody>
      </p:sp>
    </p:spTree>
    <p:extLst>
      <p:ext uri="{BB962C8B-B14F-4D97-AF65-F5344CB8AC3E}">
        <p14:creationId xmlns:p14="http://schemas.microsoft.com/office/powerpoint/2010/main" val="220707890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606857C5-805C-BF45-BAE0-CDF3AC170739}" type="slidenum">
              <a:rPr lang="en-US" smtClean="0"/>
              <a:pPr/>
              <a:t>‹#›</a:t>
            </a:fld>
            <a:endParaRPr lang="en-US" dirty="0"/>
          </a:p>
        </p:txBody>
      </p:sp>
    </p:spTree>
    <p:extLst>
      <p:ext uri="{BB962C8B-B14F-4D97-AF65-F5344CB8AC3E}">
        <p14:creationId xmlns:p14="http://schemas.microsoft.com/office/powerpoint/2010/main" val="276407173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0D25307-6816-2542-9240-2C9CE7F42DD3}" type="slidenum">
              <a:rPr lang="en-US" smtClean="0"/>
              <a:pPr/>
              <a:t>‹#›</a:t>
            </a:fld>
            <a:endParaRPr lang="en-US" dirty="0"/>
          </a:p>
        </p:txBody>
      </p:sp>
    </p:spTree>
    <p:extLst>
      <p:ext uri="{BB962C8B-B14F-4D97-AF65-F5344CB8AC3E}">
        <p14:creationId xmlns:p14="http://schemas.microsoft.com/office/powerpoint/2010/main" val="265148635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85373276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3018188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10182011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12478470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53980771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9849513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13552156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9504853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pPr>
                <a:defRPr/>
              </a:pPr>
              <a:t>‹#›</a:t>
            </a:fld>
            <a:endParaRPr lang="en-US"/>
          </a:p>
        </p:txBody>
      </p:sp>
    </p:spTree>
    <p:extLst>
      <p:ext uri="{BB962C8B-B14F-4D97-AF65-F5344CB8AC3E}">
        <p14:creationId xmlns:p14="http://schemas.microsoft.com/office/powerpoint/2010/main" val="7861563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0348459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24356741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88675446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2109991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91743572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7BAC3BA-A339-7841-BAD3-BC35192EF97C}" type="slidenum">
              <a:rPr lang="en-US" smtClean="0"/>
              <a:pPr>
                <a:defRPr/>
              </a:pPr>
              <a:t>‹#›</a:t>
            </a:fld>
            <a:endParaRPr lang="en-US" dirty="0"/>
          </a:p>
        </p:txBody>
      </p:sp>
    </p:spTree>
    <p:extLst>
      <p:ext uri="{BB962C8B-B14F-4D97-AF65-F5344CB8AC3E}">
        <p14:creationId xmlns:p14="http://schemas.microsoft.com/office/powerpoint/2010/main" val="1980030753"/>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87C6BB3-75FE-E241-A561-056482091B0A}" type="slidenum">
              <a:rPr lang="en-US" smtClean="0"/>
              <a:pPr>
                <a:defRPr/>
              </a:pPr>
              <a:t>‹#›</a:t>
            </a:fld>
            <a:endParaRPr lang="en-US" dirty="0"/>
          </a:p>
        </p:txBody>
      </p:sp>
    </p:spTree>
    <p:extLst>
      <p:ext uri="{BB962C8B-B14F-4D97-AF65-F5344CB8AC3E}">
        <p14:creationId xmlns:p14="http://schemas.microsoft.com/office/powerpoint/2010/main" val="926512655"/>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128E290-D1C1-6541-A486-F9FAA1E65C0E}" type="slidenum">
              <a:rPr lang="en-US" smtClean="0"/>
              <a:pPr>
                <a:defRPr/>
              </a:pPr>
              <a:t>‹#›</a:t>
            </a:fld>
            <a:endParaRPr lang="en-US" dirty="0"/>
          </a:p>
        </p:txBody>
      </p:sp>
    </p:spTree>
    <p:extLst>
      <p:ext uri="{BB962C8B-B14F-4D97-AF65-F5344CB8AC3E}">
        <p14:creationId xmlns:p14="http://schemas.microsoft.com/office/powerpoint/2010/main" val="3338221869"/>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C070CB7-5182-1846-83FC-028A2C05EB1E}" type="slidenum">
              <a:rPr lang="en-US" smtClean="0"/>
              <a:pPr>
                <a:defRPr/>
              </a:pPr>
              <a:t>‹#›</a:t>
            </a:fld>
            <a:endParaRPr lang="en-US" dirty="0"/>
          </a:p>
        </p:txBody>
      </p:sp>
    </p:spTree>
    <p:extLst>
      <p:ext uri="{BB962C8B-B14F-4D97-AF65-F5344CB8AC3E}">
        <p14:creationId xmlns:p14="http://schemas.microsoft.com/office/powerpoint/2010/main" val="1747144005"/>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F19BDB-1DFB-4349-80D3-AC36797D2FDA}" type="slidenum">
              <a:rPr lang="en-US" smtClean="0"/>
              <a:pPr>
                <a:defRPr/>
              </a:pPr>
              <a:t>‹#›</a:t>
            </a:fld>
            <a:endParaRPr lang="en-US" dirty="0"/>
          </a:p>
        </p:txBody>
      </p:sp>
    </p:spTree>
    <p:extLst>
      <p:ext uri="{BB962C8B-B14F-4D97-AF65-F5344CB8AC3E}">
        <p14:creationId xmlns:p14="http://schemas.microsoft.com/office/powerpoint/2010/main" val="115084310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pPr>
                <a:defRPr/>
              </a:pPr>
              <a:t>‹#›</a:t>
            </a:fld>
            <a:endParaRPr lang="en-US"/>
          </a:p>
        </p:txBody>
      </p:sp>
    </p:spTree>
    <p:extLst>
      <p:ext uri="{BB962C8B-B14F-4D97-AF65-F5344CB8AC3E}">
        <p14:creationId xmlns:p14="http://schemas.microsoft.com/office/powerpoint/2010/main" val="253696538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2AEB9F4-BD4C-DD4F-A0AE-CA683A66452A}" type="slidenum">
              <a:rPr lang="en-US" smtClean="0"/>
              <a:pPr>
                <a:defRPr/>
              </a:pPr>
              <a:t>‹#›</a:t>
            </a:fld>
            <a:endParaRPr lang="en-US" dirty="0"/>
          </a:p>
        </p:txBody>
      </p:sp>
    </p:spTree>
    <p:extLst>
      <p:ext uri="{BB962C8B-B14F-4D97-AF65-F5344CB8AC3E}">
        <p14:creationId xmlns:p14="http://schemas.microsoft.com/office/powerpoint/2010/main" val="837272024"/>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51993C4-139E-6547-99D1-86468337BA2F}" type="slidenum">
              <a:rPr lang="en-US" smtClean="0"/>
              <a:pPr>
                <a:defRPr/>
              </a:pPr>
              <a:t>‹#›</a:t>
            </a:fld>
            <a:endParaRPr lang="en-US" dirty="0"/>
          </a:p>
        </p:txBody>
      </p:sp>
    </p:spTree>
    <p:extLst>
      <p:ext uri="{BB962C8B-B14F-4D97-AF65-F5344CB8AC3E}">
        <p14:creationId xmlns:p14="http://schemas.microsoft.com/office/powerpoint/2010/main" val="441873055"/>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5C6BBCC-4E55-B640-938D-2DEDF0D9A5F0}" type="slidenum">
              <a:rPr lang="en-US" smtClean="0"/>
              <a:pPr>
                <a:defRPr/>
              </a:pPr>
              <a:t>‹#›</a:t>
            </a:fld>
            <a:endParaRPr lang="en-US" dirty="0"/>
          </a:p>
        </p:txBody>
      </p:sp>
    </p:spTree>
    <p:extLst>
      <p:ext uri="{BB962C8B-B14F-4D97-AF65-F5344CB8AC3E}">
        <p14:creationId xmlns:p14="http://schemas.microsoft.com/office/powerpoint/2010/main" val="2770370207"/>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4F51B0F-F95C-0C49-AB0E-F27ACC3C30F3}" type="slidenum">
              <a:rPr lang="en-US" smtClean="0"/>
              <a:pPr>
                <a:defRPr/>
              </a:pPr>
              <a:t>‹#›</a:t>
            </a:fld>
            <a:endParaRPr lang="en-US" dirty="0"/>
          </a:p>
        </p:txBody>
      </p:sp>
    </p:spTree>
    <p:extLst>
      <p:ext uri="{BB962C8B-B14F-4D97-AF65-F5344CB8AC3E}">
        <p14:creationId xmlns:p14="http://schemas.microsoft.com/office/powerpoint/2010/main" val="988625187"/>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7C7F65-FDAB-BE4B-9F9E-8459E8C25397}" type="slidenum">
              <a:rPr lang="en-US" smtClean="0"/>
              <a:pPr>
                <a:defRPr/>
              </a:pPr>
              <a:t>‹#›</a:t>
            </a:fld>
            <a:endParaRPr lang="en-US" dirty="0"/>
          </a:p>
        </p:txBody>
      </p:sp>
    </p:spTree>
    <p:extLst>
      <p:ext uri="{BB962C8B-B14F-4D97-AF65-F5344CB8AC3E}">
        <p14:creationId xmlns:p14="http://schemas.microsoft.com/office/powerpoint/2010/main" val="1035857722"/>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0D2ABFF-FA59-484B-B94A-250FAF1B51D1}" type="slidenum">
              <a:rPr lang="en-US" smtClean="0"/>
              <a:pPr>
                <a:defRPr/>
              </a:pPr>
              <a:t>‹#›</a:t>
            </a:fld>
            <a:endParaRPr lang="en-US" dirty="0"/>
          </a:p>
        </p:txBody>
      </p:sp>
    </p:spTree>
    <p:extLst>
      <p:ext uri="{BB962C8B-B14F-4D97-AF65-F5344CB8AC3E}">
        <p14:creationId xmlns:p14="http://schemas.microsoft.com/office/powerpoint/2010/main" val="3042295504"/>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325796925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73199723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378913490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27042601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pPr>
                <a:defRPr/>
              </a:pPr>
              <a:t>‹#›</a:t>
            </a:fld>
            <a:endParaRPr lang="en-US"/>
          </a:p>
        </p:txBody>
      </p:sp>
    </p:spTree>
    <p:extLst>
      <p:ext uri="{BB962C8B-B14F-4D97-AF65-F5344CB8AC3E}">
        <p14:creationId xmlns:p14="http://schemas.microsoft.com/office/powerpoint/2010/main" val="33945430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213369651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88479284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411825070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144342048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14393064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3730421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261358847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156572265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6E26AD0-056C-3249-AED6-6254260D80C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6343701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A66F821-A88C-CC4C-A6F7-F19C660B24D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928546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5624827"/>
      </p:ext>
    </p:extLst>
  </p:cSld>
  <p:clrMapOvr>
    <a:masterClrMapping/>
  </p:clrMapOvr>
  <p:transition spd="med">
    <p:randomBar dir="vert"/>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5EC9365-62F2-984D-8B1E-89E543FF814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3900785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39C9FF-F707-AF4E-9ED5-59611920F0B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9899274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5F2DD4C-E304-1547-A0A5-A407C0E137B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0149473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0E8E29E-C7C3-764C-B052-6D5AE92E449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7760271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1EB8196-A654-8D40-86CD-D5E024D1AF5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2350262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C05C046-9D2D-8347-B6D0-C3CF0C0CA18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4683387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795CF6C-E4AC-C643-AF23-B4B18DCB284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6394203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A7AB26D-327E-3644-A4EC-4B47251B28D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0284165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DD73ABF-CD85-4347-B645-4999605A1DE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9818486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C6AFE2F8-0D46-2646-BE5B-B4A2F15CDA4F}" type="slidenum">
              <a:rPr lang="en-US"/>
              <a:pPr>
                <a:defRPr/>
              </a:pPr>
              <a:t>‹#›</a:t>
            </a:fld>
            <a:endParaRPr lang="en-US"/>
          </a:p>
        </p:txBody>
      </p:sp>
    </p:spTree>
    <p:extLst>
      <p:ext uri="{BB962C8B-B14F-4D97-AF65-F5344CB8AC3E}">
        <p14:creationId xmlns:p14="http://schemas.microsoft.com/office/powerpoint/2010/main" val="13467467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19806"/>
      </p:ext>
    </p:extLst>
  </p:cSld>
  <p:clrMapOvr>
    <a:masterClrMapping/>
  </p:clrMapOvr>
  <p:transition spd="med">
    <p:randomBar dir="vert"/>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C26585A7-67FF-5E43-8685-CF185CBCCA1B}" type="slidenum">
              <a:rPr lang="en-US"/>
              <a:pPr>
                <a:defRPr/>
              </a:pPr>
              <a:t>‹#›</a:t>
            </a:fld>
            <a:endParaRPr lang="en-US"/>
          </a:p>
        </p:txBody>
      </p:sp>
    </p:spTree>
    <p:extLst>
      <p:ext uri="{BB962C8B-B14F-4D97-AF65-F5344CB8AC3E}">
        <p14:creationId xmlns:p14="http://schemas.microsoft.com/office/powerpoint/2010/main" val="271119800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3A78F769-1EFB-4544-8167-601172B778DE}" type="slidenum">
              <a:rPr lang="en-US"/>
              <a:pPr>
                <a:defRPr/>
              </a:pPr>
              <a:t>‹#›</a:t>
            </a:fld>
            <a:endParaRPr lang="en-US"/>
          </a:p>
        </p:txBody>
      </p:sp>
    </p:spTree>
    <p:extLst>
      <p:ext uri="{BB962C8B-B14F-4D97-AF65-F5344CB8AC3E}">
        <p14:creationId xmlns:p14="http://schemas.microsoft.com/office/powerpoint/2010/main" val="193107813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7DB386B2-71F7-CB42-BD1C-8B88A23FD094}" type="slidenum">
              <a:rPr lang="en-US"/>
              <a:pPr>
                <a:defRPr/>
              </a:pPr>
              <a:t>‹#›</a:t>
            </a:fld>
            <a:endParaRPr lang="en-US"/>
          </a:p>
        </p:txBody>
      </p:sp>
    </p:spTree>
    <p:extLst>
      <p:ext uri="{BB962C8B-B14F-4D97-AF65-F5344CB8AC3E}">
        <p14:creationId xmlns:p14="http://schemas.microsoft.com/office/powerpoint/2010/main" val="104219368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defTabSz="914400">
              <a:buClrTx/>
              <a:defRPr/>
            </a:lvl1pPr>
          </a:lstStyle>
          <a:p>
            <a:pPr>
              <a:defRPr/>
            </a:pPr>
            <a:r>
              <a:rPr lang="en-US"/>
              <a:t>08/03/13</a:t>
            </a:r>
          </a:p>
        </p:txBody>
      </p:sp>
      <p:sp>
        <p:nvSpPr>
          <p:cNvPr id="8" name="Slide Number Placeholder 7"/>
          <p:cNvSpPr>
            <a:spLocks noGrp="1"/>
          </p:cNvSpPr>
          <p:nvPr>
            <p:ph type="sldNum" idx="11"/>
          </p:nvPr>
        </p:nvSpPr>
        <p:spPr/>
        <p:txBody>
          <a:bodyPr/>
          <a:lstStyle>
            <a:lvl1pPr defTabSz="914400">
              <a:buClrTx/>
              <a:defRPr/>
            </a:lvl1pPr>
          </a:lstStyle>
          <a:p>
            <a:pPr>
              <a:defRPr/>
            </a:pPr>
            <a:fld id="{B28E4A90-82C0-6E47-820F-BCFDCE354085}" type="slidenum">
              <a:rPr lang="en-US"/>
              <a:pPr>
                <a:defRPr/>
              </a:pPr>
              <a:t>‹#›</a:t>
            </a:fld>
            <a:endParaRPr lang="en-US"/>
          </a:p>
        </p:txBody>
      </p:sp>
    </p:spTree>
    <p:extLst>
      <p:ext uri="{BB962C8B-B14F-4D97-AF65-F5344CB8AC3E}">
        <p14:creationId xmlns:p14="http://schemas.microsoft.com/office/powerpoint/2010/main" val="359324764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defTabSz="914400">
              <a:buClrTx/>
              <a:defRPr/>
            </a:lvl1pPr>
          </a:lstStyle>
          <a:p>
            <a:pPr>
              <a:defRPr/>
            </a:pPr>
            <a:r>
              <a:rPr lang="en-US"/>
              <a:t>08/03/13</a:t>
            </a:r>
          </a:p>
        </p:txBody>
      </p:sp>
      <p:sp>
        <p:nvSpPr>
          <p:cNvPr id="4" name="Slide Number Placeholder 3"/>
          <p:cNvSpPr>
            <a:spLocks noGrp="1"/>
          </p:cNvSpPr>
          <p:nvPr>
            <p:ph type="sldNum" idx="11"/>
          </p:nvPr>
        </p:nvSpPr>
        <p:spPr/>
        <p:txBody>
          <a:bodyPr/>
          <a:lstStyle>
            <a:lvl1pPr defTabSz="914400">
              <a:buClrTx/>
              <a:defRPr/>
            </a:lvl1pPr>
          </a:lstStyle>
          <a:p>
            <a:pPr>
              <a:defRPr/>
            </a:pPr>
            <a:fld id="{3528510B-AB25-1344-9DEA-B6AF27742042}" type="slidenum">
              <a:rPr lang="en-US"/>
              <a:pPr>
                <a:defRPr/>
              </a:pPr>
              <a:t>‹#›</a:t>
            </a:fld>
            <a:endParaRPr lang="en-US"/>
          </a:p>
        </p:txBody>
      </p:sp>
    </p:spTree>
    <p:extLst>
      <p:ext uri="{BB962C8B-B14F-4D97-AF65-F5344CB8AC3E}">
        <p14:creationId xmlns:p14="http://schemas.microsoft.com/office/powerpoint/2010/main" val="343136525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defTabSz="914400">
              <a:buClrTx/>
              <a:defRPr/>
            </a:lvl1pPr>
          </a:lstStyle>
          <a:p>
            <a:pPr>
              <a:defRPr/>
            </a:pPr>
            <a:r>
              <a:rPr lang="en-US"/>
              <a:t>08/03/13</a:t>
            </a:r>
          </a:p>
        </p:txBody>
      </p:sp>
      <p:sp>
        <p:nvSpPr>
          <p:cNvPr id="3" name="Slide Number Placeholder 2"/>
          <p:cNvSpPr>
            <a:spLocks noGrp="1"/>
          </p:cNvSpPr>
          <p:nvPr>
            <p:ph type="sldNum" idx="11"/>
          </p:nvPr>
        </p:nvSpPr>
        <p:spPr/>
        <p:txBody>
          <a:bodyPr/>
          <a:lstStyle>
            <a:lvl1pPr defTabSz="914400">
              <a:buClrTx/>
              <a:defRPr/>
            </a:lvl1pPr>
          </a:lstStyle>
          <a:p>
            <a:pPr>
              <a:defRPr/>
            </a:pPr>
            <a:fld id="{6556D6AD-1131-CD40-8C8B-C43A65999C9A}" type="slidenum">
              <a:rPr lang="en-US"/>
              <a:pPr>
                <a:defRPr/>
              </a:pPr>
              <a:t>‹#›</a:t>
            </a:fld>
            <a:endParaRPr lang="en-US"/>
          </a:p>
        </p:txBody>
      </p:sp>
    </p:spTree>
    <p:extLst>
      <p:ext uri="{BB962C8B-B14F-4D97-AF65-F5344CB8AC3E}">
        <p14:creationId xmlns:p14="http://schemas.microsoft.com/office/powerpoint/2010/main" val="327690832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C453941F-B12D-154F-84A2-D8C50FD93F48}" type="slidenum">
              <a:rPr lang="en-US"/>
              <a:pPr>
                <a:defRPr/>
              </a:pPr>
              <a:t>‹#›</a:t>
            </a:fld>
            <a:endParaRPr lang="en-US"/>
          </a:p>
        </p:txBody>
      </p:sp>
    </p:spTree>
    <p:extLst>
      <p:ext uri="{BB962C8B-B14F-4D97-AF65-F5344CB8AC3E}">
        <p14:creationId xmlns:p14="http://schemas.microsoft.com/office/powerpoint/2010/main" val="226015769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830CCEFC-FF84-0040-B05B-857B0D68F865}" type="slidenum">
              <a:rPr lang="en-US"/>
              <a:pPr>
                <a:defRPr/>
              </a:pPr>
              <a:t>‹#›</a:t>
            </a:fld>
            <a:endParaRPr lang="en-US"/>
          </a:p>
        </p:txBody>
      </p:sp>
    </p:spTree>
    <p:extLst>
      <p:ext uri="{BB962C8B-B14F-4D97-AF65-F5344CB8AC3E}">
        <p14:creationId xmlns:p14="http://schemas.microsoft.com/office/powerpoint/2010/main" val="9677166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063DA824-9103-6F47-ABDE-8D5A6FBA1986}" type="slidenum">
              <a:rPr lang="en-US"/>
              <a:pPr>
                <a:defRPr/>
              </a:pPr>
              <a:t>‹#›</a:t>
            </a:fld>
            <a:endParaRPr lang="en-US"/>
          </a:p>
        </p:txBody>
      </p:sp>
    </p:spTree>
    <p:extLst>
      <p:ext uri="{BB962C8B-B14F-4D97-AF65-F5344CB8AC3E}">
        <p14:creationId xmlns:p14="http://schemas.microsoft.com/office/powerpoint/2010/main" val="136876349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0A46329B-259F-0744-9BC0-460C94CE9C72}" type="slidenum">
              <a:rPr lang="en-US"/>
              <a:pPr>
                <a:defRPr/>
              </a:pPr>
              <a:t>‹#›</a:t>
            </a:fld>
            <a:endParaRPr lang="en-US"/>
          </a:p>
        </p:txBody>
      </p:sp>
    </p:spTree>
    <p:extLst>
      <p:ext uri="{BB962C8B-B14F-4D97-AF65-F5344CB8AC3E}">
        <p14:creationId xmlns:p14="http://schemas.microsoft.com/office/powerpoint/2010/main" val="38090971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9809031"/>
      </p:ext>
    </p:extLst>
  </p:cSld>
  <p:clrMapOvr>
    <a:masterClrMapping/>
  </p:clrMapOvr>
  <p:transition spd="med">
    <p:randomBar dir="vert"/>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9219" name="Rectangle 3"/>
          <p:cNvSpPr>
            <a:spLocks noGrp="1" noChangeArrowheads="1"/>
          </p:cNvSpPr>
          <p:nvPr>
            <p:ph type="ctrTitle"/>
          </p:nvPr>
        </p:nvSpPr>
        <p:spPr>
          <a:xfrm>
            <a:off x="990600" y="1171575"/>
            <a:ext cx="7467600" cy="2105025"/>
          </a:xfrm>
        </p:spPr>
        <p:txBody>
          <a:bodyPr>
            <a:spAutoFit/>
          </a:bodyPr>
          <a:lstStyle>
            <a:lvl1pPr>
              <a:defRPr sz="6600">
                <a:solidFill>
                  <a:srgbClr val="CCFFFF"/>
                </a:solidFill>
              </a:defRPr>
            </a:lvl1pPr>
          </a:lstStyle>
          <a:p>
            <a:r>
              <a:rPr lang="en-US"/>
              <a:t>Click to edit Master title style</a:t>
            </a:r>
          </a:p>
        </p:txBody>
      </p:sp>
      <p:sp>
        <p:nvSpPr>
          <p:cNvPr id="9220" name="Rectangle 4"/>
          <p:cNvSpPr>
            <a:spLocks noGrp="1" noChangeArrowheads="1"/>
          </p:cNvSpPr>
          <p:nvPr>
            <p:ph type="subTitle" idx="1"/>
          </p:nvPr>
        </p:nvSpPr>
        <p:spPr>
          <a:xfrm>
            <a:off x="1447800" y="3886200"/>
            <a:ext cx="6400800" cy="1752600"/>
          </a:xfrm>
        </p:spPr>
        <p:txBody>
          <a:bodyPr/>
          <a:lstStyle>
            <a:lvl1pPr marL="0" indent="0" algn="ctr">
              <a:buFont typeface="Wingdings" pitchFamily="-112" charset="2"/>
              <a:buNone/>
              <a:defRPr sz="4000">
                <a:solidFill>
                  <a:srgbClr val="CCECFF"/>
                </a:solidFill>
              </a:defRPr>
            </a:lvl1pPr>
          </a:lstStyle>
          <a:p>
            <a:r>
              <a:rPr lang="en-US"/>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pPr>
              <a:defRPr/>
            </a:pPr>
            <a:fld id="{30692B74-BF5B-E94B-B72D-5717CAB83974}" type="slidenum">
              <a:rPr lang="en-US"/>
              <a:pPr>
                <a:defRPr/>
              </a:pPr>
              <a:t>‹#›</a:t>
            </a:fld>
            <a:endParaRPr lang="en-US"/>
          </a:p>
        </p:txBody>
      </p:sp>
    </p:spTree>
    <p:extLst>
      <p:ext uri="{BB962C8B-B14F-4D97-AF65-F5344CB8AC3E}">
        <p14:creationId xmlns:p14="http://schemas.microsoft.com/office/powerpoint/2010/main" val="2494006418"/>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F57C55-FE63-D04E-9BD3-0BAA0FAEA3FB}" type="slidenum">
              <a:rPr lang="en-US"/>
              <a:pPr>
                <a:defRPr/>
              </a:pPr>
              <a:t>‹#›</a:t>
            </a:fld>
            <a:endParaRPr lang="en-US"/>
          </a:p>
        </p:txBody>
      </p:sp>
    </p:spTree>
    <p:extLst>
      <p:ext uri="{BB962C8B-B14F-4D97-AF65-F5344CB8AC3E}">
        <p14:creationId xmlns:p14="http://schemas.microsoft.com/office/powerpoint/2010/main" val="410911414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3DC70-D45C-E14B-AA6B-D5FA890C6272}" type="slidenum">
              <a:rPr lang="en-US"/>
              <a:pPr>
                <a:defRPr/>
              </a:pPr>
              <a:t>‹#›</a:t>
            </a:fld>
            <a:endParaRPr lang="en-US"/>
          </a:p>
        </p:txBody>
      </p:sp>
    </p:spTree>
    <p:extLst>
      <p:ext uri="{BB962C8B-B14F-4D97-AF65-F5344CB8AC3E}">
        <p14:creationId xmlns:p14="http://schemas.microsoft.com/office/powerpoint/2010/main" val="235744121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F20D79-954C-3F40-B14F-BF36C093AA7F}" type="slidenum">
              <a:rPr lang="en-US"/>
              <a:pPr>
                <a:defRPr/>
              </a:pPr>
              <a:t>‹#›</a:t>
            </a:fld>
            <a:endParaRPr lang="en-US"/>
          </a:p>
        </p:txBody>
      </p:sp>
    </p:spTree>
    <p:extLst>
      <p:ext uri="{BB962C8B-B14F-4D97-AF65-F5344CB8AC3E}">
        <p14:creationId xmlns:p14="http://schemas.microsoft.com/office/powerpoint/2010/main" val="75621776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4AE1E89-2F3D-D942-8E7C-66AD2A7058FA}" type="slidenum">
              <a:rPr lang="en-US"/>
              <a:pPr>
                <a:defRPr/>
              </a:pPr>
              <a:t>‹#›</a:t>
            </a:fld>
            <a:endParaRPr lang="en-US"/>
          </a:p>
        </p:txBody>
      </p:sp>
    </p:spTree>
    <p:extLst>
      <p:ext uri="{BB962C8B-B14F-4D97-AF65-F5344CB8AC3E}">
        <p14:creationId xmlns:p14="http://schemas.microsoft.com/office/powerpoint/2010/main" val="132105389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D3B7F62-63F3-FA44-BFF0-74DD254AFC93}" type="slidenum">
              <a:rPr lang="en-US"/>
              <a:pPr>
                <a:defRPr/>
              </a:pPr>
              <a:t>‹#›</a:t>
            </a:fld>
            <a:endParaRPr lang="en-US"/>
          </a:p>
        </p:txBody>
      </p:sp>
    </p:spTree>
    <p:extLst>
      <p:ext uri="{BB962C8B-B14F-4D97-AF65-F5344CB8AC3E}">
        <p14:creationId xmlns:p14="http://schemas.microsoft.com/office/powerpoint/2010/main" val="230657118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DAD14E1-89D8-6C45-98AF-741138467DDF}" type="slidenum">
              <a:rPr lang="en-US"/>
              <a:pPr>
                <a:defRPr/>
              </a:pPr>
              <a:t>‹#›</a:t>
            </a:fld>
            <a:endParaRPr lang="en-US"/>
          </a:p>
        </p:txBody>
      </p:sp>
    </p:spTree>
    <p:extLst>
      <p:ext uri="{BB962C8B-B14F-4D97-AF65-F5344CB8AC3E}">
        <p14:creationId xmlns:p14="http://schemas.microsoft.com/office/powerpoint/2010/main" val="212993171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259342-FB65-2D49-AECE-1BB9103F6DD0}" type="slidenum">
              <a:rPr lang="en-US"/>
              <a:pPr>
                <a:defRPr/>
              </a:pPr>
              <a:t>‹#›</a:t>
            </a:fld>
            <a:endParaRPr lang="en-US"/>
          </a:p>
        </p:txBody>
      </p:sp>
    </p:spTree>
    <p:extLst>
      <p:ext uri="{BB962C8B-B14F-4D97-AF65-F5344CB8AC3E}">
        <p14:creationId xmlns:p14="http://schemas.microsoft.com/office/powerpoint/2010/main" val="154332617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7A0D97-E04C-3744-94DB-6E88D926503B}" type="slidenum">
              <a:rPr lang="en-US"/>
              <a:pPr>
                <a:defRPr/>
              </a:pPr>
              <a:t>‹#›</a:t>
            </a:fld>
            <a:endParaRPr lang="en-US"/>
          </a:p>
        </p:txBody>
      </p:sp>
    </p:spTree>
    <p:extLst>
      <p:ext uri="{BB962C8B-B14F-4D97-AF65-F5344CB8AC3E}">
        <p14:creationId xmlns:p14="http://schemas.microsoft.com/office/powerpoint/2010/main" val="261566709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30FD35-F57B-8A45-8840-888F1C985EC3}" type="slidenum">
              <a:rPr lang="en-US"/>
              <a:pPr>
                <a:defRPr/>
              </a:pPr>
              <a:t>‹#›</a:t>
            </a:fld>
            <a:endParaRPr lang="en-US"/>
          </a:p>
        </p:txBody>
      </p:sp>
    </p:spTree>
    <p:extLst>
      <p:ext uri="{BB962C8B-B14F-4D97-AF65-F5344CB8AC3E}">
        <p14:creationId xmlns:p14="http://schemas.microsoft.com/office/powerpoint/2010/main" val="680843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6512270"/>
      </p:ext>
    </p:extLst>
  </p:cSld>
  <p:clrMapOvr>
    <a:masterClrMapping/>
  </p:clrMapOvr>
  <p:transition spd="med">
    <p:randomBar dir="vert"/>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3AEB5A-C7EC-AF4A-AD59-8584DC779172}" type="slidenum">
              <a:rPr lang="en-US"/>
              <a:pPr>
                <a:defRPr/>
              </a:pPr>
              <a:t>‹#›</a:t>
            </a:fld>
            <a:endParaRPr lang="en-US"/>
          </a:p>
        </p:txBody>
      </p:sp>
    </p:spTree>
    <p:extLst>
      <p:ext uri="{BB962C8B-B14F-4D97-AF65-F5344CB8AC3E}">
        <p14:creationId xmlns:p14="http://schemas.microsoft.com/office/powerpoint/2010/main" val="139618351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p>
        </p:txBody>
      </p:sp>
      <p:sp>
        <p:nvSpPr>
          <p:cNvPr id="9" name="Rectangle 1029"/>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p>
        </p:txBody>
      </p:sp>
      <p:sp>
        <p:nvSpPr>
          <p:cNvPr id="10" name="Rectangle 1030"/>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F82B1550-47EC-F74F-A2F4-95555EB1B22B}" type="slidenum">
              <a:rPr lang="en-US" smtClean="0"/>
              <a:pPr>
                <a:defRPr/>
              </a:pPr>
              <a:t>‹#›</a:t>
            </a:fld>
            <a:endParaRPr lang="en-US" dirty="0"/>
          </a:p>
        </p:txBody>
      </p:sp>
    </p:spTree>
    <p:extLst>
      <p:ext uri="{BB962C8B-B14F-4D97-AF65-F5344CB8AC3E}">
        <p14:creationId xmlns:p14="http://schemas.microsoft.com/office/powerpoint/2010/main" val="3248621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B4772A8-EAAA-9648-A65C-5DD49143300A}" type="slidenum">
              <a:rPr lang="en-US" smtClean="0"/>
              <a:pPr>
                <a:defRPr/>
              </a:pPr>
              <a:t>‹#›</a:t>
            </a:fld>
            <a:endParaRPr lang="en-US" dirty="0"/>
          </a:p>
        </p:txBody>
      </p:sp>
    </p:spTree>
    <p:extLst>
      <p:ext uri="{BB962C8B-B14F-4D97-AF65-F5344CB8AC3E}">
        <p14:creationId xmlns:p14="http://schemas.microsoft.com/office/powerpoint/2010/main" val="30730402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E6F145-A191-FA45-9AB2-FF36BA978A8C}" type="slidenum">
              <a:rPr lang="en-US" smtClean="0"/>
              <a:pPr>
                <a:defRPr/>
              </a:pPr>
              <a:t>‹#›</a:t>
            </a:fld>
            <a:endParaRPr lang="en-US" dirty="0"/>
          </a:p>
        </p:txBody>
      </p:sp>
    </p:spTree>
    <p:extLst>
      <p:ext uri="{BB962C8B-B14F-4D97-AF65-F5344CB8AC3E}">
        <p14:creationId xmlns:p14="http://schemas.microsoft.com/office/powerpoint/2010/main" val="139353010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2850" y="1766888"/>
            <a:ext cx="3808413" cy="4113212"/>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7D98946-6AEE-A548-9FE7-D22BD4D4531D}" type="slidenum">
              <a:rPr lang="en-US" smtClean="0"/>
              <a:pPr>
                <a:defRPr/>
              </a:pPr>
              <a:t>‹#›</a:t>
            </a:fld>
            <a:endParaRPr lang="en-US" dirty="0"/>
          </a:p>
        </p:txBody>
      </p:sp>
    </p:spTree>
    <p:extLst>
      <p:ext uri="{BB962C8B-B14F-4D97-AF65-F5344CB8AC3E}">
        <p14:creationId xmlns:p14="http://schemas.microsoft.com/office/powerpoint/2010/main" val="135939113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5807A63-3D70-1446-B5E0-67ACE9BAF29B}" type="slidenum">
              <a:rPr lang="en-US" smtClean="0"/>
              <a:pPr>
                <a:defRPr/>
              </a:pPr>
              <a:t>‹#›</a:t>
            </a:fld>
            <a:endParaRPr lang="en-US" dirty="0"/>
          </a:p>
        </p:txBody>
      </p:sp>
    </p:spTree>
    <p:extLst>
      <p:ext uri="{BB962C8B-B14F-4D97-AF65-F5344CB8AC3E}">
        <p14:creationId xmlns:p14="http://schemas.microsoft.com/office/powerpoint/2010/main" val="428923217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06457EC-6676-3D45-9685-F7503DB56A28}" type="slidenum">
              <a:rPr lang="en-US" smtClean="0"/>
              <a:pPr>
                <a:defRPr/>
              </a:pPr>
              <a:t>‹#›</a:t>
            </a:fld>
            <a:endParaRPr lang="en-US" dirty="0"/>
          </a:p>
        </p:txBody>
      </p:sp>
    </p:spTree>
    <p:extLst>
      <p:ext uri="{BB962C8B-B14F-4D97-AF65-F5344CB8AC3E}">
        <p14:creationId xmlns:p14="http://schemas.microsoft.com/office/powerpoint/2010/main" val="342521036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FC09E4-051F-C247-90D8-6B97ABC03D15}" type="slidenum">
              <a:rPr lang="en-US" smtClean="0"/>
              <a:pPr>
                <a:defRPr/>
              </a:pPr>
              <a:t>‹#›</a:t>
            </a:fld>
            <a:endParaRPr lang="en-US" dirty="0"/>
          </a:p>
        </p:txBody>
      </p:sp>
    </p:spTree>
    <p:extLst>
      <p:ext uri="{BB962C8B-B14F-4D97-AF65-F5344CB8AC3E}">
        <p14:creationId xmlns:p14="http://schemas.microsoft.com/office/powerpoint/2010/main" val="69815028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46EC96B-713C-A241-A722-A88C34401C43}" type="slidenum">
              <a:rPr lang="en-US" smtClean="0"/>
              <a:pPr>
                <a:defRPr/>
              </a:pPr>
              <a:t>‹#›</a:t>
            </a:fld>
            <a:endParaRPr lang="en-US" dirty="0"/>
          </a:p>
        </p:txBody>
      </p:sp>
    </p:spTree>
    <p:extLst>
      <p:ext uri="{BB962C8B-B14F-4D97-AF65-F5344CB8AC3E}">
        <p14:creationId xmlns:p14="http://schemas.microsoft.com/office/powerpoint/2010/main" val="411606888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D72C093-206E-5243-8F52-75AD26588244}" type="slidenum">
              <a:rPr lang="en-US" smtClean="0"/>
              <a:pPr>
                <a:defRPr/>
              </a:pPr>
              <a:t>‹#›</a:t>
            </a:fld>
            <a:endParaRPr lang="en-US" dirty="0"/>
          </a:p>
        </p:txBody>
      </p:sp>
    </p:spTree>
    <p:extLst>
      <p:ext uri="{BB962C8B-B14F-4D97-AF65-F5344CB8AC3E}">
        <p14:creationId xmlns:p14="http://schemas.microsoft.com/office/powerpoint/2010/main" val="5171996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7359474"/>
      </p:ext>
    </p:extLst>
  </p:cSld>
  <p:clrMapOvr>
    <a:masterClrMapping/>
  </p:clrMapOvr>
  <p:transition spd="med">
    <p:randomBar dir="vert"/>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CDE4A3-239E-0C4C-B609-85D03477CB08}" type="slidenum">
              <a:rPr lang="en-US" smtClean="0"/>
              <a:pPr>
                <a:defRPr/>
              </a:pPr>
              <a:t>‹#›</a:t>
            </a:fld>
            <a:endParaRPr lang="en-US" dirty="0"/>
          </a:p>
        </p:txBody>
      </p:sp>
    </p:spTree>
    <p:extLst>
      <p:ext uri="{BB962C8B-B14F-4D97-AF65-F5344CB8AC3E}">
        <p14:creationId xmlns:p14="http://schemas.microsoft.com/office/powerpoint/2010/main" val="349137589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CF250FB-3AC6-FD4C-8354-971B6CC6EA2E}" type="slidenum">
              <a:rPr lang="en-US" smtClean="0"/>
              <a:pPr>
                <a:defRPr/>
              </a:pPr>
              <a:t>‹#›</a:t>
            </a:fld>
            <a:endParaRPr lang="en-US" dirty="0"/>
          </a:p>
        </p:txBody>
      </p:sp>
    </p:spTree>
    <p:extLst>
      <p:ext uri="{BB962C8B-B14F-4D97-AF65-F5344CB8AC3E}">
        <p14:creationId xmlns:p14="http://schemas.microsoft.com/office/powerpoint/2010/main" val="421840744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2850" y="1766888"/>
            <a:ext cx="3808413" cy="41132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EEF0B3C-2126-9140-9E33-2190F67FC998}" type="slidenum">
              <a:rPr lang="en-US" smtClean="0"/>
              <a:pPr>
                <a:defRPr/>
              </a:pPr>
              <a:t>‹#›</a:t>
            </a:fld>
            <a:endParaRPr lang="en-US" dirty="0"/>
          </a:p>
        </p:txBody>
      </p:sp>
    </p:spTree>
    <p:extLst>
      <p:ext uri="{BB962C8B-B14F-4D97-AF65-F5344CB8AC3E}">
        <p14:creationId xmlns:p14="http://schemas.microsoft.com/office/powerpoint/2010/main" val="98033988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022850" y="1766888"/>
            <a:ext cx="3808413" cy="19796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022850" y="3898900"/>
            <a:ext cx="3808413"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65CC7F8-C091-B149-9E08-DBEA299A3081}" type="slidenum">
              <a:rPr lang="en-US" smtClean="0"/>
              <a:pPr>
                <a:defRPr/>
              </a:pPr>
              <a:t>‹#›</a:t>
            </a:fld>
            <a:endParaRPr lang="en-US" dirty="0"/>
          </a:p>
        </p:txBody>
      </p:sp>
    </p:spTree>
    <p:extLst>
      <p:ext uri="{BB962C8B-B14F-4D97-AF65-F5344CB8AC3E}">
        <p14:creationId xmlns:p14="http://schemas.microsoft.com/office/powerpoint/2010/main" val="392281566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96275283"/>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3542072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2214066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2874734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2037787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514557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5645200"/>
      </p:ext>
    </p:extLst>
  </p:cSld>
  <p:clrMapOvr>
    <a:masterClrMapping/>
  </p:clrMapOvr>
  <p:transition spd="med">
    <p:randomBar dir="vert"/>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0306236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6469144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573220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3235918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9858278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2850" y="1766888"/>
            <a:ext cx="3808413" cy="4113212"/>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EEF0B3C-2126-9140-9E33-2190F67FC998}" type="slidenum">
              <a:rPr lang="en-US" smtClean="0"/>
              <a:pPr>
                <a:defRPr/>
              </a:pPr>
              <a:t>‹#›</a:t>
            </a:fld>
            <a:endParaRPr lang="en-US" dirty="0"/>
          </a:p>
        </p:txBody>
      </p:sp>
    </p:spTree>
    <p:extLst>
      <p:ext uri="{BB962C8B-B14F-4D97-AF65-F5344CB8AC3E}">
        <p14:creationId xmlns:p14="http://schemas.microsoft.com/office/powerpoint/2010/main" val="183599285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77838000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47108646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9011652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2452977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4434688"/>
      </p:ext>
    </p:extLst>
  </p:cSld>
  <p:clrMapOvr>
    <a:masterClrMapping/>
  </p:clrMapOvr>
  <p:transition spd="med">
    <p:randomBar dir="vert"/>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3123847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38645303"/>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47094351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87241264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69146250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6620337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8984633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53443626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228863646"/>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987284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5227740"/>
      </p:ext>
    </p:extLst>
  </p:cSld>
  <p:clrMapOvr>
    <a:masterClrMapping/>
  </p:clrMapOvr>
  <p:transition spd="med">
    <p:randomBar dir="vert"/>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2320309"/>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8502074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9807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688038"/>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4300174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887800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1023507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72498519"/>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637736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08563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9593159"/>
      </p:ext>
    </p:extLst>
  </p:cSld>
  <p:clrMapOvr>
    <a:masterClrMapping/>
  </p:clrMapOvr>
  <p:transition spd="med">
    <p:randomBar dir="vert"/>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5154"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05155"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6C270911-B96F-6443-B0A8-5C0B8A7A8C38}" type="slidenum">
              <a:rPr lang="en-US" smtClean="0"/>
              <a:pPr>
                <a:defRPr/>
              </a:pPr>
              <a:t>‹#›</a:t>
            </a:fld>
            <a:endParaRPr lang="en-US" dirty="0"/>
          </a:p>
        </p:txBody>
      </p:sp>
    </p:spTree>
    <p:extLst>
      <p:ext uri="{BB962C8B-B14F-4D97-AF65-F5344CB8AC3E}">
        <p14:creationId xmlns:p14="http://schemas.microsoft.com/office/powerpoint/2010/main" val="1643604833"/>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DEBE1344-0F83-804F-B58B-07552DE85D40}" type="slidenum">
              <a:rPr lang="en-US" smtClean="0"/>
              <a:pPr>
                <a:defRPr/>
              </a:pPr>
              <a:t>‹#›</a:t>
            </a:fld>
            <a:endParaRPr lang="en-US" dirty="0"/>
          </a:p>
        </p:txBody>
      </p:sp>
    </p:spTree>
    <p:extLst>
      <p:ext uri="{BB962C8B-B14F-4D97-AF65-F5344CB8AC3E}">
        <p14:creationId xmlns:p14="http://schemas.microsoft.com/office/powerpoint/2010/main" val="108393714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562C1661-BB1B-4443-B596-B35745233B00}" type="slidenum">
              <a:rPr lang="en-US" smtClean="0"/>
              <a:pPr>
                <a:defRPr/>
              </a:pPr>
              <a:t>‹#›</a:t>
            </a:fld>
            <a:endParaRPr lang="en-US" dirty="0"/>
          </a:p>
        </p:txBody>
      </p:sp>
    </p:spTree>
    <p:extLst>
      <p:ext uri="{BB962C8B-B14F-4D97-AF65-F5344CB8AC3E}">
        <p14:creationId xmlns:p14="http://schemas.microsoft.com/office/powerpoint/2010/main" val="618215276"/>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63B5D09C-8788-B14B-8865-582D7E15283E}" type="slidenum">
              <a:rPr lang="en-US" smtClean="0"/>
              <a:pPr>
                <a:defRPr/>
              </a:pPr>
              <a:t>‹#›</a:t>
            </a:fld>
            <a:endParaRPr lang="en-US" dirty="0"/>
          </a:p>
        </p:txBody>
      </p:sp>
    </p:spTree>
    <p:extLst>
      <p:ext uri="{BB962C8B-B14F-4D97-AF65-F5344CB8AC3E}">
        <p14:creationId xmlns:p14="http://schemas.microsoft.com/office/powerpoint/2010/main" val="150783773"/>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9719E63B-2D07-7D43-BD15-04832C14F65C}" type="slidenum">
              <a:rPr lang="en-US" smtClean="0"/>
              <a:pPr>
                <a:defRPr/>
              </a:pPr>
              <a:t>‹#›</a:t>
            </a:fld>
            <a:endParaRPr lang="en-US" dirty="0"/>
          </a:p>
        </p:txBody>
      </p:sp>
    </p:spTree>
    <p:extLst>
      <p:ext uri="{BB962C8B-B14F-4D97-AF65-F5344CB8AC3E}">
        <p14:creationId xmlns:p14="http://schemas.microsoft.com/office/powerpoint/2010/main" val="34595983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543BC3BB-C43A-904D-94E5-9773A3BCCA22}" type="slidenum">
              <a:rPr lang="en-US" smtClean="0"/>
              <a:pPr>
                <a:defRPr/>
              </a:pPr>
              <a:t>‹#›</a:t>
            </a:fld>
            <a:endParaRPr lang="en-US" dirty="0"/>
          </a:p>
        </p:txBody>
      </p:sp>
    </p:spTree>
    <p:extLst>
      <p:ext uri="{BB962C8B-B14F-4D97-AF65-F5344CB8AC3E}">
        <p14:creationId xmlns:p14="http://schemas.microsoft.com/office/powerpoint/2010/main" val="149986874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E927876C-7F24-DA4E-A840-D9E3A333888F}" type="slidenum">
              <a:rPr lang="en-US" smtClean="0"/>
              <a:pPr>
                <a:defRPr/>
              </a:pPr>
              <a:t>‹#›</a:t>
            </a:fld>
            <a:endParaRPr lang="en-US" dirty="0"/>
          </a:p>
        </p:txBody>
      </p:sp>
    </p:spTree>
    <p:extLst>
      <p:ext uri="{BB962C8B-B14F-4D97-AF65-F5344CB8AC3E}">
        <p14:creationId xmlns:p14="http://schemas.microsoft.com/office/powerpoint/2010/main" val="1909146383"/>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DFD0B842-3E5B-C74B-ABE4-BC80032E9176}" type="slidenum">
              <a:rPr lang="en-US" smtClean="0"/>
              <a:pPr>
                <a:defRPr/>
              </a:pPr>
              <a:t>‹#›</a:t>
            </a:fld>
            <a:endParaRPr lang="en-US" dirty="0"/>
          </a:p>
        </p:txBody>
      </p:sp>
    </p:spTree>
    <p:extLst>
      <p:ext uri="{BB962C8B-B14F-4D97-AF65-F5344CB8AC3E}">
        <p14:creationId xmlns:p14="http://schemas.microsoft.com/office/powerpoint/2010/main" val="749335412"/>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513D0586-E391-9244-92B5-F3231BB448EA}" type="slidenum">
              <a:rPr lang="en-US" smtClean="0"/>
              <a:pPr>
                <a:defRPr/>
              </a:pPr>
              <a:t>‹#›</a:t>
            </a:fld>
            <a:endParaRPr lang="en-US" dirty="0"/>
          </a:p>
        </p:txBody>
      </p:sp>
    </p:spTree>
    <p:extLst>
      <p:ext uri="{BB962C8B-B14F-4D97-AF65-F5344CB8AC3E}">
        <p14:creationId xmlns:p14="http://schemas.microsoft.com/office/powerpoint/2010/main" val="3862227520"/>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6651B406-DA85-E74B-A740-3DFC0507F23F}" type="slidenum">
              <a:rPr lang="en-US" smtClean="0"/>
              <a:pPr>
                <a:defRPr/>
              </a:pPr>
              <a:t>‹#›</a:t>
            </a:fld>
            <a:endParaRPr lang="en-US" dirty="0"/>
          </a:p>
        </p:txBody>
      </p:sp>
    </p:spTree>
    <p:extLst>
      <p:ext uri="{BB962C8B-B14F-4D97-AF65-F5344CB8AC3E}">
        <p14:creationId xmlns:p14="http://schemas.microsoft.com/office/powerpoint/2010/main" val="35340412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7597768"/>
      </p:ext>
    </p:extLst>
  </p:cSld>
  <p:clrMapOvr>
    <a:masterClrMapping/>
  </p:clrMapOvr>
  <p:transition spd="med">
    <p:randomBar dir="vert"/>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49263"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49263" eaLnBrk="1" hangingPunct="1">
              <a:defRPr b="1" i="0">
                <a:latin typeface="Arial" panose="020B0604020202020204" pitchFamily="34" charset="0"/>
              </a:defRPr>
            </a:lvl1pPr>
          </a:lstStyle>
          <a:p>
            <a:pPr>
              <a:defRPr/>
            </a:pPr>
            <a:fld id="{5DFD2071-DEE6-BA45-BEFD-FEBFF1C43950}" type="slidenum">
              <a:rPr lang="en-US" smtClean="0"/>
              <a:pPr>
                <a:defRPr/>
              </a:pPr>
              <a:t>‹#›</a:t>
            </a:fld>
            <a:endParaRPr lang="en-US" dirty="0"/>
          </a:p>
        </p:txBody>
      </p:sp>
    </p:spTree>
    <p:extLst>
      <p:ext uri="{BB962C8B-B14F-4D97-AF65-F5344CB8AC3E}">
        <p14:creationId xmlns:p14="http://schemas.microsoft.com/office/powerpoint/2010/main" val="1659112925"/>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681006801"/>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581692302"/>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266395445"/>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189050202"/>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29036305"/>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346119417"/>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07960807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038875730"/>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2571816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7346701"/>
      </p:ext>
    </p:extLst>
  </p:cSld>
  <p:clrMapOvr>
    <a:masterClrMapping/>
  </p:clrMapOvr>
  <p:transition spd="med">
    <p:randomBar dir="vert"/>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6663244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256741739"/>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58885312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272572441"/>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C941759A-4A14-384F-817A-DCA99A1C58BC}" type="datetimeFigureOut">
              <a:rPr lang="en-US"/>
              <a:pPr/>
              <a:t>2/26/24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30169D4C-84B8-5343-83B5-ABB80B92BF03}" type="slidenum">
              <a:rPr lang="en-US"/>
              <a:pPr/>
              <a:t>‹#›</a:t>
            </a:fld>
            <a:endParaRPr lang="en-US"/>
          </a:p>
        </p:txBody>
      </p:sp>
    </p:spTree>
    <p:extLst>
      <p:ext uri="{BB962C8B-B14F-4D97-AF65-F5344CB8AC3E}">
        <p14:creationId xmlns:p14="http://schemas.microsoft.com/office/powerpoint/2010/main" val="193345211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47DE3E8-52E9-0141-8BDD-F4199D2E1A2C}" type="datetimeFigureOut">
              <a:rPr lang="en-US"/>
              <a:pPr/>
              <a:t>2/26/24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053186F2-9D87-3944-903B-33A37C23178D}" type="slidenum">
              <a:rPr lang="en-US"/>
              <a:pPr/>
              <a:t>‹#›</a:t>
            </a:fld>
            <a:endParaRPr lang="en-US"/>
          </a:p>
        </p:txBody>
      </p:sp>
    </p:spTree>
    <p:extLst>
      <p:ext uri="{BB962C8B-B14F-4D97-AF65-F5344CB8AC3E}">
        <p14:creationId xmlns:p14="http://schemas.microsoft.com/office/powerpoint/2010/main" val="1577676877"/>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FAF75FC-A696-654E-9E7D-181987726884}" type="datetimeFigureOut">
              <a:rPr lang="en-US"/>
              <a:pPr/>
              <a:t>2/26/24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3460FCCF-62A1-D94F-856B-3476BF828585}" type="slidenum">
              <a:rPr lang="en-US"/>
              <a:pPr/>
              <a:t>‹#›</a:t>
            </a:fld>
            <a:endParaRPr lang="en-US"/>
          </a:p>
        </p:txBody>
      </p:sp>
    </p:spTree>
    <p:extLst>
      <p:ext uri="{BB962C8B-B14F-4D97-AF65-F5344CB8AC3E}">
        <p14:creationId xmlns:p14="http://schemas.microsoft.com/office/powerpoint/2010/main" val="2397900369"/>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6D4222AD-B674-D34B-B286-A17ED3884EA7}" type="datetimeFigureOut">
              <a:rPr lang="en-US"/>
              <a:pPr/>
              <a:t>2/26/24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8D0FBC79-5CE9-DE4E-AE64-2C96A648F043}" type="slidenum">
              <a:rPr lang="en-US"/>
              <a:pPr/>
              <a:t>‹#›</a:t>
            </a:fld>
            <a:endParaRPr lang="en-US"/>
          </a:p>
        </p:txBody>
      </p:sp>
    </p:spTree>
    <p:extLst>
      <p:ext uri="{BB962C8B-B14F-4D97-AF65-F5344CB8AC3E}">
        <p14:creationId xmlns:p14="http://schemas.microsoft.com/office/powerpoint/2010/main" val="154684071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C905A9FF-8353-B244-9802-12786BCD48D4}" type="datetimeFigureOut">
              <a:rPr lang="en-US"/>
              <a:pPr/>
              <a:t>2/26/24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AC104690-1896-B347-AA80-22189874857C}" type="slidenum">
              <a:rPr lang="en-US"/>
              <a:pPr/>
              <a:t>‹#›</a:t>
            </a:fld>
            <a:endParaRPr lang="en-US"/>
          </a:p>
        </p:txBody>
      </p:sp>
    </p:spTree>
    <p:extLst>
      <p:ext uri="{BB962C8B-B14F-4D97-AF65-F5344CB8AC3E}">
        <p14:creationId xmlns:p14="http://schemas.microsoft.com/office/powerpoint/2010/main" val="3671473160"/>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10986FBD-E9EA-1645-927A-A325FCF0CDBD}" type="datetimeFigureOut">
              <a:rPr lang="en-US"/>
              <a:pPr/>
              <a:t>2/26/24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29EF2101-B0D7-8347-B57D-EE2E7342C91D}" type="slidenum">
              <a:rPr lang="en-US"/>
              <a:pPr/>
              <a:t>‹#›</a:t>
            </a:fld>
            <a:endParaRPr lang="en-US"/>
          </a:p>
        </p:txBody>
      </p:sp>
    </p:spTree>
    <p:extLst>
      <p:ext uri="{BB962C8B-B14F-4D97-AF65-F5344CB8AC3E}">
        <p14:creationId xmlns:p14="http://schemas.microsoft.com/office/powerpoint/2010/main" val="11217099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B669B4-5BC8-7B4B-B28F-43D230B874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8520366"/>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D5F730B4-7770-F142-BD57-31EEC99C3EEA}" type="datetimeFigureOut">
              <a:rPr lang="en-US"/>
              <a:pPr/>
              <a:t>2/26/24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4BADE41E-DDCE-0944-8424-B66EC4AAEBA7}" type="slidenum">
              <a:rPr lang="en-US"/>
              <a:pPr/>
              <a:t>‹#›</a:t>
            </a:fld>
            <a:endParaRPr lang="en-US"/>
          </a:p>
        </p:txBody>
      </p:sp>
    </p:spTree>
    <p:extLst>
      <p:ext uri="{BB962C8B-B14F-4D97-AF65-F5344CB8AC3E}">
        <p14:creationId xmlns:p14="http://schemas.microsoft.com/office/powerpoint/2010/main" val="2344975689"/>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EAA6A36-02E0-3C48-876E-23F4E985F8DB}" type="datetimeFigureOut">
              <a:rPr lang="en-US"/>
              <a:pPr/>
              <a:t>2/26/24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1AD262AC-1033-E64B-B609-A3D668C59094}" type="slidenum">
              <a:rPr lang="en-US"/>
              <a:pPr/>
              <a:t>‹#›</a:t>
            </a:fld>
            <a:endParaRPr lang="en-US"/>
          </a:p>
        </p:txBody>
      </p:sp>
    </p:spTree>
    <p:extLst>
      <p:ext uri="{BB962C8B-B14F-4D97-AF65-F5344CB8AC3E}">
        <p14:creationId xmlns:p14="http://schemas.microsoft.com/office/powerpoint/2010/main" val="3144940773"/>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22A2BB14-8233-3343-8BBA-64617360E56B}" type="datetimeFigureOut">
              <a:rPr lang="en-US"/>
              <a:pPr/>
              <a:t>2/26/24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544B98F7-89AA-BF4E-A526-5C380B43EA68}" type="slidenum">
              <a:rPr lang="en-US"/>
              <a:pPr/>
              <a:t>‹#›</a:t>
            </a:fld>
            <a:endParaRPr lang="en-US"/>
          </a:p>
        </p:txBody>
      </p:sp>
    </p:spTree>
    <p:extLst>
      <p:ext uri="{BB962C8B-B14F-4D97-AF65-F5344CB8AC3E}">
        <p14:creationId xmlns:p14="http://schemas.microsoft.com/office/powerpoint/2010/main" val="2264335308"/>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B898B3E-769E-5946-86D6-7012206A9824}" type="datetimeFigureOut">
              <a:rPr lang="en-US"/>
              <a:pPr/>
              <a:t>2/26/24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B352D32D-C4E4-E640-B4B4-ACE76137AC7D}" type="slidenum">
              <a:rPr lang="en-US"/>
              <a:pPr/>
              <a:t>‹#›</a:t>
            </a:fld>
            <a:endParaRPr lang="en-US"/>
          </a:p>
        </p:txBody>
      </p:sp>
    </p:spTree>
    <p:extLst>
      <p:ext uri="{BB962C8B-B14F-4D97-AF65-F5344CB8AC3E}">
        <p14:creationId xmlns:p14="http://schemas.microsoft.com/office/powerpoint/2010/main" val="3911974644"/>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390DD6A-6AF8-8040-A8FA-18B4E97E7BE9}" type="datetimeFigureOut">
              <a:rPr lang="en-US"/>
              <a:pPr/>
              <a:t>2/26/24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9C22576A-D36E-514C-AB52-A6D5381B82C0}" type="slidenum">
              <a:rPr lang="en-US"/>
              <a:pPr/>
              <a:t>‹#›</a:t>
            </a:fld>
            <a:endParaRPr lang="en-US"/>
          </a:p>
        </p:txBody>
      </p:sp>
    </p:spTree>
    <p:extLst>
      <p:ext uri="{BB962C8B-B14F-4D97-AF65-F5344CB8AC3E}">
        <p14:creationId xmlns:p14="http://schemas.microsoft.com/office/powerpoint/2010/main" val="211773536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0276993-0C83-7B42-812A-ED63A6BFDEF4}" type="slidenum">
              <a:rPr lang="zh-CN" altLang="en-US" smtClean="0"/>
              <a:pPr>
                <a:defRPr/>
              </a:pPr>
              <a:t>‹#›</a:t>
            </a:fld>
            <a:endParaRPr lang="en-US" altLang="zh-CN" dirty="0"/>
          </a:p>
        </p:txBody>
      </p:sp>
    </p:spTree>
    <p:extLst>
      <p:ext uri="{BB962C8B-B14F-4D97-AF65-F5344CB8AC3E}">
        <p14:creationId xmlns:p14="http://schemas.microsoft.com/office/powerpoint/2010/main" val="1372150371"/>
      </p:ext>
    </p:extLst>
  </p:cSld>
  <p:clrMapOvr>
    <a:masterClrMapping/>
  </p:clrMapOvr>
  <p:transition spd="med">
    <p:randomBar dir="vert"/>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D80C5B6-7DE3-7D45-AF98-32FC164D1511}" type="slidenum">
              <a:rPr lang="zh-CN" altLang="en-US" smtClean="0"/>
              <a:pPr>
                <a:defRPr/>
              </a:pPr>
              <a:t>‹#›</a:t>
            </a:fld>
            <a:endParaRPr lang="en-US" altLang="zh-CN" dirty="0"/>
          </a:p>
        </p:txBody>
      </p:sp>
    </p:spTree>
    <p:extLst>
      <p:ext uri="{BB962C8B-B14F-4D97-AF65-F5344CB8AC3E}">
        <p14:creationId xmlns:p14="http://schemas.microsoft.com/office/powerpoint/2010/main" val="3609268541"/>
      </p:ext>
    </p:extLst>
  </p:cSld>
  <p:clrMapOvr>
    <a:masterClrMapping/>
  </p:clrMapOvr>
  <p:transition spd="med">
    <p:randomBar dir="vert"/>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6256909-6180-C14C-A802-BE71F4CEF9AB}" type="slidenum">
              <a:rPr lang="zh-CN" altLang="en-US" smtClean="0"/>
              <a:pPr>
                <a:defRPr/>
              </a:pPr>
              <a:t>‹#›</a:t>
            </a:fld>
            <a:endParaRPr lang="en-US" altLang="zh-CN" dirty="0"/>
          </a:p>
        </p:txBody>
      </p:sp>
    </p:spTree>
    <p:extLst>
      <p:ext uri="{BB962C8B-B14F-4D97-AF65-F5344CB8AC3E}">
        <p14:creationId xmlns:p14="http://schemas.microsoft.com/office/powerpoint/2010/main" val="3298527813"/>
      </p:ext>
    </p:extLst>
  </p:cSld>
  <p:clrMapOvr>
    <a:masterClrMapping/>
  </p:clrMapOvr>
  <p:transition spd="med">
    <p:randomBar dir="vert"/>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9C7DF3B-9C83-B341-9932-AAC3A526901A}" type="slidenum">
              <a:rPr lang="zh-CN" altLang="en-US" smtClean="0"/>
              <a:pPr>
                <a:defRPr/>
              </a:pPr>
              <a:t>‹#›</a:t>
            </a:fld>
            <a:endParaRPr lang="en-US" altLang="zh-CN" dirty="0"/>
          </a:p>
        </p:txBody>
      </p:sp>
    </p:spTree>
    <p:extLst>
      <p:ext uri="{BB962C8B-B14F-4D97-AF65-F5344CB8AC3E}">
        <p14:creationId xmlns:p14="http://schemas.microsoft.com/office/powerpoint/2010/main" val="1929991782"/>
      </p:ext>
    </p:extLst>
  </p:cSld>
  <p:clrMapOvr>
    <a:masterClrMapping/>
  </p:clrMapOvr>
  <p:transition spd="med">
    <p:randomBar dir="vert"/>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71000E3-0003-E24B-8E91-25F2F3E8CA4E}" type="slidenum">
              <a:rPr lang="zh-CN" altLang="en-US" smtClean="0"/>
              <a:pPr>
                <a:defRPr/>
              </a:pPr>
              <a:t>‹#›</a:t>
            </a:fld>
            <a:endParaRPr lang="en-US" altLang="zh-CN" dirty="0"/>
          </a:p>
        </p:txBody>
      </p:sp>
    </p:spTree>
    <p:extLst>
      <p:ext uri="{BB962C8B-B14F-4D97-AF65-F5344CB8AC3E}">
        <p14:creationId xmlns:p14="http://schemas.microsoft.com/office/powerpoint/2010/main" val="3358221333"/>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C936EF-0F6F-CC44-8754-7505F12CF3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3233443"/>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51089D5-426E-4A42-ABCD-F6930D217057}" type="slidenum">
              <a:rPr lang="zh-CN" altLang="en-US" smtClean="0"/>
              <a:pPr>
                <a:defRPr/>
              </a:pPr>
              <a:t>‹#›</a:t>
            </a:fld>
            <a:endParaRPr lang="en-US" altLang="zh-CN" dirty="0"/>
          </a:p>
        </p:txBody>
      </p:sp>
    </p:spTree>
    <p:extLst>
      <p:ext uri="{BB962C8B-B14F-4D97-AF65-F5344CB8AC3E}">
        <p14:creationId xmlns:p14="http://schemas.microsoft.com/office/powerpoint/2010/main" val="3079943443"/>
      </p:ext>
    </p:extLst>
  </p:cSld>
  <p:clrMapOvr>
    <a:masterClrMapping/>
  </p:clrMapOvr>
  <p:transition spd="med">
    <p:randomBar dir="vert"/>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7C25455-1154-354D-9DE6-94714F644E24}" type="slidenum">
              <a:rPr lang="zh-CN" altLang="en-US" smtClean="0"/>
              <a:pPr>
                <a:defRPr/>
              </a:pPr>
              <a:t>‹#›</a:t>
            </a:fld>
            <a:endParaRPr lang="en-US" altLang="zh-CN" dirty="0"/>
          </a:p>
        </p:txBody>
      </p:sp>
    </p:spTree>
    <p:extLst>
      <p:ext uri="{BB962C8B-B14F-4D97-AF65-F5344CB8AC3E}">
        <p14:creationId xmlns:p14="http://schemas.microsoft.com/office/powerpoint/2010/main" val="809294590"/>
      </p:ext>
    </p:extLst>
  </p:cSld>
  <p:clrMapOvr>
    <a:masterClrMapping/>
  </p:clrMapOvr>
  <p:transition spd="med">
    <p:randomBar dir="vert"/>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73BB97B-A711-FA46-AA2A-A586669B52DF}" type="slidenum">
              <a:rPr lang="zh-CN" altLang="en-US" smtClean="0"/>
              <a:pPr>
                <a:defRPr/>
              </a:pPr>
              <a:t>‹#›</a:t>
            </a:fld>
            <a:endParaRPr lang="en-US" altLang="zh-CN" dirty="0"/>
          </a:p>
        </p:txBody>
      </p:sp>
    </p:spTree>
    <p:extLst>
      <p:ext uri="{BB962C8B-B14F-4D97-AF65-F5344CB8AC3E}">
        <p14:creationId xmlns:p14="http://schemas.microsoft.com/office/powerpoint/2010/main" val="1911686628"/>
      </p:ext>
    </p:extLst>
  </p:cSld>
  <p:clrMapOvr>
    <a:masterClrMapping/>
  </p:clrMapOvr>
  <p:transition spd="med">
    <p:randomBar dir="vert"/>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3BD2E87-E032-F543-9BED-63AF2F14954E}" type="slidenum">
              <a:rPr lang="zh-CN" altLang="en-US" smtClean="0"/>
              <a:pPr>
                <a:defRPr/>
              </a:pPr>
              <a:t>‹#›</a:t>
            </a:fld>
            <a:endParaRPr lang="en-US" altLang="zh-CN" dirty="0"/>
          </a:p>
        </p:txBody>
      </p:sp>
    </p:spTree>
    <p:extLst>
      <p:ext uri="{BB962C8B-B14F-4D97-AF65-F5344CB8AC3E}">
        <p14:creationId xmlns:p14="http://schemas.microsoft.com/office/powerpoint/2010/main" val="1796394631"/>
      </p:ext>
    </p:extLst>
  </p:cSld>
  <p:clrMapOvr>
    <a:masterClrMapping/>
  </p:clrMapOvr>
  <p:transition spd="med">
    <p:randomBar dir="vert"/>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3D18D3-1177-6C4C-9961-E9A1B0F87A3A}" type="slidenum">
              <a:rPr lang="zh-CN" altLang="en-US" smtClean="0"/>
              <a:pPr>
                <a:defRPr/>
              </a:pPr>
              <a:t>‹#›</a:t>
            </a:fld>
            <a:endParaRPr lang="en-US" altLang="zh-CN" dirty="0"/>
          </a:p>
        </p:txBody>
      </p:sp>
    </p:spTree>
    <p:extLst>
      <p:ext uri="{BB962C8B-B14F-4D97-AF65-F5344CB8AC3E}">
        <p14:creationId xmlns:p14="http://schemas.microsoft.com/office/powerpoint/2010/main" val="972237709"/>
      </p:ext>
    </p:extLst>
  </p:cSld>
  <p:clrMapOvr>
    <a:masterClrMapping/>
  </p:clrMapOvr>
  <p:transition spd="med">
    <p:randomBar dir="vert"/>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3C26FDB-7864-C84F-B027-4781C92F57A9}" type="slidenum">
              <a:rPr lang="zh-CN" altLang="en-US" smtClean="0"/>
              <a:pPr>
                <a:defRPr/>
              </a:pPr>
              <a:t>‹#›</a:t>
            </a:fld>
            <a:endParaRPr lang="en-US" altLang="zh-CN" dirty="0"/>
          </a:p>
        </p:txBody>
      </p:sp>
    </p:spTree>
    <p:extLst>
      <p:ext uri="{BB962C8B-B14F-4D97-AF65-F5344CB8AC3E}">
        <p14:creationId xmlns:p14="http://schemas.microsoft.com/office/powerpoint/2010/main" val="1717859825"/>
      </p:ext>
    </p:extLst>
  </p:cSld>
  <p:clrMapOvr>
    <a:masterClrMapping/>
  </p:clrMapOvr>
  <p:transition spd="med">
    <p:randomBar dir="vert"/>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B72DB97-91BA-F446-BF28-EA6ED37035D1}" type="slidenum">
              <a:rPr lang="zh-CN" altLang="en-US" smtClean="0"/>
              <a:pPr>
                <a:defRPr/>
              </a:pPr>
              <a:t>‹#›</a:t>
            </a:fld>
            <a:endParaRPr lang="en-US" altLang="zh-CN" dirty="0"/>
          </a:p>
        </p:txBody>
      </p:sp>
    </p:spTree>
    <p:extLst>
      <p:ext uri="{BB962C8B-B14F-4D97-AF65-F5344CB8AC3E}">
        <p14:creationId xmlns:p14="http://schemas.microsoft.com/office/powerpoint/2010/main" val="4187286806"/>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02F7BB-E9CD-B542-95CA-427F9E9501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63031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980A55-FD46-9A4D-94B5-D2A0B73510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03700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6C2886-B518-8245-8212-26259B5107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9168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5A23C10F-C838-0542-B740-FDF7E90B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99743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929278-7F57-734F-AA1C-DFC4D9DB8E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23219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26C24A-0393-E84E-8B71-29B7D44227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50026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30DE40-3D35-A941-B796-D916263685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05655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AFEBE9-401F-184D-8F29-615E641D3F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59976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D10731-8E62-5C48-B73D-0A3F44EC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93772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B669B4-5BC8-7B4B-B28F-43D230B87432}" type="slidenum">
              <a:rPr lang="en-US"/>
              <a:pPr>
                <a:defRPr/>
              </a:pPr>
              <a:t>‹#›</a:t>
            </a:fld>
            <a:endParaRPr lang="en-US"/>
          </a:p>
        </p:txBody>
      </p:sp>
    </p:spTree>
    <p:extLst>
      <p:ext uri="{BB962C8B-B14F-4D97-AF65-F5344CB8AC3E}">
        <p14:creationId xmlns:p14="http://schemas.microsoft.com/office/powerpoint/2010/main" val="1729445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C936EF-0F6F-CC44-8754-7505F12CF33D}" type="slidenum">
              <a:rPr lang="en-US"/>
              <a:pPr>
                <a:defRPr/>
              </a:pPr>
              <a:t>‹#›</a:t>
            </a:fld>
            <a:endParaRPr lang="en-US"/>
          </a:p>
        </p:txBody>
      </p:sp>
    </p:spTree>
    <p:extLst>
      <p:ext uri="{BB962C8B-B14F-4D97-AF65-F5344CB8AC3E}">
        <p14:creationId xmlns:p14="http://schemas.microsoft.com/office/powerpoint/2010/main" val="16681709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02F7BB-E9CD-B542-95CA-427F9E95012C}" type="slidenum">
              <a:rPr lang="en-US"/>
              <a:pPr>
                <a:defRPr/>
              </a:pPr>
              <a:t>‹#›</a:t>
            </a:fld>
            <a:endParaRPr lang="en-US"/>
          </a:p>
        </p:txBody>
      </p:sp>
    </p:spTree>
    <p:extLst>
      <p:ext uri="{BB962C8B-B14F-4D97-AF65-F5344CB8AC3E}">
        <p14:creationId xmlns:p14="http://schemas.microsoft.com/office/powerpoint/2010/main" val="38123842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980A55-FD46-9A4D-94B5-D2A0B73510A5}" type="slidenum">
              <a:rPr lang="en-US"/>
              <a:pPr>
                <a:defRPr/>
              </a:pPr>
              <a:t>‹#›</a:t>
            </a:fld>
            <a:endParaRPr lang="en-US"/>
          </a:p>
        </p:txBody>
      </p:sp>
    </p:spTree>
    <p:extLst>
      <p:ext uri="{BB962C8B-B14F-4D97-AF65-F5344CB8AC3E}">
        <p14:creationId xmlns:p14="http://schemas.microsoft.com/office/powerpoint/2010/main" val="40103389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D6C2886-B518-8245-8212-26259B510793}" type="slidenum">
              <a:rPr lang="en-US"/>
              <a:pPr>
                <a:defRPr/>
              </a:pPr>
              <a:t>‹#›</a:t>
            </a:fld>
            <a:endParaRPr lang="en-US"/>
          </a:p>
        </p:txBody>
      </p:sp>
    </p:spTree>
    <p:extLst>
      <p:ext uri="{BB962C8B-B14F-4D97-AF65-F5344CB8AC3E}">
        <p14:creationId xmlns:p14="http://schemas.microsoft.com/office/powerpoint/2010/main" val="33181438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A23C10F-C838-0542-B740-FDF7E90BAC1A}" type="slidenum">
              <a:rPr lang="en-US"/>
              <a:pPr>
                <a:defRPr/>
              </a:pPr>
              <a:t>‹#›</a:t>
            </a:fld>
            <a:endParaRPr lang="en-US"/>
          </a:p>
        </p:txBody>
      </p:sp>
    </p:spTree>
    <p:extLst>
      <p:ext uri="{BB962C8B-B14F-4D97-AF65-F5344CB8AC3E}">
        <p14:creationId xmlns:p14="http://schemas.microsoft.com/office/powerpoint/2010/main" val="13466183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A929278-7F57-734F-AA1C-DFC4D9DB8E6B}" type="slidenum">
              <a:rPr lang="en-US"/>
              <a:pPr>
                <a:defRPr/>
              </a:pPr>
              <a:t>‹#›</a:t>
            </a:fld>
            <a:endParaRPr lang="en-US"/>
          </a:p>
        </p:txBody>
      </p:sp>
    </p:spTree>
    <p:extLst>
      <p:ext uri="{BB962C8B-B14F-4D97-AF65-F5344CB8AC3E}">
        <p14:creationId xmlns:p14="http://schemas.microsoft.com/office/powerpoint/2010/main" val="42051257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26C24A-0393-E84E-8B71-29B7D44227B2}" type="slidenum">
              <a:rPr lang="en-US"/>
              <a:pPr>
                <a:defRPr/>
              </a:pPr>
              <a:t>‹#›</a:t>
            </a:fld>
            <a:endParaRPr lang="en-US"/>
          </a:p>
        </p:txBody>
      </p:sp>
    </p:spTree>
    <p:extLst>
      <p:ext uri="{BB962C8B-B14F-4D97-AF65-F5344CB8AC3E}">
        <p14:creationId xmlns:p14="http://schemas.microsoft.com/office/powerpoint/2010/main" val="9287152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30DE40-3D35-A941-B796-D916263685BD}" type="slidenum">
              <a:rPr lang="en-US"/>
              <a:pPr>
                <a:defRPr/>
              </a:pPr>
              <a:t>‹#›</a:t>
            </a:fld>
            <a:endParaRPr lang="en-US"/>
          </a:p>
        </p:txBody>
      </p:sp>
    </p:spTree>
    <p:extLst>
      <p:ext uri="{BB962C8B-B14F-4D97-AF65-F5344CB8AC3E}">
        <p14:creationId xmlns:p14="http://schemas.microsoft.com/office/powerpoint/2010/main" val="37956690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AFEBE9-401F-184D-8F29-615E641D3FD5}" type="slidenum">
              <a:rPr lang="en-US"/>
              <a:pPr>
                <a:defRPr/>
              </a:pPr>
              <a:t>‹#›</a:t>
            </a:fld>
            <a:endParaRPr lang="en-US"/>
          </a:p>
        </p:txBody>
      </p:sp>
    </p:spTree>
    <p:extLst>
      <p:ext uri="{BB962C8B-B14F-4D97-AF65-F5344CB8AC3E}">
        <p14:creationId xmlns:p14="http://schemas.microsoft.com/office/powerpoint/2010/main" val="1254273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D10731-8E62-5C48-B73D-0A3F44EC61CA}" type="slidenum">
              <a:rPr lang="en-US"/>
              <a:pPr>
                <a:defRPr/>
              </a:pPr>
              <a:t>‹#›</a:t>
            </a:fld>
            <a:endParaRPr lang="en-US"/>
          </a:p>
        </p:txBody>
      </p:sp>
    </p:spTree>
    <p:extLst>
      <p:ext uri="{BB962C8B-B14F-4D97-AF65-F5344CB8AC3E}">
        <p14:creationId xmlns:p14="http://schemas.microsoft.com/office/powerpoint/2010/main" val="1504496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5979262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541576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5957689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6136521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140665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5861240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479622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7322579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6970741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86450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9829975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510302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216007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4100"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4101"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08" charset="2"/>
              <a:buNone/>
              <a:defRPr b="0">
                <a:latin typeface="Times New Roman" pitchFamily="-108"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eaLnBrk="1" hangingPunct="1">
              <a:defRPr/>
            </a:lvl1pPr>
          </a:lstStyle>
          <a:p>
            <a:pPr>
              <a:defRPr/>
            </a:pPr>
            <a:endParaRPr lang="en-US"/>
          </a:p>
        </p:txBody>
      </p:sp>
      <p:sp>
        <p:nvSpPr>
          <p:cNvPr id="8" name="Rectangle 7"/>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8"/>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101587600"/>
      </p:ext>
    </p:extLst>
  </p:cSld>
  <p:clrMapOvr>
    <a:masterClrMapping/>
  </p:clrMapOvr>
  <p:transition spd="med">
    <p:zoom dir="in"/>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98994041"/>
      </p:ext>
    </p:extLst>
  </p:cSld>
  <p:clrMapOvr>
    <a:masterClrMapping/>
  </p:clrMapOvr>
  <p:transition spd="med">
    <p:zoom dir="in"/>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343311312"/>
      </p:ext>
    </p:extLst>
  </p:cSld>
  <p:clrMapOvr>
    <a:masterClrMapping/>
  </p:clrMapOvr>
  <p:transition spd="med">
    <p:zoom dir="in"/>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202548467"/>
      </p:ext>
    </p:extLst>
  </p:cSld>
  <p:clrMapOvr>
    <a:masterClrMapping/>
  </p:clrMapOvr>
  <p:transition spd="med">
    <p:zoom dir="in"/>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038187250"/>
      </p:ext>
    </p:extLst>
  </p:cSld>
  <p:clrMapOvr>
    <a:masterClrMapping/>
  </p:clrMapOvr>
  <p:transition spd="med">
    <p:zoom dir="in"/>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385800465"/>
      </p:ext>
    </p:extLst>
  </p:cSld>
  <p:clrMapOvr>
    <a:masterClrMapping/>
  </p:clrMapOvr>
  <p:transition spd="med">
    <p:zoom dir="in"/>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856779733"/>
      </p:ext>
    </p:extLst>
  </p:cSld>
  <p:clrMapOvr>
    <a:masterClrMapping/>
  </p:clrMapOvr>
  <p:transition spd="med">
    <p:zoom dir="in"/>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552569799"/>
      </p:ext>
    </p:extLst>
  </p:cSld>
  <p:clrMapOvr>
    <a:masterClrMapping/>
  </p:clrMapOvr>
  <p:transition spd="med">
    <p:zoom dir="in"/>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624543321"/>
      </p:ext>
    </p:extLst>
  </p:cSld>
  <p:clrMapOvr>
    <a:masterClrMapping/>
  </p:clrMapOvr>
  <p:transition spd="med">
    <p:zoom dir="in"/>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809198071"/>
      </p:ext>
    </p:extLst>
  </p:cSld>
  <p:clrMapOvr>
    <a:masterClrMapping/>
  </p:clrMapOvr>
  <p:transition spd="med">
    <p:zoom dir="in"/>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243933163"/>
      </p:ext>
    </p:extLst>
  </p:cSld>
  <p:clrMapOvr>
    <a:masterClrMapping/>
  </p:clrMapOvr>
  <p:transition spd="med">
    <p:zoom dir="in"/>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7447"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5"/>
            <a:ext cx="7772400" cy="1736725"/>
          </a:xfrm>
        </p:spPr>
        <p:txBody>
          <a:bodyPr anchor="b" anchorCtr="1"/>
          <a:lstStyle>
            <a:lvl1pPr>
              <a:defRPr sz="5400" b="1" i="0">
                <a:latin typeface="Arial" panose="020B0604020202020204" pitchFamily="34" charset="0"/>
              </a:defRPr>
            </a:lvl1pPr>
          </a:lstStyle>
          <a:p>
            <a:r>
              <a:rPr lang="en-US" dirty="0"/>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1E9070D0-F3F8-884E-8820-42F6C6B6DA35}" type="slidenum">
              <a:rPr lang="en-US"/>
              <a:pPr>
                <a:defRPr/>
              </a:pPr>
              <a:t>‹#›</a:t>
            </a:fld>
            <a:endParaRPr lang="en-US"/>
          </a:p>
        </p:txBody>
      </p:sp>
    </p:spTree>
    <p:extLst>
      <p:ext uri="{BB962C8B-B14F-4D97-AF65-F5344CB8AC3E}">
        <p14:creationId xmlns:p14="http://schemas.microsoft.com/office/powerpoint/2010/main" val="15971306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142A8E7F-1319-DB43-A095-EDBF3625DABC}" type="slidenum">
              <a:rPr lang="en-US"/>
              <a:pPr>
                <a:defRPr/>
              </a:pPr>
              <a:t>‹#›</a:t>
            </a:fld>
            <a:endParaRPr lang="en-US"/>
          </a:p>
        </p:txBody>
      </p:sp>
    </p:spTree>
    <p:extLst>
      <p:ext uri="{BB962C8B-B14F-4D97-AF65-F5344CB8AC3E}">
        <p14:creationId xmlns:p14="http://schemas.microsoft.com/office/powerpoint/2010/main" val="23952671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B521303-B852-7B44-AE2A-5B900B0D392A}" type="slidenum">
              <a:rPr lang="en-US"/>
              <a:pPr>
                <a:defRPr/>
              </a:pPr>
              <a:t>‹#›</a:t>
            </a:fld>
            <a:endParaRPr lang="en-US"/>
          </a:p>
        </p:txBody>
      </p:sp>
    </p:spTree>
    <p:extLst>
      <p:ext uri="{BB962C8B-B14F-4D97-AF65-F5344CB8AC3E}">
        <p14:creationId xmlns:p14="http://schemas.microsoft.com/office/powerpoint/2010/main" val="4277737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4E09688-D087-5543-AE8F-EB257578A786}" type="slidenum">
              <a:rPr lang="en-US"/>
              <a:pPr>
                <a:defRPr/>
              </a:pPr>
              <a:t>‹#›</a:t>
            </a:fld>
            <a:endParaRPr lang="en-US"/>
          </a:p>
        </p:txBody>
      </p:sp>
    </p:spTree>
    <p:extLst>
      <p:ext uri="{BB962C8B-B14F-4D97-AF65-F5344CB8AC3E}">
        <p14:creationId xmlns:p14="http://schemas.microsoft.com/office/powerpoint/2010/main" val="18828678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E56EFB0D-43BB-5844-9193-0E248B9AB550}" type="slidenum">
              <a:rPr lang="en-US"/>
              <a:pPr>
                <a:defRPr/>
              </a:pPr>
              <a:t>‹#›</a:t>
            </a:fld>
            <a:endParaRPr lang="en-US"/>
          </a:p>
        </p:txBody>
      </p:sp>
    </p:spTree>
    <p:extLst>
      <p:ext uri="{BB962C8B-B14F-4D97-AF65-F5344CB8AC3E}">
        <p14:creationId xmlns:p14="http://schemas.microsoft.com/office/powerpoint/2010/main" val="6485999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82077A2E-6BE6-F240-9E0C-DE33B7ECF2D0}" type="slidenum">
              <a:rPr lang="en-US"/>
              <a:pPr>
                <a:defRPr/>
              </a:pPr>
              <a:t>‹#›</a:t>
            </a:fld>
            <a:endParaRPr lang="en-US"/>
          </a:p>
        </p:txBody>
      </p:sp>
    </p:spTree>
    <p:extLst>
      <p:ext uri="{BB962C8B-B14F-4D97-AF65-F5344CB8AC3E}">
        <p14:creationId xmlns:p14="http://schemas.microsoft.com/office/powerpoint/2010/main" val="1327635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theme" Target="../theme/theme12.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5" Type="http://schemas.openxmlformats.org/officeDocument/2006/relationships/theme" Target="../theme/theme14.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theme" Target="../theme/theme1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theme" Target="../theme/theme16.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7.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2" Type="http://schemas.openxmlformats.org/officeDocument/2006/relationships/slideLayout" Target="../slideLayouts/slideLayout204.xml"/><Relationship Id="rId16" Type="http://schemas.openxmlformats.org/officeDocument/2006/relationships/theme" Target="../theme/theme18.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5" Type="http://schemas.openxmlformats.org/officeDocument/2006/relationships/slideLayout" Target="../slideLayouts/slideLayout21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slideLayout" Target="../slideLayouts/slideLayout21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theme" Target="../theme/theme19.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image" Target="../media/image3.jpeg"/><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0.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1.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2" Type="http://schemas.openxmlformats.org/officeDocument/2006/relationships/slideLayout" Target="../slideLayouts/slideLayout253.xml"/><Relationship Id="rId1" Type="http://schemas.openxmlformats.org/officeDocument/2006/relationships/slideLayout" Target="../slideLayouts/slideLayout25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3.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theme" Target="../theme/theme24.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slideLayout" Target="../slideLayouts/slideLayout276.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5.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6.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6.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27.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theme" Target="../theme/theme28.xml"/><Relationship Id="rId1" Type="http://schemas.openxmlformats.org/officeDocument/2006/relationships/slideLayout" Target="../slideLayouts/slideLayout31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8.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theme" Target="../theme/theme29.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8.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30.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9.xml"/><Relationship Id="rId13" Type="http://schemas.openxmlformats.org/officeDocument/2006/relationships/slideLayout" Target="../slideLayouts/slideLayout344.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slideLayout" Target="../slideLayouts/slideLayout343.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2.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2.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image" Target="../media/image7.jpeg"/><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3.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367.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image" Target="../media/image8.jpeg"/><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35.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6.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theme" Target="../theme/theme36.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7.xml"/><Relationship Id="rId13" Type="http://schemas.openxmlformats.org/officeDocument/2006/relationships/image" Target="../media/image9.jpeg"/><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theme" Target="../theme/theme37.xml"/><Relationship Id="rId2" Type="http://schemas.openxmlformats.org/officeDocument/2006/relationships/slideLayout" Target="../slideLayouts/slideLayout391.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8.xml"/><Relationship Id="rId13" Type="http://schemas.openxmlformats.org/officeDocument/2006/relationships/slideLayout" Target="../slideLayouts/slideLayout413.xml"/><Relationship Id="rId18" Type="http://schemas.openxmlformats.org/officeDocument/2006/relationships/image" Target="../media/image13.png"/><Relationship Id="rId3" Type="http://schemas.openxmlformats.org/officeDocument/2006/relationships/slideLayout" Target="../slideLayouts/slideLayout403.xml"/><Relationship Id="rId7" Type="http://schemas.openxmlformats.org/officeDocument/2006/relationships/slideLayout" Target="../slideLayouts/slideLayout407.xml"/><Relationship Id="rId12" Type="http://schemas.openxmlformats.org/officeDocument/2006/relationships/slideLayout" Target="../slideLayouts/slideLayout412.xml"/><Relationship Id="rId17" Type="http://schemas.openxmlformats.org/officeDocument/2006/relationships/image" Target="../media/image12.png"/><Relationship Id="rId2" Type="http://schemas.openxmlformats.org/officeDocument/2006/relationships/slideLayout" Target="../slideLayouts/slideLayout402.xml"/><Relationship Id="rId16" Type="http://schemas.openxmlformats.org/officeDocument/2006/relationships/image" Target="../media/image11.png"/><Relationship Id="rId1" Type="http://schemas.openxmlformats.org/officeDocument/2006/relationships/slideLayout" Target="../slideLayouts/slideLayout401.xml"/><Relationship Id="rId6" Type="http://schemas.openxmlformats.org/officeDocument/2006/relationships/slideLayout" Target="../slideLayouts/slideLayout406.xml"/><Relationship Id="rId11" Type="http://schemas.openxmlformats.org/officeDocument/2006/relationships/slideLayout" Target="../slideLayouts/slideLayout411.xml"/><Relationship Id="rId5" Type="http://schemas.openxmlformats.org/officeDocument/2006/relationships/slideLayout" Target="../slideLayouts/slideLayout405.xml"/><Relationship Id="rId15" Type="http://schemas.openxmlformats.org/officeDocument/2006/relationships/image" Target="../media/image10.jpeg"/><Relationship Id="rId10" Type="http://schemas.openxmlformats.org/officeDocument/2006/relationships/slideLayout" Target="../slideLayouts/slideLayout410.xml"/><Relationship Id="rId19" Type="http://schemas.openxmlformats.org/officeDocument/2006/relationships/image" Target="../media/image14.png"/><Relationship Id="rId4" Type="http://schemas.openxmlformats.org/officeDocument/2006/relationships/slideLayout" Target="../slideLayouts/slideLayout404.xml"/><Relationship Id="rId9" Type="http://schemas.openxmlformats.org/officeDocument/2006/relationships/slideLayout" Target="../slideLayouts/slideLayout409.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1.xml"/><Relationship Id="rId13" Type="http://schemas.openxmlformats.org/officeDocument/2006/relationships/theme" Target="../theme/theme39.xml"/><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slideLayout" Target="../slideLayouts/slideLayout425.xml"/><Relationship Id="rId2" Type="http://schemas.openxmlformats.org/officeDocument/2006/relationships/slideLayout" Target="../slideLayouts/slideLayout415.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3.xml"/><Relationship Id="rId13" Type="http://schemas.openxmlformats.org/officeDocument/2006/relationships/slideLayout" Target="../slideLayouts/slideLayout438.xml"/><Relationship Id="rId3" Type="http://schemas.openxmlformats.org/officeDocument/2006/relationships/slideLayout" Target="../slideLayouts/slideLayout428.xml"/><Relationship Id="rId7" Type="http://schemas.openxmlformats.org/officeDocument/2006/relationships/slideLayout" Target="../slideLayouts/slideLayout432.xml"/><Relationship Id="rId12" Type="http://schemas.openxmlformats.org/officeDocument/2006/relationships/slideLayout" Target="../slideLayouts/slideLayout437.xml"/><Relationship Id="rId2" Type="http://schemas.openxmlformats.org/officeDocument/2006/relationships/slideLayout" Target="../slideLayouts/slideLayout427.xml"/><Relationship Id="rId1" Type="http://schemas.openxmlformats.org/officeDocument/2006/relationships/slideLayout" Target="../slideLayouts/slideLayout426.xml"/><Relationship Id="rId6" Type="http://schemas.openxmlformats.org/officeDocument/2006/relationships/slideLayout" Target="../slideLayouts/slideLayout431.xml"/><Relationship Id="rId11" Type="http://schemas.openxmlformats.org/officeDocument/2006/relationships/slideLayout" Target="../slideLayouts/slideLayout436.xml"/><Relationship Id="rId5" Type="http://schemas.openxmlformats.org/officeDocument/2006/relationships/slideLayout" Target="../slideLayouts/slideLayout430.xml"/><Relationship Id="rId10" Type="http://schemas.openxmlformats.org/officeDocument/2006/relationships/slideLayout" Target="../slideLayouts/slideLayout435.xml"/><Relationship Id="rId4" Type="http://schemas.openxmlformats.org/officeDocument/2006/relationships/slideLayout" Target="../slideLayouts/slideLayout429.xml"/><Relationship Id="rId9" Type="http://schemas.openxmlformats.org/officeDocument/2006/relationships/slideLayout" Target="../slideLayouts/slideLayout434.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6.xml"/><Relationship Id="rId3" Type="http://schemas.openxmlformats.org/officeDocument/2006/relationships/slideLayout" Target="../slideLayouts/slideLayout441.xml"/><Relationship Id="rId7" Type="http://schemas.openxmlformats.org/officeDocument/2006/relationships/slideLayout" Target="../slideLayouts/slideLayout445.xml"/><Relationship Id="rId12" Type="http://schemas.openxmlformats.org/officeDocument/2006/relationships/theme" Target="../theme/theme41.xml"/><Relationship Id="rId2" Type="http://schemas.openxmlformats.org/officeDocument/2006/relationships/slideLayout" Target="../slideLayouts/slideLayout440.xml"/><Relationship Id="rId1" Type="http://schemas.openxmlformats.org/officeDocument/2006/relationships/slideLayout" Target="../slideLayouts/slideLayout439.xml"/><Relationship Id="rId6" Type="http://schemas.openxmlformats.org/officeDocument/2006/relationships/slideLayout" Target="../slideLayouts/slideLayout444.xml"/><Relationship Id="rId11" Type="http://schemas.openxmlformats.org/officeDocument/2006/relationships/slideLayout" Target="../slideLayouts/slideLayout449.xml"/><Relationship Id="rId5" Type="http://schemas.openxmlformats.org/officeDocument/2006/relationships/slideLayout" Target="../slideLayouts/slideLayout443.xml"/><Relationship Id="rId10" Type="http://schemas.openxmlformats.org/officeDocument/2006/relationships/slideLayout" Target="../slideLayouts/slideLayout448.xml"/><Relationship Id="rId4" Type="http://schemas.openxmlformats.org/officeDocument/2006/relationships/slideLayout" Target="../slideLayouts/slideLayout442.xml"/><Relationship Id="rId9" Type="http://schemas.openxmlformats.org/officeDocument/2006/relationships/slideLayout" Target="../slideLayouts/slideLayout447.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7.xml"/><Relationship Id="rId3" Type="http://schemas.openxmlformats.org/officeDocument/2006/relationships/slideLayout" Target="../slideLayouts/slideLayout452.xml"/><Relationship Id="rId7" Type="http://schemas.openxmlformats.org/officeDocument/2006/relationships/slideLayout" Target="../slideLayouts/slideLayout456.xml"/><Relationship Id="rId12" Type="http://schemas.openxmlformats.org/officeDocument/2006/relationships/theme" Target="../theme/theme42.xml"/><Relationship Id="rId2" Type="http://schemas.openxmlformats.org/officeDocument/2006/relationships/slideLayout" Target="../slideLayouts/slideLayout451.xml"/><Relationship Id="rId1" Type="http://schemas.openxmlformats.org/officeDocument/2006/relationships/slideLayout" Target="../slideLayouts/slideLayout450.xml"/><Relationship Id="rId6" Type="http://schemas.openxmlformats.org/officeDocument/2006/relationships/slideLayout" Target="../slideLayouts/slideLayout455.xml"/><Relationship Id="rId11" Type="http://schemas.openxmlformats.org/officeDocument/2006/relationships/slideLayout" Target="../slideLayouts/slideLayout460.xml"/><Relationship Id="rId5" Type="http://schemas.openxmlformats.org/officeDocument/2006/relationships/slideLayout" Target="../slideLayouts/slideLayout454.xml"/><Relationship Id="rId10" Type="http://schemas.openxmlformats.org/officeDocument/2006/relationships/slideLayout" Target="../slideLayouts/slideLayout459.xml"/><Relationship Id="rId4" Type="http://schemas.openxmlformats.org/officeDocument/2006/relationships/slideLayout" Target="../slideLayouts/slideLayout453.xml"/><Relationship Id="rId9" Type="http://schemas.openxmlformats.org/officeDocument/2006/relationships/slideLayout" Target="../slideLayouts/slideLayout458.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8.xml"/><Relationship Id="rId13" Type="http://schemas.openxmlformats.org/officeDocument/2006/relationships/slideLayout" Target="../slideLayouts/slideLayout473.xml"/><Relationship Id="rId3" Type="http://schemas.openxmlformats.org/officeDocument/2006/relationships/slideLayout" Target="../slideLayouts/slideLayout463.xml"/><Relationship Id="rId7" Type="http://schemas.openxmlformats.org/officeDocument/2006/relationships/slideLayout" Target="../slideLayouts/slideLayout467.xml"/><Relationship Id="rId12" Type="http://schemas.openxmlformats.org/officeDocument/2006/relationships/slideLayout" Target="../slideLayouts/slideLayout472.xml"/><Relationship Id="rId2" Type="http://schemas.openxmlformats.org/officeDocument/2006/relationships/slideLayout" Target="../slideLayouts/slideLayout462.xml"/><Relationship Id="rId1" Type="http://schemas.openxmlformats.org/officeDocument/2006/relationships/slideLayout" Target="../slideLayouts/slideLayout461.xml"/><Relationship Id="rId6" Type="http://schemas.openxmlformats.org/officeDocument/2006/relationships/slideLayout" Target="../slideLayouts/slideLayout466.xml"/><Relationship Id="rId11" Type="http://schemas.openxmlformats.org/officeDocument/2006/relationships/slideLayout" Target="../slideLayouts/slideLayout471.xml"/><Relationship Id="rId5" Type="http://schemas.openxmlformats.org/officeDocument/2006/relationships/slideLayout" Target="../slideLayouts/slideLayout465.xml"/><Relationship Id="rId10" Type="http://schemas.openxmlformats.org/officeDocument/2006/relationships/slideLayout" Target="../slideLayouts/slideLayout470.xml"/><Relationship Id="rId4" Type="http://schemas.openxmlformats.org/officeDocument/2006/relationships/slideLayout" Target="../slideLayouts/slideLayout464.xml"/><Relationship Id="rId9" Type="http://schemas.openxmlformats.org/officeDocument/2006/relationships/slideLayout" Target="../slideLayouts/slideLayout469.xml"/><Relationship Id="rId1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1.xml"/><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theme" Target="../theme/theme44.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2.xml"/><Relationship Id="rId13" Type="http://schemas.openxmlformats.org/officeDocument/2006/relationships/theme" Target="../theme/theme45.xml"/><Relationship Id="rId3" Type="http://schemas.openxmlformats.org/officeDocument/2006/relationships/slideLayout" Target="../slideLayouts/slideLayout487.xml"/><Relationship Id="rId7" Type="http://schemas.openxmlformats.org/officeDocument/2006/relationships/slideLayout" Target="../slideLayouts/slideLayout491.xml"/><Relationship Id="rId12" Type="http://schemas.openxmlformats.org/officeDocument/2006/relationships/slideLayout" Target="../slideLayouts/slideLayout496.xml"/><Relationship Id="rId2" Type="http://schemas.openxmlformats.org/officeDocument/2006/relationships/slideLayout" Target="../slideLayouts/slideLayout486.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5" Type="http://schemas.openxmlformats.org/officeDocument/2006/relationships/slideLayout" Target="../slideLayouts/slideLayout489.xml"/><Relationship Id="rId10" Type="http://schemas.openxmlformats.org/officeDocument/2006/relationships/slideLayout" Target="../slideLayouts/slideLayout494.xml"/><Relationship Id="rId4" Type="http://schemas.openxmlformats.org/officeDocument/2006/relationships/slideLayout" Target="../slideLayouts/slideLayout488.xml"/><Relationship Id="rId9" Type="http://schemas.openxmlformats.org/officeDocument/2006/relationships/slideLayout" Target="../slideLayouts/slideLayout49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2.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2.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937" r:id="rId14"/>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15395"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679192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9132888" cy="6845300"/>
            <a:chOff x="0" y="0"/>
            <a:chExt cx="5753" cy="4312"/>
          </a:xfrm>
        </p:grpSpPr>
        <p:sp>
          <p:nvSpPr>
            <p:cNvPr id="16390"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i="0" dirty="0">
                <a:solidFill>
                  <a:srgbClr val="FFFFFF"/>
                </a:solidFill>
                <a:latin typeface="Arial" panose="020B0604020202020204" pitchFamily="34" charset="0"/>
                <a:ea typeface="ＭＳ Ｐゴシック" charset="0"/>
                <a:cs typeface="ＭＳ Ｐゴシック" charset="0"/>
              </a:endParaRPr>
            </a:p>
          </p:txBody>
        </p:sp>
        <p:grpSp>
          <p:nvGrpSpPr>
            <p:cNvPr id="16391" name="Group 4"/>
            <p:cNvGrpSpPr>
              <a:grpSpLocks/>
            </p:cNvGrpSpPr>
            <p:nvPr/>
          </p:nvGrpSpPr>
          <p:grpSpPr bwMode="auto">
            <a:xfrm>
              <a:off x="246" y="204"/>
              <a:ext cx="5271" cy="3889"/>
              <a:chOff x="246" y="204"/>
              <a:chExt cx="5271" cy="3889"/>
            </a:xfrm>
          </p:grpSpPr>
          <p:sp>
            <p:nvSpPr>
              <p:cNvPr id="65946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6397"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398"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399"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00"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01"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02"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03"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04"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05"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06"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07"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08"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09"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10"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11"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12"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13"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14"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15"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16"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17"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418"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16392" name="Group 28"/>
            <p:cNvGrpSpPr>
              <a:grpSpLocks/>
            </p:cNvGrpSpPr>
            <p:nvPr/>
          </p:nvGrpSpPr>
          <p:grpSpPr bwMode="auto">
            <a:xfrm>
              <a:off x="0" y="0"/>
              <a:ext cx="1246" cy="1232"/>
              <a:chOff x="0" y="0"/>
              <a:chExt cx="1246" cy="1232"/>
            </a:xfrm>
          </p:grpSpPr>
          <p:sp>
            <p:nvSpPr>
              <p:cNvPr id="16393"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i="0" dirty="0">
                  <a:solidFill>
                    <a:srgbClr val="FFFFFF"/>
                  </a:solidFill>
                  <a:latin typeface="Arial" panose="020B0604020202020204" pitchFamily="34" charset="0"/>
                  <a:ea typeface="ＭＳ Ｐゴシック" charset="0"/>
                  <a:cs typeface="ＭＳ Ｐゴシック" charset="0"/>
                </a:endParaRPr>
              </a:p>
            </p:txBody>
          </p:sp>
          <p:sp>
            <p:nvSpPr>
              <p:cNvPr id="16394"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i="0" dirty="0">
                  <a:solidFill>
                    <a:srgbClr val="FFFFFF"/>
                  </a:solidFill>
                  <a:latin typeface="Arial" panose="020B0604020202020204" pitchFamily="34" charset="0"/>
                  <a:ea typeface="ＭＳ Ｐゴシック" charset="0"/>
                  <a:cs typeface="ＭＳ Ｐゴシック" charset="0"/>
                </a:endParaRPr>
              </a:p>
            </p:txBody>
          </p:sp>
          <p:sp>
            <p:nvSpPr>
              <p:cNvPr id="16395"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i="0" dirty="0">
                  <a:solidFill>
                    <a:srgbClr val="FFFFFF"/>
                  </a:solidFill>
                  <a:latin typeface="Arial" panose="020B0604020202020204" pitchFamily="34" charset="0"/>
                  <a:ea typeface="ＭＳ Ｐゴシック" charset="0"/>
                  <a:cs typeface="ＭＳ Ｐゴシック" charset="0"/>
                </a:endParaRPr>
              </a:p>
            </p:txBody>
          </p:sp>
        </p:grpSp>
      </p:grpSp>
      <p:sp>
        <p:nvSpPr>
          <p:cNvPr id="43011" name="Text Box 32"/>
          <p:cNvSpPr txBox="1">
            <a:spLocks noChangeArrowheads="1"/>
          </p:cNvSpPr>
          <p:nvPr/>
        </p:nvSpPr>
        <p:spPr bwMode="auto">
          <a:xfrm>
            <a:off x="8364538" y="6486525"/>
            <a:ext cx="184150" cy="304800"/>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endParaRPr lang="en-US" sz="1400" b="1" i="0" dirty="0">
              <a:solidFill>
                <a:srgbClr val="FFFFFF"/>
              </a:solidFill>
              <a:latin typeface="Arial" panose="020B0604020202020204" pitchFamily="34" charset="0"/>
            </a:endParaRPr>
          </a:p>
        </p:txBody>
      </p:sp>
      <p:sp>
        <p:nvSpPr>
          <p:cNvPr id="43012" name="Text Box 33"/>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r>
              <a:rPr lang="en-US" sz="900" b="1" i="0" dirty="0">
                <a:solidFill>
                  <a:srgbClr val="FFFFFF"/>
                </a:solidFill>
                <a:latin typeface="Arial" panose="020B0604020202020204" pitchFamily="34" charset="0"/>
              </a:rPr>
              <a:t>©2003 TBBMI</a:t>
            </a:r>
          </a:p>
        </p:txBody>
      </p:sp>
      <p:sp>
        <p:nvSpPr>
          <p:cNvPr id="659490" name="Rectangle 34"/>
          <p:cNvSpPr>
            <a:spLocks noChangeArrowheads="1"/>
          </p:cNvSpPr>
          <p:nvPr/>
        </p:nvSpPr>
        <p:spPr bwMode="auto">
          <a:xfrm>
            <a:off x="7543800" y="6515100"/>
            <a:ext cx="736600"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7.5.03b.</a:t>
            </a:r>
          </a:p>
        </p:txBody>
      </p:sp>
    </p:spTree>
    <p:extLst>
      <p:ext uri="{BB962C8B-B14F-4D97-AF65-F5344CB8AC3E}">
        <p14:creationId xmlns:p14="http://schemas.microsoft.com/office/powerpoint/2010/main" val="3840305174"/>
      </p:ext>
    </p:extLst>
  </p:cSld>
  <p:clrMap bg1="dk2" tx1="lt1" bg2="dk1" tx2="lt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77F0174D-8720-3446-A603-EC7D19F96B0B}"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1709826744"/>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33348923"/>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12" indent="-28573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942" indent="-228588"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118"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295"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fontAlgn="base" hangingPunct="0">
              <a:spcBef>
                <a:spcPct val="0"/>
              </a:spcBef>
              <a:spcAft>
                <a:spcPct val="0"/>
              </a:spcAft>
              <a:defRPr/>
            </a:pPr>
            <a:fld id="{C7FCEC4A-0619-534F-AB0C-4C4D1986DF16}" type="slidenum">
              <a:rPr lang="en-US" smtClean="0">
                <a:ea typeface="ＭＳ Ｐゴシック" charset="0"/>
                <a:cs typeface="ＭＳ Ｐゴシック" charset="0"/>
              </a:rPr>
              <a:pPr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943012836"/>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 id="2147483952" r:id="rId14"/>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839025798"/>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defTabSz="914400" eaLnBrk="0" hangingPunct="0">
              <a:defRPr/>
            </a:pPr>
            <a:endParaRPr lang="en-US" b="1" i="0" dirty="0">
              <a:solidFill>
                <a:srgbClr val="FFFFFF"/>
              </a:solidFill>
              <a:latin typeface="Arial" panose="020B0604020202020204" pitchFamily="34" charset="0"/>
            </a:endParaRPr>
          </a:p>
        </p:txBody>
      </p:sp>
      <p:sp>
        <p:nvSpPr>
          <p:cNvPr id="2051"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hangingPunct="0">
              <a:defRPr/>
            </a:pPr>
            <a:endParaRPr lang="en-US" b="1" i="0" dirty="0">
              <a:solidFill>
                <a:srgbClr val="FFFFFF"/>
              </a:solidFill>
              <a:latin typeface="Arial" panose="020B0604020202020204" pitchFamily="34" charset="0"/>
            </a:endParaRPr>
          </a:p>
        </p:txBody>
      </p:sp>
      <p:sp>
        <p:nvSpPr>
          <p:cNvPr id="2052"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2053"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2054"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2055"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2056"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2057"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2058"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hangingPunct="0">
              <a:defRPr/>
            </a:pPr>
            <a:endParaRPr lang="en-US" b="1" i="0" dirty="0">
              <a:solidFill>
                <a:srgbClr val="FFFFFF"/>
              </a:solidFill>
              <a:latin typeface="Arial" panose="020B0604020202020204" pitchFamily="34" charset="0"/>
            </a:endParaRPr>
          </a:p>
        </p:txBody>
      </p:sp>
      <p:sp>
        <p:nvSpPr>
          <p:cNvPr id="2059"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60"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61"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defTabSz="914400" eaLnBrk="0" hangingPunct="0">
              <a:defRPr sz="1400" b="1" i="0">
                <a:solidFill>
                  <a:srgbClr val="FFFFFF"/>
                </a:solidFill>
                <a:latin typeface="Arial" panose="020B0604020202020204" pitchFamily="34" charset="0"/>
                <a:cs typeface="+mn-cs"/>
              </a:defRPr>
            </a:lvl1pPr>
          </a:lstStyle>
          <a:p>
            <a:pPr>
              <a:defRPr/>
            </a:pPr>
            <a:endParaRPr lang="en-US" dirty="0"/>
          </a:p>
        </p:txBody>
      </p:sp>
      <p:sp>
        <p:nvSpPr>
          <p:cNvPr id="2062"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914400" eaLnBrk="0" hangingPunct="0">
              <a:defRPr sz="1400" b="1" i="0">
                <a:solidFill>
                  <a:srgbClr val="FFFFFF"/>
                </a:solidFill>
                <a:latin typeface="Arial" panose="020B0604020202020204" pitchFamily="34" charset="0"/>
                <a:cs typeface="+mn-cs"/>
              </a:defRPr>
            </a:lvl1pPr>
          </a:lstStyle>
          <a:p>
            <a:pPr>
              <a:defRPr/>
            </a:pPr>
            <a:endParaRPr lang="en-US" dirty="0"/>
          </a:p>
        </p:txBody>
      </p:sp>
      <p:sp>
        <p:nvSpPr>
          <p:cNvPr id="2063"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defTabSz="914400" eaLnBrk="0" hangingPunct="0">
              <a:defRPr sz="1400" b="1" i="0">
                <a:solidFill>
                  <a:srgbClr val="FFFFFF"/>
                </a:solidFill>
                <a:latin typeface="Arial" panose="020B0604020202020204" pitchFamily="34" charset="0"/>
                <a:cs typeface="+mn-cs"/>
              </a:defRPr>
            </a:lvl1pPr>
          </a:lstStyle>
          <a:p>
            <a:pPr>
              <a:defRPr/>
            </a:pPr>
            <a:fld id="{EB1D9DD5-34BB-B649-8A79-B00EF8435956}" type="slidenum">
              <a:rPr lang="en-US" smtClean="0"/>
              <a:pPr>
                <a:defRPr/>
              </a:pPr>
              <a:t>‹#›</a:t>
            </a:fld>
            <a:endParaRPr lang="en-US" dirty="0"/>
          </a:p>
        </p:txBody>
      </p:sp>
    </p:spTree>
    <p:extLst>
      <p:ext uri="{BB962C8B-B14F-4D97-AF65-F5344CB8AC3E}">
        <p14:creationId xmlns:p14="http://schemas.microsoft.com/office/powerpoint/2010/main" val="3706370349"/>
      </p:ext>
    </p:extLst>
  </p:cSld>
  <p:clrMap bg1="dk2" tx1="lt1" bg2="dk1" tx2="lt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20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Lst>
  </p:timing>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0" scaled="1"/>
        </a:gradFill>
        <a:effectLst/>
      </p:bgPr>
    </p:bg>
    <p:spTree>
      <p:nvGrpSpPr>
        <p:cNvPr id="1" name=""/>
        <p:cNvGrpSpPr/>
        <p:nvPr/>
      </p:nvGrpSpPr>
      <p:grpSpPr>
        <a:xfrm>
          <a:off x="0" y="0"/>
          <a:ext cx="0" cy="0"/>
          <a:chOff x="0" y="0"/>
          <a:chExt cx="0" cy="0"/>
        </a:xfrm>
      </p:grpSpPr>
      <p:sp>
        <p:nvSpPr>
          <p:cNvPr id="160770" name="Rectangle 1"/>
          <p:cNvSpPr>
            <a:spLocks noChangeArrowheads="1"/>
          </p:cNvSpPr>
          <p:nvPr/>
        </p:nvSpPr>
        <p:spPr bwMode="auto">
          <a:xfrm>
            <a:off x="8809038" y="0"/>
            <a:ext cx="334962" cy="6858000"/>
          </a:xfrm>
          <a:prstGeom prst="rect">
            <a:avLst/>
          </a:prstGeom>
          <a:gradFill rotWithShape="0">
            <a:gsLst>
              <a:gs pos="0">
                <a:srgbClr val="000044"/>
              </a:gs>
              <a:gs pos="50000">
                <a:srgbClr val="3366FF"/>
              </a:gs>
              <a:gs pos="100000">
                <a:srgbClr val="000044"/>
              </a:gs>
            </a:gsLst>
            <a:lin ang="0" scaled="1"/>
          </a:gradFill>
          <a:ln>
            <a:noFill/>
          </a:ln>
          <a:extLst>
            <a:ext uri="{91240B29-F687-4f45-9708-019B960494DF}"/>
          </a:extLst>
        </p:spPr>
        <p:txBody>
          <a:bodyPr wrap="none" anchor="ctr"/>
          <a:lstStyle/>
          <a:p>
            <a:pPr algn="l" rtl="0">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60771" name="AutoShape 2"/>
          <p:cNvSpPr>
            <a:spLocks noChangeArrowheads="1"/>
          </p:cNvSpPr>
          <p:nvPr/>
        </p:nvSpPr>
        <p:spPr bwMode="auto">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00"/>
              </a:gs>
              <a:gs pos="100000">
                <a:srgbClr val="000066"/>
              </a:gs>
            </a:gsLst>
            <a:lin ang="5400000" scaled="1"/>
          </a:gradFill>
          <a:ln>
            <a:noFill/>
          </a:ln>
          <a:extLst>
            <a:ext uri="{91240B29-F687-4f45-9708-019B960494DF}"/>
          </a:extLst>
        </p:spPr>
        <p:txBody>
          <a:bodyPr wrap="none" anchor="ctr"/>
          <a:lstStyle/>
          <a:p>
            <a:pPr algn="l"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60772" name="AutoShape 3"/>
          <p:cNvSpPr>
            <a:spLocks noChangeArrowheads="1"/>
          </p:cNvSpPr>
          <p:nvPr/>
        </p:nvSpPr>
        <p:spPr bwMode="auto">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60773" name="AutoShape 4"/>
          <p:cNvSpPr>
            <a:spLocks noChangeArrowheads="1"/>
          </p:cNvSpPr>
          <p:nvPr/>
        </p:nvSpPr>
        <p:spPr bwMode="auto">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60774" name="AutoShape 5"/>
          <p:cNvSpPr>
            <a:spLocks noChangeArrowheads="1"/>
          </p:cNvSpPr>
          <p:nvPr/>
        </p:nvSpPr>
        <p:spPr bwMode="auto">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60775" name="AutoShape 6"/>
          <p:cNvSpPr>
            <a:spLocks noChangeArrowheads="1"/>
          </p:cNvSpPr>
          <p:nvPr/>
        </p:nvSpPr>
        <p:spPr bwMode="auto">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60776" name="AutoShape 7"/>
          <p:cNvSpPr>
            <a:spLocks noChangeArrowheads="1"/>
          </p:cNvSpPr>
          <p:nvPr/>
        </p:nvSpPr>
        <p:spPr bwMode="auto">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60777" name="AutoShape 8"/>
          <p:cNvSpPr>
            <a:spLocks noChangeArrowheads="1"/>
          </p:cNvSpPr>
          <p:nvPr/>
        </p:nvSpPr>
        <p:spPr bwMode="auto">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60778" name="AutoShape 9"/>
          <p:cNvSpPr>
            <a:spLocks noChangeArrowheads="1"/>
          </p:cNvSpPr>
          <p:nvPr/>
        </p:nvSpPr>
        <p:spPr bwMode="auto">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5851" name="Rectangle 10"/>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35852" name="Rectangle 11"/>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173069" name="Text Box 12"/>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73070" name="Text Box 13"/>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6398" name="Rectangle 1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FFFFFF"/>
              </a:buClr>
              <a:buSzPct val="100000"/>
              <a:buFont typeface="Times New Roman" charset="0"/>
              <a:buNone/>
              <a:defRPr sz="1400">
                <a:solidFill>
                  <a:srgbClr val="FFFFFF"/>
                </a:solidFill>
                <a:latin typeface="Times New Roman" charset="0"/>
                <a:ea typeface="ＭＳ Ｐゴシック" charset="0"/>
                <a:cs typeface="ＭＳ Ｐゴシック" charset="0"/>
              </a:defRPr>
            </a:lvl1pPr>
          </a:lstStyle>
          <a:p>
            <a:pPr>
              <a:defRPr/>
            </a:pPr>
            <a:fld id="{FA310DFC-9FE7-45FA-9ED7-9E3574261721}" type="slidenum">
              <a:rPr lang="en-GB"/>
              <a:pPr>
                <a:defRPr/>
              </a:pPr>
              <a:t>‹#›</a:t>
            </a:fld>
            <a:endParaRPr lang="en-GB"/>
          </a:p>
        </p:txBody>
      </p:sp>
    </p:spTree>
    <p:extLst>
      <p:ext uri="{BB962C8B-B14F-4D97-AF65-F5344CB8AC3E}">
        <p14:creationId xmlns:p14="http://schemas.microsoft.com/office/powerpoint/2010/main" val="1014580711"/>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txStyles>
    <p:titleStyle>
      <a:lvl1pPr algn="ctr" defTabSz="449263" rtl="0" eaLnBrk="0" fontAlgn="base" hangingPunct="0">
        <a:lnSpc>
          <a:spcPct val="95000"/>
        </a:lnSpc>
        <a:spcBef>
          <a:spcPct val="0"/>
        </a:spcBef>
        <a:spcAft>
          <a:spcPct val="0"/>
        </a:spcAft>
        <a:buClr>
          <a:srgbClr val="FFCC66"/>
        </a:buClr>
        <a:buSzPct val="100000"/>
        <a:buFont typeface="Times New Roman" pitchFamily="18" charset="0"/>
        <a:defRPr sz="4400" b="1" i="0">
          <a:solidFill>
            <a:srgbClr val="FFCC66"/>
          </a:solidFill>
          <a:latin typeface="Arial" panose="020B0604020202020204" pitchFamily="34" charset="0"/>
          <a:ea typeface="MS PGothic" pitchFamily="34" charset="-128"/>
          <a:cs typeface="Arial" panose="020B0604020202020204" pitchFamily="34" charset="0"/>
        </a:defRPr>
      </a:lvl1pPr>
      <a:lvl2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FF"/>
        </a:buClr>
        <a:buSzPct val="100000"/>
        <a:buFont typeface="Times New Roman" pitchFamily="18" charset="0"/>
        <a:buChar char="•"/>
        <a:defRPr sz="3200" b="1" i="0">
          <a:solidFill>
            <a:srgbClr val="FFFFFF"/>
          </a:solidFill>
          <a:latin typeface="Arial" panose="020B0604020202020204" pitchFamily="34" charset="0"/>
          <a:ea typeface="MS PGothic" pitchFamily="34" charset="-128"/>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FFFFFF"/>
        </a:buClr>
        <a:buSzPct val="100000"/>
        <a:buFont typeface="Times New Roman" pitchFamily="18" charset="0"/>
        <a:buChar char="–"/>
        <a:defRPr sz="2800" b="1" i="0">
          <a:solidFill>
            <a:srgbClr val="FFFFFF"/>
          </a:solidFill>
          <a:latin typeface="Arial" panose="020B0604020202020204" pitchFamily="34" charset="0"/>
          <a:ea typeface="MS PGothic" pitchFamily="34" charset="-128"/>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FFFFFF"/>
        </a:buClr>
        <a:buSzPct val="100000"/>
        <a:buFont typeface="Times New Roman" pitchFamily="18" charset="0"/>
        <a:buChar char="•"/>
        <a:defRPr sz="2400" b="1" i="0">
          <a:solidFill>
            <a:srgbClr val="FFFFFF"/>
          </a:solidFill>
          <a:latin typeface="Arial" panose="020B0604020202020204" pitchFamily="34" charset="0"/>
          <a:ea typeface="MS PGothic" pitchFamily="34" charset="-128"/>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FFFFFF"/>
        </a:buClr>
        <a:buSzPct val="100000"/>
        <a:buFont typeface="Times New Roman" pitchFamily="18" charset="0"/>
        <a:buChar char="–"/>
        <a:defRPr sz="2000" b="1" i="0">
          <a:solidFill>
            <a:srgbClr val="FFFFFF"/>
          </a:solidFill>
          <a:latin typeface="Arial" panose="020B0604020202020204" pitchFamily="34" charset="0"/>
          <a:ea typeface="MS PGothic" pitchFamily="34" charset="-128"/>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FFFFFF"/>
        </a:buClr>
        <a:buSzPct val="100000"/>
        <a:buFont typeface="Times New Roman" pitchFamily="18" charset="0"/>
        <a:buChar char="»"/>
        <a:defRPr sz="2000" b="1" i="0">
          <a:solidFill>
            <a:srgbClr val="FFFFFF"/>
          </a:solidFill>
          <a:latin typeface="Arial" panose="020B0604020202020204" pitchFamily="34" charset="0"/>
          <a:ea typeface="MS PGothic" pitchFamily="34" charset="-128"/>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26" charset="0"/>
                <a:ea typeface="+mn-ea"/>
                <a:cs typeface="+mn-cs"/>
              </a:endParaRPr>
            </a:p>
          </p:txBody>
        </p:sp>
        <p:grpSp>
          <p:nvGrpSpPr>
            <p:cNvPr id="1030" name="Group 4"/>
            <p:cNvGrpSpPr>
              <a:grpSpLocks/>
            </p:cNvGrpSpPr>
            <p:nvPr/>
          </p:nvGrpSpPr>
          <p:grpSpPr bwMode="auto">
            <a:xfrm>
              <a:off x="48" y="102"/>
              <a:ext cx="96" cy="4128"/>
              <a:chOff x="48" y="102"/>
              <a:chExt cx="96" cy="4128"/>
            </a:xfrm>
          </p:grpSpPr>
          <p:sp>
            <p:nvSpPr>
              <p:cNvPr id="1031"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2"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3"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4"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5"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6"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7"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8"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9"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0"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1"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2"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3"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4"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5"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6"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7"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8"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9"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0"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1"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2"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3"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4"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5"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6"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7"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8"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9"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3626816"/>
      </p:ext>
    </p:extLst>
  </p:cSld>
  <p:clrMap bg1="dk2" tx1="lt1" bg2="dk1" tx2="lt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 id="2147484017" r:id="rId13"/>
    <p:sldLayoutId id="2147484018" r:id="rId14"/>
    <p:sldLayoutId id="2147484019" r:id="rId15"/>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7"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7" charset="-128"/>
          <a:cs typeface="Arial" panose="020B0604020202020204" pitchFamily="34"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6"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60000"/>
        <a:buFont typeface="Wingdings" charset="0"/>
        <a:buChar char="t"/>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6" charset="-128"/>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6" charset="-128"/>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6" charset="-128"/>
          <a:cs typeface="Arial" panose="020B060402020202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cs typeface="+mn-cs"/>
              </a:endParaRPr>
            </a:p>
          </p:txBody>
        </p:sp>
        <p:grpSp>
          <p:nvGrpSpPr>
            <p:cNvPr id="50185" name="Group 4"/>
            <p:cNvGrpSpPr>
              <a:grpSpLocks/>
            </p:cNvGrpSpPr>
            <p:nvPr/>
          </p:nvGrpSpPr>
          <p:grpSpPr bwMode="auto">
            <a:xfrm>
              <a:off x="48" y="102"/>
              <a:ext cx="96" cy="4128"/>
              <a:chOff x="48" y="102"/>
              <a:chExt cx="96" cy="4128"/>
            </a:xfrm>
          </p:grpSpPr>
          <p:sp>
            <p:nvSpPr>
              <p:cNvPr id="5018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8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8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8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1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1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1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1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1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5017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B6B4D505-5A84-CF45-A4B8-17C5ED6A46AD}" type="slidenum">
              <a:rPr lang="en-US"/>
              <a:pPr>
                <a:defRPr/>
              </a:pPr>
              <a:t>‹#›</a:t>
            </a:fld>
            <a:endParaRPr lang="en-US"/>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9714649"/>
      </p:ext>
    </p:extLst>
  </p:cSld>
  <p:clrMap bg1="dk2" tx1="lt1" bg2="dk1" tx2="lt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231143169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kumimoji="1" sz="4400" b="1" i="0">
          <a:solidFill>
            <a:schemeClr val="tx2"/>
          </a:solidFill>
          <a:effectLst>
            <a:outerShdw blurRad="38100" dist="38100" dir="2700000" algn="tl">
              <a:srgbClr val="000000"/>
            </a:outerShdw>
          </a:effectLst>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i="0">
          <a:solidFill>
            <a:srgbClr val="F1F7E9"/>
          </a:solidFill>
          <a:latin typeface="Arial" panose="020B0604020202020204" pitchFamily="34" charset="0"/>
          <a:ea typeface="ＭＳ Ｐゴシック" charset="0"/>
          <a:cs typeface="MS PGothic" charset="0"/>
        </a:defRPr>
      </a:lvl1pPr>
      <a:lvl2pPr marL="742950" indent="-285750" algn="l" rtl="0" eaLnBrk="0" fontAlgn="base" hangingPunct="0">
        <a:spcBef>
          <a:spcPct val="20000"/>
        </a:spcBef>
        <a:spcAft>
          <a:spcPct val="0"/>
        </a:spcAft>
        <a:buChar char="–"/>
        <a:defRPr kumimoji="1" sz="2800" b="1" i="0">
          <a:solidFill>
            <a:srgbClr val="F1F7E9"/>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kumimoji="1" sz="2400" b="1" i="0">
          <a:solidFill>
            <a:srgbClr val="F1F7E9"/>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kumimoji="1" sz="2000" b="1" i="0">
          <a:solidFill>
            <a:srgbClr val="F1F7E9"/>
          </a:solidFill>
          <a:latin typeface="Arial" panose="020B0604020202020204" pitchFamily="34" charset="0"/>
          <a:ea typeface="MS PGothic" charset="0"/>
          <a:cs typeface="MS PGothic" charset="0"/>
        </a:defRPr>
      </a:lvl4pPr>
      <a:lvl5pPr marL="2057400" indent="-228600" algn="l" rtl="0" eaLnBrk="0" fontAlgn="base" hangingPunct="0">
        <a:spcBef>
          <a:spcPct val="20000"/>
        </a:spcBef>
        <a:spcAft>
          <a:spcPct val="0"/>
        </a:spcAft>
        <a:buChar char="»"/>
        <a:defRPr kumimoji="1" sz="2000" b="1" i="0">
          <a:solidFill>
            <a:srgbClr val="F1F7E9"/>
          </a:solidFill>
          <a:latin typeface="Arial" panose="020B0604020202020204" pitchFamily="34" charset="0"/>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3218"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3219"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3220"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a:defRPr sz="1400" baseline="0">
                <a:solidFill>
                  <a:srgbClr val="FFFF66"/>
                </a:solidFill>
                <a:latin typeface="Trebuchet MS" charset="0"/>
                <a:ea typeface="Osaka" charset="0"/>
                <a:cs typeface="Osaka" charset="0"/>
              </a:defRPr>
            </a:lvl1pPr>
          </a:lstStyle>
          <a:p>
            <a:pPr>
              <a:defRPr/>
            </a:pPr>
            <a:fld id="{10831CCE-C8F1-7940-AAF6-384657049393}" type="datetime1">
              <a:rPr lang="en-US"/>
              <a:pPr>
                <a:defRPr/>
              </a:pPr>
              <a:t>2/26/24</a:t>
            </a:fld>
            <a:endParaRPr lang="en-US"/>
          </a:p>
        </p:txBody>
      </p:sp>
      <p:sp>
        <p:nvSpPr>
          <p:cNvPr id="393221"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baseline="0">
                <a:solidFill>
                  <a:srgbClr val="FFFF66"/>
                </a:solidFill>
                <a:latin typeface="Trebuchet MS" charset="0"/>
                <a:ea typeface="Osaka"/>
                <a:cs typeface="Osaka"/>
              </a:defRPr>
            </a:lvl1pPr>
          </a:lstStyle>
          <a:p>
            <a:pPr>
              <a:defRPr/>
            </a:pPr>
            <a:endParaRPr lang="en-US"/>
          </a:p>
        </p:txBody>
      </p:sp>
      <p:sp>
        <p:nvSpPr>
          <p:cNvPr id="393222"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baseline="0">
                <a:solidFill>
                  <a:srgbClr val="FFFF66"/>
                </a:solidFill>
                <a:latin typeface="Trebuchet MS" charset="0"/>
                <a:ea typeface="Osaka" charset="0"/>
                <a:cs typeface="Osaka" charset="0"/>
              </a:defRPr>
            </a:lvl1pPr>
          </a:lstStyle>
          <a:p>
            <a:pPr>
              <a:defRPr/>
            </a:pPr>
            <a:fld id="{79AB034E-660B-614B-A25F-59870FE3EC73}" type="slidenum">
              <a:rPr lang="en-US"/>
              <a:pPr>
                <a:defRPr/>
              </a:pPr>
              <a:t>‹#›</a:t>
            </a:fld>
            <a:endParaRPr lang="en-US"/>
          </a:p>
        </p:txBody>
      </p:sp>
    </p:spTree>
    <p:extLst>
      <p:ext uri="{BB962C8B-B14F-4D97-AF65-F5344CB8AC3E}">
        <p14:creationId xmlns:p14="http://schemas.microsoft.com/office/powerpoint/2010/main" val="3151392038"/>
      </p:ext>
    </p:extLst>
  </p:cSld>
  <p:clrMap bg1="dk2" tx1="lt1" bg2="dk1" tx2="lt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72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44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716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88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22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22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22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400" fontAlgn="base">
              <a:spcBef>
                <a:spcPct val="0"/>
              </a:spcBef>
              <a:spcAft>
                <a:spcPct val="0"/>
              </a:spcAft>
              <a:defRPr/>
            </a:pPr>
            <a:fld id="{C8150513-B55A-414B-87A1-725FB5E315C1}" type="slidenum">
              <a:rPr lang="en-US" smtClean="0"/>
              <a:pPr defTabSz="914400" fontAlgn="base">
                <a:spcBef>
                  <a:spcPct val="0"/>
                </a:spcBef>
                <a:spcAft>
                  <a:spcPct val="0"/>
                </a:spcAft>
                <a:defRPr/>
              </a:pPr>
              <a:t>‹#›</a:t>
            </a:fld>
            <a:endParaRPr lang="en-US" dirty="0"/>
          </a:p>
        </p:txBody>
      </p:sp>
    </p:spTree>
    <p:extLst>
      <p:ext uri="{BB962C8B-B14F-4D97-AF65-F5344CB8AC3E}">
        <p14:creationId xmlns:p14="http://schemas.microsoft.com/office/powerpoint/2010/main" val="689660536"/>
      </p:ext>
    </p:extLst>
  </p:cSld>
  <p:clrMap bg1="dk2" tx1="lt1" bg2="dk1" tx2="lt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0" y="0"/>
            <a:ext cx="8839200" cy="6858000"/>
            <a:chOff x="0" y="0"/>
            <a:chExt cx="5568" cy="4320"/>
          </a:xfrm>
        </p:grpSpPr>
        <p:grpSp>
          <p:nvGrpSpPr>
            <p:cNvPr id="24584" name="Group 3"/>
            <p:cNvGrpSpPr>
              <a:grpSpLocks/>
            </p:cNvGrpSpPr>
            <p:nvPr userDrawn="1"/>
          </p:nvGrpSpPr>
          <p:grpSpPr bwMode="auto">
            <a:xfrm>
              <a:off x="0" y="0"/>
              <a:ext cx="3216" cy="3072"/>
              <a:chOff x="0" y="0"/>
              <a:chExt cx="2928" cy="2784"/>
            </a:xfrm>
          </p:grpSpPr>
          <p:sp>
            <p:nvSpPr>
              <p:cNvPr id="13333"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4"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5"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6"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7"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24585" name="Group 9"/>
            <p:cNvGrpSpPr>
              <a:grpSpLocks/>
            </p:cNvGrpSpPr>
            <p:nvPr userDrawn="1"/>
          </p:nvGrpSpPr>
          <p:grpSpPr bwMode="auto">
            <a:xfrm>
              <a:off x="2016" y="2016"/>
              <a:ext cx="2448" cy="2304"/>
              <a:chOff x="0" y="0"/>
              <a:chExt cx="2928" cy="2784"/>
            </a:xfrm>
          </p:grpSpPr>
          <p:sp>
            <p:nvSpPr>
              <p:cNvPr id="13328"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9"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0"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1"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2"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24586" name="Group 15"/>
            <p:cNvGrpSpPr>
              <a:grpSpLocks/>
            </p:cNvGrpSpPr>
            <p:nvPr userDrawn="1"/>
          </p:nvGrpSpPr>
          <p:grpSpPr bwMode="auto">
            <a:xfrm>
              <a:off x="2832" y="96"/>
              <a:ext cx="2736" cy="2592"/>
              <a:chOff x="0" y="0"/>
              <a:chExt cx="2928" cy="2784"/>
            </a:xfrm>
          </p:grpSpPr>
          <p:sp>
            <p:nvSpPr>
              <p:cNvPr id="13323"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4"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5"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6"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7"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sp>
        <p:nvSpPr>
          <p:cNvPr id="24579"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0"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a:defRPr sz="1400" b="1" smtClean="0">
                <a:solidFill>
                  <a:srgbClr val="EAEAEA"/>
                </a:solidFill>
                <a:latin typeface="Times New Roman" pitchFamily="18" charset="0"/>
              </a:defRPr>
            </a:lvl1pPr>
          </a:lstStyle>
          <a:p>
            <a:pPr>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a:defRPr sz="1400" b="1" smtClean="0">
                <a:solidFill>
                  <a:srgbClr val="EAEAEA"/>
                </a:solidFill>
                <a:latin typeface="Times New Roman" pitchFamily="18" charset="0"/>
              </a:defRPr>
            </a:lvl1pPr>
          </a:lstStyle>
          <a:p>
            <a:pPr>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a:defRPr sz="1400" b="1" smtClean="0">
                <a:solidFill>
                  <a:srgbClr val="EAEAEA"/>
                </a:solidFill>
                <a:latin typeface="Times New Roman" pitchFamily="18" charset="0"/>
              </a:defRPr>
            </a:lvl1pPr>
          </a:lstStyle>
          <a:p>
            <a:pPr>
              <a:defRPr/>
            </a:pPr>
            <a:fld id="{39596F40-16C5-4B3E-8C10-649516152D9F}" type="slidenum">
              <a:rPr lang="en-US"/>
              <a:pPr>
                <a:defRPr/>
              </a:pPr>
              <a:t>‹#›</a:t>
            </a:fld>
            <a:endParaRPr lang="en-US"/>
          </a:p>
        </p:txBody>
      </p:sp>
    </p:spTree>
    <p:extLst>
      <p:ext uri="{BB962C8B-B14F-4D97-AF65-F5344CB8AC3E}">
        <p14:creationId xmlns:p14="http://schemas.microsoft.com/office/powerpoint/2010/main" val="2784700183"/>
      </p:ext>
    </p:extLst>
  </p:cSld>
  <p:clrMap bg1="dk2" tx1="lt1" bg2="dk1" tx2="lt2" accent1="accent1" accent2="accent2" accent3="accent3" accent4="accent4" accent5="accent5" accent6="accent6" hlink="hlink" folHlink="folHlink"/>
  <p:sldLayoutIdLst>
    <p:sldLayoutId id="2147484058" r:id="rId1"/>
    <p:sldLayoutId id="2147484059" r:id="rId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fontAlgn="base">
              <a:spcBef>
                <a:spcPct val="0"/>
              </a:spcBef>
              <a:spcAft>
                <a:spcPct val="0"/>
              </a:spcAft>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fontAlgn="base">
              <a:spcBef>
                <a:spcPct val="0"/>
              </a:spcBef>
              <a:spcAft>
                <a:spcPct val="0"/>
              </a:spcAft>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smtClean="0"/>
              <a:pPr defTabSz="914300" fontAlgn="base">
                <a:spcBef>
                  <a:spcPct val="0"/>
                </a:spcBef>
                <a:spcAft>
                  <a:spcPct val="0"/>
                </a:spcAft>
                <a:defRPr/>
              </a:pPr>
              <a:t>‹#›</a:t>
            </a:fld>
            <a:endParaRPr lang="en-US" dirty="0"/>
          </a:p>
        </p:txBody>
      </p:sp>
    </p:spTree>
    <p:extLst>
      <p:ext uri="{BB962C8B-B14F-4D97-AF65-F5344CB8AC3E}">
        <p14:creationId xmlns:p14="http://schemas.microsoft.com/office/powerpoint/2010/main" val="2779852143"/>
      </p:ext>
    </p:extLst>
  </p:cSld>
  <p:clrMap bg1="dk2" tx1="lt1" bg2="dk1" tx2="lt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32098"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0" charset="0"/>
              </a:endParaRPr>
            </a:p>
          </p:txBody>
        </p:sp>
        <p:grpSp>
          <p:nvGrpSpPr>
            <p:cNvPr id="132105" name="Group 4"/>
            <p:cNvGrpSpPr>
              <a:grpSpLocks/>
            </p:cNvGrpSpPr>
            <p:nvPr/>
          </p:nvGrpSpPr>
          <p:grpSpPr bwMode="auto">
            <a:xfrm>
              <a:off x="48" y="102"/>
              <a:ext cx="96" cy="4128"/>
              <a:chOff x="48" y="102"/>
              <a:chExt cx="96" cy="4128"/>
            </a:xfrm>
          </p:grpSpPr>
          <p:sp>
            <p:nvSpPr>
              <p:cNvPr id="13210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0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0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0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3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3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3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3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3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13209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latin typeface="Times New Roman" pitchFamily="-110" charset="0"/>
                <a:ea typeface="+mn-ea"/>
                <a:cs typeface="+mn-cs"/>
              </a:defRPr>
            </a:lvl1pPr>
          </a:lstStyle>
          <a:p>
            <a:pPr>
              <a:defRPr/>
            </a:pPr>
            <a:endParaRPr lang="en-US"/>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10" charset="0"/>
                <a:ea typeface="+mn-ea"/>
                <a:cs typeface="+mn-cs"/>
              </a:defRPr>
            </a:lvl1pPr>
          </a:lstStyle>
          <a:p>
            <a:pPr>
              <a:defRPr/>
            </a:pPr>
            <a:endParaRPr lang="en-US"/>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pPr>
              <a:defRPr/>
            </a:pPr>
            <a:fld id="{EF8D6BEB-CB04-EA48-AB1B-FFD6837B4E3F}" type="slidenum">
              <a:rPr lang="en-US"/>
              <a:pPr>
                <a:defRPr/>
              </a:pPr>
              <a:t>‹#›</a:t>
            </a:fld>
            <a:endParaRPr lang="en-US"/>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03877181"/>
      </p:ext>
    </p:extLst>
  </p:cSld>
  <p:clrMap bg1="dk2" tx1="lt1" bg2="dk1" tx2="lt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 id="2147484084" r:id="rId12"/>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0"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60000"/>
        <a:buFont typeface="Wingdings" charset="0"/>
        <a:buChar char="t"/>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0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defRPr>
            </a:lvl1pPr>
          </a:lstStyle>
          <a:p>
            <a:pPr defTabSz="914400" eaLnBrk="0" fontAlgn="base" hangingPunct="0">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09C02D1E-96AD-4548-98B7-C9603C8492B1}" type="slidenum">
              <a:rPr lang="en-US" smtClean="0"/>
              <a:pPr defTabSz="914400" eaLnBrk="0" fontAlgn="base" hangingPunct="0">
                <a:spcBef>
                  <a:spcPct val="0"/>
                </a:spcBef>
                <a:spcAft>
                  <a:spcPct val="0"/>
                </a:spcAft>
                <a:defRPr/>
              </a:pPr>
              <a:t>‹#›</a:t>
            </a:fld>
            <a:endParaRPr lang="en-US" dirty="0"/>
          </a:p>
        </p:txBody>
      </p:sp>
    </p:spTree>
    <p:extLst>
      <p:ext uri="{BB962C8B-B14F-4D97-AF65-F5344CB8AC3E}">
        <p14:creationId xmlns:p14="http://schemas.microsoft.com/office/powerpoint/2010/main" val="2194447486"/>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5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52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ea typeface="+mn-ea"/>
                <a:cs typeface="+mn-cs"/>
              </a:defRPr>
            </a:lvl1pPr>
          </a:lstStyle>
          <a:p>
            <a:pPr>
              <a:defRPr/>
            </a:pPr>
            <a:fld id="{0A920680-21BE-5A42-B85D-88D7E221B18D}" type="datetimeFigureOut">
              <a:rPr lang="en-US"/>
              <a:pPr>
                <a:defRPr/>
              </a:pPr>
              <a:t>2/26/24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ea typeface="+mn-ea"/>
                <a:cs typeface="+mn-cs"/>
              </a:defRPr>
            </a:lvl1pPr>
          </a:lstStyle>
          <a:p>
            <a:pPr>
              <a:defRPr/>
            </a:pPr>
            <a:fld id="{FB281380-89CB-A340-A609-299BC3B40B74}" type="slidenum">
              <a:rPr lang="en-US"/>
              <a:pPr>
                <a:defRPr/>
              </a:pPr>
              <a:t>‹#›</a:t>
            </a:fld>
            <a:endParaRPr lang="en-US"/>
          </a:p>
        </p:txBody>
      </p:sp>
    </p:spTree>
    <p:extLst>
      <p:ext uri="{BB962C8B-B14F-4D97-AF65-F5344CB8AC3E}">
        <p14:creationId xmlns:p14="http://schemas.microsoft.com/office/powerpoint/2010/main" val="2583699844"/>
      </p:ext>
    </p:extLst>
  </p:cSld>
  <p:clrMap bg1="lt1" tx1="dk1" bg2="lt2" tx2="dk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 id="2147484226"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4194" name="Group 2"/>
          <p:cNvGrpSpPr>
            <a:grpSpLocks/>
          </p:cNvGrpSpPr>
          <p:nvPr/>
        </p:nvGrpSpPr>
        <p:grpSpPr bwMode="auto">
          <a:xfrm>
            <a:off x="0" y="0"/>
            <a:ext cx="9132888" cy="6845300"/>
            <a:chOff x="0" y="0"/>
            <a:chExt cx="5753" cy="4312"/>
          </a:xfrm>
        </p:grpSpPr>
        <p:sp>
          <p:nvSpPr>
            <p:cNvPr id="264197"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grpSp>
          <p:nvGrpSpPr>
            <p:cNvPr id="264198" name="Group 4"/>
            <p:cNvGrpSpPr>
              <a:grpSpLocks/>
            </p:cNvGrpSpPr>
            <p:nvPr/>
          </p:nvGrpSpPr>
          <p:grpSpPr bwMode="auto">
            <a:xfrm>
              <a:off x="246" y="204"/>
              <a:ext cx="5271" cy="3889"/>
              <a:chOff x="246" y="204"/>
              <a:chExt cx="5271" cy="3889"/>
            </a:xfrm>
          </p:grpSpPr>
          <p:sp>
            <p:nvSpPr>
              <p:cNvPr id="2253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1800">
                  <a:solidFill>
                    <a:srgbClr val="FFFFFF"/>
                  </a:solidFill>
                  <a:latin typeface="Tahoma" pitchFamily="-112" charset="-52"/>
                </a:endParaRPr>
              </a:p>
            </p:txBody>
          </p:sp>
          <p:sp>
            <p:nvSpPr>
              <p:cNvPr id="26420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0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0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0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0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0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1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2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2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2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2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2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422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264199" name="Group 28"/>
            <p:cNvGrpSpPr>
              <a:grpSpLocks/>
            </p:cNvGrpSpPr>
            <p:nvPr/>
          </p:nvGrpSpPr>
          <p:grpSpPr bwMode="auto">
            <a:xfrm>
              <a:off x="0" y="0"/>
              <a:ext cx="1246" cy="1232"/>
              <a:chOff x="0" y="0"/>
              <a:chExt cx="1246" cy="1232"/>
            </a:xfrm>
          </p:grpSpPr>
          <p:sp>
            <p:nvSpPr>
              <p:cNvPr id="264200"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64201"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64202"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grpSp>
      </p:grpSp>
      <p:sp>
        <p:nvSpPr>
          <p:cNvPr id="14339"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0" hangingPunct="0">
              <a:spcBef>
                <a:spcPct val="50000"/>
              </a:spcBef>
              <a:defRPr/>
            </a:pPr>
            <a:r>
              <a:rPr lang="en-US" sz="900" b="1" i="0" dirty="0">
                <a:solidFill>
                  <a:srgbClr val="FFFFFF"/>
                </a:solidFill>
                <a:latin typeface="Arial" panose="020B0604020202020204" pitchFamily="34" charset="0"/>
              </a:rPr>
              <a:t>©2003 TBBMI</a:t>
            </a:r>
          </a:p>
        </p:txBody>
      </p:sp>
      <p:sp>
        <p:nvSpPr>
          <p:cNvPr id="2256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7.5.03c.</a:t>
            </a:r>
          </a:p>
        </p:txBody>
      </p:sp>
    </p:spTree>
    <p:extLst>
      <p:ext uri="{BB962C8B-B14F-4D97-AF65-F5344CB8AC3E}">
        <p14:creationId xmlns:p14="http://schemas.microsoft.com/office/powerpoint/2010/main" val="347076249"/>
      </p:ext>
    </p:extLst>
  </p:cSld>
  <p:clrMap bg1="dk2" tx1="lt1" bg2="dk1" tx2="lt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2286000"/>
            <a:ext cx="9144000" cy="3581400"/>
            <a:chOff x="0" y="1968"/>
            <a:chExt cx="5760" cy="2256"/>
          </a:xfrm>
        </p:grpSpPr>
        <p:sp>
          <p:nvSpPr>
            <p:cNvPr id="25609"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0"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1"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2"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3"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4"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5"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6"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7"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8"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9"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0"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1"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2"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3"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4"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5"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6"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7"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8"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9"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0"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1"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2"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3"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4"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5"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6"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7"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8"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9"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0"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1"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2"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3"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4"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5"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6"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7"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8"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9"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0"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1"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2"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3"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4"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5"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6"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7"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8"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9"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0"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1"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2"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3"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4"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5"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6"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7"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8"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9"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70"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71"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grpSp>
      <p:sp>
        <p:nvSpPr>
          <p:cNvPr id="25603"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5604"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defTabSz="914400" fontAlgn="base">
              <a:spcBef>
                <a:spcPct val="0"/>
              </a:spcBef>
              <a:spcAft>
                <a:spcPct val="0"/>
              </a:spcAft>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defTabSz="914400" fontAlgn="base">
              <a:spcBef>
                <a:spcPct val="0"/>
              </a:spcBef>
              <a:spcAft>
                <a:spcPct val="0"/>
              </a:spcAft>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latin typeface="Helvetica" charset="0"/>
                <a:ea typeface="Osaka" charset="0"/>
                <a:cs typeface="Osaka" charset="0"/>
              </a:defRPr>
            </a:lvl1pPr>
          </a:lstStyle>
          <a:p>
            <a:pPr defTabSz="914400" fontAlgn="base">
              <a:spcBef>
                <a:spcPct val="0"/>
              </a:spcBef>
              <a:spcAft>
                <a:spcPct val="0"/>
              </a:spcAft>
              <a:defRPr/>
            </a:pPr>
            <a:fld id="{F1FB5FD3-B262-4E4C-9892-6A00EF11180D}" type="slidenum">
              <a:rPr lang="en-US" altLang="ja-JP"/>
              <a:pPr defTabSz="914400" fontAlgn="base">
                <a:spcBef>
                  <a:spcPct val="0"/>
                </a:spcBef>
                <a:spcAft>
                  <a:spcPct val="0"/>
                </a:spcAft>
                <a:defRPr/>
              </a:pPr>
              <a:t>‹#›</a:t>
            </a:fld>
            <a:endParaRPr lang="en-US" altLang="ja-JP"/>
          </a:p>
        </p:txBody>
      </p:sp>
      <p:pic>
        <p:nvPicPr>
          <p:cNvPr id="25608" name="Picture 7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35012506"/>
      </p:ext>
    </p:extLst>
  </p:cSld>
  <p:clrMap bg1="dk2" tx1="lt1" bg2="dk1" tx2="lt2" accent1="accent1" accent2="accent2" accent3="accent3" accent4="accent4" accent5="accent5" accent6="accent6" hlink="hlink" folHlink="folHlink"/>
  <p:sldLayoutIdLst>
    <p:sldLayoutId id="2147484240"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7"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8"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9"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pPr defTabSz="914400" fontAlgn="base">
              <a:spcBef>
                <a:spcPct val="0"/>
              </a:spcBef>
              <a:spcAft>
                <a:spcPct val="0"/>
              </a:spcAft>
              <a:defRPr/>
            </a:pPr>
            <a:fld id="{89A62BE6-53D7-EE4C-B1E1-3EB9338DB105}" type="datetime1">
              <a:rPr lang="en-US">
                <a:ea typeface="ＭＳ Ｐゴシック" charset="0"/>
                <a:cs typeface="ＭＳ Ｐゴシック" charset="0"/>
              </a:rPr>
              <a:pPr defTabSz="914400" fontAlgn="base">
                <a:spcBef>
                  <a:spcPct val="0"/>
                </a:spcBef>
                <a:spcAft>
                  <a:spcPct val="0"/>
                </a:spcAft>
                <a:defRPr/>
              </a:pPr>
              <a:t>2/26/24</a:t>
            </a:fld>
            <a:endParaRPr lang="en-US">
              <a:ea typeface="ＭＳ Ｐゴシック" charset="0"/>
              <a:cs typeface="ＭＳ Ｐゴシック" charset="0"/>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mn-lt"/>
                <a:ea typeface="+mn-ea"/>
                <a:cs typeface="+mn-cs"/>
              </a:defRPr>
            </a:lvl1pPr>
          </a:lstStyle>
          <a:p>
            <a:pPr defTabSz="914400">
              <a:defRPr/>
            </a:pPr>
            <a:endParaRPr lang="en-US">
              <a:latin typeface="Georgia"/>
            </a:endParaRPr>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pPr defTabSz="914400" fontAlgn="base">
              <a:spcBef>
                <a:spcPct val="0"/>
              </a:spcBef>
              <a:spcAft>
                <a:spcPct val="0"/>
              </a:spcAft>
              <a:defRPr/>
            </a:pPr>
            <a:fld id="{0540EEC1-4F01-6144-9C4A-175EACB0EBC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038"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9"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8401656"/>
      </p:ext>
    </p:extLst>
  </p:cSld>
  <p:clrMap bg1="lt1" tx1="dk1" bg2="lt2" tx2="dk2" accent1="accent1" accent2="accent2" accent3="accent3" accent4="accent4" accent5="accent5" accent6="accent6" hlink="hlink" folHlink="folHlink"/>
  <p:sldLayoutIdLst>
    <p:sldLayoutId id="2147484242" r:id="rId1"/>
    <p:sldLayoutId id="2147484243" r:id="rId2"/>
    <p:sldLayoutId id="2147484244" r:id="rId3"/>
    <p:sldLayoutId id="2147484245" r:id="rId4"/>
    <p:sldLayoutId id="2147484246" r:id="rId5"/>
    <p:sldLayoutId id="2147484247" r:id="rId6"/>
    <p:sldLayoutId id="2147484248" r:id="rId7"/>
    <p:sldLayoutId id="2147484249" r:id="rId8"/>
    <p:sldLayoutId id="2147484250" r:id="rId9"/>
    <p:sldLayoutId id="2147484251"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pPr>
                <a:defRPr/>
              </a:pPr>
              <a:t>‹#›</a:t>
            </a:fld>
            <a:endParaRPr lang="en-US"/>
          </a:p>
        </p:txBody>
      </p:sp>
    </p:spTree>
    <p:extLst>
      <p:ext uri="{BB962C8B-B14F-4D97-AF65-F5344CB8AC3E}">
        <p14:creationId xmlns:p14="http://schemas.microsoft.com/office/powerpoint/2010/main" val="338350859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67" tIns="32897" rIns="63267" bIns="32897"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31"/>
            <a:ext cx="5786028" cy="3181719"/>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67" tIns="32897" rIns="63267" bIns="32897"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b="1" i="0">
                <a:solidFill>
                  <a:srgbClr val="000000"/>
                </a:solidFill>
                <a:latin typeface="Arial" panose="020B0604020202020204" pitchFamily="34" charset="0"/>
              </a:defRPr>
            </a:lvl1pPr>
          </a:lstStyle>
          <a:p>
            <a:pPr defTabSz="321391" eaLnBrk="0" hangingPunct="0">
              <a:buSzPct val="100000"/>
            </a:pPr>
            <a:endParaRPr lang="en-US" dirty="0"/>
          </a:p>
        </p:txBody>
      </p:sp>
      <p:sp>
        <p:nvSpPr>
          <p:cNvPr id="1028" name="Rectangle 4"/>
          <p:cNvSpPr>
            <a:spLocks noGrp="1" noChangeArrowheads="1"/>
          </p:cNvSpPr>
          <p:nvPr>
            <p:ph type="ftr"/>
          </p:nvPr>
        </p:nvSpPr>
        <p:spPr bwMode="auto">
          <a:xfrm>
            <a:off x="2196979" y="4391889"/>
            <a:ext cx="2035101" cy="33380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b="1" i="0">
                <a:solidFill>
                  <a:srgbClr val="000000"/>
                </a:solidFill>
                <a:latin typeface="Arial" panose="020B0604020202020204" pitchFamily="34" charset="0"/>
              </a:defRPr>
            </a:lvl1pPr>
          </a:lstStyle>
          <a:p>
            <a:pPr defTabSz="321391" eaLnBrk="0" hangingPunct="0">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b="1" i="0">
                <a:solidFill>
                  <a:srgbClr val="000000"/>
                </a:solidFill>
                <a:latin typeface="Arial" panose="020B0604020202020204" pitchFamily="34" charset="0"/>
              </a:defRPr>
            </a:lvl1pPr>
          </a:lstStyle>
          <a:p>
            <a:pPr defTabSz="321391" eaLnBrk="0" hangingPunct="0">
              <a:buSzPct val="100000"/>
            </a:pPr>
            <a:fld id="{C748B40F-A5D4-3142-9507-2A12DDF39390}" type="slidenum">
              <a:rPr lang="en-US" smtClean="0"/>
              <a:pPr defTabSz="321391" eaLnBrk="0" hangingPunct="0">
                <a:buSzPct val="100000"/>
              </a:pPr>
              <a:t>‹#›</a:t>
            </a:fld>
            <a:endParaRPr lang="en-US" dirty="0"/>
          </a:p>
        </p:txBody>
      </p:sp>
    </p:spTree>
    <p:extLst>
      <p:ext uri="{BB962C8B-B14F-4D97-AF65-F5344CB8AC3E}">
        <p14:creationId xmlns:p14="http://schemas.microsoft.com/office/powerpoint/2010/main" val="2996884566"/>
      </p:ext>
    </p:extLst>
  </p:cSld>
  <p:clrMap bg1="lt1" tx1="dk1" bg2="lt2" tx2="dk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 id="2147484263" r:id="rId11"/>
  </p:sldLayoutIdLst>
  <p:txStyles>
    <p:titleStyle>
      <a:lvl1pPr algn="ctr" defTabSz="321391"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43" indent="-241043" algn="l" defTabSz="321391"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260" indent="-200869" algn="l" defTabSz="321391"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478" indent="-160696" algn="l" defTabSz="321391"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870" indent="-160696" algn="l" defTabSz="32139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6262" indent="-160696" algn="l" defTabSz="32139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7654"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043"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437"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829"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91" rtl="0" eaLnBrk="1" latinLnBrk="0" hangingPunct="1">
        <a:defRPr sz="1300" kern="1200">
          <a:solidFill>
            <a:schemeClr val="tx1"/>
          </a:solidFill>
          <a:latin typeface="+mn-lt"/>
          <a:ea typeface="+mn-ea"/>
          <a:cs typeface="+mn-cs"/>
        </a:defRPr>
      </a:lvl1pPr>
      <a:lvl2pPr marL="321391" algn="l" defTabSz="321391" rtl="0" eaLnBrk="1" latinLnBrk="0" hangingPunct="1">
        <a:defRPr sz="1300" kern="1200">
          <a:solidFill>
            <a:schemeClr val="tx1"/>
          </a:solidFill>
          <a:latin typeface="+mn-lt"/>
          <a:ea typeface="+mn-ea"/>
          <a:cs typeface="+mn-cs"/>
        </a:defRPr>
      </a:lvl2pPr>
      <a:lvl3pPr marL="642782" algn="l" defTabSz="321391" rtl="0" eaLnBrk="1" latinLnBrk="0" hangingPunct="1">
        <a:defRPr sz="1300" kern="1200">
          <a:solidFill>
            <a:schemeClr val="tx1"/>
          </a:solidFill>
          <a:latin typeface="+mn-lt"/>
          <a:ea typeface="+mn-ea"/>
          <a:cs typeface="+mn-cs"/>
        </a:defRPr>
      </a:lvl3pPr>
      <a:lvl4pPr marL="964174" algn="l" defTabSz="321391" rtl="0" eaLnBrk="1" latinLnBrk="0" hangingPunct="1">
        <a:defRPr sz="1300" kern="1200">
          <a:solidFill>
            <a:schemeClr val="tx1"/>
          </a:solidFill>
          <a:latin typeface="+mn-lt"/>
          <a:ea typeface="+mn-ea"/>
          <a:cs typeface="+mn-cs"/>
        </a:defRPr>
      </a:lvl4pPr>
      <a:lvl5pPr marL="1285564" algn="l" defTabSz="321391" rtl="0" eaLnBrk="1" latinLnBrk="0" hangingPunct="1">
        <a:defRPr sz="1300" kern="1200">
          <a:solidFill>
            <a:schemeClr val="tx1"/>
          </a:solidFill>
          <a:latin typeface="+mn-lt"/>
          <a:ea typeface="+mn-ea"/>
          <a:cs typeface="+mn-cs"/>
        </a:defRPr>
      </a:lvl5pPr>
      <a:lvl6pPr marL="1606956" algn="l" defTabSz="321391" rtl="0" eaLnBrk="1" latinLnBrk="0" hangingPunct="1">
        <a:defRPr sz="1300" kern="1200">
          <a:solidFill>
            <a:schemeClr val="tx1"/>
          </a:solidFill>
          <a:latin typeface="+mn-lt"/>
          <a:ea typeface="+mn-ea"/>
          <a:cs typeface="+mn-cs"/>
        </a:defRPr>
      </a:lvl6pPr>
      <a:lvl7pPr marL="1928348" algn="l" defTabSz="321391" rtl="0" eaLnBrk="1" latinLnBrk="0" hangingPunct="1">
        <a:defRPr sz="1300" kern="1200">
          <a:solidFill>
            <a:schemeClr val="tx1"/>
          </a:solidFill>
          <a:latin typeface="+mn-lt"/>
          <a:ea typeface="+mn-ea"/>
          <a:cs typeface="+mn-cs"/>
        </a:defRPr>
      </a:lvl7pPr>
      <a:lvl8pPr marL="2249741" algn="l" defTabSz="321391" rtl="0" eaLnBrk="1" latinLnBrk="0" hangingPunct="1">
        <a:defRPr sz="1300" kern="1200">
          <a:solidFill>
            <a:schemeClr val="tx1"/>
          </a:solidFill>
          <a:latin typeface="+mn-lt"/>
          <a:ea typeface="+mn-ea"/>
          <a:cs typeface="+mn-cs"/>
        </a:defRPr>
      </a:lvl8pPr>
      <a:lvl9pPr marL="2571128" algn="l" defTabSz="321391" rtl="0" eaLnBrk="1" latinLnBrk="0" hangingPunct="1">
        <a:defRPr sz="13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540214591"/>
      </p:ext>
    </p:extLst>
  </p:cSld>
  <p:clrMap bg1="lt1" tx1="dk1" bg2="lt2" tx2="dk2" accent1="accent1" accent2="accent2" accent3="accent3" accent4="accent4" accent5="accent5" accent6="accent6" hlink="hlink" folHlink="folHlink"/>
  <p:sldLayoutIdLst>
    <p:sldLayoutId id="2147484265" r:id="rId1"/>
    <p:sldLayoutId id="2147484266" r:id="rId2"/>
    <p:sldLayoutId id="2147484267" r:id="rId3"/>
    <p:sldLayoutId id="2147484268" r:id="rId4"/>
    <p:sldLayoutId id="2147484269" r:id="rId5"/>
    <p:sldLayoutId id="2147484270" r:id="rId6"/>
    <p:sldLayoutId id="2147484271" r:id="rId7"/>
    <p:sldLayoutId id="2147484272" r:id="rId8"/>
    <p:sldLayoutId id="2147484273" r:id="rId9"/>
    <p:sldLayoutId id="2147484274" r:id="rId10"/>
    <p:sldLayoutId id="2147484275" r:id="rId11"/>
    <p:sldLayoutId id="2147484276" r:id="rId12"/>
    <p:sldLayoutId id="2147484277"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952" algn="ctr" rtl="0" eaLnBrk="0" fontAlgn="base" hangingPunct="0">
        <a:spcBef>
          <a:spcPct val="0"/>
        </a:spcBef>
        <a:spcAft>
          <a:spcPct val="0"/>
        </a:spcAft>
        <a:defRPr sz="4400">
          <a:solidFill>
            <a:schemeClr val="tx2"/>
          </a:solidFill>
          <a:latin typeface="Times New Roman" pitchFamily="-112" charset="0"/>
        </a:defRPr>
      </a:lvl6pPr>
      <a:lvl7pPr marL="913905" algn="ctr" rtl="0" eaLnBrk="0" fontAlgn="base" hangingPunct="0">
        <a:spcBef>
          <a:spcPct val="0"/>
        </a:spcBef>
        <a:spcAft>
          <a:spcPct val="0"/>
        </a:spcAft>
        <a:defRPr sz="4400">
          <a:solidFill>
            <a:schemeClr val="tx2"/>
          </a:solidFill>
          <a:latin typeface="Times New Roman" pitchFamily="-112" charset="0"/>
        </a:defRPr>
      </a:lvl7pPr>
      <a:lvl8pPr marL="1370852" algn="ctr" rtl="0" eaLnBrk="0" fontAlgn="base" hangingPunct="0">
        <a:spcBef>
          <a:spcPct val="0"/>
        </a:spcBef>
        <a:spcAft>
          <a:spcPct val="0"/>
        </a:spcAft>
        <a:defRPr sz="4400">
          <a:solidFill>
            <a:schemeClr val="tx2"/>
          </a:solidFill>
          <a:latin typeface="Times New Roman" pitchFamily="-112" charset="0"/>
        </a:defRPr>
      </a:lvl8pPr>
      <a:lvl9pPr marL="1827807" algn="ctr" rtl="0" eaLnBrk="0" fontAlgn="base" hangingPunct="0">
        <a:spcBef>
          <a:spcPct val="0"/>
        </a:spcBef>
        <a:spcAft>
          <a:spcPct val="0"/>
        </a:spcAft>
        <a:defRPr sz="4400">
          <a:solidFill>
            <a:schemeClr val="tx2"/>
          </a:solidFill>
          <a:latin typeface="Times New Roman" pitchFamily="-112" charset="0"/>
        </a:defRPr>
      </a:lvl9pPr>
    </p:titleStyle>
    <p:bodyStyle>
      <a:lvl1pPr marL="342713" indent="-342713"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543" indent="-28559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374" indent="-228477"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599329" indent="-228477"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6278" indent="-228477"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3228"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1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130"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0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mn-ea"/>
                <a:cs typeface="+mn-cs"/>
              </a:defRPr>
            </a:lvl1pPr>
          </a:lstStyle>
          <a:p>
            <a:pPr>
              <a:defRPr/>
            </a:pPr>
            <a:endParaRPr lang="en-US" dirty="0"/>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128"/>
                <a:cs typeface="Osaka" charset="-128"/>
              </a:defRPr>
            </a:lvl1pPr>
          </a:lstStyle>
          <a:p>
            <a:pPr>
              <a:defRPr/>
            </a:pPr>
            <a:fld id="{97F85D4B-202C-EE4D-B659-415DC71EC101}" type="slidenum">
              <a:rPr lang="en-US" smtClean="0"/>
              <a:pPr>
                <a:defRPr/>
              </a:pPr>
              <a:t>‹#›</a:t>
            </a:fld>
            <a:endParaRPr lang="en-US" dirty="0"/>
          </a:p>
        </p:txBody>
      </p:sp>
    </p:spTree>
    <p:extLst>
      <p:ext uri="{BB962C8B-B14F-4D97-AF65-F5344CB8AC3E}">
        <p14:creationId xmlns:p14="http://schemas.microsoft.com/office/powerpoint/2010/main" val="1801564519"/>
      </p:ext>
    </p:extLst>
  </p:cSld>
  <p:clrMap bg1="lt1" tx1="dk1" bg2="lt2" tx2="dk2" accent1="accent1" accent2="accent2" accent3="accent3" accent4="accent4" accent5="accent5" accent6="accent6" hlink="hlink" folHlink="folHlink"/>
  <p:sldLayoutIdLst>
    <p:sldLayoutId id="2147484279" r:id="rId1"/>
    <p:sldLayoutId id="2147484280" r:id="rId2"/>
    <p:sldLayoutId id="2147484281" r:id="rId3"/>
    <p:sldLayoutId id="2147484282" r:id="rId4"/>
    <p:sldLayoutId id="2147484283" r:id="rId5"/>
    <p:sldLayoutId id="2147484284" r:id="rId6"/>
    <p:sldLayoutId id="2147484285" r:id="rId7"/>
    <p:sldLayoutId id="2147484286" r:id="rId8"/>
    <p:sldLayoutId id="2147484287" r:id="rId9"/>
    <p:sldLayoutId id="2147484288" r:id="rId10"/>
    <p:sldLayoutId id="2147484289"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dirty="0"/>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新細明體" charset="0"/>
                <a:cs typeface="新細明體" charset="0"/>
              </a:defRPr>
            </a:lvl1pPr>
          </a:lstStyle>
          <a:p>
            <a:pPr defTabSz="914400" fontAlgn="base">
              <a:spcBef>
                <a:spcPct val="0"/>
              </a:spcBef>
              <a:spcAft>
                <a:spcPct val="0"/>
              </a:spcAft>
              <a:defRPr/>
            </a:pPr>
            <a:endParaRPr lang="en-US" altLang="zh-TW" dirty="0"/>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新細明體" charset="0"/>
                <a:cs typeface="新細明體" charset="0"/>
              </a:defRPr>
            </a:lvl1pPr>
          </a:lstStyle>
          <a:p>
            <a:pPr defTabSz="914400" fontAlgn="base">
              <a:spcBef>
                <a:spcPct val="0"/>
              </a:spcBef>
              <a:spcAft>
                <a:spcPct val="0"/>
              </a:spcAft>
              <a:defRPr/>
            </a:pPr>
            <a:endParaRPr lang="en-US" altLang="zh-TW" dirty="0"/>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smtClean="0"/>
              <a:pPr defTabSz="914400" fontAlgn="base">
                <a:spcBef>
                  <a:spcPct val="0"/>
                </a:spcBef>
                <a:spcAft>
                  <a:spcPct val="0"/>
                </a:spcAft>
                <a:defRPr/>
              </a:pPr>
              <a:t>‹#›</a:t>
            </a:fld>
            <a:endParaRPr lang="en-US" altLang="zh-TW" dirty="0"/>
          </a:p>
        </p:txBody>
      </p:sp>
    </p:spTree>
    <p:extLst>
      <p:ext uri="{BB962C8B-B14F-4D97-AF65-F5344CB8AC3E}">
        <p14:creationId xmlns:p14="http://schemas.microsoft.com/office/powerpoint/2010/main" val="2356829852"/>
      </p:ext>
    </p:extLst>
  </p:cSld>
  <p:clrMap bg1="lt1" tx1="dk1" bg2="lt2" tx2="dk2" accent1="accent1" accent2="accent2" accent3="accent3" accent4="accent4" accent5="accent5" accent6="accent6" hlink="hlink" folHlink="folHlink"/>
  <p:sldLayoutIdLst>
    <p:sldLayoutId id="2147484291" r:id="rId1"/>
    <p:sldLayoutId id="2147484292" r:id="rId2"/>
    <p:sldLayoutId id="2147484293" r:id="rId3"/>
    <p:sldLayoutId id="2147484294" r:id="rId4"/>
    <p:sldLayoutId id="2147484295" r:id="rId5"/>
    <p:sldLayoutId id="2147484296" r:id="rId6"/>
    <p:sldLayoutId id="2147484297" r:id="rId7"/>
    <p:sldLayoutId id="2147484298" r:id="rId8"/>
    <p:sldLayoutId id="2147484299" r:id="rId9"/>
    <p:sldLayoutId id="2147484300" r:id="rId10"/>
    <p:sldLayoutId id="214748430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45588" cy="6845300"/>
            <a:chOff x="0" y="0"/>
            <a:chExt cx="5761" cy="4312"/>
          </a:xfrm>
        </p:grpSpPr>
        <p:sp>
          <p:nvSpPr>
            <p:cNvPr id="33690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extLst>
          </p:spPr>
          <p:txBody>
            <a:bodyPr wrap="none" anchor="ctr"/>
            <a:lstStyle/>
            <a:p>
              <a:pPr algn="l" defTabSz="914400" rtl="0">
                <a:defRPr/>
              </a:pPr>
              <a:endParaRPr lang="en-US">
                <a:solidFill>
                  <a:srgbClr val="FFFFFF"/>
                </a:solidFill>
                <a:latin typeface="Times New Roman" charset="0"/>
                <a:ea typeface="ＭＳ Ｐゴシック" charset="0"/>
                <a:cs typeface="ＭＳ Ｐゴシック" charset="0"/>
              </a:endParaRPr>
            </a:p>
          </p:txBody>
        </p:sp>
        <p:sp useBgFill="1">
          <p:nvSpPr>
            <p:cNvPr id="33690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extLst>
          </p:spPr>
          <p:txBody>
            <a:bodyPr/>
            <a:lstStyle/>
            <a:p>
              <a:pPr algn="l" rtl="0">
                <a:defRPr/>
              </a:pPr>
              <a:endParaRPr lang="en-US" b="1" i="0" dirty="0">
                <a:solidFill>
                  <a:srgbClr val="000080"/>
                </a:solidFill>
                <a:latin typeface="Arial" panose="020B0604020202020204" pitchFamily="34" charset="0"/>
                <a:ea typeface="ＭＳ Ｐゴシック" charset="0"/>
                <a:cs typeface="ＭＳ Ｐゴシック" charset="0"/>
              </a:endParaRPr>
            </a:p>
          </p:txBody>
        </p:sp>
      </p:grpSp>
      <p:sp>
        <p:nvSpPr>
          <p:cNvPr id="32771"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32772"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5769765"/>
      </p:ext>
    </p:extLst>
  </p:cSld>
  <p:clrMap bg1="dk2" tx1="lt1" bg2="dk1" tx2="lt2" accent1="accent1" accent2="accent2" accent3="accent3" accent4="accent4" accent5="accent5" accent6="accent6" hlink="hlink" folHlink="folHlink"/>
  <p:sldLayoutIdLst>
    <p:sldLayoutId id="2147484317"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n"/>
        <a:defRPr sz="3200" b="1" i="0">
          <a:solidFill>
            <a:schemeClr val="tx1"/>
          </a:solidFill>
          <a:latin typeface="Arial" panose="020B0604020202020204" pitchFamily="34" charset="0"/>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b="1" i="0">
          <a:solidFill>
            <a:schemeClr val="tx1"/>
          </a:solidFill>
          <a:latin typeface="Arial" panose="020B0604020202020204" pitchFamily="34" charset="0"/>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b="1" i="0">
          <a:solidFill>
            <a:schemeClr val="tx1"/>
          </a:solidFill>
          <a:latin typeface="Arial" panose="020B0604020202020204" pitchFamily="34" charset="0"/>
          <a:ea typeface="MS PGothic"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556"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eaLnBrk="1" hangingPunct="1">
              <a:defRPr sz="1400" b="1" i="0">
                <a:latin typeface="Arial" panose="020B0604020202020204" pitchFamily="34" charset="0"/>
              </a:defRPr>
            </a:lvl1pPr>
          </a:lstStyle>
          <a:p>
            <a:pPr defTabSz="914400" fontAlgn="base">
              <a:spcBef>
                <a:spcPct val="0"/>
              </a:spcBef>
              <a:spcAft>
                <a:spcPct val="0"/>
              </a:spcAft>
              <a:defRPr/>
            </a:pPr>
            <a:endParaRPr lang="en-US" dirty="0">
              <a:solidFill>
                <a:srgbClr val="000000"/>
              </a:solidFill>
              <a:cs typeface="ＭＳ Ｐゴシック" charset="0"/>
            </a:endParaRPr>
          </a:p>
        </p:txBody>
      </p:sp>
      <p:sp>
        <p:nvSpPr>
          <p:cNvPr id="23557"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eaLnBrk="1" hangingPunct="1">
              <a:defRPr sz="1400" b="1" i="0">
                <a:latin typeface="Arial" panose="020B0604020202020204" pitchFamily="34" charset="0"/>
              </a:defRPr>
            </a:lvl1pPr>
          </a:lstStyle>
          <a:p>
            <a:pPr defTabSz="914400" fontAlgn="base">
              <a:spcBef>
                <a:spcPct val="0"/>
              </a:spcBef>
              <a:spcAft>
                <a:spcPct val="0"/>
              </a:spcAft>
              <a:defRPr/>
            </a:pPr>
            <a:endParaRPr lang="en-US" dirty="0">
              <a:solidFill>
                <a:srgbClr val="000000"/>
              </a:solidFill>
              <a:cs typeface="ＭＳ Ｐゴシック" charset="0"/>
            </a:endParaRPr>
          </a:p>
        </p:txBody>
      </p:sp>
      <p:sp>
        <p:nvSpPr>
          <p:cNvPr id="23558"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r" eaLnBrk="1" hangingPunct="1">
              <a:defRPr sz="1400" b="1" i="0">
                <a:latin typeface="Arial" panose="020B0604020202020204" pitchFamily="34" charset="0"/>
              </a:defRPr>
            </a:lvl1pPr>
          </a:lstStyle>
          <a:p>
            <a:pPr defTabSz="914400" fontAlgn="base">
              <a:spcBef>
                <a:spcPct val="0"/>
              </a:spcBef>
              <a:spcAft>
                <a:spcPct val="0"/>
              </a:spcAft>
              <a:defRPr/>
            </a:pPr>
            <a:fld id="{AB17FAAC-AEBF-4140-878B-3CB3E62FB30F}" type="slidenum">
              <a:rPr lang="en-US" smtClean="0">
                <a:solidFill>
                  <a:srgbClr val="000000"/>
                </a:solidFill>
                <a:cs typeface="ＭＳ Ｐゴシック" charset="0"/>
              </a:rPr>
              <a:pPr defTabSz="914400" fontAlgn="base">
                <a:spcBef>
                  <a:spcPct val="0"/>
                </a:spcBef>
                <a:spcAft>
                  <a:spcPct val="0"/>
                </a:spcAft>
                <a:defRPr/>
              </a:pPr>
              <a:t>‹#›</a:t>
            </a:fld>
            <a:endParaRPr lang="en-US" dirty="0">
              <a:solidFill>
                <a:srgbClr val="000000"/>
              </a:solidFill>
              <a:cs typeface="ＭＳ Ｐゴシック" charset="0"/>
            </a:endParaRPr>
          </a:p>
        </p:txBody>
      </p:sp>
    </p:spTree>
    <p:extLst>
      <p:ext uri="{BB962C8B-B14F-4D97-AF65-F5344CB8AC3E}">
        <p14:creationId xmlns:p14="http://schemas.microsoft.com/office/powerpoint/2010/main" val="1233936679"/>
      </p:ext>
    </p:extLst>
  </p:cSld>
  <p:clrMap bg1="lt1" tx1="dk1" bg2="lt2" tx2="dk2" accent1="accent1" accent2="accent2" accent3="accent3" accent4="accent4" accent5="accent5" accent6="accent6" hlink="hlink" folHlink="folHlink"/>
  <p:sldLayoutIdLst>
    <p:sldLayoutId id="2147484319" r:id="rId1"/>
    <p:sldLayoutId id="2147484320" r:id="rId2"/>
    <p:sldLayoutId id="2147484321" r:id="rId3"/>
    <p:sldLayoutId id="2147484322" r:id="rId4"/>
    <p:sldLayoutId id="2147484323" r:id="rId5"/>
    <p:sldLayoutId id="2147484324" r:id="rId6"/>
    <p:sldLayoutId id="2147484325" r:id="rId7"/>
    <p:sldLayoutId id="2147484326" r:id="rId8"/>
    <p:sldLayoutId id="2147484327" r:id="rId9"/>
    <p:sldLayoutId id="2147484328" r:id="rId10"/>
    <p:sldLayoutId id="2147484329"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726" algn="ctr" rtl="0" fontAlgn="base">
        <a:spcBef>
          <a:spcPct val="0"/>
        </a:spcBef>
        <a:spcAft>
          <a:spcPct val="0"/>
        </a:spcAft>
        <a:defRPr sz="4400">
          <a:solidFill>
            <a:schemeClr val="tx2"/>
          </a:solidFill>
          <a:latin typeface="Arial" charset="0"/>
          <a:ea typeface="ＭＳ Ｐゴシック" charset="0"/>
        </a:defRPr>
      </a:lvl6pPr>
      <a:lvl7pPr marL="913455" algn="ctr" rtl="0" fontAlgn="base">
        <a:spcBef>
          <a:spcPct val="0"/>
        </a:spcBef>
        <a:spcAft>
          <a:spcPct val="0"/>
        </a:spcAft>
        <a:defRPr sz="4400">
          <a:solidFill>
            <a:schemeClr val="tx2"/>
          </a:solidFill>
          <a:latin typeface="Arial" charset="0"/>
          <a:ea typeface="ＭＳ Ｐゴシック" charset="0"/>
        </a:defRPr>
      </a:lvl7pPr>
      <a:lvl8pPr marL="1370172" algn="ctr" rtl="0" fontAlgn="base">
        <a:spcBef>
          <a:spcPct val="0"/>
        </a:spcBef>
        <a:spcAft>
          <a:spcPct val="0"/>
        </a:spcAft>
        <a:defRPr sz="4400">
          <a:solidFill>
            <a:schemeClr val="tx2"/>
          </a:solidFill>
          <a:latin typeface="Arial" charset="0"/>
          <a:ea typeface="ＭＳ Ｐゴシック" charset="0"/>
        </a:defRPr>
      </a:lvl8pPr>
      <a:lvl9pPr marL="1826907" algn="ctr" rtl="0" fontAlgn="base">
        <a:spcBef>
          <a:spcPct val="0"/>
        </a:spcBef>
        <a:spcAft>
          <a:spcPct val="0"/>
        </a:spcAft>
        <a:defRPr sz="4400">
          <a:solidFill>
            <a:schemeClr val="tx2"/>
          </a:solidFill>
          <a:latin typeface="Arial" charset="0"/>
          <a:ea typeface="ＭＳ Ｐゴシック" charset="0"/>
        </a:defRPr>
      </a:lvl9pPr>
    </p:titleStyle>
    <p:bodyStyle>
      <a:lvl1pPr marL="342543" indent="-34254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174" indent="-285456"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1806" indent="-228363"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598537"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5258"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1982" indent="-228363" algn="l" rtl="0" fontAlgn="base">
        <a:spcBef>
          <a:spcPct val="20000"/>
        </a:spcBef>
        <a:spcAft>
          <a:spcPct val="0"/>
        </a:spcAft>
        <a:buChar char="»"/>
        <a:defRPr sz="2000">
          <a:solidFill>
            <a:schemeClr val="tx1"/>
          </a:solidFill>
          <a:latin typeface="+mn-lt"/>
          <a:ea typeface="+mn-ea"/>
        </a:defRPr>
      </a:lvl6pPr>
      <a:lvl7pPr marL="2968711" indent="-228363" algn="l" rtl="0" fontAlgn="base">
        <a:spcBef>
          <a:spcPct val="20000"/>
        </a:spcBef>
        <a:spcAft>
          <a:spcPct val="0"/>
        </a:spcAft>
        <a:buChar char="»"/>
        <a:defRPr sz="2000">
          <a:solidFill>
            <a:schemeClr val="tx1"/>
          </a:solidFill>
          <a:latin typeface="+mn-lt"/>
          <a:ea typeface="+mn-ea"/>
        </a:defRPr>
      </a:lvl7pPr>
      <a:lvl8pPr marL="3425430" indent="-228363" algn="l" rtl="0" fontAlgn="base">
        <a:spcBef>
          <a:spcPct val="20000"/>
        </a:spcBef>
        <a:spcAft>
          <a:spcPct val="0"/>
        </a:spcAft>
        <a:buChar char="»"/>
        <a:defRPr sz="2000">
          <a:solidFill>
            <a:schemeClr val="tx1"/>
          </a:solidFill>
          <a:latin typeface="+mn-lt"/>
          <a:ea typeface="+mn-ea"/>
        </a:defRPr>
      </a:lvl8pPr>
      <a:lvl9pPr marL="3882160" indent="-228363"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09" name="Rectangle 1"/>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68610" name="Rectangle 2"/>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68611" name="Rectangle 3"/>
          <p:cNvSpPr>
            <a:spLocks noGrp="1" noChangeArrowheads="1"/>
          </p:cNvSpPr>
          <p:nvPr>
            <p:ph type="dt"/>
          </p:nvPr>
        </p:nvSpPr>
        <p:spPr bwMode="auto">
          <a:xfrm>
            <a:off x="457200" y="6356350"/>
            <a:ext cx="2132013" cy="3635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lvl1pPr defTabSz="457200">
              <a:buClr>
                <a:srgbClr val="000000"/>
              </a:buClr>
              <a:buSzPct val="45000"/>
              <a:buFont typeface="Wingdings" charset="0"/>
              <a:buNone/>
              <a:tabLst>
                <a:tab pos="723900" algn="l"/>
                <a:tab pos="1447800" algn="l"/>
              </a:tabLst>
              <a:defRPr sz="1200">
                <a:solidFill>
                  <a:srgbClr val="898989"/>
                </a:solidFill>
                <a:latin typeface="Calibri"/>
                <a:ea typeface="新細明體" charset="0"/>
                <a:cs typeface="新細明體" charset="0"/>
              </a:defRPr>
            </a:lvl1pPr>
          </a:lstStyle>
          <a:p>
            <a:pPr>
              <a:defRPr/>
            </a:pPr>
            <a:r>
              <a:rPr lang="en-US"/>
              <a:t>08/03/13</a:t>
            </a:r>
          </a:p>
        </p:txBody>
      </p:sp>
      <p:sp>
        <p:nvSpPr>
          <p:cNvPr id="68612" name="Text Box 4"/>
          <p:cNvSpPr txBox="1">
            <a:spLocks noChangeArrowheads="1"/>
          </p:cNvSpPr>
          <p:nvPr/>
        </p:nvSpPr>
        <p:spPr bwMode="auto">
          <a:xfrm>
            <a:off x="3124200" y="6356350"/>
            <a:ext cx="2895600"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800">
              <a:solidFill>
                <a:srgbClr val="FFFFFF"/>
              </a:solidFill>
              <a:latin typeface="News Gothic MT" charset="0"/>
              <a:ea typeface="SimSun" charset="0"/>
              <a:cs typeface="SimSun" charset="0"/>
            </a:endParaRPr>
          </a:p>
        </p:txBody>
      </p:sp>
      <p:sp>
        <p:nvSpPr>
          <p:cNvPr id="68613" name="Rectangle 5"/>
          <p:cNvSpPr>
            <a:spLocks noGrp="1" noChangeArrowheads="1"/>
          </p:cNvSpPr>
          <p:nvPr>
            <p:ph type="sldNum"/>
          </p:nvPr>
        </p:nvSpPr>
        <p:spPr bwMode="auto">
          <a:xfrm>
            <a:off x="6553200" y="6356350"/>
            <a:ext cx="2132013" cy="3635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lvl1pPr algn="r" defTabSz="457200">
              <a:buClr>
                <a:srgbClr val="000000"/>
              </a:buClr>
              <a:buSzPct val="45000"/>
              <a:buFont typeface="Wingdings" charset="0"/>
              <a:buNone/>
              <a:tabLst>
                <a:tab pos="723900" algn="l"/>
                <a:tab pos="1447800" algn="l"/>
              </a:tabLst>
              <a:defRPr sz="1200">
                <a:solidFill>
                  <a:srgbClr val="898989"/>
                </a:solidFill>
                <a:latin typeface="Calibri"/>
                <a:ea typeface="新細明體" charset="0"/>
                <a:cs typeface="新細明體" charset="0"/>
              </a:defRPr>
            </a:lvl1pPr>
          </a:lstStyle>
          <a:p>
            <a:pPr>
              <a:defRPr/>
            </a:pPr>
            <a:fld id="{14E01177-2866-D648-97C7-546AE4257172}" type="slidenum">
              <a:rPr lang="en-US"/>
              <a:pPr>
                <a:defRPr/>
              </a:pPr>
              <a:t>‹#›</a:t>
            </a:fld>
            <a:endParaRPr lang="en-US"/>
          </a:p>
        </p:txBody>
      </p:sp>
    </p:spTree>
    <p:extLst>
      <p:ext uri="{BB962C8B-B14F-4D97-AF65-F5344CB8AC3E}">
        <p14:creationId xmlns:p14="http://schemas.microsoft.com/office/powerpoint/2010/main" val="3765290642"/>
      </p:ext>
    </p:extLst>
  </p:cSld>
  <p:clrMap bg1="lt1" tx1="dk1" bg2="lt2" tx2="dk2" accent1="accent1" accent2="accent2" accent3="accent3" accent4="accent4" accent5="accent5" accent6="accent6" hlink="hlink" folHlink="folHlink"/>
  <p:sldLayoutIdLst>
    <p:sldLayoutId id="2147484331" r:id="rId1"/>
    <p:sldLayoutId id="2147484332" r:id="rId2"/>
    <p:sldLayoutId id="2147484333" r:id="rId3"/>
    <p:sldLayoutId id="2147484334" r:id="rId4"/>
    <p:sldLayoutId id="2147484335" r:id="rId5"/>
    <p:sldLayoutId id="2147484336" r:id="rId6"/>
    <p:sldLayoutId id="2147484337" r:id="rId7"/>
    <p:sldLayoutId id="2147484338" r:id="rId8"/>
    <p:sldLayoutId id="2147484339" r:id="rId9"/>
    <p:sldLayoutId id="2147484340" r:id="rId10"/>
    <p:sldLayoutId id="2147484341" r:id="rId11"/>
  </p:sldLayoutIdLst>
  <p:hf sldNum="0" hdr="0" ftr="0"/>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9056C987-BD4C-0D48-8455-A2F1B4404BA3}" type="slidenum">
              <a:rPr lang="en-US"/>
              <a:pPr>
                <a:defRPr/>
              </a:pPr>
              <a:t>‹#›</a:t>
            </a:fld>
            <a:endParaRPr lang="en-US"/>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Tree>
    <p:extLst>
      <p:ext uri="{BB962C8B-B14F-4D97-AF65-F5344CB8AC3E}">
        <p14:creationId xmlns:p14="http://schemas.microsoft.com/office/powerpoint/2010/main" val="2556810288"/>
      </p:ext>
    </p:extLst>
  </p:cSld>
  <p:clrMap bg1="dk2" tx1="lt1" bg2="dk1" tx2="lt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b="1" i="0">
                <a:solidFill>
                  <a:schemeClr val="tx2"/>
                </a:solidFill>
                <a:latin typeface="Arial" panose="020B0604020202020204" pitchFamily="34" charset="0"/>
                <a:ea typeface="+mn-ea"/>
                <a:cs typeface="+mn-cs"/>
              </a:defRPr>
            </a:lvl1pPr>
          </a:lstStyle>
          <a:p>
            <a:pPr>
              <a:defRPr/>
            </a:pPr>
            <a:endParaRPr lang="en-US" dirty="0"/>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b="1" i="0">
                <a:solidFill>
                  <a:schemeClr val="tx2"/>
                </a:solidFill>
                <a:latin typeface="Arial" panose="020B0604020202020204" pitchFamily="34" charset="0"/>
                <a:ea typeface="+mn-ea"/>
                <a:cs typeface="+mn-cs"/>
              </a:defRPr>
            </a:lvl1pPr>
          </a:lstStyle>
          <a:p>
            <a:pPr>
              <a:defRPr/>
            </a:pPr>
            <a:endParaRPr lang="en-US" dirty="0"/>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b="1" i="0">
                <a:solidFill>
                  <a:schemeClr val="tx2"/>
                </a:solidFill>
                <a:latin typeface="Arial" panose="020B0604020202020204" pitchFamily="34" charset="0"/>
              </a:defRPr>
            </a:lvl1pPr>
          </a:lstStyle>
          <a:p>
            <a:pPr>
              <a:defRPr/>
            </a:pPr>
            <a:fld id="{AFACCE92-9987-2B45-A6BD-CEEC71D4A4DA}" type="slidenum">
              <a:rPr lang="en-US" smtClean="0"/>
              <a:pPr>
                <a:defRPr/>
              </a:pPr>
              <a:t>‹#›</a:t>
            </a:fld>
            <a:endParaRPr lang="en-US" dirty="0"/>
          </a:p>
        </p:txBody>
      </p:sp>
      <p:pic>
        <p:nvPicPr>
          <p:cNvPr id="1031" name="Picture 7" descr="EXPHORSA"/>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8649014"/>
      </p:ext>
    </p:extLst>
  </p:cSld>
  <p:clrMap bg1="lt1" tx1="dk1" bg2="lt2" tx2="dk2" accent1="accent1" accent2="accent2" accent3="accent3" accent4="accent4" accent5="accent5" accent6="accent6" hlink="hlink" folHlink="folHlink"/>
  <p:sldLayoutIdLst>
    <p:sldLayoutId id="2147484412" r:id="rId1"/>
    <p:sldLayoutId id="2147484413" r:id="rId2"/>
    <p:sldLayoutId id="2147484414" r:id="rId3"/>
    <p:sldLayoutId id="2147484415" r:id="rId4"/>
    <p:sldLayoutId id="2147484416" r:id="rId5"/>
    <p:sldLayoutId id="2147484417" r:id="rId6"/>
    <p:sldLayoutId id="2147484418" r:id="rId7"/>
    <p:sldLayoutId id="2147484419" r:id="rId8"/>
    <p:sldLayoutId id="2147484420" r:id="rId9"/>
    <p:sldLayoutId id="2147484421" r:id="rId10"/>
    <p:sldLayoutId id="2147484422" r:id="rId11"/>
    <p:sldLayoutId id="2147484423" r:id="rId12"/>
    <p:sldLayoutId id="2147484424" r:id="rId13"/>
  </p:sldLayoutIdLst>
  <p:txStyles>
    <p:titleStyle>
      <a:lvl1pPr algn="l" rtl="0" eaLnBrk="0" fontAlgn="base" hangingPunct="0">
        <a:spcBef>
          <a:spcPct val="0"/>
        </a:spcBef>
        <a:spcAft>
          <a:spcPct val="0"/>
        </a:spcAft>
        <a:defRPr sz="4000" b="1" i="0">
          <a:solidFill>
            <a:schemeClr val="tx2"/>
          </a:solidFill>
          <a:latin typeface="Arial" panose="020B0604020202020204" pitchFamily="34" charset="0"/>
          <a:ea typeface="ＭＳ Ｐゴシック" pitchFamily="-112" charset="-128"/>
          <a:cs typeface="Arial" panose="020B0604020202020204" pitchFamily="34" charset="0"/>
        </a:defRPr>
      </a:lvl1pPr>
      <a:lvl2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tx2"/>
        </a:buClr>
        <a:buFont typeface="Wingdings" charset="0"/>
        <a:buChar char="s"/>
        <a:defRPr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tx2"/>
        </a:buClr>
        <a:buFont typeface="Wingdings" charset="0"/>
        <a:buChar char="s"/>
        <a:defRPr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89639267"/>
      </p:ext>
    </p:extLst>
  </p:cSld>
  <p:clrMap bg1="lt1" tx1="dk1" bg2="lt2" tx2="dk2" accent1="accent1" accent2="accent2" accent3="accent3" accent4="accent4" accent5="accent5" accent6="accent6" hlink="hlink" folHlink="folHlink"/>
  <p:sldLayoutIdLst>
    <p:sldLayoutId id="2147484426" r:id="rId1"/>
    <p:sldLayoutId id="2147484427" r:id="rId2"/>
    <p:sldLayoutId id="2147484428" r:id="rId3"/>
    <p:sldLayoutId id="2147484429" r:id="rId4"/>
    <p:sldLayoutId id="2147484430" r:id="rId5"/>
    <p:sldLayoutId id="2147484431" r:id="rId6"/>
    <p:sldLayoutId id="2147484432" r:id="rId7"/>
    <p:sldLayoutId id="2147484433" r:id="rId8"/>
    <p:sldLayoutId id="2147484434" r:id="rId9"/>
    <p:sldLayoutId id="2147484435" r:id="rId10"/>
    <p:sldLayoutId id="2147484436" r:id="rId11"/>
    <p:sldLayoutId id="2147484437" r:id="rId12"/>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1518570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ransition spd="med">
    <p:randomBar dir="vert"/>
  </p:transition>
  <p:txStyles>
    <p:titleStyle>
      <a:lvl1pPr algn="ctr" rtl="0" eaLnBrk="0" fontAlgn="base" hangingPunct="0">
        <a:spcBef>
          <a:spcPct val="0"/>
        </a:spcBef>
        <a:spcAft>
          <a:spcPct val="0"/>
        </a:spcAft>
        <a:defRPr sz="4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383449003"/>
      </p:ext>
    </p:extLst>
  </p:cSld>
  <p:clrMap bg1="lt1" tx1="dk1" bg2="lt2" tx2="dk2" accent1="accent1" accent2="accent2" accent3="accent3" accent4="accent4" accent5="accent5" accent6="accent6" hlink="hlink" folHlink="folHlink"/>
  <p:sldLayoutIdLst>
    <p:sldLayoutId id="2147484439" r:id="rId1"/>
    <p:sldLayoutId id="2147484440" r:id="rId2"/>
    <p:sldLayoutId id="2147484441" r:id="rId3"/>
    <p:sldLayoutId id="2147484442" r:id="rId4"/>
    <p:sldLayoutId id="2147484443" r:id="rId5"/>
    <p:sldLayoutId id="2147484444" r:id="rId6"/>
    <p:sldLayoutId id="2147484445" r:id="rId7"/>
    <p:sldLayoutId id="2147484446" r:id="rId8"/>
    <p:sldLayoutId id="2147484447" r:id="rId9"/>
    <p:sldLayoutId id="2147484448" r:id="rId10"/>
    <p:sldLayoutId id="2147484449" r:id="rId11"/>
    <p:sldLayoutId id="2147484450" r:id="rId12"/>
    <p:sldLayoutId id="214748445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grpSp>
      </p:grpSp>
    </p:spTree>
    <p:extLst>
      <p:ext uri="{BB962C8B-B14F-4D97-AF65-F5344CB8AC3E}">
        <p14:creationId xmlns:p14="http://schemas.microsoft.com/office/powerpoint/2010/main" val="2996524735"/>
      </p:ext>
    </p:extLst>
  </p:cSld>
  <p:clrMap bg1="dk2" tx1="lt1" bg2="dk1" tx2="lt2" accent1="accent1" accent2="accent2" accent3="accent3" accent4="accent4" accent5="accent5" accent6="accent6" hlink="hlink" folHlink="folHlink"/>
  <p:sldLayoutIdLst>
    <p:sldLayoutId id="2147484453" r:id="rId1"/>
    <p:sldLayoutId id="2147484454" r:id="rId2"/>
    <p:sldLayoutId id="2147484455" r:id="rId3"/>
    <p:sldLayoutId id="2147484456" r:id="rId4"/>
    <p:sldLayoutId id="2147484457" r:id="rId5"/>
    <p:sldLayoutId id="2147484458" r:id="rId6"/>
    <p:sldLayoutId id="2147484459" r:id="rId7"/>
    <p:sldLayoutId id="2147484460" r:id="rId8"/>
    <p:sldLayoutId id="2147484461" r:id="rId9"/>
    <p:sldLayoutId id="2147484462" r:id="rId10"/>
    <p:sldLayoutId id="214748446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00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41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0" hangingPunct="0">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3041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0" hangingPunct="0">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3041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eaLnBrk="0" hangingPunct="0">
              <a:defRPr sz="1400" b="1" i="0">
                <a:solidFill>
                  <a:srgbClr val="000000"/>
                </a:solidFill>
                <a:latin typeface="Arial" panose="020B0604020202020204" pitchFamily="34" charset="0"/>
                <a:ea typeface="Osaka" charset="0"/>
                <a:cs typeface="Osaka" charset="0"/>
              </a:defRPr>
            </a:lvl1pPr>
          </a:lstStyle>
          <a:p>
            <a:pPr>
              <a:defRPr/>
            </a:pPr>
            <a:fld id="{A73248D0-4F86-C24B-AFDD-562F2121987F}" type="slidenum">
              <a:rPr lang="en-US" smtClean="0"/>
              <a:pPr>
                <a:defRPr/>
              </a:pPr>
              <a:t>‹#›</a:t>
            </a:fld>
            <a:endParaRPr lang="en-US" dirty="0"/>
          </a:p>
        </p:txBody>
      </p:sp>
    </p:spTree>
    <p:extLst>
      <p:ext uri="{BB962C8B-B14F-4D97-AF65-F5344CB8AC3E}">
        <p14:creationId xmlns:p14="http://schemas.microsoft.com/office/powerpoint/2010/main" val="1331589528"/>
      </p:ext>
    </p:extLst>
  </p:cSld>
  <p:clrMap bg1="lt1" tx1="dk1" bg2="lt2" tx2="dk2" accent1="accent1" accent2="accent2" accent3="accent3" accent4="accent4" accent5="accent5" accent6="accent6" hlink="hlink" folHlink="folHlink"/>
  <p:sldLayoutIdLst>
    <p:sldLayoutId id="2147484481" r:id="rId1"/>
    <p:sldLayoutId id="2147484482" r:id="rId2"/>
    <p:sldLayoutId id="2147484483" r:id="rId3"/>
    <p:sldLayoutId id="2147484484" r:id="rId4"/>
    <p:sldLayoutId id="2147484485" r:id="rId5"/>
    <p:sldLayoutId id="2147484486" r:id="rId6"/>
    <p:sldLayoutId id="2147484487" r:id="rId7"/>
    <p:sldLayoutId id="2147484488" r:id="rId8"/>
    <p:sldLayoutId id="2147484489" r:id="rId9"/>
    <p:sldLayoutId id="2147484490" r:id="rId10"/>
    <p:sldLayoutId id="214748449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54100370"/>
      </p:ext>
    </p:extLst>
  </p:cSld>
  <p:clrMap bg1="lt1" tx1="dk1" bg2="lt2" tx2="dk2" accent1="accent1" accent2="accent2" accent3="accent3" accent4="accent4" accent5="accent5" accent6="accent6" hlink="hlink" folHlink="folHlink"/>
  <p:sldLayoutIdLst>
    <p:sldLayoutId id="2147484493" r:id="rId1"/>
    <p:sldLayoutId id="2147484494" r:id="rId2"/>
    <p:sldLayoutId id="2147484495" r:id="rId3"/>
    <p:sldLayoutId id="2147484496" r:id="rId4"/>
    <p:sldLayoutId id="2147484497" r:id="rId5"/>
    <p:sldLayoutId id="2147484498" r:id="rId6"/>
    <p:sldLayoutId id="2147484499" r:id="rId7"/>
    <p:sldLayoutId id="2147484500" r:id="rId8"/>
    <p:sldLayoutId id="2147484501" r:id="rId9"/>
    <p:sldLayoutId id="2147484502" r:id="rId10"/>
    <p:sldLayoutId id="2147484503" r:id="rId11"/>
    <p:sldLayoutId id="2147484504" r:id="rId12"/>
    <p:sldLayoutId id="2147484505"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eaLnBrk="1" hangingPunct="1"/>
            <a:fld id="{0CDE203F-6007-E244-8934-624BA2E8FAA1}" type="datetimeFigureOut">
              <a:rPr lang="en-US" smtClean="0"/>
              <a:pPr eaLnBrk="1" hangingPunct="1"/>
              <a:t>2/26/24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eaLnBrk="1" hangingPunct="1"/>
            <a:fld id="{F7D6E621-B0C8-3A45-B5DD-956393818429}" type="slidenum">
              <a:rPr lang="en-US" smtClean="0"/>
              <a:pPr eaLnBrk="1" hangingPunct="1"/>
              <a:t>‹#›</a:t>
            </a:fld>
            <a:endParaRPr lang="en-US"/>
          </a:p>
        </p:txBody>
      </p:sp>
    </p:spTree>
    <p:extLst>
      <p:ext uri="{BB962C8B-B14F-4D97-AF65-F5344CB8AC3E}">
        <p14:creationId xmlns:p14="http://schemas.microsoft.com/office/powerpoint/2010/main" val="696355182"/>
      </p:ext>
    </p:extLst>
  </p:cSld>
  <p:clrMap bg1="lt1" tx1="dk1" bg2="lt2" tx2="dk2" accent1="accent1" accent2="accent2" accent3="accent3" accent4="accent4" accent5="accent5" accent6="accent6" hlink="hlink" folHlink="folHlink"/>
  <p:sldLayoutIdLst>
    <p:sldLayoutId id="2147484507" r:id="rId1"/>
    <p:sldLayoutId id="2147484508" r:id="rId2"/>
    <p:sldLayoutId id="2147484509" r:id="rId3"/>
    <p:sldLayoutId id="2147484510" r:id="rId4"/>
    <p:sldLayoutId id="2147484511" r:id="rId5"/>
    <p:sldLayoutId id="2147484512" r:id="rId6"/>
    <p:sldLayoutId id="2147484513" r:id="rId7"/>
    <p:sldLayoutId id="2147484514" r:id="rId8"/>
    <p:sldLayoutId id="2147484515" r:id="rId9"/>
    <p:sldLayoutId id="2147484516" r:id="rId10"/>
    <p:sldLayoutId id="2147484517" r:id="rId11"/>
  </p:sldLayoutIdLst>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EB06BE58-CCAC-8A48-A3AE-60B22C5533E4}"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3638816685"/>
      </p:ext>
    </p:extLst>
  </p:cSld>
  <p:clrMap bg1="lt1" tx1="dk1" bg2="lt2" tx2="dk2" accent1="accent1" accent2="accent2" accent3="accent3" accent4="accent4" accent5="accent5" accent6="accent6" hlink="hlink" folHlink="folHlink"/>
  <p:sldLayoutIdLst>
    <p:sldLayoutId id="2147484531" r:id="rId1"/>
    <p:sldLayoutId id="2147484532" r:id="rId2"/>
    <p:sldLayoutId id="2147484533" r:id="rId3"/>
    <p:sldLayoutId id="2147484534" r:id="rId4"/>
    <p:sldLayoutId id="2147484535" r:id="rId5"/>
    <p:sldLayoutId id="2147484536" r:id="rId6"/>
    <p:sldLayoutId id="2147484537" r:id="rId7"/>
    <p:sldLayoutId id="2147484538" r:id="rId8"/>
    <p:sldLayoutId id="2147484539" r:id="rId9"/>
    <p:sldLayoutId id="2147484540" r:id="rId10"/>
    <p:sldLayoutId id="2147484541" r:id="rId11"/>
    <p:sldLayoutId id="2147484542"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a:defRPr/>
            </a:pPr>
            <a:endParaRPr lang="en-US">
              <a:solidFill>
                <a:srgbClr val="000000"/>
              </a:solidFill>
              <a:ea typeface="Osaka"/>
              <a:cs typeface="Osaka"/>
            </a:endParaRPr>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defRPr/>
            </a:pPr>
            <a:endParaRPr lang="en-US">
              <a:solidFill>
                <a:srgbClr val="000000"/>
              </a:solidFill>
              <a:ea typeface="Osaka"/>
              <a:cs typeface="Osaka"/>
            </a:endParaRPr>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a:defRPr/>
            </a:pPr>
            <a:fld id="{0D01A936-1228-CA41-8BF7-5DFAD1FA2B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3030537"/>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a:defRPr/>
            </a:pPr>
            <a:endParaRPr lang="en-US"/>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defRPr/>
            </a:pPr>
            <a:endParaRPr lang="en-US"/>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a:defRPr/>
            </a:pPr>
            <a:fld id="{0D01A936-1228-CA41-8BF7-5DFAD1FA2BB9}" type="slidenum">
              <a:rPr lang="en-US"/>
              <a:pPr>
                <a:defRPr/>
              </a:pPr>
              <a:t>‹#›</a:t>
            </a:fld>
            <a:endParaRPr lang="en-US"/>
          </a:p>
        </p:txBody>
      </p:sp>
    </p:spTree>
    <p:extLst>
      <p:ext uri="{BB962C8B-B14F-4D97-AF65-F5344CB8AC3E}">
        <p14:creationId xmlns:p14="http://schemas.microsoft.com/office/powerpoint/2010/main" val="2083274763"/>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773043442"/>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28675"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3076"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3077"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3078"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8679"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80"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1"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2"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kumimoji="1" sz="1400">
                <a:solidFill>
                  <a:srgbClr val="FFFFFF"/>
                </a:solidFill>
                <a:latin typeface="Times New Roman" pitchFamily="-112" charset="0"/>
                <a:ea typeface="+mn-ea"/>
                <a:cs typeface="+mn-cs"/>
              </a:defRPr>
            </a:lvl1pPr>
          </a:lstStyle>
          <a:p>
            <a:pPr>
              <a:defRPr/>
            </a:pPr>
            <a:endParaRPr lang="en-US"/>
          </a:p>
        </p:txBody>
      </p:sp>
    </p:spTree>
    <p:extLst>
      <p:ext uri="{BB962C8B-B14F-4D97-AF65-F5344CB8AC3E}">
        <p14:creationId xmlns:p14="http://schemas.microsoft.com/office/powerpoint/2010/main" val="1681964274"/>
      </p:ext>
    </p:extLst>
  </p:cSld>
  <p:clrMap bg1="dk2" tx1="lt1" bg2="dk1"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lr>
          <a:schemeClr val="accent2"/>
        </a:buClr>
        <a:buChar char="•"/>
        <a:defRPr kumimoji="1"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Clr>
          <a:schemeClr val="accent2"/>
        </a:buClr>
        <a:buChar char="•"/>
        <a:defRPr kumimoji="1" sz="2000" b="1" i="0">
          <a:solidFill>
            <a:schemeClr val="tx1"/>
          </a:solidFill>
          <a:latin typeface="Arial" panose="020B0604020202020204" pitchFamily="34" charset="0"/>
          <a:ea typeface="ＭＳ Ｐゴシック" pitchFamily="-108"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6CDC40E-B97B-C04E-9632-E1C110889C35}" type="slidenum">
              <a:rPr lang="en-US"/>
              <a:pPr>
                <a:defRPr/>
              </a:pPr>
              <a:t>‹#›</a:t>
            </a:fld>
            <a:endParaRPr lang="en-US"/>
          </a:p>
        </p:txBody>
      </p:sp>
    </p:spTree>
    <p:extLst>
      <p:ext uri="{BB962C8B-B14F-4D97-AF65-F5344CB8AC3E}">
        <p14:creationId xmlns:p14="http://schemas.microsoft.com/office/powerpoint/2010/main" val="4034906954"/>
      </p:ext>
    </p:extLst>
  </p:cSld>
  <p:clrMap bg1="dk2" tx1="lt1" bg2="dk1"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8.xml"/><Relationship Id="rId1" Type="http://schemas.openxmlformats.org/officeDocument/2006/relationships/slideLayout" Target="../slideLayouts/slideLayout49.xml"/></Relationships>
</file>

<file path=ppt/slides/_rels/slide10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124.xml"/><Relationship Id="rId1" Type="http://schemas.openxmlformats.org/officeDocument/2006/relationships/themeOverride" Target="../theme/themeOverride20.xml"/></Relationships>
</file>

<file path=ppt/slides/_rels/slide10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5.xml"/><Relationship Id="rId1" Type="http://schemas.openxmlformats.org/officeDocument/2006/relationships/slideLayout" Target="../slideLayouts/slideLayout129.xml"/></Relationships>
</file>

<file path=ppt/slides/_rels/slide10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6.xml"/><Relationship Id="rId1" Type="http://schemas.openxmlformats.org/officeDocument/2006/relationships/slideLayout" Target="../slideLayouts/slideLayout12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89.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05.xml"/></Relationships>
</file>

<file path=ppt/slides/_rels/slide11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9.xml"/><Relationship Id="rId1" Type="http://schemas.openxmlformats.org/officeDocument/2006/relationships/slideLayout" Target="../slideLayouts/slideLayout1.xml"/><Relationship Id="rId4" Type="http://schemas.openxmlformats.org/officeDocument/2006/relationships/image" Target="../media/image111.jpg"/></Relationships>
</file>

<file path=ppt/slides/_rels/slide11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0.xml"/><Relationship Id="rId1" Type="http://schemas.openxmlformats.org/officeDocument/2006/relationships/slideLayout" Target="../slideLayouts/slideLayout311.xml"/></Relationships>
</file>

<file path=ppt/slides/_rels/slide11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1.xml"/><Relationship Id="rId1" Type="http://schemas.openxmlformats.org/officeDocument/2006/relationships/slideLayout" Target="../slideLayouts/slideLayout311.xml"/></Relationships>
</file>

<file path=ppt/slides/_rels/slide11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2.xml"/><Relationship Id="rId1" Type="http://schemas.openxmlformats.org/officeDocument/2006/relationships/slideLayout" Target="../slideLayouts/slideLayout310.xml"/></Relationships>
</file>

<file path=ppt/slides/_rels/slide11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3.xml"/><Relationship Id="rId1" Type="http://schemas.openxmlformats.org/officeDocument/2006/relationships/slideLayout" Target="../slideLayouts/slideLayout32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41.xml"/></Relationships>
</file>

<file path=ppt/slides/_rels/slide11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15.xml"/><Relationship Id="rId1" Type="http://schemas.openxmlformats.org/officeDocument/2006/relationships/slideLayout" Target="../slideLayouts/slideLayout327.xml"/></Relationships>
</file>

<file path=ppt/slides/_rels/slide11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6.xml"/><Relationship Id="rId1" Type="http://schemas.openxmlformats.org/officeDocument/2006/relationships/slideLayout" Target="../slideLayouts/slideLayout33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17.xml"/><Relationship Id="rId1" Type="http://schemas.openxmlformats.org/officeDocument/2006/relationships/slideLayout" Target="../slideLayouts/slideLayout369.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67.xml"/></Relationships>
</file>

<file path=ppt/slides/_rels/slide12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345.xml"/></Relationships>
</file>

<file path=ppt/slides/_rels/slide12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19.xml"/><Relationship Id="rId1" Type="http://schemas.openxmlformats.org/officeDocument/2006/relationships/slideLayout" Target="../slideLayouts/slideLayout36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20.xml"/><Relationship Id="rId1" Type="http://schemas.openxmlformats.org/officeDocument/2006/relationships/slideLayout" Target="../slideLayouts/slideLayout141.xml"/></Relationships>
</file>

<file path=ppt/slides/_rels/slide12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1.xml"/><Relationship Id="rId1" Type="http://schemas.openxmlformats.org/officeDocument/2006/relationships/slideLayout" Target="../slideLayouts/slideLayout141.xml"/></Relationships>
</file>

<file path=ppt/slides/_rels/slide12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22.xml"/><Relationship Id="rId1" Type="http://schemas.openxmlformats.org/officeDocument/2006/relationships/slideLayout" Target="../slideLayouts/slideLayout141.xml"/></Relationships>
</file>

<file path=ppt/slides/_rels/slide12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23.xml"/><Relationship Id="rId1" Type="http://schemas.openxmlformats.org/officeDocument/2006/relationships/slideLayout" Target="../slideLayouts/slideLayout141.xml"/></Relationships>
</file>

<file path=ppt/slides/_rels/slide12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24.xml"/><Relationship Id="rId1" Type="http://schemas.openxmlformats.org/officeDocument/2006/relationships/slideLayout" Target="../slideLayouts/slideLayout141.xml"/></Relationships>
</file>

<file path=ppt/slides/_rels/slide12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5.xml"/><Relationship Id="rId1" Type="http://schemas.openxmlformats.org/officeDocument/2006/relationships/slideLayout" Target="../slideLayouts/slideLayout38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8.xml"/></Relationships>
</file>

<file path=ppt/slides/_rels/slide13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26.xml"/><Relationship Id="rId1" Type="http://schemas.openxmlformats.org/officeDocument/2006/relationships/slideLayout" Target="../slideLayouts/slideLayout385.xml"/></Relationships>
</file>

<file path=ppt/slides/_rels/slide13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7.xml"/><Relationship Id="rId1" Type="http://schemas.openxmlformats.org/officeDocument/2006/relationships/slideLayout" Target="../slideLayouts/slideLayout385.xml"/></Relationships>
</file>

<file path=ppt/slides/_rels/slide13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28.xml"/><Relationship Id="rId1" Type="http://schemas.openxmlformats.org/officeDocument/2006/relationships/slideLayout" Target="../slideLayouts/slideLayout385.xml"/></Relationships>
</file>

<file path=ppt/slides/_rels/slide13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396.xml"/><Relationship Id="rId1" Type="http://schemas.openxmlformats.org/officeDocument/2006/relationships/themeOverride" Target="../theme/themeOverride2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96.xml"/></Relationships>
</file>

<file path=ppt/slides/_rels/slide13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65.xml"/></Relationships>
</file>

<file path=ppt/slides/_rels/slide14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40.xml"/><Relationship Id="rId1" Type="http://schemas.openxmlformats.org/officeDocument/2006/relationships/slideLayout" Target="../slideLayouts/slideLayout412.xml"/></Relationships>
</file>

<file path=ppt/slides/_rels/slide14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412.xml"/></Relationships>
</file>

<file path=ppt/slides/_rels/slide14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41.xml"/><Relationship Id="rId1" Type="http://schemas.openxmlformats.org/officeDocument/2006/relationships/slideLayout" Target="../slideLayouts/slideLayout425.xml"/></Relationships>
</file>

<file path=ppt/slides/_rels/slide14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412.xml"/></Relationships>
</file>

<file path=ppt/slides/_rels/slide14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42.xml"/><Relationship Id="rId1" Type="http://schemas.openxmlformats.org/officeDocument/2006/relationships/slideLayout" Target="../slideLayouts/slideLayout426.xml"/></Relationships>
</file>

<file path=ppt/slides/_rels/slide14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43.xml"/><Relationship Id="rId1" Type="http://schemas.openxmlformats.org/officeDocument/2006/relationships/slideLayout" Target="../slideLayouts/slideLayout426.xml"/><Relationship Id="rId5" Type="http://schemas.openxmlformats.org/officeDocument/2006/relationships/image" Target="../media/image142.jpg"/><Relationship Id="rId4" Type="http://schemas.openxmlformats.org/officeDocument/2006/relationships/image" Target="../media/image141.jp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5.xml"/><Relationship Id="rId1" Type="http://schemas.openxmlformats.org/officeDocument/2006/relationships/slideLayout" Target="../slideLayouts/slideLayout65.xml"/><Relationship Id="rId5" Type="http://schemas.openxmlformats.org/officeDocument/2006/relationships/image" Target="../media/image24.jpeg"/><Relationship Id="rId4" Type="http://schemas.openxmlformats.org/officeDocument/2006/relationships/image" Target="../media/image23.emf"/></Relationships>
</file>

<file path=ppt/slides/_rels/slide15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44.xml"/><Relationship Id="rId1" Type="http://schemas.openxmlformats.org/officeDocument/2006/relationships/slideLayout" Target="../slideLayouts/slideLayout445.xml"/><Relationship Id="rId4" Type="http://schemas.openxmlformats.org/officeDocument/2006/relationships/image" Target="../media/image144.png"/></Relationships>
</file>

<file path=ppt/slides/_rels/slide15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45.xml"/><Relationship Id="rId1" Type="http://schemas.openxmlformats.org/officeDocument/2006/relationships/slideLayout" Target="../slideLayouts/slideLayout456.xml"/></Relationships>
</file>

<file path=ppt/slides/_rels/slide152.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146.xml"/><Relationship Id="rId1" Type="http://schemas.openxmlformats.org/officeDocument/2006/relationships/slideLayout" Target="../slideLayouts/slideLayout456.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461.xml"/></Relationships>
</file>

<file path=ppt/slides/_rels/slide15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48.xml"/><Relationship Id="rId1" Type="http://schemas.openxmlformats.org/officeDocument/2006/relationships/slideLayout" Target="../slideLayouts/slideLayout486.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152.xml"/><Relationship Id="rId1" Type="http://schemas.openxmlformats.org/officeDocument/2006/relationships/slideLayout" Target="../slideLayouts/slideLayout14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04.xml"/></Relationships>
</file>

<file path=ppt/slides/_rels/slide16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53.xml"/><Relationship Id="rId1" Type="http://schemas.openxmlformats.org/officeDocument/2006/relationships/slideLayout" Target="../slideLayouts/slideLayout264.xml"/><Relationship Id="rId4" Type="http://schemas.openxmlformats.org/officeDocument/2006/relationships/image" Target="../media/image15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43.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30.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8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51.xml"/><Relationship Id="rId1" Type="http://schemas.openxmlformats.org/officeDocument/2006/relationships/themeOverride" Target="../theme/themeOverride1.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5.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266.xml"/><Relationship Id="rId6" Type="http://schemas.openxmlformats.org/officeDocument/2006/relationships/image" Target="../media/image39.gif"/><Relationship Id="rId5" Type="http://schemas.openxmlformats.org/officeDocument/2006/relationships/image" Target="../media/image38.png"/><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74.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46.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94.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9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117.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117.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55.jp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xml"/><Relationship Id="rId1" Type="http://schemas.openxmlformats.org/officeDocument/2006/relationships/themeOverride" Target="../theme/themeOverride4.xml"/><Relationship Id="rId4" Type="http://schemas.openxmlformats.org/officeDocument/2006/relationships/image" Target="../media/image56.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2.xml"/><Relationship Id="rId1" Type="http://schemas.openxmlformats.org/officeDocument/2006/relationships/slideLayout" Target="../slideLayouts/slideLayout154.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3.xml"/><Relationship Id="rId1" Type="http://schemas.openxmlformats.org/officeDocument/2006/relationships/slideLayout" Target="../slideLayouts/slideLayout15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4.xml"/><Relationship Id="rId1" Type="http://schemas.openxmlformats.org/officeDocument/2006/relationships/slideLayout" Target="../slideLayouts/slideLayout474.xml"/><Relationship Id="rId4" Type="http://schemas.openxmlformats.org/officeDocument/2006/relationships/image" Target="../media/image67.jpeg"/></Relationships>
</file>

<file path=ppt/slides/_rels/slide6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5.xml"/><Relationship Id="rId1" Type="http://schemas.openxmlformats.org/officeDocument/2006/relationships/slideLayout" Target="../slideLayouts/slideLayout142.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6.xml"/><Relationship Id="rId1" Type="http://schemas.openxmlformats.org/officeDocument/2006/relationships/slideLayout" Target="../slideLayouts/slideLayout142.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7.xml"/><Relationship Id="rId1" Type="http://schemas.openxmlformats.org/officeDocument/2006/relationships/slideLayout" Target="../slideLayouts/slideLayout14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8.xml"/><Relationship Id="rId1" Type="http://schemas.openxmlformats.org/officeDocument/2006/relationships/slideLayout" Target="../slideLayouts/slideLayout14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76.jpg"/><Relationship Id="rId4" Type="http://schemas.openxmlformats.org/officeDocument/2006/relationships/image" Target="../media/image75.svg"/></Relationships>
</file>

<file path=ppt/slides/_rels/slide7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7.xml"/><Relationship Id="rId1" Type="http://schemas.openxmlformats.org/officeDocument/2006/relationships/slideLayout" Target="../slideLayouts/slideLayout278.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86.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xml"/><Relationship Id="rId1" Type="http://schemas.openxmlformats.org/officeDocument/2006/relationships/themeOverride" Target="../theme/themeOverride5.xml"/><Relationship Id="rId4" Type="http://schemas.openxmlformats.org/officeDocument/2006/relationships/image" Target="../media/image81.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xml"/><Relationship Id="rId1" Type="http://schemas.openxmlformats.org/officeDocument/2006/relationships/themeOverride" Target="../theme/themeOverride6.xml"/><Relationship Id="rId4" Type="http://schemas.openxmlformats.org/officeDocument/2006/relationships/image" Target="../media/image82.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1.xml"/><Relationship Id="rId1" Type="http://schemas.openxmlformats.org/officeDocument/2006/relationships/themeOverride" Target="../theme/themeOverride7.xml"/><Relationship Id="rId5" Type="http://schemas.openxmlformats.org/officeDocument/2006/relationships/image" Target="../media/image84.jpeg"/><Relationship Id="rId4" Type="http://schemas.openxmlformats.org/officeDocument/2006/relationships/image" Target="../media/image83.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xml"/><Relationship Id="rId1" Type="http://schemas.openxmlformats.org/officeDocument/2006/relationships/themeOverride" Target="../theme/themeOverride8.xml"/><Relationship Id="rId5" Type="http://schemas.openxmlformats.org/officeDocument/2006/relationships/image" Target="../media/image85.jpeg"/><Relationship Id="rId4" Type="http://schemas.openxmlformats.org/officeDocument/2006/relationships/image" Target="../media/image83.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xml"/><Relationship Id="rId1" Type="http://schemas.openxmlformats.org/officeDocument/2006/relationships/themeOverride" Target="../theme/themeOverride9.xml"/><Relationship Id="rId5" Type="http://schemas.openxmlformats.org/officeDocument/2006/relationships/image" Target="../media/image83.png"/><Relationship Id="rId4" Type="http://schemas.openxmlformats.org/officeDocument/2006/relationships/image" Target="../media/image86.jpe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1.xml"/><Relationship Id="rId1" Type="http://schemas.openxmlformats.org/officeDocument/2006/relationships/themeOverride" Target="../theme/themeOverride10.xml"/><Relationship Id="rId5" Type="http://schemas.openxmlformats.org/officeDocument/2006/relationships/image" Target="../media/image83.png"/><Relationship Id="rId4" Type="http://schemas.openxmlformats.org/officeDocument/2006/relationships/image" Target="../media/image87.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xml"/><Relationship Id="rId1" Type="http://schemas.openxmlformats.org/officeDocument/2006/relationships/themeOverride" Target="../theme/themeOverride11.xml"/><Relationship Id="rId4" Type="http://schemas.openxmlformats.org/officeDocument/2006/relationships/image" Target="../media/image88.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hemeOverride" Target="../theme/themeOverride12.xml"/><Relationship Id="rId4" Type="http://schemas.openxmlformats.org/officeDocument/2006/relationships/image" Target="../media/image89.jpe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hemeOverride" Target="../theme/themeOverride13.xml"/><Relationship Id="rId4" Type="http://schemas.openxmlformats.org/officeDocument/2006/relationships/image" Target="../media/image90.jpe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1.xml"/><Relationship Id="rId1" Type="http://schemas.openxmlformats.org/officeDocument/2006/relationships/themeOverride" Target="../theme/themeOverride14.xml"/><Relationship Id="rId4" Type="http://schemas.openxmlformats.org/officeDocument/2006/relationships/image" Target="../media/image9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xml"/><Relationship Id="rId1" Type="http://schemas.openxmlformats.org/officeDocument/2006/relationships/themeOverride" Target="../theme/themeOverride15.xml"/><Relationship Id="rId4" Type="http://schemas.openxmlformats.org/officeDocument/2006/relationships/image" Target="../media/image92.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xml"/><Relationship Id="rId1" Type="http://schemas.openxmlformats.org/officeDocument/2006/relationships/themeOverride" Target="../theme/themeOverride16.xml"/><Relationship Id="rId4" Type="http://schemas.openxmlformats.org/officeDocument/2006/relationships/image" Target="../media/image93.jpe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xml"/><Relationship Id="rId1" Type="http://schemas.openxmlformats.org/officeDocument/2006/relationships/themeOverride" Target="../theme/themeOverride17.xml"/><Relationship Id="rId4" Type="http://schemas.openxmlformats.org/officeDocument/2006/relationships/image" Target="../media/image94.jpe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xml"/><Relationship Id="rId1" Type="http://schemas.openxmlformats.org/officeDocument/2006/relationships/themeOverride" Target="../theme/themeOverride18.xml"/><Relationship Id="rId4" Type="http://schemas.openxmlformats.org/officeDocument/2006/relationships/image" Target="../media/image95.png"/></Relationships>
</file>

<file path=ppt/slides/_rels/slide9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2.xml"/><Relationship Id="rId1" Type="http://schemas.openxmlformats.org/officeDocument/2006/relationships/slideLayout" Target="../slideLayouts/slideLayout1.xml"/><Relationship Id="rId5" Type="http://schemas.openxmlformats.org/officeDocument/2006/relationships/image" Target="../media/image98.jpeg"/><Relationship Id="rId4" Type="http://schemas.openxmlformats.org/officeDocument/2006/relationships/image" Target="../media/image97.jpeg"/></Relationships>
</file>

<file path=ppt/slides/_rels/slide9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9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5.xml"/><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hemeOverride" Target="../theme/themeOverride19.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5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58D476-9528-A698-55C6-A5EC6B1E1C4A}"/>
              </a:ext>
            </a:extLst>
          </p:cNvPr>
          <p:cNvPicPr>
            <a:picLocks noChangeAspect="1"/>
          </p:cNvPicPr>
          <p:nvPr/>
        </p:nvPicPr>
        <p:blipFill>
          <a:blip r:embed="rId3"/>
          <a:stretch>
            <a:fillRect/>
          </a:stretch>
        </p:blipFill>
        <p:spPr>
          <a:xfrm>
            <a:off x="23813" y="1228804"/>
            <a:ext cx="9120186" cy="5089932"/>
          </a:xfrm>
          <a:prstGeom prst="rect">
            <a:avLst/>
          </a:prstGeom>
        </p:spPr>
      </p:pic>
      <p:sp>
        <p:nvSpPr>
          <p:cNvPr id="8" name="Rectangle 2"/>
          <p:cNvSpPr txBox="1">
            <a:spLocks noChangeArrowheads="1"/>
          </p:cNvSpPr>
          <p:nvPr/>
        </p:nvSpPr>
        <p:spPr bwMode="auto">
          <a:xfrm>
            <a:off x="-1" y="5109209"/>
            <a:ext cx="9144000" cy="6699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كراهية اليهود عبر القرون</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3813" y="0"/>
            <a:ext cx="9120187" cy="1228804"/>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كيف عاملت الأمم إسرائيل؟</a:t>
            </a:r>
            <a:endParaRPr lang="en-US" dirty="0">
              <a:effectLst>
                <a:glow rad="127000">
                  <a:schemeClr val="tx1"/>
                </a:glow>
              </a:effectLst>
              <a:ea typeface="ＭＳ Ｐゴシック" charset="0"/>
            </a:endParaRPr>
          </a:p>
        </p:txBody>
      </p:sp>
      <p:sp>
        <p:nvSpPr>
          <p:cNvPr id="2" name="Rectangle 1">
            <a:extLst>
              <a:ext uri="{FF2B5EF4-FFF2-40B4-BE49-F238E27FC236}">
                <a16:creationId xmlns:a16="http://schemas.microsoft.com/office/drawing/2014/main" id="{20D88C86-7147-3337-DB8A-25CD486F9278}"/>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000" b="1"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554980" cy="6858000"/>
          </a:xfrm>
          <a:prstGeom prst="rect">
            <a:avLst/>
          </a:prstGeom>
        </p:spPr>
      </p:pic>
      <p:sp>
        <p:nvSpPr>
          <p:cNvPr id="184322" name="Title 1"/>
          <p:cNvSpPr>
            <a:spLocks noGrp="1"/>
          </p:cNvSpPr>
          <p:nvPr>
            <p:ph type="title" idx="4294967295"/>
          </p:nvPr>
        </p:nvSpPr>
        <p:spPr>
          <a:xfrm>
            <a:off x="5508104" y="0"/>
            <a:ext cx="3635896" cy="2025923"/>
          </a:xfrm>
        </p:spPr>
        <p:txBody>
          <a:bodyPr/>
          <a:lstStyle/>
          <a:p>
            <a:pPr>
              <a:defRPr/>
            </a:pPr>
            <a:r>
              <a:rPr lang="ar-JO" sz="3600" dirty="0">
                <a:solidFill>
                  <a:srgbClr val="FFFFFF"/>
                </a:solidFill>
                <a:effectLst>
                  <a:glow rad="177800">
                    <a:schemeClr val="tx1"/>
                  </a:glow>
                </a:effectLst>
                <a:ea typeface="ＭＳ Ｐゴシック" charset="0"/>
              </a:rPr>
              <a:t>قص شعر       شمشون</a:t>
            </a:r>
            <a:endParaRPr lang="en-US" sz="3600" dirty="0">
              <a:solidFill>
                <a:srgbClr val="FFFFFF"/>
              </a:solidFill>
              <a:effectLst>
                <a:glow rad="177800">
                  <a:schemeClr val="tx1"/>
                </a:glow>
              </a:effectLst>
              <a:ea typeface="ＭＳ Ｐゴシック" charset="0"/>
            </a:endParaRPr>
          </a:p>
        </p:txBody>
      </p:sp>
    </p:spTree>
    <p:extLst>
      <p:ext uri="{BB962C8B-B14F-4D97-AF65-F5344CB8AC3E}">
        <p14:creationId xmlns:p14="http://schemas.microsoft.com/office/powerpoint/2010/main" val="1554565903"/>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pic>
        <p:nvPicPr>
          <p:cNvPr id="535554" name="Picture 4" descr="60 Assyrian"/>
          <p:cNvPicPr>
            <a:picLocks noChangeAspect="1" noChangeArrowheads="1"/>
          </p:cNvPicPr>
          <p:nvPr/>
        </p:nvPicPr>
        <p:blipFill>
          <a:blip r:embed="rId3" cstate="screen">
            <a:extLst>
              <a:ext uri="{28A0092B-C50C-407E-A947-70E740481C1C}">
                <a14:useLocalDpi xmlns:a14="http://schemas.microsoft.com/office/drawing/2010/main"/>
              </a:ext>
            </a:extLst>
          </a:blip>
          <a:srcRect t="-5058" r="-891"/>
          <a:stretch>
            <a:fillRect/>
          </a:stretch>
        </p:blipFill>
        <p:spPr bwMode="auto">
          <a:xfrm>
            <a:off x="0" y="-304800"/>
            <a:ext cx="9296400" cy="669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title"/>
          </p:nvPr>
        </p:nvSpPr>
        <p:spPr>
          <a:xfrm>
            <a:off x="2286000" y="5257800"/>
            <a:ext cx="5638800" cy="762000"/>
          </a:xfrm>
          <a:solidFill>
            <a:srgbClr val="FF0000"/>
          </a:solidFill>
          <a:effectLst>
            <a:outerShdw blurRad="63500" dist="25400" dir="5100233" algn="ctr" rotWithShape="0">
              <a:srgbClr val="030201">
                <a:alpha val="75000"/>
              </a:srgbClr>
            </a:outerShdw>
          </a:effectLst>
        </p:spPr>
        <p:txBody>
          <a:bodyPr/>
          <a:lstStyle/>
          <a:p>
            <a:pPr eaLnBrk="1" hangingPunct="1">
              <a:defRPr/>
            </a:pPr>
            <a:r>
              <a:rPr kumimoji="1" lang="ar-JO" b="1" dirty="0">
                <a:solidFill>
                  <a:srgbClr val="FFFFFF"/>
                </a:solidFill>
                <a:effectLst>
                  <a:outerShdw blurRad="38100" dist="38100" dir="2700000" algn="tl">
                    <a:srgbClr val="000000"/>
                  </a:outerShdw>
                </a:effectLst>
                <a:latin typeface="Arial" panose="020B0604020202020204" pitchFamily="34" charset="0"/>
                <a:ea typeface="Osaka" charset="0"/>
                <a:cs typeface="Arial" panose="020B0604020202020204" pitchFamily="34" charset="0"/>
              </a:rPr>
              <a:t>التوسع الآشوري</a:t>
            </a:r>
            <a:endParaRPr kumimoji="1" lang="en-US" b="1" dirty="0">
              <a:solidFill>
                <a:srgbClr val="FFFFFF"/>
              </a:solidFill>
              <a:latin typeface="Arial" panose="020B0604020202020204" pitchFamily="34" charset="0"/>
              <a:ea typeface="Osaka" charset="0"/>
              <a:cs typeface="Arial" panose="020B0604020202020204" pitchFamily="34" charset="0"/>
            </a:endParaRPr>
          </a:p>
        </p:txBody>
      </p:sp>
      <p:sp>
        <p:nvSpPr>
          <p:cNvPr id="535556" name="Text Box 5"/>
          <p:cNvSpPr txBox="1">
            <a:spLocks noChangeArrowheads="1"/>
          </p:cNvSpPr>
          <p:nvPr/>
        </p:nvSpPr>
        <p:spPr bwMode="auto">
          <a:xfrm>
            <a:off x="8213725" y="19367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607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3E9F7CFA-99EE-0B14-BD0B-9F62F4C8D43C}"/>
              </a:ext>
            </a:extLst>
          </p:cNvPr>
          <p:cNvGrpSpPr/>
          <p:nvPr/>
        </p:nvGrpSpPr>
        <p:grpSpPr>
          <a:xfrm>
            <a:off x="1205803" y="3982740"/>
            <a:ext cx="5546690" cy="1122660"/>
            <a:chOff x="0" y="3127923"/>
            <a:chExt cx="5546690" cy="1122660"/>
          </a:xfrm>
        </p:grpSpPr>
        <p:sp>
          <p:nvSpPr>
            <p:cNvPr id="6" name="Down Arrow 5">
              <a:extLst>
                <a:ext uri="{FF2B5EF4-FFF2-40B4-BE49-F238E27FC236}">
                  <a16:creationId xmlns:a16="http://schemas.microsoft.com/office/drawing/2014/main" id="{F7B46CD2-8C80-471A-34AD-731930662B99}"/>
                </a:ext>
              </a:extLst>
            </p:cNvPr>
            <p:cNvSpPr/>
            <p:nvPr/>
          </p:nvSpPr>
          <p:spPr bwMode="auto">
            <a:xfrm rot="10800000">
              <a:off x="140677" y="3127923"/>
              <a:ext cx="602901" cy="611882"/>
            </a:xfrm>
            <a:prstGeom prst="downArrow">
              <a:avLst/>
            </a:prstGeom>
            <a:solidFill>
              <a:srgbClr val="FF0000"/>
            </a:solidFill>
            <a:ln w="9525"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53C1EE5A-0A70-4E71-0254-D861D453148B}"/>
                </a:ext>
              </a:extLst>
            </p:cNvPr>
            <p:cNvSpPr txBox="1">
              <a:spLocks noChangeArrowheads="1"/>
            </p:cNvSpPr>
            <p:nvPr/>
          </p:nvSpPr>
          <p:spPr bwMode="auto">
            <a:xfrm>
              <a:off x="0" y="3518638"/>
              <a:ext cx="5546690" cy="731945"/>
            </a:xfrm>
            <a:prstGeom prst="rect">
              <a:avLst/>
            </a:prstGeom>
            <a:solidFill>
              <a:srgbClr val="FF000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لماذا بدأت في 722 ق.م؟</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8" name="Text Box 6">
            <a:extLst>
              <a:ext uri="{FF2B5EF4-FFF2-40B4-BE49-F238E27FC236}">
                <a16:creationId xmlns:a16="http://schemas.microsoft.com/office/drawing/2014/main" id="{E769379F-3D9A-18CC-3E02-F2B550C3A1A2}"/>
              </a:ext>
            </a:extLst>
          </p:cNvPr>
          <p:cNvSpPr txBox="1">
            <a:spLocks noChangeArrowheads="1"/>
          </p:cNvSpPr>
          <p:nvPr/>
        </p:nvSpPr>
        <p:spPr bwMode="auto">
          <a:xfrm>
            <a:off x="-1" y="6381328"/>
            <a:ext cx="9143999" cy="40011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باري بيتزل، أطلس مودي لأراضي الكتاب المقدس، الطبعة الأولى، 139</a:t>
            </a:r>
          </a:p>
        </p:txBody>
      </p:sp>
    </p:spTree>
    <p:extLst>
      <p:ext uri="{BB962C8B-B14F-4D97-AF65-F5344CB8AC3E}">
        <p14:creationId xmlns:p14="http://schemas.microsoft.com/office/powerpoint/2010/main" val="242652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27132606-572D-321D-84FC-DB7350D76E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859196"/>
            <a:ext cx="8890000" cy="59309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648606"/>
          </a:xfrm>
          <a:solidFill>
            <a:schemeClr val="tx1"/>
          </a:solidFill>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احتلت إسرائيل الأرض من الكنعانيين (1405 ق.م.) وامتلكتها 800 سنة (حتى 586 ق.م.)</a:t>
            </a:r>
            <a:endParaRPr lang="en-US" sz="3600" dirty="0">
              <a:effectLst>
                <a:glow rad="127000">
                  <a:schemeClr val="tx1"/>
                </a:glow>
              </a:effectLst>
              <a:ea typeface="ＭＳ Ｐゴシック" charset="0"/>
            </a:endParaRPr>
          </a:p>
        </p:txBody>
      </p:sp>
      <p:sp>
        <p:nvSpPr>
          <p:cNvPr id="2" name="TextBox 2">
            <a:extLst>
              <a:ext uri="{FF2B5EF4-FFF2-40B4-BE49-F238E27FC236}">
                <a16:creationId xmlns:a16="http://schemas.microsoft.com/office/drawing/2014/main" id="{EF8B0E3C-0232-C7A4-A3C9-13D914D16D20}"/>
              </a:ext>
            </a:extLst>
          </p:cNvPr>
          <p:cNvSpPr txBox="1">
            <a:spLocks noChangeArrowheads="1"/>
          </p:cNvSpPr>
          <p:nvPr/>
        </p:nvSpPr>
        <p:spPr bwMode="auto">
          <a:xfrm>
            <a:off x="-13905" y="6562842"/>
            <a:ext cx="9144000" cy="307777"/>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panose="020B0604020202020204" pitchFamily="34" charset="0"/>
                <a:cs typeface="Arial" panose="020B0604020202020204" pitchFamily="34" charset="0"/>
              </a:rPr>
              <a:t>https://</a:t>
            </a:r>
            <a:r>
              <a:rPr lang="en-US" sz="1400" b="1" dirty="0" err="1">
                <a:solidFill>
                  <a:schemeClr val="bg1"/>
                </a:solidFill>
                <a:latin typeface="Arial" panose="020B0604020202020204" pitchFamily="34" charset="0"/>
                <a:cs typeface="Arial" panose="020B0604020202020204" pitchFamily="34" charset="0"/>
              </a:rPr>
              <a:t>jewishjournal.com</a:t>
            </a:r>
            <a:r>
              <a:rPr lang="en-US" sz="1400" b="1" dirty="0">
                <a:solidFill>
                  <a:schemeClr val="bg1"/>
                </a:solidFill>
                <a:latin typeface="Arial" panose="020B0604020202020204" pitchFamily="34" charset="0"/>
                <a:cs typeface="Arial" panose="020B0604020202020204" pitchFamily="34" charset="0"/>
              </a:rPr>
              <a:t>/commentary/opinion/364623/</a:t>
            </a:r>
            <a:r>
              <a:rPr lang="en-US" sz="1400" b="1" dirty="0" err="1">
                <a:solidFill>
                  <a:schemeClr val="bg1"/>
                </a:solidFill>
                <a:latin typeface="Arial" panose="020B0604020202020204" pitchFamily="34" charset="0"/>
                <a:cs typeface="Arial" panose="020B0604020202020204" pitchFamily="34" charset="0"/>
              </a:rPr>
              <a:t>israels</a:t>
            </a:r>
            <a:r>
              <a:rPr lang="en-US" sz="1400" b="1" dirty="0">
                <a:solidFill>
                  <a:schemeClr val="bg1"/>
                </a:solidFill>
                <a:latin typeface="Arial" panose="020B0604020202020204" pitchFamily="34" charset="0"/>
                <a:cs typeface="Arial" panose="020B0604020202020204" pitchFamily="34" charset="0"/>
              </a:rPr>
              <a:t>-claims-to-its-land/</a:t>
            </a:r>
          </a:p>
        </p:txBody>
      </p:sp>
      <p:sp>
        <p:nvSpPr>
          <p:cNvPr id="3" name="Rectangle 3">
            <a:extLst>
              <a:ext uri="{FF2B5EF4-FFF2-40B4-BE49-F238E27FC236}">
                <a16:creationId xmlns:a16="http://schemas.microsoft.com/office/drawing/2014/main" id="{C655DA67-970B-1B10-B382-11271B9F1536}"/>
              </a:ext>
            </a:extLst>
          </p:cNvPr>
          <p:cNvSpPr txBox="1">
            <a:spLocks noChangeArrowheads="1"/>
          </p:cNvSpPr>
          <p:nvPr/>
        </p:nvSpPr>
        <p:spPr bwMode="auto">
          <a:xfrm>
            <a:off x="689728" y="2803355"/>
            <a:ext cx="4495222" cy="300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a:lstStyle>
          <a:p>
            <a:pPr marL="0" indent="0" algn="r" defTabSz="914400" eaLnBrk="1" hangingPunct="1">
              <a:buNone/>
              <a:defRPr/>
            </a:pPr>
            <a:r>
              <a:rPr lang="ar-JO" sz="2800" b="1" kern="0" dirty="0">
                <a:effectLst>
                  <a:glow rad="228600">
                    <a:schemeClr val="accent4">
                      <a:satMod val="175000"/>
                      <a:alpha val="92000"/>
                    </a:schemeClr>
                  </a:glow>
                </a:effectLst>
                <a:latin typeface="Arial" panose="020B0604020202020204" pitchFamily="34" charset="0"/>
                <a:ea typeface="ＭＳ Ｐゴシック" charset="0"/>
                <a:cs typeface="Arial" panose="020B0604020202020204" pitchFamily="34" charset="0"/>
              </a:rPr>
              <a:t>1. الحرب</a:t>
            </a:r>
          </a:p>
          <a:p>
            <a:pPr marL="0" indent="0" algn="r" defTabSz="914400" eaLnBrk="1" hangingPunct="1">
              <a:buNone/>
              <a:defRPr/>
            </a:pPr>
            <a:r>
              <a:rPr lang="ar-JO" sz="2800" b="1" kern="0" dirty="0">
                <a:effectLst>
                  <a:glow rad="228600">
                    <a:schemeClr val="accent4">
                      <a:satMod val="175000"/>
                      <a:alpha val="92000"/>
                    </a:schemeClr>
                  </a:glow>
                </a:effectLst>
                <a:latin typeface="Arial" panose="020B0604020202020204" pitchFamily="34" charset="0"/>
                <a:ea typeface="ＭＳ Ｐゴシック" charset="0"/>
                <a:cs typeface="Arial" panose="020B0604020202020204" pitchFamily="34" charset="0"/>
              </a:rPr>
              <a:t>2. الله هو من أعطى الأرض لليهود</a:t>
            </a:r>
          </a:p>
          <a:p>
            <a:pPr marL="0" indent="0" algn="r" defTabSz="914400" eaLnBrk="1" hangingPunct="1">
              <a:buNone/>
              <a:defRPr/>
            </a:pPr>
            <a:r>
              <a:rPr lang="ar-JO" sz="2800" b="1" kern="0" dirty="0">
                <a:effectLst>
                  <a:glow rad="228600">
                    <a:schemeClr val="accent4">
                      <a:satMod val="175000"/>
                      <a:alpha val="92000"/>
                    </a:schemeClr>
                  </a:glow>
                </a:effectLst>
                <a:latin typeface="Arial" panose="020B0604020202020204" pitchFamily="34" charset="0"/>
                <a:ea typeface="ＭＳ Ｐゴシック" charset="0"/>
                <a:cs typeface="Arial" panose="020B0604020202020204" pitchFamily="34" charset="0"/>
              </a:rPr>
              <a:t>3. الإتفاق الدولي</a:t>
            </a:r>
          </a:p>
          <a:p>
            <a:pPr marL="0" indent="0" algn="r" defTabSz="914400" eaLnBrk="1" hangingPunct="1">
              <a:buNone/>
              <a:defRPr/>
            </a:pPr>
            <a:r>
              <a:rPr lang="ar-JO" sz="2800" b="1" kern="0" dirty="0">
                <a:effectLst>
                  <a:glow rad="228600">
                    <a:schemeClr val="accent4">
                      <a:satMod val="175000"/>
                      <a:alpha val="92000"/>
                    </a:schemeClr>
                  </a:glow>
                </a:effectLst>
                <a:latin typeface="Arial" panose="020B0604020202020204" pitchFamily="34" charset="0"/>
                <a:ea typeface="ＭＳ Ｐゴシック" charset="0"/>
                <a:cs typeface="Arial" panose="020B0604020202020204" pitchFamily="34" charset="0"/>
              </a:rPr>
              <a:t>4. الإقامة طويلة المدى</a:t>
            </a:r>
            <a:endParaRPr lang="en-US" sz="2800" b="1" kern="0" dirty="0">
              <a:effectLst>
                <a:glow rad="228600">
                  <a:schemeClr val="accent4">
                    <a:satMod val="175000"/>
                    <a:alpha val="92000"/>
                  </a:schemeClr>
                </a:glow>
              </a:effectLst>
              <a:latin typeface="Arial" panose="020B0604020202020204" pitchFamily="34" charset="0"/>
              <a:ea typeface="ＭＳ Ｐゴシック" charset="0"/>
              <a:cs typeface="Arial" panose="020B0604020202020204" pitchFamily="34" charset="0"/>
            </a:endParaRPr>
          </a:p>
          <a:p>
            <a:pPr marL="0" indent="0" algn="r" defTabSz="914400" eaLnBrk="1" hangingPunct="1">
              <a:buNone/>
              <a:defRPr/>
            </a:pPr>
            <a:endParaRPr lang="en-US" sz="2800" b="1" kern="0" dirty="0">
              <a:effectLst>
                <a:glow rad="228600">
                  <a:schemeClr val="accent4">
                    <a:satMod val="175000"/>
                    <a:alpha val="92000"/>
                  </a:schemeClr>
                </a:glow>
              </a:effectLst>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2424BE3A-EB7B-8043-4508-F8C1643B0E33}"/>
              </a:ext>
            </a:extLst>
          </p:cNvPr>
          <p:cNvSpPr txBox="1">
            <a:spLocks noChangeArrowheads="1"/>
          </p:cNvSpPr>
          <p:nvPr/>
        </p:nvSpPr>
        <p:spPr bwMode="auto">
          <a:xfrm>
            <a:off x="127000" y="1805193"/>
            <a:ext cx="5057949" cy="8777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a:lstStyle>
          <a:p>
            <a:pPr marL="0" indent="0" algn="ctr" defTabSz="914400" eaLnBrk="1" hangingPunct="1">
              <a:buNone/>
              <a:defRPr/>
            </a:pPr>
            <a:r>
              <a:rPr lang="ar-JO" sz="2800" b="1" kern="0" dirty="0">
                <a:effectLst>
                  <a:glow rad="228600">
                    <a:schemeClr val="accent4">
                      <a:satMod val="175000"/>
                      <a:alpha val="92000"/>
                    </a:schemeClr>
                  </a:glow>
                </a:effectLst>
                <a:latin typeface="Arial" panose="020B0604020202020204" pitchFamily="34" charset="0"/>
                <a:ea typeface="ＭＳ Ｐゴシック" charset="0"/>
                <a:cs typeface="Arial" panose="020B0604020202020204" pitchFamily="34" charset="0"/>
              </a:rPr>
              <a:t>تعتمد مطالبة إسرائيل بأرضها على:</a:t>
            </a:r>
            <a:endParaRPr lang="en-US" sz="2800" b="1" kern="0" dirty="0">
              <a:effectLst>
                <a:glow rad="228600">
                  <a:schemeClr val="accent4">
                    <a:satMod val="175000"/>
                    <a:alpha val="92000"/>
                  </a:schemeClr>
                </a:glow>
              </a:effectLst>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A28899DD-AD64-8F75-63A2-8693A22F06C2}"/>
              </a:ext>
            </a:extLst>
          </p:cNvPr>
          <p:cNvSpPr txBox="1">
            <a:spLocks noChangeArrowheads="1"/>
          </p:cNvSpPr>
          <p:nvPr/>
        </p:nvSpPr>
        <p:spPr bwMode="auto">
          <a:xfrm>
            <a:off x="2461846" y="5732440"/>
            <a:ext cx="6434554" cy="731945"/>
          </a:xfrm>
          <a:prstGeom prst="rect">
            <a:avLst/>
          </a:prstGeom>
          <a:solidFill>
            <a:srgbClr val="FF000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لكن لماذا نبدأ بسنة 1405 ق.م؟</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11102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7"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8" dur="10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p:cTn id="33"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34"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5"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7-22 at 7.57.00 am.png">
            <a:extLst>
              <a:ext uri="{FF2B5EF4-FFF2-40B4-BE49-F238E27FC236}">
                <a16:creationId xmlns:a16="http://schemas.microsoft.com/office/drawing/2014/main" id="{F19347E1-6984-C3BB-831B-E81F6E9F79E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131115"/>
          </a:xfrm>
          <a:prstGeom prst="rect">
            <a:avLst/>
          </a:prstGeom>
        </p:spPr>
      </p:pic>
      <p:sp>
        <p:nvSpPr>
          <p:cNvPr id="900098" name="Rectangle 2"/>
          <p:cNvSpPr>
            <a:spLocks noGrp="1" noChangeArrowheads="1"/>
          </p:cNvSpPr>
          <p:nvPr>
            <p:ph type="ctrTitle"/>
          </p:nvPr>
        </p:nvSpPr>
        <p:spPr>
          <a:xfrm>
            <a:off x="-6439" y="0"/>
            <a:ext cx="9144000" cy="1236372"/>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أرض من؟</a:t>
            </a:r>
            <a:endParaRPr lang="en-US" sz="5400" dirty="0">
              <a:effectLst>
                <a:glow rad="127000">
                  <a:schemeClr val="tx1"/>
                </a:glow>
              </a:effectLst>
              <a:ea typeface="ＭＳ Ｐゴシック" charset="0"/>
            </a:endParaRPr>
          </a:p>
        </p:txBody>
      </p:sp>
      <p:sp>
        <p:nvSpPr>
          <p:cNvPr id="3" name="Rectangle 2">
            <a:extLst>
              <a:ext uri="{FF2B5EF4-FFF2-40B4-BE49-F238E27FC236}">
                <a16:creationId xmlns:a16="http://schemas.microsoft.com/office/drawing/2014/main" id="{54B0624A-45A6-9C55-F329-3C67BE410F74}"/>
              </a:ext>
            </a:extLst>
          </p:cNvPr>
          <p:cNvSpPr txBox="1">
            <a:spLocks noChangeArrowheads="1"/>
          </p:cNvSpPr>
          <p:nvPr/>
        </p:nvSpPr>
        <p:spPr bwMode="auto">
          <a:xfrm>
            <a:off x="-6439" y="1197734"/>
            <a:ext cx="9144000" cy="10431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نظرة كتابية</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752453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84514" y="1297104"/>
            <a:ext cx="6574971" cy="4067849"/>
          </a:xfrm>
          <a:gradFill>
            <a:gsLst>
              <a:gs pos="0">
                <a:srgbClr val="027F08"/>
              </a:gs>
              <a:gs pos="100000">
                <a:schemeClr val="tx1"/>
              </a:gs>
            </a:gsLst>
            <a:lin ang="5400000" scaled="1"/>
          </a:gradFill>
          <a:ln w="19050">
            <a:solidFill>
              <a:schemeClr val="bg1"/>
            </a:solidFill>
          </a:ln>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ما هي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البداية الحقيقية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لارتباط إسرائيل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بالأرض؟</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05529360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633046" y="2030269"/>
            <a:ext cx="7877908" cy="2797461"/>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أعطى الله الأرض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لإبراهيم ونسله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(2000 ق.م)</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73843372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5670"/>
            <a:ext cx="4329954" cy="6622329"/>
          </a:xfrm>
          <a:effectLst>
            <a:outerShdw blurRad="63500" dist="35921" dir="2700000" algn="ctr" rotWithShape="0">
              <a:schemeClr val="tx2">
                <a:alpha val="74998"/>
              </a:schemeClr>
            </a:outerShdw>
          </a:effectLst>
        </p:spPr>
        <p:txBody>
          <a:bodyPr/>
          <a:lstStyle/>
          <a:p>
            <a:pPr>
              <a:defRPr/>
            </a:pPr>
            <a:r>
              <a:rPr lang="ar-JO" sz="3600" dirty="0">
                <a:effectLst>
                  <a:glow rad="127000">
                    <a:schemeClr val="tx1"/>
                  </a:glow>
                </a:effectLst>
                <a:ea typeface="ＭＳ Ｐゴシック" charset="0"/>
              </a:rPr>
              <a:t>كره الرومان اليهود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وأعادوا تسمية الأرض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باسم فلسطين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في عام 132م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على اسم المنطقة الفِلِسْطِيَّة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لمحو أي صلة يهودية.</a:t>
            </a:r>
            <a:endParaRPr lang="en-US" sz="2800" dirty="0">
              <a:effectLst>
                <a:glow rad="127000">
                  <a:schemeClr val="tx1"/>
                </a:glow>
              </a:effectLst>
              <a:ea typeface="ＭＳ Ｐゴシック" charset="0"/>
            </a:endParaRPr>
          </a:p>
        </p:txBody>
      </p:sp>
      <p:pic>
        <p:nvPicPr>
          <p:cNvPr id="4098" name="Picture 2">
            <a:extLst>
              <a:ext uri="{FF2B5EF4-FFF2-40B4-BE49-F238E27FC236}">
                <a16:creationId xmlns:a16="http://schemas.microsoft.com/office/drawing/2014/main" id="{366538F0-2D1D-BBF1-6864-680D31E8F8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10118"/>
          <a:stretch/>
        </p:blipFill>
        <p:spPr bwMode="auto">
          <a:xfrm>
            <a:off x="4329953" y="1323648"/>
            <a:ext cx="4572000" cy="4210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48686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42"/>
          <p:cNvGrpSpPr>
            <a:grpSpLocks/>
          </p:cNvGrpSpPr>
          <p:nvPr/>
        </p:nvGrpSpPr>
        <p:grpSpPr bwMode="auto">
          <a:xfrm>
            <a:off x="520282" y="919584"/>
            <a:ext cx="7439026" cy="1148335"/>
            <a:chOff x="625" y="440"/>
            <a:chExt cx="4686" cy="439"/>
          </a:xfrm>
        </p:grpSpPr>
        <p:sp>
          <p:nvSpPr>
            <p:cNvPr id="246786" name="Rectangle 2"/>
            <p:cNvSpPr>
              <a:spLocks noChangeArrowheads="1"/>
            </p:cNvSpPr>
            <p:nvPr/>
          </p:nvSpPr>
          <p:spPr bwMode="auto">
            <a:xfrm>
              <a:off x="625" y="515"/>
              <a:ext cx="4686" cy="364"/>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١ وقال الرب لأبرام: اذهب من أرضك ومن عشيرتك          </a:t>
              </a:r>
            </a:p>
            <a:p>
              <a:pPr marL="0" marR="0" lvl="0" indent="0" algn="r" defTabSz="914400" rtl="1" eaLnBrk="0" fontAlgn="base" latinLnBrk="0" hangingPunct="0">
                <a:lnSpc>
                  <a:spcPct val="100000"/>
                </a:lnSpc>
                <a:spcBef>
                  <a:spcPct val="0"/>
                </a:spcBef>
                <a:spcAft>
                  <a:spcPct val="0"/>
                </a:spcAft>
                <a:buClrTx/>
                <a:buSzTx/>
                <a:buFontTx/>
                <a:buNone/>
                <a:tabLst/>
                <a:defRPr/>
              </a:pPr>
              <a:r>
                <a:rPr lang="ar-JO" sz="2800" b="1" dirty="0">
                  <a:solidFill>
                    <a:srgbClr val="FAFD00"/>
                  </a:solidFill>
                  <a:latin typeface="Arial" panose="020B0604020202020204" pitchFamily="34" charset="0"/>
                  <a:ea typeface="Accordance" panose="00000400000000000000" pitchFamily="2" charset="-78"/>
                  <a:cs typeface="Arial" panose="020B0604020202020204" pitchFamily="34" charset="0"/>
                </a:rPr>
                <a:t>   </a:t>
              </a:r>
              <a:r>
                <a:rPr kumimoji="0" lang="ar-JO" sz="2800" b="1"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ومن بيت أبيك إلى </a:t>
              </a:r>
              <a:r>
                <a:rPr kumimoji="0" lang="ar-JO" sz="2800" b="1" u="none" strike="noStrike" kern="1200" cap="none" spc="0" normalizeH="0" baseline="0" noProof="0" dirty="0">
                  <a:ln>
                    <a:noFill/>
                  </a:ln>
                  <a:solidFill>
                    <a:srgbClr val="00B0F0"/>
                  </a:solidFill>
                  <a:effectLst/>
                  <a:uLnTx/>
                  <a:uFillTx/>
                  <a:latin typeface="Arial" panose="020B0604020202020204" pitchFamily="34" charset="0"/>
                  <a:ea typeface="Accordance" panose="00000400000000000000" pitchFamily="2" charset="-78"/>
                  <a:cs typeface="Arial" panose="020B0604020202020204" pitchFamily="34" charset="0"/>
                </a:rPr>
                <a:t>الأرض</a:t>
              </a:r>
              <a:r>
                <a:rPr kumimoji="0" lang="ar-JO" sz="2800" b="1"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 التي أريك.</a:t>
              </a: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46788" name="Rectangle 4"/>
            <p:cNvSpPr>
              <a:spLocks noChangeArrowheads="1"/>
            </p:cNvSpPr>
            <p:nvPr/>
          </p:nvSpPr>
          <p:spPr bwMode="auto">
            <a:xfrm>
              <a:off x="1207" y="440"/>
              <a:ext cx="180" cy="17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43"/>
          <p:cNvGrpSpPr>
            <a:grpSpLocks/>
          </p:cNvGrpSpPr>
          <p:nvPr/>
        </p:nvGrpSpPr>
        <p:grpSpPr bwMode="auto">
          <a:xfrm>
            <a:off x="848896" y="2443524"/>
            <a:ext cx="7110412" cy="1036911"/>
            <a:chOff x="727" y="1339"/>
            <a:chExt cx="4479" cy="313"/>
          </a:xfrm>
        </p:grpSpPr>
        <p:sp>
          <p:nvSpPr>
            <p:cNvPr id="246822" name="Rectangle 38"/>
            <p:cNvSpPr>
              <a:spLocks noChangeArrowheads="1"/>
            </p:cNvSpPr>
            <p:nvPr/>
          </p:nvSpPr>
          <p:spPr bwMode="auto">
            <a:xfrm>
              <a:off x="727" y="1339"/>
              <a:ext cx="4479" cy="157"/>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٢  فأجعلك </a:t>
              </a:r>
              <a:r>
                <a:rPr kumimoji="0" lang="ar-JO" sz="2800" b="1" u="none" strike="noStrike" kern="1200" cap="none" spc="0" normalizeH="0" baseline="0" noProof="0" dirty="0">
                  <a:ln>
                    <a:noFill/>
                  </a:ln>
                  <a:solidFill>
                    <a:srgbClr val="00B0F0"/>
                  </a:solidFill>
                  <a:effectLst/>
                  <a:uLnTx/>
                  <a:uFillTx/>
                  <a:latin typeface="Arial" panose="020B0604020202020204" pitchFamily="34" charset="0"/>
                  <a:ea typeface="Accordance" panose="00000400000000000000" pitchFamily="2" charset="-78"/>
                  <a:cs typeface="Arial" panose="020B0604020202020204" pitchFamily="34" charset="0"/>
                </a:rPr>
                <a:t>أمة عظيمة </a:t>
              </a:r>
              <a:r>
                <a:rPr kumimoji="0" lang="ar-JO" sz="2800" b="1"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وأباركك وأعظم اسمك وتكون بركة</a:t>
              </a: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46789" name="Rectangle 5"/>
            <p:cNvSpPr>
              <a:spLocks noChangeArrowheads="1"/>
            </p:cNvSpPr>
            <p:nvPr/>
          </p:nvSpPr>
          <p:spPr bwMode="auto">
            <a:xfrm>
              <a:off x="1227" y="1513"/>
              <a:ext cx="180" cy="13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40"/>
          <p:cNvGrpSpPr>
            <a:grpSpLocks/>
          </p:cNvGrpSpPr>
          <p:nvPr/>
        </p:nvGrpSpPr>
        <p:grpSpPr bwMode="auto">
          <a:xfrm>
            <a:off x="302796" y="3856040"/>
            <a:ext cx="7656512" cy="712788"/>
            <a:chOff x="327" y="2429"/>
            <a:chExt cx="4865" cy="449"/>
          </a:xfrm>
        </p:grpSpPr>
        <p:sp>
          <p:nvSpPr>
            <p:cNvPr id="246817" name="Rectangle 33"/>
            <p:cNvSpPr>
              <a:spLocks noGrp="1" noRot="1" noMove="1" noResize="1" noEditPoints="1" noAdjustHandles="1" noChangeArrowheads="1" noChangeShapeType="1"/>
            </p:cNvSpPr>
            <p:nvPr/>
          </p:nvSpPr>
          <p:spPr bwMode="auto">
            <a:xfrm>
              <a:off x="327" y="2429"/>
              <a:ext cx="4865" cy="328"/>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٣ وأبارك مباركيك ولاعنك ألعنه </a:t>
              </a:r>
              <a:r>
                <a:rPr kumimoji="0" lang="ar-JO" sz="2800" b="1" u="none" strike="noStrike" kern="1200" cap="none" spc="0" normalizeH="0" baseline="0" noProof="0" dirty="0">
                  <a:ln>
                    <a:noFill/>
                  </a:ln>
                  <a:solidFill>
                    <a:srgbClr val="00B0F0"/>
                  </a:solidFill>
                  <a:effectLst/>
                  <a:uLnTx/>
                  <a:uFillTx/>
                  <a:latin typeface="Arial" panose="020B0604020202020204" pitchFamily="34" charset="0"/>
                  <a:ea typeface="Accordance" panose="00000400000000000000" pitchFamily="2" charset="-78"/>
                  <a:cs typeface="Arial" panose="020B0604020202020204" pitchFamily="34" charset="0"/>
                </a:rPr>
                <a:t>وتتبارك فيك جميع قبائل الأرض</a:t>
              </a:r>
              <a:endParaRPr kumimoji="0" lang="en-US" sz="2800" b="1" u="none" strike="noStrike" kern="1200" cap="none" spc="0" normalizeH="0" baseline="0" noProof="0" dirty="0">
                <a:ln>
                  <a:noFill/>
                </a:ln>
                <a:solidFill>
                  <a:srgbClr val="00B0F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46790" name="Rectangle 6"/>
            <p:cNvSpPr>
              <a:spLocks noChangeArrowheads="1"/>
            </p:cNvSpPr>
            <p:nvPr/>
          </p:nvSpPr>
          <p:spPr bwMode="auto">
            <a:xfrm>
              <a:off x="1207" y="2589"/>
              <a:ext cx="180" cy="28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46828" name="Freeform 4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6829" name="AutoShape 4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6830" name="Rectangle 46"/>
          <p:cNvSpPr>
            <a:spLocks noChangeArrowheads="1"/>
          </p:cNvSpPr>
          <p:nvPr/>
        </p:nvSpPr>
        <p:spPr bwMode="auto">
          <a:xfrm>
            <a:off x="8051800" y="3614738"/>
            <a:ext cx="106304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6831" name="AutoShape 4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6832" name="Line 4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6833" name="Line 4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6834" name="Rectangle 5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3803" name="Rectangle 51"/>
          <p:cNvSpPr>
            <a:spLocks noChangeArrowheads="1"/>
          </p:cNvSpPr>
          <p:nvPr/>
        </p:nvSpPr>
        <p:spPr bwMode="auto">
          <a:xfrm>
            <a:off x="7995820" y="4188290"/>
            <a:ext cx="1184692" cy="305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أرض. نسل. بركة</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3804" name="Rectangle 52"/>
          <p:cNvSpPr>
            <a:spLocks noChangeArrowheads="1"/>
          </p:cNvSpPr>
          <p:nvPr/>
        </p:nvSpPr>
        <p:spPr bwMode="auto">
          <a:xfrm>
            <a:off x="8152834" y="3751263"/>
            <a:ext cx="673260"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3805" name="Rectangle 53"/>
          <p:cNvSpPr>
            <a:spLocks noChangeArrowheads="1"/>
          </p:cNvSpPr>
          <p:nvPr/>
        </p:nvSpPr>
        <p:spPr bwMode="auto">
          <a:xfrm>
            <a:off x="8084729" y="3417888"/>
            <a:ext cx="698909"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46838" name="Line 54"/>
          <p:cNvSpPr>
            <a:spLocks noChangeShapeType="1"/>
          </p:cNvSpPr>
          <p:nvPr/>
        </p:nvSpPr>
        <p:spPr bwMode="auto">
          <a:xfrm flipV="1">
            <a:off x="8107363" y="3826669"/>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6839" name="Line 5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6840" name="Line 5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3809" name="Text Box 5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33810" name="Text Box 60"/>
          <p:cNvSpPr txBox="1">
            <a:spLocks noChangeArrowheads="1"/>
          </p:cNvSpPr>
          <p:nvPr/>
        </p:nvSpPr>
        <p:spPr bwMode="auto">
          <a:xfrm>
            <a:off x="8605435" y="6429653"/>
            <a:ext cx="37863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٣ </a:t>
            </a:r>
          </a:p>
        </p:txBody>
      </p:sp>
      <p:sp>
        <p:nvSpPr>
          <p:cNvPr id="246846" name="Rectangle 62"/>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14</a:t>
            </a:r>
          </a:p>
        </p:txBody>
      </p:sp>
      <p:sp>
        <p:nvSpPr>
          <p:cNvPr id="33812" name="Text Box 63"/>
          <p:cNvSpPr txBox="1">
            <a:spLocks noChangeArrowheads="1"/>
          </p:cNvSpPr>
          <p:nvPr/>
        </p:nvSpPr>
        <p:spPr bwMode="auto">
          <a:xfrm>
            <a:off x="6986396" y="6240870"/>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Handbook pg. 19-24</a:t>
            </a:r>
          </a:p>
        </p:txBody>
      </p:sp>
      <p:sp>
        <p:nvSpPr>
          <p:cNvPr id="246848" name="Text Box 64"/>
          <p:cNvSpPr txBox="1">
            <a:spLocks noChangeArrowheads="1"/>
          </p:cNvSpPr>
          <p:nvPr/>
        </p:nvSpPr>
        <p:spPr bwMode="auto">
          <a:xfrm>
            <a:off x="3403600" y="279400"/>
            <a:ext cx="4025900" cy="519113"/>
          </a:xfrm>
          <a:prstGeom prst="rect">
            <a:avLst/>
          </a:prstGeom>
          <a:noFill/>
          <a:ln w="9525">
            <a:noFill/>
            <a:miter lim="800000"/>
            <a:headEnd/>
            <a:tailEnd/>
          </a:ln>
          <a:effectLst/>
        </p:spPr>
        <p:txBody>
          <a:bodyPr>
            <a:spAutoFit/>
            <a:flatTx/>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6862" name="Text Box 78"/>
          <p:cNvSpPr txBox="1">
            <a:spLocks noChangeArrowheads="1"/>
          </p:cNvSpPr>
          <p:nvPr/>
        </p:nvSpPr>
        <p:spPr bwMode="auto">
          <a:xfrm>
            <a:off x="2870200" y="461615"/>
            <a:ext cx="3606800" cy="519113"/>
          </a:xfrm>
          <a:prstGeom prst="rect">
            <a:avLst/>
          </a:prstGeom>
          <a:noFill/>
          <a:ln w="9525">
            <a:noFill/>
            <a:miter lim="800000"/>
            <a:headEnd/>
            <a:tailEnd/>
          </a:ln>
          <a:effectLst>
            <a:outerShdw blurRad="63500" dist="107763" dir="2700000" algn="ctr" rotWithShape="0">
              <a:srgbClr val="000000">
                <a:alpha val="74998"/>
              </a:srgbClr>
            </a:outerShdw>
          </a:effectLst>
        </p:spPr>
        <p:txBody>
          <a:bodyPr wrap="square">
            <a:spAutoFit/>
            <a:flatTx/>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تكوين ١٢</a:t>
            </a:r>
            <a:endParaRPr kumimoji="0" lang="en-US" sz="2800" b="1"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46864" name="Rectangle 80"/>
          <p:cNvSpPr>
            <a:spLocks noChangeArrowheads="1"/>
          </p:cNvSpPr>
          <p:nvPr/>
        </p:nvSpPr>
        <p:spPr bwMode="auto">
          <a:xfrm>
            <a:off x="261091" y="-109"/>
            <a:ext cx="1324080" cy="17209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٧ </a:t>
            </a:r>
            <a:endParaRPr kumimoji="0" lang="en-US" sz="2800" b="1"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 name="Rectangle 40">
            <a:extLst>
              <a:ext uri="{FF2B5EF4-FFF2-40B4-BE49-F238E27FC236}">
                <a16:creationId xmlns:a16="http://schemas.microsoft.com/office/drawing/2014/main" id="{F3335407-5FAD-65E3-7D16-6CE2072E56F7}"/>
              </a:ext>
            </a:extLst>
          </p:cNvPr>
          <p:cNvSpPr txBox="1">
            <a:spLocks noChangeArrowheads="1"/>
          </p:cNvSpPr>
          <p:nvPr/>
        </p:nvSpPr>
        <p:spPr bwMode="auto">
          <a:xfrm>
            <a:off x="5069807" y="-64101"/>
            <a:ext cx="4038600" cy="457200"/>
          </a:xfrm>
          <a:prstGeom prst="rect">
            <a:avLst/>
          </a:prstGeom>
          <a:ln>
            <a:miter lim="800000"/>
            <a:headEnd/>
            <a:tailEnd/>
          </a:ln>
        </p:spPr>
        <p:txBody>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D34A"/>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العناصر الثلاثة الأساسية</a:t>
            </a:r>
            <a:endParaRPr kumimoji="0" lang="en-US" sz="2400" b="1" u="none" strike="noStrike" kern="0" cap="none" spc="0" normalizeH="0" baseline="0" noProof="0" dirty="0">
              <a:ln>
                <a:noFill/>
              </a:ln>
              <a:solidFill>
                <a:srgbClr val="FFD34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2607039"/>
      </p:ext>
    </p:extLst>
  </p:cSld>
  <p:clrMapOvr>
    <a:overrideClrMapping bg1="dk2" tx1="lt1" bg2="dk1" tx2="lt2" accent1="accent1" accent2="accent2" accent3="accent3" accent4="accent4" accent5="accent5" accent6="accent6" hlink="hlink" folHlink="folHlink"/>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ar-JO" altLang="zh-CN" sz="3200" dirty="0">
                <a:solidFill>
                  <a:schemeClr val="bg1"/>
                </a:solidFill>
                <a:cs typeface="Arial" panose="020B0604020202020204" pitchFamily="34" charset="0"/>
              </a:rPr>
              <a:t>حدود الأرض الموعودة لإبراهيم</a:t>
            </a:r>
            <a:endParaRPr kumimoji="1" lang="en-US" altLang="zh-CN" sz="2000" dirty="0">
              <a:solidFill>
                <a:schemeClr val="bg1"/>
              </a:solidFill>
              <a:cs typeface="Arial" panose="020B0604020202020204" pitchFamily="34"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 Box 8"/>
          <p:cNvSpPr txBox="1">
            <a:spLocks noChangeArrowheads="1"/>
          </p:cNvSpPr>
          <p:nvPr/>
        </p:nvSpPr>
        <p:spPr bwMode="auto">
          <a:xfrm>
            <a:off x="4779194" y="4182627"/>
            <a:ext cx="4460062" cy="2246769"/>
          </a:xfrm>
          <a:prstGeom prst="rect">
            <a:avLst/>
          </a:prstGeom>
          <a:gradFill rotWithShape="1">
            <a:gsLst>
              <a:gs pos="0">
                <a:srgbClr val="663300"/>
              </a:gs>
              <a:gs pos="100000">
                <a:srgbClr val="2F1800"/>
              </a:gs>
            </a:gsLst>
            <a:path path="shape">
              <a:fillToRect l="50000" t="50000" r="50000" b="50000"/>
            </a:path>
          </a:gra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تكوين ١٥: ١٨</a:t>
            </a:r>
            <a:endParaRPr kumimoji="0" lang="en-US"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في ذلك اليوم قطع الرب مع أبرام ميثاقاً قائلاً: لنسلك أعطي هذه الأرض من نهر مصر إلى النهر الكبير نهر الفرات</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357812" y="2384979"/>
            <a:ext cx="1752077"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لبنان</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4" name="Text Box 9"/>
          <p:cNvSpPr txBox="1">
            <a:spLocks noChangeArrowheads="1"/>
          </p:cNvSpPr>
          <p:nvPr/>
        </p:nvSpPr>
        <p:spPr bwMode="auto">
          <a:xfrm>
            <a:off x="2536746" y="3048860"/>
            <a:ext cx="157767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إسرائيل</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8" name="Text Box 9"/>
          <p:cNvSpPr txBox="1">
            <a:spLocks noChangeArrowheads="1"/>
          </p:cNvSpPr>
          <p:nvPr/>
        </p:nvSpPr>
        <p:spPr bwMode="auto">
          <a:xfrm>
            <a:off x="1139707" y="4447382"/>
            <a:ext cx="109837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مصر</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5" name="Text Box 9"/>
          <p:cNvSpPr txBox="1">
            <a:spLocks noChangeArrowheads="1"/>
          </p:cNvSpPr>
          <p:nvPr/>
        </p:nvSpPr>
        <p:spPr bwMode="auto">
          <a:xfrm>
            <a:off x="2752167" y="1779142"/>
            <a:ext cx="131318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سوريا</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9" name="Text Box 9"/>
          <p:cNvSpPr txBox="1">
            <a:spLocks noChangeArrowheads="1"/>
          </p:cNvSpPr>
          <p:nvPr/>
        </p:nvSpPr>
        <p:spPr bwMode="auto">
          <a:xfrm>
            <a:off x="3363866" y="3618515"/>
            <a:ext cx="132279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الأردن</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36610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ar-JO" altLang="zh-CN" sz="2800" dirty="0">
                <a:solidFill>
                  <a:schemeClr val="bg1"/>
                </a:solidFill>
                <a:cs typeface="Arial" panose="020B0604020202020204" pitchFamily="34" charset="0"/>
              </a:rPr>
              <a:t>الأرض الأبدية لنسل إبراهيم</a:t>
            </a:r>
            <a:endParaRPr kumimoji="1" lang="en-US" altLang="zh-CN" sz="1800" dirty="0">
              <a:solidFill>
                <a:schemeClr val="bg1"/>
              </a:solidFill>
              <a:cs typeface="Arial" panose="020B0604020202020204" pitchFamily="34"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 Box 8"/>
          <p:cNvSpPr txBox="1">
            <a:spLocks noChangeArrowheads="1"/>
          </p:cNvSpPr>
          <p:nvPr/>
        </p:nvSpPr>
        <p:spPr bwMode="auto">
          <a:xfrm>
            <a:off x="3612551" y="726885"/>
            <a:ext cx="5531449" cy="5509200"/>
          </a:xfrm>
          <a:prstGeom prst="rect">
            <a:avLst/>
          </a:prstGeom>
          <a:gradFill rotWithShape="1">
            <a:gsLst>
              <a:gs pos="0">
                <a:srgbClr val="663300"/>
              </a:gs>
              <a:gs pos="100000">
                <a:srgbClr val="2F1800"/>
              </a:gs>
            </a:gsLst>
            <a:path path="shape">
              <a:fillToRect l="50000" t="50000" r="50000" b="50000"/>
            </a:path>
          </a:gra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تكوين 17: 7-8</a:t>
            </a:r>
            <a:endParaRPr kumimoji="0" lang="en-US" sz="44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وأقيم عهدي بيني وبينك وبين </a:t>
            </a:r>
            <a:r>
              <a:rPr kumimoji="0" lang="ar-JO" sz="44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نسلك</a:t>
            </a:r>
            <a:r>
              <a:rPr kumimoji="0" lang="ar-JO"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من بعدك في أجيالهم </a:t>
            </a:r>
            <a:r>
              <a:rPr kumimoji="0" lang="ar-JO" sz="44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عهداً أبدياً </a:t>
            </a:r>
            <a:r>
              <a:rPr kumimoji="0" lang="ar-JO"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لأكون إلهاً لك و</a:t>
            </a:r>
            <a:r>
              <a:rPr kumimoji="0" lang="ar-JO" sz="44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لنسلك</a:t>
            </a:r>
            <a:r>
              <a:rPr kumimoji="0" lang="ar-JO"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من بعدك وأعطي لك و</a:t>
            </a:r>
            <a:r>
              <a:rPr kumimoji="0" lang="ar-JO" sz="44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لنسلك</a:t>
            </a:r>
            <a:r>
              <a:rPr kumimoji="0" lang="ar-JO"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من بعدك أرض غربتك كل أرض كنعان </a:t>
            </a:r>
            <a:r>
              <a:rPr kumimoji="0" lang="ar-JO" sz="44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ملكاً أبدياً</a:t>
            </a:r>
            <a:r>
              <a:rPr kumimoji="0" lang="ar-JO"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وأكون إلههم</a:t>
            </a:r>
            <a:endParaRPr kumimoji="0" 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4" name="Text Box 9"/>
          <p:cNvSpPr txBox="1">
            <a:spLocks noChangeArrowheads="1"/>
          </p:cNvSpPr>
          <p:nvPr/>
        </p:nvSpPr>
        <p:spPr bwMode="auto">
          <a:xfrm>
            <a:off x="1953323" y="2659559"/>
            <a:ext cx="157767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إسرائيل</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030127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fltVal val="0"/>
                                          </p:val>
                                        </p:tav>
                                        <p:tav tm="100000">
                                          <p:val>
                                            <p:strVal val="#ppt_w"/>
                                          </p:val>
                                        </p:tav>
                                      </p:tavLst>
                                    </p:anim>
                                    <p:anim calcmode="lin" valueType="num">
                                      <p:cBhvr>
                                        <p:cTn id="12" dur="1000" fill="hold"/>
                                        <p:tgtEl>
                                          <p:spTgt spid="11"/>
                                        </p:tgtEl>
                                        <p:attrNameLst>
                                          <p:attrName>ppt_h</p:attrName>
                                        </p:attrNameLst>
                                      </p:cBhvr>
                                      <p:tavLst>
                                        <p:tav tm="0">
                                          <p:val>
                                            <p:fltVal val="0"/>
                                          </p:val>
                                        </p:tav>
                                        <p:tav tm="100000">
                                          <p:val>
                                            <p:strVal val="#ppt_h"/>
                                          </p:val>
                                        </p:tav>
                                      </p:tavLst>
                                    </p:anim>
                                    <p:anim calcmode="lin" valueType="num">
                                      <p:cBhvr>
                                        <p:cTn id="13"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tx2">
                <a:lumMod val="75000"/>
              </a:schemeClr>
            </a:gs>
          </a:gsLst>
          <a:lin ang="5400000" scaled="1"/>
        </a:gradFill>
        <a:effectLst/>
      </p:bgPr>
    </p:bg>
    <p:spTree>
      <p:nvGrpSpPr>
        <p:cNvPr id="1" name=""/>
        <p:cNvGrpSpPr/>
        <p:nvPr/>
      </p:nvGrpSpPr>
      <p:grpSpPr>
        <a:xfrm>
          <a:off x="0" y="0"/>
          <a:ext cx="0" cy="0"/>
          <a:chOff x="0" y="0"/>
          <a:chExt cx="0" cy="0"/>
        </a:xfrm>
      </p:grpSpPr>
      <p:sp>
        <p:nvSpPr>
          <p:cNvPr id="432130" name="Title 1"/>
          <p:cNvSpPr>
            <a:spLocks noGrp="1"/>
          </p:cNvSpPr>
          <p:nvPr>
            <p:ph type="title"/>
          </p:nvPr>
        </p:nvSpPr>
        <p:spPr>
          <a:xfrm>
            <a:off x="395536" y="365125"/>
            <a:ext cx="8424936" cy="5944195"/>
          </a:xfrm>
        </p:spPr>
        <p:txBody>
          <a:bodyPr anchor="t"/>
          <a:lstStyle/>
          <a:p>
            <a:pPr rtl="1"/>
            <a:r>
              <a:rPr lang="ar-SA" sz="4800" b="1" dirty="0">
                <a:solidFill>
                  <a:srgbClr val="FFFFFF"/>
                </a:solidFill>
                <a:latin typeface="Arial" panose="020B0604020202020204" pitchFamily="34" charset="0"/>
                <a:cs typeface="Arial" panose="020B0604020202020204" pitchFamily="34" charset="0"/>
              </a:rPr>
              <a:t>تثنية ٧ : ٧-٨</a:t>
            </a:r>
            <a:br>
              <a:rPr lang="en-US" sz="4800" b="1" dirty="0">
                <a:solidFill>
                  <a:srgbClr val="FFFFFF"/>
                </a:solidFill>
                <a:latin typeface="Arial" panose="020B0604020202020204" pitchFamily="34" charset="0"/>
                <a:cs typeface="Arial" panose="020B0604020202020204" pitchFamily="34" charset="0"/>
              </a:rPr>
            </a:br>
            <a:br>
              <a:rPr lang="ar-SA" sz="4800" b="1" dirty="0">
                <a:solidFill>
                  <a:srgbClr val="FFFFFF"/>
                </a:solidFill>
                <a:latin typeface="Arial" panose="020B0604020202020204" pitchFamily="34" charset="0"/>
                <a:cs typeface="Arial" panose="020B0604020202020204" pitchFamily="34" charset="0"/>
              </a:rPr>
            </a:br>
            <a:r>
              <a:rPr lang="ar-SA" sz="4800" b="1" dirty="0">
                <a:solidFill>
                  <a:srgbClr val="FFFFFF"/>
                </a:solidFill>
                <a:latin typeface="Arial" panose="020B0604020202020204" pitchFamily="34" charset="0"/>
                <a:cs typeface="Arial" panose="020B0604020202020204" pitchFamily="34" charset="0"/>
              </a:rPr>
              <a:t>7 ليس من كونكم أكثر من سائر الشعوب التصق الرب بكم واختاركم، لأنكم أقل من سائر الشعوب.</a:t>
            </a:r>
            <a:r>
              <a:rPr lang="ar-JO" sz="4800" b="1" dirty="0">
                <a:solidFill>
                  <a:srgbClr val="FFFFFF"/>
                </a:solidFill>
                <a:latin typeface="Arial" panose="020B0604020202020204" pitchFamily="34" charset="0"/>
                <a:cs typeface="Arial" panose="020B0604020202020204" pitchFamily="34" charset="0"/>
              </a:rPr>
              <a:t> 8 </a:t>
            </a:r>
            <a:r>
              <a:rPr lang="ar-SA" sz="4800" b="1" dirty="0">
                <a:solidFill>
                  <a:srgbClr val="FFFFFF"/>
                </a:solidFill>
                <a:latin typeface="Arial" panose="020B0604020202020204" pitchFamily="34" charset="0"/>
                <a:cs typeface="Arial" panose="020B0604020202020204" pitchFamily="34" charset="0"/>
              </a:rPr>
              <a:t>بل من محبة الرب إياكم، وحفظه القسم الذي أقسم لآبائكم، أخرجكم الرب بيد شديدة وفداكم من بيت العبودية من يد فرعون ملك مصر.</a:t>
            </a:r>
          </a:p>
        </p:txBody>
      </p:sp>
    </p:spTree>
    <p:extLst>
      <p:ext uri="{BB962C8B-B14F-4D97-AF65-F5344CB8AC3E}">
        <p14:creationId xmlns:p14="http://schemas.microsoft.com/office/powerpoint/2010/main" val="2106560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625" y="1268760"/>
            <a:ext cx="9119273" cy="5574353"/>
          </a:xfrm>
          <a:prstGeom prst="rect">
            <a:avLst/>
          </a:prstGeom>
        </p:spPr>
      </p:pic>
      <p:sp>
        <p:nvSpPr>
          <p:cNvPr id="184322" name="Title 1"/>
          <p:cNvSpPr>
            <a:spLocks noGrp="1"/>
          </p:cNvSpPr>
          <p:nvPr>
            <p:ph type="title" idx="4294967295"/>
          </p:nvPr>
        </p:nvSpPr>
        <p:spPr>
          <a:xfrm>
            <a:off x="5508104" y="0"/>
            <a:ext cx="3635896" cy="2025923"/>
          </a:xfrm>
        </p:spPr>
        <p:txBody>
          <a:bodyPr/>
          <a:lstStyle/>
          <a:p>
            <a:pPr>
              <a:defRPr/>
            </a:pPr>
            <a:r>
              <a:rPr lang="ar-JO" sz="3600" dirty="0">
                <a:solidFill>
                  <a:srgbClr val="FFFFFF"/>
                </a:solidFill>
                <a:effectLst>
                  <a:glow rad="177800">
                    <a:schemeClr val="tx1"/>
                  </a:glow>
                </a:effectLst>
                <a:ea typeface="ＭＳ Ｐゴシック" charset="0"/>
              </a:rPr>
              <a:t>فقأ عيني        شمشون</a:t>
            </a:r>
            <a:endParaRPr lang="en-US" sz="3600" dirty="0">
              <a:solidFill>
                <a:srgbClr val="FFFFFF"/>
              </a:solidFill>
              <a:effectLst>
                <a:glow rad="177800">
                  <a:schemeClr val="tx1"/>
                </a:glow>
              </a:effectLst>
              <a:ea typeface="ＭＳ Ｐゴシック" charset="0"/>
            </a:endParaRPr>
          </a:p>
        </p:txBody>
      </p:sp>
    </p:spTree>
    <p:extLst>
      <p:ext uri="{BB962C8B-B14F-4D97-AF65-F5344CB8AC3E}">
        <p14:creationId xmlns:p14="http://schemas.microsoft.com/office/powerpoint/2010/main" val="2579370402"/>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ChangeArrowheads="1"/>
          </p:cNvSpPr>
          <p:nvPr/>
        </p:nvSpPr>
        <p:spPr bwMode="auto">
          <a:xfrm>
            <a:off x="620713" y="2428530"/>
            <a:ext cx="7989887" cy="2487540"/>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800" b="1"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1 و</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متى</a:t>
            </a:r>
            <a:r>
              <a:rPr kumimoji="0" lang="ar-JO" sz="2800" b="1"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 أتت عليك كل هذه الأمور البركة واللعنة، اللتان جعلتهما</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800" b="1"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 قدامك فإن رددت في قلبك بين جميع الأمم الذين طردك الرب إلهك</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800" b="1"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 إليهم، 2 ورجعت إلى الرب إلهك، وسمعت لصوته حسب كل ما أنا</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800" b="1"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 أوصيك به اليوم، أنت وبنوك، بكل قلبك وبكل نفسك، 3 يرد الرب</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800" b="1"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 إلهك سبيك ويرحمك، ويعود فيجمعك من جميع الشعوب</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800" b="1"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 الذين بددك إليهم الرب إلهك.</a:t>
            </a:r>
            <a:endParaRPr kumimoji="0" lang="en-US" sz="2800" b="1"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endParaRPr>
          </a:p>
        </p:txBody>
      </p:sp>
      <p:sp>
        <p:nvSpPr>
          <p:cNvPr id="23556" name="Rectangle 4"/>
          <p:cNvSpPr>
            <a:spLocks noChangeArrowheads="1"/>
          </p:cNvSpPr>
          <p:nvPr/>
        </p:nvSpPr>
        <p:spPr bwMode="auto">
          <a:xfrm>
            <a:off x="620713" y="160338"/>
            <a:ext cx="777456"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8800" b="0" i="0" u="none" strike="noStrike" kern="1200" cap="none" spc="0" normalizeH="0" baseline="0" noProof="0" dirty="0">
                <a:ln>
                  <a:noFill/>
                </a:ln>
                <a:solidFill>
                  <a:srgbClr val="FFD34A"/>
                </a:solidFill>
                <a:effectLst/>
                <a:uLnTx/>
                <a:uFillTx/>
                <a:latin typeface="Times" pitchFamily="-112" charset="0"/>
                <a:ea typeface="ＭＳ Ｐゴシック" charset="0"/>
              </a:rPr>
              <a:t>7</a:t>
            </a:r>
            <a:endParaRPr kumimoji="0" lang="en-US" sz="8800" b="0" i="0" u="none" strike="noStrike" kern="1200" cap="none" spc="0" normalizeH="0" baseline="0" noProof="0" dirty="0">
              <a:ln>
                <a:noFill/>
              </a:ln>
              <a:solidFill>
                <a:srgbClr val="FFD34A"/>
              </a:solidFill>
              <a:effectLst/>
              <a:uLnTx/>
              <a:uFillTx/>
              <a:latin typeface="Times" pitchFamily="-112" charset="0"/>
              <a:ea typeface="ＭＳ Ｐゴシック" charset="0"/>
            </a:endParaRPr>
          </a:p>
        </p:txBody>
      </p:sp>
      <p:sp>
        <p:nvSpPr>
          <p:cNvPr id="23558" name="Oval 6"/>
          <p:cNvSpPr>
            <a:spLocks noChangeArrowheads="1"/>
          </p:cNvSpPr>
          <p:nvPr/>
        </p:nvSpPr>
        <p:spPr bwMode="auto">
          <a:xfrm>
            <a:off x="1961322" y="2597426"/>
            <a:ext cx="1008112" cy="622852"/>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112" charset="-52"/>
              <a:ea typeface="ＭＳ Ｐゴシック" charset="0"/>
            </a:endParaRPr>
          </a:p>
        </p:txBody>
      </p:sp>
      <p:sp>
        <p:nvSpPr>
          <p:cNvPr id="342022" name="Text Box 25"/>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23578" name="Rectangle 26"/>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27</a:t>
            </a:r>
          </a:p>
        </p:txBody>
      </p:sp>
      <p:sp>
        <p:nvSpPr>
          <p:cNvPr id="342024" name="Text Box 28"/>
          <p:cNvSpPr txBox="1">
            <a:spLocks noChangeArrowheads="1"/>
          </p:cNvSpPr>
          <p:nvPr/>
        </p:nvSpPr>
        <p:spPr bwMode="auto">
          <a:xfrm>
            <a:off x="8610600" y="0"/>
            <a:ext cx="533400" cy="457200"/>
          </a:xfrm>
          <a:prstGeom prst="rect">
            <a:avLst/>
          </a:prstGeom>
          <a:solidFill>
            <a:srgbClr val="660033"/>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D34A"/>
                </a:solidFill>
                <a:effectLst/>
                <a:uLnTx/>
                <a:uFillTx/>
                <a:latin typeface="Times New Roman" charset="0"/>
                <a:ea typeface="ＭＳ Ｐゴシック" charset="0"/>
              </a:rPr>
              <a:t>44</a:t>
            </a:r>
            <a:endParaRPr kumimoji="0" lang="en-US" sz="2400" b="0" i="0" u="none" strike="noStrike" kern="1200" cap="none" spc="0" normalizeH="0" baseline="0" noProof="0" dirty="0">
              <a:ln>
                <a:noFill/>
              </a:ln>
              <a:solidFill>
                <a:srgbClr val="FFD34A"/>
              </a:solidFill>
              <a:effectLst/>
              <a:uLnTx/>
              <a:uFillTx/>
              <a:latin typeface="Times New Roman" charset="0"/>
              <a:ea typeface="ＭＳ Ｐゴシック" charset="0"/>
            </a:endParaRPr>
          </a:p>
        </p:txBody>
      </p:sp>
      <p:sp>
        <p:nvSpPr>
          <p:cNvPr id="23581" name="Rectangle 29"/>
          <p:cNvSpPr>
            <a:spLocks noGrp="1" noChangeArrowheads="1"/>
          </p:cNvSpPr>
          <p:nvPr>
            <p:ph type="title" idx="4294967295"/>
          </p:nvPr>
        </p:nvSpPr>
        <p:spPr bwMode="auto">
          <a:xfrm>
            <a:off x="1143000" y="337964"/>
            <a:ext cx="7772400" cy="652636"/>
          </a:xfrm>
          <a:prstGeom prst="rect">
            <a:avLst/>
          </a:prstGeom>
          <a:ln>
            <a:miter lim="800000"/>
            <a:headEnd/>
            <a:tailEnd/>
          </a:ln>
          <a:effectLst>
            <a:outerShdw blurRad="63500" dist="35921" dir="2700000" algn="ctr" rotWithShape="0">
              <a:srgbClr val="000000">
                <a:alpha val="74998"/>
              </a:srgbClr>
            </a:outerShdw>
          </a:effectLst>
        </p:spPr>
        <p:txBody>
          <a:bodyPr/>
          <a:lstStyle/>
          <a:p>
            <a:pPr algn="ctr" eaLnBrk="1" hangingPunct="1">
              <a:defRPr/>
            </a:pPr>
            <a:r>
              <a:rPr lang="ar-JO" sz="3200" b="1" dirty="0">
                <a:solidFill>
                  <a:schemeClr val="tx1"/>
                </a:solidFill>
                <a:effectLst/>
                <a:latin typeface="Arial" panose="020B0604020202020204" pitchFamily="34" charset="0"/>
                <a:ea typeface="ＭＳ Ｐゴシック" charset="0"/>
                <a:cs typeface="Arial" panose="020B0604020202020204" pitchFamily="34" charset="0"/>
              </a:rPr>
              <a:t>تثنية 30: 1- 4</a:t>
            </a:r>
            <a:endParaRPr lang="en-US" b="1" dirty="0">
              <a:latin typeface="Arial" panose="020B0604020202020204" pitchFamily="34" charset="0"/>
              <a:ea typeface="ＭＳ Ｐゴシック" charset="0"/>
              <a:cs typeface="Arial" panose="020B0604020202020204" pitchFamily="34" charset="0"/>
            </a:endParaRPr>
          </a:p>
        </p:txBody>
      </p:sp>
      <p:sp>
        <p:nvSpPr>
          <p:cNvPr id="30" name="Oval 6"/>
          <p:cNvSpPr>
            <a:spLocks noChangeArrowheads="1"/>
          </p:cNvSpPr>
          <p:nvPr/>
        </p:nvSpPr>
        <p:spPr bwMode="auto">
          <a:xfrm>
            <a:off x="6174568" y="3143198"/>
            <a:ext cx="1100874" cy="45064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112" charset="-52"/>
              <a:ea typeface="ＭＳ Ｐゴシック" charset="0"/>
            </a:endParaRPr>
          </a:p>
        </p:txBody>
      </p:sp>
      <p:sp>
        <p:nvSpPr>
          <p:cNvPr id="31" name="Oval 6"/>
          <p:cNvSpPr>
            <a:spLocks noChangeArrowheads="1"/>
          </p:cNvSpPr>
          <p:nvPr/>
        </p:nvSpPr>
        <p:spPr bwMode="auto">
          <a:xfrm>
            <a:off x="1398170" y="3593839"/>
            <a:ext cx="792088" cy="45064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112" charset="-52"/>
              <a:ea typeface="ＭＳ Ｐゴシック" charset="0"/>
            </a:endParaRPr>
          </a:p>
        </p:txBody>
      </p:sp>
      <p:sp>
        <p:nvSpPr>
          <p:cNvPr id="32" name="Oval 6"/>
          <p:cNvSpPr>
            <a:spLocks noChangeArrowheads="1"/>
          </p:cNvSpPr>
          <p:nvPr/>
        </p:nvSpPr>
        <p:spPr bwMode="auto">
          <a:xfrm>
            <a:off x="3458817" y="3869636"/>
            <a:ext cx="1113183" cy="649356"/>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112" charset="-52"/>
              <a:ea typeface="ＭＳ Ｐゴシック" charset="0"/>
            </a:endParaRPr>
          </a:p>
        </p:txBody>
      </p:sp>
    </p:spTree>
    <p:extLst>
      <p:ext uri="{BB962C8B-B14F-4D97-AF65-F5344CB8AC3E}">
        <p14:creationId xmlns:p14="http://schemas.microsoft.com/office/powerpoint/2010/main" val="3220820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3558"/>
                                        </p:tgtEl>
                                        <p:attrNameLst>
                                          <p:attrName>style.visibility</p:attrName>
                                        </p:attrNameLst>
                                      </p:cBhvr>
                                      <p:to>
                                        <p:strVal val="visible"/>
                                      </p:to>
                                    </p:set>
                                    <p:anim calcmode="lin" valueType="num">
                                      <p:cBhvr>
                                        <p:cTn id="7" dur="500" fill="hold"/>
                                        <p:tgtEl>
                                          <p:spTgt spid="23558"/>
                                        </p:tgtEl>
                                        <p:attrNameLst>
                                          <p:attrName>ppt_w</p:attrName>
                                        </p:attrNameLst>
                                      </p:cBhvr>
                                      <p:tavLst>
                                        <p:tav tm="0">
                                          <p:val>
                                            <p:fltVal val="0"/>
                                          </p:val>
                                        </p:tav>
                                        <p:tav tm="100000">
                                          <p:val>
                                            <p:strVal val="#ppt_w"/>
                                          </p:val>
                                        </p:tav>
                                      </p:tavLst>
                                    </p:anim>
                                    <p:anim calcmode="lin" valueType="num">
                                      <p:cBhvr>
                                        <p:cTn id="8" dur="500" fill="hold"/>
                                        <p:tgtEl>
                                          <p:spTgt spid="23558"/>
                                        </p:tgtEl>
                                        <p:attrNameLst>
                                          <p:attrName>ppt_h</p:attrName>
                                        </p:attrNameLst>
                                      </p:cBhvr>
                                      <p:tavLst>
                                        <p:tav tm="0">
                                          <p:val>
                                            <p:fltVal val="0"/>
                                          </p:val>
                                        </p:tav>
                                        <p:tav tm="100000">
                                          <p:val>
                                            <p:strVal val="#ppt_h"/>
                                          </p:val>
                                        </p:tav>
                                      </p:tavLst>
                                    </p:anim>
                                    <p:anim calcmode="lin" valueType="num">
                                      <p:cBhvr>
                                        <p:cTn id="9" dur="500" fill="hold"/>
                                        <p:tgtEl>
                                          <p:spTgt spid="23558"/>
                                        </p:tgtEl>
                                        <p:attrNameLst>
                                          <p:attrName>ppt_x</p:attrName>
                                        </p:attrNameLst>
                                      </p:cBhvr>
                                      <p:tavLst>
                                        <p:tav tm="0">
                                          <p:val>
                                            <p:fltVal val="0.5"/>
                                          </p:val>
                                        </p:tav>
                                        <p:tav tm="100000">
                                          <p:val>
                                            <p:strVal val="#ppt_x"/>
                                          </p:val>
                                        </p:tav>
                                      </p:tavLst>
                                    </p:anim>
                                    <p:anim calcmode="lin" valueType="num">
                                      <p:cBhvr>
                                        <p:cTn id="10" dur="500" fill="hold"/>
                                        <p:tgtEl>
                                          <p:spTgt spid="2355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 calcmode="lin" valueType="num">
                                      <p:cBhvr>
                                        <p:cTn id="16" dur="500" fill="hold"/>
                                        <p:tgtEl>
                                          <p:spTgt spid="30"/>
                                        </p:tgtEl>
                                        <p:attrNameLst>
                                          <p:attrName>ppt_x</p:attrName>
                                        </p:attrNameLst>
                                      </p:cBhvr>
                                      <p:tavLst>
                                        <p:tav tm="0">
                                          <p:val>
                                            <p:fltVal val="0.5"/>
                                          </p:val>
                                        </p:tav>
                                        <p:tav tm="100000">
                                          <p:val>
                                            <p:strVal val="#ppt_x"/>
                                          </p:val>
                                        </p:tav>
                                      </p:tavLst>
                                    </p:anim>
                                    <p:anim calcmode="lin" valueType="num">
                                      <p:cBhvr>
                                        <p:cTn id="17" dur="500" fill="hold"/>
                                        <p:tgtEl>
                                          <p:spTgt spid="3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anim calcmode="lin" valueType="num">
                                      <p:cBhvr>
                                        <p:cTn id="23" dur="500" fill="hold"/>
                                        <p:tgtEl>
                                          <p:spTgt spid="31"/>
                                        </p:tgtEl>
                                        <p:attrNameLst>
                                          <p:attrName>ppt_x</p:attrName>
                                        </p:attrNameLst>
                                      </p:cBhvr>
                                      <p:tavLst>
                                        <p:tav tm="0">
                                          <p:val>
                                            <p:fltVal val="0.5"/>
                                          </p:val>
                                        </p:tav>
                                        <p:tav tm="100000">
                                          <p:val>
                                            <p:strVal val="#ppt_x"/>
                                          </p:val>
                                        </p:tav>
                                      </p:tavLst>
                                    </p:anim>
                                    <p:anim calcmode="lin" valueType="num">
                                      <p:cBhvr>
                                        <p:cTn id="24" dur="500" fill="hold"/>
                                        <p:tgtEl>
                                          <p:spTgt spid="31"/>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anim calcmode="lin" valueType="num">
                                      <p:cBhvr>
                                        <p:cTn id="30" dur="500" fill="hold"/>
                                        <p:tgtEl>
                                          <p:spTgt spid="32"/>
                                        </p:tgtEl>
                                        <p:attrNameLst>
                                          <p:attrName>ppt_x</p:attrName>
                                        </p:attrNameLst>
                                      </p:cBhvr>
                                      <p:tavLst>
                                        <p:tav tm="0">
                                          <p:val>
                                            <p:fltVal val="0.5"/>
                                          </p:val>
                                        </p:tav>
                                        <p:tav tm="100000">
                                          <p:val>
                                            <p:strVal val="#ppt_x"/>
                                          </p:val>
                                        </p:tav>
                                      </p:tavLst>
                                    </p:anim>
                                    <p:anim calcmode="lin" valueType="num">
                                      <p:cBhvr>
                                        <p:cTn id="31" dur="500" fill="hold"/>
                                        <p:tgtEl>
                                          <p:spTgt spid="3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animBg="1"/>
      <p:bldP spid="30" grpId="0" animBg="1"/>
      <p:bldP spid="31" grpId="0" animBg="1"/>
      <p:bldP spid="32"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A Rabbi Reads the Qu’ran – Temple Beth Shalom">
            <a:extLst>
              <a:ext uri="{FF2B5EF4-FFF2-40B4-BE49-F238E27FC236}">
                <a16:creationId xmlns:a16="http://schemas.microsoft.com/office/drawing/2014/main" id="{89F37C54-9EA4-D1EB-E347-04B68018C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1357"/>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gradFill flip="none" rotWithShape="1">
            <a:gsLst>
              <a:gs pos="0">
                <a:schemeClr val="tx1"/>
              </a:gs>
              <a:gs pos="100000">
                <a:srgbClr val="AB7942"/>
              </a:gs>
            </a:gsLst>
            <a:path path="circle">
              <a:fillToRect l="50000" t="50000" r="50000" b="50000"/>
            </a:path>
            <a:tileRect/>
          </a:gradFill>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ea typeface="ＭＳ Ｐゴシック" charset="0"/>
              </a:rPr>
              <a:t>يقول القرآن أن الله أعطى الأرض لإسرائيل</a:t>
            </a:r>
            <a:endParaRPr lang="en-US" sz="28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1457011"/>
            <a:ext cx="9144000" cy="492782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{وَإِذْ قَالَ مُوسَى لِقَوْمِهِ يَاقَوْمِ اذْكُرُوا نِعْمَةَ اللَّهِ عَلَيْكُمْ إِذْ جَعَلَ فِيكُمْ أَنْبِيَاءَ وَجَعَلَكُمْ مُلُوكًا وَآتَاكُمْ مَا لَمْ يُؤْتِ أَحَدًا مِنَ الْعَالَمِينَ ، يَا قَوْمِ </a:t>
            </a:r>
            <a:r>
              <a:rPr lang="ar-JO" sz="2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ادْخُلُوا الْأَرْضَ الْمُقَدَّسَةَ الَّتِي كَتَبَ اللَّهُ لَكُمْ</a:t>
            </a: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 وَلَا تَرْتَدُّوا عَلَى أَدْبَارِكُمْ فَتَنْقَلِبُوا خَاسِرِينَ </a:t>
            </a:r>
          </a:p>
          <a:p>
            <a:pPr>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(السورة 5: 20-21)</a:t>
            </a:r>
            <a:endParaRPr lang="en-US" sz="2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5607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A Rabbi Reads the Qu’ran – Temple Beth Shalom">
            <a:extLst>
              <a:ext uri="{FF2B5EF4-FFF2-40B4-BE49-F238E27FC236}">
                <a16:creationId xmlns:a16="http://schemas.microsoft.com/office/drawing/2014/main" id="{89F37C54-9EA4-D1EB-E347-04B68018C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1357"/>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gradFill flip="none" rotWithShape="1">
            <a:gsLst>
              <a:gs pos="0">
                <a:schemeClr val="tx1"/>
              </a:gs>
              <a:gs pos="100000">
                <a:srgbClr val="AB7942"/>
              </a:gs>
            </a:gsLst>
            <a:path path="circle">
              <a:fillToRect l="50000" t="50000" r="50000" b="50000"/>
            </a:path>
            <a:tileRect/>
          </a:gradFill>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ea typeface="ＭＳ Ｐゴシック" charset="0"/>
              </a:rPr>
              <a:t>يقول القرآن أن الله أعطى الأرض لإسرائيل</a:t>
            </a:r>
            <a:endParaRPr lang="en-US" sz="2800" dirty="0">
              <a:effectLst>
                <a:glow rad="127000">
                  <a:schemeClr val="tx1"/>
                </a:glow>
              </a:effectLst>
              <a:ea typeface="ＭＳ Ｐゴシック" charset="0"/>
            </a:endParaRPr>
          </a:p>
        </p:txBody>
      </p:sp>
      <p:sp>
        <p:nvSpPr>
          <p:cNvPr id="3" name="Rectangle 2"/>
          <p:cNvSpPr txBox="1">
            <a:spLocks noChangeArrowheads="1"/>
          </p:cNvSpPr>
          <p:nvPr/>
        </p:nvSpPr>
        <p:spPr bwMode="auto">
          <a:xfrm>
            <a:off x="2743200" y="1457011"/>
            <a:ext cx="6400799" cy="492782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ستجد بوضوح شديد أن المفسرين التقليديين من القرنين الثامن والتاسع فصاعداً قد فسروا القرآن بشكل موحد ليقول صراحةً أن أرض إسرائيل قد أعطاها الله للشعب اليهودي كعهد أبدي. لا يوجد أي ادعاء إسلامي مضاد للأرض في أي مكان في مجموعة التفسيرات التقليدية.</a:t>
            </a:r>
            <a:endParaRPr lang="en-US" sz="2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 name="Picture 3">
            <a:extLst>
              <a:ext uri="{FF2B5EF4-FFF2-40B4-BE49-F238E27FC236}">
                <a16:creationId xmlns:a16="http://schemas.microsoft.com/office/drawing/2014/main" id="{247C70FF-7D37-A094-E152-70374D31CAA9}"/>
              </a:ext>
            </a:extLst>
          </p:cNvPr>
          <p:cNvPicPr>
            <a:picLocks noChangeAspect="1"/>
          </p:cNvPicPr>
          <p:nvPr/>
        </p:nvPicPr>
        <p:blipFill>
          <a:blip r:embed="rId4"/>
          <a:stretch>
            <a:fillRect/>
          </a:stretch>
        </p:blipFill>
        <p:spPr>
          <a:xfrm>
            <a:off x="78643" y="1838848"/>
            <a:ext cx="2483506" cy="3038730"/>
          </a:xfrm>
          <a:prstGeom prst="rect">
            <a:avLst/>
          </a:prstGeom>
        </p:spPr>
      </p:pic>
      <p:sp>
        <p:nvSpPr>
          <p:cNvPr id="5" name="Rectangle 2">
            <a:extLst>
              <a:ext uri="{FF2B5EF4-FFF2-40B4-BE49-F238E27FC236}">
                <a16:creationId xmlns:a16="http://schemas.microsoft.com/office/drawing/2014/main" id="{CAB80C87-7D62-6736-524B-A3CA09169DC7}"/>
              </a:ext>
            </a:extLst>
          </p:cNvPr>
          <p:cNvSpPr txBox="1">
            <a:spLocks noChangeArrowheads="1"/>
          </p:cNvSpPr>
          <p:nvPr/>
        </p:nvSpPr>
        <p:spPr bwMode="auto">
          <a:xfrm>
            <a:off x="78642" y="4838798"/>
            <a:ext cx="2311121" cy="17525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الشيخ الدكتور محمد الحسيني</a:t>
            </a:r>
            <a:endParaRPr lang="en-US" sz="2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3872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noChangeArrowheads="1"/>
          </p:cNvSpPr>
          <p:nvPr>
            <p:ph type="title"/>
          </p:nvPr>
        </p:nvSpPr>
        <p:spPr>
          <a:xfrm>
            <a:off x="301625" y="76200"/>
            <a:ext cx="8534400" cy="758825"/>
          </a:xfrm>
        </p:spPr>
        <p:txBody>
          <a:bodyPr/>
          <a:lstStyle/>
          <a:p>
            <a:r>
              <a:rPr lang="ar-JO" sz="4400" b="1" dirty="0">
                <a:solidFill>
                  <a:schemeClr val="tx1"/>
                </a:solidFill>
                <a:latin typeface="Arial" panose="020B0604020202020204" pitchFamily="34" charset="0"/>
                <a:ea typeface="ＭＳ Ｐゴシック" charset="0"/>
                <a:cs typeface="Arial" panose="020B0604020202020204" pitchFamily="34" charset="0"/>
              </a:rPr>
              <a:t>العهد الجديد</a:t>
            </a:r>
            <a:endParaRPr lang="en-US" sz="44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23234" name="Picture 2" descr="New_coven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5" y="1600200"/>
            <a:ext cx="3243263" cy="4648200"/>
          </a:xfrm>
          <a:prstGeom prst="rect">
            <a:avLst/>
          </a:prstGeom>
          <a:noFill/>
          <a:ln w="10160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223235" name="TextBox 4"/>
          <p:cNvSpPr txBox="1">
            <a:spLocks noChangeArrowheads="1"/>
          </p:cNvSpPr>
          <p:nvPr/>
        </p:nvSpPr>
        <p:spPr bwMode="auto">
          <a:xfrm>
            <a:off x="3048000" y="685800"/>
            <a:ext cx="316992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إر 31: 31-34</a:t>
            </a:r>
            <a:endParaRPr kumimoji="0" lang="en-US" sz="2400" b="1"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p:txBody>
      </p:sp>
      <p:sp>
        <p:nvSpPr>
          <p:cNvPr id="223236" name="Rectangle 3"/>
          <p:cNvSpPr txBox="1">
            <a:spLocks noChangeArrowheads="1"/>
          </p:cNvSpPr>
          <p:nvPr/>
        </p:nvSpPr>
        <p:spPr bwMode="auto">
          <a:xfrm>
            <a:off x="119063" y="1295400"/>
            <a:ext cx="5291137" cy="526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31</a:t>
            </a:r>
            <a:r>
              <a:rPr kumimoji="0" lang="ar-JO" sz="32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ها أيام تأتي يقول الرب وأقطع </a:t>
            </a:r>
            <a:r>
              <a:rPr kumimoji="0" lang="ar-JO" sz="3200" b="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مع بيت إسرائيل ومع بيت يهوذا</a:t>
            </a:r>
            <a:r>
              <a:rPr kumimoji="0" lang="ar-JO" sz="32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عهداً جديداً 32 ليس كالعهد الذي قطعته مع آبائهم يوم أمسكتهم بيدهم لأخرجهم من أرض مصر حين نقضوا عهدي فرفضتهم يقول الرب 33 بل هذا هو العهد الذي أقطعه مع بيت إسرائيل بعد تلك الأيام يقول الرب</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0480074"/>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Grp="1" noChangeArrowheads="1"/>
          </p:cNvSpPr>
          <p:nvPr>
            <p:ph type="title"/>
          </p:nvPr>
        </p:nvSpPr>
        <p:spPr>
          <a:xfrm>
            <a:off x="301625" y="76200"/>
            <a:ext cx="8534400" cy="758825"/>
          </a:xfrm>
        </p:spPr>
        <p:txBody>
          <a:bodyPr/>
          <a:lstStyle/>
          <a:p>
            <a:r>
              <a:rPr lang="ar-JO" sz="4400" b="1" dirty="0">
                <a:solidFill>
                  <a:schemeClr val="tx1"/>
                </a:solidFill>
                <a:latin typeface="Arial" panose="020B0604020202020204" pitchFamily="34" charset="0"/>
                <a:ea typeface="ＭＳ Ｐゴシック" charset="0"/>
                <a:cs typeface="Arial" panose="020B0604020202020204" pitchFamily="34" charset="0"/>
              </a:rPr>
              <a:t>العهد الجديد</a:t>
            </a:r>
            <a:endParaRPr lang="en-US" sz="44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25282" name="Picture 2" descr="New_coven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5" y="1600200"/>
            <a:ext cx="3243263" cy="4648200"/>
          </a:xfrm>
          <a:prstGeom prst="rect">
            <a:avLst/>
          </a:prstGeom>
          <a:noFill/>
          <a:ln w="10160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225283" name="TextBox 4"/>
          <p:cNvSpPr txBox="1">
            <a:spLocks noChangeArrowheads="1"/>
          </p:cNvSpPr>
          <p:nvPr/>
        </p:nvSpPr>
        <p:spPr bwMode="auto">
          <a:xfrm>
            <a:off x="3048000" y="685800"/>
            <a:ext cx="2895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إر 31: 31-34</a:t>
            </a:r>
            <a:endParaRPr kumimoji="0" lang="en-US" sz="2400" b="1"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p:txBody>
      </p:sp>
      <p:sp>
        <p:nvSpPr>
          <p:cNvPr id="225284" name="Rectangle 3"/>
          <p:cNvSpPr txBox="1">
            <a:spLocks noChangeArrowheads="1"/>
          </p:cNvSpPr>
          <p:nvPr/>
        </p:nvSpPr>
        <p:spPr bwMode="auto">
          <a:xfrm>
            <a:off x="0" y="1447800"/>
            <a:ext cx="5214938" cy="526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73050" marR="0" lvl="0" indent="-273050" algn="ctr" defTabSz="914400" rtl="0" eaLnBrk="1" fontAlgn="base" latinLnBrk="0" hangingPunct="1">
              <a:lnSpc>
                <a:spcPct val="100000"/>
              </a:lnSpc>
              <a:spcBef>
                <a:spcPct val="20000"/>
              </a:spcBef>
              <a:spcAft>
                <a:spcPct val="0"/>
              </a:spcAft>
              <a:buClr>
                <a:srgbClr val="D16349"/>
              </a:buClr>
              <a:buSzPct val="85000"/>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33ب أجعل شريعتي في داخلهم وأكتبها على قلوبهم وأكون لهم إلهاً وهم يكونون لي شعباً 34 ولا يعلمون بعد كل واحد صاحبه وكل واحد أخاه قائلين اعرفوا الرب لأنهم كلهم سيعرفونني من صغيرهم إلى كبيرهم يقول الرب لأني أصفح عن إثمهم ولا أذكر خطيتهم بعد</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1212716"/>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3"/>
          <p:cNvSpPr>
            <a:spLocks noChangeArrowheads="1"/>
          </p:cNvSpPr>
          <p:nvPr/>
        </p:nvSpPr>
        <p:spPr bwMode="auto">
          <a:xfrm>
            <a:off x="0" y="0"/>
            <a:ext cx="9144000" cy="6858000"/>
          </a:xfrm>
          <a:prstGeom prst="rect">
            <a:avLst/>
          </a:prstGeom>
          <a:gradFill rotWithShape="1">
            <a:gsLst>
              <a:gs pos="0">
                <a:srgbClr val="000090"/>
              </a:gs>
              <a:gs pos="100000">
                <a:schemeClr val="bg1"/>
              </a:gs>
            </a:gsLst>
            <a:path path="rect">
              <a:fillToRect l="100000" t="10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96258" name="Picture 3" descr="pastor-preach-cop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4000" y="2641600"/>
            <a:ext cx="63500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5410200" y="304800"/>
            <a:ext cx="3314700" cy="1828800"/>
          </a:xfrm>
          <a:solidFill>
            <a:schemeClr val="accent4"/>
          </a:solidFill>
        </p:spPr>
        <p:txBody>
          <a:bodyPr/>
          <a:lstStyle/>
          <a:p>
            <a:pPr algn="ctr">
              <a:defRPr/>
            </a:pPr>
            <a:r>
              <a:rPr lang="ar-JO" altLang="ja-JP" b="1" dirty="0">
                <a:solidFill>
                  <a:schemeClr val="bg1"/>
                </a:solidFill>
                <a:latin typeface="Arial" panose="020B0604020202020204" pitchFamily="34" charset="0"/>
                <a:ea typeface="Osaka" charset="0"/>
                <a:cs typeface="Arial" panose="020B0604020202020204" pitchFamily="34" charset="0"/>
              </a:rPr>
              <a:t>كيف نتخلص من اليهود؟</a:t>
            </a:r>
            <a:endParaRPr lang="en-US" b="1" dirty="0">
              <a:solidFill>
                <a:schemeClr val="bg1"/>
              </a:solidFill>
              <a:latin typeface="Arial" panose="020B0604020202020204" pitchFamily="34" charset="0"/>
              <a:ea typeface="Osaka" charset="0"/>
              <a:cs typeface="Arial" panose="020B0604020202020204" pitchFamily="34" charset="0"/>
            </a:endParaRPr>
          </a:p>
        </p:txBody>
      </p:sp>
      <p:sp>
        <p:nvSpPr>
          <p:cNvPr id="3" name="Title 1"/>
          <p:cNvSpPr txBox="1">
            <a:spLocks/>
          </p:cNvSpPr>
          <p:nvPr/>
        </p:nvSpPr>
        <p:spPr bwMode="auto">
          <a:xfrm>
            <a:off x="131991" y="0"/>
            <a:ext cx="5278209"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٣٥ هكذا قال الرب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الجاعل الشمس للإضاءة نهاراً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وفرائض القمر والنجوم للإضاءة ليلاً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الزاجر البحر حين تعج أمواجه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رب الجنود اسمه</a:t>
            </a:r>
            <a:r>
              <a:rPr kumimoji="0" lang="en-US"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3000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٣٦ إن كانت هذه الفرائض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تزول من أمامي يقول الرب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فإن نسل إسرائيل أيضاً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 يكف من أن يكون أمة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أمامي كل الأيام</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٣٧ هكذا قال الرب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إن كانت السماوات تقاس من فوق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وتفحص أساسات الأرض من أسفل</a:t>
            </a:r>
            <a:r>
              <a:rPr kumimoji="0" lang="ar-JO"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فإني أنا أيضاً أرفض كل نسل إسرائيل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 من أجل كل ما عملوا يقول الرب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rPr>
              <a:t>(إر ٣١: ٣٥-٣٧)</a:t>
            </a:r>
            <a:endParaRPr kumimoji="0" lang="en-US"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0163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35537041-488D-D044-B4EE-56712A5DA180}"/>
              </a:ext>
            </a:extLst>
          </p:cNvPr>
          <p:cNvSpPr txBox="1">
            <a:spLocks noChangeArrowheads="1"/>
          </p:cNvSpPr>
          <p:nvPr/>
        </p:nvSpPr>
        <p:spPr>
          <a:xfrm>
            <a:off x="2" y="2"/>
            <a:ext cx="9144688" cy="764704"/>
          </a:xfrm>
          <a:prstGeom prst="rect">
            <a:avLst/>
          </a:prstGeom>
          <a:noFill/>
          <a:ln w="9525">
            <a:noFill/>
            <a:miter lim="800000"/>
            <a:headEnd/>
            <a:tailEnd/>
          </a:ln>
          <a:effectLst/>
        </p:spPr>
        <p:txBody>
          <a:bodyPr lIns="91967" tIns="45986" rIns="91967" bIns="45986" anchor="ctr"/>
          <a:lstStyle>
            <a:defPPr>
              <a:defRPr lang="en-US"/>
            </a:defPPr>
            <a:lvl1pPr>
              <a:defRPr sz="2800" b="1">
                <a:solidFill>
                  <a:srgbClr val="FFFFFF"/>
                </a:solidFill>
                <a:effectLst>
                  <a:glow rad="228600">
                    <a:schemeClr val="tx1"/>
                  </a:glow>
                </a:effectLst>
                <a:latin typeface="Arial"/>
                <a:cs typeface="Arial"/>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سؤال رائع</a:t>
            </a:r>
            <a:r>
              <a:rPr kumimoji="0" lang="en-US"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  </a:t>
            </a:r>
            <a:r>
              <a:rPr kumimoji="0" lang="ar-JO"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أ</a:t>
            </a:r>
            <a:r>
              <a:rPr kumimoji="0" lang="ar-SA"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عمال ١ : ٦</a:t>
            </a:r>
            <a:r>
              <a:rPr kumimoji="0" lang="en-US"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a:t>
            </a:r>
            <a:endParaRPr kumimoji="0" lang="ar-SA"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77463DDD-7597-C444-9DC4-DBDB1A0FF2B5}"/>
              </a:ext>
            </a:extLst>
          </p:cNvPr>
          <p:cNvSpPr>
            <a:spLocks noChangeArrowheads="1"/>
          </p:cNvSpPr>
          <p:nvPr/>
        </p:nvSpPr>
        <p:spPr bwMode="auto">
          <a:xfrm>
            <a:off x="0" y="4149080"/>
            <a:ext cx="9144000" cy="2448272"/>
          </a:xfrm>
          <a:prstGeom prst="rect">
            <a:avLst/>
          </a:prstGeom>
          <a:no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2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أما هم المجتمعون فسألوه: يا رب هل في هذا الوقت ترد الملك إلى إسرائيل؟</a:t>
            </a:r>
            <a:r>
              <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9635064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1F161A56-4C8D-1EC3-3CF6-176A5FF5BCEC}"/>
              </a:ext>
            </a:extLst>
          </p:cNvPr>
          <p:cNvSpPr/>
          <p:nvPr/>
        </p:nvSpPr>
        <p:spPr bwMode="auto">
          <a:xfrm>
            <a:off x="395536" y="1340768"/>
            <a:ext cx="8568952" cy="3168352"/>
          </a:xfrm>
          <a:prstGeom prst="wedgeRoundRectCallout">
            <a:avLst>
              <a:gd name="adj1" fmla="val 40986"/>
              <a:gd name="adj2" fmla="val 110269"/>
              <a:gd name="adj3" fmla="val 16667"/>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93682" y="1196752"/>
            <a:ext cx="7898525" cy="3312368"/>
          </a:xfrm>
          <a:effectLst/>
        </p:spPr>
        <p:txBody>
          <a:bodyPr anchor="ctr"/>
          <a:lstStyle/>
          <a:p>
            <a:pPr>
              <a:defRPr/>
            </a:pPr>
            <a:r>
              <a:rPr lang="ar-SA" sz="6000" dirty="0">
                <a:solidFill>
                  <a:srgbClr val="000099"/>
                </a:solidFill>
                <a:effectLst/>
                <a:ea typeface="ＭＳ Ｐゴシック" charset="0"/>
              </a:rPr>
              <a:t>يا رب هل في هذا الوقت ترد الملك إلى إسرائيل؟ </a:t>
            </a:r>
            <a:endParaRPr lang="en-US" sz="6000" dirty="0">
              <a:solidFill>
                <a:srgbClr val="000099"/>
              </a:solidFill>
              <a:effectLst/>
              <a:ea typeface="ＭＳ Ｐゴシック" charset="0"/>
            </a:endParaRPr>
          </a:p>
        </p:txBody>
      </p:sp>
      <p:sp>
        <p:nvSpPr>
          <p:cNvPr id="3" name="Rectangle 2">
            <a:extLst>
              <a:ext uri="{FF2B5EF4-FFF2-40B4-BE49-F238E27FC236}">
                <a16:creationId xmlns:a16="http://schemas.microsoft.com/office/drawing/2014/main" id="{A54734E6-9D2D-9188-485A-BE6373187979}"/>
              </a:ext>
            </a:extLst>
          </p:cNvPr>
          <p:cNvSpPr txBox="1">
            <a:spLocks noChangeArrowheads="1"/>
          </p:cNvSpPr>
          <p:nvPr/>
        </p:nvSpPr>
        <p:spPr bwMode="auto">
          <a:xfrm>
            <a:off x="-63063" y="5661248"/>
            <a:ext cx="4776953" cy="1196934"/>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أ</a:t>
            </a:r>
            <a:r>
              <a:rPr kumimoji="0" lang="ar-SA"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عمال ١ : ٦</a:t>
            </a:r>
          </a:p>
        </p:txBody>
      </p:sp>
    </p:spTree>
    <p:extLst>
      <p:ext uri="{BB962C8B-B14F-4D97-AF65-F5344CB8AC3E}">
        <p14:creationId xmlns:p14="http://schemas.microsoft.com/office/powerpoint/2010/main" val="283043057"/>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DCC09675-643D-0B44-AE77-378E335525D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35537041-488D-D044-B4EE-56712A5DA180}"/>
              </a:ext>
            </a:extLst>
          </p:cNvPr>
          <p:cNvSpPr txBox="1">
            <a:spLocks noChangeArrowheads="1"/>
          </p:cNvSpPr>
          <p:nvPr/>
        </p:nvSpPr>
        <p:spPr>
          <a:xfrm>
            <a:off x="2" y="2"/>
            <a:ext cx="9144688" cy="764704"/>
          </a:xfrm>
          <a:prstGeom prst="rect">
            <a:avLst/>
          </a:prstGeom>
          <a:noFill/>
          <a:ln w="9525">
            <a:noFill/>
            <a:miter lim="800000"/>
            <a:headEnd/>
            <a:tailEnd/>
          </a:ln>
          <a:effectLst/>
        </p:spPr>
        <p:txBody>
          <a:bodyPr lIns="91967" tIns="45986" rIns="91967" bIns="45986" anchor="ctr"/>
          <a:lstStyle>
            <a:defPPr>
              <a:defRPr lang="en-US"/>
            </a:defPPr>
            <a:lvl1pPr>
              <a:defRPr sz="2800" b="1">
                <a:solidFill>
                  <a:srgbClr val="FFFFFF"/>
                </a:solidFill>
                <a:effectLst>
                  <a:glow rad="228600">
                    <a:schemeClr val="tx1"/>
                  </a:glow>
                </a:effectLst>
                <a:latin typeface="Arial"/>
                <a:cs typeface="Arial"/>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إجابة رائعة</a:t>
            </a:r>
            <a:r>
              <a:rPr kumimoji="0" lang="en-US"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  </a:t>
            </a:r>
            <a:r>
              <a:rPr kumimoji="0" lang="ar-SA"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اعمال ١ : ٧</a:t>
            </a:r>
            <a:r>
              <a:rPr kumimoji="0" lang="en-US"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a:t>
            </a:r>
            <a:endParaRPr kumimoji="0" lang="ar-SA"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77463DDD-7597-C444-9DC4-DBDB1A0FF2B5}"/>
              </a:ext>
            </a:extLst>
          </p:cNvPr>
          <p:cNvSpPr>
            <a:spLocks noChangeArrowheads="1"/>
          </p:cNvSpPr>
          <p:nvPr/>
        </p:nvSpPr>
        <p:spPr bwMode="auto">
          <a:xfrm>
            <a:off x="0" y="4149080"/>
            <a:ext cx="9144000" cy="2448272"/>
          </a:xfrm>
          <a:prstGeom prst="rect">
            <a:avLst/>
          </a:prstGeom>
          <a:no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فقال لهم:</a:t>
            </a:r>
            <a:br>
              <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br>
            <a:endPar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2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ليس لكم أن تعرفوا الأزمنة والأوقات التي جعلها الآب في سلطانه</a:t>
            </a:r>
            <a:endParaRPr kumimoji="0" lang="en-SG"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1716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idx="4294967295"/>
          </p:nvPr>
        </p:nvSpPr>
        <p:spPr>
          <a:xfrm>
            <a:off x="76199" y="304800"/>
            <a:ext cx="4495801" cy="990600"/>
          </a:xfrm>
          <a:effectLst>
            <a:outerShdw blurRad="63500" dist="35921" dir="2700000" algn="ctr" rotWithShape="0">
              <a:schemeClr val="tx2">
                <a:alpha val="74998"/>
              </a:schemeClr>
            </a:outerShdw>
          </a:effectLst>
        </p:spPr>
        <p:txBody>
          <a:bodyPr/>
          <a:lstStyle/>
          <a:p>
            <a:pPr eaLnBrk="1" hangingPunct="1">
              <a:defRPr/>
            </a:pPr>
            <a:r>
              <a:rPr lang="ar-JO" altLang="zh-CN" kern="1200" dirty="0">
                <a:solidFill>
                  <a:srgbClr val="FFFFFF"/>
                </a:solidFill>
                <a:effectLst>
                  <a:outerShdw blurRad="38100" dist="38100" dir="2700000" algn="tl">
                    <a:srgbClr val="000000"/>
                  </a:outerShdw>
                </a:effectLst>
              </a:rPr>
              <a:t>أعمال </a:t>
            </a:r>
            <a:r>
              <a:rPr lang="ar-JO" altLang="zh-CN" dirty="0">
                <a:solidFill>
                  <a:srgbClr val="FFFFFF"/>
                </a:solidFill>
                <a:effectLst>
                  <a:outerShdw blurRad="38100" dist="38100" dir="2700000" algn="tl">
                    <a:srgbClr val="000000"/>
                  </a:outerShdw>
                </a:effectLst>
              </a:rPr>
              <a:t>٨:١</a:t>
            </a:r>
            <a:endParaRPr lang="en-US" sz="1800" dirty="0">
              <a:ea typeface="ＭＳ Ｐゴシック" charset="0"/>
            </a:endParaRPr>
          </a:p>
        </p:txBody>
      </p:sp>
      <p:pic>
        <p:nvPicPr>
          <p:cNvPr id="241667" name="Picture 3" descr="Maps and Charts of Isra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68" name="Text Box 4"/>
          <p:cNvSpPr txBox="1">
            <a:spLocks noChangeArrowheads="1"/>
          </p:cNvSpPr>
          <p:nvPr/>
        </p:nvSpPr>
        <p:spPr bwMode="auto">
          <a:xfrm>
            <a:off x="179388" y="1591846"/>
            <a:ext cx="4316413" cy="3785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لكنكم ستنالون قوة متى حل الروح القدس عليكم وتكونون لي شهوداً في </a:t>
            </a:r>
            <a:r>
              <a:rPr kumimoji="0" lang="ar-SA" altLang="ja-JP" sz="4000" b="1" u="none" strike="noStrike" kern="1200" cap="none" spc="0" normalizeH="0" baseline="0" noProof="0" dirty="0">
                <a:ln>
                  <a:noFill/>
                </a:ln>
                <a:solidFill>
                  <a:srgbClr val="FF8000"/>
                </a:solidFill>
                <a:effectLst/>
                <a:uLnTx/>
                <a:uFillTx/>
                <a:latin typeface="Arial" panose="020B0604020202020204" pitchFamily="34" charset="0"/>
                <a:ea typeface="ＭＳ Ｐゴシック" charset="0"/>
                <a:cs typeface="Arial" panose="020B0604020202020204" pitchFamily="34" charset="0"/>
              </a:rPr>
              <a:t>أورشليم</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وفي كل </a:t>
            </a:r>
            <a:r>
              <a:rPr kumimoji="0" lang="ar-SA" altLang="ja-JP" sz="4000" b="1" u="none" strike="noStrike" kern="1200" cap="none" spc="0" normalizeH="0" baseline="0" noProof="0" dirty="0">
                <a:ln>
                  <a:noFill/>
                </a:ln>
                <a:solidFill>
                  <a:srgbClr val="A3A3E0"/>
                </a:solidFill>
                <a:effectLst/>
                <a:uLnTx/>
                <a:uFillTx/>
                <a:latin typeface="Arial" panose="020B0604020202020204" pitchFamily="34" charset="0"/>
                <a:ea typeface="ＭＳ Ｐゴシック" charset="0"/>
                <a:cs typeface="Arial" panose="020B0604020202020204" pitchFamily="34" charset="0"/>
              </a:rPr>
              <a:t>اليهودية</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a:t>
            </a:r>
            <a:r>
              <a:rPr kumimoji="0" lang="ar-SA" altLang="ja-JP" sz="4000" b="1" u="none" strike="noStrike" kern="1200" cap="none" spc="0" normalizeH="0" baseline="0" noProof="0" dirty="0">
                <a:ln>
                  <a:noFill/>
                </a:ln>
                <a:solidFill>
                  <a:srgbClr val="3333CC">
                    <a:lumMod val="60000"/>
                    <a:lumOff val="40000"/>
                  </a:srgbClr>
                </a:solidFill>
                <a:effectLst/>
                <a:uLnTx/>
                <a:uFillTx/>
                <a:latin typeface="Arial" panose="020B0604020202020204" pitchFamily="34" charset="0"/>
                <a:ea typeface="ＭＳ Ｐゴシック" charset="0"/>
                <a:cs typeface="Arial" panose="020B0604020202020204" pitchFamily="34" charset="0"/>
              </a:rPr>
              <a:t>السامرة</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وإلى </a:t>
            </a:r>
            <a:r>
              <a:rPr kumimoji="0" lang="ar-SA" altLang="ja-JP"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أقصى الأرض</a:t>
            </a:r>
            <a:endPar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81957" name="Freeform 5"/>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58" name="Text Box 6"/>
          <p:cNvSpPr txBox="1">
            <a:spLocks noChangeArrowheads="1"/>
          </p:cNvSpPr>
          <p:nvPr/>
        </p:nvSpPr>
        <p:spPr bwMode="auto">
          <a:xfrm>
            <a:off x="6858000" y="3276600"/>
            <a:ext cx="1676400" cy="584668"/>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اليهودية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59" name="Text Box 7"/>
          <p:cNvSpPr txBox="1">
            <a:spLocks noChangeArrowheads="1"/>
          </p:cNvSpPr>
          <p:nvPr/>
        </p:nvSpPr>
        <p:spPr bwMode="auto">
          <a:xfrm>
            <a:off x="4800600" y="228610"/>
            <a:ext cx="2286000" cy="584668"/>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أقصى الأرض</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81960" name="Freeform 8"/>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61" name="Freeform 9"/>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62" name="Text Box 10"/>
          <p:cNvSpPr txBox="1">
            <a:spLocks noChangeArrowheads="1"/>
          </p:cNvSpPr>
          <p:nvPr/>
        </p:nvSpPr>
        <p:spPr bwMode="auto">
          <a:xfrm>
            <a:off x="6629400" y="1981200"/>
            <a:ext cx="1828800" cy="584668"/>
          </a:xfrm>
          <a:prstGeom prst="rect">
            <a:avLst/>
          </a:prstGeom>
          <a:noFill/>
          <a:ln w="9525">
            <a:noFill/>
            <a:miter lim="800000"/>
            <a:headEnd/>
            <a:tailEnd/>
          </a:ln>
          <a:effectLst/>
        </p:spPr>
        <p:txBody>
          <a:bodyPr lIns="91334" tIns="45667" rIns="91334" bIns="45667">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السامرة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63" name="Text Box 11"/>
          <p:cNvSpPr txBox="1">
            <a:spLocks noChangeArrowheads="1"/>
          </p:cNvSpPr>
          <p:nvPr/>
        </p:nvSpPr>
        <p:spPr bwMode="auto">
          <a:xfrm>
            <a:off x="5148064" y="2628900"/>
            <a:ext cx="2667000" cy="584668"/>
          </a:xfrm>
          <a:prstGeom prst="rect">
            <a:avLst/>
          </a:prstGeom>
          <a:noFill/>
          <a:ln w="9525">
            <a:noFill/>
            <a:miter lim="800000"/>
            <a:headEnd/>
            <a:tailEnd/>
          </a:ln>
          <a:effectLst/>
        </p:spPr>
        <p:txBody>
          <a:bodyPr lIns="91334" tIns="45667" rIns="91334" bIns="45667">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أورشليم</a:t>
            </a:r>
            <a:endParaRPr kumimoji="0" lang="en-US"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64" name="AutoShape 12"/>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4256590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19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196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38195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1957"/>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81962">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8196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81964"/>
                                        </p:tgtEl>
                                        <p:attrNameLst>
                                          <p:attrName>style.visibility</p:attrName>
                                        </p:attrNameLst>
                                      </p:cBhvr>
                                      <p:to>
                                        <p:strVal val="visible"/>
                                      </p:to>
                                    </p:set>
                                    <p:animEffect transition="in" filter="wipe(down)">
                                      <p:cBhvr>
                                        <p:cTn id="24" dur="500"/>
                                        <p:tgtEl>
                                          <p:spTgt spid="381964"/>
                                        </p:tgtEl>
                                      </p:cBhvr>
                                    </p:animEffec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819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7" grpId="0" animBg="1"/>
      <p:bldP spid="381958" grpId="0" build="p" autoUpdateAnimBg="0"/>
      <p:bldP spid="381959" grpId="0" build="allAtOnce"/>
      <p:bldP spid="381960" grpId="0" animBg="1"/>
      <p:bldP spid="381961" grpId="0" animBg="1"/>
      <p:bldP spid="381962" grpId="0" build="p" autoUpdateAnimBg="0"/>
      <p:bldP spid="381963" grpId="0" build="p" autoUpdateAnimBg="0"/>
      <p:bldP spid="38196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الآشوريون</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764719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noChangeArrowheads="1"/>
          </p:cNvSpPr>
          <p:nvPr>
            <p:ph type="title"/>
          </p:nvPr>
        </p:nvSpPr>
        <p:spPr>
          <a:xfrm>
            <a:off x="4139952" y="19968"/>
            <a:ext cx="5026496" cy="1176784"/>
          </a:xfrm>
        </p:spPr>
        <p:txBody>
          <a:bodyPr/>
          <a:lstStyle/>
          <a:p>
            <a:pPr eaLnBrk="1" hangingPunct="1">
              <a:defRPr/>
            </a:pPr>
            <a:r>
              <a:rPr lang="ar-SA" dirty="0">
                <a:effectLst>
                  <a:outerShdw blurRad="38100" dist="38100" dir="2700000" algn="tl">
                    <a:srgbClr val="FFFFFF"/>
                  </a:outerShdw>
                </a:effectLst>
                <a:cs typeface="Arial" panose="020B0604020202020204" pitchFamily="34" charset="0"/>
              </a:rPr>
              <a:t>مملكة سياسية حرفية</a:t>
            </a:r>
            <a:endParaRPr lang="en-US" sz="2800" dirty="0">
              <a:effectLst>
                <a:outerShdw blurRad="38100" dist="38100" dir="2700000" algn="tl">
                  <a:srgbClr val="FFFFFF"/>
                </a:outerShdw>
              </a:effectLst>
              <a:cs typeface="Arial" panose="020B0604020202020204" pitchFamily="34" charset="0"/>
            </a:endParaRPr>
          </a:p>
        </p:txBody>
      </p:sp>
      <p:sp>
        <p:nvSpPr>
          <p:cNvPr id="24580" name="Rectangle 4"/>
          <p:cNvSpPr>
            <a:spLocks noGrp="1" noChangeArrowheads="1"/>
          </p:cNvSpPr>
          <p:nvPr>
            <p:ph type="body" idx="1"/>
          </p:nvPr>
        </p:nvSpPr>
        <p:spPr>
          <a:xfrm>
            <a:off x="22448" y="0"/>
            <a:ext cx="3973488" cy="6858000"/>
          </a:xfrm>
        </p:spPr>
        <p:txBody>
          <a:bodyPr anchor="ctr"/>
          <a:lstStyle/>
          <a:p>
            <a:pPr marL="461480" indent="-461480" algn="ctr" eaLnBrk="1" hangingPunct="1">
              <a:buNone/>
              <a:defRPr/>
            </a:pPr>
            <a:r>
              <a:rPr lang="ar-JO" sz="3600"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rPr>
              <a:t>فقال لهم يسوع: الحق أقول لكم: إنكم أنتم الذين تبعتموني في التجديد، متى جلس ابن الإنسان على كرسي مجده، تجلسون أنتم أيضاً على اثني عشر كرسياً تدينون أسباط إسرائيل الإثني عشر.</a:t>
            </a:r>
            <a:br>
              <a:rPr lang="en-US" sz="3600"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rPr>
            </a:br>
            <a:r>
              <a:rPr lang="en-US" sz="3600"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rPr>
              <a:t>(</a:t>
            </a:r>
            <a:r>
              <a:rPr lang="ar-SA" sz="3600"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rPr>
              <a:t>متى ١٩: ٢٨</a:t>
            </a:r>
            <a:r>
              <a:rPr lang="en-US" sz="3600"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rPr>
              <a:t>)</a:t>
            </a:r>
          </a:p>
        </p:txBody>
      </p:sp>
    </p:spTree>
    <p:extLst>
      <p:ext uri="{BB962C8B-B14F-4D97-AF65-F5344CB8AC3E}">
        <p14:creationId xmlns:p14="http://schemas.microsoft.com/office/powerpoint/2010/main" val="1146514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ircle(in)">
                                      <p:cBhvr>
                                        <p:cTn id="7" dur="2000"/>
                                        <p:tgtEl>
                                          <p:spTgt spid="245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9" name="Rectangle 4"/>
          <p:cNvSpPr>
            <a:spLocks noChangeArrowheads="1"/>
          </p:cNvSpPr>
          <p:nvPr/>
        </p:nvSpPr>
        <p:spPr bwMode="auto">
          <a:xfrm>
            <a:off x="135387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23332" name="Rectangle 5"/>
          <p:cNvSpPr>
            <a:spLocks noChangeArrowheads="1"/>
          </p:cNvSpPr>
          <p:nvPr/>
        </p:nvSpPr>
        <p:spPr bwMode="auto">
          <a:xfrm>
            <a:off x="1192212"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العهد النُّوحيُّ (مع نوح)</a:t>
            </a:r>
            <a:endParaRPr kumimoji="0" lang="en-US"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5" name="Rectangle 7"/>
          <p:cNvSpPr>
            <a:spLocks noChangeArrowheads="1"/>
          </p:cNvSpPr>
          <p:nvPr/>
        </p:nvSpPr>
        <p:spPr bwMode="auto">
          <a:xfrm>
            <a:off x="-119435" y="954089"/>
            <a:ext cx="1019027"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آدم يحكم مع الله تكوين 1: 26، 28؛ تكوين 2: 19</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6" name="Rectangle 8"/>
          <p:cNvSpPr>
            <a:spLocks noChangeArrowheads="1"/>
          </p:cNvSpPr>
          <p:nvPr/>
        </p:nvSpPr>
        <p:spPr bwMode="auto">
          <a:xfrm>
            <a:off x="683568" y="908720"/>
            <a:ext cx="1014486"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الشيطان يحكم بصفة إله هذا العالم           تكوين 3: 15؛           2 كور 4: 4</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7" name="Rectangle 9"/>
          <p:cNvSpPr>
            <a:spLocks noChangeArrowheads="1"/>
          </p:cNvSpPr>
          <p:nvPr/>
        </p:nvSpPr>
        <p:spPr bwMode="auto">
          <a:xfrm rot="16200000" flipH="1">
            <a:off x="-978343" y="3647306"/>
            <a:ext cx="3700463"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الإبراهيميّ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35" name="Rectangle 10"/>
          <p:cNvSpPr>
            <a:spLocks noChangeArrowheads="1"/>
          </p:cNvSpPr>
          <p:nvPr/>
        </p:nvSpPr>
        <p:spPr bwMode="auto">
          <a:xfrm>
            <a:off x="188092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6" name="Rectangle 11"/>
          <p:cNvSpPr>
            <a:spLocks noChangeArrowheads="1"/>
          </p:cNvSpPr>
          <p:nvPr/>
        </p:nvSpPr>
        <p:spPr bwMode="auto">
          <a:xfrm>
            <a:off x="290962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61" name="Rectangle 13"/>
          <p:cNvSpPr>
            <a:spLocks noChangeArrowheads="1"/>
          </p:cNvSpPr>
          <p:nvPr/>
        </p:nvSpPr>
        <p:spPr bwMode="auto">
          <a:xfrm>
            <a:off x="1896962" y="2214397"/>
            <a:ext cx="2663825"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عهد الأرض</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23341" name="Rectangle 14"/>
          <p:cNvSpPr>
            <a:spLocks noChangeArrowheads="1"/>
          </p:cNvSpPr>
          <p:nvPr/>
        </p:nvSpPr>
        <p:spPr bwMode="auto">
          <a:xfrm>
            <a:off x="226192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3" name="Rectangle 15"/>
          <p:cNvSpPr>
            <a:spLocks noChangeArrowheads="1"/>
          </p:cNvSpPr>
          <p:nvPr/>
        </p:nvSpPr>
        <p:spPr bwMode="auto">
          <a:xfrm>
            <a:off x="2442895" y="3212976"/>
            <a:ext cx="306546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الداوديّ</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4" name="Rectangle 16"/>
          <p:cNvSpPr>
            <a:spLocks noChangeArrowheads="1"/>
          </p:cNvSpPr>
          <p:nvPr/>
        </p:nvSpPr>
        <p:spPr bwMode="auto">
          <a:xfrm>
            <a:off x="3713540" y="4401263"/>
            <a:ext cx="1502054" cy="366767"/>
          </a:xfrm>
          <a:prstGeom prst="rect">
            <a:avLst/>
          </a:prstGeom>
          <a:noFill/>
          <a:ln w="12700">
            <a:noFill/>
            <a:miter lim="800000"/>
            <a:headEnd/>
            <a:tailEnd/>
          </a:ln>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الجديد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5" name="Rectangle 17"/>
          <p:cNvSpPr>
            <a:spLocks noChangeArrowheads="1"/>
          </p:cNvSpPr>
          <p:nvPr/>
        </p:nvSpPr>
        <p:spPr bwMode="auto">
          <a:xfrm>
            <a:off x="1958975" y="5589240"/>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الموسويّ</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43" name="Group 18"/>
          <p:cNvGrpSpPr>
            <a:grpSpLocks/>
          </p:cNvGrpSpPr>
          <p:nvPr/>
        </p:nvGrpSpPr>
        <p:grpSpPr bwMode="auto">
          <a:xfrm>
            <a:off x="5721350" y="1336675"/>
            <a:ext cx="165100" cy="279400"/>
            <a:chOff x="3584" y="867"/>
            <a:chExt cx="104" cy="176"/>
          </a:xfrm>
        </p:grpSpPr>
        <p:sp>
          <p:nvSpPr>
            <p:cNvPr id="113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3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469" name="Rectangle 21"/>
          <p:cNvSpPr>
            <a:spLocks noChangeArrowheads="1"/>
          </p:cNvSpPr>
          <p:nvPr/>
        </p:nvSpPr>
        <p:spPr bwMode="auto">
          <a:xfrm>
            <a:off x="1403648" y="947738"/>
            <a:ext cx="2135683"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عهود الله مع إبراهيم لإعادة تأسيس حُكْم الإنسان بواسطة إسرائيل بصفتها "مملكة كهنة"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12: 1 – 3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خروج 19: 6 </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تعليم الملكوت</a:t>
            </a:r>
            <a:endParaRPr kumimoji="0" lang="en-US" sz="1200" b="1"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6" name="Line 23"/>
          <p:cNvSpPr>
            <a:spLocks noChangeShapeType="1"/>
          </p:cNvSpPr>
          <p:nvPr/>
        </p:nvSpPr>
        <p:spPr bwMode="auto">
          <a:xfrm>
            <a:off x="696144" y="1123549"/>
            <a:ext cx="0" cy="406400"/>
          </a:xfrm>
          <a:prstGeom prst="line">
            <a:avLst/>
          </a:prstGeom>
          <a:noFill/>
          <a:ln w="12700">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73" name="Rectangle 25"/>
          <p:cNvSpPr>
            <a:spLocks noChangeArrowheads="1"/>
          </p:cNvSpPr>
          <p:nvPr/>
        </p:nvSpPr>
        <p:spPr bwMode="auto">
          <a:xfrm>
            <a:off x="-28408" y="1588568"/>
            <a:ext cx="1114259"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3</a:t>
            </a:r>
            <a:endParaRPr kumimoji="0" lang="en-US" sz="1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4" name="Rectangle 26"/>
          <p:cNvSpPr>
            <a:spLocks noChangeArrowheads="1"/>
          </p:cNvSpPr>
          <p:nvPr/>
        </p:nvSpPr>
        <p:spPr bwMode="auto">
          <a:xfrm>
            <a:off x="3379788" y="947738"/>
            <a:ext cx="13049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فشَلُ إسرائيل في الشهادة للأمم بصفتها مملكة كهنة يؤدِّي إلى إدانتها بواسطة السبي تحت حُكْمٍ أجنبيّ</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5" name="Rectangle 27"/>
          <p:cNvSpPr>
            <a:spLocks noChangeArrowheads="1"/>
          </p:cNvSpPr>
          <p:nvPr/>
        </p:nvSpPr>
        <p:spPr bwMode="auto">
          <a:xfrm>
            <a:off x="2831659" y="4622021"/>
            <a:ext cx="1969324" cy="114390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05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إر 31: 31 – 34 يعطي الوعد بالآتي:</a:t>
            </a:r>
            <a:endParaRPr kumimoji="0" lang="en-US" sz="105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الغفران</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سكنى الروح القدس</a:t>
            </a: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قلبٌ جديدٌ وفكرٌ جديدٌ وطبيعةٌ جديدةٌ</a:t>
            </a:r>
            <a:endParaRPr kumimoji="0" lang="en-US"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توحيد (لمُّ الشمل) إسرائيل ويهوذا</a:t>
            </a:r>
            <a:endParaRPr kumimoji="0" lang="en-US"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لا داعي للكرازة</a:t>
            </a:r>
            <a:endParaRPr kumimoji="0" lang="en-US"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6" name="Rectangle 28"/>
          <p:cNvSpPr>
            <a:spLocks noChangeArrowheads="1"/>
          </p:cNvSpPr>
          <p:nvPr/>
        </p:nvSpPr>
        <p:spPr bwMode="auto">
          <a:xfrm>
            <a:off x="2873091" y="3501008"/>
            <a:ext cx="2571768" cy="101309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صموئيل 7: 12 – 16 يعطي الوعد بالآتي: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أبناء/نسلٌ ("بيتٌ" لا يزول)</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مملكةٌ (سلالةٌ حاكمةٌ سياسيًّا)</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عرشٌ (حقُّ الحُكْم بواسطة أحفاد السلالة)</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الهيكل (ابن داود، سليمان، سيبنيه)</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7" name="Rectangle 29"/>
          <p:cNvSpPr>
            <a:spLocks noChangeArrowheads="1"/>
          </p:cNvSpPr>
          <p:nvPr/>
        </p:nvSpPr>
        <p:spPr bwMode="auto">
          <a:xfrm>
            <a:off x="1828582" y="2479675"/>
            <a:ext cx="3613150" cy="7822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15: 18 (قارِنْ مع تثنية 30: 1 – 10) يعطي الوعد بالآتي: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الأرض من وادي مصر إلى نهر الفرات (إشعياء 27: 12)</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امتلاكٌ أبديٌّ للأرض (تكوين 17: 8) بعد السبي واسترداد الأمَّة (العودة من السبي)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بركة العالم أجمع بواسطة الأرض (إشعياء 14: 1-2)</a:t>
            </a:r>
            <a:endParaRPr kumimoji="0" lang="en-US"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8" name="Rectangle 30"/>
          <p:cNvSpPr>
            <a:spLocks noChangeArrowheads="1"/>
          </p:cNvSpPr>
          <p:nvPr/>
        </p:nvSpPr>
        <p:spPr bwMode="auto">
          <a:xfrm>
            <a:off x="5796136" y="955675"/>
            <a:ext cx="101123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وسَّع يسوع ملكوته ليصبح ملكوتًا سرِّيًّا يشمل الكنيسة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13 </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9" name="Rectangle 31"/>
          <p:cNvSpPr>
            <a:spLocks noChangeArrowheads="1"/>
          </p:cNvSpPr>
          <p:nvPr/>
        </p:nvSpPr>
        <p:spPr bwMode="auto">
          <a:xfrm>
            <a:off x="4572000" y="947738"/>
            <a:ext cx="1179513"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رفضَتْ إسرائيل عرْضَ المسيَّا بشأن الملكوت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12: 41 – 42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23: 37 – 39 </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80" name="Rectangle 32"/>
          <p:cNvSpPr>
            <a:spLocks noChangeArrowheads="1"/>
          </p:cNvSpPr>
          <p:nvPr/>
        </p:nvSpPr>
        <p:spPr bwMode="auto">
          <a:xfrm>
            <a:off x="6660853" y="949325"/>
            <a:ext cx="1286046"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سيُخضِع يسوع أعداء إسرائيل، والأمَّة ستؤمن به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رومية 11: 26 – 27 </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5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7" name="Rectangle 34"/>
          <p:cNvSpPr>
            <a:spLocks noChangeArrowheads="1"/>
          </p:cNvSpPr>
          <p:nvPr/>
        </p:nvSpPr>
        <p:spPr bwMode="auto">
          <a:xfrm>
            <a:off x="5744967" y="4456113"/>
            <a:ext cx="3400423" cy="1193800"/>
          </a:xfrm>
          <a:prstGeom prst="rect">
            <a:avLst/>
          </a:prstGeom>
          <a:gradFill rotWithShape="0">
            <a:gsLst>
              <a:gs pos="0">
                <a:srgbClr val="438E00"/>
              </a:gs>
              <a:gs pos="100000">
                <a:srgbClr val="D9E8CC"/>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8" name="Rectangle 35"/>
          <p:cNvSpPr>
            <a:spLocks noChangeArrowheads="1"/>
          </p:cNvSpPr>
          <p:nvPr/>
        </p:nvSpPr>
        <p:spPr bwMode="auto">
          <a:xfrm>
            <a:off x="567822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9" name="Rectangle 36"/>
          <p:cNvSpPr>
            <a:spLocks noChangeArrowheads="1"/>
          </p:cNvSpPr>
          <p:nvPr/>
        </p:nvSpPr>
        <p:spPr bwMode="auto">
          <a:xfrm>
            <a:off x="7654727" y="2063750"/>
            <a:ext cx="1490663" cy="1211263"/>
          </a:xfrm>
          <a:prstGeom prst="rect">
            <a:avLst/>
          </a:prstGeom>
          <a:solidFill>
            <a:srgbClr val="CF0E3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0" name="Rectangle 37"/>
          <p:cNvSpPr>
            <a:spLocks noChangeArrowheads="1"/>
          </p:cNvSpPr>
          <p:nvPr/>
        </p:nvSpPr>
        <p:spPr bwMode="auto">
          <a:xfrm>
            <a:off x="5724128" y="3271838"/>
            <a:ext cx="3421262" cy="1312862"/>
          </a:xfrm>
          <a:prstGeom prst="rect">
            <a:avLst/>
          </a:prstGeom>
          <a:gradFill rotWithShape="0">
            <a:gsLst>
              <a:gs pos="0">
                <a:srgbClr val="CFC630"/>
              </a:gs>
              <a:gs pos="100000">
                <a:srgbClr val="FFFFFF"/>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86" name="Rectangle 38"/>
          <p:cNvSpPr>
            <a:spLocks noChangeArrowheads="1"/>
          </p:cNvSpPr>
          <p:nvPr/>
        </p:nvSpPr>
        <p:spPr bwMode="auto">
          <a:xfrm>
            <a:off x="5679806" y="2479675"/>
            <a:ext cx="1878013"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جرت إدانة اسرائيل لرفضها المسيَّا بالتشتُّت من الأرض فترة 19 قرنًا (70م – 1948م ) لكنَّها الآن استُرِدَّتْ جزئيًّا (حز 37: 1 – 7)</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87" name="Rectangle 39"/>
          <p:cNvSpPr>
            <a:spLocks noChangeArrowheads="1"/>
          </p:cNvSpPr>
          <p:nvPr/>
        </p:nvSpPr>
        <p:spPr bwMode="auto">
          <a:xfrm>
            <a:off x="5790943" y="3389313"/>
            <a:ext cx="1687504" cy="951543"/>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هو رأسٌ لكنيسته، والتي هي هيكلٌ روحيٌّ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(أفسس 2: 19 – 22؛ 2كورنثوس 6 : 16)</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88" name="Rectangle 40"/>
          <p:cNvSpPr>
            <a:spLocks noChangeArrowheads="1"/>
          </p:cNvSpPr>
          <p:nvPr/>
        </p:nvSpPr>
        <p:spPr bwMode="auto">
          <a:xfrm>
            <a:off x="5389990" y="4653136"/>
            <a:ext cx="2065617" cy="643766"/>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حلَّت العناصر الثلاثة الأولى من العهد الجديد محلَّ العهد الموسويّ</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لوقا 22: 20؛ 2كورنثوس 3: 6)</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6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5" name="Line 42"/>
          <p:cNvSpPr>
            <a:spLocks noChangeShapeType="1"/>
          </p:cNvSpPr>
          <p:nvPr/>
        </p:nvSpPr>
        <p:spPr bwMode="auto">
          <a:xfrm>
            <a:off x="7524328" y="1649413"/>
            <a:ext cx="0" cy="4038600"/>
          </a:xfrm>
          <a:prstGeom prst="line">
            <a:avLst/>
          </a:prstGeom>
          <a:noFill/>
          <a:ln w="25400">
            <a:solidFill>
              <a:srgbClr val="00000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1" name="Rectangle 43"/>
          <p:cNvSpPr>
            <a:spLocks noChangeArrowheads="1"/>
          </p:cNvSpPr>
          <p:nvPr/>
        </p:nvSpPr>
        <p:spPr bwMode="auto">
          <a:xfrm>
            <a:off x="7524328" y="2016408"/>
            <a:ext cx="906290"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  الألفيّ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المسيَّانيّ </a:t>
            </a:r>
            <a:endParaRPr kumimoji="0" lang="en-US" sz="13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67" name="Line 44"/>
          <p:cNvSpPr>
            <a:spLocks noChangeShapeType="1"/>
          </p:cNvSpPr>
          <p:nvPr/>
        </p:nvSpPr>
        <p:spPr bwMode="auto">
          <a:xfrm>
            <a:off x="8351570" y="2017713"/>
            <a:ext cx="0" cy="3657600"/>
          </a:xfrm>
          <a:prstGeom prst="line">
            <a:avLst/>
          </a:prstGeom>
          <a:noFill/>
          <a:ln w="12700">
            <a:solidFill>
              <a:srgbClr val="6E0043"/>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3" name="Rectangle 45"/>
          <p:cNvSpPr>
            <a:spLocks noChangeArrowheads="1"/>
          </p:cNvSpPr>
          <p:nvPr/>
        </p:nvSpPr>
        <p:spPr bwMode="auto">
          <a:xfrm>
            <a:off x="8314381" y="2033796"/>
            <a:ext cx="694414"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الملكوت الأبديّ  </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4" name="Rectangle 46"/>
          <p:cNvSpPr>
            <a:spLocks noChangeArrowheads="1"/>
          </p:cNvSpPr>
          <p:nvPr/>
        </p:nvSpPr>
        <p:spPr bwMode="auto">
          <a:xfrm>
            <a:off x="7433372" y="2404843"/>
            <a:ext cx="1049787" cy="93615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تجديدٌ كاملٌ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(حز 37: 8-28)</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عاصمة العالم</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(إشعياء 2: 1-5)</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5" name="Rectangle 47"/>
          <p:cNvSpPr>
            <a:spLocks noChangeArrowheads="1"/>
          </p:cNvSpPr>
          <p:nvPr/>
        </p:nvSpPr>
        <p:spPr bwMode="auto">
          <a:xfrm>
            <a:off x="8252001" y="2516002"/>
            <a:ext cx="934147" cy="62837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(رؤيا يوحنَّا 21 – 22)</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6" name="Rectangle 48"/>
          <p:cNvSpPr>
            <a:spLocks noChangeArrowheads="1"/>
          </p:cNvSpPr>
          <p:nvPr/>
        </p:nvSpPr>
        <p:spPr bwMode="auto">
          <a:xfrm>
            <a:off x="7478052" y="3324151"/>
            <a:ext cx="978294" cy="1320874"/>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يحكم العالم</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(إشعياء 11)</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مع القدّيسين</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(رؤيا يوحنَّا 5: 10؛ 20: 4-6)</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97" name="Rectangle 49"/>
          <p:cNvSpPr>
            <a:spLocks noChangeArrowheads="1"/>
          </p:cNvSpPr>
          <p:nvPr/>
        </p:nvSpPr>
        <p:spPr bwMode="auto">
          <a:xfrm>
            <a:off x="7764463" y="836712"/>
            <a:ext cx="1200025" cy="85921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المسيح يحكم على الكلِّ مع القدِّيسين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أفسس 1: 9 – 10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رؤيا يوحنَّا 20: 1 – 6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رؤيا يوحنَّا 22: 5ب</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1074" name="Group 54"/>
          <p:cNvGrpSpPr>
            <a:grpSpLocks/>
          </p:cNvGrpSpPr>
          <p:nvPr/>
        </p:nvGrpSpPr>
        <p:grpSpPr bwMode="auto">
          <a:xfrm>
            <a:off x="4561146" y="5383451"/>
            <a:ext cx="136694" cy="295738"/>
            <a:chOff x="3072" y="3418"/>
            <a:chExt cx="48" cy="134"/>
          </a:xfrm>
        </p:grpSpPr>
        <p:sp>
          <p:nvSpPr>
            <p:cNvPr id="112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06" name="Rectangle 58"/>
          <p:cNvSpPr>
            <a:spLocks noChangeArrowheads="1"/>
          </p:cNvSpPr>
          <p:nvPr/>
        </p:nvSpPr>
        <p:spPr bwMode="auto">
          <a:xfrm rot="16200000">
            <a:off x="1348951" y="2527273"/>
            <a:ext cx="689292"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الأرض</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7" name="Rectangle 59"/>
          <p:cNvSpPr>
            <a:spLocks noChangeArrowheads="1"/>
          </p:cNvSpPr>
          <p:nvPr/>
        </p:nvSpPr>
        <p:spPr bwMode="auto">
          <a:xfrm rot="16200000">
            <a:off x="1780413" y="3677417"/>
            <a:ext cx="594716"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النسل</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8" name="Rectangle 60"/>
          <p:cNvSpPr>
            <a:spLocks noChangeArrowheads="1"/>
          </p:cNvSpPr>
          <p:nvPr/>
        </p:nvSpPr>
        <p:spPr bwMode="auto">
          <a:xfrm rot="16200000">
            <a:off x="2428745" y="4881535"/>
            <a:ext cx="628378"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البركة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9" name="Rectangle 61"/>
          <p:cNvSpPr>
            <a:spLocks noChangeArrowheads="1"/>
          </p:cNvSpPr>
          <p:nvPr/>
        </p:nvSpPr>
        <p:spPr bwMode="auto">
          <a:xfrm rot="16200000">
            <a:off x="792289" y="3638038"/>
            <a:ext cx="1396217"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12: 1 - 3</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0" name="Rectangle 62"/>
          <p:cNvSpPr>
            <a:spLocks noChangeArrowheads="1"/>
          </p:cNvSpPr>
          <p:nvPr/>
        </p:nvSpPr>
        <p:spPr bwMode="auto">
          <a:xfrm>
            <a:off x="8278544" y="3389313"/>
            <a:ext cx="907604" cy="920765"/>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يُسلِّم المسيح المُلْك لله الآب</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(1كورنثوس 15: 24)</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80" name="Group 63"/>
          <p:cNvGrpSpPr>
            <a:grpSpLocks/>
          </p:cNvGrpSpPr>
          <p:nvPr/>
        </p:nvGrpSpPr>
        <p:grpSpPr bwMode="auto">
          <a:xfrm>
            <a:off x="7854950" y="1609998"/>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1081" name="Group 69"/>
          <p:cNvGrpSpPr>
            <a:grpSpLocks/>
          </p:cNvGrpSpPr>
          <p:nvPr/>
        </p:nvGrpSpPr>
        <p:grpSpPr bwMode="auto">
          <a:xfrm>
            <a:off x="4832024" y="5009399"/>
            <a:ext cx="621958" cy="171455"/>
            <a:chOff x="3024" y="3278"/>
            <a:chExt cx="746" cy="66"/>
          </a:xfrm>
        </p:grpSpPr>
        <p:sp>
          <p:nvSpPr>
            <p:cNvPr id="1117" name="Line 70"/>
            <p:cNvSpPr>
              <a:spLocks noChangeShapeType="1"/>
            </p:cNvSpPr>
            <p:nvPr/>
          </p:nvSpPr>
          <p:spPr bwMode="auto">
            <a:xfrm>
              <a:off x="3024" y="3312"/>
              <a:ext cx="672" cy="0"/>
            </a:xfrm>
            <a:prstGeom prst="line">
              <a:avLst/>
            </a:prstGeom>
            <a:noFill/>
            <a:ln w="12700">
              <a:solidFill>
                <a:schemeClr val="tx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82" name="Group 72"/>
          <p:cNvGrpSpPr>
            <a:grpSpLocks/>
          </p:cNvGrpSpPr>
          <p:nvPr/>
        </p:nvGrpSpPr>
        <p:grpSpPr bwMode="auto">
          <a:xfrm>
            <a:off x="4763563" y="5384721"/>
            <a:ext cx="2935944" cy="171798"/>
            <a:chOff x="3201" y="3458"/>
            <a:chExt cx="1858" cy="66"/>
          </a:xfrm>
        </p:grpSpPr>
        <p:sp>
          <p:nvSpPr>
            <p:cNvPr id="1115" name="Line 73"/>
            <p:cNvSpPr>
              <a:spLocks noChangeShapeType="1"/>
            </p:cNvSpPr>
            <p:nvPr/>
          </p:nvSpPr>
          <p:spPr bwMode="auto">
            <a:xfrm flipV="1">
              <a:off x="3201" y="3499"/>
              <a:ext cx="1818" cy="6"/>
            </a:xfrm>
            <a:prstGeom prst="line">
              <a:avLst/>
            </a:prstGeom>
            <a:noFill/>
            <a:ln w="12700">
              <a:solidFill>
                <a:srgbClr val="01020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6"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24" name="Rectangle 76"/>
          <p:cNvSpPr>
            <a:spLocks noChangeArrowheads="1"/>
          </p:cNvSpPr>
          <p:nvPr/>
        </p:nvSpPr>
        <p:spPr bwMode="auto">
          <a:xfrm>
            <a:off x="-82923" y="6430888"/>
            <a:ext cx="9263435" cy="48987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يُركِّز الكتاب المقدَّس على موضوع ثنائيَّة "الملكوت–العهد". دور إسرائيل من زمن إبراهيم نراه يتوسَّع بعْدَ المسيح ليشمل الكنيسة (الاستمراريَّة)، لكنَّ الكنيسة لا تحلُّ أبدًا محلَّ الأمَّة فهي ليست "إسرائيل الجديدة" (عدم الاستمراريَّة). ستتمتَّع إسرائيل من جديدٍ بالأهمِّيَّة والصدارة على مستوى العالم بعْدَ أن تضع ثقتها بالمسيح في مجيئه الثاني.</a:t>
            </a:r>
            <a:endParaRPr kumimoji="0" lang="en-US" sz="13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25" name="Rectangle 77"/>
          <p:cNvSpPr>
            <a:spLocks noChangeArrowheads="1"/>
          </p:cNvSpPr>
          <p:nvPr/>
        </p:nvSpPr>
        <p:spPr bwMode="auto">
          <a:xfrm>
            <a:off x="4892408" y="1988840"/>
            <a:ext cx="623570"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إسرائيل</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6" name="Rectangle 78"/>
          <p:cNvSpPr>
            <a:spLocks noChangeArrowheads="1"/>
          </p:cNvSpPr>
          <p:nvPr/>
        </p:nvSpPr>
        <p:spPr bwMode="auto">
          <a:xfrm>
            <a:off x="6207710" y="1999585"/>
            <a:ext cx="732574"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الكنيسة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7" name="Rectangle 79"/>
          <p:cNvSpPr>
            <a:spLocks noChangeArrowheads="1"/>
          </p:cNvSpPr>
          <p:nvPr/>
        </p:nvSpPr>
        <p:spPr bwMode="auto">
          <a:xfrm>
            <a:off x="4600172" y="2161031"/>
            <a:ext cx="1158973" cy="27443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(التركيز على الأمَّة)</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9" name="Rectangle 81"/>
          <p:cNvSpPr>
            <a:spLocks noChangeArrowheads="1"/>
          </p:cNvSpPr>
          <p:nvPr/>
        </p:nvSpPr>
        <p:spPr bwMode="auto">
          <a:xfrm>
            <a:off x="5585748" y="2249240"/>
            <a:ext cx="2027799" cy="28982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"الإنسان الجديد" (أفسس 2: 15)</a:t>
            </a:r>
            <a:endParaRPr kumimoji="0" lang="en-US" sz="13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88" name="Line 82"/>
          <p:cNvSpPr>
            <a:spLocks noChangeShapeType="1"/>
          </p:cNvSpPr>
          <p:nvPr/>
        </p:nvSpPr>
        <p:spPr bwMode="auto">
          <a:xfrm>
            <a:off x="5676633" y="2076450"/>
            <a:ext cx="0" cy="1185863"/>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531" name="Rectangle 83"/>
          <p:cNvSpPr>
            <a:spLocks noChangeArrowheads="1"/>
          </p:cNvSpPr>
          <p:nvPr/>
        </p:nvSpPr>
        <p:spPr bwMode="auto">
          <a:xfrm>
            <a:off x="7751928" y="6086569"/>
            <a:ext cx="1425050"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الطبعة السابعة</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30 نوفمبر/تشرين الثاني 2023</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91" name="Group 87"/>
          <p:cNvGrpSpPr>
            <a:grpSpLocks/>
          </p:cNvGrpSpPr>
          <p:nvPr/>
        </p:nvGrpSpPr>
        <p:grpSpPr bwMode="auto">
          <a:xfrm>
            <a:off x="2198420" y="3294063"/>
            <a:ext cx="288925" cy="222250"/>
            <a:chOff x="1452" y="2100"/>
            <a:chExt cx="182" cy="140"/>
          </a:xfrm>
        </p:grpSpPr>
        <p:sp>
          <p:nvSpPr>
            <p:cNvPr id="1108"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09" name="Rectangle 89"/>
            <p:cNvSpPr>
              <a:spLocks noChangeArrowheads="1"/>
            </p:cNvSpPr>
            <p:nvPr/>
          </p:nvSpPr>
          <p:spPr bwMode="auto">
            <a:xfrm>
              <a:off x="1452" y="2196"/>
              <a:ext cx="181" cy="24"/>
            </a:xfrm>
            <a:prstGeom prst="rect">
              <a:avLst/>
            </a:prstGeom>
            <a:solidFill>
              <a:schemeClr val="folHlink"/>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0"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1" name="Line 91"/>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2" name="Line 92"/>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2" name="Group 93"/>
          <p:cNvGrpSpPr>
            <a:grpSpLocks/>
          </p:cNvGrpSpPr>
          <p:nvPr/>
        </p:nvGrpSpPr>
        <p:grpSpPr bwMode="auto">
          <a:xfrm>
            <a:off x="1806575" y="1389063"/>
            <a:ext cx="298450" cy="238125"/>
            <a:chOff x="1118" y="900"/>
            <a:chExt cx="188" cy="150"/>
          </a:xfrm>
        </p:grpSpPr>
        <p:grpSp>
          <p:nvGrpSpPr>
            <p:cNvPr id="1102" name="Group 94"/>
            <p:cNvGrpSpPr>
              <a:grpSpLocks/>
            </p:cNvGrpSpPr>
            <p:nvPr/>
          </p:nvGrpSpPr>
          <p:grpSpPr bwMode="auto">
            <a:xfrm>
              <a:off x="1118" y="900"/>
              <a:ext cx="84" cy="150"/>
              <a:chOff x="1118" y="900"/>
              <a:chExt cx="84" cy="150"/>
            </a:xfrm>
          </p:grpSpPr>
          <p:sp>
            <p:nvSpPr>
              <p:cNvPr id="1106" name="Rectangle 95"/>
              <p:cNvSpPr>
                <a:spLocks noChangeArrowheads="1"/>
              </p:cNvSpPr>
              <p:nvPr/>
            </p:nvSpPr>
            <p:spPr bwMode="auto">
              <a:xfrm>
                <a:off x="1118"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07" name="Oval 96"/>
              <p:cNvSpPr>
                <a:spLocks noChangeArrowheads="1"/>
              </p:cNvSpPr>
              <p:nvPr/>
            </p:nvSpPr>
            <p:spPr bwMode="auto">
              <a:xfrm>
                <a:off x="1118"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103" name="Group 97"/>
            <p:cNvGrpSpPr>
              <a:grpSpLocks/>
            </p:cNvGrpSpPr>
            <p:nvPr/>
          </p:nvGrpSpPr>
          <p:grpSpPr bwMode="auto">
            <a:xfrm>
              <a:off x="1222" y="900"/>
              <a:ext cx="84" cy="150"/>
              <a:chOff x="1222" y="900"/>
              <a:chExt cx="84" cy="150"/>
            </a:xfrm>
          </p:grpSpPr>
          <p:sp>
            <p:nvSpPr>
              <p:cNvPr id="1104" name="Rectangle 98"/>
              <p:cNvSpPr>
                <a:spLocks noChangeArrowheads="1"/>
              </p:cNvSpPr>
              <p:nvPr/>
            </p:nvSpPr>
            <p:spPr bwMode="auto">
              <a:xfrm>
                <a:off x="1222"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05" name="Oval 99"/>
              <p:cNvSpPr>
                <a:spLocks noChangeArrowheads="1"/>
              </p:cNvSpPr>
              <p:nvPr/>
            </p:nvSpPr>
            <p:spPr bwMode="auto">
              <a:xfrm>
                <a:off x="1222"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sp>
        <p:nvSpPr>
          <p:cNvPr id="104548" name="Rectangle 100"/>
          <p:cNvSpPr>
            <a:spLocks noChangeArrowheads="1"/>
          </p:cNvSpPr>
          <p:nvPr/>
        </p:nvSpPr>
        <p:spPr bwMode="auto">
          <a:xfrm>
            <a:off x="7561008" y="4587875"/>
            <a:ext cx="873125" cy="1013098"/>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العناصر الخمسة كاملةً تُتَمَّم في استردادٍ للأُمَّة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(زكريَّا 8)</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49" name="Rectangle 101"/>
          <p:cNvSpPr>
            <a:spLocks noChangeArrowheads="1"/>
          </p:cNvSpPr>
          <p:nvPr/>
        </p:nvSpPr>
        <p:spPr bwMode="auto">
          <a:xfrm>
            <a:off x="8244408" y="4620047"/>
            <a:ext cx="897609"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كلُّ الأشياء تصير جديدة!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(رؤيا يوحنَّا 21: 5)</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50" name="Rectangle 102"/>
          <p:cNvSpPr>
            <a:spLocks noChangeArrowheads="1"/>
          </p:cNvSpPr>
          <p:nvPr/>
        </p:nvSpPr>
        <p:spPr bwMode="auto">
          <a:xfrm>
            <a:off x="1547664" y="5905315"/>
            <a:ext cx="4154487"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مؤقَّتٌ (غلاطيَّة 3: 19) ومشروطٌ (تثنية 28) ليعلن الخطيَّة (رومية 7: 7) وليضبط إسرائيل (غلاطيَّة 3: 23 – 25)</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1" name="Rectangle 103"/>
          <p:cNvSpPr>
            <a:spLocks noChangeArrowheads="1"/>
          </p:cNvSpPr>
          <p:nvPr/>
        </p:nvSpPr>
        <p:spPr bwMode="auto">
          <a:xfrm>
            <a:off x="5781526" y="5680380"/>
            <a:ext cx="2135667" cy="643766"/>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جرى إلغاء الناموس وتتميمه واستبداله على الصليب (رومية 7: 1-6؛ 1كور 9: 19-21؛ عبرانيِّين 8: 13)</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2" name="Rectangle 104"/>
          <p:cNvSpPr>
            <a:spLocks noChangeArrowheads="1"/>
          </p:cNvSpPr>
          <p:nvPr/>
        </p:nvSpPr>
        <p:spPr bwMode="auto">
          <a:xfrm>
            <a:off x="3463925" y="1760538"/>
            <a:ext cx="2417763" cy="305212"/>
          </a:xfrm>
          <a:prstGeom prst="rect">
            <a:avLst/>
          </a:prstGeom>
          <a:noFill/>
          <a:ln w="12700">
            <a:noFill/>
            <a:miter lim="800000"/>
            <a:headEnd/>
            <a:tailEnd/>
          </a:ln>
          <a:effectLst/>
        </p:spPr>
        <p:txBody>
          <a:bodyPr lIns="90488" tIns="44450" rIns="90488" bIns="44450">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6: 18؛ 9: 8 – 17 </a:t>
            </a:r>
            <a:endParaRPr kumimoji="0" lang="en-US" sz="1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53" name="Text Box 105"/>
          <p:cNvSpPr txBox="1">
            <a:spLocks noChangeArrowheads="1"/>
          </p:cNvSpPr>
          <p:nvPr/>
        </p:nvSpPr>
        <p:spPr bwMode="auto">
          <a:xfrm>
            <a:off x="9288889" y="158750"/>
            <a:ext cx="535724"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9ج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5" name="Rectangle 107"/>
          <p:cNvSpPr>
            <a:spLocks noGrp="1" noChangeArrowheads="1"/>
          </p:cNvSpPr>
          <p:nvPr>
            <p:ph type="ctrTitle"/>
          </p:nvPr>
        </p:nvSpPr>
        <p:spPr>
          <a:xfrm>
            <a:off x="0" y="228600"/>
            <a:ext cx="8001000" cy="533400"/>
          </a:xfrm>
          <a:ln w="12700"/>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lstStyle/>
          <a:p>
            <a:pPr rtl="1">
              <a:defRPr/>
            </a:pPr>
            <a:r>
              <a:rPr lang="ar-JO" sz="4000" dirty="0">
                <a:effectLst>
                  <a:glow rad="215900">
                    <a:schemeClr val="bg1">
                      <a:lumMod val="50000"/>
                      <a:alpha val="75000"/>
                    </a:schemeClr>
                  </a:glow>
                </a:effectLst>
                <a:ea typeface="ＭＳ Ｐゴシック" pitchFamily="24" charset="-128"/>
                <a:cs typeface="Arial" panose="020B0604020202020204" pitchFamily="34" charset="0"/>
              </a:rPr>
              <a:t>الجدول الزمنيُّ للملكوت والعهود</a:t>
            </a:r>
            <a:endParaRPr lang="en-US" sz="5400" dirty="0">
              <a:effectLst>
                <a:glow rad="215900">
                  <a:schemeClr val="bg1">
                    <a:lumMod val="50000"/>
                    <a:alpha val="75000"/>
                  </a:schemeClr>
                </a:glow>
              </a:effectLst>
              <a:ea typeface="ＭＳ Ｐゴシック" pitchFamily="24" charset="-128"/>
              <a:cs typeface="Arial" panose="020B0604020202020204" pitchFamily="34" charset="0"/>
            </a:endParaRPr>
          </a:p>
        </p:txBody>
      </p:sp>
      <p:sp>
        <p:nvSpPr>
          <p:cNvPr id="107" name="Text Box 105"/>
          <p:cNvSpPr txBox="1">
            <a:spLocks noChangeArrowheads="1"/>
          </p:cNvSpPr>
          <p:nvPr/>
        </p:nvSpPr>
        <p:spPr bwMode="auto">
          <a:xfrm>
            <a:off x="8064117" y="0"/>
            <a:ext cx="1079883"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22 و379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9" name="Oval 108">
            <a:extLst>
              <a:ext uri="{FF2B5EF4-FFF2-40B4-BE49-F238E27FC236}">
                <a16:creationId xmlns:a16="http://schemas.microsoft.com/office/drawing/2014/main" id="{B14B138A-6B70-404F-A421-3F7E45E0459F}"/>
              </a:ext>
            </a:extLst>
          </p:cNvPr>
          <p:cNvSpPr/>
          <p:nvPr/>
        </p:nvSpPr>
        <p:spPr bwMode="auto">
          <a:xfrm>
            <a:off x="9304537" y="1730710"/>
            <a:ext cx="701672" cy="4476750"/>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Oval 1">
            <a:extLst>
              <a:ext uri="{FF2B5EF4-FFF2-40B4-BE49-F238E27FC236}">
                <a16:creationId xmlns:a16="http://schemas.microsoft.com/office/drawing/2014/main" id="{73D2CB4D-B0A5-ADF1-74E3-47F1EF5B52EE}"/>
              </a:ext>
            </a:extLst>
          </p:cNvPr>
          <p:cNvSpPr/>
          <p:nvPr/>
        </p:nvSpPr>
        <p:spPr bwMode="auto">
          <a:xfrm>
            <a:off x="5670932" y="5538568"/>
            <a:ext cx="2342767" cy="882567"/>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3" name="Group 54">
            <a:extLst>
              <a:ext uri="{FF2B5EF4-FFF2-40B4-BE49-F238E27FC236}">
                <a16:creationId xmlns:a16="http://schemas.microsoft.com/office/drawing/2014/main" id="{FEE1C003-CF3F-3513-F5A6-B71A8EE2B979}"/>
              </a:ext>
            </a:extLst>
          </p:cNvPr>
          <p:cNvGrpSpPr>
            <a:grpSpLocks/>
          </p:cNvGrpSpPr>
          <p:nvPr/>
        </p:nvGrpSpPr>
        <p:grpSpPr bwMode="auto">
          <a:xfrm>
            <a:off x="4593761" y="4897203"/>
            <a:ext cx="208158" cy="422275"/>
            <a:chOff x="3072" y="3418"/>
            <a:chExt cx="48" cy="134"/>
          </a:xfrm>
        </p:grpSpPr>
        <p:sp>
          <p:nvSpPr>
            <p:cNvPr id="4" name="Line 55">
              <a:extLst>
                <a:ext uri="{FF2B5EF4-FFF2-40B4-BE49-F238E27FC236}">
                  <a16:creationId xmlns:a16="http://schemas.microsoft.com/office/drawing/2014/main" id="{ED665848-CCB7-F5A4-2279-C0A1872E8619}"/>
                </a:ext>
              </a:extLst>
            </p:cNvPr>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5" name="Line 56">
              <a:extLst>
                <a:ext uri="{FF2B5EF4-FFF2-40B4-BE49-F238E27FC236}">
                  <a16:creationId xmlns:a16="http://schemas.microsoft.com/office/drawing/2014/main" id="{B6C04EAC-2BA3-4CCA-B3E1-CE7D5D205B99}"/>
                </a:ext>
              </a:extLst>
            </p:cNvPr>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6" name="Line 57">
              <a:extLst>
                <a:ext uri="{FF2B5EF4-FFF2-40B4-BE49-F238E27FC236}">
                  <a16:creationId xmlns:a16="http://schemas.microsoft.com/office/drawing/2014/main" id="{05967AB3-C003-272F-0BA8-71664DC746EF}"/>
                </a:ext>
              </a:extLst>
            </p:cNvPr>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Tree>
    <p:extLst>
      <p:ext uri="{BB962C8B-B14F-4D97-AF65-F5344CB8AC3E}">
        <p14:creationId xmlns:p14="http://schemas.microsoft.com/office/powerpoint/2010/main" val="2865574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2000"/>
                                        <p:tgtEl>
                                          <p:spTgt spid="109"/>
                                        </p:tgtEl>
                                      </p:cBhvr>
                                    </p:animEffect>
                                    <p:anim calcmode="lin" valueType="num">
                                      <p:cBhvr>
                                        <p:cTn id="8" dur="2000" fill="hold"/>
                                        <p:tgtEl>
                                          <p:spTgt spid="109"/>
                                        </p:tgtEl>
                                        <p:attrNameLst>
                                          <p:attrName>ppt_w</p:attrName>
                                        </p:attrNameLst>
                                      </p:cBhvr>
                                      <p:tavLst>
                                        <p:tav tm="0" fmla="#ppt_w*sin(2.5*pi*$)">
                                          <p:val>
                                            <p:fltVal val="0"/>
                                          </p:val>
                                        </p:tav>
                                        <p:tav tm="100000">
                                          <p:val>
                                            <p:fltVal val="1"/>
                                          </p:val>
                                        </p:tav>
                                      </p:tavLst>
                                    </p:anim>
                                    <p:anim calcmode="lin" valueType="num">
                                      <p:cBhvr>
                                        <p:cTn id="9" dur="2000" fill="hold"/>
                                        <p:tgtEl>
                                          <p:spTgt spid="10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2"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76546" name="Picture 25" descr="hasidic_jew_H_720.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a:ln w="9525">
            <a:noFill/>
            <a:miter lim="800000"/>
            <a:headEnd/>
            <a:tailEnd/>
          </a:ln>
        </p:spPr>
      </p:pic>
      <p:sp>
        <p:nvSpPr>
          <p:cNvPr id="645124" name="Rectangle 2"/>
          <p:cNvSpPr>
            <a:spLocks noGrp="1" noChangeArrowheads="1"/>
          </p:cNvSpPr>
          <p:nvPr>
            <p:ph type="ctrTitle"/>
          </p:nvPr>
        </p:nvSpPr>
        <p:spPr>
          <a:xfrm>
            <a:off x="0" y="6096000"/>
            <a:ext cx="9144000" cy="762000"/>
          </a:xfrm>
          <a:solidFill>
            <a:schemeClr val="bg1"/>
          </a:solidFill>
        </p:spPr>
        <p:txBody>
          <a:bodyPr/>
          <a:lstStyle/>
          <a:p>
            <a:pPr eaLnBrk="1" hangingPunct="1"/>
            <a:r>
              <a:rPr lang="ar-JO" altLang="ja-JP" sz="2800" dirty="0">
                <a:solidFill>
                  <a:schemeClr val="tx1"/>
                </a:solidFill>
                <a:ea typeface="Arial" charset="0"/>
                <a:cs typeface="Arial" panose="020B0604020202020204" pitchFamily="34" charset="0"/>
              </a:rPr>
              <a:t>إسرائيل دائماً تعني نسل يعقوب العرقي (9: 1-5)</a:t>
            </a:r>
            <a:endParaRPr lang="en-US" sz="4000" dirty="0">
              <a:solidFill>
                <a:schemeClr val="tx1"/>
              </a:solidFill>
              <a:ea typeface="Arial" charset="0"/>
              <a:cs typeface="Arial" panose="020B0604020202020204" pitchFamily="34" charset="0"/>
            </a:endParaRPr>
          </a:p>
        </p:txBody>
      </p:sp>
      <p:sp>
        <p:nvSpPr>
          <p:cNvPr id="1333252" name="Text Box 4"/>
          <p:cNvSpPr txBox="1">
            <a:spLocks noChangeArrowheads="1"/>
          </p:cNvSpPr>
          <p:nvPr/>
        </p:nvSpPr>
        <p:spPr bwMode="auto">
          <a:xfrm>
            <a:off x="8229600" y="76200"/>
            <a:ext cx="938077"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rPr>
              <a:t>155ف</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27" name="Text Box 4"/>
          <p:cNvSpPr txBox="1">
            <a:spLocks noChangeArrowheads="1"/>
          </p:cNvSpPr>
          <p:nvPr/>
        </p:nvSpPr>
        <p:spPr bwMode="auto">
          <a:xfrm>
            <a:off x="3657600" y="304800"/>
            <a:ext cx="3200400" cy="138499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185738" marR="0" lvl="0" indent="-185738"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rPr>
              <a:t>لأن ليس جميع الذين من إسرائيل هم إسرائيليون</a:t>
            </a:r>
          </a:p>
          <a:p>
            <a:pPr marL="185738" marR="0" lvl="0" indent="-185738"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rPr>
              <a:t>(9: 6)</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28" name="Text Box 4"/>
          <p:cNvSpPr txBox="1">
            <a:spLocks noChangeArrowheads="1"/>
          </p:cNvSpPr>
          <p:nvPr/>
        </p:nvSpPr>
        <p:spPr bwMode="auto">
          <a:xfrm>
            <a:off x="5105400" y="2828925"/>
            <a:ext cx="4038600" cy="954107"/>
          </a:xfrm>
          <a:prstGeom prst="rect">
            <a:avLst/>
          </a:prstGeom>
          <a:noFill/>
          <a:ln w="9525">
            <a:noFill/>
            <a:miter lim="800000"/>
            <a:headEnd/>
            <a:tailEnd/>
          </a:ln>
          <a:effectLst>
            <a:outerShdw blurRad="63500" dist="35921" dir="2700000" algn="ctr" rotWithShape="0">
              <a:schemeClr val="bg1">
                <a:alpha val="74998"/>
              </a:schemeClr>
            </a:outerShdw>
          </a:effectLst>
        </p:spPr>
        <p:txBody>
          <a:bodyPr>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إسرائيل ترتبط                 بالأمم المؤمنين</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9" name="Text Box 4"/>
          <p:cNvSpPr txBox="1">
            <a:spLocks noChangeArrowheads="1"/>
          </p:cNvSpPr>
          <p:nvPr/>
        </p:nvSpPr>
        <p:spPr bwMode="auto">
          <a:xfrm>
            <a:off x="5105400" y="4733925"/>
            <a:ext cx="4038600" cy="52387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rPr>
              <a:t>= ليس كل اليهود يؤمنون</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42146196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645124"/>
                                        </p:tgtEl>
                                        <p:attrNameLst>
                                          <p:attrName>style.visibility</p:attrName>
                                        </p:attrNameLst>
                                      </p:cBhvr>
                                      <p:to>
                                        <p:strVal val="visible"/>
                                      </p:to>
                                    </p:set>
                                    <p:anim calcmode="lin" valueType="num">
                                      <p:cBhvr additive="base">
                                        <p:cTn id="25" dur="500" fill="hold"/>
                                        <p:tgtEl>
                                          <p:spTgt spid="645124"/>
                                        </p:tgtEl>
                                        <p:attrNameLst>
                                          <p:attrName>ppt_x</p:attrName>
                                        </p:attrNameLst>
                                      </p:cBhvr>
                                      <p:tavLst>
                                        <p:tav tm="0">
                                          <p:val>
                                            <p:strVal val="#ppt_x"/>
                                          </p:val>
                                        </p:tav>
                                        <p:tav tm="100000">
                                          <p:val>
                                            <p:strVal val="#ppt_x"/>
                                          </p:val>
                                        </p:tav>
                                      </p:tavLst>
                                    </p:anim>
                                    <p:anim calcmode="lin" valueType="num">
                                      <p:cBhvr additive="base">
                                        <p:cTn id="26" dur="500" fill="hold"/>
                                        <p:tgtEl>
                                          <p:spTgt spid="64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24" grpId="0" animBg="1"/>
      <p:bldP spid="27" grpId="0"/>
      <p:bldP spid="28" grpId="0"/>
      <p:bldP spid="29"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5257800" cy="6858000"/>
          </a:xfrm>
          <a:prstGeom prst="rect">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ヒラギノ角ゴ Pro W3"/>
              <a:cs typeface="ヒラギノ角ゴ Pro W3"/>
            </a:endParaRPr>
          </a:p>
        </p:txBody>
      </p:sp>
      <p:pic>
        <p:nvPicPr>
          <p:cNvPr id="922627" name="Picture 1" descr="10 orthodox_jew.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228600"/>
            <a:ext cx="3886200" cy="6629400"/>
          </a:xfrm>
          <a:prstGeom prst="rect">
            <a:avLst/>
          </a:prstGeom>
          <a:noFill/>
          <a:ln w="9525">
            <a:noFill/>
            <a:miter lim="800000"/>
            <a:headEnd/>
            <a:tailEnd/>
          </a:ln>
        </p:spPr>
      </p:pic>
      <p:sp>
        <p:nvSpPr>
          <p:cNvPr id="922628" name="TextBox 2"/>
          <p:cNvSpPr txBox="1">
            <a:spLocks noChangeArrowheads="1"/>
          </p:cNvSpPr>
          <p:nvPr/>
        </p:nvSpPr>
        <p:spPr bwMode="auto">
          <a:xfrm>
            <a:off x="190500" y="1110427"/>
            <a:ext cx="4876800" cy="3046988"/>
          </a:xfrm>
          <a:prstGeom prst="rect">
            <a:avLst/>
          </a:prstGeom>
          <a:noFill/>
          <a:ln w="9525">
            <a:noFill/>
            <a:miter lim="800000"/>
            <a:headEnd/>
            <a:tailEnd/>
          </a:ln>
        </p:spPr>
        <p:txBody>
          <a:bodyPr>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25 فإني لست أريد أيها الإخوة أن تجهلوا هذا السر لئلا تكونوا عند أنفسكم حكماء: أن القساوة قد حصلت جزئيا</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لإسرائيل إلى أن يدخل ملؤ الأمم</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26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وهكذا سيخلص جميع إسرائيل كما هو مكتوب:</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922629" name="TextBox 3"/>
          <p:cNvSpPr txBox="1">
            <a:spLocks noChangeArrowheads="1"/>
          </p:cNvSpPr>
          <p:nvPr/>
        </p:nvSpPr>
        <p:spPr bwMode="auto">
          <a:xfrm>
            <a:off x="282385" y="4429643"/>
            <a:ext cx="4299606" cy="2062103"/>
          </a:xfrm>
          <a:prstGeom prst="rect">
            <a:avLst/>
          </a:prstGeom>
          <a:noFill/>
          <a:ln w="9525">
            <a:noFill/>
            <a:miter lim="800000"/>
            <a:headEnd/>
            <a:tailEnd/>
          </a:ln>
        </p:spPr>
        <p:txBody>
          <a:bodyPr wrap="squar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سيخرج من صهيون المنقذ ويرد الفجور عن يعقوب.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27 وهذا هو العهد من قبلي لهم متى نزعت خطاياهم.</a:t>
            </a:r>
          </a:p>
        </p:txBody>
      </p:sp>
      <p:sp>
        <p:nvSpPr>
          <p:cNvPr id="5" name="Title 4"/>
          <p:cNvSpPr>
            <a:spLocks noGrp="1"/>
          </p:cNvSpPr>
          <p:nvPr>
            <p:ph type="title" idx="4294967295"/>
          </p:nvPr>
        </p:nvSpPr>
        <p:spPr>
          <a:xfrm>
            <a:off x="0" y="0"/>
            <a:ext cx="9144000" cy="838200"/>
          </a:xfrm>
          <a:solidFill>
            <a:srgbClr val="000000"/>
          </a:solidFill>
          <a:ln w="57150" cap="flat" algn="ctr">
            <a:solidFill>
              <a:srgbClr val="FFFFFF"/>
            </a:solidFill>
            <a:headEnd type="none" w="med" len="med"/>
            <a:tailEnd type="none" w="med" len="med"/>
          </a:ln>
        </p:spPr>
        <p:txBody>
          <a:bodyPr/>
          <a:lstStyle/>
          <a:p>
            <a:pPr>
              <a:defRPr/>
            </a:pPr>
            <a:r>
              <a:rPr lang="ar-JO" altLang="ja-JP" sz="3200" dirty="0">
                <a:solidFill>
                  <a:schemeClr val="bg1"/>
                </a:solidFill>
                <a:cs typeface="Arial" panose="020B0604020202020204" pitchFamily="34" charset="0"/>
              </a:rPr>
              <a:t>وهكذا سيخلص جميع إسرائيل </a:t>
            </a:r>
            <a:r>
              <a:rPr lang="ar-SA" altLang="ja-JP" sz="3200" dirty="0">
                <a:solidFill>
                  <a:schemeClr val="bg1"/>
                </a:solidFill>
                <a:cs typeface="Arial" panose="020B0604020202020204" pitchFamily="34" charset="0"/>
              </a:rPr>
              <a:t>(رومية ١١ : ٢٥-٢٧) </a:t>
            </a:r>
          </a:p>
        </p:txBody>
      </p:sp>
      <p:sp>
        <p:nvSpPr>
          <p:cNvPr id="8" name="Text Box 8"/>
          <p:cNvSpPr txBox="1">
            <a:spLocks noChangeArrowheads="1"/>
          </p:cNvSpPr>
          <p:nvPr/>
        </p:nvSpPr>
        <p:spPr bwMode="auto">
          <a:xfrm>
            <a:off x="8935131" y="-838200"/>
            <a:ext cx="93027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ヒラギノ角ゴ Pro W3"/>
              </a:rPr>
              <a:t>155w</a:t>
            </a:r>
          </a:p>
        </p:txBody>
      </p:sp>
    </p:spTree>
    <p:extLst>
      <p:ext uri="{BB962C8B-B14F-4D97-AF65-F5344CB8AC3E}">
        <p14:creationId xmlns:p14="http://schemas.microsoft.com/office/powerpoint/2010/main" val="406595000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solidFill>
                  <a:srgbClr val="FFFFFF"/>
                </a:solidFill>
                <a:ea typeface="ＭＳ Ｐゴシック" charset="0"/>
              </a:rPr>
              <a:t>لماذا يجب أن يكون الخلاص      بالإيمان وحده ؟</a:t>
            </a:r>
            <a:endParaRPr lang="en-US" sz="5400" dirty="0">
              <a:solidFill>
                <a:srgbClr val="FFFFFF"/>
              </a:solidFill>
              <a:ea typeface="ＭＳ Ｐゴシック" charset="0"/>
            </a:endParaRP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يقدم بولس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٣ أسباب</a:t>
            </a:r>
            <a:endParaRPr kumimoji="0" lang="en-US"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2374444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p:spPr>
        <p:txBody>
          <a:bodyPr anchor="t"/>
          <a:lstStyle/>
          <a:p>
            <a:pPr>
              <a:defRPr/>
            </a:pPr>
            <a:r>
              <a:rPr lang="ar-JO" sz="4800" dirty="0">
                <a:solidFill>
                  <a:srgbClr val="FFFFFF"/>
                </a:solidFill>
                <a:ea typeface="ＭＳ Ｐゴシック" charset="0"/>
              </a:rPr>
              <a:t>١. دعا يسوع بولس ليعلم الخلاص بالإيمان (غل ١-٢)</a:t>
            </a:r>
            <a:endParaRPr lang="en-US" sz="4800" dirty="0">
              <a:solidFill>
                <a:srgbClr val="FFFFFF"/>
              </a:solidFill>
              <a:ea typeface="ＭＳ Ｐゴシック" charset="0"/>
            </a:endParaRP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499840"/>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5"/>
            <a:ext cx="9144000" cy="1867047"/>
          </a:xfrm>
          <a:effectLst>
            <a:outerShdw blurRad="63500" dist="35921" dir="2700000" algn="ctr" rotWithShape="0">
              <a:schemeClr val="tx2">
                <a:alpha val="74998"/>
              </a:schemeClr>
            </a:outerShdw>
          </a:effectLst>
        </p:spPr>
        <p:txBody>
          <a:bodyPr anchor="t"/>
          <a:lstStyle/>
          <a:p>
            <a:pPr>
              <a:defRPr/>
            </a:pPr>
            <a:r>
              <a:rPr lang="ar-JO" sz="4800" dirty="0">
                <a:solidFill>
                  <a:srgbClr val="FFFFFF"/>
                </a:solidFill>
                <a:ea typeface="ＭＳ Ｐゴシック" charset="0"/>
              </a:rPr>
              <a:t>٢. الخلاص كان دائماً بالإيمان (غل ٣-٤)</a:t>
            </a:r>
            <a:endParaRPr lang="en-US" sz="4800" dirty="0">
              <a:solidFill>
                <a:srgbClr val="FFFFFF"/>
              </a:solidFill>
              <a:ea typeface="ＭＳ Ｐゴシック" charset="0"/>
            </a:endParaRPr>
          </a:p>
        </p:txBody>
      </p:sp>
      <p:pic>
        <p:nvPicPr>
          <p:cNvPr id="5" name="Picture 1028" descr="Crosses">
            <a:extLst>
              <a:ext uri="{FF2B5EF4-FFF2-40B4-BE49-F238E27FC236}">
                <a16:creationId xmlns:a16="http://schemas.microsoft.com/office/drawing/2014/main" id="{6FD6A3B6-889C-414A-B2C6-26BD022C52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4800" y="2808474"/>
            <a:ext cx="1447800"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9">
            <a:extLst>
              <a:ext uri="{FF2B5EF4-FFF2-40B4-BE49-F238E27FC236}">
                <a16:creationId xmlns:a16="http://schemas.microsoft.com/office/drawing/2014/main" id="{1CB2488B-150B-8049-82F1-0DD28EF482E5}"/>
              </a:ext>
            </a:extLst>
          </p:cNvPr>
          <p:cNvSpPr>
            <a:spLocks noChangeArrowheads="1"/>
          </p:cNvSpPr>
          <p:nvPr/>
        </p:nvSpPr>
        <p:spPr bwMode="auto">
          <a:xfrm>
            <a:off x="5158680" y="3875274"/>
            <a:ext cx="304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7" name="AutoShape 1031">
            <a:extLst>
              <a:ext uri="{FF2B5EF4-FFF2-40B4-BE49-F238E27FC236}">
                <a16:creationId xmlns:a16="http://schemas.microsoft.com/office/drawing/2014/main" id="{79EE29ED-DC33-EA46-9E34-7603866D2715}"/>
              </a:ext>
            </a:extLst>
          </p:cNvPr>
          <p:cNvSpPr>
            <a:spLocks noChangeArrowheads="1"/>
          </p:cNvSpPr>
          <p:nvPr/>
        </p:nvSpPr>
        <p:spPr bwMode="auto">
          <a:xfrm>
            <a:off x="2928698" y="4111668"/>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AutoShape 1032">
            <a:extLst>
              <a:ext uri="{FF2B5EF4-FFF2-40B4-BE49-F238E27FC236}">
                <a16:creationId xmlns:a16="http://schemas.microsoft.com/office/drawing/2014/main" id="{40415C8C-17C9-844C-BF75-E6B00626C01A}"/>
              </a:ext>
            </a:extLst>
          </p:cNvPr>
          <p:cNvSpPr>
            <a:spLocks noChangeArrowheads="1"/>
          </p:cNvSpPr>
          <p:nvPr/>
        </p:nvSpPr>
        <p:spPr bwMode="auto">
          <a:xfrm rot="10800000">
            <a:off x="5453608" y="4103874"/>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WordArt 1033">
            <a:extLst>
              <a:ext uri="{FF2B5EF4-FFF2-40B4-BE49-F238E27FC236}">
                <a16:creationId xmlns:a16="http://schemas.microsoft.com/office/drawing/2014/main" id="{580E28B7-127E-D54F-AC57-D95F3A7A8DED}"/>
              </a:ext>
            </a:extLst>
          </p:cNvPr>
          <p:cNvSpPr>
            <a:spLocks noChangeArrowheads="1" noChangeShapeType="1" noTextEdit="1"/>
          </p:cNvSpPr>
          <p:nvPr/>
        </p:nvSpPr>
        <p:spPr bwMode="auto">
          <a:xfrm>
            <a:off x="1475656" y="2046474"/>
            <a:ext cx="67310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مركزية الصليب</a:t>
            </a:r>
            <a:endParaRPr kumimoji="0" lang="en-US" sz="5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1034">
            <a:extLst>
              <a:ext uri="{FF2B5EF4-FFF2-40B4-BE49-F238E27FC236}">
                <a16:creationId xmlns:a16="http://schemas.microsoft.com/office/drawing/2014/main" id="{AF2A0788-FB53-744C-B883-06A3858CB35F}"/>
              </a:ext>
            </a:extLst>
          </p:cNvPr>
          <p:cNvSpPr>
            <a:spLocks noChangeArrowheads="1"/>
          </p:cNvSpPr>
          <p:nvPr/>
        </p:nvSpPr>
        <p:spPr bwMode="auto">
          <a:xfrm>
            <a:off x="53280" y="3951474"/>
            <a:ext cx="28956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0" fontAlgn="base" latinLnBrk="0" hangingPunct="0">
              <a:lnSpc>
                <a:spcPct val="110000"/>
              </a:lnSpc>
              <a:spcBef>
                <a:spcPct val="0"/>
              </a:spcBef>
              <a:spcAft>
                <a:spcPct val="0"/>
              </a:spcAft>
              <a:buClr>
                <a:srgbClr val="960000"/>
              </a:buClr>
              <a:buSzPct val="100000"/>
              <a:buFont typeface="Wingdings" charset="0"/>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قبل الميلاد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101600" algn="ctr" defTabSz="914400" rtl="0" eaLnBrk="0" fontAlgn="base" latinLnBrk="0" hangingPunct="0">
              <a:lnSpc>
                <a:spcPct val="110000"/>
              </a:lnSpc>
              <a:spcBef>
                <a:spcPct val="0"/>
              </a:spcBef>
              <a:spcAft>
                <a:spcPct val="0"/>
              </a:spcAft>
              <a:buClr>
                <a:srgbClr val="960000"/>
              </a:buClr>
              <a:buSzPct val="100000"/>
              <a:buFont typeface="Wingdings" charset="0"/>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الإيمان ينظر إلى الأمام نحو صليب يسوع المسيح</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1035">
            <a:extLst>
              <a:ext uri="{FF2B5EF4-FFF2-40B4-BE49-F238E27FC236}">
                <a16:creationId xmlns:a16="http://schemas.microsoft.com/office/drawing/2014/main" id="{109D65E0-00DD-7D41-BA15-277005A3BFA0}"/>
              </a:ext>
            </a:extLst>
          </p:cNvPr>
          <p:cNvSpPr>
            <a:spLocks noChangeArrowheads="1"/>
          </p:cNvSpPr>
          <p:nvPr/>
        </p:nvSpPr>
        <p:spPr bwMode="auto">
          <a:xfrm>
            <a:off x="6156176" y="3966590"/>
            <a:ext cx="2956681"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0" fontAlgn="base" latinLnBrk="0" hangingPunct="0">
              <a:lnSpc>
                <a:spcPct val="110000"/>
              </a:lnSpc>
              <a:spcBef>
                <a:spcPct val="0"/>
              </a:spcBef>
              <a:spcAft>
                <a:spcPct val="0"/>
              </a:spcAft>
              <a:buClr>
                <a:srgbClr val="960000"/>
              </a:buClr>
              <a:buSzPct val="100000"/>
              <a:buFont typeface="Wingdings" charset="0"/>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بعد الميلاد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101600" algn="ctr" defTabSz="914400" rtl="0" eaLnBrk="0" fontAlgn="base" latinLnBrk="0" hangingPunct="0">
              <a:lnSpc>
                <a:spcPct val="110000"/>
              </a:lnSpc>
              <a:spcBef>
                <a:spcPct val="0"/>
              </a:spcBef>
              <a:spcAft>
                <a:spcPct val="0"/>
              </a:spcAft>
              <a:buClr>
                <a:srgbClr val="960000"/>
              </a:buClr>
              <a:buSzPct val="100000"/>
              <a:buFont typeface="Wingdings" charset="0"/>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الإيمان ينظر إلى الخلف نحو صليب يسوع المسيح</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458914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p:bldP spid="11"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5"/>
            <a:ext cx="9144000" cy="2011063"/>
          </a:xfrm>
          <a:effectLst>
            <a:outerShdw blurRad="63500" dist="35921" dir="2700000" algn="ctr" rotWithShape="0">
              <a:schemeClr val="tx2">
                <a:alpha val="74998"/>
              </a:schemeClr>
            </a:outerShdw>
          </a:effectLst>
        </p:spPr>
        <p:txBody>
          <a:bodyPr anchor="t"/>
          <a:lstStyle/>
          <a:p>
            <a:pPr>
              <a:defRPr/>
            </a:pPr>
            <a:r>
              <a:rPr lang="ar-JO" sz="4800" dirty="0">
                <a:solidFill>
                  <a:srgbClr val="FFFFFF"/>
                </a:solidFill>
                <a:ea typeface="ＭＳ Ｐゴシック" charset="0"/>
              </a:rPr>
              <a:t>3. الخلاص بالإيمان وحده يغيرنا داخلياً    (غل ٥-٦)</a:t>
            </a:r>
            <a:endParaRPr lang="en-US" sz="4800" dirty="0">
              <a:solidFill>
                <a:srgbClr val="FFFFFF"/>
              </a:solidFill>
              <a:ea typeface="ＭＳ Ｐゴシック" charset="0"/>
            </a:endParaRPr>
          </a:p>
        </p:txBody>
      </p:sp>
      <p:pic>
        <p:nvPicPr>
          <p:cNvPr id="384002" name="Picture 2" descr="Image result for salvation by faith">
            <a:extLst>
              <a:ext uri="{FF2B5EF4-FFF2-40B4-BE49-F238E27FC236}">
                <a16:creationId xmlns:a16="http://schemas.microsoft.com/office/drawing/2014/main" id="{40F1966F-0773-8D4C-87E1-FBA080289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1772816"/>
            <a:ext cx="8242300" cy="454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219548"/>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Salvation has always been by faith">
            <a:extLst>
              <a:ext uri="{FF2B5EF4-FFF2-40B4-BE49-F238E27FC236}">
                <a16:creationId xmlns:a16="http://schemas.microsoft.com/office/drawing/2014/main" id="{10772E5A-9208-8A4C-A46C-069075644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6000" dirty="0">
                <a:solidFill>
                  <a:srgbClr val="FFFFFF"/>
                </a:solidFill>
                <a:ea typeface="ＭＳ Ｐゴシック" charset="0"/>
              </a:rPr>
              <a:t>الفكرة الرئيسية في غلاطية</a:t>
            </a:r>
            <a:endParaRPr lang="en-US" sz="6000" dirty="0">
              <a:solidFill>
                <a:srgbClr val="FFFFFF"/>
              </a:solidFill>
              <a:ea typeface="ＭＳ Ｐゴシック" charset="0"/>
            </a:endParaRPr>
          </a:p>
        </p:txBody>
      </p:sp>
      <p:sp>
        <p:nvSpPr>
          <p:cNvPr id="3" name="Rectangle 2"/>
          <p:cNvSpPr txBox="1">
            <a:spLocks noChangeArrowheads="1"/>
          </p:cNvSpPr>
          <p:nvPr/>
        </p:nvSpPr>
        <p:spPr bwMode="auto">
          <a:xfrm>
            <a:off x="0" y="2100291"/>
            <a:ext cx="9144000" cy="33449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الخلاص بالإيمان يحررنا من الناموس ليعطينا حرية في المسيح</a:t>
            </a:r>
            <a:endParaRPr kumimoji="0" lang="en-US"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5530618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603755E-F0B8-FC6B-2946-02C2FEC6E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9875" name="Rectangle 3"/>
          <p:cNvSpPr>
            <a:spLocks noChangeArrowheads="1"/>
          </p:cNvSpPr>
          <p:nvPr/>
        </p:nvSpPr>
        <p:spPr bwMode="auto">
          <a:xfrm>
            <a:off x="0" y="3847182"/>
            <a:ext cx="8835915" cy="231050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p>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13 المسيح افتدانا من لعنة الناموس إذ صار لعنة لأجلنا </a:t>
            </a:r>
            <a:r>
              <a:rPr lang="ar-JO" sz="3600" b="1" dirty="0">
                <a:solidFill>
                  <a:srgbClr val="FFFFFF"/>
                </a:solidFill>
                <a:latin typeface="Arial" panose="020B0604020202020204" pitchFamily="34" charset="0"/>
                <a:ea typeface="SimSun" charset="0"/>
                <a:cs typeface="Arial" panose="020B0604020202020204" pitchFamily="34" charset="0"/>
              </a:rPr>
              <a:t> </a:t>
            </a:r>
          </a:p>
          <a:p>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لأنه مكتوب ملعون كل من علق على خشبة</a:t>
            </a:r>
          </a:p>
          <a:p>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14 لتصير بركة إبراهيم للأمم في المسيح يسوع لننال </a:t>
            </a:r>
          </a:p>
          <a:p>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ar-JO" sz="3600" b="1" dirty="0">
                <a:solidFill>
                  <a:srgbClr val="FFFFFF"/>
                </a:solidFill>
                <a:latin typeface="Arial" panose="020B0604020202020204" pitchFamily="34" charset="0"/>
                <a:ea typeface="SimSun" charset="0"/>
                <a:cs typeface="Arial" panose="020B0604020202020204" pitchFamily="34" charset="0"/>
              </a:rPr>
              <a:t>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بالإيمان موعد الروح</a:t>
            </a:r>
            <a:endPar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 name="Title 1">
            <a:extLst>
              <a:ext uri="{FF2B5EF4-FFF2-40B4-BE49-F238E27FC236}">
                <a16:creationId xmlns:a16="http://schemas.microsoft.com/office/drawing/2014/main" id="{9506264E-6E37-77E4-4743-E094979D4B97}"/>
              </a:ext>
            </a:extLst>
          </p:cNvPr>
          <p:cNvSpPr>
            <a:spLocks noGrp="1"/>
          </p:cNvSpPr>
          <p:nvPr>
            <p:ph type="title" idx="4294967295"/>
          </p:nvPr>
        </p:nvSpPr>
        <p:spPr>
          <a:xfrm>
            <a:off x="-2434" y="0"/>
            <a:ext cx="9144000" cy="620688"/>
          </a:xfrm>
          <a:solidFill>
            <a:schemeClr val="tx1"/>
          </a:solidFill>
        </p:spPr>
        <p:txBody>
          <a:bodyPr anchor="t"/>
          <a:lstStyle/>
          <a:p>
            <a:pPr rtl="0" fontAlgn="base"/>
            <a:r>
              <a:rPr kumimoji="0" lang="ar-SA" sz="3600" b="1" u="none" strike="noStrike" kern="1200" cap="none" spc="0" normalizeH="0" noProof="0" dirty="0">
                <a:ln>
                  <a:noFill/>
                </a:ln>
                <a:solidFill>
                  <a:srgbClr val="FFFFFF"/>
                </a:solidFill>
                <a:effectLst/>
                <a:uLnTx/>
                <a:uFillTx/>
                <a:latin typeface="Arial" panose="020B0604020202020204" pitchFamily="34" charset="0"/>
                <a:ea typeface="SimSun" charset="0"/>
                <a:cs typeface="Arial" panose="020B0604020202020204" pitchFamily="34" charset="0"/>
              </a:rPr>
              <a:t>غلاطية ٣ : ١٣-١٤</a:t>
            </a:r>
            <a:endParaRPr lang="en-US" sz="5400" dirty="0"/>
          </a:p>
        </p:txBody>
      </p:sp>
    </p:spTree>
    <p:extLst>
      <p:ext uri="{BB962C8B-B14F-4D97-AF65-F5344CB8AC3E}">
        <p14:creationId xmlns:p14="http://schemas.microsoft.com/office/powerpoint/2010/main" val="6291349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p:cNvSpPr>
            <a:spLocks noChangeArrowheads="1"/>
          </p:cNvSpPr>
          <p:nvPr/>
        </p:nvSpPr>
        <p:spPr bwMode="auto">
          <a:xfrm rot="-1020000">
            <a:off x="5788025" y="2274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31" name="Rectangle 3"/>
          <p:cNvSpPr>
            <a:spLocks noChangeArrowheads="1"/>
          </p:cNvSpPr>
          <p:nvPr/>
        </p:nvSpPr>
        <p:spPr bwMode="auto">
          <a:xfrm>
            <a:off x="539750" y="188913"/>
            <a:ext cx="7772400" cy="1143000"/>
          </a:xfrm>
          <a:prstGeom prst="rect">
            <a:avLst/>
          </a:prstGeom>
          <a:noFill/>
          <a:ln w="9525">
            <a:noFill/>
            <a:miter lim="800000"/>
            <a:headEnd/>
            <a:tailEnd/>
          </a:ln>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CC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ar-JO" sz="6000" b="1" u="none" strike="noStrike" kern="1200" cap="none" spc="0" normalizeH="0" baseline="0" noProof="0" dirty="0">
              <a:ln>
                <a:noFill/>
              </a:ln>
              <a:solidFill>
                <a:srgbClr val="FFCC66"/>
              </a:solidFill>
              <a:effectLst/>
              <a:uLnTx/>
              <a:uFillTx/>
              <a:latin typeface="Arial" panose="020B0604020202020204" pitchFamily="34" charset="0"/>
              <a:ea typeface="MS PGothic" pitchFamily="34" charset="-128"/>
              <a:cs typeface="Arial" panose="020B0604020202020204" pitchFamily="34" charset="0"/>
            </a:endParaRPr>
          </a:p>
        </p:txBody>
      </p:sp>
      <p:sp>
        <p:nvSpPr>
          <p:cNvPr id="287748" name="AutoShape 4"/>
          <p:cNvSpPr>
            <a:spLocks noChangeArrowheads="1"/>
          </p:cNvSpPr>
          <p:nvPr/>
        </p:nvSpPr>
        <p:spPr bwMode="auto">
          <a:xfrm>
            <a:off x="-152400" y="2819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00"/>
          </a:solidFill>
          <a:ln w="381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33" name="AutoShape 5"/>
          <p:cNvSpPr>
            <a:spLocks noChangeArrowheads="1"/>
          </p:cNvSpPr>
          <p:nvPr/>
        </p:nvSpPr>
        <p:spPr bwMode="auto">
          <a:xfrm>
            <a:off x="2058988" y="3579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3366FF"/>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34" name="AutoShape 6"/>
          <p:cNvSpPr>
            <a:spLocks noChangeArrowheads="1"/>
          </p:cNvSpPr>
          <p:nvPr/>
        </p:nvSpPr>
        <p:spPr bwMode="auto">
          <a:xfrm>
            <a:off x="1892300" y="4933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51" name="Text Box 7"/>
          <p:cNvSpPr txBox="1">
            <a:spLocks noChangeArrowheads="1"/>
          </p:cNvSpPr>
          <p:nvPr/>
        </p:nvSpPr>
        <p:spPr bwMode="auto">
          <a:xfrm>
            <a:off x="-107950" y="3505200"/>
            <a:ext cx="2098675" cy="401638"/>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25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البحر المتوسط</a:t>
            </a:r>
            <a:endParaRPr kumimoji="0" lang="en-GB"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36" name="Text Box 8"/>
          <p:cNvSpPr txBox="1">
            <a:spLocks noChangeArrowheads="1"/>
          </p:cNvSpPr>
          <p:nvPr/>
        </p:nvSpPr>
        <p:spPr bwMode="auto">
          <a:xfrm>
            <a:off x="2286000" y="3733800"/>
            <a:ext cx="1295400" cy="587375"/>
          </a:xfrm>
          <a:prstGeom prst="rect">
            <a:avLst/>
          </a:prstGeom>
          <a:noFill/>
          <a:ln w="9525">
            <a:noFill/>
            <a:miter lim="800000"/>
            <a:headEnd/>
            <a:tailEnd/>
          </a:ln>
        </p:spPr>
        <p:txBody>
          <a:bodyPr lIns="90000" tIns="46800" rIns="90000" bIns="46800">
            <a:spAutoFit/>
          </a:bodyPr>
          <a:lstStyle/>
          <a:p>
            <a:pPr marL="0" marR="0" lvl="0" indent="0" algn="l"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آرام</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37" name="Text Box 9"/>
          <p:cNvSpPr txBox="1">
            <a:spLocks noChangeArrowheads="1"/>
          </p:cNvSpPr>
          <p:nvPr/>
        </p:nvSpPr>
        <p:spPr bwMode="auto">
          <a:xfrm>
            <a:off x="1898650" y="4876800"/>
            <a:ext cx="1487488" cy="587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يهوذا</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54" name="Text Box 10"/>
          <p:cNvSpPr txBox="1">
            <a:spLocks noChangeArrowheads="1"/>
          </p:cNvSpPr>
          <p:nvPr/>
        </p:nvSpPr>
        <p:spPr bwMode="auto">
          <a:xfrm>
            <a:off x="533400" y="6096000"/>
            <a:ext cx="1447800" cy="587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مصر</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55" name="AutoShape 11"/>
          <p:cNvSpPr>
            <a:spLocks noChangeArrowheads="1"/>
          </p:cNvSpPr>
          <p:nvPr/>
        </p:nvSpPr>
        <p:spPr bwMode="auto">
          <a:xfrm>
            <a:off x="2357438" y="6350000"/>
            <a:ext cx="277812" cy="676275"/>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56" name="AutoShape 12"/>
          <p:cNvSpPr>
            <a:spLocks noChangeArrowheads="1"/>
          </p:cNvSpPr>
          <p:nvPr/>
        </p:nvSpPr>
        <p:spPr bwMode="auto">
          <a:xfrm>
            <a:off x="1600200" y="6400800"/>
            <a:ext cx="192088" cy="519113"/>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41" name="Text Box 13"/>
          <p:cNvSpPr txBox="1">
            <a:spLocks noChangeArrowheads="1"/>
          </p:cNvSpPr>
          <p:nvPr/>
        </p:nvSpPr>
        <p:spPr bwMode="auto">
          <a:xfrm>
            <a:off x="6078538" y="2362200"/>
            <a:ext cx="1749425" cy="525463"/>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نينوى</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nvGrpSpPr>
          <p:cNvPr id="287758" name="Group 14"/>
          <p:cNvGrpSpPr>
            <a:grpSpLocks/>
          </p:cNvGrpSpPr>
          <p:nvPr/>
        </p:nvGrpSpPr>
        <p:grpSpPr bwMode="auto">
          <a:xfrm>
            <a:off x="3178175" y="1574800"/>
            <a:ext cx="5202238" cy="4291013"/>
            <a:chOff x="2002" y="992"/>
            <a:chExt cx="3277" cy="2703"/>
          </a:xfrm>
        </p:grpSpPr>
        <p:sp>
          <p:nvSpPr>
            <p:cNvPr id="287775" name="AutoShape 15"/>
            <p:cNvSpPr>
              <a:spLocks noChangeArrowheads="1"/>
            </p:cNvSpPr>
            <p:nvPr/>
          </p:nvSpPr>
          <p:spPr bwMode="auto">
            <a:xfrm>
              <a:off x="3474" y="1152"/>
              <a:ext cx="1806" cy="2544"/>
            </a:xfrm>
            <a:custGeom>
              <a:avLst/>
              <a:gdLst>
                <a:gd name="T0" fmla="*/ 700222 w 1556"/>
                <a:gd name="T1" fmla="*/ 30286712 h 2012"/>
                <a:gd name="T2" fmla="*/ 606578 w 1556"/>
                <a:gd name="T3" fmla="*/ 28716311 h 2012"/>
                <a:gd name="T4" fmla="*/ 566114 w 1556"/>
                <a:gd name="T5" fmla="*/ 27824242 h 2012"/>
                <a:gd name="T6" fmla="*/ 559822 w 1556"/>
                <a:gd name="T7" fmla="*/ 26047529 h 2012"/>
                <a:gd name="T8" fmla="*/ 539966 w 1556"/>
                <a:gd name="T9" fmla="*/ 25598774 h 2012"/>
                <a:gd name="T10" fmla="*/ 499959 w 1556"/>
                <a:gd name="T11" fmla="*/ 24485220 h 2012"/>
                <a:gd name="T12" fmla="*/ 479685 w 1556"/>
                <a:gd name="T13" fmla="*/ 23141220 h 2012"/>
                <a:gd name="T14" fmla="*/ 439915 w 1556"/>
                <a:gd name="T15" fmla="*/ 20921745 h 2012"/>
                <a:gd name="T16" fmla="*/ 433427 w 1556"/>
                <a:gd name="T17" fmla="*/ 20245577 h 2012"/>
                <a:gd name="T18" fmla="*/ 392922 w 1556"/>
                <a:gd name="T19" fmla="*/ 19575215 h 2012"/>
                <a:gd name="T20" fmla="*/ 326552 w 1556"/>
                <a:gd name="T21" fmla="*/ 13773541 h 2012"/>
                <a:gd name="T22" fmla="*/ 305927 w 1556"/>
                <a:gd name="T23" fmla="*/ 12909138 h 2012"/>
                <a:gd name="T24" fmla="*/ 293355 w 1556"/>
                <a:gd name="T25" fmla="*/ 12221479 h 2012"/>
                <a:gd name="T26" fmla="*/ 252935 w 1556"/>
                <a:gd name="T27" fmla="*/ 11325435 h 2012"/>
                <a:gd name="T28" fmla="*/ 180330 w 1556"/>
                <a:gd name="T29" fmla="*/ 9541543 h 2012"/>
                <a:gd name="T30" fmla="*/ 146686 w 1556"/>
                <a:gd name="T31" fmla="*/ 8213383 h 2012"/>
                <a:gd name="T32" fmla="*/ 120079 w 1556"/>
                <a:gd name="T33" fmla="*/ 5973091 h 2012"/>
                <a:gd name="T34" fmla="*/ 92886 w 1556"/>
                <a:gd name="T35" fmla="*/ 4651269 h 2012"/>
                <a:gd name="T36" fmla="*/ 59819 w 1556"/>
                <a:gd name="T37" fmla="*/ 2201983 h 2012"/>
                <a:gd name="T38" fmla="*/ 0 w 1556"/>
                <a:gd name="T39" fmla="*/ 628104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76" name="AutoShape 16"/>
            <p:cNvSpPr>
              <a:spLocks noChangeArrowheads="1"/>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48145" name="AutoShape 17"/>
          <p:cNvSpPr>
            <a:spLocks noChangeArrowheads="1"/>
          </p:cNvSpPr>
          <p:nvPr/>
        </p:nvSpPr>
        <p:spPr bwMode="auto">
          <a:xfrm>
            <a:off x="3200400" y="1519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46" name="AutoShape 18"/>
          <p:cNvSpPr>
            <a:spLocks noChangeArrowheads="1"/>
          </p:cNvSpPr>
          <p:nvPr/>
        </p:nvSpPr>
        <p:spPr bwMode="auto">
          <a:xfrm>
            <a:off x="990600" y="1346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rgbClr val="FF99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47" name="AutoShape 19"/>
          <p:cNvSpPr>
            <a:spLocks noChangeArrowheads="1"/>
          </p:cNvSpPr>
          <p:nvPr/>
        </p:nvSpPr>
        <p:spPr bwMode="auto">
          <a:xfrm>
            <a:off x="2362200" y="2432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48" name="Text Box 20"/>
          <p:cNvSpPr txBox="1">
            <a:spLocks noChangeArrowheads="1"/>
          </p:cNvSpPr>
          <p:nvPr/>
        </p:nvSpPr>
        <p:spPr bwMode="auto">
          <a:xfrm>
            <a:off x="3065462" y="2095500"/>
            <a:ext cx="3106737" cy="587375"/>
          </a:xfrm>
          <a:prstGeom prst="rect">
            <a:avLst/>
          </a:prstGeom>
          <a:noFill/>
          <a:ln w="9525">
            <a:noFill/>
            <a:miter lim="800000"/>
            <a:headEnd/>
            <a:tailEnd/>
          </a:ln>
        </p:spPr>
        <p:txBody>
          <a:bodyPr wrap="square"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000044"/>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000044"/>
                </a:solidFill>
                <a:effectLst/>
                <a:uLnTx/>
                <a:uFillTx/>
                <a:latin typeface="Arial" panose="020B0604020202020204" pitchFamily="34" charset="0"/>
                <a:ea typeface="MS PGothic" pitchFamily="34" charset="-128"/>
                <a:cs typeface="Arial" panose="020B0604020202020204" pitchFamily="34" charset="0"/>
              </a:rPr>
              <a:t>التوسع الأشوري</a:t>
            </a:r>
            <a:endParaRPr kumimoji="0" lang="en-GB" sz="3200" b="1" u="none" strike="noStrike" kern="1200" cap="none" spc="0" normalizeH="0" baseline="0" noProof="0" dirty="0">
              <a:ln>
                <a:noFill/>
              </a:ln>
              <a:solidFill>
                <a:srgbClr val="000044"/>
              </a:solidFill>
              <a:effectLst/>
              <a:uLnTx/>
              <a:uFillTx/>
              <a:latin typeface="Arial" panose="020B0604020202020204" pitchFamily="34" charset="0"/>
              <a:ea typeface="MS PGothic" pitchFamily="34" charset="-128"/>
              <a:cs typeface="Arial" panose="020B0604020202020204" pitchFamily="34" charset="0"/>
            </a:endParaRPr>
          </a:p>
        </p:txBody>
      </p:sp>
      <p:sp>
        <p:nvSpPr>
          <p:cNvPr id="48149" name="AutoShape 21"/>
          <p:cNvSpPr>
            <a:spLocks noChangeArrowheads="1"/>
          </p:cNvSpPr>
          <p:nvPr/>
        </p:nvSpPr>
        <p:spPr bwMode="auto">
          <a:xfrm>
            <a:off x="2006600" y="4203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nvGrpSpPr>
          <p:cNvPr id="287764" name="Group 22"/>
          <p:cNvGrpSpPr>
            <a:grpSpLocks/>
          </p:cNvGrpSpPr>
          <p:nvPr/>
        </p:nvGrpSpPr>
        <p:grpSpPr bwMode="auto">
          <a:xfrm>
            <a:off x="2422525" y="4384675"/>
            <a:ext cx="166688" cy="1225550"/>
            <a:chOff x="1526" y="2762"/>
            <a:chExt cx="105" cy="772"/>
          </a:xfrm>
        </p:grpSpPr>
        <p:sp>
          <p:nvSpPr>
            <p:cNvPr id="287772" name="AutoShape 23"/>
            <p:cNvSpPr>
              <a:spLocks noChangeArrowheads="1"/>
            </p:cNvSpPr>
            <p:nvPr/>
          </p:nvSpPr>
          <p:spPr bwMode="auto">
            <a:xfrm>
              <a:off x="1593" y="2863"/>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no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73" name="AutoShape 24"/>
            <p:cNvSpPr>
              <a:spLocks noChangeArrowheads="1"/>
            </p:cNvSpPr>
            <p:nvPr/>
          </p:nvSpPr>
          <p:spPr bwMode="auto">
            <a:xfrm>
              <a:off x="1526" y="3255"/>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FF99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74" name="AutoShape 25"/>
            <p:cNvSpPr>
              <a:spLocks noChangeArrowheads="1"/>
            </p:cNvSpPr>
            <p:nvPr/>
          </p:nvSpPr>
          <p:spPr bwMode="auto">
            <a:xfrm>
              <a:off x="1550" y="2762"/>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FF99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48154" name="Text Box 26"/>
          <p:cNvSpPr txBox="1">
            <a:spLocks noChangeArrowheads="1"/>
          </p:cNvSpPr>
          <p:nvPr/>
        </p:nvSpPr>
        <p:spPr bwMode="auto">
          <a:xfrm>
            <a:off x="2055813" y="4343400"/>
            <a:ext cx="1398587" cy="587375"/>
          </a:xfrm>
          <a:prstGeom prst="rect">
            <a:avLst/>
          </a:prstGeom>
          <a:noFill/>
          <a:ln w="9525">
            <a:noFill/>
            <a:miter lim="800000"/>
            <a:headEnd/>
            <a:tailEnd/>
          </a:ln>
        </p:spPr>
        <p:txBody>
          <a:bodyPr lIns="90000" tIns="46800" rIns="90000" bIns="46800">
            <a:spAutoFit/>
          </a:bodyPr>
          <a:lstStyle/>
          <a:p>
            <a:pPr marL="0" marR="0" lvl="0" indent="0" algn="l"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إسرائيل</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66" name="AutoShape 27"/>
          <p:cNvSpPr>
            <a:spLocks noChangeArrowheads="1"/>
          </p:cNvSpPr>
          <p:nvPr/>
        </p:nvSpPr>
        <p:spPr bwMode="auto">
          <a:xfrm>
            <a:off x="7848600" y="5334000"/>
            <a:ext cx="1430338" cy="17557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67" name="Text Box 28"/>
          <p:cNvSpPr txBox="1">
            <a:spLocks noChangeArrowheads="1"/>
          </p:cNvSpPr>
          <p:nvPr/>
        </p:nvSpPr>
        <p:spPr bwMode="auto">
          <a:xfrm>
            <a:off x="8081963" y="5791200"/>
            <a:ext cx="1225550" cy="401638"/>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25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خليج فارس</a:t>
            </a:r>
            <a:endParaRPr kumimoji="0" lang="en-GB"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60" name="AutoShape 32"/>
          <p:cNvSpPr>
            <a:spLocks noChangeArrowheads="1"/>
          </p:cNvSpPr>
          <p:nvPr/>
        </p:nvSpPr>
        <p:spPr bwMode="auto">
          <a:xfrm>
            <a:off x="5867400" y="2667000"/>
            <a:ext cx="533400" cy="533400"/>
          </a:xfrm>
          <a:prstGeom prst="irregularSeal2">
            <a:avLst/>
          </a:prstGeom>
          <a:solidFill>
            <a:srgbClr val="FF0000"/>
          </a:solidFill>
          <a:ln w="9360">
            <a:solidFill>
              <a:srgbClr val="FFFFFF"/>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69" name="Text Box 33"/>
          <p:cNvSpPr txBox="1">
            <a:spLocks noChangeArrowheads="1"/>
          </p:cNvSpPr>
          <p:nvPr/>
        </p:nvSpPr>
        <p:spPr bwMode="auto">
          <a:xfrm>
            <a:off x="8382000" y="0"/>
            <a:ext cx="755650" cy="460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454</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70" name="Text Box 34"/>
          <p:cNvSpPr txBox="1">
            <a:spLocks noChangeArrowheads="1"/>
          </p:cNvSpPr>
          <p:nvPr/>
        </p:nvSpPr>
        <p:spPr bwMode="auto">
          <a:xfrm>
            <a:off x="5486400" y="5922963"/>
            <a:ext cx="1828800" cy="587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إشعياء 7 </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 name="Title 1"/>
          <p:cNvSpPr>
            <a:spLocks noGrp="1"/>
          </p:cNvSpPr>
          <p:nvPr>
            <p:ph type="title" idx="4294967295"/>
          </p:nvPr>
        </p:nvSpPr>
        <p:spPr>
          <a:xfrm>
            <a:off x="0" y="333375"/>
            <a:ext cx="9144000" cy="935038"/>
          </a:xfrm>
        </p:spPr>
        <p:txBody>
          <a:bodyPr/>
          <a:lstStyle/>
          <a:p>
            <a:pPr>
              <a:buFont typeface="Times New Roman" charset="0"/>
              <a:buNone/>
              <a:defRPr/>
            </a:pPr>
            <a:r>
              <a:rPr lang="ar-JO" sz="6000" kern="1200" dirty="0">
                <a:ea typeface="ＭＳ Ｐゴシック"/>
              </a:rPr>
              <a:t>التهديد الأشوري</a:t>
            </a:r>
            <a:endParaRPr lang="en-US" dirty="0">
              <a:ea typeface="+mj-ea"/>
            </a:endParaRPr>
          </a:p>
        </p:txBody>
      </p:sp>
    </p:spTree>
    <p:extLst>
      <p:ext uri="{BB962C8B-B14F-4D97-AF65-F5344CB8AC3E}">
        <p14:creationId xmlns:p14="http://schemas.microsoft.com/office/powerpoint/2010/main" val="322206057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afterEffect">
                                  <p:stCondLst>
                                    <p:cond delay="0"/>
                                  </p:stCondLst>
                                  <p:iterate type="lt">
                                    <p:tmPct val="100000"/>
                                  </p:iterate>
                                  <p:childTnLst>
                                    <p:set>
                                      <p:cBhvr additive="repl">
                                        <p:cTn id="6" dur="1" fill="hold">
                                          <p:stCondLst>
                                            <p:cond delay="0"/>
                                          </p:stCondLst>
                                        </p:cTn>
                                        <p:tgtEl>
                                          <p:spTgt spid="48131"/>
                                        </p:tgtEl>
                                        <p:attrNameLst>
                                          <p:attrName>style.visibility</p:attrName>
                                        </p:attrNameLst>
                                      </p:cBhvr>
                                      <p:to>
                                        <p:strVal val="visible"/>
                                      </p:to>
                                    </p:set>
                                    <p:anim calcmode="lin" valueType="num">
                                      <p:cBhvr additive="repl">
                                        <p:cTn id="7" dur="75" fill="hold"/>
                                        <p:tgtEl>
                                          <p:spTgt spid="48131"/>
                                        </p:tgtEl>
                                        <p:attrNameLst>
                                          <p:attrName>ppt_w</p:attrName>
                                        </p:attrNameLst>
                                      </p:cBhvr>
                                      <p:tavLst>
                                        <p:tav tm="100000">
                                          <p:val>
                                            <p:fltVal val="0"/>
                                          </p:val>
                                        </p:tav>
                                        <p:tav>
                                          <p:val>
                                            <p:strVal val="#ppt_w"/>
                                          </p:val>
                                        </p:tav>
                                      </p:tavLst>
                                    </p:anim>
                                    <p:anim calcmode="lin" valueType="num">
                                      <p:cBhvr additive="repl">
                                        <p:cTn id="8" dur="75" fill="hold"/>
                                        <p:tgtEl>
                                          <p:spTgt spid="48131"/>
                                        </p:tgtEl>
                                        <p:attrNameLst>
                                          <p:attrName>ppt_h</p:attrName>
                                        </p:attrNameLst>
                                      </p:cBhvr>
                                      <p:tavLst>
                                        <p:tav tm="100000">
                                          <p:val>
                                            <p:strVal val="#ppt_h"/>
                                          </p:val>
                                        </p:tav>
                                        <p:tav>
                                          <p:val>
                                            <p:strVal val="#ppt_h"/>
                                          </p:val>
                                        </p:tav>
                                      </p:tavLst>
                                    </p:anim>
                                  </p:childTnLst>
                                </p:cTn>
                              </p:par>
                            </p:childTnLst>
                          </p:cTn>
                        </p:par>
                        <p:par>
                          <p:cTn id="9" fill="hold" nodeType="afterGroup">
                            <p:stCondLst>
                              <p:cond delay="1275"/>
                            </p:stCondLst>
                            <p:childTnLst>
                              <p:par>
                                <p:cTn id="10" presetID="1" presetClass="entr" fill="hold" grpId="0" nodeType="afterEffect">
                                  <p:stCondLst>
                                    <p:cond delay="0"/>
                                  </p:stCondLst>
                                  <p:childTnLst>
                                    <p:set>
                                      <p:cBhvr additive="repl">
                                        <p:cTn id="11" dur="1" fill="hold">
                                          <p:stCondLst>
                                            <p:cond delay="0"/>
                                          </p:stCondLst>
                                        </p:cTn>
                                        <p:tgtEl>
                                          <p:spTgt spid="48160"/>
                                        </p:tgtEl>
                                        <p:attrNameLst>
                                          <p:attrName>style.visibility</p:attrName>
                                        </p:attrNameLst>
                                      </p:cBhvr>
                                      <p:to>
                                        <p:strVal val="visible"/>
                                      </p:to>
                                    </p:set>
                                  </p:childTnLst>
                                </p:cTn>
                              </p:par>
                            </p:childTnLst>
                          </p:cTn>
                        </p:par>
                        <p:par>
                          <p:cTn id="12" fill="hold" nodeType="afterGroup">
                            <p:stCondLst>
                              <p:cond delay="2775"/>
                            </p:stCondLst>
                            <p:childTnLst>
                              <p:par>
                                <p:cTn id="13" presetID="4" presetClass="entr" presetSubtype="32" fill="hold" nodeType="afterEffect">
                                  <p:stCondLst>
                                    <p:cond delay="0"/>
                                  </p:stCondLst>
                                  <p:childTnLst>
                                    <p:set>
                                      <p:cBhvr additive="repl">
                                        <p:cTn id="14" dur="1" fill="hold">
                                          <p:stCondLst>
                                            <p:cond delay="0"/>
                                          </p:stCondLst>
                                        </p:cTn>
                                        <p:tgtEl>
                                          <p:spTgt spid="48141"/>
                                        </p:tgtEl>
                                        <p:attrNameLst>
                                          <p:attrName>style.visibility</p:attrName>
                                        </p:attrNameLst>
                                      </p:cBhvr>
                                      <p:to>
                                        <p:strVal val="visible"/>
                                      </p:to>
                                    </p:set>
                                    <p:animEffect transition="in" filter="box(out)">
                                      <p:cBhvr additive="repl">
                                        <p:cTn id="15" dur="500"/>
                                        <p:tgtEl>
                                          <p:spTgt spid="48141"/>
                                        </p:tgtEl>
                                      </p:cBhvr>
                                    </p:animEffect>
                                  </p:childTnLst>
                                </p:cTn>
                              </p:par>
                            </p:childTnLst>
                          </p:cTn>
                        </p:par>
                        <p:par>
                          <p:cTn id="16" fill="hold" nodeType="afterGroup">
                            <p:stCondLst>
                              <p:cond delay="4275"/>
                            </p:stCondLst>
                            <p:childTnLst>
                              <p:par>
                                <p:cTn id="17" presetID="4" presetClass="entr" presetSubtype="32" fill="hold" grpId="0" nodeType="afterEffect">
                                  <p:stCondLst>
                                    <p:cond delay="0"/>
                                  </p:stCondLst>
                                  <p:childTnLst>
                                    <p:set>
                                      <p:cBhvr additive="repl">
                                        <p:cTn id="18" dur="1" fill="hold">
                                          <p:stCondLst>
                                            <p:cond delay="0"/>
                                          </p:stCondLst>
                                        </p:cTn>
                                        <p:tgtEl>
                                          <p:spTgt spid="48130"/>
                                        </p:tgtEl>
                                        <p:attrNameLst>
                                          <p:attrName>style.visibility</p:attrName>
                                        </p:attrNameLst>
                                      </p:cBhvr>
                                      <p:to>
                                        <p:strVal val="visible"/>
                                      </p:to>
                                    </p:set>
                                    <p:animEffect transition="in" filter="box(out)">
                                      <p:cBhvr additive="repl">
                                        <p:cTn id="19" dur="500"/>
                                        <p:tgtEl>
                                          <p:spTgt spid="48130"/>
                                        </p:tgtEl>
                                      </p:cBhvr>
                                    </p:animEffect>
                                  </p:childTnLst>
                                </p:cTn>
                              </p:par>
                            </p:childTnLst>
                          </p:cTn>
                        </p:par>
                        <p:par>
                          <p:cTn id="20" fill="hold" nodeType="afterGroup">
                            <p:stCondLst>
                              <p:cond delay="5775"/>
                            </p:stCondLst>
                            <p:childTnLst>
                              <p:par>
                                <p:cTn id="21" presetID="22" presetClass="entr" presetSubtype="2" fill="hold" grpId="0" nodeType="afterEffect">
                                  <p:stCondLst>
                                    <p:cond delay="0"/>
                                  </p:stCondLst>
                                  <p:childTnLst>
                                    <p:set>
                                      <p:cBhvr additive="repl">
                                        <p:cTn id="22" dur="1" fill="hold">
                                          <p:stCondLst>
                                            <p:cond delay="0"/>
                                          </p:stCondLst>
                                        </p:cTn>
                                        <p:tgtEl>
                                          <p:spTgt spid="48145"/>
                                        </p:tgtEl>
                                        <p:attrNameLst>
                                          <p:attrName>style.visibility</p:attrName>
                                        </p:attrNameLst>
                                      </p:cBhvr>
                                      <p:to>
                                        <p:strVal val="visible"/>
                                      </p:to>
                                    </p:set>
                                    <p:animEffect transition="in" filter="wipe(right)">
                                      <p:cBhvr additive="repl">
                                        <p:cTn id="23" dur="500"/>
                                        <p:tgtEl>
                                          <p:spTgt spid="48145"/>
                                        </p:tgtEl>
                                      </p:cBhvr>
                                    </p:animEffect>
                                  </p:childTnLst>
                                </p:cTn>
                              </p:par>
                            </p:childTnLst>
                          </p:cTn>
                        </p:par>
                        <p:par>
                          <p:cTn id="24" fill="hold" nodeType="afterGroup">
                            <p:stCondLst>
                              <p:cond delay="7275"/>
                            </p:stCondLst>
                            <p:childTnLst>
                              <p:par>
                                <p:cTn id="25" presetID="22" presetClass="entr" presetSubtype="2" fill="hold" grpId="0" nodeType="afterEffect">
                                  <p:stCondLst>
                                    <p:cond delay="0"/>
                                  </p:stCondLst>
                                  <p:childTnLst>
                                    <p:set>
                                      <p:cBhvr additive="repl">
                                        <p:cTn id="26" dur="1" fill="hold">
                                          <p:stCondLst>
                                            <p:cond delay="0"/>
                                          </p:stCondLst>
                                        </p:cTn>
                                        <p:tgtEl>
                                          <p:spTgt spid="48146"/>
                                        </p:tgtEl>
                                        <p:attrNameLst>
                                          <p:attrName>style.visibility</p:attrName>
                                        </p:attrNameLst>
                                      </p:cBhvr>
                                      <p:to>
                                        <p:strVal val="visible"/>
                                      </p:to>
                                    </p:set>
                                    <p:animEffect transition="in" filter="wipe(right)">
                                      <p:cBhvr additive="repl">
                                        <p:cTn id="27" dur="500"/>
                                        <p:tgtEl>
                                          <p:spTgt spid="48146"/>
                                        </p:tgtEl>
                                      </p:cBhvr>
                                    </p:animEffect>
                                  </p:childTnLst>
                                </p:cTn>
                              </p:par>
                            </p:childTnLst>
                          </p:cTn>
                        </p:par>
                        <p:par>
                          <p:cTn id="28" fill="hold" nodeType="afterGroup">
                            <p:stCondLst>
                              <p:cond delay="8775"/>
                            </p:stCondLst>
                            <p:childTnLst>
                              <p:par>
                                <p:cTn id="29" presetID="22" presetClass="entr" presetSubtype="2" fill="hold" grpId="0" nodeType="afterEffect">
                                  <p:stCondLst>
                                    <p:cond delay="0"/>
                                  </p:stCondLst>
                                  <p:childTnLst>
                                    <p:set>
                                      <p:cBhvr additive="repl">
                                        <p:cTn id="30" dur="1" fill="hold">
                                          <p:stCondLst>
                                            <p:cond delay="0"/>
                                          </p:stCondLst>
                                        </p:cTn>
                                        <p:tgtEl>
                                          <p:spTgt spid="48147"/>
                                        </p:tgtEl>
                                        <p:attrNameLst>
                                          <p:attrName>style.visibility</p:attrName>
                                        </p:attrNameLst>
                                      </p:cBhvr>
                                      <p:to>
                                        <p:strVal val="visible"/>
                                      </p:to>
                                    </p:set>
                                    <p:animEffect transition="in" filter="wipe(right)">
                                      <p:cBhvr additive="repl">
                                        <p:cTn id="31" dur="500"/>
                                        <p:tgtEl>
                                          <p:spTgt spid="48147"/>
                                        </p:tgtEl>
                                      </p:cBhvr>
                                    </p:animEffect>
                                  </p:childTnLst>
                                </p:cTn>
                              </p:par>
                            </p:childTnLst>
                          </p:cTn>
                        </p:par>
                        <p:par>
                          <p:cTn id="32" fill="hold" nodeType="afterGroup">
                            <p:stCondLst>
                              <p:cond delay="10275"/>
                            </p:stCondLst>
                            <p:childTnLst>
                              <p:par>
                                <p:cTn id="33" presetID="3" presetClass="entr" presetSubtype="10" fill="hold" nodeType="afterEffect">
                                  <p:stCondLst>
                                    <p:cond delay="0"/>
                                  </p:stCondLst>
                                  <p:childTnLst>
                                    <p:set>
                                      <p:cBhvr additive="repl">
                                        <p:cTn id="34" dur="1" fill="hold">
                                          <p:stCondLst>
                                            <p:cond delay="0"/>
                                          </p:stCondLst>
                                        </p:cTn>
                                        <p:tgtEl>
                                          <p:spTgt spid="48148"/>
                                        </p:tgtEl>
                                        <p:attrNameLst>
                                          <p:attrName>style.visibility</p:attrName>
                                        </p:attrNameLst>
                                      </p:cBhvr>
                                      <p:to>
                                        <p:strVal val="visible"/>
                                      </p:to>
                                    </p:set>
                                    <p:animEffect transition="in" filter="blinds(horizontal)">
                                      <p:cBhvr additive="repl">
                                        <p:cTn id="35" dur="500"/>
                                        <p:tgtEl>
                                          <p:spTgt spid="48148"/>
                                        </p:tgtEl>
                                      </p:cBhvr>
                                    </p:animEffect>
                                  </p:childTnLst>
                                </p:cTn>
                              </p:par>
                            </p:childTnLst>
                          </p:cTn>
                        </p:par>
                        <p:par>
                          <p:cTn id="36" fill="hold" nodeType="afterGroup">
                            <p:stCondLst>
                              <p:cond delay="11775"/>
                            </p:stCondLst>
                            <p:childTnLst>
                              <p:par>
                                <p:cTn id="37" presetID="9" presetClass="entr" fill="hold" grpId="0" nodeType="afterEffect">
                                  <p:stCondLst>
                                    <p:cond delay="0"/>
                                  </p:stCondLst>
                                  <p:childTnLst>
                                    <p:set>
                                      <p:cBhvr additive="repl">
                                        <p:cTn id="38" dur="1" fill="hold">
                                          <p:stCondLst>
                                            <p:cond delay="0"/>
                                          </p:stCondLst>
                                        </p:cTn>
                                        <p:tgtEl>
                                          <p:spTgt spid="48133"/>
                                        </p:tgtEl>
                                        <p:attrNameLst>
                                          <p:attrName>style.visibility</p:attrName>
                                        </p:attrNameLst>
                                      </p:cBhvr>
                                      <p:to>
                                        <p:strVal val="visible"/>
                                      </p:to>
                                    </p:set>
                                    <p:animEffect transition="in" filter="dissolve">
                                      <p:cBhvr additive="repl">
                                        <p:cTn id="39" dur="500"/>
                                        <p:tgtEl>
                                          <p:spTgt spid="48133"/>
                                        </p:tgtEl>
                                      </p:cBhvr>
                                    </p:animEffect>
                                  </p:childTnLst>
                                </p:cTn>
                              </p:par>
                            </p:childTnLst>
                          </p:cTn>
                        </p:par>
                        <p:par>
                          <p:cTn id="40" fill="hold" nodeType="afterGroup">
                            <p:stCondLst>
                              <p:cond delay="13275"/>
                            </p:stCondLst>
                            <p:childTnLst>
                              <p:par>
                                <p:cTn id="41" presetID="9" presetClass="entr" fill="hold" nodeType="afterEffect">
                                  <p:stCondLst>
                                    <p:cond delay="0"/>
                                  </p:stCondLst>
                                  <p:childTnLst>
                                    <p:set>
                                      <p:cBhvr additive="repl">
                                        <p:cTn id="42" dur="1" fill="hold">
                                          <p:stCondLst>
                                            <p:cond delay="0"/>
                                          </p:stCondLst>
                                        </p:cTn>
                                        <p:tgtEl>
                                          <p:spTgt spid="48136"/>
                                        </p:tgtEl>
                                        <p:attrNameLst>
                                          <p:attrName>style.visibility</p:attrName>
                                        </p:attrNameLst>
                                      </p:cBhvr>
                                      <p:to>
                                        <p:strVal val="visible"/>
                                      </p:to>
                                    </p:set>
                                    <p:animEffect transition="in" filter="dissolve">
                                      <p:cBhvr additive="repl">
                                        <p:cTn id="43" dur="500"/>
                                        <p:tgtEl>
                                          <p:spTgt spid="48136"/>
                                        </p:tgtEl>
                                      </p:cBhvr>
                                    </p:animEffect>
                                  </p:childTnLst>
                                </p:cTn>
                              </p:par>
                            </p:childTnLst>
                          </p:cTn>
                        </p:par>
                        <p:par>
                          <p:cTn id="44" fill="hold" nodeType="afterGroup">
                            <p:stCondLst>
                              <p:cond delay="14775"/>
                            </p:stCondLst>
                            <p:childTnLst>
                              <p:par>
                                <p:cTn id="45" presetID="9" presetClass="entr" fill="hold" grpId="0" nodeType="afterEffect">
                                  <p:stCondLst>
                                    <p:cond delay="0"/>
                                  </p:stCondLst>
                                  <p:childTnLst>
                                    <p:set>
                                      <p:cBhvr additive="repl">
                                        <p:cTn id="46" dur="1" fill="hold">
                                          <p:stCondLst>
                                            <p:cond delay="0"/>
                                          </p:stCondLst>
                                        </p:cTn>
                                        <p:tgtEl>
                                          <p:spTgt spid="48149"/>
                                        </p:tgtEl>
                                        <p:attrNameLst>
                                          <p:attrName>style.visibility</p:attrName>
                                        </p:attrNameLst>
                                      </p:cBhvr>
                                      <p:to>
                                        <p:strVal val="visible"/>
                                      </p:to>
                                    </p:set>
                                    <p:animEffect transition="in" filter="dissolve">
                                      <p:cBhvr additive="repl">
                                        <p:cTn id="47" dur="500"/>
                                        <p:tgtEl>
                                          <p:spTgt spid="48149"/>
                                        </p:tgtEl>
                                      </p:cBhvr>
                                    </p:animEffect>
                                  </p:childTnLst>
                                </p:cTn>
                              </p:par>
                            </p:childTnLst>
                          </p:cTn>
                        </p:par>
                        <p:par>
                          <p:cTn id="48" fill="hold" nodeType="afterGroup">
                            <p:stCondLst>
                              <p:cond delay="16274"/>
                            </p:stCondLst>
                            <p:childTnLst>
                              <p:par>
                                <p:cTn id="49" presetID="9" presetClass="entr" fill="hold" nodeType="afterEffect">
                                  <p:stCondLst>
                                    <p:cond delay="0"/>
                                  </p:stCondLst>
                                  <p:childTnLst>
                                    <p:set>
                                      <p:cBhvr additive="repl">
                                        <p:cTn id="50" dur="1" fill="hold">
                                          <p:stCondLst>
                                            <p:cond delay="0"/>
                                          </p:stCondLst>
                                        </p:cTn>
                                        <p:tgtEl>
                                          <p:spTgt spid="48154"/>
                                        </p:tgtEl>
                                        <p:attrNameLst>
                                          <p:attrName>style.visibility</p:attrName>
                                        </p:attrNameLst>
                                      </p:cBhvr>
                                      <p:to>
                                        <p:strVal val="visible"/>
                                      </p:to>
                                    </p:set>
                                    <p:animEffect transition="in" filter="dissolve">
                                      <p:cBhvr additive="repl">
                                        <p:cTn id="51" dur="500"/>
                                        <p:tgtEl>
                                          <p:spTgt spid="48154"/>
                                        </p:tgtEl>
                                      </p:cBhvr>
                                    </p:animEffect>
                                  </p:childTnLst>
                                </p:cTn>
                              </p:par>
                            </p:childTnLst>
                          </p:cTn>
                        </p:par>
                        <p:par>
                          <p:cTn id="52" fill="hold" nodeType="afterGroup">
                            <p:stCondLst>
                              <p:cond delay="17775"/>
                            </p:stCondLst>
                            <p:childTnLst>
                              <p:par>
                                <p:cTn id="53" presetID="9" presetClass="entr" fill="hold" grpId="0" nodeType="afterEffect">
                                  <p:stCondLst>
                                    <p:cond delay="0"/>
                                  </p:stCondLst>
                                  <p:childTnLst>
                                    <p:set>
                                      <p:cBhvr additive="repl">
                                        <p:cTn id="54" dur="1" fill="hold">
                                          <p:stCondLst>
                                            <p:cond delay="0"/>
                                          </p:stCondLst>
                                        </p:cTn>
                                        <p:tgtEl>
                                          <p:spTgt spid="48134"/>
                                        </p:tgtEl>
                                        <p:attrNameLst>
                                          <p:attrName>style.visibility</p:attrName>
                                        </p:attrNameLst>
                                      </p:cBhvr>
                                      <p:to>
                                        <p:strVal val="visible"/>
                                      </p:to>
                                    </p:set>
                                    <p:animEffect transition="in" filter="dissolve">
                                      <p:cBhvr additive="repl">
                                        <p:cTn id="55" dur="500"/>
                                        <p:tgtEl>
                                          <p:spTgt spid="48134"/>
                                        </p:tgtEl>
                                      </p:cBhvr>
                                    </p:animEffect>
                                  </p:childTnLst>
                                </p:cTn>
                              </p:par>
                            </p:childTnLst>
                          </p:cTn>
                        </p:par>
                        <p:par>
                          <p:cTn id="56" fill="hold" nodeType="afterGroup">
                            <p:stCondLst>
                              <p:cond delay="19275"/>
                            </p:stCondLst>
                            <p:childTnLst>
                              <p:par>
                                <p:cTn id="57" presetID="9" presetClass="entr" fill="hold" nodeType="afterEffect">
                                  <p:stCondLst>
                                    <p:cond delay="0"/>
                                  </p:stCondLst>
                                  <p:childTnLst>
                                    <p:set>
                                      <p:cBhvr additive="repl">
                                        <p:cTn id="58" dur="1" fill="hold">
                                          <p:stCondLst>
                                            <p:cond delay="0"/>
                                          </p:stCondLst>
                                        </p:cTn>
                                        <p:tgtEl>
                                          <p:spTgt spid="48137"/>
                                        </p:tgtEl>
                                        <p:attrNameLst>
                                          <p:attrName>style.visibility</p:attrName>
                                        </p:attrNameLst>
                                      </p:cBhvr>
                                      <p:to>
                                        <p:strVal val="visible"/>
                                      </p:to>
                                    </p:set>
                                    <p:animEffect transition="in" filter="dissolve">
                                      <p:cBhvr additive="repl">
                                        <p:cTn id="59" dur="500"/>
                                        <p:tgtEl>
                                          <p:spTgt spid="48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animBg="1"/>
      <p:bldP spid="48133" grpId="0" animBg="1"/>
      <p:bldP spid="48134" grpId="0" animBg="1"/>
      <p:bldP spid="48145" grpId="0" animBg="1"/>
      <p:bldP spid="48146" grpId="0" animBg="1"/>
      <p:bldP spid="48147" grpId="0" animBg="1"/>
      <p:bldP spid="48149" grpId="0" animBg="1"/>
      <p:bldP spid="48160"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6630988" y="76200"/>
            <a:ext cx="2513012" cy="2873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9pPr>
          </a:lstStyle>
          <a:p>
            <a:pPr marL="0" marR="0" lvl="0" indent="0" algn="l"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200" b="0" i="0" u="none" strike="noStrike" kern="1200" cap="none" spc="0" normalizeH="0" baseline="0" noProof="0">
                <a:ln>
                  <a:noFill/>
                </a:ln>
                <a:solidFill>
                  <a:srgbClr val="898989"/>
                </a:solidFill>
                <a:effectLst/>
                <a:uLnTx/>
                <a:uFillTx/>
                <a:latin typeface="Calibri" charset="0"/>
                <a:ea typeface="SimSun" charset="0"/>
              </a:rPr>
              <a:t>06/08/13</a:t>
            </a:r>
          </a:p>
        </p:txBody>
      </p:sp>
      <p:pic>
        <p:nvPicPr>
          <p:cNvPr id="788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8851" name="Rectangle 3"/>
          <p:cNvSpPr>
            <a:spLocks noChangeArrowheads="1"/>
          </p:cNvSpPr>
          <p:nvPr/>
        </p:nvSpPr>
        <p:spPr bwMode="auto">
          <a:xfrm>
            <a:off x="0" y="2550746"/>
            <a:ext cx="5699125" cy="175650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marL="0" marR="0" lvl="0" indent="0" algn="ct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26 لأنكم جميعاً أبناء الله بالإيمان بالمسيح يسوع 27 لأن كلكم الذين اعتمدتم بالمسيح قد لبستم المسيح</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 name="Title 1"/>
          <p:cNvSpPr>
            <a:spLocks noGrp="1"/>
          </p:cNvSpPr>
          <p:nvPr>
            <p:ph type="title" idx="4294967295"/>
          </p:nvPr>
        </p:nvSpPr>
        <p:spPr>
          <a:xfrm>
            <a:off x="-107950" y="6092825"/>
            <a:ext cx="9251950" cy="755650"/>
          </a:xfrm>
          <a:solidFill>
            <a:schemeClr val="tx1"/>
          </a:solidFill>
        </p:spPr>
        <p:txBody>
          <a:bodyPr/>
          <a:lstStyle/>
          <a:p>
            <a:pPr>
              <a:defRPr/>
            </a:pPr>
            <a:r>
              <a:rPr lang="ar-JO" sz="4000" b="1" kern="1200" dirty="0">
                <a:solidFill>
                  <a:srgbClr val="FFFFFF"/>
                </a:solidFill>
                <a:latin typeface="Arial" panose="020B0604020202020204" pitchFamily="34" charset="0"/>
                <a:ea typeface="SimSun"/>
                <a:cs typeface="Arial" panose="020B0604020202020204" pitchFamily="34" charset="0"/>
              </a:rPr>
              <a:t>غلاطية 3: 26-27</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37163" y="1060450"/>
            <a:ext cx="3559175" cy="857091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9875" name="Rectangle 3"/>
          <p:cNvSpPr>
            <a:spLocks noChangeArrowheads="1"/>
          </p:cNvSpPr>
          <p:nvPr/>
        </p:nvSpPr>
        <p:spPr bwMode="auto">
          <a:xfrm>
            <a:off x="333598" y="1556792"/>
            <a:ext cx="4483100" cy="231050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p>
            <a:pPr marL="0" marR="0" lvl="0" indent="0" algn="ct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ليس يهودي ولا يوناني ليس عبد ولا حر ليس ذكر وأنثى لأنكم جميعاً واحد في المسيح يسوع</a:t>
            </a:r>
          </a:p>
        </p:txBody>
      </p:sp>
      <p:sp>
        <p:nvSpPr>
          <p:cNvPr id="2" name="Title 1">
            <a:extLst>
              <a:ext uri="{FF2B5EF4-FFF2-40B4-BE49-F238E27FC236}">
                <a16:creationId xmlns:a16="http://schemas.microsoft.com/office/drawing/2014/main" id="{DB97CF59-EC51-90F8-4D0F-F4F9431FD05A}"/>
              </a:ext>
            </a:extLst>
          </p:cNvPr>
          <p:cNvSpPr>
            <a:spLocks noGrp="1"/>
          </p:cNvSpPr>
          <p:nvPr>
            <p:ph type="title" idx="4294967295"/>
          </p:nvPr>
        </p:nvSpPr>
        <p:spPr>
          <a:xfrm>
            <a:off x="0" y="12998"/>
            <a:ext cx="9143999" cy="1047452"/>
          </a:xfrm>
          <a:solidFill>
            <a:schemeClr val="tx1"/>
          </a:solidFill>
        </p:spPr>
        <p:txBody>
          <a:bodyPr/>
          <a:lstStyle/>
          <a:p>
            <a:pPr rtl="1"/>
            <a:r>
              <a:rPr lang="ar-SA" b="1" dirty="0">
                <a:solidFill>
                  <a:schemeClr val="bg1"/>
                </a:solidFill>
                <a:latin typeface="Arial" panose="020B0604020202020204" pitchFamily="34" charset="0"/>
                <a:cs typeface="Arial" panose="020B0604020202020204" pitchFamily="34" charset="0"/>
              </a:rPr>
              <a:t>غلاطية ٣ : ٢٨</a:t>
            </a:r>
          </a:p>
        </p:txBody>
      </p:sp>
    </p:spTree>
    <p:extLst>
      <p:ext uri="{BB962C8B-B14F-4D97-AF65-F5344CB8AC3E}">
        <p14:creationId xmlns:p14="http://schemas.microsoft.com/office/powerpoint/2010/main" val="33713327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6834" name="Picture 2" descr="https://farm5.staticflickr.com/4357/36374125445_1b755055c2_b.jpg">
            <a:extLst>
              <a:ext uri="{FF2B5EF4-FFF2-40B4-BE49-F238E27FC236}">
                <a16:creationId xmlns:a16="http://schemas.microsoft.com/office/drawing/2014/main" id="{0812AF9C-24AF-6A48-BDA6-E0AE99AF30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8517" cy="6021288"/>
          </a:xfrm>
          <a:prstGeom prst="rect">
            <a:avLst/>
          </a:prstGeom>
          <a:noFill/>
          <a:extLst>
            <a:ext uri="{909E8E84-426E-40DD-AFC4-6F175D3DCCD1}">
              <a14:hiddenFill xmlns:a14="http://schemas.microsoft.com/office/drawing/2010/main">
                <a:solidFill>
                  <a:srgbClr val="FFFFFF"/>
                </a:solidFill>
              </a14:hiddenFill>
            </a:ext>
          </a:extLst>
        </p:spPr>
      </p:pic>
      <p:sp>
        <p:nvSpPr>
          <p:cNvPr id="79875" name="Rectangle 3"/>
          <p:cNvSpPr>
            <a:spLocks noChangeArrowheads="1"/>
          </p:cNvSpPr>
          <p:nvPr/>
        </p:nvSpPr>
        <p:spPr bwMode="auto">
          <a:xfrm>
            <a:off x="4644008" y="332656"/>
            <a:ext cx="4267076" cy="212583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p>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فإن كنتم للمسيح فأنتم إذاً نسل إبراهيم وحسب الموعد ورثة</a:t>
            </a:r>
            <a:r>
              <a:rPr kumimoji="0" lang="ar-SA" sz="4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p:txBody>
      </p:sp>
      <p:sp>
        <p:nvSpPr>
          <p:cNvPr id="2" name="Title 1">
            <a:extLst>
              <a:ext uri="{FF2B5EF4-FFF2-40B4-BE49-F238E27FC236}">
                <a16:creationId xmlns:a16="http://schemas.microsoft.com/office/drawing/2014/main" id="{5134BC4C-698F-B549-F085-6029E8BBEF2C}"/>
              </a:ext>
            </a:extLst>
          </p:cNvPr>
          <p:cNvSpPr>
            <a:spLocks noGrp="1"/>
          </p:cNvSpPr>
          <p:nvPr>
            <p:ph type="title" idx="4294967295"/>
          </p:nvPr>
        </p:nvSpPr>
        <p:spPr>
          <a:xfrm>
            <a:off x="683071" y="5716588"/>
            <a:ext cx="8228013" cy="1141412"/>
          </a:xfrm>
        </p:spPr>
        <p:txBody>
          <a:bodyPr/>
          <a:lstStyle/>
          <a:p>
            <a:pPr rtl="0" fontAlgn="base"/>
            <a:r>
              <a:rPr lang="ar-SA" sz="4400" b="1" kern="1200" dirty="0">
                <a:solidFill>
                  <a:srgbClr val="FFFFFF"/>
                </a:solidFill>
                <a:effectLst/>
                <a:latin typeface="Arial" panose="020B0604020202020204" pitchFamily="34" charset="0"/>
                <a:ea typeface="SimSun" panose="02010600030101010101" pitchFamily="2" charset="-122"/>
                <a:cs typeface="Arial" panose="020B0604020202020204" pitchFamily="34" charset="0"/>
              </a:rPr>
              <a:t>غلاطية ٣ : ٢٩</a:t>
            </a:r>
            <a:endParaRPr lang="en-US" dirty="0">
              <a:effectLst/>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Picture 2" descr="Image result for inheritance">
            <a:extLst>
              <a:ext uri="{FF2B5EF4-FFF2-40B4-BE49-F238E27FC236}">
                <a16:creationId xmlns:a16="http://schemas.microsoft.com/office/drawing/2014/main" id="{B703A0DD-5C67-6F45-8292-4F55A1379A2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2362592" y="3175248"/>
            <a:ext cx="6771154" cy="3717032"/>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3145779"/>
          </a:xfrm>
          <a:effectLst>
            <a:outerShdw blurRad="63500" dist="35921" dir="2700000" algn="ctr" rotWithShape="0">
              <a:schemeClr val="tx2">
                <a:alpha val="74998"/>
              </a:schemeClr>
            </a:outerShdw>
          </a:effectLst>
        </p:spPr>
        <p:txBody>
          <a:bodyPr anchor="ctr"/>
          <a:lstStyle/>
          <a:p>
            <a:pPr>
              <a:defRPr/>
            </a:pPr>
            <a:r>
              <a:rPr lang="ar-SA" dirty="0">
                <a:effectLst>
                  <a:glow rad="127000">
                    <a:schemeClr val="tx1"/>
                  </a:glow>
                </a:effectLst>
                <a:ea typeface="ＭＳ Ｐゴシック" charset="0"/>
              </a:rPr>
              <a:t>غلاطية ٤ : ١</a:t>
            </a:r>
            <a:br>
              <a:rPr lang="en-US" dirty="0">
                <a:effectLst>
                  <a:glow rad="127000">
                    <a:schemeClr val="tx1"/>
                  </a:glow>
                </a:effectLst>
                <a:ea typeface="ＭＳ Ｐゴシック" charset="0"/>
              </a:rPr>
            </a:br>
            <a:r>
              <a:rPr lang="ar-JO" dirty="0">
                <a:effectLst>
                  <a:glow rad="127000">
                    <a:schemeClr val="tx1"/>
                  </a:glow>
                </a:effectLst>
                <a:ea typeface="ＭＳ Ｐゴシック" charset="0"/>
              </a:rPr>
              <a:t>وإنما أقول: ما دام الوراث قاصراً لا يفرق شيئاً عن العبد مع كونه صاحب الجميع</a:t>
            </a:r>
            <a:r>
              <a:rPr lang="ar-SA" dirty="0">
                <a:effectLst>
                  <a:glow rad="127000">
                    <a:schemeClr val="tx1"/>
                  </a:glow>
                </a:effectLst>
                <a:ea typeface="ＭＳ Ｐゴシック" charset="0"/>
              </a:rPr>
              <a:t> </a:t>
            </a:r>
          </a:p>
        </p:txBody>
      </p:sp>
    </p:spTree>
    <p:extLst>
      <p:ext uri="{BB962C8B-B14F-4D97-AF65-F5344CB8AC3E}">
        <p14:creationId xmlns:p14="http://schemas.microsoft.com/office/powerpoint/2010/main" val="3859233994"/>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8" name="Picture 6" descr="Image result for boy versus young man">
            <a:extLst>
              <a:ext uri="{FF2B5EF4-FFF2-40B4-BE49-F238E27FC236}">
                <a16:creationId xmlns:a16="http://schemas.microsoft.com/office/drawing/2014/main" id="{9CD84B29-3D6F-EA45-9045-F62095946A8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084" y="0"/>
            <a:ext cx="9159228" cy="6885434"/>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5580112" cy="4983707"/>
          </a:xfrm>
          <a:effectLst/>
        </p:spPr>
        <p:txBody>
          <a:bodyPr anchor="t"/>
          <a:lstStyle/>
          <a:p>
            <a:pPr>
              <a:defRPr/>
            </a:pPr>
            <a:r>
              <a:rPr lang="ar-SA" dirty="0">
                <a:solidFill>
                  <a:schemeClr val="tx1"/>
                </a:solidFill>
                <a:ea typeface="ＭＳ Ｐゴシック" charset="0"/>
              </a:rPr>
              <a:t>غلاطية ٤ : ٢-٣</a:t>
            </a:r>
            <a:br>
              <a:rPr lang="ar-SA" dirty="0">
                <a:solidFill>
                  <a:schemeClr val="tx1"/>
                </a:solidFill>
                <a:ea typeface="ＭＳ Ｐゴシック" charset="0"/>
              </a:rPr>
            </a:br>
            <a:r>
              <a:rPr lang="ar-JO" dirty="0">
                <a:solidFill>
                  <a:schemeClr val="tx1"/>
                </a:solidFill>
                <a:ea typeface="ＭＳ Ｐゴシック" charset="0"/>
              </a:rPr>
              <a:t>بل هو تحت أوصياء ووكلاء إلى الوقت المؤجل من أبيه   3 هكذا نحن أيضاً لما كنا قاصرين كنا مستعبدين تحت أركان العالم</a:t>
            </a:r>
            <a:r>
              <a:rPr lang="ar-SA" dirty="0">
                <a:solidFill>
                  <a:schemeClr val="tx1"/>
                </a:solidFill>
                <a:ea typeface="ＭＳ Ｐゴシック" charset="0"/>
              </a:rPr>
              <a:t> </a:t>
            </a:r>
          </a:p>
        </p:txBody>
      </p:sp>
    </p:spTree>
    <p:extLst>
      <p:ext uri="{BB962C8B-B14F-4D97-AF65-F5344CB8AC3E}">
        <p14:creationId xmlns:p14="http://schemas.microsoft.com/office/powerpoint/2010/main" val="2162445378"/>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Text Box 12"/>
          <p:cNvSpPr txBox="1">
            <a:spLocks noChangeArrowheads="1"/>
          </p:cNvSpPr>
          <p:nvPr/>
        </p:nvSpPr>
        <p:spPr bwMode="auto">
          <a:xfrm>
            <a:off x="8274050" y="0"/>
            <a:ext cx="88197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173ج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661" name="Text Box 13"/>
          <p:cNvSpPr txBox="1">
            <a:spLocks noChangeArrowheads="1"/>
          </p:cNvSpPr>
          <p:nvPr/>
        </p:nvSpPr>
        <p:spPr bwMode="auto">
          <a:xfrm>
            <a:off x="6553200" y="685800"/>
            <a:ext cx="2209800" cy="1815882"/>
          </a:xfrm>
          <a:prstGeom prst="rect">
            <a:avLst/>
          </a:prstGeom>
          <a:gradFill rotWithShape="1">
            <a:gsLst>
              <a:gs pos="0">
                <a:srgbClr val="9933FF"/>
              </a:gs>
              <a:gs pos="50000">
                <a:schemeClr val="bg2"/>
              </a:gs>
              <a:gs pos="100000">
                <a:srgbClr val="9933FF"/>
              </a:gs>
            </a:gsLst>
            <a:lin ang="5400000" scaled="1"/>
          </a:gradFill>
          <a:ln w="76200" cap="flat" cmpd="sng" algn="ctr">
            <a:solidFill>
              <a:srgbClr val="000000"/>
            </a:solidFill>
            <a:prstDash val="solid"/>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الدين الطقسي مقابل الدين الحقيقي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غل 4: 1-7</a:t>
            </a: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a:t>
            </a:r>
          </a:p>
        </p:txBody>
      </p:sp>
      <p:sp>
        <p:nvSpPr>
          <p:cNvPr id="379907" name="Rectangle 14"/>
          <p:cNvSpPr>
            <a:spLocks noChangeArrowheads="1"/>
          </p:cNvSpPr>
          <p:nvPr/>
        </p:nvSpPr>
        <p:spPr bwMode="auto">
          <a:xfrm>
            <a:off x="465138" y="1695450"/>
            <a:ext cx="9144000" cy="305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9908" name="Rectangle 15"/>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9909" name="Rectangle 16"/>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9910" name="Rectangle 17"/>
          <p:cNvSpPr>
            <a:spLocks noChangeArrowheads="1"/>
          </p:cNvSpPr>
          <p:nvPr/>
        </p:nvSpPr>
        <p:spPr bwMode="auto">
          <a:xfrm>
            <a:off x="465138" y="1695450"/>
            <a:ext cx="9144000" cy="62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9911" name="Rectangle 18"/>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9912" name="Rectangle 20"/>
          <p:cNvSpPr>
            <a:spLocks noChangeArrowheads="1"/>
          </p:cNvSpPr>
          <p:nvPr/>
        </p:nvSpPr>
        <p:spPr bwMode="auto">
          <a:xfrm>
            <a:off x="1938338" y="-9525"/>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11" name="Group 31"/>
          <p:cNvGraphicFramePr>
            <a:graphicFrameLocks noGrp="1"/>
          </p:cNvGraphicFramePr>
          <p:nvPr/>
        </p:nvGraphicFramePr>
        <p:xfrm>
          <a:off x="0" y="0"/>
          <a:ext cx="6172200" cy="6858000"/>
        </p:xfrm>
        <a:graphic>
          <a:graphicData uri="http://schemas.openxmlformats.org/drawingml/2006/table">
            <a:tbl>
              <a:tblPr/>
              <a:tblGrid>
                <a:gridCol w="2955925">
                  <a:extLst>
                    <a:ext uri="{9D8B030D-6E8A-4147-A177-3AD203B41FA5}">
                      <a16:colId xmlns:a16="http://schemas.microsoft.com/office/drawing/2014/main" val="20000"/>
                    </a:ext>
                  </a:extLst>
                </a:gridCol>
                <a:gridCol w="3216275">
                  <a:extLst>
                    <a:ext uri="{9D8B030D-6E8A-4147-A177-3AD203B41FA5}">
                      <a16:colId xmlns:a16="http://schemas.microsoft.com/office/drawing/2014/main" val="20001"/>
                    </a:ext>
                  </a:extLst>
                </a:gridCol>
              </a:tblGrid>
              <a:tr h="7747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rPr>
                        <a:t>الطفل</a:t>
                      </a:r>
                      <a:endParaRPr kumimoji="0" lang="zh-CN" altLang="en-GB"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rPr>
                        <a:t>البالغ</a:t>
                      </a:r>
                      <a:endParaRPr kumimoji="0" lang="zh-CN" altLang="en-GB"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13716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تحت وصي</a:t>
                      </a:r>
                      <a:b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b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a:t>
                      </a: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الناموس</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يتمتع بعلاقة الأب مع ابنه</a:t>
                      </a: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a:t>
                      </a: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مفدي</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1"/>
                  </a:ext>
                </a:extLst>
              </a:tr>
              <a:tr h="13716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الحالة : مثل عبد غير مدرك لحقوق البنوية</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الحالة : ابن وارث وحاصل على كل حقوق البنوية</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2"/>
                  </a:ext>
                </a:extLst>
              </a:tr>
              <a:tr h="13716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تحت عبودية : سلطة خارجية للناموس</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حر : سلطة داخلية لروح الله</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3"/>
                  </a:ext>
                </a:extLst>
              </a:tr>
              <a:tr h="19685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غير ناضج : مدرسة أساسية في الناموس مع تحفيز خارجي</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ناضج : مدرسة أساسية للروح مع تحفيز داخلي</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4"/>
                  </a:ext>
                </a:extLst>
              </a:tr>
            </a:tbl>
          </a:graphicData>
        </a:graphic>
      </p:graphicFrame>
      <p:sp>
        <p:nvSpPr>
          <p:cNvPr id="379933" name="Text Box 13"/>
          <p:cNvSpPr txBox="1">
            <a:spLocks noChangeArrowheads="1"/>
          </p:cNvSpPr>
          <p:nvPr/>
        </p:nvSpPr>
        <p:spPr bwMode="auto">
          <a:xfrm>
            <a:off x="6629400" y="4953000"/>
            <a:ext cx="220980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بول أ. بومرفيل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غلاطية ورومية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(بروكسل : 1976)، 95</a:t>
            </a: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Text Box 2"/>
          <p:cNvSpPr txBox="1">
            <a:spLocks noChangeArrowheads="1"/>
          </p:cNvSpPr>
          <p:nvPr/>
        </p:nvSpPr>
        <p:spPr bwMode="auto">
          <a:xfrm>
            <a:off x="8197850" y="76200"/>
            <a:ext cx="77136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174أ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723" name="Text Box 3"/>
          <p:cNvSpPr txBox="1">
            <a:spLocks noChangeArrowheads="1"/>
          </p:cNvSpPr>
          <p:nvPr/>
        </p:nvSpPr>
        <p:spPr bwMode="auto">
          <a:xfrm>
            <a:off x="0" y="101600"/>
            <a:ext cx="8229600" cy="584775"/>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تباينات العهد في غلاطية 4: 21-31</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381955"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56"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57"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宋体" charset="0"/>
              <a:cs typeface="宋体" charset="0"/>
            </a:endParaRPr>
          </a:p>
        </p:txBody>
      </p:sp>
      <p:sp>
        <p:nvSpPr>
          <p:cNvPr id="381958"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59" name="Rectangle 9"/>
          <p:cNvSpPr>
            <a:spLocks noChangeArrowheads="1"/>
          </p:cNvSpPr>
          <p:nvPr/>
        </p:nvSpPr>
        <p:spPr bwMode="auto">
          <a:xfrm>
            <a:off x="1938338" y="-95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60" name="Rectangle 10"/>
          <p:cNvSpPr>
            <a:spLocks noChangeArrowheads="1"/>
          </p:cNvSpPr>
          <p:nvPr/>
        </p:nvSpPr>
        <p:spPr bwMode="auto">
          <a:xfrm>
            <a:off x="1933575" y="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61" name="Rectangle 13"/>
          <p:cNvSpPr>
            <a:spLocks noChangeArrowheads="1"/>
          </p:cNvSpPr>
          <p:nvPr/>
        </p:nvSpPr>
        <p:spPr bwMode="auto">
          <a:xfrm>
            <a:off x="1933575" y="12192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aphicFrame>
        <p:nvGraphicFramePr>
          <p:cNvPr id="30810" name="Group 90"/>
          <p:cNvGraphicFramePr>
            <a:graphicFrameLocks noGrp="1"/>
          </p:cNvGraphicFramePr>
          <p:nvPr>
            <p:extLst>
              <p:ext uri="{D42A27DB-BD31-4B8C-83A1-F6EECF244321}">
                <p14:modId xmlns:p14="http://schemas.microsoft.com/office/powerpoint/2010/main" val="880170628"/>
              </p:ext>
            </p:extLst>
          </p:nvPr>
        </p:nvGraphicFramePr>
        <p:xfrm>
          <a:off x="0" y="739775"/>
          <a:ext cx="9067800" cy="6126519"/>
        </p:xfrm>
        <a:graphic>
          <a:graphicData uri="http://schemas.openxmlformats.org/drawingml/2006/table">
            <a:tbl>
              <a:tblPr/>
              <a:tblGrid>
                <a:gridCol w="1763688">
                  <a:extLst>
                    <a:ext uri="{9D8B030D-6E8A-4147-A177-3AD203B41FA5}">
                      <a16:colId xmlns:a16="http://schemas.microsoft.com/office/drawing/2014/main" val="20000"/>
                    </a:ext>
                  </a:extLst>
                </a:gridCol>
                <a:gridCol w="3249637">
                  <a:extLst>
                    <a:ext uri="{9D8B030D-6E8A-4147-A177-3AD203B41FA5}">
                      <a16:colId xmlns:a16="http://schemas.microsoft.com/office/drawing/2014/main" val="20001"/>
                    </a:ext>
                  </a:extLst>
                </a:gridCol>
                <a:gridCol w="4054475">
                  <a:extLst>
                    <a:ext uri="{9D8B030D-6E8A-4147-A177-3AD203B41FA5}">
                      <a16:colId xmlns:a16="http://schemas.microsoft.com/office/drawing/2014/main" val="20002"/>
                    </a:ext>
                  </a:extLst>
                </a:gridCol>
              </a:tblGrid>
              <a:tr h="487363">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66"/>
                            </a:outerShdw>
                          </a:effectLst>
                          <a:latin typeface="Arial" panose="020B0604020202020204" pitchFamily="34" charset="0"/>
                          <a:ea typeface="ＭＳ Ｐゴシック" charset="0"/>
                          <a:cs typeface="Arial" panose="020B0604020202020204" pitchFamily="34" charset="0"/>
                        </a:rPr>
                        <a:t>العهد</a:t>
                      </a:r>
                      <a:endParaRPr kumimoji="0" lang="zh-CN" altLang="en-GB" sz="2000" b="1" i="0" u="none" strike="noStrike" cap="none" normalizeH="0" baseline="0" dirty="0">
                        <a:ln>
                          <a:noFill/>
                        </a:ln>
                        <a:solidFill>
                          <a:schemeClr val="tx1"/>
                        </a:solidFill>
                        <a:effectLst>
                          <a:outerShdw blurRad="38100" dist="38100" dir="2700000" algn="tl">
                            <a:srgbClr val="000066"/>
                          </a:outerShdw>
                        </a:effectLst>
                        <a:latin typeface="Arial" panose="020B0604020202020204" pitchFamily="34"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66"/>
                            </a:outerShdw>
                          </a:effectLst>
                          <a:latin typeface="Arial" panose="020B0604020202020204" pitchFamily="34" charset="0"/>
                          <a:ea typeface="ＭＳ Ｐゴシック" charset="0"/>
                          <a:cs typeface="Arial" panose="020B0604020202020204" pitchFamily="34" charset="0"/>
                        </a:rPr>
                        <a:t>الناموس (24-25)</a:t>
                      </a:r>
                      <a:endParaRPr kumimoji="0" lang="en-GB" altLang="zh-CN" sz="2000" b="1" i="0" u="none" strike="noStrike" cap="none" normalizeH="0" baseline="0" dirty="0">
                        <a:ln>
                          <a:noFill/>
                        </a:ln>
                        <a:solidFill>
                          <a:schemeClr val="tx1"/>
                        </a:solidFill>
                        <a:effectLst>
                          <a:outerShdw blurRad="38100" dist="38100" dir="2700000" algn="tl">
                            <a:srgbClr val="000066"/>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66"/>
                            </a:outerShdw>
                          </a:effectLst>
                          <a:latin typeface="Arial" panose="020B0604020202020204" pitchFamily="34" charset="0"/>
                          <a:ea typeface="ＭＳ Ｐゴシック" charset="0"/>
                          <a:cs typeface="Arial" panose="020B0604020202020204" pitchFamily="34" charset="0"/>
                        </a:rPr>
                        <a:t>الإبراهيمي (28ب، 3: 16-18)</a:t>
                      </a:r>
                      <a:endParaRPr kumimoji="0" lang="en-GB" altLang="zh-CN" sz="2000" b="1" i="0" u="none" strike="noStrike" cap="none" normalizeH="0" baseline="0" dirty="0">
                        <a:ln>
                          <a:noFill/>
                        </a:ln>
                        <a:solidFill>
                          <a:schemeClr val="tx1"/>
                        </a:solidFill>
                        <a:effectLst>
                          <a:outerShdw blurRad="38100" dist="38100" dir="2700000" algn="tl">
                            <a:srgbClr val="000066"/>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701674">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الإبن</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إسماعيل </a:t>
                      </a: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(غير مسمى بشكل واضح)</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إسحق (28)</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1"/>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الأم</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هاجر (24-25)</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سارة </a:t>
                      </a: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(غير مسماة بشكل واضح)</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2"/>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الحرية</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عبد (22أ، 24ب، 31أ)</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حر (22ب، 26أ، 31أ)</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3"/>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الولادة</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طبيعية (23أ)</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بالوعد (23ب)</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4"/>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الجبل</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سيناء في العربية (24)</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الجلجثة (ضمني)</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5"/>
                  </a:ext>
                </a:extLst>
              </a:tr>
              <a:tr h="54170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أورشليم</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الأرضية الحالية (25ب)</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الأم السماوية المستقبلية (26)</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6"/>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الأتباع</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أبناء لكن ليس تحت الوعد </a:t>
                      </a: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(ضمني)</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أبناء الوعد (28ب)</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7"/>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الإضطهاد</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مضطهِد (29أ)</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مضطهَد (29ب)</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8"/>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المعلمون</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المهودون</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بولس والمبشرين الحقيقيين</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9"/>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الخلاص بواسطة</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الأعمال</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الإيمان بالمسيح</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10"/>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النتيجة</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غير مخلص</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مخلص</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11"/>
                  </a:ext>
                </a:extLst>
              </a:tr>
            </a:tbl>
          </a:graphicData>
        </a:graphic>
      </p:graphicFrame>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919 Austrian postcard with an illustration of the stab-in-the-back legend.">
            <a:extLst>
              <a:ext uri="{FF2B5EF4-FFF2-40B4-BE49-F238E27FC236}">
                <a16:creationId xmlns:a16="http://schemas.microsoft.com/office/drawing/2014/main" id="{27D4A130-386C-2D56-E031-586113856A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9209" y="1959247"/>
            <a:ext cx="6375400" cy="43307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710980"/>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اليهود شعب مكروه</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38673186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0" y="30840"/>
            <a:ext cx="9107424"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kern="0" dirty="0">
                <a:effectLst>
                  <a:glow rad="127000">
                    <a:schemeClr val="tx1"/>
                  </a:glow>
                </a:effectLst>
                <a:latin typeface="Arial" panose="020B0604020202020204" pitchFamily="34" charset="0"/>
                <a:ea typeface="ＭＳ Ｐゴシック" charset="0"/>
                <a:cs typeface="ＭＳ Ｐゴシック" charset="0"/>
              </a:rPr>
              <a:t>Muslim Middle East</a:t>
            </a:r>
          </a:p>
        </p:txBody>
      </p:sp>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dirty="0">
                <a:effectLst>
                  <a:glow rad="127000">
                    <a:schemeClr val="tx1"/>
                  </a:glow>
                </a:effectLst>
                <a:ea typeface="ＭＳ Ｐゴシック" charset="0"/>
                <a:cs typeface="ＭＳ Ｐゴシック" charset="0"/>
              </a:rPr>
              <a:t>People</a:t>
            </a:r>
            <a:endParaRPr lang="en-US" sz="5400" dirty="0">
              <a:effectLst>
                <a:glow rad="127000">
                  <a:schemeClr val="tx1"/>
                </a:glow>
              </a:effectLst>
              <a:ea typeface="ＭＳ Ｐゴシック" charset="0"/>
              <a:cs typeface="ＭＳ Ｐゴシック" charset="0"/>
            </a:endParaRPr>
          </a:p>
        </p:txBody>
      </p:sp>
      <p:pic>
        <p:nvPicPr>
          <p:cNvPr id="36866" name="Picture 2">
            <a:extLst>
              <a:ext uri="{FF2B5EF4-FFF2-40B4-BE49-F238E27FC236}">
                <a16:creationId xmlns:a16="http://schemas.microsoft.com/office/drawing/2014/main" id="{8DFB05F1-5FB5-0DB6-13B9-CF6E7E1436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713" y="0"/>
            <a:ext cx="73945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71803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84514" y="1297104"/>
            <a:ext cx="6574971" cy="4067849"/>
          </a:xfrm>
          <a:gradFill>
            <a:gsLst>
              <a:gs pos="0">
                <a:srgbClr val="7030A0"/>
              </a:gs>
              <a:gs pos="100000">
                <a:schemeClr val="tx1"/>
              </a:gs>
            </a:gsLst>
            <a:lin ang="5400000" scaled="1"/>
          </a:gradFill>
          <a:ln w="19050">
            <a:solidFill>
              <a:schemeClr val="bg1"/>
            </a:solidFill>
          </a:ln>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لماذا كان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اليهود مكروهين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عبر التاريخ؟</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2571943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02B00"/>
        </a:solidFill>
        <a:effectLst/>
      </p:bgPr>
    </p:bg>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0" y="2362200"/>
            <a:ext cx="7162800" cy="1143000"/>
          </a:xfrm>
        </p:spPr>
        <p:txBody>
          <a:bodyPr/>
          <a:lstStyle/>
          <a:p>
            <a:pPr>
              <a:defRPr/>
            </a:pPr>
            <a:r>
              <a:rPr lang="en-US" b="1" dirty="0">
                <a:latin typeface="Arial" panose="020B0604020202020204" pitchFamily="34" charset="0"/>
                <a:ea typeface="Osaka" charset="0"/>
                <a:cs typeface="Arial" panose="020B0604020202020204" pitchFamily="34" charset="0"/>
              </a:rPr>
              <a:t>Assyrian Brutality</a:t>
            </a:r>
          </a:p>
        </p:txBody>
      </p:sp>
      <p:pic>
        <p:nvPicPr>
          <p:cNvPr id="528387" name="Picture 2" descr="BKA20000001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322263"/>
            <a:ext cx="8077200" cy="6213475"/>
          </a:xfrm>
          <a:prstGeom prst="rect">
            <a:avLst/>
          </a:prstGeom>
          <a:noFill/>
          <a:ln w="31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23555" name="Text Box 3"/>
          <p:cNvSpPr txBox="1">
            <a:spLocks noChangeArrowheads="1"/>
          </p:cNvSpPr>
          <p:nvPr/>
        </p:nvSpPr>
        <p:spPr bwMode="auto">
          <a:xfrm>
            <a:off x="1447800" y="76200"/>
            <a:ext cx="5915025" cy="118903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الوحشية</a:t>
            </a:r>
            <a:endParaRPr kumimoji="0" lang="en-US" sz="72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3556" name="Text Box 4"/>
          <p:cNvSpPr txBox="1">
            <a:spLocks noChangeArrowheads="1"/>
          </p:cNvSpPr>
          <p:nvPr/>
        </p:nvSpPr>
        <p:spPr bwMode="auto">
          <a:xfrm>
            <a:off x="1928793" y="1285860"/>
            <a:ext cx="6653231"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الأشورية</a:t>
            </a:r>
            <a:endParaRPr kumimoji="0" lang="en-US" sz="72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28390" name="Text Box 5"/>
          <p:cNvSpPr txBox="1">
            <a:spLocks noChangeArrowheads="1"/>
          </p:cNvSpPr>
          <p:nvPr/>
        </p:nvSpPr>
        <p:spPr bwMode="auto">
          <a:xfrm>
            <a:off x="84582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28391" name="TextBox 5"/>
          <p:cNvSpPr txBox="1">
            <a:spLocks noChangeArrowheads="1"/>
          </p:cNvSpPr>
          <p:nvPr/>
        </p:nvSpPr>
        <p:spPr bwMode="auto">
          <a:xfrm>
            <a:off x="5105400" y="2462213"/>
            <a:ext cx="4038600" cy="2308324"/>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ترتب هرم من الرؤوس أمام مدينته. احترق شبابهم وبناتهم في النيران.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شلمنصر ، 859-824 ق.م = 80 سنة قبل يونان ، في لوكينبيل السجلات القديمة لآشور وبابل ، 1: 213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568650" y="-769349"/>
            <a:ext cx="4572000" cy="769349"/>
          </a:xfrm>
          <a:effectLst>
            <a:outerShdw blurRad="63500" dist="35921" dir="2700000" algn="ctr" rotWithShape="0">
              <a:schemeClr val="tx2">
                <a:alpha val="74998"/>
              </a:schemeClr>
            </a:outerShdw>
          </a:effectLst>
        </p:spPr>
        <p:txBody>
          <a:bodyPr/>
          <a:lstStyle/>
          <a:p>
            <a:pPr>
              <a:defRPr/>
            </a:pPr>
            <a:r>
              <a:rPr lang="en-US" dirty="0">
                <a:effectLst>
                  <a:glow rad="127000">
                    <a:schemeClr val="tx1"/>
                  </a:glow>
                </a:effectLst>
                <a:ea typeface="ＭＳ Ｐゴシック" charset="0"/>
                <a:cs typeface="ＭＳ Ｐゴシック" charset="0"/>
              </a:rPr>
              <a:t>The Battle</a:t>
            </a:r>
          </a:p>
        </p:txBody>
      </p:sp>
      <p:sp>
        <p:nvSpPr>
          <p:cNvPr id="3" name="Rectangle 2"/>
          <p:cNvSpPr txBox="1">
            <a:spLocks noChangeArrowheads="1"/>
          </p:cNvSpPr>
          <p:nvPr/>
        </p:nvSpPr>
        <p:spPr bwMode="auto">
          <a:xfrm>
            <a:off x="4732776" y="0"/>
            <a:ext cx="4340887"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هل هناك </a:t>
            </a:r>
          </a:p>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معركة بين </a:t>
            </a:r>
          </a:p>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الجيوش البشرية؟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2534" name="Picture 6" descr="Top 10 Ancient Roman Armor and Costume Rome History, Ancient History ...">
            <a:extLst>
              <a:ext uri="{FF2B5EF4-FFF2-40B4-BE49-F238E27FC236}">
                <a16:creationId xmlns:a16="http://schemas.microsoft.com/office/drawing/2014/main" id="{DC8B0D15-D4CF-37C2-D268-350D9C4915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0" y="0"/>
            <a:ext cx="4568650" cy="685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95376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6" name="Picture 8" descr="Pin by Sandy on Christian | Spiritual warfare, Spirituality, Archangels">
            <a:extLst>
              <a:ext uri="{FF2B5EF4-FFF2-40B4-BE49-F238E27FC236}">
                <a16:creationId xmlns:a16="http://schemas.microsoft.com/office/drawing/2014/main" id="{C1CCA7FF-6504-6C85-6B75-27045A1A07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74"/>
          <a:stretch/>
        </p:blipFill>
        <p:spPr bwMode="auto">
          <a:xfrm>
            <a:off x="0" y="-93347"/>
            <a:ext cx="3938953" cy="696459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592474" y="232008"/>
            <a:ext cx="6551525" cy="769349"/>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عدونا الحقيقي</a:t>
            </a:r>
            <a:endParaRPr lang="en-US" dirty="0">
              <a:effectLst>
                <a:glow rad="127000">
                  <a:schemeClr val="tx1"/>
                </a:glow>
              </a:effectLst>
              <a:ea typeface="ＭＳ Ｐゴシック" charset="0"/>
            </a:endParaRPr>
          </a:p>
        </p:txBody>
      </p:sp>
      <p:sp>
        <p:nvSpPr>
          <p:cNvPr id="3" name="Rectangle 2"/>
          <p:cNvSpPr txBox="1">
            <a:spLocks noChangeArrowheads="1"/>
          </p:cNvSpPr>
          <p:nvPr/>
        </p:nvSpPr>
        <p:spPr bwMode="auto">
          <a:xfrm>
            <a:off x="3024554" y="1245996"/>
            <a:ext cx="6119446" cy="56120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11 البسوا سلاح الله الكامل لكي تقدروا أن تثبتوا ضد مكايد إبليس.</a:t>
            </a:r>
          </a:p>
          <a:p>
            <a:pPr>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12 فإن مصارعتنا ليست مع دم ولحم بل مع الرؤساء مع السلاطين، مع ولاة العالم على ظلمة هذا الدهر، مع أجناد الشر الروحية في السماويات.</a:t>
            </a:r>
          </a:p>
          <a:p>
            <a:pPr>
              <a:defRPr/>
            </a:pPr>
            <a:endParaRPr lang="en-US" sz="2800" b="1" dirty="0">
              <a:effectLst>
                <a:glow rad="127000">
                  <a:schemeClr val="tx1"/>
                </a:glow>
              </a:effectLst>
              <a:latin typeface="Arial" panose="020B0604020202020204" pitchFamily="34" charset="0"/>
              <a:ea typeface="ＭＳ Ｐゴシック" charset="0"/>
              <a:cs typeface="Arial" panose="020B0604020202020204" pitchFamily="34" charset="0"/>
            </a:endParaRPr>
          </a:p>
          <a:p>
            <a:pPr>
              <a:defRPr/>
            </a:pPr>
            <a:r>
              <a:rPr lang="en-US" sz="28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 أفسس 6: 11-12 </a:t>
            </a:r>
            <a:r>
              <a:rPr lang="en-US" sz="28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97155262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A joint prayer session was held in Gush Etzion, after the Duma arson attack (photo credit: MARC ISRAEL SELLEM/THE JERUSALEM POST)">
            <a:extLst>
              <a:ext uri="{FF2B5EF4-FFF2-40B4-BE49-F238E27FC236}">
                <a16:creationId xmlns:a16="http://schemas.microsoft.com/office/drawing/2014/main" id="{9185AB41-652A-94F6-8609-FCD44A7C1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737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41161" y="3429000"/>
            <a:ext cx="8094456" cy="2442426"/>
          </a:xfrm>
          <a:effectLst>
            <a:outerShdw blurRad="63500" dist="35921" dir="2700000" algn="ctr" rotWithShape="0">
              <a:schemeClr val="tx2">
                <a:alpha val="74998"/>
              </a:schemeClr>
            </a:outerShdw>
          </a:effectLst>
        </p:spPr>
        <p:txBody>
          <a:bodyPr anchor="ctr"/>
          <a:lstStyle/>
          <a:p>
            <a:pPr algn="r" rtl="1">
              <a:defRPr/>
            </a:pPr>
            <a:r>
              <a:rPr lang="ar-JO" sz="3600" dirty="0">
                <a:effectLst>
                  <a:glow rad="127000">
                    <a:schemeClr val="tx1"/>
                  </a:glow>
                </a:effectLst>
                <a:ea typeface="ＭＳ Ｐゴシック" charset="0"/>
              </a:rPr>
              <a:t>الشيطان:</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 </a:t>
            </a:r>
            <a:r>
              <a:rPr lang="ar-JO" sz="3600" dirty="0">
                <a:effectLst>
                  <a:glow rad="127000">
                    <a:schemeClr val="tx1"/>
                  </a:glow>
                </a:effectLst>
                <a:ea typeface="ＭＳ Ｐゴシック" charset="0"/>
              </a:rPr>
              <a:t> يكره ما يحبه الله</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 • </a:t>
            </a:r>
            <a:r>
              <a:rPr lang="ar-JO" sz="3600" dirty="0">
                <a:effectLst>
                  <a:glow rad="127000">
                    <a:schemeClr val="tx1"/>
                  </a:glow>
                </a:effectLst>
                <a:ea typeface="ＭＳ Ｐゴシック" charset="0"/>
              </a:rPr>
              <a:t>يحب ما يكرهه الله</a:t>
            </a:r>
            <a:endParaRPr lang="en-US" sz="3600" dirty="0">
              <a:effectLst>
                <a:glow rad="127000">
                  <a:schemeClr val="tx1"/>
                </a:glow>
              </a:effectLst>
              <a:ea typeface="ＭＳ Ｐゴシック" charset="0"/>
            </a:endParaRPr>
          </a:p>
        </p:txBody>
      </p:sp>
      <p:sp>
        <p:nvSpPr>
          <p:cNvPr id="2" name="TextBox 2">
            <a:extLst>
              <a:ext uri="{FF2B5EF4-FFF2-40B4-BE49-F238E27FC236}">
                <a16:creationId xmlns:a16="http://schemas.microsoft.com/office/drawing/2014/main" id="{A57E0218-CFA4-DDFD-AE7E-E8E4C6EF60D4}"/>
              </a:ext>
            </a:extLst>
          </p:cNvPr>
          <p:cNvSpPr txBox="1">
            <a:spLocks noChangeArrowheads="1"/>
          </p:cNvSpPr>
          <p:nvPr/>
        </p:nvSpPr>
        <p:spPr bwMode="auto">
          <a:xfrm>
            <a:off x="-13905" y="6050383"/>
            <a:ext cx="9144000"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sz="1400" b="1" dirty="0">
                <a:solidFill>
                  <a:schemeClr val="bg1"/>
                </a:solidFill>
                <a:latin typeface="Arial" panose="020B0604020202020204" pitchFamily="34" charset="0"/>
                <a:cs typeface="Arial" panose="020B0604020202020204" pitchFamily="34" charset="0"/>
              </a:rPr>
              <a:t>أقيمت جلسة صلاة مشتركة عام 2016 في غوش عتصيون، بعد هجوم الحرق المتعمد في دوما</a:t>
            </a:r>
          </a:p>
          <a:p>
            <a:pPr algn="ctr" defTabSz="914400" eaLnBrk="0" fontAlgn="base" hangingPunct="0">
              <a:spcBef>
                <a:spcPct val="0"/>
              </a:spcBef>
              <a:spcAft>
                <a:spcPct val="0"/>
              </a:spcAft>
            </a:pPr>
            <a:r>
              <a:rPr lang="ar-JO" sz="1400" b="1" dirty="0">
                <a:solidFill>
                  <a:schemeClr val="bg1"/>
                </a:solidFill>
                <a:latin typeface="Arial" panose="020B0604020202020204" pitchFamily="34" charset="0"/>
                <a:cs typeface="Arial" panose="020B0604020202020204" pitchFamily="34" charset="0"/>
              </a:rPr>
              <a:t>(مصدر الصورة: مارك إسرائيل سيليم/ذا جيروزاليم بوست)</a:t>
            </a:r>
          </a:p>
          <a:p>
            <a:pPr algn="ctr" defTabSz="914400" eaLnBrk="0" fontAlgn="base" hangingPunct="0">
              <a:spcBef>
                <a:spcPct val="0"/>
              </a:spcBef>
              <a:spcAft>
                <a:spcPct val="0"/>
              </a:spcAft>
            </a:pPr>
            <a:r>
              <a:rPr lang="en-US" sz="1400" b="1" dirty="0">
                <a:solidFill>
                  <a:schemeClr val="bg1"/>
                </a:solidFill>
                <a:latin typeface="Arial" panose="020B0604020202020204" pitchFamily="34" charset="0"/>
                <a:cs typeface="Arial" panose="020B0604020202020204" pitchFamily="34" charset="0"/>
              </a:rPr>
              <a:t>https://www.jpost.com/israel-news/for-jewish-agency-israeli-arabs-an-increasing-priority-445642</a:t>
            </a:r>
          </a:p>
        </p:txBody>
      </p:sp>
    </p:spTree>
    <p:extLst>
      <p:ext uri="{BB962C8B-B14F-4D97-AF65-F5344CB8AC3E}">
        <p14:creationId xmlns:p14="http://schemas.microsoft.com/office/powerpoint/2010/main" val="3351906808"/>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092200" y="1297104"/>
            <a:ext cx="6883400" cy="4067849"/>
          </a:xfrm>
          <a:gradFill>
            <a:gsLst>
              <a:gs pos="0">
                <a:srgbClr val="027FFF"/>
              </a:gs>
              <a:gs pos="100000">
                <a:schemeClr val="tx1"/>
              </a:gs>
            </a:gsLst>
            <a:lin ang="5400000" scaled="1"/>
          </a:gradFill>
          <a:ln w="19050">
            <a:solidFill>
              <a:schemeClr val="bg1"/>
            </a:solidFill>
          </a:ln>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ما هو مستقبل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معاداة السامية؟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14035661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61" name="Rectangle 5"/>
          <p:cNvSpPr>
            <a:spLocks noChangeArrowheads="1"/>
          </p:cNvSpPr>
          <p:nvPr/>
        </p:nvSpPr>
        <p:spPr bwMode="auto">
          <a:xfrm>
            <a:off x="-36513" y="-26988"/>
            <a:ext cx="9251951" cy="6956426"/>
          </a:xfrm>
          <a:prstGeom prst="rect">
            <a:avLst/>
          </a:prstGeom>
          <a:solidFill>
            <a:srgbClr val="000000"/>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4562" name="Rectangle 2"/>
          <p:cNvSpPr>
            <a:spLocks noGrp="1" noChangeArrowheads="1"/>
          </p:cNvSpPr>
          <p:nvPr>
            <p:ph type="title"/>
          </p:nvPr>
        </p:nvSpPr>
        <p:spPr>
          <a:xfrm>
            <a:off x="26988" y="115888"/>
            <a:ext cx="8486775" cy="685800"/>
          </a:xfrm>
        </p:spPr>
        <p:txBody>
          <a:bodyPr anchor="t"/>
          <a:lstStyle/>
          <a:p>
            <a:pPr algn="ctr" eaLnBrk="1" hangingPunct="1"/>
            <a:r>
              <a:rPr lang="ar-JO" sz="3600" dirty="0">
                <a:solidFill>
                  <a:schemeClr val="bg1"/>
                </a:solidFill>
                <a:ea typeface="ＭＳ Ｐゴシック" charset="0"/>
              </a:rPr>
              <a:t>يوئيل 2: 28-29 في العهد الجديد (أعمال 2)</a:t>
            </a:r>
            <a:endParaRPr lang="en-US" sz="3600" dirty="0">
              <a:solidFill>
                <a:schemeClr val="bg1"/>
              </a:solidFill>
              <a:ea typeface="ＭＳ Ｐゴシック" charset="0"/>
            </a:endParaRPr>
          </a:p>
        </p:txBody>
      </p:sp>
      <p:sp>
        <p:nvSpPr>
          <p:cNvPr id="194563" name="TextBox 5"/>
          <p:cNvSpPr txBox="1">
            <a:spLocks noChangeArrowheads="1"/>
          </p:cNvSpPr>
          <p:nvPr/>
        </p:nvSpPr>
        <p:spPr bwMode="auto">
          <a:xfrm>
            <a:off x="83693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94564" name="Picture 4" descr="Screen Shot 2012-10-19 at 9.18.40 A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908050"/>
            <a:ext cx="9131300" cy="4870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65" name="Rounded Rectangular Callout 6"/>
          <p:cNvSpPr>
            <a:spLocks noChangeArrowheads="1"/>
          </p:cNvSpPr>
          <p:nvPr/>
        </p:nvSpPr>
        <p:spPr bwMode="auto">
          <a:xfrm rot="10800000">
            <a:off x="971550" y="5084763"/>
            <a:ext cx="6192838" cy="1789112"/>
          </a:xfrm>
          <a:prstGeom prst="wedgeRoundRectCallout">
            <a:avLst>
              <a:gd name="adj1" fmla="val -17356"/>
              <a:gd name="adj2" fmla="val 65847"/>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9827" name="Rectangle 3"/>
          <p:cNvSpPr>
            <a:spLocks noGrp="1" noChangeArrowheads="1"/>
          </p:cNvSpPr>
          <p:nvPr>
            <p:ph type="body" sz="half" idx="1"/>
          </p:nvPr>
        </p:nvSpPr>
        <p:spPr>
          <a:xfrm>
            <a:off x="863600" y="5127626"/>
            <a:ext cx="6408737" cy="1746250"/>
          </a:xfrm>
          <a:noFill/>
          <a:ln>
            <a:noFill/>
          </a:ln>
        </p:spPr>
        <p:txBody>
          <a:bodyPr vert="horz" wrap="square" lIns="91440" tIns="45720" rIns="91440" bIns="45720" numCol="1" anchor="ctr" anchorCtr="0" compatLnSpc="1">
            <a:prstTxWarp prst="textNoShape">
              <a:avLst/>
            </a:prstTxWarp>
          </a:bodyPr>
          <a:lstStyle/>
          <a:p>
            <a:pPr marL="0" indent="0" algn="ctr" eaLnBrk="1" hangingPunct="1">
              <a:buNone/>
            </a:pPr>
            <a:r>
              <a:rPr lang="ar-JO" altLang="ja-JP" sz="3600" dirty="0">
                <a:ea typeface="ＭＳ Ｐゴシック" charset="0"/>
              </a:rPr>
              <a:t>بل هذا ما قيل بيوئيل النبي</a:t>
            </a:r>
            <a:br>
              <a:rPr lang="en-US" altLang="ja-JP" sz="3600" dirty="0">
                <a:ea typeface="ＭＳ Ｐゴシック" charset="0"/>
              </a:rPr>
            </a:br>
            <a:r>
              <a:rPr lang="en-US" altLang="ja-JP" sz="3600" dirty="0">
                <a:ea typeface="ＭＳ Ｐゴシック" charset="0"/>
              </a:rPr>
              <a:t>(</a:t>
            </a:r>
            <a:r>
              <a:rPr lang="ar-JO" altLang="ja-JP" sz="3600" dirty="0">
                <a:ea typeface="ＭＳ Ｐゴシック" charset="0"/>
              </a:rPr>
              <a:t>أعمال 2: 16</a:t>
            </a:r>
            <a:r>
              <a:rPr lang="en-US" altLang="ja-JP" sz="3600" dirty="0">
                <a:ea typeface="ＭＳ Ｐゴシック" charset="0"/>
              </a:rPr>
              <a:t>)</a:t>
            </a:r>
            <a:endParaRPr lang="en-US" sz="3600" dirty="0">
              <a:ea typeface="ＭＳ Ｐゴシック" charset="0"/>
            </a:endParaRPr>
          </a:p>
        </p:txBody>
      </p:sp>
    </p:spTree>
    <p:extLst>
      <p:ext uri="{BB962C8B-B14F-4D97-AF65-F5344CB8AC3E}">
        <p14:creationId xmlns:p14="http://schemas.microsoft.com/office/powerpoint/2010/main" val="41820536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9827">
                                            <p:txEl>
                                              <p:pRg st="0" end="0"/>
                                            </p:txEl>
                                          </p:spTgt>
                                        </p:tgtEl>
                                        <p:attrNameLst>
                                          <p:attrName>style.visibility</p:attrName>
                                        </p:attrNameLst>
                                      </p:cBhvr>
                                      <p:to>
                                        <p:strVal val="visible"/>
                                      </p:to>
                                    </p:set>
                                    <p:anim calcmode="lin" valueType="num">
                                      <p:cBhvr additive="base">
                                        <p:cTn id="7" dur="500" fill="hold"/>
                                        <p:tgtEl>
                                          <p:spTgt spid="5898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982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7" grpId="0" build="p"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353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3538" name="Rectangle 2"/>
          <p:cNvSpPr>
            <a:spLocks noGrp="1" noChangeArrowheads="1"/>
          </p:cNvSpPr>
          <p:nvPr>
            <p:ph type="title"/>
          </p:nvPr>
        </p:nvSpPr>
        <p:spPr>
          <a:xfrm>
            <a:off x="5508625" y="6165850"/>
            <a:ext cx="3635375" cy="719138"/>
          </a:xfrm>
        </p:spPr>
        <p:txBody>
          <a:bodyPr anchor="t"/>
          <a:lstStyle/>
          <a:p>
            <a:pPr eaLnBrk="1" hangingPunct="1"/>
            <a:r>
              <a:rPr lang="ar-JO" sz="3200" dirty="0">
                <a:solidFill>
                  <a:schemeClr val="bg1"/>
                </a:solidFill>
                <a:ea typeface="ＭＳ Ｐゴシック" charset="0"/>
              </a:rPr>
              <a:t>يوئيل 2: 28-29</a:t>
            </a:r>
            <a:endParaRPr lang="en-US" sz="3200" dirty="0">
              <a:solidFill>
                <a:schemeClr val="bg1"/>
              </a:solidFill>
              <a:ea typeface="ＭＳ Ｐゴシック" charset="0"/>
            </a:endParaRPr>
          </a:p>
        </p:txBody>
      </p:sp>
      <p:sp>
        <p:nvSpPr>
          <p:cNvPr id="193539" name="TextBox 5"/>
          <p:cNvSpPr txBox="1">
            <a:spLocks noChangeArrowheads="1"/>
          </p:cNvSpPr>
          <p:nvPr/>
        </p:nvSpPr>
        <p:spPr bwMode="auto">
          <a:xfrm>
            <a:off x="83693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3540" name="Rounded Rectangular Callout 6"/>
          <p:cNvSpPr>
            <a:spLocks noChangeArrowheads="1"/>
          </p:cNvSpPr>
          <p:nvPr/>
        </p:nvSpPr>
        <p:spPr bwMode="auto">
          <a:xfrm rot="10800000">
            <a:off x="71437" y="115888"/>
            <a:ext cx="5437187" cy="4681264"/>
          </a:xfrm>
          <a:prstGeom prst="wedgeRoundRectCallout">
            <a:avLst>
              <a:gd name="adj1" fmla="val -75662"/>
              <a:gd name="adj2" fmla="val 3727"/>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9827" name="Rectangle 3"/>
          <p:cNvSpPr>
            <a:spLocks noGrp="1" noChangeArrowheads="1"/>
          </p:cNvSpPr>
          <p:nvPr>
            <p:ph type="body" sz="half" idx="1"/>
          </p:nvPr>
        </p:nvSpPr>
        <p:spPr>
          <a:xfrm>
            <a:off x="215900" y="287338"/>
            <a:ext cx="5219700" cy="3789362"/>
          </a:xfrm>
          <a:noFill/>
          <a:ln>
            <a:noFill/>
          </a:ln>
        </p:spPr>
        <p:txBody>
          <a:bodyPr vert="horz" wrap="square" lIns="91440" tIns="45720" rIns="91440" bIns="45720" numCol="1" anchor="ctr" anchorCtr="0" compatLnSpc="1">
            <a:prstTxWarp prst="textNoShape">
              <a:avLst/>
            </a:prstTxWarp>
          </a:bodyPr>
          <a:lstStyle/>
          <a:p>
            <a:pPr marL="0" indent="0" algn="ctr" eaLnBrk="1" hangingPunct="1">
              <a:buNone/>
            </a:pPr>
            <a:r>
              <a:rPr lang="ar-JO" altLang="ja-JP" sz="3600" dirty="0">
                <a:ea typeface="ＭＳ Ｐゴシック" charset="0"/>
              </a:rPr>
              <a:t>28 ويكون بعد ذلك أني أسكب روحي على كل بشر فيتنبأ بنوكم وبناتكم ويحلم شيوخكم أحلاماً ويرى شبابكم رؤى </a:t>
            </a:r>
          </a:p>
          <a:p>
            <a:pPr marL="0" indent="0" algn="ctr" eaLnBrk="1" hangingPunct="1">
              <a:buNone/>
            </a:pPr>
            <a:r>
              <a:rPr lang="ar-JO" sz="3600" dirty="0">
                <a:ea typeface="ＭＳ Ｐゴシック" charset="0"/>
              </a:rPr>
              <a:t>29 وعلى العبيد أيضاً وعلى الإماء أسكب روحي في تلك الأيام</a:t>
            </a:r>
            <a:endParaRPr lang="en-US" sz="3600" dirty="0">
              <a:ea typeface="ＭＳ Ｐゴシック" charset="0"/>
            </a:endParaRPr>
          </a:p>
        </p:txBody>
      </p:sp>
    </p:spTree>
    <p:extLst>
      <p:ext uri="{BB962C8B-B14F-4D97-AF65-F5344CB8AC3E}">
        <p14:creationId xmlns:p14="http://schemas.microsoft.com/office/powerpoint/2010/main" val="77009558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7544" y="2834084"/>
            <a:ext cx="8208912" cy="4051300"/>
          </a:xfrm>
          <a:prstGeom prst="rect">
            <a:avLst/>
          </a:prstGeom>
        </p:spPr>
      </p:pic>
      <p:sp>
        <p:nvSpPr>
          <p:cNvPr id="196610" name="Rectangle 2"/>
          <p:cNvSpPr>
            <a:spLocks noGrp="1" noChangeArrowheads="1"/>
          </p:cNvSpPr>
          <p:nvPr>
            <p:ph type="title"/>
          </p:nvPr>
        </p:nvSpPr>
        <p:spPr>
          <a:xfrm>
            <a:off x="5508625" y="6165850"/>
            <a:ext cx="3635375" cy="719138"/>
          </a:xfrm>
        </p:spPr>
        <p:txBody>
          <a:bodyPr anchor="t"/>
          <a:lstStyle/>
          <a:p>
            <a:pPr eaLnBrk="1" hangingPunct="1"/>
            <a:r>
              <a:rPr lang="ar-JO" sz="3200" dirty="0">
                <a:solidFill>
                  <a:schemeClr val="bg1"/>
                </a:solidFill>
                <a:ea typeface="ＭＳ Ｐゴシック" charset="0"/>
                <a:cs typeface="Arial" panose="020B0604020202020204" pitchFamily="34" charset="0"/>
              </a:rPr>
              <a:t>يوئيل 2: 30-31</a:t>
            </a:r>
            <a:endParaRPr lang="en-US" sz="3200" dirty="0">
              <a:solidFill>
                <a:schemeClr val="bg1"/>
              </a:solidFill>
              <a:ea typeface="ＭＳ Ｐゴシック" charset="0"/>
              <a:cs typeface="Arial" panose="020B0604020202020204" pitchFamily="34" charset="0"/>
            </a:endParaRPr>
          </a:p>
        </p:txBody>
      </p:sp>
      <p:sp>
        <p:nvSpPr>
          <p:cNvPr id="196611" name="TextBox 5"/>
          <p:cNvSpPr txBox="1">
            <a:spLocks noChangeArrowheads="1"/>
          </p:cNvSpPr>
          <p:nvPr/>
        </p:nvSpPr>
        <p:spPr bwMode="auto">
          <a:xfrm>
            <a:off x="83693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6612" name="Rounded Rectangular Callout 6"/>
          <p:cNvSpPr>
            <a:spLocks noChangeArrowheads="1"/>
          </p:cNvSpPr>
          <p:nvPr/>
        </p:nvSpPr>
        <p:spPr bwMode="auto">
          <a:xfrm rot="10800000">
            <a:off x="-36512" y="0"/>
            <a:ext cx="6552727" cy="3501008"/>
          </a:xfrm>
          <a:prstGeom prst="wedgeRoundRectCallout">
            <a:avLst>
              <a:gd name="adj1" fmla="val -65233"/>
              <a:gd name="adj2" fmla="val -4680"/>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9827" name="Rectangle 3"/>
          <p:cNvSpPr>
            <a:spLocks noGrp="1" noChangeArrowheads="1"/>
          </p:cNvSpPr>
          <p:nvPr>
            <p:ph type="body" sz="half" idx="1"/>
          </p:nvPr>
        </p:nvSpPr>
        <p:spPr>
          <a:xfrm>
            <a:off x="-1" y="116632"/>
            <a:ext cx="6372201" cy="3240360"/>
          </a:xfrm>
        </p:spPr>
        <p:txBody>
          <a:bodyPr anchor="ctr"/>
          <a:lstStyle/>
          <a:p>
            <a:pPr marL="0" indent="0" algn="ctr" eaLnBrk="1" hangingPunct="1">
              <a:buFontTx/>
              <a:buNone/>
              <a:defRPr/>
            </a:pPr>
            <a:r>
              <a:rPr lang="ar-JO" altLang="ja-JP" sz="3600" dirty="0">
                <a:ea typeface="ＭＳ Ｐゴシック" charset="0"/>
                <a:cs typeface="Arial" panose="020B0604020202020204" pitchFamily="34" charset="0"/>
              </a:rPr>
              <a:t>وأعطي عجائب في السماء والأرض </a:t>
            </a:r>
            <a:r>
              <a:rPr lang="ar-JO" altLang="ja-JP" sz="3600" dirty="0">
                <a:solidFill>
                  <a:srgbClr val="FF0000"/>
                </a:solidFill>
                <a:ea typeface="ＭＳ Ｐゴシック" charset="0"/>
                <a:cs typeface="Arial" panose="020B0604020202020204" pitchFamily="34" charset="0"/>
              </a:rPr>
              <a:t>دماً وناراً </a:t>
            </a:r>
            <a:r>
              <a:rPr lang="ar-JO" altLang="ja-JP" sz="3600" dirty="0">
                <a:ea typeface="ＭＳ Ｐゴシック" charset="0"/>
                <a:cs typeface="Arial" panose="020B0604020202020204" pitchFamily="34" charset="0"/>
              </a:rPr>
              <a:t>وأعمدة دخان </a:t>
            </a:r>
            <a:r>
              <a:rPr lang="ar-JO" altLang="ja-JP" sz="3600" dirty="0">
                <a:solidFill>
                  <a:schemeClr val="bg1"/>
                </a:solidFill>
                <a:effectLst>
                  <a:glow rad="228600">
                    <a:schemeClr val="accent4">
                      <a:satMod val="175000"/>
                      <a:alpha val="85303"/>
                    </a:schemeClr>
                  </a:glow>
                </a:effectLst>
                <a:ea typeface="ＭＳ Ｐゴシック" charset="0"/>
                <a:cs typeface="Arial" panose="020B0604020202020204" pitchFamily="34" charset="0"/>
              </a:rPr>
              <a:t>تتحول الشمس إلى ظلمة </a:t>
            </a:r>
            <a:r>
              <a:rPr lang="ar-JO" altLang="ja-JP" sz="3600" dirty="0">
                <a:ea typeface="ＭＳ Ｐゴシック" charset="0"/>
                <a:cs typeface="Arial" panose="020B0604020202020204" pitchFamily="34" charset="0"/>
              </a:rPr>
              <a:t>و</a:t>
            </a:r>
            <a:r>
              <a:rPr lang="ar-JO" altLang="ja-JP" sz="3600" dirty="0">
                <a:solidFill>
                  <a:srgbClr val="FF0000"/>
                </a:solidFill>
                <a:ea typeface="ＭＳ Ｐゴシック" charset="0"/>
                <a:cs typeface="Arial" panose="020B0604020202020204" pitchFamily="34" charset="0"/>
              </a:rPr>
              <a:t>القمر إلى دم </a:t>
            </a:r>
            <a:r>
              <a:rPr lang="ar-JO" altLang="ja-JP" sz="3600" dirty="0">
                <a:ea typeface="ＭＳ Ｐゴシック" charset="0"/>
                <a:cs typeface="Arial" panose="020B0604020202020204" pitchFamily="34" charset="0"/>
              </a:rPr>
              <a:t>قبل أن يجيء يوم الرب العظيم المخوف</a:t>
            </a:r>
            <a:endParaRPr lang="en-US" altLang="ja-JP" sz="3600" dirty="0">
              <a:ea typeface="ＭＳ Ｐゴシック" charset="0"/>
              <a:cs typeface="Arial" panose="020B0604020202020204" pitchFamily="34" charset="0"/>
            </a:endParaRPr>
          </a:p>
        </p:txBody>
      </p:sp>
    </p:spTree>
    <p:extLst>
      <p:ext uri="{BB962C8B-B14F-4D97-AF65-F5344CB8AC3E}">
        <p14:creationId xmlns:p14="http://schemas.microsoft.com/office/powerpoint/2010/main" val="387550851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660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6610" name="Rectangle 2"/>
          <p:cNvSpPr>
            <a:spLocks noGrp="1" noChangeArrowheads="1"/>
          </p:cNvSpPr>
          <p:nvPr>
            <p:ph type="title"/>
          </p:nvPr>
        </p:nvSpPr>
        <p:spPr>
          <a:xfrm>
            <a:off x="5508625" y="6165850"/>
            <a:ext cx="3635375" cy="719138"/>
          </a:xfrm>
        </p:spPr>
        <p:txBody>
          <a:bodyPr anchor="t"/>
          <a:lstStyle/>
          <a:p>
            <a:pPr algn="ctr" eaLnBrk="1" hangingPunct="1"/>
            <a:r>
              <a:rPr lang="ar-JO" sz="3200" dirty="0">
                <a:solidFill>
                  <a:schemeClr val="bg1"/>
                </a:solidFill>
                <a:ea typeface="ＭＳ Ｐゴシック" charset="0"/>
              </a:rPr>
              <a:t>يوئيل 2: 32</a:t>
            </a:r>
            <a:endParaRPr lang="en-US" sz="3200" dirty="0">
              <a:solidFill>
                <a:schemeClr val="bg1"/>
              </a:solidFill>
              <a:ea typeface="ＭＳ Ｐゴシック" charset="0"/>
            </a:endParaRPr>
          </a:p>
        </p:txBody>
      </p:sp>
      <p:sp>
        <p:nvSpPr>
          <p:cNvPr id="196611" name="TextBox 5"/>
          <p:cNvSpPr txBox="1">
            <a:spLocks noChangeArrowheads="1"/>
          </p:cNvSpPr>
          <p:nvPr/>
        </p:nvSpPr>
        <p:spPr bwMode="auto">
          <a:xfrm>
            <a:off x="83693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6612" name="Rounded Rectangular Callout 6"/>
          <p:cNvSpPr>
            <a:spLocks noChangeArrowheads="1"/>
          </p:cNvSpPr>
          <p:nvPr/>
        </p:nvSpPr>
        <p:spPr bwMode="auto">
          <a:xfrm rot="10800000">
            <a:off x="-36511" y="0"/>
            <a:ext cx="6012730" cy="3284984"/>
          </a:xfrm>
          <a:prstGeom prst="wedgeRoundRectCallout">
            <a:avLst>
              <a:gd name="adj1" fmla="val -67038"/>
              <a:gd name="adj2" fmla="val -4059"/>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9827" name="Rectangle 3"/>
          <p:cNvSpPr>
            <a:spLocks noGrp="1" noChangeArrowheads="1"/>
          </p:cNvSpPr>
          <p:nvPr>
            <p:ph type="body" sz="half" idx="1"/>
          </p:nvPr>
        </p:nvSpPr>
        <p:spPr>
          <a:xfrm>
            <a:off x="0" y="116632"/>
            <a:ext cx="5796136" cy="3240360"/>
          </a:xfrm>
        </p:spPr>
        <p:txBody>
          <a:bodyPr anchor="ctr"/>
          <a:lstStyle/>
          <a:p>
            <a:pPr marL="0" indent="0" algn="ctr" eaLnBrk="1" hangingPunct="1">
              <a:buFontTx/>
              <a:buNone/>
              <a:defRPr/>
            </a:pPr>
            <a:r>
              <a:rPr lang="ar-JO" altLang="ja-JP" sz="3600" dirty="0">
                <a:ea typeface="ＭＳ Ｐゴシック" charset="0"/>
              </a:rPr>
              <a:t>ويكون أن كل من يدعو باسم الرب ينجو لأنه في جبل صهيون وفي أورشليم تكون نجاة كما قال الرب وبين الباقين من يدعوه الرب</a:t>
            </a:r>
            <a:endParaRPr lang="en-US" sz="3600" dirty="0">
              <a:ea typeface="ＭＳ Ｐゴシック" charset="0"/>
            </a:endParaRPr>
          </a:p>
        </p:txBody>
      </p:sp>
    </p:spTree>
    <p:extLst>
      <p:ext uri="{BB962C8B-B14F-4D97-AF65-F5344CB8AC3E}">
        <p14:creationId xmlns:p14="http://schemas.microsoft.com/office/powerpoint/2010/main" val="287900244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9392"/>
            <a:ext cx="5176229" cy="6858000"/>
          </a:xfrm>
          <a:prstGeom prst="rect">
            <a:avLst/>
          </a:prstGeom>
        </p:spPr>
      </p:pic>
      <p:sp>
        <p:nvSpPr>
          <p:cNvPr id="900098" name="Rectangle 2"/>
          <p:cNvSpPr>
            <a:spLocks noGrp="1" noChangeArrowheads="1"/>
          </p:cNvSpPr>
          <p:nvPr>
            <p:ph type="ctrTitle"/>
          </p:nvPr>
        </p:nvSpPr>
        <p:spPr>
          <a:xfrm>
            <a:off x="5292080" y="29469"/>
            <a:ext cx="3851920" cy="6828531"/>
          </a:xfrm>
          <a:effectLst>
            <a:outerShdw blurRad="63500" dist="35921" dir="2700000" algn="ctr" rotWithShape="0">
              <a:schemeClr val="tx2">
                <a:alpha val="74998"/>
              </a:schemeClr>
            </a:outerShdw>
          </a:effectLst>
        </p:spPr>
        <p:txBody>
          <a:bodyPr anchor="t"/>
          <a:lstStyle/>
          <a:p>
            <a:pPr rtl="1"/>
            <a:r>
              <a:rPr lang="ar-SA" sz="4000" dirty="0" err="1"/>
              <a:t>يوئيل</a:t>
            </a:r>
            <a:r>
              <a:rPr lang="ar-SA" sz="4000" dirty="0"/>
              <a:t> ٣ : ١-٢</a:t>
            </a:r>
            <a:br>
              <a:rPr lang="en-US" sz="4000" dirty="0"/>
            </a:br>
            <a:br>
              <a:rPr lang="ar-SA" sz="4000" dirty="0"/>
            </a:br>
            <a:r>
              <a:rPr lang="ar-JO" sz="4000" dirty="0"/>
              <a:t>1 لأنه هوذا في تلك الأيام وفي ذلك الوقت عندما أرد سبي يهوذا وأورشليم</a:t>
            </a:r>
            <a:br>
              <a:rPr lang="ar-JO" sz="4000" dirty="0"/>
            </a:br>
            <a:br>
              <a:rPr lang="ar-JO" sz="4000" dirty="0"/>
            </a:br>
            <a:r>
              <a:rPr lang="ar-JO" sz="4000" dirty="0"/>
              <a:t>2 أجمع كل الأمم وأنزلهم إلى ...</a:t>
            </a:r>
            <a:endParaRPr lang="ar-SA" sz="4000" dirty="0"/>
          </a:p>
        </p:txBody>
      </p:sp>
      <p:sp>
        <p:nvSpPr>
          <p:cNvPr id="3" name="Up Arrow 2"/>
          <p:cNvSpPr/>
          <p:nvPr/>
        </p:nvSpPr>
        <p:spPr bwMode="auto">
          <a:xfrm rot="19118539">
            <a:off x="4413926" y="3302988"/>
            <a:ext cx="836039" cy="616368"/>
          </a:xfrm>
          <a:prstGeom prst="up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05942880"/>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D11C98F8-2251-2C47-AA2C-4E45FF8BC0EB}"/>
              </a:ext>
            </a:extLst>
          </p:cNvPr>
          <p:cNvGrpSpPr/>
          <p:nvPr/>
        </p:nvGrpSpPr>
        <p:grpSpPr>
          <a:xfrm>
            <a:off x="3995936" y="216024"/>
            <a:ext cx="5186036" cy="5805264"/>
            <a:chOff x="3957964" y="29469"/>
            <a:chExt cx="5186036" cy="5805264"/>
          </a:xfrm>
        </p:grpSpPr>
        <p:pic>
          <p:nvPicPr>
            <p:cNvPr id="29" name="Picture 28">
              <a:extLst>
                <a:ext uri="{FF2B5EF4-FFF2-40B4-BE49-F238E27FC236}">
                  <a16:creationId xmlns:a16="http://schemas.microsoft.com/office/drawing/2014/main" id="{1E20CB56-6E73-3B46-BF8E-EAE1DDBFD166}"/>
                </a:ext>
              </a:extLst>
            </p:cNvPr>
            <p:cNvPicPr>
              <a:picLocks noChangeAspect="1"/>
            </p:cNvPicPr>
            <p:nvPr/>
          </p:nvPicPr>
          <p:blipFill>
            <a:blip r:embed="rId3"/>
            <a:stretch>
              <a:fillRect/>
            </a:stretch>
          </p:blipFill>
          <p:spPr>
            <a:xfrm>
              <a:off x="3957964" y="29469"/>
              <a:ext cx="5186036" cy="5805264"/>
            </a:xfrm>
            <a:prstGeom prst="rect">
              <a:avLst/>
            </a:prstGeom>
          </p:spPr>
        </p:pic>
        <p:pic>
          <p:nvPicPr>
            <p:cNvPr id="36" name="Picture 35">
              <a:extLst>
                <a:ext uri="{FF2B5EF4-FFF2-40B4-BE49-F238E27FC236}">
                  <a16:creationId xmlns:a16="http://schemas.microsoft.com/office/drawing/2014/main" id="{0268134C-448A-D845-8EB5-18536BA2016B}"/>
                </a:ext>
              </a:extLst>
            </p:cNvPr>
            <p:cNvPicPr>
              <a:picLocks noChangeAspect="1"/>
            </p:cNvPicPr>
            <p:nvPr/>
          </p:nvPicPr>
          <p:blipFill>
            <a:blip r:embed="rId4"/>
            <a:stretch>
              <a:fillRect/>
            </a:stretch>
          </p:blipFill>
          <p:spPr>
            <a:xfrm>
              <a:off x="6190212" y="3840779"/>
              <a:ext cx="673562" cy="460921"/>
            </a:xfrm>
            <a:prstGeom prst="rect">
              <a:avLst/>
            </a:prstGeom>
          </p:spPr>
        </p:pic>
        <p:pic>
          <p:nvPicPr>
            <p:cNvPr id="38" name="Picture 37">
              <a:extLst>
                <a:ext uri="{FF2B5EF4-FFF2-40B4-BE49-F238E27FC236}">
                  <a16:creationId xmlns:a16="http://schemas.microsoft.com/office/drawing/2014/main" id="{2D0A0C1E-D581-444A-954A-91AE53849885}"/>
                </a:ext>
              </a:extLst>
            </p:cNvPr>
            <p:cNvPicPr>
              <a:picLocks noChangeAspect="1"/>
            </p:cNvPicPr>
            <p:nvPr/>
          </p:nvPicPr>
          <p:blipFill>
            <a:blip r:embed="rId5"/>
            <a:stretch>
              <a:fillRect/>
            </a:stretch>
          </p:blipFill>
          <p:spPr>
            <a:xfrm>
              <a:off x="6666859" y="1442245"/>
              <a:ext cx="603473" cy="399148"/>
            </a:xfrm>
            <a:prstGeom prst="rect">
              <a:avLst/>
            </a:prstGeom>
          </p:spPr>
        </p:pic>
        <p:pic>
          <p:nvPicPr>
            <p:cNvPr id="34" name="Picture 33">
              <a:extLst>
                <a:ext uri="{FF2B5EF4-FFF2-40B4-BE49-F238E27FC236}">
                  <a16:creationId xmlns:a16="http://schemas.microsoft.com/office/drawing/2014/main" id="{F54FF64C-AE2D-D244-8098-EB7AC11C7E96}"/>
                </a:ext>
              </a:extLst>
            </p:cNvPr>
            <p:cNvPicPr>
              <a:picLocks noChangeAspect="1"/>
            </p:cNvPicPr>
            <p:nvPr/>
          </p:nvPicPr>
          <p:blipFill>
            <a:blip r:embed="rId5"/>
            <a:stretch>
              <a:fillRect/>
            </a:stretch>
          </p:blipFill>
          <p:spPr>
            <a:xfrm>
              <a:off x="4822060" y="3170437"/>
              <a:ext cx="603473" cy="399148"/>
            </a:xfrm>
            <a:prstGeom prst="rect">
              <a:avLst/>
            </a:prstGeom>
          </p:spPr>
        </p:pic>
      </p:grpSp>
      <p:sp>
        <p:nvSpPr>
          <p:cNvPr id="900098" name="Rectangle 2"/>
          <p:cNvSpPr>
            <a:spLocks noGrp="1" noChangeArrowheads="1"/>
          </p:cNvSpPr>
          <p:nvPr>
            <p:ph type="ctrTitle"/>
          </p:nvPr>
        </p:nvSpPr>
        <p:spPr>
          <a:xfrm>
            <a:off x="0" y="29469"/>
            <a:ext cx="3923928" cy="6828531"/>
          </a:xfrm>
          <a:effectLst>
            <a:outerShdw blurRad="63500" dist="35921" dir="2700000" algn="ctr" rotWithShape="0">
              <a:schemeClr val="tx2">
                <a:alpha val="74998"/>
              </a:schemeClr>
            </a:outerShdw>
          </a:effectLst>
        </p:spPr>
        <p:txBody>
          <a:bodyPr anchor="t"/>
          <a:lstStyle/>
          <a:p>
            <a:pPr rtl="1">
              <a:defRPr/>
            </a:pPr>
            <a:r>
              <a:rPr lang="ar-SA" sz="4000" dirty="0" err="1">
                <a:effectLst>
                  <a:glow rad="127000">
                    <a:schemeClr val="tx1"/>
                  </a:glow>
                </a:effectLst>
                <a:ea typeface="ＭＳ Ｐゴシック" charset="0"/>
              </a:rPr>
              <a:t>يوئيل</a:t>
            </a:r>
            <a:r>
              <a:rPr lang="ar-SA" sz="4000" dirty="0">
                <a:effectLst>
                  <a:glow rad="127000">
                    <a:schemeClr val="tx1"/>
                  </a:glow>
                </a:effectLst>
                <a:ea typeface="ＭＳ Ｐゴシック" charset="0"/>
              </a:rPr>
              <a:t> ٣ : ٢</a:t>
            </a:r>
            <a:br>
              <a:rPr lang="ar-SA" sz="4000" dirty="0">
                <a:effectLst>
                  <a:glow rad="127000">
                    <a:schemeClr val="tx1"/>
                  </a:glow>
                </a:effectLst>
                <a:ea typeface="ＭＳ Ｐゴシック" charset="0"/>
              </a:rPr>
            </a:br>
            <a:br>
              <a:rPr lang="en-US" sz="4000" dirty="0">
                <a:effectLst>
                  <a:glow rad="127000">
                    <a:schemeClr val="tx1"/>
                  </a:glow>
                </a:effectLst>
                <a:ea typeface="ＭＳ Ｐゴシック" charset="0"/>
              </a:rPr>
            </a:br>
            <a:r>
              <a:rPr lang="ar-SA" sz="4000" dirty="0">
                <a:effectLst>
                  <a:glow rad="127000">
                    <a:schemeClr val="tx1"/>
                  </a:glow>
                </a:effectLst>
                <a:ea typeface="ＭＳ Ｐゴシック" charset="0"/>
              </a:rPr>
              <a:t>وادي يهوشافاط وأحاكمهم هناك على شعبي وميراثي إسرائيل الذين بددوهم بين الأمم وقسموا أرضي</a:t>
            </a:r>
          </a:p>
        </p:txBody>
      </p:sp>
      <p:grpSp>
        <p:nvGrpSpPr>
          <p:cNvPr id="39" name="Group 38">
            <a:extLst>
              <a:ext uri="{FF2B5EF4-FFF2-40B4-BE49-F238E27FC236}">
                <a16:creationId xmlns:a16="http://schemas.microsoft.com/office/drawing/2014/main" id="{7F2D342B-7EC2-1A41-9C14-82CBD2264AC1}"/>
              </a:ext>
            </a:extLst>
          </p:cNvPr>
          <p:cNvGrpSpPr/>
          <p:nvPr/>
        </p:nvGrpSpPr>
        <p:grpSpPr>
          <a:xfrm>
            <a:off x="3995936" y="253322"/>
            <a:ext cx="5122057" cy="5437159"/>
            <a:chOff x="3986447" y="44624"/>
            <a:chExt cx="5122057" cy="5437159"/>
          </a:xfrm>
        </p:grpSpPr>
        <p:grpSp>
          <p:nvGrpSpPr>
            <p:cNvPr id="6" name="Group 5">
              <a:extLst>
                <a:ext uri="{FF2B5EF4-FFF2-40B4-BE49-F238E27FC236}">
                  <a16:creationId xmlns:a16="http://schemas.microsoft.com/office/drawing/2014/main" id="{82061132-3727-9D42-987E-436A79127628}"/>
                </a:ext>
              </a:extLst>
            </p:cNvPr>
            <p:cNvGrpSpPr/>
            <p:nvPr/>
          </p:nvGrpSpPr>
          <p:grpSpPr>
            <a:xfrm>
              <a:off x="3986447" y="44624"/>
              <a:ext cx="5122057" cy="5437159"/>
              <a:chOff x="3986446" y="15463"/>
              <a:chExt cx="5122057" cy="5437159"/>
            </a:xfrm>
          </p:grpSpPr>
          <p:sp>
            <p:nvSpPr>
              <p:cNvPr id="4" name="Trapezoid 3">
                <a:extLst>
                  <a:ext uri="{FF2B5EF4-FFF2-40B4-BE49-F238E27FC236}">
                    <a16:creationId xmlns:a16="http://schemas.microsoft.com/office/drawing/2014/main" id="{24351F68-1600-CD42-9BE7-3AEAABD1320E}"/>
                  </a:ext>
                </a:extLst>
              </p:cNvPr>
              <p:cNvSpPr/>
              <p:nvPr/>
            </p:nvSpPr>
            <p:spPr bwMode="auto">
              <a:xfrm rot="11945239">
                <a:off x="4838690" y="2526230"/>
                <a:ext cx="864096" cy="513191"/>
              </a:xfrm>
              <a:prstGeom prst="trapezoid">
                <a:avLst/>
              </a:prstGeom>
              <a:solidFill>
                <a:srgbClr val="E4EE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ounded Rectangle 1">
                <a:extLst>
                  <a:ext uri="{FF2B5EF4-FFF2-40B4-BE49-F238E27FC236}">
                    <a16:creationId xmlns:a16="http://schemas.microsoft.com/office/drawing/2014/main" id="{D88EDB42-B02D-6E4C-9D18-1DF496AE3AAF}"/>
                  </a:ext>
                </a:extLst>
              </p:cNvPr>
              <p:cNvSpPr/>
              <p:nvPr/>
            </p:nvSpPr>
            <p:spPr bwMode="auto">
              <a:xfrm>
                <a:off x="4051603" y="2587724"/>
                <a:ext cx="1368152" cy="513191"/>
              </a:xfrm>
              <a:prstGeom prst="roundRect">
                <a:avLst/>
              </a:prstGeom>
              <a:solidFill>
                <a:srgbClr val="E4EE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Rounded Rectangle 4">
                <a:extLst>
                  <a:ext uri="{FF2B5EF4-FFF2-40B4-BE49-F238E27FC236}">
                    <a16:creationId xmlns:a16="http://schemas.microsoft.com/office/drawing/2014/main" id="{DFD39F24-2B9A-F742-B2E2-ECA5349E15E1}"/>
                  </a:ext>
                </a:extLst>
              </p:cNvPr>
              <p:cNvSpPr/>
              <p:nvPr/>
            </p:nvSpPr>
            <p:spPr bwMode="auto">
              <a:xfrm>
                <a:off x="4850542" y="1462949"/>
                <a:ext cx="1368152" cy="513191"/>
              </a:xfrm>
              <a:prstGeom prst="roundRect">
                <a:avLst/>
              </a:prstGeom>
              <a:solidFill>
                <a:srgbClr val="E4EE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ounded Rectangle 6">
                <a:extLst>
                  <a:ext uri="{FF2B5EF4-FFF2-40B4-BE49-F238E27FC236}">
                    <a16:creationId xmlns:a16="http://schemas.microsoft.com/office/drawing/2014/main" id="{4BD0DBFF-CD9E-6344-917B-1806B6E344CD}"/>
                  </a:ext>
                </a:extLst>
              </p:cNvPr>
              <p:cNvSpPr/>
              <p:nvPr/>
            </p:nvSpPr>
            <p:spPr bwMode="auto">
              <a:xfrm>
                <a:off x="3986446" y="4428378"/>
                <a:ext cx="1368152" cy="513191"/>
              </a:xfrm>
              <a:prstGeom prst="roundRect">
                <a:avLst/>
              </a:prstGeom>
              <a:solidFill>
                <a:srgbClr val="EDEAE4"/>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ounded Rectangle 7">
                <a:extLst>
                  <a:ext uri="{FF2B5EF4-FFF2-40B4-BE49-F238E27FC236}">
                    <a16:creationId xmlns:a16="http://schemas.microsoft.com/office/drawing/2014/main" id="{7A748270-D6B1-A84A-8C36-E8A7C7328C23}"/>
                  </a:ext>
                </a:extLst>
              </p:cNvPr>
              <p:cNvSpPr/>
              <p:nvPr/>
            </p:nvSpPr>
            <p:spPr bwMode="auto">
              <a:xfrm>
                <a:off x="7564962" y="4930331"/>
                <a:ext cx="1543541" cy="513191"/>
              </a:xfrm>
              <a:prstGeom prst="roundRect">
                <a:avLst/>
              </a:prstGeom>
              <a:solidFill>
                <a:srgbClr val="F8FFF5"/>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Rounded Rectangle 8">
                <a:extLst>
                  <a:ext uri="{FF2B5EF4-FFF2-40B4-BE49-F238E27FC236}">
                    <a16:creationId xmlns:a16="http://schemas.microsoft.com/office/drawing/2014/main" id="{4CA24B67-AE18-3E48-8840-BEC58D6BFC59}"/>
                  </a:ext>
                </a:extLst>
              </p:cNvPr>
              <p:cNvSpPr/>
              <p:nvPr/>
            </p:nvSpPr>
            <p:spPr bwMode="auto">
              <a:xfrm>
                <a:off x="5820189" y="4939431"/>
                <a:ext cx="1128076" cy="513191"/>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Rounded Rectangle 9">
                <a:extLst>
                  <a:ext uri="{FF2B5EF4-FFF2-40B4-BE49-F238E27FC236}">
                    <a16:creationId xmlns:a16="http://schemas.microsoft.com/office/drawing/2014/main" id="{0C6CAFD7-3724-554B-8FE1-387AD6FE4580}"/>
                  </a:ext>
                </a:extLst>
              </p:cNvPr>
              <p:cNvSpPr/>
              <p:nvPr/>
            </p:nvSpPr>
            <p:spPr bwMode="auto">
              <a:xfrm>
                <a:off x="5580112" y="3782839"/>
                <a:ext cx="504056" cy="508705"/>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Rounded Rectangle 10">
                <a:extLst>
                  <a:ext uri="{FF2B5EF4-FFF2-40B4-BE49-F238E27FC236}">
                    <a16:creationId xmlns:a16="http://schemas.microsoft.com/office/drawing/2014/main" id="{EF631EDE-793F-0645-A6D4-71776C52E677}"/>
                  </a:ext>
                </a:extLst>
              </p:cNvPr>
              <p:cNvSpPr/>
              <p:nvPr/>
            </p:nvSpPr>
            <p:spPr bwMode="auto">
              <a:xfrm>
                <a:off x="5762992" y="3182801"/>
                <a:ext cx="504056" cy="508705"/>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Rounded Rectangle 11">
                <a:extLst>
                  <a:ext uri="{FF2B5EF4-FFF2-40B4-BE49-F238E27FC236}">
                    <a16:creationId xmlns:a16="http://schemas.microsoft.com/office/drawing/2014/main" id="{01E5EDA2-9A4B-D241-A4E2-EFFC4F620484}"/>
                  </a:ext>
                </a:extLst>
              </p:cNvPr>
              <p:cNvSpPr/>
              <p:nvPr/>
            </p:nvSpPr>
            <p:spPr bwMode="auto">
              <a:xfrm>
                <a:off x="5950814" y="2547163"/>
                <a:ext cx="457390" cy="504219"/>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ounded Rectangle 12">
                <a:extLst>
                  <a:ext uri="{FF2B5EF4-FFF2-40B4-BE49-F238E27FC236}">
                    <a16:creationId xmlns:a16="http://schemas.microsoft.com/office/drawing/2014/main" id="{A320B60E-744A-5F4A-B8DF-4EEAF5B49C57}"/>
                  </a:ext>
                </a:extLst>
              </p:cNvPr>
              <p:cNvSpPr/>
              <p:nvPr/>
            </p:nvSpPr>
            <p:spPr bwMode="auto">
              <a:xfrm>
                <a:off x="6178178" y="1889784"/>
                <a:ext cx="457390" cy="504219"/>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Rounded Rectangle 13">
                <a:extLst>
                  <a:ext uri="{FF2B5EF4-FFF2-40B4-BE49-F238E27FC236}">
                    <a16:creationId xmlns:a16="http://schemas.microsoft.com/office/drawing/2014/main" id="{906A8452-E80E-B649-BC14-9479DA171E23}"/>
                  </a:ext>
                </a:extLst>
              </p:cNvPr>
              <p:cNvSpPr/>
              <p:nvPr/>
            </p:nvSpPr>
            <p:spPr bwMode="auto">
              <a:xfrm rot="826563">
                <a:off x="6393059" y="1047276"/>
                <a:ext cx="274320" cy="486276"/>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 name="Rounded Rectangle 14">
                <a:extLst>
                  <a:ext uri="{FF2B5EF4-FFF2-40B4-BE49-F238E27FC236}">
                    <a16:creationId xmlns:a16="http://schemas.microsoft.com/office/drawing/2014/main" id="{3BC5E4A7-E5B4-6E46-8504-B221220F82A9}"/>
                  </a:ext>
                </a:extLst>
              </p:cNvPr>
              <p:cNvSpPr/>
              <p:nvPr/>
            </p:nvSpPr>
            <p:spPr bwMode="auto">
              <a:xfrm rot="826563">
                <a:off x="6562097" y="402071"/>
                <a:ext cx="274320" cy="486276"/>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 name="Rounded Rectangle 15">
                <a:extLst>
                  <a:ext uri="{FF2B5EF4-FFF2-40B4-BE49-F238E27FC236}">
                    <a16:creationId xmlns:a16="http://schemas.microsoft.com/office/drawing/2014/main" id="{B7CAE358-6023-954A-A7D9-0695655171F2}"/>
                  </a:ext>
                </a:extLst>
              </p:cNvPr>
              <p:cNvSpPr/>
              <p:nvPr/>
            </p:nvSpPr>
            <p:spPr bwMode="auto">
              <a:xfrm>
                <a:off x="6731676" y="15463"/>
                <a:ext cx="720643" cy="513191"/>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 name="Rounded Rectangle 16">
                <a:extLst>
                  <a:ext uri="{FF2B5EF4-FFF2-40B4-BE49-F238E27FC236}">
                    <a16:creationId xmlns:a16="http://schemas.microsoft.com/office/drawing/2014/main" id="{F2D507A8-B664-8E4A-B671-FC244125E6D0}"/>
                  </a:ext>
                </a:extLst>
              </p:cNvPr>
              <p:cNvSpPr/>
              <p:nvPr/>
            </p:nvSpPr>
            <p:spPr bwMode="auto">
              <a:xfrm>
                <a:off x="6071818" y="2352863"/>
                <a:ext cx="921699" cy="513191"/>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Rounded Rectangle 17">
                <a:extLst>
                  <a:ext uri="{FF2B5EF4-FFF2-40B4-BE49-F238E27FC236}">
                    <a16:creationId xmlns:a16="http://schemas.microsoft.com/office/drawing/2014/main" id="{9C86A994-5DA9-C040-8EB9-28293464BE3B}"/>
                  </a:ext>
                </a:extLst>
              </p:cNvPr>
              <p:cNvSpPr/>
              <p:nvPr/>
            </p:nvSpPr>
            <p:spPr bwMode="auto">
              <a:xfrm rot="16686603">
                <a:off x="6749818" y="1469962"/>
                <a:ext cx="1354541" cy="513191"/>
              </a:xfrm>
              <a:prstGeom prst="roundRect">
                <a:avLst/>
              </a:prstGeom>
              <a:solidFill>
                <a:srgbClr val="FFF5D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Rounded Rectangle 18">
                <a:extLst>
                  <a:ext uri="{FF2B5EF4-FFF2-40B4-BE49-F238E27FC236}">
                    <a16:creationId xmlns:a16="http://schemas.microsoft.com/office/drawing/2014/main" id="{47ADBAB7-A625-3646-AD2F-4E16A7A65AC6}"/>
                  </a:ext>
                </a:extLst>
              </p:cNvPr>
              <p:cNvSpPr/>
              <p:nvPr/>
            </p:nvSpPr>
            <p:spPr bwMode="auto">
              <a:xfrm rot="17692757">
                <a:off x="6818886" y="2503911"/>
                <a:ext cx="822960" cy="513191"/>
              </a:xfrm>
              <a:prstGeom prst="roundRect">
                <a:avLst/>
              </a:prstGeom>
              <a:solidFill>
                <a:srgbClr val="FFF5D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0" name="Rounded Rectangle 39">
              <a:extLst>
                <a:ext uri="{FF2B5EF4-FFF2-40B4-BE49-F238E27FC236}">
                  <a16:creationId xmlns:a16="http://schemas.microsoft.com/office/drawing/2014/main" id="{0D89F914-3833-FC48-B259-E7A1EEFBE849}"/>
                </a:ext>
              </a:extLst>
            </p:cNvPr>
            <p:cNvSpPr/>
            <p:nvPr/>
          </p:nvSpPr>
          <p:spPr bwMode="auto">
            <a:xfrm rot="16686603">
              <a:off x="7039208" y="1991998"/>
              <a:ext cx="666711" cy="513191"/>
            </a:xfrm>
            <a:prstGeom prst="roundRect">
              <a:avLst/>
            </a:prstGeom>
            <a:solidFill>
              <a:srgbClr val="FFF5D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 name="Rounded Rectangle 40">
              <a:extLst>
                <a:ext uri="{FF2B5EF4-FFF2-40B4-BE49-F238E27FC236}">
                  <a16:creationId xmlns:a16="http://schemas.microsoft.com/office/drawing/2014/main" id="{2D65A538-76AF-6F48-ABFE-AB66F3DFDD10}"/>
                </a:ext>
              </a:extLst>
            </p:cNvPr>
            <p:cNvSpPr/>
            <p:nvPr/>
          </p:nvSpPr>
          <p:spPr bwMode="auto">
            <a:xfrm>
              <a:off x="6071819" y="2382024"/>
              <a:ext cx="938964" cy="513191"/>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2" name="Group 31">
            <a:extLst>
              <a:ext uri="{FF2B5EF4-FFF2-40B4-BE49-F238E27FC236}">
                <a16:creationId xmlns:a16="http://schemas.microsoft.com/office/drawing/2014/main" id="{6F91357D-F6C3-AD4F-B4B1-338C331EF6A7}"/>
              </a:ext>
            </a:extLst>
          </p:cNvPr>
          <p:cNvGrpSpPr/>
          <p:nvPr/>
        </p:nvGrpSpPr>
        <p:grpSpPr>
          <a:xfrm>
            <a:off x="3995936" y="260648"/>
            <a:ext cx="5186036" cy="5604430"/>
            <a:chOff x="3955952" y="-11638"/>
            <a:chExt cx="5440584" cy="5604430"/>
          </a:xfrm>
        </p:grpSpPr>
        <p:sp>
          <p:nvSpPr>
            <p:cNvPr id="20" name="TextBox 19">
              <a:extLst>
                <a:ext uri="{FF2B5EF4-FFF2-40B4-BE49-F238E27FC236}">
                  <a16:creationId xmlns:a16="http://schemas.microsoft.com/office/drawing/2014/main" id="{E4624E92-DE7E-A649-B73D-1BAC7A7D59BB}"/>
                </a:ext>
              </a:extLst>
            </p:cNvPr>
            <p:cNvSpPr txBox="1"/>
            <p:nvPr/>
          </p:nvSpPr>
          <p:spPr>
            <a:xfrm>
              <a:off x="5444273" y="1474174"/>
              <a:ext cx="108012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تل أبيب</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Box 21">
              <a:extLst>
                <a:ext uri="{FF2B5EF4-FFF2-40B4-BE49-F238E27FC236}">
                  <a16:creationId xmlns:a16="http://schemas.microsoft.com/office/drawing/2014/main" id="{CFEFC39F-0D0B-F649-AF08-E81DA453A105}"/>
                </a:ext>
              </a:extLst>
            </p:cNvPr>
            <p:cNvSpPr txBox="1"/>
            <p:nvPr/>
          </p:nvSpPr>
          <p:spPr>
            <a:xfrm>
              <a:off x="5838091" y="2230578"/>
              <a:ext cx="1366183"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أورشليم</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Box 22">
              <a:extLst>
                <a:ext uri="{FF2B5EF4-FFF2-40B4-BE49-F238E27FC236}">
                  <a16:creationId xmlns:a16="http://schemas.microsoft.com/office/drawing/2014/main" id="{B17A1D80-5097-7645-9F0B-CE24907AE73C}"/>
                </a:ext>
              </a:extLst>
            </p:cNvPr>
            <p:cNvSpPr txBox="1"/>
            <p:nvPr/>
          </p:nvSpPr>
          <p:spPr>
            <a:xfrm>
              <a:off x="4176159" y="2796674"/>
              <a:ext cx="1366183"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فلسطين</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Box 23">
              <a:extLst>
                <a:ext uri="{FF2B5EF4-FFF2-40B4-BE49-F238E27FC236}">
                  <a16:creationId xmlns:a16="http://schemas.microsoft.com/office/drawing/2014/main" id="{55BF8DF5-C1B6-6345-A5EF-EAB23B570388}"/>
                </a:ext>
              </a:extLst>
            </p:cNvPr>
            <p:cNvSpPr txBox="1"/>
            <p:nvPr/>
          </p:nvSpPr>
          <p:spPr>
            <a:xfrm>
              <a:off x="3955952" y="4435326"/>
              <a:ext cx="1366183" cy="400110"/>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مصر</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 name="TextBox 24">
              <a:extLst>
                <a:ext uri="{FF2B5EF4-FFF2-40B4-BE49-F238E27FC236}">
                  <a16:creationId xmlns:a16="http://schemas.microsoft.com/office/drawing/2014/main" id="{1C5B16F1-C84B-EE40-871A-AB06D20BF759}"/>
                </a:ext>
              </a:extLst>
            </p:cNvPr>
            <p:cNvSpPr txBox="1"/>
            <p:nvPr/>
          </p:nvSpPr>
          <p:spPr>
            <a:xfrm rot="16878565">
              <a:off x="5973842" y="1752897"/>
              <a:ext cx="2754176" cy="54890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فلسطين</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 name="TextBox 25">
              <a:extLst>
                <a:ext uri="{FF2B5EF4-FFF2-40B4-BE49-F238E27FC236}">
                  <a16:creationId xmlns:a16="http://schemas.microsoft.com/office/drawing/2014/main" id="{BB20826F-7AC9-8146-8317-B5D403383C90}"/>
                </a:ext>
              </a:extLst>
            </p:cNvPr>
            <p:cNvSpPr txBox="1"/>
            <p:nvPr/>
          </p:nvSpPr>
          <p:spPr>
            <a:xfrm rot="16878565">
              <a:off x="4296964" y="2209951"/>
              <a:ext cx="3910231" cy="54890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إسرائيل</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 name="TextBox 27">
              <a:extLst>
                <a:ext uri="{FF2B5EF4-FFF2-40B4-BE49-F238E27FC236}">
                  <a16:creationId xmlns:a16="http://schemas.microsoft.com/office/drawing/2014/main" id="{DF882E9B-6D41-684F-84E0-BCDE603AE8E5}"/>
                </a:ext>
              </a:extLst>
            </p:cNvPr>
            <p:cNvSpPr txBox="1"/>
            <p:nvPr/>
          </p:nvSpPr>
          <p:spPr>
            <a:xfrm>
              <a:off x="6448851" y="-11638"/>
              <a:ext cx="108012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حيفا</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 name="TextBox 29">
              <a:extLst>
                <a:ext uri="{FF2B5EF4-FFF2-40B4-BE49-F238E27FC236}">
                  <a16:creationId xmlns:a16="http://schemas.microsoft.com/office/drawing/2014/main" id="{C86B4ECE-B1F9-6243-A343-A59044977AAB}"/>
                </a:ext>
              </a:extLst>
            </p:cNvPr>
            <p:cNvSpPr txBox="1"/>
            <p:nvPr/>
          </p:nvSpPr>
          <p:spPr>
            <a:xfrm>
              <a:off x="7476392" y="4915386"/>
              <a:ext cx="1920144"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الأردن</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 name="TextBox 30">
              <a:extLst>
                <a:ext uri="{FF2B5EF4-FFF2-40B4-BE49-F238E27FC236}">
                  <a16:creationId xmlns:a16="http://schemas.microsoft.com/office/drawing/2014/main" id="{9A4C5F71-BE62-B745-92C9-A8C00209395B}"/>
                </a:ext>
              </a:extLst>
            </p:cNvPr>
            <p:cNvSpPr txBox="1"/>
            <p:nvPr/>
          </p:nvSpPr>
          <p:spPr>
            <a:xfrm>
              <a:off x="5807612" y="4884906"/>
              <a:ext cx="1320173"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صحراء النقب</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14733173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2481" name="Object 2"/>
          <p:cNvGraphicFramePr>
            <a:graphicFrameLocks noChangeAspect="1"/>
          </p:cNvGraphicFramePr>
          <p:nvPr>
            <p:extLst>
              <p:ext uri="{D42A27DB-BD31-4B8C-83A1-F6EECF244321}">
                <p14:modId xmlns:p14="http://schemas.microsoft.com/office/powerpoint/2010/main" val="1030246672"/>
              </p:ext>
            </p:extLst>
          </p:nvPr>
        </p:nvGraphicFramePr>
        <p:xfrm>
          <a:off x="0" y="76200"/>
          <a:ext cx="9144000" cy="6858000"/>
        </p:xfrm>
        <a:graphic>
          <a:graphicData uri="http://schemas.openxmlformats.org/presentationml/2006/ole">
            <mc:AlternateContent xmlns:mc="http://schemas.openxmlformats.org/markup-compatibility/2006">
              <mc:Choice xmlns:v="urn:schemas-microsoft-com:vml" Requires="v">
                <p:oleObj name="Slide" r:id="rId3" imgW="4099723" imgH="3073895" progId="PowerPoint.Slide.8">
                  <p:embed/>
                </p:oleObj>
              </mc:Choice>
              <mc:Fallback>
                <p:oleObj name="Slide" r:id="rId3" imgW="4099723" imgH="3073895" progId="PowerPoint.Slide.8">
                  <p:embed/>
                  <p:pic>
                    <p:nvPicPr>
                      <p:cNvPr id="532481"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
                        <a:ext cx="914400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32484" name="TextBox 4"/>
          <p:cNvSpPr txBox="1">
            <a:spLocks noChangeArrowheads="1"/>
          </p:cNvSpPr>
          <p:nvPr/>
        </p:nvSpPr>
        <p:spPr bwMode="auto">
          <a:xfrm>
            <a:off x="-36511" y="2352729"/>
            <a:ext cx="5046920" cy="4401205"/>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لقد اخترقت ذقنه بخنجر يدي الحاد. من خلال فكه ... مررت بحبل، ووضعت عليه سلسلة كلب وجعلته يحتل مأوى</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أشور بانيبال، 669-626 ق.م = 100 سنة بعد يونان في لوكينبيل، السجلات القديمة لأشور وبابل،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2: 319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itle 5"/>
          <p:cNvSpPr>
            <a:spLocks noGrp="1"/>
          </p:cNvSpPr>
          <p:nvPr>
            <p:ph type="title" idx="4294967295"/>
          </p:nvPr>
        </p:nvSpPr>
        <p:spPr>
          <a:xfrm>
            <a:off x="0" y="0"/>
            <a:ext cx="8429652" cy="685800"/>
          </a:xfrm>
        </p:spPr>
        <p:txBody>
          <a:bodyPr/>
          <a:lstStyle/>
          <a:p>
            <a:pPr>
              <a:defRPr/>
            </a:pPr>
            <a:r>
              <a:rPr lang="ar-JO" sz="3200" b="1" dirty="0">
                <a:latin typeface="Arial" panose="020B0604020202020204" pitchFamily="34" charset="0"/>
                <a:ea typeface="Osaka" charset="0"/>
                <a:cs typeface="Arial" panose="020B0604020202020204" pitchFamily="34" charset="0"/>
              </a:rPr>
              <a:t>معاملة الملوك الأسرى</a:t>
            </a:r>
            <a:endParaRPr lang="en-US" sz="3200" b="1" dirty="0">
              <a:latin typeface="Arial" panose="020B0604020202020204" pitchFamily="34" charset="0"/>
              <a:ea typeface="Osaka" charset="0"/>
              <a:cs typeface="Arial" panose="020B0604020202020204" pitchFamily="34" charset="0"/>
            </a:endParaRPr>
          </a:p>
        </p:txBody>
      </p:sp>
      <p:pic>
        <p:nvPicPr>
          <p:cNvPr id="7" name="Picture 111" descr="The Worst Ways to Die: Torture Practices of the Ancient World - CVLT Nation">
            <a:extLst>
              <a:ext uri="{FF2B5EF4-FFF2-40B4-BE49-F238E27FC236}">
                <a16:creationId xmlns:a16="http://schemas.microsoft.com/office/drawing/2014/main" id="{AA199C50-E051-87D2-D59F-A329FBC3E1B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049" r="3830"/>
          <a:stretch/>
        </p:blipFill>
        <p:spPr bwMode="auto">
          <a:xfrm>
            <a:off x="5004048" y="1854200"/>
            <a:ext cx="4176464" cy="508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4">
            <a:extLst>
              <a:ext uri="{FF2B5EF4-FFF2-40B4-BE49-F238E27FC236}">
                <a16:creationId xmlns:a16="http://schemas.microsoft.com/office/drawing/2014/main" id="{F0C54906-2565-9E08-6065-D766C9FDD7DE}"/>
              </a:ext>
            </a:extLst>
          </p:cNvPr>
          <p:cNvSpPr txBox="1">
            <a:spLocks noChangeArrowheads="1"/>
          </p:cNvSpPr>
          <p:nvPr/>
        </p:nvSpPr>
        <p:spPr bwMode="auto">
          <a:xfrm>
            <a:off x="0" y="695598"/>
            <a:ext cx="9150359" cy="1077218"/>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5F5F2"/>
                </a:solidFill>
                <a:effectLst/>
                <a:uLnTx/>
                <a:uFillTx/>
                <a:latin typeface="Arial" panose="020B0604020202020204" pitchFamily="34" charset="0"/>
                <a:cs typeface="Arial" panose="020B0604020202020204" pitchFamily="34" charset="0"/>
              </a:rPr>
              <a:t>قد يحتوي حكم الإعدام في آشور على الكثير من التعذيب كالسلخ أو اقتلاع اللسان الكاذب أو الحرق أو</a:t>
            </a:r>
            <a:endParaRPr kumimoji="0" lang="en-US" sz="2400" b="1" u="none" strike="noStrike" kern="1200" cap="none" spc="0" normalizeH="0" baseline="0" noProof="0" dirty="0">
              <a:ln>
                <a:noFill/>
              </a:ln>
              <a:solidFill>
                <a:srgbClr val="F5F5F2"/>
              </a:solidFill>
              <a:effectLst/>
              <a:uLnTx/>
              <a:uFillTx/>
              <a:latin typeface="Arial" panose="020B0604020202020204" pitchFamily="34" charset="0"/>
              <a:cs typeface="Arial" panose="020B0604020202020204" pitchFamily="34" charset="0"/>
            </a:endParaRPr>
          </a:p>
        </p:txBody>
      </p:sp>
      <p:sp>
        <p:nvSpPr>
          <p:cNvPr id="9" name="Text Box 4">
            <a:extLst>
              <a:ext uri="{FF2B5EF4-FFF2-40B4-BE49-F238E27FC236}">
                <a16:creationId xmlns:a16="http://schemas.microsoft.com/office/drawing/2014/main" id="{4821EDEB-6BD5-358C-8871-7C6D73B5A321}"/>
              </a:ext>
            </a:extLst>
          </p:cNvPr>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614</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3779912" y="5599793"/>
            <a:ext cx="4067944" cy="1241270"/>
          </a:xfrm>
          <a:effectLst/>
        </p:spPr>
        <p:txBody>
          <a:bodyPr/>
          <a:lstStyle/>
          <a:p>
            <a:pPr algn="ctr"/>
            <a:r>
              <a:rPr lang="ar-JO" sz="36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استرداد</a:t>
            </a:r>
            <a:br>
              <a:rPr lang="ar-JO" sz="36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br>
            <a:r>
              <a:rPr lang="ar-JO" sz="36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يهوذا</a:t>
            </a:r>
            <a:endParaRPr lang="en-US" sz="36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219</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6" name="Right Arrow 15"/>
          <p:cNvSpPr/>
          <p:nvPr/>
        </p:nvSpPr>
        <p:spPr bwMode="auto">
          <a:xfrm rot="3077879">
            <a:off x="3973170" y="2352992"/>
            <a:ext cx="41278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 name="Rectangle 2"/>
          <p:cNvSpPr txBox="1">
            <a:spLocks noChangeArrowheads="1"/>
          </p:cNvSpPr>
          <p:nvPr/>
        </p:nvSpPr>
        <p:spPr bwMode="auto">
          <a:xfrm>
            <a:off x="0" y="29469"/>
            <a:ext cx="3923928"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هأنذا أنهضهم من الموضع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الذي بعتموهم إليه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وأرد عملكم على رؤوسكم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وأبيع بنيكم وبناتكم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بيد بني يهوذا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ليبيعوهم للسبائيين لأمة بعيدة لأن الرب قد تكلم</a:t>
            </a:r>
            <a:b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 3: 7-8</a:t>
            </a:r>
            <a: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17"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صيدون</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1" name="Right Arrow 20"/>
          <p:cNvSpPr/>
          <p:nvPr/>
        </p:nvSpPr>
        <p:spPr bwMode="auto">
          <a:xfrm rot="6814074">
            <a:off x="7820675" y="2841133"/>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صور</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يهوذا</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7" name="Right Arrow 26"/>
          <p:cNvSpPr/>
          <p:nvPr/>
        </p:nvSpPr>
        <p:spPr bwMode="auto">
          <a:xfrm rot="17906850">
            <a:off x="6796015" y="4704849"/>
            <a:ext cx="1564379"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 name="Right Arrow 27"/>
          <p:cNvSpPr/>
          <p:nvPr/>
        </p:nvSpPr>
        <p:spPr bwMode="auto">
          <a:xfrm rot="5814294">
            <a:off x="7847166" y="3479425"/>
            <a:ext cx="548283"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 name="Right Arrow 28"/>
          <p:cNvSpPr/>
          <p:nvPr/>
        </p:nvSpPr>
        <p:spPr bwMode="auto">
          <a:xfrm rot="14306283">
            <a:off x="8158387" y="4623444"/>
            <a:ext cx="1564379"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 name="Text Box 77"/>
          <p:cNvSpPr txBox="1">
            <a:spLocks noChangeArrowheads="1"/>
          </p:cNvSpPr>
          <p:nvPr/>
        </p:nvSpPr>
        <p:spPr bwMode="auto">
          <a:xfrm>
            <a:off x="7164288" y="6309320"/>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العربية</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 name="Right Arrow 30"/>
          <p:cNvSpPr/>
          <p:nvPr/>
        </p:nvSpPr>
        <p:spPr bwMode="auto">
          <a:xfrm rot="3476176">
            <a:off x="6049293" y="2689469"/>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2" name="Right Arrow 31"/>
          <p:cNvSpPr/>
          <p:nvPr/>
        </p:nvSpPr>
        <p:spPr bwMode="auto">
          <a:xfrm rot="20745144">
            <a:off x="5250967" y="4462441"/>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 name="Right Arrow 32"/>
          <p:cNvSpPr/>
          <p:nvPr/>
        </p:nvSpPr>
        <p:spPr bwMode="auto">
          <a:xfrm rot="4843019">
            <a:off x="7425965" y="5124387"/>
            <a:ext cx="1849240"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 name="Text Box 77"/>
          <p:cNvSpPr txBox="1">
            <a:spLocks noChangeArrowheads="1"/>
          </p:cNvSpPr>
          <p:nvPr/>
        </p:nvSpPr>
        <p:spPr bwMode="auto">
          <a:xfrm rot="19810732">
            <a:off x="3624565" y="559721"/>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اليونانيين</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46601156"/>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up)">
                                      <p:cBhvr>
                                        <p:cTn id="23" dur="500"/>
                                        <p:tgtEl>
                                          <p:spTgt spid="3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500"/>
                                        <p:tgtEl>
                                          <p:spTgt spid="28"/>
                                        </p:tgtEl>
                                      </p:cBhvr>
                                    </p:animEffect>
                                  </p:childTnLst>
                                </p:cTn>
                              </p:par>
                            </p:childTnLst>
                          </p:cTn>
                        </p:par>
                        <p:par>
                          <p:cTn id="33" fill="hold">
                            <p:stCondLst>
                              <p:cond delay="500"/>
                            </p:stCondLst>
                            <p:childTnLst>
                              <p:par>
                                <p:cTn id="34" presetID="22" presetClass="entr" presetSubtype="1" fill="hold" grpId="0"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up)">
                                      <p:cBhvr>
                                        <p:cTn id="3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27" grpId="0" animBg="1"/>
      <p:bldP spid="28" grpId="0" animBg="1"/>
      <p:bldP spid="29" grpId="0" animBg="1"/>
      <p:bldP spid="31" grpId="0" animBg="1"/>
      <p:bldP spid="32" grpId="0" animBg="1"/>
      <p:bldP spid="33"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3D1C89-70E3-BE43-9C5D-914F750484C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404" t="2439" r="1936" b="2684"/>
          <a:stretch/>
        </p:blipFill>
        <p:spPr>
          <a:xfrm>
            <a:off x="-36512" y="-1"/>
            <a:ext cx="9218045" cy="6858001"/>
          </a:xfrm>
          <a:prstGeom prst="rect">
            <a:avLst/>
          </a:prstGeom>
        </p:spPr>
      </p:pic>
      <p:sp>
        <p:nvSpPr>
          <p:cNvPr id="1088515" name="Title 1"/>
          <p:cNvSpPr>
            <a:spLocks noGrp="1"/>
          </p:cNvSpPr>
          <p:nvPr>
            <p:ph type="title" idx="4294967295"/>
          </p:nvPr>
        </p:nvSpPr>
        <p:spPr>
          <a:xfrm>
            <a:off x="0" y="0"/>
            <a:ext cx="9144000" cy="765175"/>
          </a:xfrm>
          <a:noFill/>
          <a:ln>
            <a:noFill/>
          </a:ln>
        </p:spPr>
        <p:txBody>
          <a:bodyPr anchor="ctr"/>
          <a:lstStyle/>
          <a:p>
            <a:pPr marL="182563" indent="-182563" rtl="1"/>
            <a:r>
              <a:rPr lang="ar-SA" sz="3600" kern="1200" dirty="0">
                <a:solidFill>
                  <a:srgbClr val="FFFFFF"/>
                </a:solidFill>
                <a:effectLst>
                  <a:glow rad="152400">
                    <a:srgbClr val="000000">
                      <a:alpha val="97000"/>
                    </a:srgbClr>
                  </a:glow>
                </a:effectLst>
                <a:cs typeface="Arial" panose="020B0604020202020204" pitchFamily="34" charset="0"/>
              </a:rPr>
              <a:t>طوبى للأمم (</a:t>
            </a:r>
            <a:r>
              <a:rPr lang="ar-JO" sz="3600" kern="1200" dirty="0">
                <a:solidFill>
                  <a:srgbClr val="FFFFFF"/>
                </a:solidFill>
                <a:effectLst>
                  <a:glow rad="152400">
                    <a:srgbClr val="000000">
                      <a:alpha val="97000"/>
                    </a:srgbClr>
                  </a:glow>
                </a:effectLst>
                <a:cs typeface="Arial" panose="020B0604020202020204" pitchFamily="34" charset="0"/>
              </a:rPr>
              <a:t>أ</a:t>
            </a:r>
            <a:r>
              <a:rPr lang="ar-SA" sz="3600" kern="1200" dirty="0">
                <a:solidFill>
                  <a:srgbClr val="FFFFFF"/>
                </a:solidFill>
                <a:effectLst>
                  <a:glow rad="152400">
                    <a:srgbClr val="000000">
                      <a:alpha val="97000"/>
                    </a:srgbClr>
                  </a:glow>
                </a:effectLst>
                <a:cs typeface="Arial" panose="020B0604020202020204" pitchFamily="34" charset="0"/>
              </a:rPr>
              <a:t>شعياء 56: 3-5)</a:t>
            </a:r>
            <a:endParaRPr lang="en-US" sz="3600" kern="1200" dirty="0">
              <a:solidFill>
                <a:srgbClr val="FFFFFF"/>
              </a:solidFill>
              <a:effectLst>
                <a:glow rad="152400">
                  <a:srgbClr val="000000">
                    <a:alpha val="97000"/>
                  </a:srgbClr>
                </a:glow>
              </a:effectLst>
              <a:cs typeface="Arial" panose="020B0604020202020204" pitchFamily="34" charset="0"/>
            </a:endParaRPr>
          </a:p>
        </p:txBody>
      </p:sp>
      <p:sp>
        <p:nvSpPr>
          <p:cNvPr id="12" name="Title 1"/>
          <p:cNvSpPr txBox="1">
            <a:spLocks/>
          </p:cNvSpPr>
          <p:nvPr/>
        </p:nvSpPr>
        <p:spPr bwMode="auto">
          <a:xfrm>
            <a:off x="0" y="764704"/>
            <a:ext cx="9144000" cy="5328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182563" marR="0" lvl="0" indent="-182563"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00"/>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3 فلا يتكلم ابن الغريب الذي اقترن بالرب قائلا</a:t>
            </a:r>
            <a:r>
              <a:rPr kumimoji="0" lang="ar-JO" sz="4000" b="1" u="none" strike="noStrike" kern="1200" cap="none" spc="0" normalizeH="0" baseline="0" noProof="0" dirty="0">
                <a:ln>
                  <a:noFill/>
                </a:ln>
                <a:solidFill>
                  <a:srgbClr val="FFFF00"/>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a:t>
            </a:r>
            <a:r>
              <a:rPr kumimoji="0" lang="ar-SA" sz="4000" b="1" u="none" strike="noStrike" kern="1200" cap="none" spc="0" normalizeH="0" baseline="0" noProof="0" dirty="0">
                <a:ln>
                  <a:noFill/>
                </a:ln>
                <a:solidFill>
                  <a:srgbClr val="FFFF00"/>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 إفرازا</a:t>
            </a:r>
            <a:r>
              <a:rPr kumimoji="0" lang="ar-JO" sz="4000" b="1" u="none" strike="noStrike" kern="1200" cap="none" spc="0" normalizeH="0" baseline="0" noProof="0" dirty="0">
                <a:ln>
                  <a:noFill/>
                </a:ln>
                <a:solidFill>
                  <a:srgbClr val="FFFF00"/>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a:t>
            </a:r>
            <a:r>
              <a:rPr kumimoji="0" lang="ar-SA" sz="4000" b="1" u="none" strike="noStrike" kern="1200" cap="none" spc="0" normalizeH="0" baseline="0" noProof="0" dirty="0">
                <a:ln>
                  <a:noFill/>
                </a:ln>
                <a:solidFill>
                  <a:srgbClr val="FFFF00"/>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 أفرزني الرب من شعبه. </a:t>
            </a:r>
            <a:r>
              <a:rPr kumimoji="0" lang="ar-SA" sz="40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ولا يقل الخصي: ها أنا شجرة يابسة</a:t>
            </a:r>
            <a:r>
              <a:rPr kumimoji="0" lang="ar-JO" sz="40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 4 </a:t>
            </a:r>
            <a:r>
              <a:rPr kumimoji="0" lang="ar-SA" sz="40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لأنه هكذا قال الرب للخصيان الذين يحفظون سبوتي ويختارون ما يسرني ويتمسكون بعهدي:</a:t>
            </a:r>
            <a:r>
              <a:rPr kumimoji="0" lang="ar-JO" sz="40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     5  </a:t>
            </a:r>
            <a:r>
              <a:rPr kumimoji="0" lang="ar-SA" sz="40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إني أعطيهم في بيتي وفي أسواري نصبا</a:t>
            </a:r>
            <a:r>
              <a:rPr kumimoji="0" lang="ar-JO" sz="40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a:t>
            </a:r>
            <a:r>
              <a:rPr kumimoji="0" lang="ar-SA" sz="40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 واسما</a:t>
            </a:r>
            <a:r>
              <a:rPr kumimoji="0" lang="ar-JO" sz="40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a:t>
            </a:r>
            <a:r>
              <a:rPr kumimoji="0" lang="ar-SA" sz="40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 أفضل من البنين والبنات. أعطيهم اسما</a:t>
            </a:r>
            <a:r>
              <a:rPr kumimoji="0" lang="ar-JO" sz="40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a:t>
            </a:r>
            <a:r>
              <a:rPr kumimoji="0" lang="ar-SA" sz="40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 أبديا</a:t>
            </a:r>
            <a:r>
              <a:rPr kumimoji="0" lang="ar-JO" sz="40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a:t>
            </a:r>
            <a:r>
              <a:rPr kumimoji="0" lang="ar-SA" sz="40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 لا ينقطع.</a:t>
            </a:r>
          </a:p>
        </p:txBody>
      </p:sp>
    </p:spTree>
    <p:extLst>
      <p:ext uri="{BB962C8B-B14F-4D97-AF65-F5344CB8AC3E}">
        <p14:creationId xmlns:p14="http://schemas.microsoft.com/office/powerpoint/2010/main" val="3461410583"/>
      </p:ext>
    </p:extLst>
  </p:cSld>
  <p:clrMapOvr>
    <a:masterClrMapping/>
  </p:clrMapOvr>
  <p:transition spd="med">
    <p:randomBar dir="vert"/>
  </p:transition>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6448A0-35A4-4847-86B5-9213D0F39E4F}"/>
              </a:ext>
            </a:extLst>
          </p:cNvPr>
          <p:cNvPicPr>
            <a:picLocks noChangeAspect="1"/>
          </p:cNvPicPr>
          <p:nvPr/>
        </p:nvPicPr>
        <p:blipFill rotWithShape="1">
          <a:blip r:embed="rId3">
            <a:extLst>
              <a:ext uri="{28A0092B-C50C-407E-A947-70E740481C1C}">
                <a14:useLocalDpi xmlns:a14="http://schemas.microsoft.com/office/drawing/2010/main" val="0"/>
              </a:ext>
            </a:extLst>
          </a:blip>
          <a:srcRect l="3020" r="1138"/>
          <a:stretch/>
        </p:blipFill>
        <p:spPr>
          <a:xfrm>
            <a:off x="0" y="-58287"/>
            <a:ext cx="9144000" cy="6916287"/>
          </a:xfrm>
          <a:prstGeom prst="rect">
            <a:avLst/>
          </a:prstGeom>
        </p:spPr>
      </p:pic>
      <p:sp>
        <p:nvSpPr>
          <p:cNvPr id="1088515" name="Title 1"/>
          <p:cNvSpPr>
            <a:spLocks noGrp="1"/>
          </p:cNvSpPr>
          <p:nvPr>
            <p:ph type="title" idx="4294967295"/>
          </p:nvPr>
        </p:nvSpPr>
        <p:spPr>
          <a:xfrm>
            <a:off x="0" y="0"/>
            <a:ext cx="9144000" cy="1196752"/>
          </a:xfrm>
          <a:noFill/>
          <a:ln>
            <a:noFill/>
          </a:ln>
        </p:spPr>
        <p:txBody>
          <a:bodyPr anchor="t"/>
          <a:lstStyle/>
          <a:p>
            <a:pPr marL="182563" indent="-182563"/>
            <a:r>
              <a:rPr lang="ar-SA" sz="3200" kern="1200" dirty="0">
                <a:solidFill>
                  <a:srgbClr val="FFFFFF"/>
                </a:solidFill>
                <a:effectLst>
                  <a:glow rad="152400">
                    <a:srgbClr val="000000">
                      <a:alpha val="97000"/>
                    </a:srgbClr>
                  </a:glow>
                </a:effectLst>
                <a:cs typeface="Arial" panose="020B0604020202020204" pitchFamily="34" charset="0"/>
              </a:rPr>
              <a:t>الأمم ينضمون إلى عبادة السبت مع إسرائيل في الألفية </a:t>
            </a:r>
            <a:br>
              <a:rPr lang="ar-SA" sz="3200" kern="1200" dirty="0">
                <a:solidFill>
                  <a:srgbClr val="FFFFFF"/>
                </a:solidFill>
                <a:effectLst>
                  <a:glow rad="152400">
                    <a:srgbClr val="000000">
                      <a:alpha val="97000"/>
                    </a:srgbClr>
                  </a:glow>
                </a:effectLst>
                <a:cs typeface="Arial" panose="020B0604020202020204" pitchFamily="34" charset="0"/>
              </a:rPr>
            </a:br>
            <a:r>
              <a:rPr lang="ar-SA" sz="3200" kern="1200" dirty="0">
                <a:solidFill>
                  <a:srgbClr val="FFFFFF"/>
                </a:solidFill>
                <a:effectLst>
                  <a:glow rad="152400">
                    <a:srgbClr val="000000">
                      <a:alpha val="97000"/>
                    </a:srgbClr>
                  </a:glow>
                </a:effectLst>
                <a:cs typeface="Arial" panose="020B0604020202020204" pitchFamily="34" charset="0"/>
              </a:rPr>
              <a:t>(إشعياء 56: 6-8)</a:t>
            </a:r>
            <a:endParaRPr lang="en-US" sz="3200" kern="1200" dirty="0">
              <a:solidFill>
                <a:srgbClr val="FFFFFF"/>
              </a:solidFill>
              <a:effectLst>
                <a:glow rad="152400">
                  <a:srgbClr val="000000">
                    <a:alpha val="97000"/>
                  </a:srgbClr>
                </a:glow>
              </a:effectLst>
              <a:cs typeface="Arial" panose="020B0604020202020204" pitchFamily="34" charset="0"/>
            </a:endParaRPr>
          </a:p>
        </p:txBody>
      </p:sp>
      <p:sp>
        <p:nvSpPr>
          <p:cNvPr id="12" name="Title 1"/>
          <p:cNvSpPr txBox="1">
            <a:spLocks/>
          </p:cNvSpPr>
          <p:nvPr/>
        </p:nvSpPr>
        <p:spPr bwMode="auto">
          <a:xfrm>
            <a:off x="159025" y="1052736"/>
            <a:ext cx="8759687" cy="5904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182563" marR="0" lvl="0" indent="-182563"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6 وأبناء الغريب الذين يقترنون بالرب ليخدموه وليحبوا اسم الرب ليكونوا له عبيدا</a:t>
            </a:r>
            <a:r>
              <a:rPr lang="ar-JO" sz="3600" b="1" dirty="0">
                <a:solidFill>
                  <a:srgbClr val="FFFFFF"/>
                </a:solidFill>
                <a:effectLst>
                  <a:glow rad="152400">
                    <a:srgbClr val="000000">
                      <a:alpha val="97000"/>
                    </a:srgbClr>
                  </a:glow>
                </a:effectLst>
                <a:latin typeface="Arial" panose="020B0604020202020204" pitchFamily="34" charset="0"/>
                <a:ea typeface="Osaka"/>
                <a:cs typeface="Arial" panose="020B0604020202020204" pitchFamily="34" charset="0"/>
              </a:rPr>
              <a:t>ً</a:t>
            </a:r>
            <a:r>
              <a:rPr kumimoji="0" lang="ar-SA" sz="36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a:t>
            </a:r>
            <a:r>
              <a:rPr kumimoji="0" lang="ar-SA" sz="3600" b="1" u="none" strike="noStrike" kern="1200" cap="none" spc="0" normalizeH="0" baseline="0" noProof="0" dirty="0">
                <a:ln>
                  <a:noFill/>
                </a:ln>
                <a:solidFill>
                  <a:srgbClr val="FFFF00"/>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 كل الذين يحفظون السبت</a:t>
            </a:r>
            <a:r>
              <a:rPr kumimoji="0" lang="ar-SA" sz="36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 لئلا ينجسوه ويتمسكون بعهدي</a:t>
            </a:r>
            <a:r>
              <a:rPr kumimoji="0" lang="ar-JO" sz="36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 7</a:t>
            </a:r>
            <a:r>
              <a:rPr kumimoji="0" lang="ar-SA" sz="36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آتي بهم إلى جبل قدسي وأفرحهم في بيت صلاتي، </a:t>
            </a:r>
            <a:r>
              <a:rPr kumimoji="0" lang="ar-SA" sz="3600" b="1" u="none" strike="noStrike" kern="1200" cap="none" spc="0" normalizeH="0" baseline="0" noProof="0" dirty="0">
                <a:ln>
                  <a:noFill/>
                </a:ln>
                <a:solidFill>
                  <a:srgbClr val="FFFF00"/>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وتكون محرقاتهم وذبائحهم مقبولة على مذبحي، لأن بيتي بيت الصلاة يدعى لكل الشعوب.</a:t>
            </a:r>
            <a:r>
              <a:rPr kumimoji="0" lang="ar-JO" sz="3600" b="1" u="none" strike="noStrike" kern="1200" cap="none" spc="0" normalizeH="0" baseline="0" noProof="0" dirty="0">
                <a:ln>
                  <a:noFill/>
                </a:ln>
                <a:solidFill>
                  <a:srgbClr val="FFFF00"/>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 8 </a:t>
            </a:r>
            <a:r>
              <a:rPr kumimoji="0" lang="ar-SA" sz="3600" b="1"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rPr>
              <a:t>يقول السيد الرب جامع منفيي إسرائيل: أجمع بعد إليه إلى مجموعيه.</a:t>
            </a:r>
          </a:p>
        </p:txBody>
      </p:sp>
    </p:spTree>
    <p:extLst>
      <p:ext uri="{BB962C8B-B14F-4D97-AF65-F5344CB8AC3E}">
        <p14:creationId xmlns:p14="http://schemas.microsoft.com/office/powerpoint/2010/main" val="2518164184"/>
      </p:ext>
    </p:extLst>
  </p:cSld>
  <p:clrMapOvr>
    <a:masterClrMapping/>
  </p:clrMapOvr>
  <p:transition spd="med">
    <p:randomBar dir="vert"/>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solidFill>
            <a:schemeClr val="accent2"/>
          </a:solidFill>
          <a:effectLst>
            <a:outerShdw blurRad="63500" dist="35921" dir="2700000" algn="ctr" rotWithShape="0">
              <a:schemeClr val="tx2">
                <a:alpha val="74998"/>
              </a:schemeClr>
            </a:outerShdw>
          </a:effectLst>
        </p:spPr>
        <p:txBody>
          <a:bodyPr anchor="ctr"/>
          <a:lstStyle/>
          <a:p>
            <a:pPr>
              <a:defRPr/>
            </a:pPr>
            <a:r>
              <a:rPr lang="ar-JO" sz="4000" dirty="0">
                <a:effectLst>
                  <a:glow rad="127000">
                    <a:schemeClr val="tx1"/>
                  </a:glow>
                </a:effectLst>
                <a:ea typeface="ＭＳ Ｐゴシック" charset="0"/>
              </a:rPr>
              <a:t>مشاركة الأرض بين اليهود و الأمم</a:t>
            </a:r>
            <a:endParaRPr lang="en-US" sz="40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760CC0E4-F60D-4E4B-A363-45D7809600A8}"/>
              </a:ext>
            </a:extLst>
          </p:cNvPr>
          <p:cNvSpPr txBox="1">
            <a:spLocks noChangeArrowheads="1"/>
          </p:cNvSpPr>
          <p:nvPr/>
        </p:nvSpPr>
        <p:spPr bwMode="auto">
          <a:xfrm>
            <a:off x="0" y="913272"/>
            <a:ext cx="9144000" cy="59447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21 فتقتسمون هذه الأرض لكم لأسباط إسرائيل ويكون أنكم تقسمونها بالقرعة لكم و</a:t>
            </a:r>
            <a:r>
              <a:rPr kumimoji="0" lang="ar-JO" sz="360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للغرباء</a:t>
            </a: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المتغربين في وسطكم الذين يلدون بنين في وسطكم </a:t>
            </a:r>
            <a:r>
              <a:rPr kumimoji="0" lang="ar-JO" sz="360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فيكونون لكم كالوطنيين من بني إسرائيل </a:t>
            </a: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يقاسمونكم الميراث في وسط أسباط إسرائيل ويكون أنه في السبط الذي فيه يتغرب غريب هناك </a:t>
            </a:r>
            <a:r>
              <a:rPr kumimoji="0" lang="ar-JO" sz="360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تعطونه ميراثه </a:t>
            </a: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يقول السيد الرب</a:t>
            </a:r>
            <a:br>
              <a:rPr kumimoji="0" lang="en-SG"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SG"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 47: 21-23</a:t>
            </a:r>
            <a:r>
              <a:rPr kumimoji="0" lang="en-SG"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696256573"/>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305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0"/>
            <a:ext cx="82931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3059" name="Rectangle 4"/>
          <p:cNvSpPr>
            <a:spLocks noGrp="1" noChangeArrowheads="1"/>
          </p:cNvSpPr>
          <p:nvPr>
            <p:ph type="title"/>
          </p:nvPr>
        </p:nvSpPr>
        <p:spPr>
          <a:xfrm>
            <a:off x="0" y="5791200"/>
            <a:ext cx="9144000" cy="1066800"/>
          </a:xfrm>
          <a:solidFill>
            <a:schemeClr val="tx2"/>
          </a:solidFill>
        </p:spPr>
        <p:txBody>
          <a:bodyPr/>
          <a:lstStyle/>
          <a:p>
            <a:r>
              <a:rPr lang="ar-JO" sz="3200" dirty="0">
                <a:solidFill>
                  <a:srgbClr val="FFFFFF"/>
                </a:solidFill>
                <a:ea typeface="ＭＳ Ｐゴシック" charset="0"/>
              </a:rPr>
              <a:t>هل ستصل حدود إسرائيل الألفية </a:t>
            </a:r>
            <a:br>
              <a:rPr lang="ar-JO" sz="3200" dirty="0">
                <a:solidFill>
                  <a:srgbClr val="FFFFFF"/>
                </a:solidFill>
                <a:ea typeface="ＭＳ Ｐゴシック" charset="0"/>
              </a:rPr>
            </a:br>
            <a:r>
              <a:rPr lang="ar-JO" sz="3200" dirty="0">
                <a:solidFill>
                  <a:srgbClr val="FFFFFF"/>
                </a:solidFill>
                <a:ea typeface="ＭＳ Ｐゴシック" charset="0"/>
              </a:rPr>
              <a:t>كل الطريق شرقاً حتى نهر الفرات؟</a:t>
            </a:r>
            <a:endParaRPr lang="en-US" sz="3200" dirty="0">
              <a:solidFill>
                <a:srgbClr val="FFFFFF"/>
              </a:solidFill>
              <a:ea typeface="ＭＳ Ｐゴシック" charset="0"/>
            </a:endParaRPr>
          </a:p>
        </p:txBody>
      </p:sp>
      <p:sp>
        <p:nvSpPr>
          <p:cNvPr id="10" name="Striped Right Arrow 9"/>
          <p:cNvSpPr/>
          <p:nvPr/>
        </p:nvSpPr>
        <p:spPr bwMode="auto">
          <a:xfrm>
            <a:off x="2357438" y="2881313"/>
            <a:ext cx="2143125" cy="403225"/>
          </a:xfrm>
          <a:prstGeom prst="stripedRightArrow">
            <a:avLst>
              <a:gd name="adj1" fmla="val 20682"/>
              <a:gd name="adj2" fmla="val 50000"/>
            </a:avLst>
          </a:prstGeom>
          <a:solidFill>
            <a:srgbClr val="FFFFFF"/>
          </a:solidFill>
          <a:ln w="9525"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11" name="Striped Right Arrow 10"/>
          <p:cNvSpPr/>
          <p:nvPr/>
        </p:nvSpPr>
        <p:spPr bwMode="auto">
          <a:xfrm>
            <a:off x="2771775" y="2133600"/>
            <a:ext cx="1152525" cy="403225"/>
          </a:xfrm>
          <a:prstGeom prst="stripedRightArrow">
            <a:avLst>
              <a:gd name="adj1" fmla="val 20682"/>
              <a:gd name="adj2" fmla="val 50000"/>
            </a:avLst>
          </a:prstGeom>
          <a:solidFill>
            <a:schemeClr val="bg1"/>
          </a:solidFill>
          <a:ln w="9525"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61224927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092200" y="1297104"/>
            <a:ext cx="6883400" cy="4067849"/>
          </a:xfrm>
          <a:gradFill>
            <a:gsLst>
              <a:gs pos="0">
                <a:srgbClr val="FFC000"/>
              </a:gs>
              <a:gs pos="100000">
                <a:schemeClr val="tx1"/>
              </a:gs>
            </a:gsLst>
            <a:lin ang="5400000" scaled="1"/>
          </a:gradFill>
          <a:ln w="19050">
            <a:solidFill>
              <a:schemeClr val="bg1"/>
            </a:solidFill>
          </a:ln>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ماذا نفعل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بخصوص التعليم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حول معاداة السامية؟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5449033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97915"/>
            <a:ext cx="9144000" cy="1481328"/>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هناك جنس واحد فقط</a:t>
            </a:r>
            <a:endParaRPr lang="en-US" dirty="0">
              <a:effectLst>
                <a:glow rad="127000">
                  <a:schemeClr val="tx1"/>
                </a:glow>
              </a:effectLst>
              <a:ea typeface="ＭＳ Ｐゴシック" charset="0"/>
            </a:endParaRPr>
          </a:p>
        </p:txBody>
      </p:sp>
      <p:pic>
        <p:nvPicPr>
          <p:cNvPr id="25602" name="Picture 2" descr="Bless Israel on May 12">
            <a:extLst>
              <a:ext uri="{FF2B5EF4-FFF2-40B4-BE49-F238E27FC236}">
                <a16:creationId xmlns:a16="http://schemas.microsoft.com/office/drawing/2014/main" id="{4CB45B4E-836B-A1D5-8490-D7FC84E369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56000"/>
            <a:ext cx="9144000" cy="3302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988AF66-15ED-10EC-2FE6-EB2987B6422B}"/>
              </a:ext>
            </a:extLst>
          </p:cNvPr>
          <p:cNvSpPr txBox="1">
            <a:spLocks noChangeArrowheads="1"/>
          </p:cNvSpPr>
          <p:nvPr/>
        </p:nvSpPr>
        <p:spPr bwMode="auto">
          <a:xfrm>
            <a:off x="0" y="2001078"/>
            <a:ext cx="9144000" cy="5311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b="1" kern="0" dirty="0">
                <a:effectLst>
                  <a:glow rad="127000">
                    <a:schemeClr val="tx1"/>
                  </a:glow>
                </a:effectLst>
                <a:latin typeface="Arial" panose="020B0604020202020204" pitchFamily="34" charset="0"/>
                <a:ea typeface="ＭＳ Ｐゴシック" charset="0"/>
                <a:cs typeface="Arial" panose="020B0604020202020204" pitchFamily="34" charset="0"/>
              </a:rPr>
              <a:t>ـــــ الجنس البشري</a:t>
            </a:r>
            <a:endParaRPr lang="en-US" sz="54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1626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id="{4F982DE1-92B2-BAA4-F977-88163B86BC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194998"/>
            <a:ext cx="9144000" cy="1481328"/>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يقبل الله كل الأعراق</a:t>
            </a: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علينا أن نفعل مثله</a:t>
            </a:r>
            <a:endParaRPr lang="en-US" sz="4000" dirty="0">
              <a:effectLst>
                <a:glow rad="127000">
                  <a:schemeClr val="tx1"/>
                </a:glow>
              </a:effectLst>
              <a:ea typeface="ＭＳ Ｐゴシック" charset="0"/>
            </a:endParaRPr>
          </a:p>
        </p:txBody>
      </p:sp>
    </p:spTree>
    <p:extLst>
      <p:ext uri="{BB962C8B-B14F-4D97-AF65-F5344CB8AC3E}">
        <p14:creationId xmlns:p14="http://schemas.microsoft.com/office/powerpoint/2010/main" val="351528279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صلوا من أجل الشرق الأوسط</a:t>
            </a:r>
            <a:endParaRPr lang="en-US" sz="4800" dirty="0">
              <a:effectLst>
                <a:glow rad="127000">
                  <a:schemeClr val="tx1"/>
                </a:glow>
              </a:effectLst>
              <a:ea typeface="ＭＳ Ｐゴシック" charset="0"/>
            </a:endParaRPr>
          </a:p>
        </p:txBody>
      </p:sp>
      <p:pic>
        <p:nvPicPr>
          <p:cNvPr id="4" name="Picture 3">
            <a:extLst>
              <a:ext uri="{FF2B5EF4-FFF2-40B4-BE49-F238E27FC236}">
                <a16:creationId xmlns:a16="http://schemas.microsoft.com/office/drawing/2014/main" id="{598073FF-5ACD-2D42-BEB2-2BC09DDBB04E}"/>
              </a:ext>
            </a:extLst>
          </p:cNvPr>
          <p:cNvPicPr>
            <a:picLocks noChangeAspect="1"/>
          </p:cNvPicPr>
          <p:nvPr/>
        </p:nvPicPr>
        <p:blipFill>
          <a:blip r:embed="rId3"/>
          <a:stretch>
            <a:fillRect/>
          </a:stretch>
        </p:blipFill>
        <p:spPr>
          <a:xfrm>
            <a:off x="0" y="1454727"/>
            <a:ext cx="9144000" cy="5436260"/>
          </a:xfrm>
          <a:prstGeom prst="rect">
            <a:avLst/>
          </a:prstGeom>
        </p:spPr>
      </p:pic>
    </p:spTree>
    <p:extLst>
      <p:ext uri="{BB962C8B-B14F-4D97-AF65-F5344CB8AC3E}">
        <p14:creationId xmlns:p14="http://schemas.microsoft.com/office/powerpoint/2010/main" val="928961270"/>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4123487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5"/>
          <p:cNvSpPr>
            <a:spLocks noGrp="1" noChangeArrowheads="1"/>
          </p:cNvSpPr>
          <p:nvPr>
            <p:ph type="title"/>
          </p:nvPr>
        </p:nvSpPr>
        <p:spPr>
          <a:xfrm>
            <a:off x="2514600" y="0"/>
            <a:ext cx="4191000" cy="1600200"/>
          </a:xfrm>
        </p:spPr>
        <p:txBody>
          <a:bodyPr/>
          <a:lstStyle/>
          <a:p>
            <a:pPr eaLnBrk="1" hangingPunct="1"/>
            <a:r>
              <a:rPr lang="ar-EG" dirty="0">
                <a:ea typeface="ＭＳ Ｐゴシック" charset="0"/>
              </a:rPr>
              <a:t>التطورات الآشورية</a:t>
            </a:r>
            <a:endParaRPr lang="en-US" dirty="0">
              <a:ea typeface="ＭＳ Ｐゴシック" charset="0"/>
            </a:endParaRPr>
          </a:p>
        </p:txBody>
      </p:sp>
      <p:pic>
        <p:nvPicPr>
          <p:cNvPr id="134146" name="Picture 8" descr="60 Assyria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09600" y="1465263"/>
            <a:ext cx="8534400" cy="5468937"/>
          </a:xfrm>
        </p:spPr>
      </p:pic>
      <p:sp>
        <p:nvSpPr>
          <p:cNvPr id="73737" name="Text Box 9"/>
          <p:cNvSpPr txBox="1">
            <a:spLocks noChangeArrowheads="1"/>
          </p:cNvSpPr>
          <p:nvPr/>
        </p:nvSpPr>
        <p:spPr bwMode="auto">
          <a:xfrm>
            <a:off x="2819400" y="5085184"/>
            <a:ext cx="3886200" cy="523875"/>
          </a:xfrm>
          <a:prstGeom prst="rect">
            <a:avLst/>
          </a:prstGeom>
          <a:solidFill>
            <a:srgbClr val="0100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1" eaLnBrk="1" fontAlgn="base" latinLnBrk="0" hangingPunct="1">
              <a:lnSpc>
                <a:spcPct val="100000"/>
              </a:lnSpc>
              <a:spcBef>
                <a:spcPct val="50000"/>
              </a:spcBef>
              <a:spcAft>
                <a:spcPct val="0"/>
              </a:spcAft>
              <a:buClrTx/>
              <a:buSzTx/>
              <a:buFont typeface="Arial"/>
              <a:buChar char="•"/>
              <a:tabLst/>
              <a:defRPr/>
            </a:pPr>
            <a:r>
              <a:rPr kumimoji="0" lang="ar-EG"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سقوط السامرة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3738" name="Text Box 10"/>
          <p:cNvSpPr txBox="1">
            <a:spLocks noChangeArrowheads="1"/>
          </p:cNvSpPr>
          <p:nvPr/>
        </p:nvSpPr>
        <p:spPr bwMode="auto">
          <a:xfrm>
            <a:off x="6858000" y="0"/>
            <a:ext cx="2286000" cy="6063198"/>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وأخيرا</a:t>
            </a:r>
            <a:r>
              <a:rPr lang="ar-JO" sz="2800" b="1" dirty="0">
                <a:solidFill>
                  <a:srgbClr val="FFFFFF"/>
                </a:solidFill>
                <a:latin typeface="Arial" panose="020B0604020202020204" pitchFamily="34" charset="0"/>
                <a:cs typeface="Arial" panose="020B0604020202020204" pitchFamily="34" charset="0"/>
              </a:rPr>
              <a:t>ً</a:t>
            </a:r>
            <a:r>
              <a:rPr kumimoji="0" lang="ar-EG"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في السنة التاسعة من حكم الملك هوشع سقطت السامرة وتم سبي شعب إسرائيل إلى أشور. واستوطنوا في مستعمرات في حلح وعلى ضفاف نهر الخابور في جوزان وبين مدن الميديين.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ملوك 17: 6).</a:t>
            </a:r>
            <a:endParaRPr kumimoji="0" lang="en-US"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3740" name="Text Box 12"/>
          <p:cNvSpPr txBox="1">
            <a:spLocks noChangeArrowheads="1"/>
          </p:cNvSpPr>
          <p:nvPr/>
        </p:nvSpPr>
        <p:spPr bwMode="auto">
          <a:xfrm>
            <a:off x="0" y="0"/>
            <a:ext cx="2286000" cy="5201424"/>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ونقل ملك أشور جماعات من بابل وكوث وعبا وحماة وسفروايم وأسكنهم في مدن السامرة عوضا</a:t>
            </a:r>
            <a:r>
              <a:rPr lang="ar-JO" sz="2800" b="1" dirty="0">
                <a:solidFill>
                  <a:srgbClr val="FFFFFF"/>
                </a:solidFill>
                <a:latin typeface="Arial" panose="020B0604020202020204" pitchFamily="34" charset="0"/>
                <a:cs typeface="Arial" panose="020B0604020202020204" pitchFamily="34" charset="0"/>
              </a:rPr>
              <a:t>ً</a:t>
            </a:r>
            <a:r>
              <a:rPr kumimoji="0" lang="ar-EG"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عن بني إسرائيل. فاستولى الآشوريون على السامرة ومدن إسرائيل الأخرى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ملوك 17: 24)</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
        <p:nvSpPr>
          <p:cNvPr id="73741" name="Oval 13"/>
          <p:cNvSpPr>
            <a:spLocks noChangeArrowheads="1"/>
          </p:cNvSpPr>
          <p:nvPr/>
        </p:nvSpPr>
        <p:spPr bwMode="auto">
          <a:xfrm>
            <a:off x="3352800" y="2971800"/>
            <a:ext cx="1066800" cy="1066800"/>
          </a:xfrm>
          <a:prstGeom prst="ellipse">
            <a:avLst/>
          </a:prstGeom>
          <a:noFill/>
          <a:ln w="57150" cap="sq">
            <a:solidFill>
              <a:srgbClr val="FFFFFF"/>
            </a:solidFill>
            <a:round/>
            <a:headEnd type="none" w="sm" len="sm"/>
            <a:tailEnd type="none" w="sm" len="sm"/>
          </a:ln>
          <a:effectLst>
            <a:glow rad="228600">
              <a:schemeClr val="bg2">
                <a:alpha val="63816"/>
              </a:schemeClr>
            </a:glo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2" name="Oval 14"/>
          <p:cNvSpPr>
            <a:spLocks noChangeArrowheads="1"/>
          </p:cNvSpPr>
          <p:nvPr/>
        </p:nvSpPr>
        <p:spPr bwMode="auto">
          <a:xfrm>
            <a:off x="5715000" y="3276600"/>
            <a:ext cx="1066800" cy="1066800"/>
          </a:xfrm>
          <a:prstGeom prst="ellipse">
            <a:avLst/>
          </a:prstGeom>
          <a:noFill/>
          <a:ln w="57150" cap="sq">
            <a:solidFill>
              <a:srgbClr val="FFFFFF"/>
            </a:solidFill>
            <a:round/>
            <a:headEnd type="none" w="sm" len="sm"/>
            <a:tailEnd type="none" w="sm" len="sm"/>
          </a:ln>
          <a:effectLst>
            <a:glow rad="228600">
              <a:schemeClr val="bg2">
                <a:alpha val="63816"/>
              </a:schemeClr>
            </a:glo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3" name="Line 15"/>
          <p:cNvSpPr>
            <a:spLocks noChangeShapeType="1"/>
          </p:cNvSpPr>
          <p:nvPr/>
        </p:nvSpPr>
        <p:spPr bwMode="auto">
          <a:xfrm flipV="1">
            <a:off x="2590800" y="4038600"/>
            <a:ext cx="914400" cy="914400"/>
          </a:xfrm>
          <a:prstGeom prst="line">
            <a:avLst/>
          </a:prstGeom>
          <a:noFill/>
          <a:ln w="76200" cap="sq">
            <a:solidFill>
              <a:schemeClr val="tx1"/>
            </a:solidFill>
            <a:round/>
            <a:headEnd type="none" w="sm" len="sm"/>
            <a:tailEnd type="triangle" w="sm" len="sm"/>
          </a:ln>
          <a:effectLst>
            <a:glow rad="228600">
              <a:schemeClr val="bg2">
                <a:alpha val="63816"/>
              </a:schemeClr>
            </a:glow>
          </a:effectLst>
          <a:extLst>
            <a:ext uri="{909E8E84-426E-40dd-AFC4-6F175D3DCCD1}">
              <a14:hiddenFill xmlns=""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4" name="Line 16"/>
          <p:cNvSpPr>
            <a:spLocks noChangeShapeType="1"/>
          </p:cNvSpPr>
          <p:nvPr/>
        </p:nvSpPr>
        <p:spPr bwMode="auto">
          <a:xfrm>
            <a:off x="4495800" y="3581400"/>
            <a:ext cx="1066800" cy="76200"/>
          </a:xfrm>
          <a:prstGeom prst="line">
            <a:avLst/>
          </a:prstGeom>
          <a:noFill/>
          <a:ln w="76200" cap="sq">
            <a:solidFill>
              <a:schemeClr val="tx1"/>
            </a:solidFill>
            <a:round/>
            <a:headEnd type="none" w="sm" len="sm"/>
            <a:tailEnd type="triangle" w="sm" len="sm"/>
          </a:ln>
          <a:effectLst>
            <a:glow rad="228600">
              <a:schemeClr val="bg2">
                <a:alpha val="63816"/>
              </a:schemeClr>
            </a:glow>
          </a:effectLst>
          <a:extLst>
            <a:ext uri="{909E8E84-426E-40dd-AFC4-6F175D3DCCD1}">
              <a14:hiddenFill xmlns=""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5" name="Text Box 17"/>
          <p:cNvSpPr txBox="1">
            <a:spLocks noChangeArrowheads="1"/>
          </p:cNvSpPr>
          <p:nvPr/>
        </p:nvSpPr>
        <p:spPr bwMode="auto">
          <a:xfrm>
            <a:off x="2819400" y="5602485"/>
            <a:ext cx="3886200" cy="523875"/>
          </a:xfrm>
          <a:prstGeom prst="rect">
            <a:avLst/>
          </a:prstGeom>
          <a:solidFill>
            <a:srgbClr val="01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defPPr>
              <a:defRPr lang="en-US"/>
            </a:defPPr>
            <a:lvl1pPr algn="l" eaLnBrk="1" hangingPunct="1">
              <a:spcBef>
                <a:spcPct val="50000"/>
              </a:spcBef>
              <a:defRPr sz="2800" b="1">
                <a:solidFill>
                  <a:srgbClr val="FFFFFF"/>
                </a:solidFill>
                <a:latin typeface="Arial" charset="0"/>
                <a:cs typeface="Arial"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457200" marR="0" lvl="0" indent="-457200" algn="r" defTabSz="914400" rtl="1" eaLnBrk="1" fontAlgn="base" latinLnBrk="0" hangingPunct="1">
              <a:lnSpc>
                <a:spcPct val="100000"/>
              </a:lnSpc>
              <a:spcBef>
                <a:spcPct val="50000"/>
              </a:spcBef>
              <a:spcAft>
                <a:spcPct val="0"/>
              </a:spcAft>
              <a:buClrTx/>
              <a:buSzTx/>
              <a:buFont typeface="Arial"/>
              <a:buChar char="•"/>
              <a:tabLst/>
              <a:defRPr/>
            </a:pPr>
            <a:r>
              <a:rPr kumimoji="0" lang="ar-EG"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صعود السامريين</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6" name="Line 18"/>
          <p:cNvSpPr>
            <a:spLocks noChangeShapeType="1"/>
          </p:cNvSpPr>
          <p:nvPr/>
        </p:nvSpPr>
        <p:spPr bwMode="auto">
          <a:xfrm rot="5400000">
            <a:off x="2513484" y="4051549"/>
            <a:ext cx="762000" cy="533400"/>
          </a:xfrm>
          <a:prstGeom prst="line">
            <a:avLst/>
          </a:prstGeom>
          <a:noFill/>
          <a:ln w="76200" cap="sq">
            <a:solidFill>
              <a:srgbClr val="FFFF00"/>
            </a:solidFill>
            <a:round/>
            <a:headEnd type="none" w="sm" len="sm"/>
            <a:tailEnd type="triangle" w="sm" len="sm"/>
          </a:ln>
          <a:effectLst>
            <a:glow rad="228600">
              <a:schemeClr val="bg2">
                <a:alpha val="63816"/>
              </a:schemeClr>
            </a:glow>
          </a:effectLst>
          <a:extLst>
            <a:ext uri="{909E8E84-426E-40dd-AFC4-6F175D3DCCD1}">
              <a14:hiddenFill xmlns=""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7" name="Line 19"/>
          <p:cNvSpPr>
            <a:spLocks noChangeShapeType="1"/>
          </p:cNvSpPr>
          <p:nvPr/>
        </p:nvSpPr>
        <p:spPr bwMode="auto">
          <a:xfrm rot="16200000" flipV="1">
            <a:off x="4075584" y="3556249"/>
            <a:ext cx="685800" cy="1295400"/>
          </a:xfrm>
          <a:prstGeom prst="line">
            <a:avLst/>
          </a:prstGeom>
          <a:noFill/>
          <a:ln w="76200" cap="sq">
            <a:solidFill>
              <a:srgbClr val="FFFF00"/>
            </a:solidFill>
            <a:round/>
            <a:headEnd type="none" w="sm" len="sm"/>
            <a:tailEnd type="triangle" w="sm" len="sm"/>
          </a:ln>
          <a:effectLst>
            <a:glow rad="228600">
              <a:schemeClr val="bg2">
                <a:alpha val="63816"/>
              </a:schemeClr>
            </a:glow>
          </a:effectLst>
          <a:extLst>
            <a:ext uri="{909E8E84-426E-40dd-AFC4-6F175D3DCCD1}">
              <a14:hiddenFill xmlns=""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8" name="Text Box 20"/>
          <p:cNvSpPr txBox="1">
            <a:spLocks noChangeArrowheads="1"/>
          </p:cNvSpPr>
          <p:nvPr/>
        </p:nvSpPr>
        <p:spPr bwMode="auto">
          <a:xfrm>
            <a:off x="8605838" y="76200"/>
            <a:ext cx="533400" cy="45720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 Box 6"/>
          <p:cNvSpPr txBox="1">
            <a:spLocks noChangeArrowheads="1"/>
          </p:cNvSpPr>
          <p:nvPr/>
        </p:nvSpPr>
        <p:spPr bwMode="auto">
          <a:xfrm>
            <a:off x="0" y="6557282"/>
            <a:ext cx="9144000" cy="369332"/>
          </a:xfrm>
          <a:prstGeom prst="rect">
            <a:avLst/>
          </a:prstGeom>
          <a:solidFill>
            <a:srgbClr val="000090"/>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EG" sz="18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بيتزل</a:t>
            </a:r>
            <a:r>
              <a:rPr kumimoji="0" lang="ar-EG"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أطلس مودي لأراضي الكتاب المقدس، الطبعة الأولى، ١٣٩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ext Box 6">
            <a:extLst>
              <a:ext uri="{FF2B5EF4-FFF2-40B4-BE49-F238E27FC236}">
                <a16:creationId xmlns:a16="http://schemas.microsoft.com/office/drawing/2014/main" id="{4C26B66C-0973-B987-FF79-CD317CC4A970}"/>
              </a:ext>
            </a:extLst>
          </p:cNvPr>
          <p:cNvSpPr txBox="1">
            <a:spLocks noChangeArrowheads="1"/>
          </p:cNvSpPr>
          <p:nvPr/>
        </p:nvSpPr>
        <p:spPr bwMode="auto">
          <a:xfrm>
            <a:off x="0" y="6135687"/>
            <a:ext cx="9144000" cy="461665"/>
          </a:xfrm>
          <a:prstGeom prst="rect">
            <a:avLst/>
          </a:prstGeom>
          <a:solidFill>
            <a:schemeClr val="bg2"/>
          </a:solidFill>
          <a:ln w="12700" cap="sq">
            <a:noFill/>
            <a:miter lim="800000"/>
            <a:headEnd type="none" w="sm" len="sm"/>
            <a:tailEnd type="none" w="sm" len="sm"/>
          </a:ln>
          <a:effectLst/>
        </p:spPr>
        <p:txBody>
          <a:bodyPr wrap="square">
            <a:spAutoFit/>
          </a:body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تظهر الأرقام المكتوبة بخط اليد عدد السنوات التي سبقت يونان عام 760 قبل الميلاد</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92576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737"/>
                                        </p:tgtEl>
                                        <p:attrNameLst>
                                          <p:attrName>style.visibility</p:attrName>
                                        </p:attrNameLst>
                                      </p:cBhvr>
                                      <p:to>
                                        <p:strVal val="visible"/>
                                      </p:to>
                                    </p:set>
                                    <p:anim calcmode="lin" valueType="num">
                                      <p:cBhvr additive="base">
                                        <p:cTn id="7" dur="500" fill="hold"/>
                                        <p:tgtEl>
                                          <p:spTgt spid="73737"/>
                                        </p:tgtEl>
                                        <p:attrNameLst>
                                          <p:attrName>ppt_x</p:attrName>
                                        </p:attrNameLst>
                                      </p:cBhvr>
                                      <p:tavLst>
                                        <p:tav tm="0">
                                          <p:val>
                                            <p:strVal val="#ppt_x"/>
                                          </p:val>
                                        </p:tav>
                                        <p:tav tm="100000">
                                          <p:val>
                                            <p:strVal val="#ppt_x"/>
                                          </p:val>
                                        </p:tav>
                                      </p:tavLst>
                                    </p:anim>
                                    <p:anim calcmode="lin" valueType="num">
                                      <p:cBhvr additive="base">
                                        <p:cTn id="8" dur="500" fill="hold"/>
                                        <p:tgtEl>
                                          <p:spTgt spid="7373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3738"/>
                                        </p:tgtEl>
                                        <p:attrNameLst>
                                          <p:attrName>style.visibility</p:attrName>
                                        </p:attrNameLst>
                                      </p:cBhvr>
                                      <p:to>
                                        <p:strVal val="visible"/>
                                      </p:to>
                                    </p:set>
                                    <p:animEffect transition="in" filter="fade">
                                      <p:cBhvr>
                                        <p:cTn id="13" dur="500"/>
                                        <p:tgtEl>
                                          <p:spTgt spid="7373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3743"/>
                                        </p:tgtEl>
                                        <p:attrNameLst>
                                          <p:attrName>style.visibility</p:attrName>
                                        </p:attrNameLst>
                                      </p:cBhvr>
                                      <p:to>
                                        <p:strVal val="visible"/>
                                      </p:to>
                                    </p:set>
                                    <p:animEffect transition="in" filter="fade">
                                      <p:cBhvr>
                                        <p:cTn id="18" dur="500"/>
                                        <p:tgtEl>
                                          <p:spTgt spid="7374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3741"/>
                                        </p:tgtEl>
                                        <p:attrNameLst>
                                          <p:attrName>style.visibility</p:attrName>
                                        </p:attrNameLst>
                                      </p:cBhvr>
                                      <p:to>
                                        <p:strVal val="visible"/>
                                      </p:to>
                                    </p:set>
                                    <p:animEffect transition="in" filter="fade">
                                      <p:cBhvr>
                                        <p:cTn id="23" dur="500"/>
                                        <p:tgtEl>
                                          <p:spTgt spid="7374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3744"/>
                                        </p:tgtEl>
                                        <p:attrNameLst>
                                          <p:attrName>style.visibility</p:attrName>
                                        </p:attrNameLst>
                                      </p:cBhvr>
                                      <p:to>
                                        <p:strVal val="visible"/>
                                      </p:to>
                                    </p:set>
                                    <p:animEffect transition="in" filter="fade">
                                      <p:cBhvr>
                                        <p:cTn id="28" dur="500"/>
                                        <p:tgtEl>
                                          <p:spTgt spid="7374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3742"/>
                                        </p:tgtEl>
                                        <p:attrNameLst>
                                          <p:attrName>style.visibility</p:attrName>
                                        </p:attrNameLst>
                                      </p:cBhvr>
                                      <p:to>
                                        <p:strVal val="visible"/>
                                      </p:to>
                                    </p:set>
                                    <p:animEffect transition="in" filter="fade">
                                      <p:cBhvr>
                                        <p:cTn id="33" dur="500"/>
                                        <p:tgtEl>
                                          <p:spTgt spid="7374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73745"/>
                                        </p:tgtEl>
                                        <p:attrNameLst>
                                          <p:attrName>style.visibility</p:attrName>
                                        </p:attrNameLst>
                                      </p:cBhvr>
                                      <p:to>
                                        <p:strVal val="visible"/>
                                      </p:to>
                                    </p:set>
                                    <p:anim calcmode="lin" valueType="num">
                                      <p:cBhvr additive="base">
                                        <p:cTn id="38" dur="500" fill="hold"/>
                                        <p:tgtEl>
                                          <p:spTgt spid="73745"/>
                                        </p:tgtEl>
                                        <p:attrNameLst>
                                          <p:attrName>ppt_x</p:attrName>
                                        </p:attrNameLst>
                                      </p:cBhvr>
                                      <p:tavLst>
                                        <p:tav tm="0">
                                          <p:val>
                                            <p:strVal val="#ppt_x"/>
                                          </p:val>
                                        </p:tav>
                                        <p:tav tm="100000">
                                          <p:val>
                                            <p:strVal val="#ppt_x"/>
                                          </p:val>
                                        </p:tav>
                                      </p:tavLst>
                                    </p:anim>
                                    <p:anim calcmode="lin" valueType="num">
                                      <p:cBhvr additive="base">
                                        <p:cTn id="39" dur="500" fill="hold"/>
                                        <p:tgtEl>
                                          <p:spTgt spid="73745"/>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3740"/>
                                        </p:tgtEl>
                                        <p:attrNameLst>
                                          <p:attrName>style.visibility</p:attrName>
                                        </p:attrNameLst>
                                      </p:cBhvr>
                                      <p:to>
                                        <p:strVal val="visible"/>
                                      </p:to>
                                    </p:set>
                                    <p:animEffect transition="in" filter="fade">
                                      <p:cBhvr>
                                        <p:cTn id="44" dur="500"/>
                                        <p:tgtEl>
                                          <p:spTgt spid="7374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3747"/>
                                        </p:tgtEl>
                                        <p:attrNameLst>
                                          <p:attrName>style.visibility</p:attrName>
                                        </p:attrNameLst>
                                      </p:cBhvr>
                                      <p:to>
                                        <p:strVal val="visible"/>
                                      </p:to>
                                    </p:set>
                                    <p:animEffect transition="in" filter="fade">
                                      <p:cBhvr>
                                        <p:cTn id="49" dur="500"/>
                                        <p:tgtEl>
                                          <p:spTgt spid="7374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73746"/>
                                        </p:tgtEl>
                                        <p:attrNameLst>
                                          <p:attrName>style.visibility</p:attrName>
                                        </p:attrNameLst>
                                      </p:cBhvr>
                                      <p:to>
                                        <p:strVal val="visible"/>
                                      </p:to>
                                    </p:set>
                                    <p:animEffect transition="in" filter="fade">
                                      <p:cBhvr>
                                        <p:cTn id="54" dur="500"/>
                                        <p:tgtEl>
                                          <p:spTgt spid="73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7" grpId="0" animBg="1" autoUpdateAnimBg="0"/>
      <p:bldP spid="73738" grpId="0" animBg="1" autoUpdateAnimBg="0"/>
      <p:bldP spid="73740" grpId="0" animBg="1" autoUpdateAnimBg="0"/>
      <p:bldP spid="73741" grpId="0" animBg="1"/>
      <p:bldP spid="73742" grpId="0" animBg="1"/>
      <p:bldP spid="73743" grpId="0" animBg="1"/>
      <p:bldP spid="73744" grpId="0" animBg="1"/>
      <p:bldP spid="73745" grpId="0" animBg="1" autoUpdateAnimBg="0"/>
      <p:bldP spid="73746" grpId="0" animBg="1"/>
      <p:bldP spid="73747"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00600"/>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183297" name="Rectangle 1026"/>
          <p:cNvSpPr>
            <a:spLocks noGrp="1" noChangeArrowheads="1"/>
          </p:cNvSpPr>
          <p:nvPr>
            <p:ph type="ctrTitle"/>
          </p:nvPr>
        </p:nvSpPr>
        <p:spPr>
          <a:xfrm>
            <a:off x="0" y="6172200"/>
            <a:ext cx="9144000" cy="685800"/>
          </a:xfrm>
          <a:solidFill>
            <a:schemeClr val="bg1"/>
          </a:solidFill>
        </p:spPr>
        <p:txBody>
          <a:bodyPr/>
          <a:lstStyle/>
          <a:p>
            <a:pPr rtl="1" eaLnBrk="1" hangingPunct="1">
              <a:defRPr/>
            </a:pPr>
            <a:r>
              <a:rPr lang="ar-JO" sz="2200" dirty="0">
                <a:solidFill>
                  <a:srgbClr val="FFFFFF"/>
                </a:solidFill>
                <a:ea typeface="ＭＳ Ｐゴシック" charset="0"/>
                <a:cs typeface="Arial" panose="020B0604020202020204" pitchFamily="34" charset="0"/>
              </a:rPr>
              <a:t>الرابط للعرض التقديميِّ "علم الأخرويَّات (الإسخاتولوجيا)" متاحٌ على الموقع الإلكترونيّ:</a:t>
            </a:r>
            <a:br>
              <a:rPr lang="ar-JO" sz="2200" dirty="0">
                <a:solidFill>
                  <a:srgbClr val="FFFFFF"/>
                </a:solidFill>
                <a:ea typeface="ＭＳ Ｐゴシック" charset="0"/>
                <a:cs typeface="Arial" panose="020B0604020202020204" pitchFamily="34" charset="0"/>
              </a:rPr>
            </a:br>
            <a:r>
              <a:rPr lang="ar-JO" sz="2400" dirty="0">
                <a:solidFill>
                  <a:srgbClr val="FFFFFF"/>
                </a:solidFill>
                <a:ea typeface="ＭＳ Ｐゴシック" charset="0"/>
                <a:cs typeface="Arial" panose="020B0604020202020204" pitchFamily="34" charset="0"/>
              </a:rPr>
              <a:t> </a:t>
            </a:r>
            <a:r>
              <a:rPr lang="en-US" sz="2400" dirty="0">
                <a:solidFill>
                  <a:srgbClr val="FFFFFF"/>
                </a:solidFill>
                <a:ea typeface="ＭＳ Ｐゴシック" charset="0"/>
                <a:cs typeface="Arial" panose="020B0604020202020204" pitchFamily="34" charset="0"/>
              </a:rPr>
              <a:t>BibleStudyDownloads.org</a:t>
            </a:r>
          </a:p>
        </p:txBody>
      </p:sp>
    </p:spTree>
    <p:extLst>
      <p:ext uri="{BB962C8B-B14F-4D97-AF65-F5344CB8AC3E}">
        <p14:creationId xmlns:p14="http://schemas.microsoft.com/office/powerpoint/2010/main" val="8201033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البابليون</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83460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n on Bible Studies">
            <a:extLst>
              <a:ext uri="{FF2B5EF4-FFF2-40B4-BE49-F238E27FC236}">
                <a16:creationId xmlns:a16="http://schemas.microsoft.com/office/drawing/2014/main" id="{3AF5DC6A-D38E-31E9-16C9-06E76F5719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188" y="0"/>
            <a:ext cx="6650037"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243173"/>
          </a:xfrm>
          <a:effectLst>
            <a:outerShdw blurRad="63500" dist="35921" dir="2700000" algn="ctr" rotWithShape="0">
              <a:schemeClr val="tx2">
                <a:alpha val="74998"/>
              </a:schemeClr>
            </a:outerShdw>
          </a:effectLst>
        </p:spPr>
        <p:txBody>
          <a:bodyPr/>
          <a:lstStyle/>
          <a:p>
            <a:pPr>
              <a:defRPr/>
            </a:pPr>
            <a:r>
              <a:rPr lang="ar-SA" sz="5400" dirty="0">
                <a:effectLst>
                  <a:glow rad="127000">
                    <a:schemeClr val="tx1"/>
                  </a:glow>
                </a:effectLst>
                <a:ea typeface="ＭＳ Ｐゴシック" charset="0"/>
              </a:rPr>
              <a:t>مقدمة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4228575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1857" name="Picture 2" descr="31 Babylonian"/>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142038"/>
          </a:xfrm>
          <a:noFill/>
          <a:extLst>
            <a:ext uri="{909E8E84-426E-40dd-AFC4-6F175D3DCCD1}">
              <a14:hiddenFill xmlns="" xmlns:a14="http://schemas.microsoft.com/office/drawing/2010/main">
                <a:solidFill>
                  <a:srgbClr val="FFFFFF"/>
                </a:solidFill>
              </a14:hiddenFill>
            </a:ext>
          </a:extLst>
        </p:spPr>
      </p:pic>
      <p:sp>
        <p:nvSpPr>
          <p:cNvPr id="86026" name="Rectangle 10"/>
          <p:cNvSpPr>
            <a:spLocks noChangeArrowheads="1"/>
          </p:cNvSpPr>
          <p:nvPr/>
        </p:nvSpPr>
        <p:spPr bwMode="auto">
          <a:xfrm>
            <a:off x="-76200" y="4419600"/>
            <a:ext cx="9448800" cy="2438400"/>
          </a:xfrm>
          <a:prstGeom prst="rect">
            <a:avLst/>
          </a:prstGeom>
          <a:solidFill>
            <a:schemeClr val="bg2"/>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1859" name="Title 9"/>
          <p:cNvSpPr>
            <a:spLocks noGrp="1"/>
          </p:cNvSpPr>
          <p:nvPr>
            <p:ph type="title"/>
          </p:nvPr>
        </p:nvSpPr>
        <p:spPr>
          <a:xfrm>
            <a:off x="0" y="0"/>
            <a:ext cx="9144000" cy="685800"/>
          </a:xfrm>
          <a:solidFill>
            <a:srgbClr val="000000"/>
          </a:solidFill>
        </p:spPr>
        <p:txBody>
          <a:bodyPr/>
          <a:lstStyle/>
          <a:p>
            <a:pPr algn="ctr"/>
            <a:r>
              <a:rPr lang="ar-JO" sz="3200" b="1" dirty="0">
                <a:solidFill>
                  <a:schemeClr val="tx1"/>
                </a:solidFill>
                <a:latin typeface="Arial" panose="020B0604020202020204" pitchFamily="34" charset="0"/>
                <a:ea typeface="ＭＳ Ｐゴシック" charset="0"/>
                <a:cs typeface="Arial" panose="020B0604020202020204" pitchFamily="34" charset="0"/>
              </a:rPr>
              <a:t>ترحيلات وتطورات السبي</a:t>
            </a:r>
            <a:endParaRPr lang="en-US" sz="32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21860" name="Text Box 5"/>
          <p:cNvSpPr txBox="1">
            <a:spLocks noChangeArrowheads="1"/>
          </p:cNvSpPr>
          <p:nvPr/>
        </p:nvSpPr>
        <p:spPr bwMode="auto">
          <a:xfrm>
            <a:off x="8229600" y="76200"/>
            <a:ext cx="838200" cy="461963"/>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Rectangle 4"/>
          <p:cNvSpPr txBox="1">
            <a:spLocks noChangeArrowheads="1"/>
          </p:cNvSpPr>
          <p:nvPr/>
        </p:nvSpPr>
        <p:spPr bwMode="auto">
          <a:xfrm>
            <a:off x="0" y="2286000"/>
            <a:ext cx="3132138" cy="1143000"/>
          </a:xfrm>
          <a:prstGeom prst="rect">
            <a:avLst/>
          </a:prstGeom>
          <a:solidFill>
            <a:schemeClr val="bg1"/>
          </a:solid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الترحيلات</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التطورات</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86023" name="Rectangle 7"/>
          <p:cNvSpPr>
            <a:spLocks noChangeArrowheads="1"/>
          </p:cNvSpPr>
          <p:nvPr/>
        </p:nvSpPr>
        <p:spPr bwMode="auto">
          <a:xfrm>
            <a:off x="0" y="4419600"/>
            <a:ext cx="9144000" cy="2438400"/>
          </a:xfrm>
          <a:prstGeom prst="rect">
            <a:avLst/>
          </a:prstGeom>
          <a:solidFill>
            <a:schemeClr val="bg2"/>
          </a:solidFill>
          <a:ln w="9525">
            <a:noFill/>
            <a:miter lim="800000"/>
            <a:headEnd/>
            <a:tailEnd/>
          </a:ln>
          <a:effectLst/>
        </p:spPr>
        <p:txBody>
          <a:bodyPr anchor="ctr"/>
          <a:lstStyle/>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rPr>
              <a:t>على الرغم من وجود المجمع، لكن اليهود يريدون استرداد هيكل أورشليم</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rPr>
              <a:t>عاد المسبيون بقيادة زربابل إلى أرض يهوذا بعد مرسوم الإمبراطور الفارسي كورش في 539 ق.م، بدأ المسبيون العائدون بإعادة بناء الهيكل من خلال وضع أساساته بحسب (عزرا 5: 16)</a:t>
            </a: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rPr>
              <a:t>  </a:t>
            </a:r>
            <a:endParaRPr kumimoji="0" lang="en-GB"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endParaRPr>
          </a:p>
        </p:txBody>
      </p:sp>
      <p:sp>
        <p:nvSpPr>
          <p:cNvPr id="86024" name="AutoShape 8"/>
          <p:cNvSpPr>
            <a:spLocks noChangeArrowheads="1"/>
          </p:cNvSpPr>
          <p:nvPr/>
        </p:nvSpPr>
        <p:spPr bwMode="auto">
          <a:xfrm rot="-876140">
            <a:off x="3276600" y="1447800"/>
            <a:ext cx="2590800" cy="914400"/>
          </a:xfrm>
          <a:prstGeom prst="curvedDownArrow">
            <a:avLst>
              <a:gd name="adj1" fmla="val 56667"/>
              <a:gd name="adj2" fmla="val 113333"/>
              <a:gd name="adj3" fmla="val 33333"/>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6025" name="AutoShape 9"/>
          <p:cNvSpPr>
            <a:spLocks noChangeArrowheads="1"/>
          </p:cNvSpPr>
          <p:nvPr/>
        </p:nvSpPr>
        <p:spPr bwMode="auto">
          <a:xfrm rot="20855632" flipH="1">
            <a:off x="3124200" y="1981200"/>
            <a:ext cx="2590800" cy="914400"/>
          </a:xfrm>
          <a:prstGeom prst="curvedDownArrow">
            <a:avLst>
              <a:gd name="adj1" fmla="val 56667"/>
              <a:gd name="adj2" fmla="val 113333"/>
              <a:gd name="adj3" fmla="val 33333"/>
            </a:avLst>
          </a:prstGeom>
          <a:solidFill>
            <a:schemeClr val="bg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6022" name="AutoShape 6"/>
          <p:cNvSpPr>
            <a:spLocks noChangeArrowheads="1"/>
          </p:cNvSpPr>
          <p:nvPr/>
        </p:nvSpPr>
        <p:spPr bwMode="auto">
          <a:xfrm>
            <a:off x="4876800" y="2590800"/>
            <a:ext cx="4016375" cy="1752600"/>
          </a:xfrm>
          <a:prstGeom prst="wedgeRoundRectCallout">
            <a:avLst>
              <a:gd name="adj1" fmla="val -99667"/>
              <a:gd name="adj2" fmla="val -22962"/>
              <a:gd name="adj3" fmla="val 16667"/>
            </a:avLst>
          </a:prstGeom>
          <a:solidFill>
            <a:schemeClr val="tx2">
              <a:lumMod val="20000"/>
              <a:lumOff val="80000"/>
            </a:schemeClr>
          </a:solidFill>
          <a:ln w="12700" cap="sq">
            <a:solidFill>
              <a:schemeClr val="tx1"/>
            </a:solidFill>
            <a:miter lim="800000"/>
            <a:headEnd type="none" w="sm" len="sm"/>
            <a:tailEnd type="none" w="sm" len="sm"/>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الإنفصال</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المجمع</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وثنية</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ext Box 6">
            <a:extLst>
              <a:ext uri="{FF2B5EF4-FFF2-40B4-BE49-F238E27FC236}">
                <a16:creationId xmlns:a16="http://schemas.microsoft.com/office/drawing/2014/main" id="{D89AA8EC-DE69-2FF5-8B8E-80ACAC01D9D2}"/>
              </a:ext>
            </a:extLst>
          </p:cNvPr>
          <p:cNvSpPr txBox="1">
            <a:spLocks noChangeArrowheads="1"/>
          </p:cNvSpPr>
          <p:nvPr/>
        </p:nvSpPr>
        <p:spPr bwMode="auto">
          <a:xfrm>
            <a:off x="0" y="6413266"/>
            <a:ext cx="8892480" cy="40011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بيتزيل, أطلس مودي للأراضي الكتابيَّة, الطبعة الأولى, 145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86024"/>
                                        </p:tgtEl>
                                        <p:attrNameLst>
                                          <p:attrName>style.visibility</p:attrName>
                                        </p:attrNameLst>
                                      </p:cBhvr>
                                      <p:to>
                                        <p:strVal val="visible"/>
                                      </p:to>
                                    </p:set>
                                    <p:animEffect transition="in" filter="wipe(left)">
                                      <p:cBhvr>
                                        <p:cTn id="10" dur="500"/>
                                        <p:tgtEl>
                                          <p:spTgt spid="8602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6022">
                                            <p:bg/>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86022">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86022">
                                            <p:txEl>
                                              <p:pRg st="1" end="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86022">
                                            <p:txEl>
                                              <p:pRg st="2" end="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86025"/>
                                        </p:tgtEl>
                                        <p:attrNameLst>
                                          <p:attrName>style.visibility</p:attrName>
                                        </p:attrNameLst>
                                      </p:cBhvr>
                                      <p:to>
                                        <p:strVal val="visible"/>
                                      </p:to>
                                    </p:set>
                                    <p:animEffect transition="in" filter="wipe(right)">
                                      <p:cBhvr>
                                        <p:cTn id="39" dur="500"/>
                                        <p:tgtEl>
                                          <p:spTgt spid="860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6023">
                                            <p:bg/>
                                          </p:spTgt>
                                        </p:tgtEl>
                                        <p:attrNameLst>
                                          <p:attrName>style.visibility</p:attrName>
                                        </p:attrNameLst>
                                      </p:cBhvr>
                                      <p:to>
                                        <p:strVal val="visible"/>
                                      </p:to>
                                    </p:set>
                                    <p:animEffect transition="in" filter="fade">
                                      <p:cBhvr>
                                        <p:cTn id="42" dur="500"/>
                                        <p:tgtEl>
                                          <p:spTgt spid="86023">
                                            <p:bg/>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6023">
                                            <p:txEl>
                                              <p:pRg st="0" end="0"/>
                                            </p:txEl>
                                          </p:spTgt>
                                        </p:tgtEl>
                                        <p:attrNameLst>
                                          <p:attrName>style.visibility</p:attrName>
                                        </p:attrNameLst>
                                      </p:cBhvr>
                                      <p:to>
                                        <p:strVal val="visible"/>
                                      </p:to>
                                    </p:set>
                                    <p:animEffect transition="in" filter="fade">
                                      <p:cBhvr>
                                        <p:cTn id="47" dur="500"/>
                                        <p:tgtEl>
                                          <p:spTgt spid="8602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6023">
                                            <p:txEl>
                                              <p:pRg st="1" end="1"/>
                                            </p:txEl>
                                          </p:spTgt>
                                        </p:tgtEl>
                                        <p:attrNameLst>
                                          <p:attrName>style.visibility</p:attrName>
                                        </p:attrNameLst>
                                      </p:cBhvr>
                                      <p:to>
                                        <p:strVal val="visible"/>
                                      </p:to>
                                    </p:set>
                                    <p:animEffect transition="in" filter="fade">
                                      <p:cBhvr>
                                        <p:cTn id="52" dur="500"/>
                                        <p:tgtEl>
                                          <p:spTgt spid="860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P spid="86023" grpId="0" uiExpand="1" build="p" animBg="1" autoUpdateAnimBg="0"/>
      <p:bldP spid="86024" grpId="0" animBg="1"/>
      <p:bldP spid="86025" grpId="0" animBg="1"/>
      <p:bldP spid="86022" grpId="0" build="p"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84514" y="1297104"/>
            <a:ext cx="6574971" cy="4067849"/>
          </a:xfrm>
          <a:gradFill>
            <a:gsLst>
              <a:gs pos="0">
                <a:schemeClr val="bg2">
                  <a:lumMod val="75000"/>
                </a:schemeClr>
              </a:gs>
              <a:gs pos="100000">
                <a:schemeClr val="tx1"/>
              </a:gs>
            </a:gsLst>
            <a:lin ang="5400000" scaled="1"/>
          </a:gradFill>
          <a:ln w="19050">
            <a:solidFill>
              <a:schemeClr val="bg1"/>
            </a:solidFill>
          </a:ln>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ما هي</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معاداة السامية؟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7810145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41" name="Picture 1" descr="dan 2 prophecy_statu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6411913" cy="6924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15" name="Text Box 3"/>
          <p:cNvSpPr txBox="1">
            <a:spLocks noChangeArrowheads="1"/>
          </p:cNvSpPr>
          <p:nvPr/>
        </p:nvSpPr>
        <p:spPr bwMode="auto">
          <a:xfrm>
            <a:off x="684473" y="332656"/>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ذهب</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16" name="Text Box 4"/>
          <p:cNvSpPr txBox="1">
            <a:spLocks noChangeArrowheads="1"/>
          </p:cNvSpPr>
          <p:nvPr/>
        </p:nvSpPr>
        <p:spPr bwMode="auto">
          <a:xfrm>
            <a:off x="684473" y="1538790"/>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فضة</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17" name="Text Box 5"/>
          <p:cNvSpPr txBox="1">
            <a:spLocks noChangeArrowheads="1"/>
          </p:cNvSpPr>
          <p:nvPr/>
        </p:nvSpPr>
        <p:spPr bwMode="auto">
          <a:xfrm>
            <a:off x="684473" y="274492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نحاس</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18" name="Text Box 6"/>
          <p:cNvSpPr txBox="1">
            <a:spLocks noChangeArrowheads="1"/>
          </p:cNvSpPr>
          <p:nvPr/>
        </p:nvSpPr>
        <p:spPr bwMode="auto">
          <a:xfrm>
            <a:off x="684473" y="395105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حديد</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19" name="Text Box 7"/>
          <p:cNvSpPr txBox="1">
            <a:spLocks noChangeArrowheads="1"/>
          </p:cNvSpPr>
          <p:nvPr/>
        </p:nvSpPr>
        <p:spPr bwMode="auto">
          <a:xfrm>
            <a:off x="0" y="5157192"/>
            <a:ext cx="3635896" cy="72008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حديد و خزف</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2" name="Text Box 10"/>
          <p:cNvSpPr txBox="1">
            <a:spLocks noChangeArrowheads="1"/>
          </p:cNvSpPr>
          <p:nvPr/>
        </p:nvSpPr>
        <p:spPr bwMode="auto">
          <a:xfrm>
            <a:off x="3926532" y="332656"/>
            <a:ext cx="22669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بابل</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3" name="Text Box 11"/>
          <p:cNvSpPr txBox="1">
            <a:spLocks noChangeArrowheads="1"/>
          </p:cNvSpPr>
          <p:nvPr/>
        </p:nvSpPr>
        <p:spPr bwMode="auto">
          <a:xfrm>
            <a:off x="3926532" y="1543552"/>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فارس</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4" name="Text Box 12"/>
          <p:cNvSpPr txBox="1">
            <a:spLocks noChangeArrowheads="1"/>
          </p:cNvSpPr>
          <p:nvPr/>
        </p:nvSpPr>
        <p:spPr bwMode="auto">
          <a:xfrm>
            <a:off x="3926532" y="274809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اليونان</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5" name="Text Box 13"/>
          <p:cNvSpPr txBox="1">
            <a:spLocks noChangeArrowheads="1"/>
          </p:cNvSpPr>
          <p:nvPr/>
        </p:nvSpPr>
        <p:spPr bwMode="auto">
          <a:xfrm>
            <a:off x="3926532" y="395264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روما</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6" name="Text Box 14"/>
          <p:cNvSpPr txBox="1">
            <a:spLocks noChangeArrowheads="1"/>
          </p:cNvSpPr>
          <p:nvPr/>
        </p:nvSpPr>
        <p:spPr bwMode="auto">
          <a:xfrm>
            <a:off x="3315767" y="5157191"/>
            <a:ext cx="3488481"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ضد المسيح</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7" name="Text Box 15"/>
          <p:cNvSpPr txBox="1">
            <a:spLocks noChangeArrowheads="1"/>
          </p:cNvSpPr>
          <p:nvPr/>
        </p:nvSpPr>
        <p:spPr bwMode="auto">
          <a:xfrm>
            <a:off x="6480117" y="6126995"/>
            <a:ext cx="25922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المملكة</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8" name="Text Box 16"/>
          <p:cNvSpPr txBox="1">
            <a:spLocks noChangeArrowheads="1"/>
          </p:cNvSpPr>
          <p:nvPr/>
        </p:nvSpPr>
        <p:spPr bwMode="auto">
          <a:xfrm>
            <a:off x="0" y="6127940"/>
            <a:ext cx="205172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حجر</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80240" name="Rectangle 17"/>
          <p:cNvSpPr>
            <a:spLocks noGrp="1" noChangeArrowheads="1"/>
          </p:cNvSpPr>
          <p:nvPr>
            <p:ph type="title" idx="4294967295"/>
          </p:nvPr>
        </p:nvSpPr>
        <p:spPr>
          <a:xfrm>
            <a:off x="6372225" y="215900"/>
            <a:ext cx="2771775" cy="2852738"/>
          </a:xfrm>
        </p:spPr>
        <p:txBody>
          <a:bodyPr/>
          <a:lstStyle/>
          <a:p>
            <a:pPr eaLnBrk="1" hangingPunct="1">
              <a:defRPr/>
            </a:pPr>
            <a:r>
              <a:rPr lang="ar-JO" dirty="0">
                <a:solidFill>
                  <a:schemeClr val="accent1">
                    <a:lumMod val="20000"/>
                    <a:lumOff val="80000"/>
                  </a:schemeClr>
                </a:solidFill>
                <a:effectLst/>
                <a:ea typeface="ＭＳ Ｐゴシック" charset="0"/>
              </a:rPr>
              <a:t>صورة</a:t>
            </a:r>
            <a:br>
              <a:rPr lang="ar-JO" dirty="0">
                <a:solidFill>
                  <a:schemeClr val="accent1">
                    <a:lumMod val="20000"/>
                    <a:lumOff val="80000"/>
                  </a:schemeClr>
                </a:solidFill>
                <a:effectLst/>
                <a:ea typeface="ＭＳ Ｐゴシック" charset="0"/>
              </a:rPr>
            </a:br>
            <a:r>
              <a:rPr lang="ar-JO" dirty="0">
                <a:solidFill>
                  <a:schemeClr val="accent1">
                    <a:lumMod val="20000"/>
                    <a:lumOff val="80000"/>
                  </a:schemeClr>
                </a:solidFill>
                <a:effectLst/>
                <a:ea typeface="ＭＳ Ｐゴシック" charset="0"/>
              </a:rPr>
              <a:t>دانيال 2</a:t>
            </a:r>
            <a:endParaRPr lang="en-US" dirty="0">
              <a:solidFill>
                <a:schemeClr val="accent1">
                  <a:lumMod val="20000"/>
                  <a:lumOff val="80000"/>
                </a:schemeClr>
              </a:solidFill>
              <a:effectLst/>
              <a:ea typeface="ＭＳ Ｐゴシック" charset="0"/>
            </a:endParaRPr>
          </a:p>
        </p:txBody>
      </p:sp>
      <p:pic>
        <p:nvPicPr>
          <p:cNvPr id="1028" name="Picture 4" descr="Image result for stone png">
            <a:extLst>
              <a:ext uri="{FF2B5EF4-FFF2-40B4-BE49-F238E27FC236}">
                <a16:creationId xmlns:a16="http://schemas.microsoft.com/office/drawing/2014/main" id="{40414593-FF0B-C043-93CA-F55ACF64A2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7544" y="4803799"/>
            <a:ext cx="2990602" cy="2319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826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69315"/>
                                        </p:tgtEl>
                                        <p:attrNameLst>
                                          <p:attrName>style.visibility</p:attrName>
                                        </p:attrNameLst>
                                      </p:cBhvr>
                                      <p:to>
                                        <p:strVal val="visible"/>
                                      </p:to>
                                    </p:set>
                                    <p:animEffect transition="in" filter="fade">
                                      <p:cBhvr>
                                        <p:cTn id="7" dur="2000"/>
                                        <p:tgtEl>
                                          <p:spTgt spid="269315"/>
                                        </p:tgtEl>
                                      </p:cBhvr>
                                    </p:animEffect>
                                    <p:anim calcmode="lin" valueType="num">
                                      <p:cBhvr>
                                        <p:cTn id="8" dur="2000" fill="hold"/>
                                        <p:tgtEl>
                                          <p:spTgt spid="269315"/>
                                        </p:tgtEl>
                                        <p:attrNameLst>
                                          <p:attrName>style.rotation</p:attrName>
                                        </p:attrNameLst>
                                      </p:cBhvr>
                                      <p:tavLst>
                                        <p:tav tm="0">
                                          <p:val>
                                            <p:fltVal val="720"/>
                                          </p:val>
                                        </p:tav>
                                        <p:tav tm="100000">
                                          <p:val>
                                            <p:fltVal val="0"/>
                                          </p:val>
                                        </p:tav>
                                      </p:tavLst>
                                    </p:anim>
                                    <p:anim calcmode="lin" valueType="num">
                                      <p:cBhvr>
                                        <p:cTn id="9" dur="2000" fill="hold"/>
                                        <p:tgtEl>
                                          <p:spTgt spid="269315"/>
                                        </p:tgtEl>
                                        <p:attrNameLst>
                                          <p:attrName>ppt_h</p:attrName>
                                        </p:attrNameLst>
                                      </p:cBhvr>
                                      <p:tavLst>
                                        <p:tav tm="0">
                                          <p:val>
                                            <p:fltVal val="0"/>
                                          </p:val>
                                        </p:tav>
                                        <p:tav tm="100000">
                                          <p:val>
                                            <p:strVal val="#ppt_h"/>
                                          </p:val>
                                        </p:tav>
                                      </p:tavLst>
                                    </p:anim>
                                    <p:anim calcmode="lin" valueType="num">
                                      <p:cBhvr>
                                        <p:cTn id="10" dur="2000" fill="hold"/>
                                        <p:tgtEl>
                                          <p:spTgt spid="26931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269316"/>
                                        </p:tgtEl>
                                        <p:attrNameLst>
                                          <p:attrName>style.visibility</p:attrName>
                                        </p:attrNameLst>
                                      </p:cBhvr>
                                      <p:to>
                                        <p:strVal val="visible"/>
                                      </p:to>
                                    </p:set>
                                    <p:animEffect transition="in" filter="fade">
                                      <p:cBhvr>
                                        <p:cTn id="15" dur="2000"/>
                                        <p:tgtEl>
                                          <p:spTgt spid="269316"/>
                                        </p:tgtEl>
                                      </p:cBhvr>
                                    </p:animEffect>
                                    <p:anim calcmode="lin" valueType="num">
                                      <p:cBhvr>
                                        <p:cTn id="16" dur="2000" fill="hold"/>
                                        <p:tgtEl>
                                          <p:spTgt spid="269316"/>
                                        </p:tgtEl>
                                        <p:attrNameLst>
                                          <p:attrName>style.rotation</p:attrName>
                                        </p:attrNameLst>
                                      </p:cBhvr>
                                      <p:tavLst>
                                        <p:tav tm="0">
                                          <p:val>
                                            <p:fltVal val="720"/>
                                          </p:val>
                                        </p:tav>
                                        <p:tav tm="100000">
                                          <p:val>
                                            <p:fltVal val="0"/>
                                          </p:val>
                                        </p:tav>
                                      </p:tavLst>
                                    </p:anim>
                                    <p:anim calcmode="lin" valueType="num">
                                      <p:cBhvr>
                                        <p:cTn id="17" dur="2000" fill="hold"/>
                                        <p:tgtEl>
                                          <p:spTgt spid="269316"/>
                                        </p:tgtEl>
                                        <p:attrNameLst>
                                          <p:attrName>ppt_h</p:attrName>
                                        </p:attrNameLst>
                                      </p:cBhvr>
                                      <p:tavLst>
                                        <p:tav tm="0">
                                          <p:val>
                                            <p:fltVal val="0"/>
                                          </p:val>
                                        </p:tav>
                                        <p:tav tm="100000">
                                          <p:val>
                                            <p:strVal val="#ppt_h"/>
                                          </p:val>
                                        </p:tav>
                                      </p:tavLst>
                                    </p:anim>
                                    <p:anim calcmode="lin" valueType="num">
                                      <p:cBhvr>
                                        <p:cTn id="18" dur="2000" fill="hold"/>
                                        <p:tgtEl>
                                          <p:spTgt spid="26931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nodeType="clickEffect">
                                  <p:stCondLst>
                                    <p:cond delay="0"/>
                                  </p:stCondLst>
                                  <p:childTnLst>
                                    <p:set>
                                      <p:cBhvr>
                                        <p:cTn id="22" dur="1" fill="hold">
                                          <p:stCondLst>
                                            <p:cond delay="0"/>
                                          </p:stCondLst>
                                        </p:cTn>
                                        <p:tgtEl>
                                          <p:spTgt spid="269317"/>
                                        </p:tgtEl>
                                        <p:attrNameLst>
                                          <p:attrName>style.visibility</p:attrName>
                                        </p:attrNameLst>
                                      </p:cBhvr>
                                      <p:to>
                                        <p:strVal val="visible"/>
                                      </p:to>
                                    </p:set>
                                    <p:animEffect transition="in" filter="fade">
                                      <p:cBhvr>
                                        <p:cTn id="23" dur="2000"/>
                                        <p:tgtEl>
                                          <p:spTgt spid="269317"/>
                                        </p:tgtEl>
                                      </p:cBhvr>
                                    </p:animEffect>
                                    <p:anim calcmode="lin" valueType="num">
                                      <p:cBhvr>
                                        <p:cTn id="24" dur="2000" fill="hold"/>
                                        <p:tgtEl>
                                          <p:spTgt spid="269317"/>
                                        </p:tgtEl>
                                        <p:attrNameLst>
                                          <p:attrName>style.rotation</p:attrName>
                                        </p:attrNameLst>
                                      </p:cBhvr>
                                      <p:tavLst>
                                        <p:tav tm="0">
                                          <p:val>
                                            <p:fltVal val="720"/>
                                          </p:val>
                                        </p:tav>
                                        <p:tav tm="100000">
                                          <p:val>
                                            <p:fltVal val="0"/>
                                          </p:val>
                                        </p:tav>
                                      </p:tavLst>
                                    </p:anim>
                                    <p:anim calcmode="lin" valueType="num">
                                      <p:cBhvr>
                                        <p:cTn id="25" dur="2000" fill="hold"/>
                                        <p:tgtEl>
                                          <p:spTgt spid="269317"/>
                                        </p:tgtEl>
                                        <p:attrNameLst>
                                          <p:attrName>ppt_h</p:attrName>
                                        </p:attrNameLst>
                                      </p:cBhvr>
                                      <p:tavLst>
                                        <p:tav tm="0">
                                          <p:val>
                                            <p:fltVal val="0"/>
                                          </p:val>
                                        </p:tav>
                                        <p:tav tm="100000">
                                          <p:val>
                                            <p:strVal val="#ppt_h"/>
                                          </p:val>
                                        </p:tav>
                                      </p:tavLst>
                                    </p:anim>
                                    <p:anim calcmode="lin" valueType="num">
                                      <p:cBhvr>
                                        <p:cTn id="26" dur="2000" fill="hold"/>
                                        <p:tgtEl>
                                          <p:spTgt spid="26931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nodeType="clickEffect">
                                  <p:stCondLst>
                                    <p:cond delay="0"/>
                                  </p:stCondLst>
                                  <p:childTnLst>
                                    <p:set>
                                      <p:cBhvr>
                                        <p:cTn id="30" dur="1" fill="hold">
                                          <p:stCondLst>
                                            <p:cond delay="0"/>
                                          </p:stCondLst>
                                        </p:cTn>
                                        <p:tgtEl>
                                          <p:spTgt spid="269318"/>
                                        </p:tgtEl>
                                        <p:attrNameLst>
                                          <p:attrName>style.visibility</p:attrName>
                                        </p:attrNameLst>
                                      </p:cBhvr>
                                      <p:to>
                                        <p:strVal val="visible"/>
                                      </p:to>
                                    </p:set>
                                    <p:animEffect transition="in" filter="fade">
                                      <p:cBhvr>
                                        <p:cTn id="31" dur="2000"/>
                                        <p:tgtEl>
                                          <p:spTgt spid="269318"/>
                                        </p:tgtEl>
                                      </p:cBhvr>
                                    </p:animEffect>
                                    <p:anim calcmode="lin" valueType="num">
                                      <p:cBhvr>
                                        <p:cTn id="32" dur="2000" fill="hold"/>
                                        <p:tgtEl>
                                          <p:spTgt spid="269318"/>
                                        </p:tgtEl>
                                        <p:attrNameLst>
                                          <p:attrName>style.rotation</p:attrName>
                                        </p:attrNameLst>
                                      </p:cBhvr>
                                      <p:tavLst>
                                        <p:tav tm="0">
                                          <p:val>
                                            <p:fltVal val="720"/>
                                          </p:val>
                                        </p:tav>
                                        <p:tav tm="100000">
                                          <p:val>
                                            <p:fltVal val="0"/>
                                          </p:val>
                                        </p:tav>
                                      </p:tavLst>
                                    </p:anim>
                                    <p:anim calcmode="lin" valueType="num">
                                      <p:cBhvr>
                                        <p:cTn id="33" dur="2000" fill="hold"/>
                                        <p:tgtEl>
                                          <p:spTgt spid="269318"/>
                                        </p:tgtEl>
                                        <p:attrNameLst>
                                          <p:attrName>ppt_h</p:attrName>
                                        </p:attrNameLst>
                                      </p:cBhvr>
                                      <p:tavLst>
                                        <p:tav tm="0">
                                          <p:val>
                                            <p:fltVal val="0"/>
                                          </p:val>
                                        </p:tav>
                                        <p:tav tm="100000">
                                          <p:val>
                                            <p:strVal val="#ppt_h"/>
                                          </p:val>
                                        </p:tav>
                                      </p:tavLst>
                                    </p:anim>
                                    <p:anim calcmode="lin" valueType="num">
                                      <p:cBhvr>
                                        <p:cTn id="34" dur="2000" fill="hold"/>
                                        <p:tgtEl>
                                          <p:spTgt spid="269318"/>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nodeType="clickEffect">
                                  <p:stCondLst>
                                    <p:cond delay="0"/>
                                  </p:stCondLst>
                                  <p:childTnLst>
                                    <p:set>
                                      <p:cBhvr>
                                        <p:cTn id="38" dur="1" fill="hold">
                                          <p:stCondLst>
                                            <p:cond delay="0"/>
                                          </p:stCondLst>
                                        </p:cTn>
                                        <p:tgtEl>
                                          <p:spTgt spid="269319"/>
                                        </p:tgtEl>
                                        <p:attrNameLst>
                                          <p:attrName>style.visibility</p:attrName>
                                        </p:attrNameLst>
                                      </p:cBhvr>
                                      <p:to>
                                        <p:strVal val="visible"/>
                                      </p:to>
                                    </p:set>
                                    <p:animEffect transition="in" filter="fade">
                                      <p:cBhvr>
                                        <p:cTn id="39" dur="2000"/>
                                        <p:tgtEl>
                                          <p:spTgt spid="269319"/>
                                        </p:tgtEl>
                                      </p:cBhvr>
                                    </p:animEffect>
                                    <p:anim calcmode="lin" valueType="num">
                                      <p:cBhvr>
                                        <p:cTn id="40" dur="2000" fill="hold"/>
                                        <p:tgtEl>
                                          <p:spTgt spid="269319"/>
                                        </p:tgtEl>
                                        <p:attrNameLst>
                                          <p:attrName>style.rotation</p:attrName>
                                        </p:attrNameLst>
                                      </p:cBhvr>
                                      <p:tavLst>
                                        <p:tav tm="0">
                                          <p:val>
                                            <p:fltVal val="720"/>
                                          </p:val>
                                        </p:tav>
                                        <p:tav tm="100000">
                                          <p:val>
                                            <p:fltVal val="0"/>
                                          </p:val>
                                        </p:tav>
                                      </p:tavLst>
                                    </p:anim>
                                    <p:anim calcmode="lin" valueType="num">
                                      <p:cBhvr>
                                        <p:cTn id="41" dur="2000" fill="hold"/>
                                        <p:tgtEl>
                                          <p:spTgt spid="269319"/>
                                        </p:tgtEl>
                                        <p:attrNameLst>
                                          <p:attrName>ppt_h</p:attrName>
                                        </p:attrNameLst>
                                      </p:cBhvr>
                                      <p:tavLst>
                                        <p:tav tm="0">
                                          <p:val>
                                            <p:fltVal val="0"/>
                                          </p:val>
                                        </p:tav>
                                        <p:tav tm="100000">
                                          <p:val>
                                            <p:strVal val="#ppt_h"/>
                                          </p:val>
                                        </p:tav>
                                      </p:tavLst>
                                    </p:anim>
                                    <p:anim calcmode="lin" valueType="num">
                                      <p:cBhvr>
                                        <p:cTn id="42" dur="2000" fill="hold"/>
                                        <p:tgtEl>
                                          <p:spTgt spid="269319"/>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nodeType="clickEffect">
                                  <p:stCondLst>
                                    <p:cond delay="0"/>
                                  </p:stCondLst>
                                  <p:childTnLst>
                                    <p:set>
                                      <p:cBhvr>
                                        <p:cTn id="46" dur="1" fill="hold">
                                          <p:stCondLst>
                                            <p:cond delay="0"/>
                                          </p:stCondLst>
                                        </p:cTn>
                                        <p:tgtEl>
                                          <p:spTgt spid="269328"/>
                                        </p:tgtEl>
                                        <p:attrNameLst>
                                          <p:attrName>style.visibility</p:attrName>
                                        </p:attrNameLst>
                                      </p:cBhvr>
                                      <p:to>
                                        <p:strVal val="visible"/>
                                      </p:to>
                                    </p:set>
                                    <p:anim calcmode="lin" valueType="num">
                                      <p:cBhvr>
                                        <p:cTn id="47" dur="1000" fill="hold"/>
                                        <p:tgtEl>
                                          <p:spTgt spid="269328"/>
                                        </p:tgtEl>
                                        <p:attrNameLst>
                                          <p:attrName>ppt_w</p:attrName>
                                        </p:attrNameLst>
                                      </p:cBhvr>
                                      <p:tavLst>
                                        <p:tav tm="0">
                                          <p:val>
                                            <p:fltVal val="0"/>
                                          </p:val>
                                        </p:tav>
                                        <p:tav tm="100000">
                                          <p:val>
                                            <p:strVal val="#ppt_w"/>
                                          </p:val>
                                        </p:tav>
                                      </p:tavLst>
                                    </p:anim>
                                    <p:anim calcmode="lin" valueType="num">
                                      <p:cBhvr>
                                        <p:cTn id="48" dur="1000" fill="hold"/>
                                        <p:tgtEl>
                                          <p:spTgt spid="269328"/>
                                        </p:tgtEl>
                                        <p:attrNameLst>
                                          <p:attrName>ppt_h</p:attrName>
                                        </p:attrNameLst>
                                      </p:cBhvr>
                                      <p:tavLst>
                                        <p:tav tm="0">
                                          <p:val>
                                            <p:fltVal val="0"/>
                                          </p:val>
                                        </p:tav>
                                        <p:tav tm="100000">
                                          <p:val>
                                            <p:strVal val="#ppt_h"/>
                                          </p:val>
                                        </p:tav>
                                      </p:tavLst>
                                    </p:anim>
                                    <p:anim calcmode="lin" valueType="num">
                                      <p:cBhvr>
                                        <p:cTn id="49" dur="1000" fill="hold"/>
                                        <p:tgtEl>
                                          <p:spTgt spid="26932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69328"/>
                                        </p:tgtEl>
                                        <p:attrNameLst>
                                          <p:attrName>ppt_y</p:attrName>
                                        </p:attrNameLst>
                                      </p:cBhvr>
                                      <p:tavLst>
                                        <p:tav tm="0" fmla="#ppt_y+(sin(-2*pi*(1-$))*-#ppt_x+cos(-2*pi*(1-$))*(1-#ppt_y))*(1-$)">
                                          <p:val>
                                            <p:fltVal val="0"/>
                                          </p:val>
                                        </p:tav>
                                        <p:tav tm="100000">
                                          <p:val>
                                            <p:fltVal val="1"/>
                                          </p:val>
                                        </p:tav>
                                      </p:tavLst>
                                    </p:anim>
                                  </p:childTnLst>
                                </p:cTn>
                              </p:par>
                            </p:childTnLst>
                          </p:cTn>
                        </p:par>
                        <p:par>
                          <p:cTn id="51" fill="hold">
                            <p:stCondLst>
                              <p:cond delay="1000"/>
                            </p:stCondLst>
                            <p:childTnLst>
                              <p:par>
                                <p:cTn id="52" presetID="2" presetClass="entr" presetSubtype="3" fill="hold" nodeType="afterEffect">
                                  <p:stCondLst>
                                    <p:cond delay="0"/>
                                  </p:stCondLst>
                                  <p:childTnLst>
                                    <p:set>
                                      <p:cBhvr>
                                        <p:cTn id="53" dur="1" fill="hold">
                                          <p:stCondLst>
                                            <p:cond delay="0"/>
                                          </p:stCondLst>
                                        </p:cTn>
                                        <p:tgtEl>
                                          <p:spTgt spid="1028"/>
                                        </p:tgtEl>
                                        <p:attrNameLst>
                                          <p:attrName>style.visibility</p:attrName>
                                        </p:attrNameLst>
                                      </p:cBhvr>
                                      <p:to>
                                        <p:strVal val="visible"/>
                                      </p:to>
                                    </p:set>
                                    <p:anim calcmode="lin" valueType="num">
                                      <p:cBhvr additive="base">
                                        <p:cTn id="54" dur="2000" fill="hold"/>
                                        <p:tgtEl>
                                          <p:spTgt spid="1028"/>
                                        </p:tgtEl>
                                        <p:attrNameLst>
                                          <p:attrName>ppt_x</p:attrName>
                                        </p:attrNameLst>
                                      </p:cBhvr>
                                      <p:tavLst>
                                        <p:tav tm="0">
                                          <p:val>
                                            <p:strVal val="1+#ppt_w/2"/>
                                          </p:val>
                                        </p:tav>
                                        <p:tav tm="100000">
                                          <p:val>
                                            <p:strVal val="#ppt_x"/>
                                          </p:val>
                                        </p:tav>
                                      </p:tavLst>
                                    </p:anim>
                                    <p:anim calcmode="lin" valueType="num">
                                      <p:cBhvr additive="base">
                                        <p:cTn id="55" dur="2000" fill="hold"/>
                                        <p:tgtEl>
                                          <p:spTgt spid="1028"/>
                                        </p:tgtEl>
                                        <p:attrNameLst>
                                          <p:attrName>ppt_y</p:attrName>
                                        </p:attrNameLst>
                                      </p:cBhvr>
                                      <p:tavLst>
                                        <p:tav tm="0">
                                          <p:val>
                                            <p:strVal val="0-#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3" presetClass="exit" presetSubtype="10" fill="hold" nodeType="clickEffect">
                                  <p:stCondLst>
                                    <p:cond delay="0"/>
                                  </p:stCondLst>
                                  <p:childTnLst>
                                    <p:animEffect transition="out" filter="blinds(horizontal)">
                                      <p:cBhvr>
                                        <p:cTn id="59" dur="500"/>
                                        <p:tgtEl>
                                          <p:spTgt spid="1028"/>
                                        </p:tgtEl>
                                      </p:cBhvr>
                                    </p:animEffect>
                                    <p:set>
                                      <p:cBhvr>
                                        <p:cTn id="60" dur="1" fill="hold">
                                          <p:stCondLst>
                                            <p:cond delay="499"/>
                                          </p:stCondLst>
                                        </p:cTn>
                                        <p:tgtEl>
                                          <p:spTgt spid="1028"/>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35" presetClass="entr" presetSubtype="0" fill="hold" nodeType="clickEffect">
                                  <p:stCondLst>
                                    <p:cond delay="0"/>
                                  </p:stCondLst>
                                  <p:childTnLst>
                                    <p:set>
                                      <p:cBhvr>
                                        <p:cTn id="64" dur="1" fill="hold">
                                          <p:stCondLst>
                                            <p:cond delay="0"/>
                                          </p:stCondLst>
                                        </p:cTn>
                                        <p:tgtEl>
                                          <p:spTgt spid="269322"/>
                                        </p:tgtEl>
                                        <p:attrNameLst>
                                          <p:attrName>style.visibility</p:attrName>
                                        </p:attrNameLst>
                                      </p:cBhvr>
                                      <p:to>
                                        <p:strVal val="visible"/>
                                      </p:to>
                                    </p:set>
                                    <p:animEffect transition="in" filter="fade">
                                      <p:cBhvr>
                                        <p:cTn id="65" dur="2000"/>
                                        <p:tgtEl>
                                          <p:spTgt spid="269322"/>
                                        </p:tgtEl>
                                      </p:cBhvr>
                                    </p:animEffect>
                                    <p:anim calcmode="lin" valueType="num">
                                      <p:cBhvr>
                                        <p:cTn id="66" dur="2000" fill="hold"/>
                                        <p:tgtEl>
                                          <p:spTgt spid="269322"/>
                                        </p:tgtEl>
                                        <p:attrNameLst>
                                          <p:attrName>style.rotation</p:attrName>
                                        </p:attrNameLst>
                                      </p:cBhvr>
                                      <p:tavLst>
                                        <p:tav tm="0">
                                          <p:val>
                                            <p:fltVal val="720"/>
                                          </p:val>
                                        </p:tav>
                                        <p:tav tm="100000">
                                          <p:val>
                                            <p:fltVal val="0"/>
                                          </p:val>
                                        </p:tav>
                                      </p:tavLst>
                                    </p:anim>
                                    <p:anim calcmode="lin" valueType="num">
                                      <p:cBhvr>
                                        <p:cTn id="67" dur="2000" fill="hold"/>
                                        <p:tgtEl>
                                          <p:spTgt spid="269322"/>
                                        </p:tgtEl>
                                        <p:attrNameLst>
                                          <p:attrName>ppt_h</p:attrName>
                                        </p:attrNameLst>
                                      </p:cBhvr>
                                      <p:tavLst>
                                        <p:tav tm="0">
                                          <p:val>
                                            <p:fltVal val="0"/>
                                          </p:val>
                                        </p:tav>
                                        <p:tav tm="100000">
                                          <p:val>
                                            <p:strVal val="#ppt_h"/>
                                          </p:val>
                                        </p:tav>
                                      </p:tavLst>
                                    </p:anim>
                                    <p:anim calcmode="lin" valueType="num">
                                      <p:cBhvr>
                                        <p:cTn id="68" dur="2000" fill="hold"/>
                                        <p:tgtEl>
                                          <p:spTgt spid="269322"/>
                                        </p:tgtEl>
                                        <p:attrNameLst>
                                          <p:attrName>ppt_w</p:attrName>
                                        </p:attrNameLst>
                                      </p:cBhvr>
                                      <p:tavLst>
                                        <p:tav tm="0">
                                          <p:val>
                                            <p:fltVal val="0"/>
                                          </p:val>
                                        </p:tav>
                                        <p:tav tm="100000">
                                          <p:val>
                                            <p:strVal val="#ppt_w"/>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5" presetClass="entr" presetSubtype="0" fill="hold" nodeType="clickEffect">
                                  <p:stCondLst>
                                    <p:cond delay="0"/>
                                  </p:stCondLst>
                                  <p:childTnLst>
                                    <p:set>
                                      <p:cBhvr>
                                        <p:cTn id="72" dur="1" fill="hold">
                                          <p:stCondLst>
                                            <p:cond delay="0"/>
                                          </p:stCondLst>
                                        </p:cTn>
                                        <p:tgtEl>
                                          <p:spTgt spid="269323"/>
                                        </p:tgtEl>
                                        <p:attrNameLst>
                                          <p:attrName>style.visibility</p:attrName>
                                        </p:attrNameLst>
                                      </p:cBhvr>
                                      <p:to>
                                        <p:strVal val="visible"/>
                                      </p:to>
                                    </p:set>
                                    <p:animEffect transition="in" filter="fade">
                                      <p:cBhvr>
                                        <p:cTn id="73" dur="2000"/>
                                        <p:tgtEl>
                                          <p:spTgt spid="269323"/>
                                        </p:tgtEl>
                                      </p:cBhvr>
                                    </p:animEffect>
                                    <p:anim calcmode="lin" valueType="num">
                                      <p:cBhvr>
                                        <p:cTn id="74" dur="2000" fill="hold"/>
                                        <p:tgtEl>
                                          <p:spTgt spid="269323"/>
                                        </p:tgtEl>
                                        <p:attrNameLst>
                                          <p:attrName>style.rotation</p:attrName>
                                        </p:attrNameLst>
                                      </p:cBhvr>
                                      <p:tavLst>
                                        <p:tav tm="0">
                                          <p:val>
                                            <p:fltVal val="720"/>
                                          </p:val>
                                        </p:tav>
                                        <p:tav tm="100000">
                                          <p:val>
                                            <p:fltVal val="0"/>
                                          </p:val>
                                        </p:tav>
                                      </p:tavLst>
                                    </p:anim>
                                    <p:anim calcmode="lin" valueType="num">
                                      <p:cBhvr>
                                        <p:cTn id="75" dur="2000" fill="hold"/>
                                        <p:tgtEl>
                                          <p:spTgt spid="269323"/>
                                        </p:tgtEl>
                                        <p:attrNameLst>
                                          <p:attrName>ppt_h</p:attrName>
                                        </p:attrNameLst>
                                      </p:cBhvr>
                                      <p:tavLst>
                                        <p:tav tm="0">
                                          <p:val>
                                            <p:fltVal val="0"/>
                                          </p:val>
                                        </p:tav>
                                        <p:tav tm="100000">
                                          <p:val>
                                            <p:strVal val="#ppt_h"/>
                                          </p:val>
                                        </p:tav>
                                      </p:tavLst>
                                    </p:anim>
                                    <p:anim calcmode="lin" valueType="num">
                                      <p:cBhvr>
                                        <p:cTn id="76" dur="2000" fill="hold"/>
                                        <p:tgtEl>
                                          <p:spTgt spid="269323"/>
                                        </p:tgtEl>
                                        <p:attrNameLst>
                                          <p:attrName>ppt_w</p:attrName>
                                        </p:attrNameLst>
                                      </p:cBhvr>
                                      <p:tavLst>
                                        <p:tav tm="0">
                                          <p:val>
                                            <p:fltVal val="0"/>
                                          </p:val>
                                        </p:tav>
                                        <p:tav tm="100000">
                                          <p:val>
                                            <p:strVal val="#ppt_w"/>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5" presetClass="entr" presetSubtype="0" fill="hold" nodeType="clickEffect">
                                  <p:stCondLst>
                                    <p:cond delay="0"/>
                                  </p:stCondLst>
                                  <p:childTnLst>
                                    <p:set>
                                      <p:cBhvr>
                                        <p:cTn id="80" dur="1" fill="hold">
                                          <p:stCondLst>
                                            <p:cond delay="0"/>
                                          </p:stCondLst>
                                        </p:cTn>
                                        <p:tgtEl>
                                          <p:spTgt spid="269324"/>
                                        </p:tgtEl>
                                        <p:attrNameLst>
                                          <p:attrName>style.visibility</p:attrName>
                                        </p:attrNameLst>
                                      </p:cBhvr>
                                      <p:to>
                                        <p:strVal val="visible"/>
                                      </p:to>
                                    </p:set>
                                    <p:animEffect transition="in" filter="fade">
                                      <p:cBhvr>
                                        <p:cTn id="81" dur="2000"/>
                                        <p:tgtEl>
                                          <p:spTgt spid="269324"/>
                                        </p:tgtEl>
                                      </p:cBhvr>
                                    </p:animEffect>
                                    <p:anim calcmode="lin" valueType="num">
                                      <p:cBhvr>
                                        <p:cTn id="82" dur="2000" fill="hold"/>
                                        <p:tgtEl>
                                          <p:spTgt spid="269324"/>
                                        </p:tgtEl>
                                        <p:attrNameLst>
                                          <p:attrName>style.rotation</p:attrName>
                                        </p:attrNameLst>
                                      </p:cBhvr>
                                      <p:tavLst>
                                        <p:tav tm="0">
                                          <p:val>
                                            <p:fltVal val="720"/>
                                          </p:val>
                                        </p:tav>
                                        <p:tav tm="100000">
                                          <p:val>
                                            <p:fltVal val="0"/>
                                          </p:val>
                                        </p:tav>
                                      </p:tavLst>
                                    </p:anim>
                                    <p:anim calcmode="lin" valueType="num">
                                      <p:cBhvr>
                                        <p:cTn id="83" dur="2000" fill="hold"/>
                                        <p:tgtEl>
                                          <p:spTgt spid="269324"/>
                                        </p:tgtEl>
                                        <p:attrNameLst>
                                          <p:attrName>ppt_h</p:attrName>
                                        </p:attrNameLst>
                                      </p:cBhvr>
                                      <p:tavLst>
                                        <p:tav tm="0">
                                          <p:val>
                                            <p:fltVal val="0"/>
                                          </p:val>
                                        </p:tav>
                                        <p:tav tm="100000">
                                          <p:val>
                                            <p:strVal val="#ppt_h"/>
                                          </p:val>
                                        </p:tav>
                                      </p:tavLst>
                                    </p:anim>
                                    <p:anim calcmode="lin" valueType="num">
                                      <p:cBhvr>
                                        <p:cTn id="84" dur="2000" fill="hold"/>
                                        <p:tgtEl>
                                          <p:spTgt spid="269324"/>
                                        </p:tgtEl>
                                        <p:attrNameLst>
                                          <p:attrName>ppt_w</p:attrName>
                                        </p:attrNameLst>
                                      </p:cBhvr>
                                      <p:tavLst>
                                        <p:tav tm="0">
                                          <p:val>
                                            <p:fltVal val="0"/>
                                          </p:val>
                                        </p:tav>
                                        <p:tav tm="100000">
                                          <p:val>
                                            <p:strVal val="#ppt_w"/>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35" presetClass="entr" presetSubtype="0" fill="hold" nodeType="clickEffect">
                                  <p:stCondLst>
                                    <p:cond delay="0"/>
                                  </p:stCondLst>
                                  <p:childTnLst>
                                    <p:set>
                                      <p:cBhvr>
                                        <p:cTn id="88" dur="1" fill="hold">
                                          <p:stCondLst>
                                            <p:cond delay="0"/>
                                          </p:stCondLst>
                                        </p:cTn>
                                        <p:tgtEl>
                                          <p:spTgt spid="269325"/>
                                        </p:tgtEl>
                                        <p:attrNameLst>
                                          <p:attrName>style.visibility</p:attrName>
                                        </p:attrNameLst>
                                      </p:cBhvr>
                                      <p:to>
                                        <p:strVal val="visible"/>
                                      </p:to>
                                    </p:set>
                                    <p:animEffect transition="in" filter="fade">
                                      <p:cBhvr>
                                        <p:cTn id="89" dur="2000"/>
                                        <p:tgtEl>
                                          <p:spTgt spid="269325"/>
                                        </p:tgtEl>
                                      </p:cBhvr>
                                    </p:animEffect>
                                    <p:anim calcmode="lin" valueType="num">
                                      <p:cBhvr>
                                        <p:cTn id="90" dur="2000" fill="hold"/>
                                        <p:tgtEl>
                                          <p:spTgt spid="269325"/>
                                        </p:tgtEl>
                                        <p:attrNameLst>
                                          <p:attrName>style.rotation</p:attrName>
                                        </p:attrNameLst>
                                      </p:cBhvr>
                                      <p:tavLst>
                                        <p:tav tm="0">
                                          <p:val>
                                            <p:fltVal val="720"/>
                                          </p:val>
                                        </p:tav>
                                        <p:tav tm="100000">
                                          <p:val>
                                            <p:fltVal val="0"/>
                                          </p:val>
                                        </p:tav>
                                      </p:tavLst>
                                    </p:anim>
                                    <p:anim calcmode="lin" valueType="num">
                                      <p:cBhvr>
                                        <p:cTn id="91" dur="2000" fill="hold"/>
                                        <p:tgtEl>
                                          <p:spTgt spid="269325"/>
                                        </p:tgtEl>
                                        <p:attrNameLst>
                                          <p:attrName>ppt_h</p:attrName>
                                        </p:attrNameLst>
                                      </p:cBhvr>
                                      <p:tavLst>
                                        <p:tav tm="0">
                                          <p:val>
                                            <p:fltVal val="0"/>
                                          </p:val>
                                        </p:tav>
                                        <p:tav tm="100000">
                                          <p:val>
                                            <p:strVal val="#ppt_h"/>
                                          </p:val>
                                        </p:tav>
                                      </p:tavLst>
                                    </p:anim>
                                    <p:anim calcmode="lin" valueType="num">
                                      <p:cBhvr>
                                        <p:cTn id="92" dur="2000" fill="hold"/>
                                        <p:tgtEl>
                                          <p:spTgt spid="269325"/>
                                        </p:tgtEl>
                                        <p:attrNameLst>
                                          <p:attrName>ppt_w</p:attrName>
                                        </p:attrNameLst>
                                      </p:cBhvr>
                                      <p:tavLst>
                                        <p:tav tm="0">
                                          <p:val>
                                            <p:fltVal val="0"/>
                                          </p:val>
                                        </p:tav>
                                        <p:tav tm="100000">
                                          <p:val>
                                            <p:strVal val="#ppt_w"/>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35" presetClass="entr" presetSubtype="0" fill="hold" nodeType="clickEffect">
                                  <p:stCondLst>
                                    <p:cond delay="0"/>
                                  </p:stCondLst>
                                  <p:childTnLst>
                                    <p:set>
                                      <p:cBhvr>
                                        <p:cTn id="96" dur="1" fill="hold">
                                          <p:stCondLst>
                                            <p:cond delay="0"/>
                                          </p:stCondLst>
                                        </p:cTn>
                                        <p:tgtEl>
                                          <p:spTgt spid="269326"/>
                                        </p:tgtEl>
                                        <p:attrNameLst>
                                          <p:attrName>style.visibility</p:attrName>
                                        </p:attrNameLst>
                                      </p:cBhvr>
                                      <p:to>
                                        <p:strVal val="visible"/>
                                      </p:to>
                                    </p:set>
                                    <p:animEffect transition="in" filter="fade">
                                      <p:cBhvr>
                                        <p:cTn id="97" dur="2000"/>
                                        <p:tgtEl>
                                          <p:spTgt spid="269326"/>
                                        </p:tgtEl>
                                      </p:cBhvr>
                                    </p:animEffect>
                                    <p:anim calcmode="lin" valueType="num">
                                      <p:cBhvr>
                                        <p:cTn id="98" dur="2000" fill="hold"/>
                                        <p:tgtEl>
                                          <p:spTgt spid="269326"/>
                                        </p:tgtEl>
                                        <p:attrNameLst>
                                          <p:attrName>style.rotation</p:attrName>
                                        </p:attrNameLst>
                                      </p:cBhvr>
                                      <p:tavLst>
                                        <p:tav tm="0">
                                          <p:val>
                                            <p:fltVal val="720"/>
                                          </p:val>
                                        </p:tav>
                                        <p:tav tm="100000">
                                          <p:val>
                                            <p:fltVal val="0"/>
                                          </p:val>
                                        </p:tav>
                                      </p:tavLst>
                                    </p:anim>
                                    <p:anim calcmode="lin" valueType="num">
                                      <p:cBhvr>
                                        <p:cTn id="99" dur="2000" fill="hold"/>
                                        <p:tgtEl>
                                          <p:spTgt spid="269326"/>
                                        </p:tgtEl>
                                        <p:attrNameLst>
                                          <p:attrName>ppt_h</p:attrName>
                                        </p:attrNameLst>
                                      </p:cBhvr>
                                      <p:tavLst>
                                        <p:tav tm="0">
                                          <p:val>
                                            <p:fltVal val="0"/>
                                          </p:val>
                                        </p:tav>
                                        <p:tav tm="100000">
                                          <p:val>
                                            <p:strVal val="#ppt_h"/>
                                          </p:val>
                                        </p:tav>
                                      </p:tavLst>
                                    </p:anim>
                                    <p:anim calcmode="lin" valueType="num">
                                      <p:cBhvr>
                                        <p:cTn id="100" dur="2000" fill="hold"/>
                                        <p:tgtEl>
                                          <p:spTgt spid="269326"/>
                                        </p:tgtEl>
                                        <p:attrNameLst>
                                          <p:attrName>ppt_w</p:attrName>
                                        </p:attrNameLst>
                                      </p:cBhvr>
                                      <p:tavLst>
                                        <p:tav tm="0">
                                          <p:val>
                                            <p:fltVal val="0"/>
                                          </p:val>
                                        </p:tav>
                                        <p:tav tm="100000">
                                          <p:val>
                                            <p:strVal val="#ppt_w"/>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5" presetClass="entr" presetSubtype="0" fill="hold" nodeType="clickEffect">
                                  <p:stCondLst>
                                    <p:cond delay="0"/>
                                  </p:stCondLst>
                                  <p:childTnLst>
                                    <p:set>
                                      <p:cBhvr>
                                        <p:cTn id="104" dur="1" fill="hold">
                                          <p:stCondLst>
                                            <p:cond delay="0"/>
                                          </p:stCondLst>
                                        </p:cTn>
                                        <p:tgtEl>
                                          <p:spTgt spid="269327"/>
                                        </p:tgtEl>
                                        <p:attrNameLst>
                                          <p:attrName>style.visibility</p:attrName>
                                        </p:attrNameLst>
                                      </p:cBhvr>
                                      <p:to>
                                        <p:strVal val="visible"/>
                                      </p:to>
                                    </p:set>
                                    <p:anim calcmode="lin" valueType="num">
                                      <p:cBhvr>
                                        <p:cTn id="105" dur="1000" fill="hold"/>
                                        <p:tgtEl>
                                          <p:spTgt spid="269327"/>
                                        </p:tgtEl>
                                        <p:attrNameLst>
                                          <p:attrName>ppt_w</p:attrName>
                                        </p:attrNameLst>
                                      </p:cBhvr>
                                      <p:tavLst>
                                        <p:tav tm="0">
                                          <p:val>
                                            <p:fltVal val="0"/>
                                          </p:val>
                                        </p:tav>
                                        <p:tav tm="100000">
                                          <p:val>
                                            <p:strVal val="#ppt_w"/>
                                          </p:val>
                                        </p:tav>
                                      </p:tavLst>
                                    </p:anim>
                                    <p:anim calcmode="lin" valueType="num">
                                      <p:cBhvr>
                                        <p:cTn id="106" dur="1000" fill="hold"/>
                                        <p:tgtEl>
                                          <p:spTgt spid="269327"/>
                                        </p:tgtEl>
                                        <p:attrNameLst>
                                          <p:attrName>ppt_h</p:attrName>
                                        </p:attrNameLst>
                                      </p:cBhvr>
                                      <p:tavLst>
                                        <p:tav tm="0">
                                          <p:val>
                                            <p:fltVal val="0"/>
                                          </p:val>
                                        </p:tav>
                                        <p:tav tm="100000">
                                          <p:val>
                                            <p:strVal val="#ppt_h"/>
                                          </p:val>
                                        </p:tav>
                                      </p:tavLst>
                                    </p:anim>
                                    <p:anim calcmode="lin" valueType="num">
                                      <p:cBhvr>
                                        <p:cTn id="107" dur="1000" fill="hold"/>
                                        <p:tgtEl>
                                          <p:spTgt spid="269327"/>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269327"/>
                                        </p:tgtEl>
                                        <p:attrNameLst>
                                          <p:attrName>ppt_y</p:attrName>
                                        </p:attrNameLst>
                                      </p:cBhvr>
                                      <p:tavLst>
                                        <p:tav tm="0" fmla="#ppt_y+(sin(-2*pi*(1-$))*-#ppt_x+cos(-2*pi*(1-$))*(1-#ppt_y))*(1-$)">
                                          <p:val>
                                            <p:fltVal val="0"/>
                                          </p:val>
                                        </p:tav>
                                        <p:tav tm="100000">
                                          <p:val>
                                            <p:fltVal val="1"/>
                                          </p:val>
                                        </p:tav>
                                      </p:tavLst>
                                    </p:anim>
                                  </p:childTnLst>
                                </p:cTn>
                              </p:par>
                              <p:par>
                                <p:cTn id="109" presetID="0" presetClass="path" presetSubtype="0" accel="50000" decel="50000" fill="hold" nodeType="withEffect">
                                  <p:stCondLst>
                                    <p:cond delay="0"/>
                                  </p:stCondLst>
                                  <p:childTnLst>
                                    <p:animMotion origin="layout" path="M 0.40208 -0.89537 L -0.29097 0.00301 " pathEditMode="relative" rAng="0" ptsTypes="AA">
                                      <p:cBhvr>
                                        <p:cTn id="110" dur="2000" fill="hold"/>
                                        <p:tgtEl>
                                          <p:spTgt spid="269327"/>
                                        </p:tgtEl>
                                        <p:attrNameLst>
                                          <p:attrName>ppt_x</p:attrName>
                                          <p:attrName>ppt_y</p:attrName>
                                        </p:attrNameLst>
                                      </p:cBhvr>
                                      <p:rCtr x="-34653" y="44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الفرس</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69576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395266"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dirty="0">
                <a:solidFill>
                  <a:srgbClr val="004200"/>
                </a:solidFill>
                <a:latin typeface="Arial" panose="020B0604020202020204" pitchFamily="34" charset="0"/>
                <a:cs typeface="Arial" panose="020B0604020202020204" pitchFamily="34" charset="0"/>
              </a:rPr>
              <a:t>The Postexilic Era</a:t>
            </a:r>
          </a:p>
        </p:txBody>
      </p:sp>
      <p:sp>
        <p:nvSpPr>
          <p:cNvPr id="395267"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FF66"/>
              </a:solidFill>
              <a:effectLst/>
              <a:uLnTx/>
              <a:uFillTx/>
              <a:latin typeface="Arial" panose="020B0604020202020204" pitchFamily="34" charset="0"/>
              <a:ea typeface="Osaka"/>
              <a:cs typeface="Arial" panose="020B0604020202020204" pitchFamily="34" charset="0"/>
              <a:sym typeface="Times New Roman"/>
            </a:endParaRPr>
          </a:p>
        </p:txBody>
      </p:sp>
      <p:sp>
        <p:nvSpPr>
          <p:cNvPr id="395268" name="Rectangle 4"/>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FF66"/>
              </a:solidFill>
              <a:effectLst/>
              <a:uLnTx/>
              <a:uFillTx/>
              <a:latin typeface="Arial" panose="020B0604020202020204" pitchFamily="34" charset="0"/>
              <a:ea typeface="Osaka"/>
              <a:cs typeface="Arial" panose="020B0604020202020204" pitchFamily="34" charset="0"/>
              <a:sym typeface="Times New Roman"/>
            </a:endParaRPr>
          </a:p>
        </p:txBody>
      </p:sp>
      <p:sp>
        <p:nvSpPr>
          <p:cNvPr id="395269" name="Text Box 5"/>
          <p:cNvSpPr txBox="1">
            <a:spLocks noChangeArrowheads="1"/>
          </p:cNvSpPr>
          <p:nvPr/>
        </p:nvSpPr>
        <p:spPr bwMode="auto">
          <a:xfrm>
            <a:off x="8382000" y="76200"/>
            <a:ext cx="617477" cy="40011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560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70" name="Rectangle 6"/>
          <p:cNvSpPr>
            <a:spLocks noChangeArrowheads="1"/>
          </p:cNvSpPr>
          <p:nvPr/>
        </p:nvSpPr>
        <p:spPr bwMode="auto">
          <a:xfrm>
            <a:off x="838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634887"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sym typeface="Times New Roman"/>
              </a:rPr>
              <a:t>فترة ما بعد السبي</a:t>
            </a:r>
            <a:endParaRPr kumimoji="0" lang="en-US"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sym typeface="Times New Roman"/>
            </a:endParaRPr>
          </a:p>
        </p:txBody>
      </p:sp>
      <p:sp>
        <p:nvSpPr>
          <p:cNvPr id="395272" name="Rectangle 8"/>
          <p:cNvSpPr>
            <a:spLocks noChangeArrowheads="1"/>
          </p:cNvSpPr>
          <p:nvPr/>
        </p:nvSpPr>
        <p:spPr bwMode="auto">
          <a:xfrm>
            <a:off x="2362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539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73" name="Rectangle 9"/>
          <p:cNvSpPr>
            <a:spLocks noChangeArrowheads="1"/>
          </p:cNvSpPr>
          <p:nvPr/>
        </p:nvSpPr>
        <p:spPr bwMode="auto">
          <a:xfrm>
            <a:off x="30480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536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74" name="Rectangle 10"/>
          <p:cNvSpPr>
            <a:spLocks noChangeArrowheads="1"/>
          </p:cNvSpPr>
          <p:nvPr/>
        </p:nvSpPr>
        <p:spPr bwMode="auto">
          <a:xfrm>
            <a:off x="48006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516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75" name="Rectangle 11"/>
          <p:cNvSpPr>
            <a:spLocks noChangeArrowheads="1"/>
          </p:cNvSpPr>
          <p:nvPr/>
        </p:nvSpPr>
        <p:spPr bwMode="auto">
          <a:xfrm>
            <a:off x="-76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605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76" name="Rectangle 12"/>
          <p:cNvSpPr>
            <a:spLocks noChangeArrowheads="1"/>
          </p:cNvSpPr>
          <p:nvPr/>
        </p:nvSpPr>
        <p:spPr bwMode="auto">
          <a:xfrm>
            <a:off x="4038600" y="18669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حجي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77" name="Rectangle 13"/>
          <p:cNvSpPr>
            <a:spLocks noChangeArrowheads="1"/>
          </p:cNvSpPr>
          <p:nvPr/>
        </p:nvSpPr>
        <p:spPr bwMode="auto">
          <a:xfrm>
            <a:off x="4038600" y="22860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زكريا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78" name="Rectangle 14"/>
          <p:cNvSpPr>
            <a:spLocks noChangeArrowheads="1"/>
          </p:cNvSpPr>
          <p:nvPr/>
        </p:nvSpPr>
        <p:spPr bwMode="auto">
          <a:xfrm>
            <a:off x="7467600" y="22479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ملاخي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79" name="Rectangle 15"/>
          <p:cNvSpPr>
            <a:spLocks noChangeArrowheads="1"/>
          </p:cNvSpPr>
          <p:nvPr/>
        </p:nvSpPr>
        <p:spPr bwMode="auto">
          <a:xfrm>
            <a:off x="38862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520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80" name="Rectangle 16"/>
          <p:cNvSpPr>
            <a:spLocks noChangeArrowheads="1"/>
          </p:cNvSpPr>
          <p:nvPr/>
        </p:nvSpPr>
        <p:spPr bwMode="auto">
          <a:xfrm>
            <a:off x="838200" y="1295400"/>
            <a:ext cx="2209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العمل في الهيكل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81" name="Rectangle 17"/>
          <p:cNvSpPr>
            <a:spLocks noChangeArrowheads="1"/>
          </p:cNvSpPr>
          <p:nvPr/>
        </p:nvSpPr>
        <p:spPr bwMode="auto">
          <a:xfrm>
            <a:off x="7053263" y="5105400"/>
            <a:ext cx="871537"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عزرا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82" name="Rectangle 18"/>
          <p:cNvSpPr>
            <a:spLocks noChangeArrowheads="1"/>
          </p:cNvSpPr>
          <p:nvPr/>
        </p:nvSpPr>
        <p:spPr bwMode="auto">
          <a:xfrm>
            <a:off x="7543800" y="55626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نحميا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83" name="Rectangle 19"/>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sym typeface="Times New Roman"/>
            </a:endParaRPr>
          </a:p>
        </p:txBody>
      </p:sp>
      <p:sp>
        <p:nvSpPr>
          <p:cNvPr id="395284" name="Rectangle 20"/>
          <p:cNvSpPr>
            <a:spLocks noChangeArrowheads="1"/>
          </p:cNvSpPr>
          <p:nvPr/>
        </p:nvSpPr>
        <p:spPr bwMode="auto">
          <a:xfrm>
            <a:off x="4114800" y="3505200"/>
            <a:ext cx="1295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sym typeface="Times New Roman"/>
            </a:endParaRPr>
          </a:p>
        </p:txBody>
      </p:sp>
      <p:sp>
        <p:nvSpPr>
          <p:cNvPr id="395285" name="Rectangle 21"/>
          <p:cNvSpPr>
            <a:spLocks noChangeArrowheads="1"/>
          </p:cNvSpPr>
          <p:nvPr/>
        </p:nvSpPr>
        <p:spPr bwMode="auto">
          <a:xfrm>
            <a:off x="228600" y="1295400"/>
            <a:ext cx="6096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sym typeface="Times New Roman"/>
            </a:endParaRPr>
          </a:p>
        </p:txBody>
      </p:sp>
      <p:sp>
        <p:nvSpPr>
          <p:cNvPr id="395286" name="Rectangle 22"/>
          <p:cNvSpPr>
            <a:spLocks noChangeArrowheads="1"/>
          </p:cNvSpPr>
          <p:nvPr/>
        </p:nvSpPr>
        <p:spPr bwMode="auto">
          <a:xfrm>
            <a:off x="2667000" y="51054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زربابل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87" name="Rectangle 23"/>
          <p:cNvSpPr>
            <a:spLocks noChangeArrowheads="1"/>
          </p:cNvSpPr>
          <p:nvPr/>
        </p:nvSpPr>
        <p:spPr bwMode="auto">
          <a:xfrm>
            <a:off x="7543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444-425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88" name="Rectangle 24"/>
          <p:cNvSpPr>
            <a:spLocks noChangeArrowheads="1"/>
          </p:cNvSpPr>
          <p:nvPr/>
        </p:nvSpPr>
        <p:spPr bwMode="auto">
          <a:xfrm>
            <a:off x="5867400" y="5105400"/>
            <a:ext cx="1143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أستير</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89" name="Rectangle 25"/>
          <p:cNvSpPr>
            <a:spLocks noChangeArrowheads="1"/>
          </p:cNvSpPr>
          <p:nvPr/>
        </p:nvSpPr>
        <p:spPr bwMode="auto">
          <a:xfrm>
            <a:off x="5638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483-473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90" name="Rectangle 26"/>
          <p:cNvSpPr>
            <a:spLocks noChangeArrowheads="1"/>
          </p:cNvSpPr>
          <p:nvPr/>
        </p:nvSpPr>
        <p:spPr bwMode="auto">
          <a:xfrm>
            <a:off x="76200" y="1981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الأنبياء</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91" name="Rectangle 27"/>
          <p:cNvSpPr>
            <a:spLocks noChangeArrowheads="1"/>
          </p:cNvSpPr>
          <p:nvPr/>
        </p:nvSpPr>
        <p:spPr bwMode="auto">
          <a:xfrm>
            <a:off x="76200" y="52197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آخرون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92" name="Rectangle 28"/>
          <p:cNvSpPr>
            <a:spLocks noChangeArrowheads="1"/>
          </p:cNvSpPr>
          <p:nvPr/>
        </p:nvSpPr>
        <p:spPr bwMode="auto">
          <a:xfrm>
            <a:off x="0" y="6115050"/>
            <a:ext cx="2819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ملوك فارس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93" name="Rectangle 29"/>
          <p:cNvSpPr>
            <a:spLocks noChangeArrowheads="1"/>
          </p:cNvSpPr>
          <p:nvPr/>
        </p:nvSpPr>
        <p:spPr bwMode="auto">
          <a:xfrm>
            <a:off x="22098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كورش</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94" name="Rectangle 30"/>
          <p:cNvSpPr>
            <a:spLocks noChangeArrowheads="1"/>
          </p:cNvSpPr>
          <p:nvPr/>
        </p:nvSpPr>
        <p:spPr bwMode="auto">
          <a:xfrm>
            <a:off x="39624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داريوس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95" name="Rectangle 31"/>
          <p:cNvSpPr>
            <a:spLocks noChangeArrowheads="1"/>
          </p:cNvSpPr>
          <p:nvPr/>
        </p:nvSpPr>
        <p:spPr bwMode="auto">
          <a:xfrm>
            <a:off x="53340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أحشويروش</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sp>
        <p:nvSpPr>
          <p:cNvPr id="395296" name="Rectangle 32"/>
          <p:cNvSpPr>
            <a:spLocks noChangeArrowheads="1"/>
          </p:cNvSpPr>
          <p:nvPr/>
        </p:nvSpPr>
        <p:spPr bwMode="auto">
          <a:xfrm>
            <a:off x="70104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rPr>
              <a:t>أرتحشستا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sym typeface="Times New Roman"/>
            </a:endParaRPr>
          </a:p>
        </p:txBody>
      </p:sp>
      <p:pic>
        <p:nvPicPr>
          <p:cNvPr id="634913"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143000" cy="1146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4914"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42938" cy="119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Left-Right Arrow 1">
            <a:extLst>
              <a:ext uri="{FF2B5EF4-FFF2-40B4-BE49-F238E27FC236}">
                <a16:creationId xmlns:a16="http://schemas.microsoft.com/office/drawing/2014/main" id="{BE71DA74-90DC-852D-38D3-04A20D38DFAB}"/>
              </a:ext>
            </a:extLst>
          </p:cNvPr>
          <p:cNvSpPr/>
          <p:nvPr/>
        </p:nvSpPr>
        <p:spPr>
          <a:xfrm>
            <a:off x="5410200" y="3581400"/>
            <a:ext cx="2362200" cy="1193799"/>
          </a:xfrm>
          <a:prstGeom prst="leftRightArrow">
            <a:avLst>
              <a:gd name="adj1" fmla="val 68775"/>
              <a:gd name="adj2" fmla="val 50000"/>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D0D0D"/>
                </a:solidFill>
                <a:effectLst/>
                <a:uLnTx/>
                <a:uFillTx/>
                <a:latin typeface="Arial" panose="020B0604020202020204" pitchFamily="34" charset="0"/>
                <a:ea typeface="Osaka"/>
                <a:cs typeface="Arial" panose="020B0604020202020204" pitchFamily="34" charset="0"/>
                <a:sym typeface="Times New Roman"/>
              </a:rPr>
              <a:t>72 سنة</a:t>
            </a:r>
            <a:endParaRPr kumimoji="0" lang="en-US" sz="2400" b="1" u="none" strike="noStrike" kern="1200" cap="none" spc="0" normalizeH="0" baseline="0" noProof="0" dirty="0">
              <a:ln>
                <a:noFill/>
              </a:ln>
              <a:solidFill>
                <a:srgbClr val="0D0D0D"/>
              </a:solidFill>
              <a:effectLst/>
              <a:uLnTx/>
              <a:uFillTx/>
              <a:latin typeface="Arial" panose="020B0604020202020204" pitchFamily="34" charset="0"/>
              <a:ea typeface="Osaka"/>
              <a:cs typeface="Arial" panose="020B0604020202020204" pitchFamily="34" charset="0"/>
              <a:sym typeface="Times New Roman"/>
            </a:endParaRPr>
          </a:p>
        </p:txBody>
      </p:sp>
    </p:spTree>
    <p:extLst>
      <p:ext uri="{BB962C8B-B14F-4D97-AF65-F5344CB8AC3E}">
        <p14:creationId xmlns:p14="http://schemas.microsoft.com/office/powerpoint/2010/main" val="6746531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5286"/>
                                        </p:tgtEl>
                                        <p:attrNameLst>
                                          <p:attrName>style.visibility</p:attrName>
                                        </p:attrNameLst>
                                      </p:cBhvr>
                                      <p:to>
                                        <p:strVal val="visible"/>
                                      </p:to>
                                    </p:set>
                                    <p:anim calcmode="lin" valueType="num">
                                      <p:cBhvr additive="base">
                                        <p:cTn id="7" dur="500" fill="hold"/>
                                        <p:tgtEl>
                                          <p:spTgt spid="395286"/>
                                        </p:tgtEl>
                                        <p:attrNameLst>
                                          <p:attrName>ppt_x</p:attrName>
                                        </p:attrNameLst>
                                      </p:cBhvr>
                                      <p:tavLst>
                                        <p:tav tm="0">
                                          <p:val>
                                            <p:strVal val="0-#ppt_w/2"/>
                                          </p:val>
                                        </p:tav>
                                        <p:tav tm="100000">
                                          <p:val>
                                            <p:strVal val="#ppt_x"/>
                                          </p:val>
                                        </p:tav>
                                      </p:tavLst>
                                    </p:anim>
                                    <p:anim calcmode="lin" valueType="num">
                                      <p:cBhvr additive="base">
                                        <p:cTn id="8" dur="500" fill="hold"/>
                                        <p:tgtEl>
                                          <p:spTgt spid="39528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95276"/>
                                        </p:tgtEl>
                                        <p:attrNameLst>
                                          <p:attrName>style.visibility</p:attrName>
                                        </p:attrNameLst>
                                      </p:cBhvr>
                                      <p:to>
                                        <p:strVal val="visible"/>
                                      </p:to>
                                    </p:set>
                                    <p:anim calcmode="lin" valueType="num">
                                      <p:cBhvr additive="base">
                                        <p:cTn id="12" dur="500" fill="hold"/>
                                        <p:tgtEl>
                                          <p:spTgt spid="395276"/>
                                        </p:tgtEl>
                                        <p:attrNameLst>
                                          <p:attrName>ppt_x</p:attrName>
                                        </p:attrNameLst>
                                      </p:cBhvr>
                                      <p:tavLst>
                                        <p:tav tm="0">
                                          <p:val>
                                            <p:strVal val="0-#ppt_w/2"/>
                                          </p:val>
                                        </p:tav>
                                        <p:tav tm="100000">
                                          <p:val>
                                            <p:strVal val="#ppt_x"/>
                                          </p:val>
                                        </p:tav>
                                      </p:tavLst>
                                    </p:anim>
                                    <p:anim calcmode="lin" valueType="num">
                                      <p:cBhvr additive="base">
                                        <p:cTn id="13" dur="500" fill="hold"/>
                                        <p:tgtEl>
                                          <p:spTgt spid="39527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95277"/>
                                        </p:tgtEl>
                                        <p:attrNameLst>
                                          <p:attrName>style.visibility</p:attrName>
                                        </p:attrNameLst>
                                      </p:cBhvr>
                                      <p:to>
                                        <p:strVal val="visible"/>
                                      </p:to>
                                    </p:set>
                                    <p:anim calcmode="lin" valueType="num">
                                      <p:cBhvr additive="base">
                                        <p:cTn id="17" dur="500" fill="hold"/>
                                        <p:tgtEl>
                                          <p:spTgt spid="395277"/>
                                        </p:tgtEl>
                                        <p:attrNameLst>
                                          <p:attrName>ppt_x</p:attrName>
                                        </p:attrNameLst>
                                      </p:cBhvr>
                                      <p:tavLst>
                                        <p:tav tm="0">
                                          <p:val>
                                            <p:strVal val="0-#ppt_w/2"/>
                                          </p:val>
                                        </p:tav>
                                        <p:tav tm="100000">
                                          <p:val>
                                            <p:strVal val="#ppt_x"/>
                                          </p:val>
                                        </p:tav>
                                      </p:tavLst>
                                    </p:anim>
                                    <p:anim calcmode="lin" valueType="num">
                                      <p:cBhvr additive="base">
                                        <p:cTn id="18" dur="500" fill="hold"/>
                                        <p:tgtEl>
                                          <p:spTgt spid="395277"/>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95281"/>
                                        </p:tgtEl>
                                        <p:attrNameLst>
                                          <p:attrName>style.visibility</p:attrName>
                                        </p:attrNameLst>
                                      </p:cBhvr>
                                      <p:to>
                                        <p:strVal val="visible"/>
                                      </p:to>
                                    </p:set>
                                    <p:anim calcmode="lin" valueType="num">
                                      <p:cBhvr additive="base">
                                        <p:cTn id="23" dur="500" fill="hold"/>
                                        <p:tgtEl>
                                          <p:spTgt spid="395281"/>
                                        </p:tgtEl>
                                        <p:attrNameLst>
                                          <p:attrName>ppt_x</p:attrName>
                                        </p:attrNameLst>
                                      </p:cBhvr>
                                      <p:tavLst>
                                        <p:tav tm="0">
                                          <p:val>
                                            <p:strVal val="0-#ppt_w/2"/>
                                          </p:val>
                                        </p:tav>
                                        <p:tav tm="100000">
                                          <p:val>
                                            <p:strVal val="#ppt_x"/>
                                          </p:val>
                                        </p:tav>
                                      </p:tavLst>
                                    </p:anim>
                                    <p:anim calcmode="lin" valueType="num">
                                      <p:cBhvr additive="base">
                                        <p:cTn id="24" dur="500" fill="hold"/>
                                        <p:tgtEl>
                                          <p:spTgt spid="395281"/>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95282"/>
                                        </p:tgtEl>
                                        <p:attrNameLst>
                                          <p:attrName>style.visibility</p:attrName>
                                        </p:attrNameLst>
                                      </p:cBhvr>
                                      <p:to>
                                        <p:strVal val="visible"/>
                                      </p:to>
                                    </p:set>
                                    <p:anim calcmode="lin" valueType="num">
                                      <p:cBhvr additive="base">
                                        <p:cTn id="29" dur="500" fill="hold"/>
                                        <p:tgtEl>
                                          <p:spTgt spid="395282"/>
                                        </p:tgtEl>
                                        <p:attrNameLst>
                                          <p:attrName>ppt_x</p:attrName>
                                        </p:attrNameLst>
                                      </p:cBhvr>
                                      <p:tavLst>
                                        <p:tav tm="0">
                                          <p:val>
                                            <p:strVal val="0-#ppt_w/2"/>
                                          </p:val>
                                        </p:tav>
                                        <p:tav tm="100000">
                                          <p:val>
                                            <p:strVal val="#ppt_x"/>
                                          </p:val>
                                        </p:tav>
                                      </p:tavLst>
                                    </p:anim>
                                    <p:anim calcmode="lin" valueType="num">
                                      <p:cBhvr additive="base">
                                        <p:cTn id="30" dur="500" fill="hold"/>
                                        <p:tgtEl>
                                          <p:spTgt spid="395282"/>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95278"/>
                                        </p:tgtEl>
                                        <p:attrNameLst>
                                          <p:attrName>style.visibility</p:attrName>
                                        </p:attrNameLst>
                                      </p:cBhvr>
                                      <p:to>
                                        <p:strVal val="visible"/>
                                      </p:to>
                                    </p:set>
                                    <p:anim calcmode="lin" valueType="num">
                                      <p:cBhvr additive="base">
                                        <p:cTn id="35" dur="500" fill="hold"/>
                                        <p:tgtEl>
                                          <p:spTgt spid="395278"/>
                                        </p:tgtEl>
                                        <p:attrNameLst>
                                          <p:attrName>ppt_x</p:attrName>
                                        </p:attrNameLst>
                                      </p:cBhvr>
                                      <p:tavLst>
                                        <p:tav tm="0">
                                          <p:val>
                                            <p:strVal val="0-#ppt_w/2"/>
                                          </p:val>
                                        </p:tav>
                                        <p:tav tm="100000">
                                          <p:val>
                                            <p:strVal val="#ppt_x"/>
                                          </p:val>
                                        </p:tav>
                                      </p:tavLst>
                                    </p:anim>
                                    <p:anim calcmode="lin" valueType="num">
                                      <p:cBhvr additive="base">
                                        <p:cTn id="36" dur="500" fill="hold"/>
                                        <p:tgtEl>
                                          <p:spTgt spid="395278"/>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95293"/>
                                        </p:tgtEl>
                                        <p:attrNameLst>
                                          <p:attrName>style.visibility</p:attrName>
                                        </p:attrNameLst>
                                      </p:cBhvr>
                                      <p:to>
                                        <p:strVal val="visible"/>
                                      </p:to>
                                    </p:set>
                                    <p:anim calcmode="lin" valueType="num">
                                      <p:cBhvr additive="base">
                                        <p:cTn id="41" dur="500" fill="hold"/>
                                        <p:tgtEl>
                                          <p:spTgt spid="395293"/>
                                        </p:tgtEl>
                                        <p:attrNameLst>
                                          <p:attrName>ppt_x</p:attrName>
                                        </p:attrNameLst>
                                      </p:cBhvr>
                                      <p:tavLst>
                                        <p:tav tm="0">
                                          <p:val>
                                            <p:strVal val="0-#ppt_w/2"/>
                                          </p:val>
                                        </p:tav>
                                        <p:tav tm="100000">
                                          <p:val>
                                            <p:strVal val="#ppt_x"/>
                                          </p:val>
                                        </p:tav>
                                      </p:tavLst>
                                    </p:anim>
                                    <p:anim calcmode="lin" valueType="num">
                                      <p:cBhvr additive="base">
                                        <p:cTn id="42" dur="500" fill="hold"/>
                                        <p:tgtEl>
                                          <p:spTgt spid="395293"/>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95294"/>
                                        </p:tgtEl>
                                        <p:attrNameLst>
                                          <p:attrName>style.visibility</p:attrName>
                                        </p:attrNameLst>
                                      </p:cBhvr>
                                      <p:to>
                                        <p:strVal val="visible"/>
                                      </p:to>
                                    </p:set>
                                    <p:anim calcmode="lin" valueType="num">
                                      <p:cBhvr additive="base">
                                        <p:cTn id="47" dur="500" fill="hold"/>
                                        <p:tgtEl>
                                          <p:spTgt spid="395294"/>
                                        </p:tgtEl>
                                        <p:attrNameLst>
                                          <p:attrName>ppt_x</p:attrName>
                                        </p:attrNameLst>
                                      </p:cBhvr>
                                      <p:tavLst>
                                        <p:tav tm="0">
                                          <p:val>
                                            <p:strVal val="0-#ppt_w/2"/>
                                          </p:val>
                                        </p:tav>
                                        <p:tav tm="100000">
                                          <p:val>
                                            <p:strVal val="#ppt_x"/>
                                          </p:val>
                                        </p:tav>
                                      </p:tavLst>
                                    </p:anim>
                                    <p:anim calcmode="lin" valueType="num">
                                      <p:cBhvr additive="base">
                                        <p:cTn id="48" dur="500" fill="hold"/>
                                        <p:tgtEl>
                                          <p:spTgt spid="395294"/>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395295"/>
                                        </p:tgtEl>
                                        <p:attrNameLst>
                                          <p:attrName>style.visibility</p:attrName>
                                        </p:attrNameLst>
                                      </p:cBhvr>
                                      <p:to>
                                        <p:strVal val="visible"/>
                                      </p:to>
                                    </p:set>
                                    <p:anim calcmode="lin" valueType="num">
                                      <p:cBhvr additive="base">
                                        <p:cTn id="53" dur="500" fill="hold"/>
                                        <p:tgtEl>
                                          <p:spTgt spid="395295"/>
                                        </p:tgtEl>
                                        <p:attrNameLst>
                                          <p:attrName>ppt_x</p:attrName>
                                        </p:attrNameLst>
                                      </p:cBhvr>
                                      <p:tavLst>
                                        <p:tav tm="0">
                                          <p:val>
                                            <p:strVal val="0-#ppt_w/2"/>
                                          </p:val>
                                        </p:tav>
                                        <p:tav tm="100000">
                                          <p:val>
                                            <p:strVal val="#ppt_x"/>
                                          </p:val>
                                        </p:tav>
                                      </p:tavLst>
                                    </p:anim>
                                    <p:anim calcmode="lin" valueType="num">
                                      <p:cBhvr additive="base">
                                        <p:cTn id="54" dur="500" fill="hold"/>
                                        <p:tgtEl>
                                          <p:spTgt spid="395295"/>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395296"/>
                                        </p:tgtEl>
                                        <p:attrNameLst>
                                          <p:attrName>style.visibility</p:attrName>
                                        </p:attrNameLst>
                                      </p:cBhvr>
                                      <p:to>
                                        <p:strVal val="visible"/>
                                      </p:to>
                                    </p:set>
                                    <p:anim calcmode="lin" valueType="num">
                                      <p:cBhvr additive="base">
                                        <p:cTn id="59" dur="500" fill="hold"/>
                                        <p:tgtEl>
                                          <p:spTgt spid="395296"/>
                                        </p:tgtEl>
                                        <p:attrNameLst>
                                          <p:attrName>ppt_x</p:attrName>
                                        </p:attrNameLst>
                                      </p:cBhvr>
                                      <p:tavLst>
                                        <p:tav tm="0">
                                          <p:val>
                                            <p:strVal val="0-#ppt_w/2"/>
                                          </p:val>
                                        </p:tav>
                                        <p:tav tm="100000">
                                          <p:val>
                                            <p:strVal val="#ppt_x"/>
                                          </p:val>
                                        </p:tav>
                                      </p:tavLst>
                                    </p:anim>
                                    <p:anim calcmode="lin" valueType="num">
                                      <p:cBhvr additive="base">
                                        <p:cTn id="60" dur="500" fill="hold"/>
                                        <p:tgtEl>
                                          <p:spTgt spid="3952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76" grpId="0" autoUpdateAnimBg="0"/>
      <p:bldP spid="395277" grpId="0" autoUpdateAnimBg="0"/>
      <p:bldP spid="395278" grpId="0" autoUpdateAnimBg="0"/>
      <p:bldP spid="395281" grpId="0" autoUpdateAnimBg="0"/>
      <p:bldP spid="395282" grpId="0" autoUpdateAnimBg="0"/>
      <p:bldP spid="395286" grpId="0" autoUpdateAnimBg="0"/>
      <p:bldP spid="395293" grpId="0" autoUpdateAnimBg="0"/>
      <p:bldP spid="395294" grpId="0" autoUpdateAnimBg="0"/>
      <p:bldP spid="395295" grpId="0" autoUpdateAnimBg="0"/>
      <p:bldP spid="395296"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3379" name="Rectangle 3"/>
          <p:cNvSpPr>
            <a:spLocks noGrp="1" noChangeArrowheads="1"/>
          </p:cNvSpPr>
          <p:nvPr>
            <p:ph type="title"/>
          </p:nvPr>
        </p:nvSpPr>
        <p:spPr>
          <a:xfrm>
            <a:off x="-36512" y="-5298"/>
            <a:ext cx="8187022" cy="685800"/>
          </a:xfrm>
          <a:solidFill>
            <a:schemeClr val="bg2"/>
          </a:solidFill>
          <a:effectLst/>
        </p:spPr>
        <p:txBody>
          <a:bodyPr/>
          <a:lstStyle/>
          <a:p>
            <a:pPr algn="ctr">
              <a:defRPr/>
            </a:pPr>
            <a:r>
              <a:rPr kumimoji="0" lang="ar-JO" sz="2800" b="1" dirty="0">
                <a:solidFill>
                  <a:schemeClr val="tx1"/>
                </a:solidFill>
                <a:effectLst/>
                <a:latin typeface="Arial" panose="020B0604020202020204" pitchFamily="34" charset="0"/>
                <a:cs typeface="Arial" panose="020B0604020202020204" pitchFamily="34" charset="0"/>
              </a:rPr>
              <a:t>الجدول الزمني للمقاومة (عزرا 4 ؛ أستير 1 ؛ نحميا 13)</a:t>
            </a:r>
            <a:endParaRPr kumimoji="0" lang="en-US" sz="2800" b="1" dirty="0">
              <a:solidFill>
                <a:schemeClr val="tx1"/>
              </a:solidFill>
              <a:effectLst/>
              <a:latin typeface="Arial" panose="020B0604020202020204" pitchFamily="34" charset="0"/>
              <a:cs typeface="Arial" panose="020B0604020202020204" pitchFamily="34" charset="0"/>
            </a:endParaRPr>
          </a:p>
        </p:txBody>
      </p:sp>
      <p:sp>
        <p:nvSpPr>
          <p:cNvPr id="613380" name="Text Box 4"/>
          <p:cNvSpPr txBox="1">
            <a:spLocks noChangeArrowheads="1"/>
          </p:cNvSpPr>
          <p:nvPr/>
        </p:nvSpPr>
        <p:spPr bwMode="auto">
          <a:xfrm>
            <a:off x="8150510" y="-27384"/>
            <a:ext cx="1030002" cy="707886"/>
          </a:xfrm>
          <a:prstGeom prst="rect">
            <a:avLst/>
          </a:prstGeom>
          <a:solidFill>
            <a:schemeClr val="bg2"/>
          </a:solid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t>232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t>342</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endParaRPr>
          </a:p>
        </p:txBody>
      </p:sp>
      <p:grpSp>
        <p:nvGrpSpPr>
          <p:cNvPr id="4" name="Group 3"/>
          <p:cNvGrpSpPr/>
          <p:nvPr/>
        </p:nvGrpSpPr>
        <p:grpSpPr>
          <a:xfrm>
            <a:off x="-36512" y="2924944"/>
            <a:ext cx="2232248" cy="1728192"/>
            <a:chOff x="107504" y="2996952"/>
            <a:chExt cx="2232248" cy="1728192"/>
          </a:xfrm>
        </p:grpSpPr>
        <p:sp>
          <p:nvSpPr>
            <p:cNvPr id="2" name="Down Arrow Callout 1"/>
            <p:cNvSpPr/>
            <p:nvPr/>
          </p:nvSpPr>
          <p:spPr bwMode="auto">
            <a:xfrm>
              <a:off x="107504" y="2996952"/>
              <a:ext cx="2232248"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16" name="Text Box 4"/>
            <p:cNvSpPr txBox="1">
              <a:spLocks noChangeArrowheads="1"/>
            </p:cNvSpPr>
            <p:nvPr/>
          </p:nvSpPr>
          <p:spPr bwMode="auto">
            <a:xfrm>
              <a:off x="107504" y="3068960"/>
              <a:ext cx="2232248"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t>زربابل تحت              قيادة كورش</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t>536-520 ق.م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19" name="Group 18"/>
          <p:cNvGrpSpPr/>
          <p:nvPr/>
        </p:nvGrpSpPr>
        <p:grpSpPr>
          <a:xfrm>
            <a:off x="3131840" y="2924944"/>
            <a:ext cx="1656184" cy="1728192"/>
            <a:chOff x="107504" y="2996952"/>
            <a:chExt cx="1656184" cy="1728192"/>
          </a:xfrm>
        </p:grpSpPr>
        <p:sp>
          <p:nvSpPr>
            <p:cNvPr id="20" name="Down Arrow Callout 19"/>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1" name="Text Box 4"/>
            <p:cNvSpPr txBox="1">
              <a:spLocks noChangeArrowheads="1"/>
            </p:cNvSpPr>
            <p:nvPr/>
          </p:nvSpPr>
          <p:spPr bwMode="auto">
            <a:xfrm>
              <a:off x="107504" y="3068960"/>
              <a:ext cx="1656184"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t>أستير تحت      قيادة أحشويروش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t>486 ق.م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22" name="Group 21"/>
          <p:cNvGrpSpPr/>
          <p:nvPr/>
        </p:nvGrpSpPr>
        <p:grpSpPr>
          <a:xfrm>
            <a:off x="4860032" y="2924944"/>
            <a:ext cx="1656184" cy="1728192"/>
            <a:chOff x="107504" y="2996952"/>
            <a:chExt cx="1656184" cy="1728192"/>
          </a:xfrm>
        </p:grpSpPr>
        <p:sp>
          <p:nvSpPr>
            <p:cNvPr id="23" name="Down Arrow Callout 22"/>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24" name="Text Box 4"/>
            <p:cNvSpPr txBox="1">
              <a:spLocks noChangeArrowheads="1"/>
            </p:cNvSpPr>
            <p:nvPr/>
          </p:nvSpPr>
          <p:spPr bwMode="auto">
            <a:xfrm>
              <a:off x="107504" y="3068960"/>
              <a:ext cx="1656184"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t>عزرا تحت      قيادة أرتحشستا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t>±</a:t>
              </a: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t>460 ق.م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endParaRPr>
            </a:p>
          </p:txBody>
        </p:sp>
      </p:grpSp>
      <p:grpSp>
        <p:nvGrpSpPr>
          <p:cNvPr id="3" name="Group 2">
            <a:extLst>
              <a:ext uri="{FF2B5EF4-FFF2-40B4-BE49-F238E27FC236}">
                <a16:creationId xmlns:a16="http://schemas.microsoft.com/office/drawing/2014/main" id="{895965F1-D10F-7734-DF75-BCDFBDDD7305}"/>
              </a:ext>
            </a:extLst>
          </p:cNvPr>
          <p:cNvGrpSpPr/>
          <p:nvPr/>
        </p:nvGrpSpPr>
        <p:grpSpPr>
          <a:xfrm>
            <a:off x="6732240" y="2924944"/>
            <a:ext cx="2091267" cy="1728192"/>
            <a:chOff x="-111555" y="2996952"/>
            <a:chExt cx="2091267" cy="1728192"/>
          </a:xfrm>
        </p:grpSpPr>
        <p:sp>
          <p:nvSpPr>
            <p:cNvPr id="5" name="Down Arrow Callout 4">
              <a:extLst>
                <a:ext uri="{FF2B5EF4-FFF2-40B4-BE49-F238E27FC236}">
                  <a16:creationId xmlns:a16="http://schemas.microsoft.com/office/drawing/2014/main" id="{6477C2B2-A383-B213-CFD8-1CB35E5C1952}"/>
                </a:ext>
              </a:extLst>
            </p:cNvPr>
            <p:cNvSpPr/>
            <p:nvPr/>
          </p:nvSpPr>
          <p:spPr bwMode="auto">
            <a:xfrm>
              <a:off x="-39547" y="2996952"/>
              <a:ext cx="2013189"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6" name="Text Box 4">
              <a:extLst>
                <a:ext uri="{FF2B5EF4-FFF2-40B4-BE49-F238E27FC236}">
                  <a16:creationId xmlns:a16="http://schemas.microsoft.com/office/drawing/2014/main" id="{40A395A8-444C-5A8E-794B-85603399028A}"/>
                </a:ext>
              </a:extLst>
            </p:cNvPr>
            <p:cNvSpPr txBox="1">
              <a:spLocks noChangeArrowheads="1"/>
            </p:cNvSpPr>
            <p:nvPr/>
          </p:nvSpPr>
          <p:spPr bwMode="auto">
            <a:xfrm>
              <a:off x="-111555" y="3068960"/>
              <a:ext cx="2091267"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t>نحميا تحت قيادة  داريوس (داخلي)</a:t>
              </a:r>
              <a:br>
                <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br>
              <a:r>
                <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t>±</a:t>
              </a: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t>430 ق.م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endParaRPr>
            </a:p>
          </p:txBody>
        </p:sp>
      </p:grpSp>
      <p:sp>
        <p:nvSpPr>
          <p:cNvPr id="9" name="Rectangle 3">
            <a:extLst>
              <a:ext uri="{FF2B5EF4-FFF2-40B4-BE49-F238E27FC236}">
                <a16:creationId xmlns:a16="http://schemas.microsoft.com/office/drawing/2014/main" id="{80DC0C1D-CFE9-6E78-E01A-1CB22692FC8F}"/>
              </a:ext>
            </a:extLst>
          </p:cNvPr>
          <p:cNvSpPr txBox="1">
            <a:spLocks noChangeArrowheads="1"/>
          </p:cNvSpPr>
          <p:nvPr/>
        </p:nvSpPr>
        <p:spPr bwMode="auto">
          <a:xfrm>
            <a:off x="4144144" y="6368852"/>
            <a:ext cx="4999856" cy="546298"/>
          </a:xfrm>
          <a:prstGeom prst="rect">
            <a:avLst/>
          </a:prstGeom>
          <a:solidFill>
            <a:schemeClr val="accent4">
              <a:lumMod val="10000"/>
            </a:schemeClr>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New Roman"/>
              </a:rPr>
              <a:t>قائمة ملوك وأنبياء العهد القديم</a:t>
            </a:r>
            <a:endParaRPr kumimoji="0" lang="en-US"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New Roman"/>
              </a:rPr>
              <a:t>John C. Whitcomb, 4</a:t>
            </a:r>
            <a:r>
              <a:rPr kumimoji="0" lang="en-US" sz="1100" b="1" u="none" strike="noStrike" kern="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New Roman"/>
              </a:rPr>
              <a:t>th</a:t>
            </a:r>
            <a:r>
              <a:rPr kumimoji="0" lang="en-US" sz="11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New Roman"/>
              </a:rPr>
              <a:t> ed. (Winona Lake, IN: BMH Books, 1968), 2</a:t>
            </a:r>
            <a:endPar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New Roman"/>
            </a:endParaRPr>
          </a:p>
        </p:txBody>
      </p:sp>
    </p:spTree>
    <p:extLst>
      <p:ext uri="{BB962C8B-B14F-4D97-AF65-F5344CB8AC3E}">
        <p14:creationId xmlns:p14="http://schemas.microsoft.com/office/powerpoint/2010/main" val="66532099"/>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80">
                                          <p:stCondLst>
                                            <p:cond delay="0"/>
                                          </p:stCondLst>
                                        </p:cTn>
                                        <p:tgtEl>
                                          <p:spTgt spid="19"/>
                                        </p:tgtEl>
                                      </p:cBhvr>
                                    </p:animEffect>
                                    <p:anim calcmode="lin" valueType="num">
                                      <p:cBhvr>
                                        <p:cTn id="2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1" dur="26">
                                          <p:stCondLst>
                                            <p:cond delay="650"/>
                                          </p:stCondLst>
                                        </p:cTn>
                                        <p:tgtEl>
                                          <p:spTgt spid="19"/>
                                        </p:tgtEl>
                                      </p:cBhvr>
                                      <p:to x="100000" y="60000"/>
                                    </p:animScale>
                                    <p:animScale>
                                      <p:cBhvr>
                                        <p:cTn id="32" dur="166" decel="50000">
                                          <p:stCondLst>
                                            <p:cond delay="676"/>
                                          </p:stCondLst>
                                        </p:cTn>
                                        <p:tgtEl>
                                          <p:spTgt spid="19"/>
                                        </p:tgtEl>
                                      </p:cBhvr>
                                      <p:to x="100000" y="100000"/>
                                    </p:animScale>
                                    <p:animScale>
                                      <p:cBhvr>
                                        <p:cTn id="33" dur="26">
                                          <p:stCondLst>
                                            <p:cond delay="1312"/>
                                          </p:stCondLst>
                                        </p:cTn>
                                        <p:tgtEl>
                                          <p:spTgt spid="19"/>
                                        </p:tgtEl>
                                      </p:cBhvr>
                                      <p:to x="100000" y="80000"/>
                                    </p:animScale>
                                    <p:animScale>
                                      <p:cBhvr>
                                        <p:cTn id="34" dur="166" decel="50000">
                                          <p:stCondLst>
                                            <p:cond delay="1338"/>
                                          </p:stCondLst>
                                        </p:cTn>
                                        <p:tgtEl>
                                          <p:spTgt spid="19"/>
                                        </p:tgtEl>
                                      </p:cBhvr>
                                      <p:to x="100000" y="100000"/>
                                    </p:animScale>
                                    <p:animScale>
                                      <p:cBhvr>
                                        <p:cTn id="35" dur="26">
                                          <p:stCondLst>
                                            <p:cond delay="1642"/>
                                          </p:stCondLst>
                                        </p:cTn>
                                        <p:tgtEl>
                                          <p:spTgt spid="19"/>
                                        </p:tgtEl>
                                      </p:cBhvr>
                                      <p:to x="100000" y="90000"/>
                                    </p:animScale>
                                    <p:animScale>
                                      <p:cBhvr>
                                        <p:cTn id="36" dur="166" decel="50000">
                                          <p:stCondLst>
                                            <p:cond delay="1668"/>
                                          </p:stCondLst>
                                        </p:cTn>
                                        <p:tgtEl>
                                          <p:spTgt spid="19"/>
                                        </p:tgtEl>
                                      </p:cBhvr>
                                      <p:to x="100000" y="100000"/>
                                    </p:animScale>
                                    <p:animScale>
                                      <p:cBhvr>
                                        <p:cTn id="37" dur="26">
                                          <p:stCondLst>
                                            <p:cond delay="1808"/>
                                          </p:stCondLst>
                                        </p:cTn>
                                        <p:tgtEl>
                                          <p:spTgt spid="19"/>
                                        </p:tgtEl>
                                      </p:cBhvr>
                                      <p:to x="100000" y="95000"/>
                                    </p:animScale>
                                    <p:animScale>
                                      <p:cBhvr>
                                        <p:cTn id="38" dur="166" decel="50000">
                                          <p:stCondLst>
                                            <p:cond delay="1834"/>
                                          </p:stCondLst>
                                        </p:cTn>
                                        <p:tgtEl>
                                          <p:spTgt spid="19"/>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80">
                                          <p:stCondLst>
                                            <p:cond delay="0"/>
                                          </p:stCondLst>
                                        </p:cTn>
                                        <p:tgtEl>
                                          <p:spTgt spid="22"/>
                                        </p:tgtEl>
                                      </p:cBhvr>
                                    </p:animEffect>
                                    <p:anim calcmode="lin" valueType="num">
                                      <p:cBhvr>
                                        <p:cTn id="4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9" dur="26">
                                          <p:stCondLst>
                                            <p:cond delay="650"/>
                                          </p:stCondLst>
                                        </p:cTn>
                                        <p:tgtEl>
                                          <p:spTgt spid="22"/>
                                        </p:tgtEl>
                                      </p:cBhvr>
                                      <p:to x="100000" y="60000"/>
                                    </p:animScale>
                                    <p:animScale>
                                      <p:cBhvr>
                                        <p:cTn id="50" dur="166" decel="50000">
                                          <p:stCondLst>
                                            <p:cond delay="676"/>
                                          </p:stCondLst>
                                        </p:cTn>
                                        <p:tgtEl>
                                          <p:spTgt spid="22"/>
                                        </p:tgtEl>
                                      </p:cBhvr>
                                      <p:to x="100000" y="100000"/>
                                    </p:animScale>
                                    <p:animScale>
                                      <p:cBhvr>
                                        <p:cTn id="51" dur="26">
                                          <p:stCondLst>
                                            <p:cond delay="1312"/>
                                          </p:stCondLst>
                                        </p:cTn>
                                        <p:tgtEl>
                                          <p:spTgt spid="22"/>
                                        </p:tgtEl>
                                      </p:cBhvr>
                                      <p:to x="100000" y="80000"/>
                                    </p:animScale>
                                    <p:animScale>
                                      <p:cBhvr>
                                        <p:cTn id="52" dur="166" decel="50000">
                                          <p:stCondLst>
                                            <p:cond delay="1338"/>
                                          </p:stCondLst>
                                        </p:cTn>
                                        <p:tgtEl>
                                          <p:spTgt spid="22"/>
                                        </p:tgtEl>
                                      </p:cBhvr>
                                      <p:to x="100000" y="100000"/>
                                    </p:animScale>
                                    <p:animScale>
                                      <p:cBhvr>
                                        <p:cTn id="53" dur="26">
                                          <p:stCondLst>
                                            <p:cond delay="1642"/>
                                          </p:stCondLst>
                                        </p:cTn>
                                        <p:tgtEl>
                                          <p:spTgt spid="22"/>
                                        </p:tgtEl>
                                      </p:cBhvr>
                                      <p:to x="100000" y="90000"/>
                                    </p:animScale>
                                    <p:animScale>
                                      <p:cBhvr>
                                        <p:cTn id="54" dur="166" decel="50000">
                                          <p:stCondLst>
                                            <p:cond delay="1668"/>
                                          </p:stCondLst>
                                        </p:cTn>
                                        <p:tgtEl>
                                          <p:spTgt spid="22"/>
                                        </p:tgtEl>
                                      </p:cBhvr>
                                      <p:to x="100000" y="100000"/>
                                    </p:animScale>
                                    <p:animScale>
                                      <p:cBhvr>
                                        <p:cTn id="55" dur="26">
                                          <p:stCondLst>
                                            <p:cond delay="1808"/>
                                          </p:stCondLst>
                                        </p:cTn>
                                        <p:tgtEl>
                                          <p:spTgt spid="22"/>
                                        </p:tgtEl>
                                      </p:cBhvr>
                                      <p:to x="100000" y="95000"/>
                                    </p:animScale>
                                    <p:animScale>
                                      <p:cBhvr>
                                        <p:cTn id="56" dur="166" decel="50000">
                                          <p:stCondLst>
                                            <p:cond delay="1834"/>
                                          </p:stCondLst>
                                        </p:cTn>
                                        <p:tgtEl>
                                          <p:spTgt spid="22"/>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wipe(down)">
                                      <p:cBhvr>
                                        <p:cTn id="61" dur="580">
                                          <p:stCondLst>
                                            <p:cond delay="0"/>
                                          </p:stCondLst>
                                        </p:cTn>
                                        <p:tgtEl>
                                          <p:spTgt spid="3"/>
                                        </p:tgtEl>
                                      </p:cBhvr>
                                    </p:animEffect>
                                    <p:anim calcmode="lin" valueType="num">
                                      <p:cBhvr>
                                        <p:cTn id="6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gtEl>
                                      </p:cBhvr>
                                      <p:to x="100000" y="60000"/>
                                    </p:animScale>
                                    <p:animScale>
                                      <p:cBhvr>
                                        <p:cTn id="68" dur="166" decel="50000">
                                          <p:stCondLst>
                                            <p:cond delay="676"/>
                                          </p:stCondLst>
                                        </p:cTn>
                                        <p:tgtEl>
                                          <p:spTgt spid="3"/>
                                        </p:tgtEl>
                                      </p:cBhvr>
                                      <p:to x="100000" y="100000"/>
                                    </p:animScale>
                                    <p:animScale>
                                      <p:cBhvr>
                                        <p:cTn id="69" dur="26">
                                          <p:stCondLst>
                                            <p:cond delay="1312"/>
                                          </p:stCondLst>
                                        </p:cTn>
                                        <p:tgtEl>
                                          <p:spTgt spid="3"/>
                                        </p:tgtEl>
                                      </p:cBhvr>
                                      <p:to x="100000" y="80000"/>
                                    </p:animScale>
                                    <p:animScale>
                                      <p:cBhvr>
                                        <p:cTn id="70" dur="166" decel="50000">
                                          <p:stCondLst>
                                            <p:cond delay="1338"/>
                                          </p:stCondLst>
                                        </p:cTn>
                                        <p:tgtEl>
                                          <p:spTgt spid="3"/>
                                        </p:tgtEl>
                                      </p:cBhvr>
                                      <p:to x="100000" y="100000"/>
                                    </p:animScale>
                                    <p:animScale>
                                      <p:cBhvr>
                                        <p:cTn id="71" dur="26">
                                          <p:stCondLst>
                                            <p:cond delay="1642"/>
                                          </p:stCondLst>
                                        </p:cTn>
                                        <p:tgtEl>
                                          <p:spTgt spid="3"/>
                                        </p:tgtEl>
                                      </p:cBhvr>
                                      <p:to x="100000" y="90000"/>
                                    </p:animScale>
                                    <p:animScale>
                                      <p:cBhvr>
                                        <p:cTn id="72" dur="166" decel="50000">
                                          <p:stCondLst>
                                            <p:cond delay="1668"/>
                                          </p:stCondLst>
                                        </p:cTn>
                                        <p:tgtEl>
                                          <p:spTgt spid="3"/>
                                        </p:tgtEl>
                                      </p:cBhvr>
                                      <p:to x="100000" y="100000"/>
                                    </p:animScale>
                                    <p:animScale>
                                      <p:cBhvr>
                                        <p:cTn id="73" dur="26">
                                          <p:stCondLst>
                                            <p:cond delay="1808"/>
                                          </p:stCondLst>
                                        </p:cTn>
                                        <p:tgtEl>
                                          <p:spTgt spid="3"/>
                                        </p:tgtEl>
                                      </p:cBhvr>
                                      <p:to x="100000" y="95000"/>
                                    </p:animScale>
                                    <p:animScale>
                                      <p:cBhvr>
                                        <p:cTn id="7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22426"/>
            <a:ext cx="9144000" cy="1692074"/>
          </a:xfrm>
        </p:spPr>
        <p:txBody>
          <a:bodyPr/>
          <a:lstStyle/>
          <a:p>
            <a:pPr algn="ctr">
              <a:defRPr/>
            </a:pPr>
            <a:r>
              <a:rPr lang="ar-JO" altLang="ja-JP" dirty="0">
                <a:effectLst>
                  <a:glow rad="228600">
                    <a:srgbClr val="000000">
                      <a:alpha val="75000"/>
                    </a:srgbClr>
                  </a:glow>
                </a:effectLst>
                <a:ea typeface="ＭＳ Ｐゴシック" charset="0"/>
                <a:cs typeface="Arial" panose="020B0604020202020204" pitchFamily="34" charset="0"/>
              </a:rPr>
              <a:t>هامان الأجاجي</a:t>
            </a:r>
            <a:br>
              <a:rPr lang="en-US" altLang="ja-JP" dirty="0">
                <a:effectLst>
                  <a:glow rad="228600">
                    <a:srgbClr val="000000">
                      <a:alpha val="75000"/>
                    </a:srgbClr>
                  </a:glow>
                </a:effectLst>
                <a:ea typeface="ＭＳ Ｐゴシック" charset="0"/>
                <a:cs typeface="Arial" panose="020B0604020202020204" pitchFamily="34" charset="0"/>
              </a:rPr>
            </a:br>
            <a:r>
              <a:rPr lang="en-US" altLang="ja-JP" dirty="0">
                <a:effectLst>
                  <a:glow rad="228600">
                    <a:srgbClr val="000000">
                      <a:alpha val="75000"/>
                    </a:srgbClr>
                  </a:glow>
                </a:effectLst>
                <a:ea typeface="ＭＳ Ｐゴシック" charset="0"/>
                <a:cs typeface="Arial" panose="020B0604020202020204" pitchFamily="34" charset="0"/>
              </a:rPr>
              <a:t>(</a:t>
            </a:r>
            <a:r>
              <a:rPr lang="ar-JO" altLang="ja-JP" dirty="0">
                <a:effectLst>
                  <a:glow rad="228600">
                    <a:srgbClr val="000000">
                      <a:alpha val="75000"/>
                    </a:srgbClr>
                  </a:glow>
                </a:effectLst>
                <a:ea typeface="ＭＳ Ｐゴシック" charset="0"/>
                <a:cs typeface="Arial" panose="020B0604020202020204" pitchFamily="34" charset="0"/>
              </a:rPr>
              <a:t>أستير 3: 1-2</a:t>
            </a:r>
            <a:r>
              <a:rPr lang="en-US" altLang="ja-JP" dirty="0">
                <a:effectLst>
                  <a:glow rad="228600">
                    <a:srgbClr val="000000">
                      <a:alpha val="75000"/>
                    </a:srgbClr>
                  </a:glow>
                </a:effectLst>
                <a:ea typeface="ＭＳ Ｐゴシック" charset="0"/>
                <a:cs typeface="Arial" panose="020B0604020202020204" pitchFamily="34" charset="0"/>
              </a:rPr>
              <a:t>)</a:t>
            </a:r>
            <a:endParaRPr lang="en-US" dirty="0">
              <a:effectLst>
                <a:glow rad="228600">
                  <a:srgbClr val="000000">
                    <a:alpha val="75000"/>
                  </a:srgbClr>
                </a:glow>
              </a:effectLst>
              <a:ea typeface="ＭＳ Ｐゴシック" charset="0"/>
              <a:cs typeface="Arial" panose="020B0604020202020204" pitchFamily="34" charset="0"/>
            </a:endParaRPr>
          </a:p>
        </p:txBody>
      </p:sp>
      <p:pic>
        <p:nvPicPr>
          <p:cNvPr id="3" name="Picture 2" descr="Haman.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714500"/>
            <a:ext cx="9144000" cy="5143500"/>
          </a:xfrm>
          <a:prstGeom prst="rect">
            <a:avLst/>
          </a:prstGeom>
        </p:spPr>
      </p:pic>
    </p:spTree>
    <p:extLst>
      <p:ext uri="{BB962C8B-B14F-4D97-AF65-F5344CB8AC3E}">
        <p14:creationId xmlns:p14="http://schemas.microsoft.com/office/powerpoint/2010/main" val="2240773922"/>
      </p:ext>
    </p:extLst>
  </p:cSld>
  <p:clrMapOvr>
    <a:overrideClrMapping bg1="dk2" tx1="lt1" bg2="dk1" tx2="lt2" accent1="accent1" accent2="accent2" accent3="accent3" accent4="accent4" accent5="accent5" accent6="accent6" hlink="hlink" folHlink="folHlink"/>
  </p:clrMapOvr>
  <p:transition spd="slow">
    <p:dissolv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36512" y="-27558"/>
            <a:ext cx="9225353" cy="648246"/>
          </a:xfrm>
        </p:spPr>
        <p:txBody>
          <a:bodyPr/>
          <a:lstStyle/>
          <a:p>
            <a:r>
              <a:rPr lang="ar-JO" dirty="0">
                <a:effectLst>
                  <a:glow rad="228600">
                    <a:schemeClr val="tx1"/>
                  </a:glow>
                </a:effectLst>
              </a:rPr>
              <a:t>مقاومة عمل الله (4: 1-2)</a:t>
            </a:r>
            <a:endParaRPr lang="en-US" dirty="0">
              <a:effectLst>
                <a:glow rad="228600">
                  <a:schemeClr val="tx1"/>
                </a:glow>
              </a:effectLst>
            </a:endParaRPr>
          </a:p>
        </p:txBody>
      </p:sp>
    </p:spTree>
    <p:extLst>
      <p:ext uri="{BB962C8B-B14F-4D97-AF65-F5344CB8AC3E}">
        <p14:creationId xmlns:p14="http://schemas.microsoft.com/office/powerpoint/2010/main" val="38865836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720080"/>
            <a:ext cx="9154504" cy="6237312"/>
          </a:xfrm>
          <a:prstGeom prst="rect">
            <a:avLst/>
          </a:prstGeom>
        </p:spPr>
      </p:pic>
      <p:sp>
        <p:nvSpPr>
          <p:cNvPr id="2" name="Title 1"/>
          <p:cNvSpPr>
            <a:spLocks noGrp="1"/>
          </p:cNvSpPr>
          <p:nvPr>
            <p:ph type="title"/>
          </p:nvPr>
        </p:nvSpPr>
        <p:spPr>
          <a:xfrm>
            <a:off x="-36512" y="-27558"/>
            <a:ext cx="9225353" cy="648246"/>
          </a:xfrm>
        </p:spPr>
        <p:txBody>
          <a:bodyPr/>
          <a:lstStyle/>
          <a:p>
            <a:r>
              <a:rPr lang="ar-JO" dirty="0">
                <a:effectLst>
                  <a:glow rad="228600">
                    <a:schemeClr val="tx1"/>
                  </a:glow>
                </a:effectLst>
              </a:rPr>
              <a:t>مقاومة عمل الله دائماً</a:t>
            </a:r>
            <a:endParaRPr lang="en-US" dirty="0">
              <a:effectLst>
                <a:glow rad="228600">
                  <a:schemeClr val="tx1"/>
                </a:glow>
              </a:effectLst>
            </a:endParaRPr>
          </a:p>
        </p:txBody>
      </p:sp>
    </p:spTree>
    <p:extLst>
      <p:ext uri="{BB962C8B-B14F-4D97-AF65-F5344CB8AC3E}">
        <p14:creationId xmlns:p14="http://schemas.microsoft.com/office/powerpoint/2010/main" val="457777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اليونانيون</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5289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9747" name="Picture 4" descr="42 Jer 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71963" y="-76200"/>
            <a:ext cx="4948237"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9745" name="Rectangle 2"/>
          <p:cNvSpPr>
            <a:spLocks noGrp="1" noChangeArrowheads="1"/>
          </p:cNvSpPr>
          <p:nvPr>
            <p:ph type="title"/>
          </p:nvPr>
        </p:nvSpPr>
        <p:spPr>
          <a:xfrm>
            <a:off x="107504" y="188640"/>
            <a:ext cx="4146104" cy="1905000"/>
          </a:xfrm>
        </p:spPr>
        <p:txBody>
          <a:bodyPr/>
          <a:lstStyle/>
          <a:p>
            <a:pPr algn="ctr" eaLnBrk="1" hangingPunct="1"/>
            <a:r>
              <a:rPr lang="ar-JO" dirty="0">
                <a:ea typeface="ＭＳ Ｐゴシック" charset="0"/>
              </a:rPr>
              <a:t>هلينة            أورشليم</a:t>
            </a:r>
            <a:br>
              <a:rPr lang="en-US" sz="3200" dirty="0">
                <a:ea typeface="ＭＳ Ｐゴシック" charset="0"/>
              </a:rPr>
            </a:br>
            <a:r>
              <a:rPr lang="ar-JO" sz="3200" dirty="0">
                <a:ea typeface="ＭＳ Ｐゴシック" charset="0"/>
              </a:rPr>
              <a:t>(دانيال 11: 31-35)</a:t>
            </a:r>
            <a:endParaRPr lang="en-US" dirty="0">
              <a:ea typeface="ＭＳ Ｐゴシック" charset="0"/>
            </a:endParaRPr>
          </a:p>
        </p:txBody>
      </p:sp>
      <p:pic>
        <p:nvPicPr>
          <p:cNvPr id="126983" name="Picture 7" descr="Torah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24600" y="3733800"/>
            <a:ext cx="1981200" cy="1876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91" name="AutoShape 15"/>
          <p:cNvSpPr>
            <a:spLocks noChangeArrowheads="1"/>
          </p:cNvSpPr>
          <p:nvPr/>
        </p:nvSpPr>
        <p:spPr bwMode="auto">
          <a:xfrm>
            <a:off x="6553200" y="3962400"/>
            <a:ext cx="1524000" cy="13716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BA1236"/>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5"/>
          <a:stretch>
            <a:fillRect/>
          </a:stretch>
        </p:blipFill>
        <p:spPr>
          <a:xfrm>
            <a:off x="4355976" y="1916832"/>
            <a:ext cx="5066928" cy="3321653"/>
          </a:xfrm>
          <a:prstGeom prst="rect">
            <a:avLst/>
          </a:prstGeom>
        </p:spPr>
      </p:pic>
      <p:sp>
        <p:nvSpPr>
          <p:cNvPr id="126979" name="Rectangle 3"/>
          <p:cNvSpPr>
            <a:spLocks noGrp="1" noChangeArrowheads="1"/>
          </p:cNvSpPr>
          <p:nvPr>
            <p:ph type="body" idx="1"/>
          </p:nvPr>
        </p:nvSpPr>
        <p:spPr>
          <a:xfrm>
            <a:off x="0" y="2348880"/>
            <a:ext cx="4253608" cy="796925"/>
          </a:xfrm>
        </p:spPr>
        <p:txBody>
          <a:bodyPr/>
          <a:lstStyle/>
          <a:p>
            <a:pPr algn="r" rtl="1" eaLnBrk="1" hangingPunct="1">
              <a:defRPr/>
            </a:pPr>
            <a:r>
              <a:rPr lang="ar-JO" sz="2400" dirty="0">
                <a:ea typeface="ＭＳ Ｐゴシック" charset="0"/>
              </a:rPr>
              <a:t>كانون أول 167 – كانون أول 164</a:t>
            </a:r>
            <a:endParaRPr lang="en-US" sz="2400" dirty="0">
              <a:ea typeface="ＭＳ Ｐゴシック" charset="0"/>
            </a:endParaRPr>
          </a:p>
        </p:txBody>
      </p:sp>
      <p:pic>
        <p:nvPicPr>
          <p:cNvPr id="126981" name="Picture 5" descr="j0288956"/>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a:off x="6400800" y="1752600"/>
            <a:ext cx="17526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9749" name="Text Box 6"/>
          <p:cNvSpPr txBox="1">
            <a:spLocks noChangeArrowheads="1"/>
          </p:cNvSpPr>
          <p:nvPr/>
        </p:nvSpPr>
        <p:spPr bwMode="auto">
          <a:xfrm>
            <a:off x="9367838" y="76200"/>
            <a:ext cx="5334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65</a:t>
            </a:r>
          </a:p>
        </p:txBody>
      </p:sp>
      <p:grpSp>
        <p:nvGrpSpPr>
          <p:cNvPr id="2" name="Group 14"/>
          <p:cNvGrpSpPr>
            <a:grpSpLocks/>
          </p:cNvGrpSpPr>
          <p:nvPr/>
        </p:nvGrpSpPr>
        <p:grpSpPr bwMode="auto">
          <a:xfrm>
            <a:off x="914400" y="2971800"/>
            <a:ext cx="2895600" cy="3886200"/>
            <a:chOff x="576" y="1872"/>
            <a:chExt cx="1824" cy="2448"/>
          </a:xfrm>
        </p:grpSpPr>
        <p:pic>
          <p:nvPicPr>
            <p:cNvPr id="799757" name="Picture 8" descr="menorah"/>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24" y="1872"/>
              <a:ext cx="1764" cy="24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87" name="Rectangle 11"/>
            <p:cNvSpPr>
              <a:spLocks noChangeArrowheads="1"/>
            </p:cNvSpPr>
            <p:nvPr/>
          </p:nvSpPr>
          <p:spPr bwMode="auto">
            <a:xfrm>
              <a:off x="576" y="3312"/>
              <a:ext cx="1824" cy="432"/>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المنارة</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13"/>
          <p:cNvGrpSpPr>
            <a:grpSpLocks/>
          </p:cNvGrpSpPr>
          <p:nvPr/>
        </p:nvGrpSpPr>
        <p:grpSpPr bwMode="auto">
          <a:xfrm>
            <a:off x="4271963" y="701824"/>
            <a:ext cx="4954587" cy="6172200"/>
            <a:chOff x="2687" y="480"/>
            <a:chExt cx="3121" cy="3888"/>
          </a:xfrm>
        </p:grpSpPr>
        <p:pic>
          <p:nvPicPr>
            <p:cNvPr id="799755" name="Picture 9" descr="shaul-hanukkiah8"/>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687" y="480"/>
              <a:ext cx="3121" cy="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88" name="Rectangle 12"/>
            <p:cNvSpPr>
              <a:spLocks noChangeArrowheads="1"/>
            </p:cNvSpPr>
            <p:nvPr/>
          </p:nvSpPr>
          <p:spPr bwMode="auto">
            <a:xfrm>
              <a:off x="3456" y="2544"/>
              <a:ext cx="1824" cy="432"/>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الحانوكاه</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126986" name="Rectangle 10"/>
          <p:cNvSpPr>
            <a:spLocks noChangeArrowheads="1"/>
          </p:cNvSpPr>
          <p:nvPr/>
        </p:nvSpPr>
        <p:spPr bwMode="auto">
          <a:xfrm>
            <a:off x="4724400" y="5410200"/>
            <a:ext cx="4419600" cy="12192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عيد الأنوار (التجديد)</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226972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6983"/>
                                        </p:tgtEl>
                                        <p:attrNameLst>
                                          <p:attrName>style.visibility</p:attrName>
                                        </p:attrNameLst>
                                      </p:cBhvr>
                                      <p:to>
                                        <p:strVal val="visible"/>
                                      </p:to>
                                    </p:set>
                                    <p:animEffect transition="in" filter="fade">
                                      <p:cBhvr>
                                        <p:cTn id="7" dur="500"/>
                                        <p:tgtEl>
                                          <p:spTgt spid="1269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6991"/>
                                        </p:tgtEl>
                                        <p:attrNameLst>
                                          <p:attrName>style.visibility</p:attrName>
                                        </p:attrNameLst>
                                      </p:cBhvr>
                                      <p:to>
                                        <p:strVal val="visible"/>
                                      </p:to>
                                    </p:set>
                                    <p:animEffect transition="in" filter="fade">
                                      <p:cBhvr>
                                        <p:cTn id="12" dur="500"/>
                                        <p:tgtEl>
                                          <p:spTgt spid="1269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nodeType="clickEffect">
                                  <p:stCondLst>
                                    <p:cond delay="0"/>
                                  </p:stCondLst>
                                  <p:childTnLst>
                                    <p:set>
                                      <p:cBhvr>
                                        <p:cTn id="16" dur="1" fill="hold">
                                          <p:stCondLst>
                                            <p:cond delay="0"/>
                                          </p:stCondLst>
                                        </p:cTn>
                                        <p:tgtEl>
                                          <p:spTgt spid="126981"/>
                                        </p:tgtEl>
                                        <p:attrNameLst>
                                          <p:attrName>style.visibility</p:attrName>
                                        </p:attrNameLst>
                                      </p:cBhvr>
                                      <p:to>
                                        <p:strVal val="visible"/>
                                      </p:to>
                                    </p:set>
                                    <p:animEffect transition="in" filter="barn(inHorizontal)">
                                      <p:cBhvr>
                                        <p:cTn id="17" dur="500"/>
                                        <p:tgtEl>
                                          <p:spTgt spid="126981"/>
                                        </p:tgtEl>
                                      </p:cBhvr>
                                    </p:animEffect>
                                  </p:childTnLst>
                                </p:cTn>
                              </p:par>
                            </p:childTnLst>
                          </p:cTn>
                        </p:par>
                        <p:par>
                          <p:cTn id="18" fill="hold" nodeType="withGroup">
                            <p:stCondLst>
                              <p:cond delay="500"/>
                            </p:stCondLst>
                            <p:childTnLst>
                              <p:par>
                                <p:cTn id="19" presetID="9"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5" presetClass="entr" presetSubtype="0" fill="hold" grpId="0" nodeType="clickEffect">
                                  <p:stCondLst>
                                    <p:cond delay="0"/>
                                  </p:stCondLst>
                                  <p:childTnLst>
                                    <p:set>
                                      <p:cBhvr>
                                        <p:cTn id="25" dur="1" fill="hold">
                                          <p:stCondLst>
                                            <p:cond delay="0"/>
                                          </p:stCondLst>
                                        </p:cTn>
                                        <p:tgtEl>
                                          <p:spTgt spid="126979">
                                            <p:txEl>
                                              <p:pRg st="0" end="0"/>
                                            </p:txEl>
                                          </p:spTgt>
                                        </p:tgtEl>
                                        <p:attrNameLst>
                                          <p:attrName>style.visibility</p:attrName>
                                        </p:attrNameLst>
                                      </p:cBhvr>
                                      <p:to>
                                        <p:strVal val="visible"/>
                                      </p:to>
                                    </p:set>
                                    <p:anim calcmode="lin" valueType="num">
                                      <p:cBhvr>
                                        <p:cTn id="26" dur="500" decel="50000" fill="hold">
                                          <p:stCondLst>
                                            <p:cond delay="0"/>
                                          </p:stCondLst>
                                        </p:cTn>
                                        <p:tgtEl>
                                          <p:spTgt spid="126979">
                                            <p:txEl>
                                              <p:pRg st="0" end="0"/>
                                            </p:txEl>
                                          </p:spTgt>
                                        </p:tgtEl>
                                        <p:attrNameLst>
                                          <p:attrName>style.rotation</p:attrName>
                                        </p:attrNameLst>
                                      </p:cBhvr>
                                      <p:tavLst>
                                        <p:tav tm="0">
                                          <p:val>
                                            <p:fltVal val="-90"/>
                                          </p:val>
                                        </p:tav>
                                        <p:tav tm="100000">
                                          <p:val>
                                            <p:fltVal val="0"/>
                                          </p:val>
                                        </p:tav>
                                      </p:tavLst>
                                    </p:anim>
                                    <p:anim calcmode="lin" valueType="num">
                                      <p:cBhvr>
                                        <p:cTn id="27" dur="500" decel="50000" fill="hold">
                                          <p:stCondLst>
                                            <p:cond delay="0"/>
                                          </p:stCondLst>
                                        </p:cTn>
                                        <p:tgtEl>
                                          <p:spTgt spid="126979">
                                            <p:txEl>
                                              <p:pRg st="0" end="0"/>
                                            </p:txEl>
                                          </p:spTgt>
                                        </p:tgtEl>
                                        <p:attrNameLst>
                                          <p:attrName>ppt_w</p:attrName>
                                        </p:attrNameLst>
                                      </p:cBhvr>
                                      <p:tavLst>
                                        <p:tav tm="0">
                                          <p:val>
                                            <p:strVal val="#ppt_w"/>
                                          </p:val>
                                        </p:tav>
                                        <p:tav tm="100000">
                                          <p:val>
                                            <p:strVal val="#ppt_w*.05"/>
                                          </p:val>
                                        </p:tav>
                                      </p:tavLst>
                                    </p:anim>
                                    <p:anim calcmode="lin" valueType="num">
                                      <p:cBhvr>
                                        <p:cTn id="28" dur="500" accel="50000" fill="hold">
                                          <p:stCondLst>
                                            <p:cond delay="500"/>
                                          </p:stCondLst>
                                        </p:cTn>
                                        <p:tgtEl>
                                          <p:spTgt spid="126979">
                                            <p:txEl>
                                              <p:pRg st="0" end="0"/>
                                            </p:txEl>
                                          </p:spTgt>
                                        </p:tgtEl>
                                        <p:attrNameLst>
                                          <p:attrName>ppt_w</p:attrName>
                                        </p:attrNameLst>
                                      </p:cBhvr>
                                      <p:tavLst>
                                        <p:tav tm="0">
                                          <p:val>
                                            <p:strVal val="#ppt_w*.05"/>
                                          </p:val>
                                        </p:tav>
                                        <p:tav tm="100000">
                                          <p:val>
                                            <p:strVal val="#ppt_w"/>
                                          </p:val>
                                        </p:tav>
                                      </p:tavLst>
                                    </p:anim>
                                    <p:anim calcmode="lin" valueType="num">
                                      <p:cBhvr>
                                        <p:cTn id="29" dur="1000" fill="hold"/>
                                        <p:tgtEl>
                                          <p:spTgt spid="126979">
                                            <p:txEl>
                                              <p:pRg st="0" end="0"/>
                                            </p:txEl>
                                          </p:spTgt>
                                        </p:tgtEl>
                                        <p:attrNameLst>
                                          <p:attrName>ppt_h</p:attrName>
                                        </p:attrNameLst>
                                      </p:cBhvr>
                                      <p:tavLst>
                                        <p:tav tm="0">
                                          <p:val>
                                            <p:strVal val="#ppt_h"/>
                                          </p:val>
                                        </p:tav>
                                        <p:tav tm="100000">
                                          <p:val>
                                            <p:strVal val="#ppt_h"/>
                                          </p:val>
                                        </p:tav>
                                      </p:tavLst>
                                    </p:anim>
                                    <p:anim calcmode="lin" valueType="num">
                                      <p:cBhvr>
                                        <p:cTn id="30" dur="500" decel="50000" fill="hold">
                                          <p:stCondLst>
                                            <p:cond delay="0"/>
                                          </p:stCondLst>
                                        </p:cTn>
                                        <p:tgtEl>
                                          <p:spTgt spid="126979">
                                            <p:txEl>
                                              <p:pRg st="0" end="0"/>
                                            </p:txEl>
                                          </p:spTgt>
                                        </p:tgtEl>
                                        <p:attrNameLst>
                                          <p:attrName>ppt_x</p:attrName>
                                        </p:attrNameLst>
                                      </p:cBhvr>
                                      <p:tavLst>
                                        <p:tav tm="0">
                                          <p:val>
                                            <p:strVal val="#ppt_x+.4"/>
                                          </p:val>
                                        </p:tav>
                                        <p:tav tm="100000">
                                          <p:val>
                                            <p:strVal val="#ppt_x"/>
                                          </p:val>
                                        </p:tav>
                                      </p:tavLst>
                                    </p:anim>
                                    <p:anim calcmode="lin" valueType="num">
                                      <p:cBhvr>
                                        <p:cTn id="31" dur="500" decel="50000" fill="hold">
                                          <p:stCondLst>
                                            <p:cond delay="0"/>
                                          </p:stCondLst>
                                        </p:cTn>
                                        <p:tgtEl>
                                          <p:spTgt spid="126979">
                                            <p:txEl>
                                              <p:pRg st="0" end="0"/>
                                            </p:txEl>
                                          </p:spTgt>
                                        </p:tgtEl>
                                        <p:attrNameLst>
                                          <p:attrName>ppt_y</p:attrName>
                                        </p:attrNameLst>
                                      </p:cBhvr>
                                      <p:tavLst>
                                        <p:tav tm="0">
                                          <p:val>
                                            <p:strVal val="#ppt_y-.2"/>
                                          </p:val>
                                        </p:tav>
                                        <p:tav tm="100000">
                                          <p:val>
                                            <p:strVal val="#ppt_y+.1"/>
                                          </p:val>
                                        </p:tav>
                                      </p:tavLst>
                                    </p:anim>
                                    <p:anim calcmode="lin" valueType="num">
                                      <p:cBhvr>
                                        <p:cTn id="32" dur="500" accel="50000" fill="hold">
                                          <p:stCondLst>
                                            <p:cond delay="500"/>
                                          </p:stCondLst>
                                        </p:cTn>
                                        <p:tgtEl>
                                          <p:spTgt spid="126979">
                                            <p:txEl>
                                              <p:pRg st="0" end="0"/>
                                            </p:txEl>
                                          </p:spTgt>
                                        </p:tgtEl>
                                        <p:attrNameLst>
                                          <p:attrName>ppt_y</p:attrName>
                                        </p:attrNameLst>
                                      </p:cBhvr>
                                      <p:tavLst>
                                        <p:tav tm="0">
                                          <p:val>
                                            <p:strVal val="#ppt_y+.1"/>
                                          </p:val>
                                        </p:tav>
                                        <p:tav tm="100000">
                                          <p:val>
                                            <p:strVal val="#ppt_y"/>
                                          </p:val>
                                        </p:tav>
                                      </p:tavLst>
                                    </p:anim>
                                    <p:animEffect transition="in" filter="fade">
                                      <p:cBhvr>
                                        <p:cTn id="33" dur="1000" decel="50000">
                                          <p:stCondLst>
                                            <p:cond delay="0"/>
                                          </p:stCondLst>
                                        </p:cTn>
                                        <p:tgtEl>
                                          <p:spTgt spid="126979">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26986">
                                            <p:txEl>
                                              <p:pRg st="0" end="0"/>
                                            </p:txEl>
                                          </p:spTgt>
                                        </p:tgtEl>
                                        <p:attrNameLst>
                                          <p:attrName>style.visibility</p:attrName>
                                        </p:attrNameLst>
                                      </p:cBhvr>
                                      <p:to>
                                        <p:strVal val="visible"/>
                                      </p:to>
                                    </p:set>
                                    <p:animEffect transition="in" filter="fade">
                                      <p:cBhvr>
                                        <p:cTn id="48" dur="500"/>
                                        <p:tgtEl>
                                          <p:spTgt spid="1269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91" grpId="0" animBg="1"/>
      <p:bldP spid="126979" grpId="0" build="p"/>
      <p:bldP spid="126986"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الرومان</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2849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l="9489" r="2190"/>
          <a:stretch>
            <a:fillRect/>
          </a:stretch>
        </p:blipFill>
        <p:spPr bwMode="auto">
          <a:xfrm>
            <a:off x="0" y="0"/>
            <a:ext cx="9220200" cy="6908800"/>
          </a:xfrm>
          <a:prstGeom prst="rect">
            <a:avLst/>
          </a:prstGeom>
          <a:noFill/>
          <a:ln w="9525">
            <a:noFill/>
            <a:miter lim="800000"/>
            <a:headEnd/>
            <a:tailEnd/>
          </a:ln>
          <a:effectLst>
            <a:outerShdw blurRad="63500" dist="38099" dir="2700000" algn="ctr" rotWithShape="0">
              <a:schemeClr val="tx1">
                <a:alpha val="74998"/>
              </a:schemeClr>
            </a:outerShdw>
          </a:effectLst>
        </p:spPr>
      </p:pic>
      <p:sp>
        <p:nvSpPr>
          <p:cNvPr id="612355" name="Rectangle 3"/>
          <p:cNvSpPr>
            <a:spLocks noGrp="1" noChangeArrowheads="1"/>
          </p:cNvSpPr>
          <p:nvPr>
            <p:ph type="title" idx="4294967295"/>
          </p:nvPr>
        </p:nvSpPr>
        <p:spPr>
          <a:xfrm>
            <a:off x="533400" y="0"/>
            <a:ext cx="7772400" cy="838200"/>
          </a:xfrm>
          <a:solidFill>
            <a:schemeClr val="tx1"/>
          </a:solidFill>
          <a:effectLst>
            <a:outerShdw blurRad="63500" dist="38099" dir="2700000" algn="ctr" rotWithShape="0">
              <a:schemeClr val="tx1">
                <a:alpha val="74998"/>
              </a:schemeClr>
            </a:outerShdw>
          </a:effectLst>
        </p:spPr>
        <p:txBody>
          <a:bodyPr/>
          <a:lstStyle/>
          <a:p>
            <a:pPr eaLnBrk="1" hangingPunct="1">
              <a:defRPr/>
            </a:pPr>
            <a:r>
              <a:rPr lang="ar-JO" sz="5400" dirty="0">
                <a:solidFill>
                  <a:srgbClr val="FFFF00"/>
                </a:solidFill>
                <a:ea typeface="ＭＳ Ｐゴシック" charset="0"/>
                <a:cs typeface="Arial" panose="020B0604020202020204" pitchFamily="34" charset="0"/>
              </a:rPr>
              <a:t>قائمة الأمم</a:t>
            </a:r>
            <a:endParaRPr lang="en-US" sz="5400" dirty="0">
              <a:ea typeface="ＭＳ Ｐゴシック" charset="0"/>
              <a:cs typeface="Arial" panose="020B0604020202020204" pitchFamily="34" charset="0"/>
            </a:endParaRPr>
          </a:p>
        </p:txBody>
      </p:sp>
      <p:sp>
        <p:nvSpPr>
          <p:cNvPr id="612356" name="Text Box 4"/>
          <p:cNvSpPr txBox="1">
            <a:spLocks noChangeArrowheads="1"/>
          </p:cNvSpPr>
          <p:nvPr/>
        </p:nvSpPr>
        <p:spPr bwMode="auto">
          <a:xfrm>
            <a:off x="4059566" y="1676400"/>
            <a:ext cx="72007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نوح</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57" name="Text Box 5"/>
          <p:cNvSpPr txBox="1">
            <a:spLocks noChangeArrowheads="1"/>
          </p:cNvSpPr>
          <p:nvPr/>
        </p:nvSpPr>
        <p:spPr bwMode="auto">
          <a:xfrm>
            <a:off x="866793" y="3124200"/>
            <a:ext cx="78419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يافث</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58" name="Text Box 6"/>
          <p:cNvSpPr txBox="1">
            <a:spLocks noChangeArrowheads="1"/>
          </p:cNvSpPr>
          <p:nvPr/>
        </p:nvSpPr>
        <p:spPr bwMode="auto">
          <a:xfrm>
            <a:off x="4098832" y="3124200"/>
            <a:ext cx="64312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حام</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59" name="Text Box 7"/>
          <p:cNvSpPr txBox="1">
            <a:spLocks noChangeArrowheads="1"/>
          </p:cNvSpPr>
          <p:nvPr/>
        </p:nvSpPr>
        <p:spPr bwMode="auto">
          <a:xfrm>
            <a:off x="7333192" y="3124200"/>
            <a:ext cx="678391"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سام</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612360" name="Text Box 8"/>
          <p:cNvSpPr txBox="1">
            <a:spLocks noChangeArrowheads="1"/>
          </p:cNvSpPr>
          <p:nvPr/>
        </p:nvSpPr>
        <p:spPr bwMode="auto">
          <a:xfrm>
            <a:off x="607215" y="4038600"/>
            <a:ext cx="160973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القوقازيون</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61" name="Text Box 9"/>
          <p:cNvSpPr txBox="1">
            <a:spLocks noChangeArrowheads="1"/>
          </p:cNvSpPr>
          <p:nvPr/>
        </p:nvSpPr>
        <p:spPr bwMode="auto">
          <a:xfrm>
            <a:off x="3669206" y="4038600"/>
            <a:ext cx="1507144"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الكنعانيون</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62" name="Text Box 10"/>
          <p:cNvSpPr txBox="1">
            <a:spLocks noChangeArrowheads="1"/>
          </p:cNvSpPr>
          <p:nvPr/>
        </p:nvSpPr>
        <p:spPr bwMode="auto">
          <a:xfrm>
            <a:off x="6960572" y="4038600"/>
            <a:ext cx="140775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الساميون</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612363" name="Text Box 11"/>
          <p:cNvSpPr txBox="1">
            <a:spLocks noChangeArrowheads="1"/>
          </p:cNvSpPr>
          <p:nvPr/>
        </p:nvSpPr>
        <p:spPr bwMode="auto">
          <a:xfrm>
            <a:off x="144677" y="5105400"/>
            <a:ext cx="2550698"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الأوروبيون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والهنود الشرقيون</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64" name="Text Box 12"/>
          <p:cNvSpPr txBox="1">
            <a:spLocks noChangeArrowheads="1"/>
          </p:cNvSpPr>
          <p:nvPr/>
        </p:nvSpPr>
        <p:spPr bwMode="auto">
          <a:xfrm>
            <a:off x="3558507" y="5105400"/>
            <a:ext cx="1747594"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الأفارقة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والآسيويون</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65" name="Text Box 13"/>
          <p:cNvSpPr txBox="1">
            <a:spLocks noChangeArrowheads="1"/>
          </p:cNvSpPr>
          <p:nvPr/>
        </p:nvSpPr>
        <p:spPr bwMode="auto">
          <a:xfrm>
            <a:off x="7097568" y="5105400"/>
            <a:ext cx="1146468"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اليهود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والعرب</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612366" name="AutoShape 14"/>
          <p:cNvSpPr>
            <a:spLocks noChangeArrowheads="1"/>
          </p:cNvSpPr>
          <p:nvPr/>
        </p:nvSpPr>
        <p:spPr bwMode="auto">
          <a:xfrm rot="-1112176">
            <a:off x="2590800" y="224155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2367" name="AutoShape 15"/>
          <p:cNvSpPr>
            <a:spLocks noChangeArrowheads="1"/>
          </p:cNvSpPr>
          <p:nvPr/>
        </p:nvSpPr>
        <p:spPr bwMode="auto">
          <a:xfrm rot="-5448300">
            <a:off x="4000500" y="25527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2368" name="AutoShape 16"/>
          <p:cNvSpPr>
            <a:spLocks noChangeArrowheads="1"/>
          </p:cNvSpPr>
          <p:nvPr/>
        </p:nvSpPr>
        <p:spPr bwMode="auto">
          <a:xfrm rot="-9047274">
            <a:off x="5410200" y="22860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7760" name="Text Box 17"/>
          <p:cNvSpPr txBox="1">
            <a:spLocks noChangeArrowheads="1"/>
          </p:cNvSpPr>
          <p:nvPr/>
        </p:nvSpPr>
        <p:spPr bwMode="auto">
          <a:xfrm>
            <a:off x="8615363" y="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92</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2370" name="Text Box 18"/>
          <p:cNvSpPr txBox="1">
            <a:spLocks noChangeArrowheads="1"/>
          </p:cNvSpPr>
          <p:nvPr/>
        </p:nvSpPr>
        <p:spPr bwMode="auto">
          <a:xfrm>
            <a:off x="2133600" y="3468688"/>
            <a:ext cx="62228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سين</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12371" name="Text Box 19"/>
          <p:cNvSpPr txBox="1">
            <a:spLocks noChangeArrowheads="1"/>
          </p:cNvSpPr>
          <p:nvPr/>
        </p:nvSpPr>
        <p:spPr bwMode="auto">
          <a:xfrm>
            <a:off x="1676400" y="4876800"/>
            <a:ext cx="75854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سيناء</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12372" name="Text Box 20"/>
          <p:cNvSpPr txBox="1">
            <a:spLocks noChangeArrowheads="1"/>
          </p:cNvSpPr>
          <p:nvPr/>
        </p:nvSpPr>
        <p:spPr bwMode="auto">
          <a:xfrm>
            <a:off x="8305800" y="1752600"/>
            <a:ext cx="68159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سينو</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12373" name="Oval 21"/>
          <p:cNvSpPr>
            <a:spLocks noChangeArrowheads="1"/>
          </p:cNvSpPr>
          <p:nvPr/>
        </p:nvSpPr>
        <p:spPr bwMode="auto">
          <a:xfrm>
            <a:off x="2743200" y="3581400"/>
            <a:ext cx="152400" cy="152400"/>
          </a:xfrm>
          <a:prstGeom prst="ellipse">
            <a:avLst/>
          </a:prstGeom>
          <a:solidFill>
            <a:schemeClr val="bg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2374" name="AutoShape 22"/>
          <p:cNvSpPr>
            <a:spLocks noChangeArrowheads="1"/>
          </p:cNvSpPr>
          <p:nvPr/>
        </p:nvSpPr>
        <p:spPr bwMode="auto">
          <a:xfrm rot="11854091" flipV="1">
            <a:off x="2743200" y="3581400"/>
            <a:ext cx="381000" cy="1752600"/>
          </a:xfrm>
          <a:prstGeom prst="curvedRightArrow">
            <a:avLst>
              <a:gd name="adj1" fmla="val 92000"/>
              <a:gd name="adj2" fmla="val 184000"/>
              <a:gd name="adj3" fmla="val 33333"/>
            </a:avLst>
          </a:prstGeom>
          <a:solidFill>
            <a:schemeClr val="bg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2375" name="Freeform 23"/>
          <p:cNvSpPr>
            <a:spLocks/>
          </p:cNvSpPr>
          <p:nvPr/>
        </p:nvSpPr>
        <p:spPr bwMode="auto">
          <a:xfrm>
            <a:off x="2895600" y="1981200"/>
            <a:ext cx="5334000" cy="1447800"/>
          </a:xfrm>
          <a:custGeom>
            <a:avLst/>
            <a:gdLst/>
            <a:ahLst/>
            <a:cxnLst>
              <a:cxn ang="0">
                <a:pos x="0" y="912"/>
              </a:cxn>
              <a:cxn ang="0">
                <a:pos x="1056" y="192"/>
              </a:cxn>
              <a:cxn ang="0">
                <a:pos x="3360" y="0"/>
              </a:cxn>
            </a:cxnLst>
            <a:rect l="0" t="0" r="r" b="b"/>
            <a:pathLst>
              <a:path w="3360" h="912">
                <a:moveTo>
                  <a:pt x="0" y="912"/>
                </a:moveTo>
                <a:cubicBezTo>
                  <a:pt x="248" y="628"/>
                  <a:pt x="496" y="344"/>
                  <a:pt x="1056" y="192"/>
                </a:cubicBezTo>
                <a:cubicBezTo>
                  <a:pt x="1616" y="40"/>
                  <a:pt x="2488" y="20"/>
                  <a:pt x="3360" y="0"/>
                </a:cubicBezTo>
              </a:path>
            </a:pathLst>
          </a:custGeom>
          <a:noFill/>
          <a:ln w="76200" cmpd="sng">
            <a:solidFill>
              <a:srgbClr val="FFFFFF"/>
            </a:solidFill>
            <a:round/>
            <a:headEnd/>
            <a:tailEnd type="triangle" w="med" len="me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76" name="Text Box 24"/>
          <p:cNvSpPr txBox="1">
            <a:spLocks noChangeArrowheads="1"/>
          </p:cNvSpPr>
          <p:nvPr/>
        </p:nvSpPr>
        <p:spPr bwMode="auto">
          <a:xfrm>
            <a:off x="6689725" y="6281738"/>
            <a:ext cx="1550425"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449263" rtl="1"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تكوين ١٠</a:t>
            </a:r>
          </a:p>
        </p:txBody>
      </p:sp>
      <p:sp>
        <p:nvSpPr>
          <p:cNvPr id="25" name="Oval 1">
            <a:extLst>
              <a:ext uri="{FF2B5EF4-FFF2-40B4-BE49-F238E27FC236}">
                <a16:creationId xmlns:a16="http://schemas.microsoft.com/office/drawing/2014/main" id="{7732F1B6-DA1F-636E-082B-0B1322098E92}"/>
              </a:ext>
            </a:extLst>
          </p:cNvPr>
          <p:cNvSpPr>
            <a:spLocks noChangeArrowheads="1"/>
          </p:cNvSpPr>
          <p:nvPr/>
        </p:nvSpPr>
        <p:spPr bwMode="auto">
          <a:xfrm>
            <a:off x="6451600" y="4964113"/>
            <a:ext cx="2513013" cy="1349375"/>
          </a:xfrm>
          <a:prstGeom prst="ellipse">
            <a:avLst/>
          </a:prstGeom>
          <a:noFill/>
          <a:ln w="10795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2" name="Text Box 24">
            <a:extLst>
              <a:ext uri="{FF2B5EF4-FFF2-40B4-BE49-F238E27FC236}">
                <a16:creationId xmlns:a16="http://schemas.microsoft.com/office/drawing/2014/main" id="{EF3604F7-1C29-315F-D6EE-ECC84B4EAFD7}"/>
              </a:ext>
            </a:extLst>
          </p:cNvPr>
          <p:cNvSpPr txBox="1">
            <a:spLocks noChangeArrowheads="1"/>
          </p:cNvSpPr>
          <p:nvPr/>
        </p:nvSpPr>
        <p:spPr bwMode="auto">
          <a:xfrm>
            <a:off x="0" y="858838"/>
            <a:ext cx="9220200"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أخبار الأيام الأول 1: 4-27</a:t>
            </a:r>
          </a:p>
        </p:txBody>
      </p:sp>
      <p:sp>
        <p:nvSpPr>
          <p:cNvPr id="3" name="TextBox 2">
            <a:extLst>
              <a:ext uri="{FF2B5EF4-FFF2-40B4-BE49-F238E27FC236}">
                <a16:creationId xmlns:a16="http://schemas.microsoft.com/office/drawing/2014/main" id="{3B42514B-98B7-144F-A992-1F980E42DF23}"/>
              </a:ext>
            </a:extLst>
          </p:cNvPr>
          <p:cNvSpPr txBox="1"/>
          <p:nvPr/>
        </p:nvSpPr>
        <p:spPr>
          <a:xfrm>
            <a:off x="1411705" y="-1299411"/>
            <a:ext cx="184731" cy="369332"/>
          </a:xfrm>
          <a:prstGeom prst="rect">
            <a:avLst/>
          </a:prstGeom>
          <a:noFill/>
        </p:spPr>
        <p:txBody>
          <a:bodyPr wrap="none" rtlCol="0">
            <a:spAutoFit/>
          </a:bodyP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73632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2356"/>
                                        </p:tgtEl>
                                        <p:attrNameLst>
                                          <p:attrName>style.visibility</p:attrName>
                                        </p:attrNameLst>
                                      </p:cBhvr>
                                      <p:to>
                                        <p:strVal val="visible"/>
                                      </p:to>
                                    </p:set>
                                    <p:animEffect transition="in" filter="fade">
                                      <p:cBhvr>
                                        <p:cTn id="7" dur="500"/>
                                        <p:tgtEl>
                                          <p:spTgt spid="6123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2366"/>
                                        </p:tgtEl>
                                        <p:attrNameLst>
                                          <p:attrName>style.visibility</p:attrName>
                                        </p:attrNameLst>
                                      </p:cBhvr>
                                      <p:to>
                                        <p:strVal val="visible"/>
                                      </p:to>
                                    </p:set>
                                    <p:animEffect transition="in" filter="fade">
                                      <p:cBhvr>
                                        <p:cTn id="12" dur="500"/>
                                        <p:tgtEl>
                                          <p:spTgt spid="61236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12357"/>
                                        </p:tgtEl>
                                        <p:attrNameLst>
                                          <p:attrName>style.visibility</p:attrName>
                                        </p:attrNameLst>
                                      </p:cBhvr>
                                      <p:to>
                                        <p:strVal val="visible"/>
                                      </p:to>
                                    </p:set>
                                    <p:animEffect transition="in" filter="fade">
                                      <p:cBhvr>
                                        <p:cTn id="15" dur="500"/>
                                        <p:tgtEl>
                                          <p:spTgt spid="61235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12367"/>
                                        </p:tgtEl>
                                        <p:attrNameLst>
                                          <p:attrName>style.visibility</p:attrName>
                                        </p:attrNameLst>
                                      </p:cBhvr>
                                      <p:to>
                                        <p:strVal val="visible"/>
                                      </p:to>
                                    </p:set>
                                    <p:animEffect transition="in" filter="fade">
                                      <p:cBhvr>
                                        <p:cTn id="20" dur="500"/>
                                        <p:tgtEl>
                                          <p:spTgt spid="61236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12358"/>
                                        </p:tgtEl>
                                        <p:attrNameLst>
                                          <p:attrName>style.visibility</p:attrName>
                                        </p:attrNameLst>
                                      </p:cBhvr>
                                      <p:to>
                                        <p:strVal val="visible"/>
                                      </p:to>
                                    </p:set>
                                    <p:animEffect transition="in" filter="fade">
                                      <p:cBhvr>
                                        <p:cTn id="23" dur="500"/>
                                        <p:tgtEl>
                                          <p:spTgt spid="61235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12368"/>
                                        </p:tgtEl>
                                        <p:attrNameLst>
                                          <p:attrName>style.visibility</p:attrName>
                                        </p:attrNameLst>
                                      </p:cBhvr>
                                      <p:to>
                                        <p:strVal val="visible"/>
                                      </p:to>
                                    </p:set>
                                    <p:animEffect transition="in" filter="fade">
                                      <p:cBhvr>
                                        <p:cTn id="28" dur="500"/>
                                        <p:tgtEl>
                                          <p:spTgt spid="61236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12359"/>
                                        </p:tgtEl>
                                        <p:attrNameLst>
                                          <p:attrName>style.visibility</p:attrName>
                                        </p:attrNameLst>
                                      </p:cBhvr>
                                      <p:to>
                                        <p:strVal val="visible"/>
                                      </p:to>
                                    </p:set>
                                    <p:animEffect transition="in" filter="fade">
                                      <p:cBhvr>
                                        <p:cTn id="31" dur="500"/>
                                        <p:tgtEl>
                                          <p:spTgt spid="61235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12360"/>
                                        </p:tgtEl>
                                        <p:attrNameLst>
                                          <p:attrName>style.visibility</p:attrName>
                                        </p:attrNameLst>
                                      </p:cBhvr>
                                      <p:to>
                                        <p:strVal val="visible"/>
                                      </p:to>
                                    </p:set>
                                    <p:animEffect transition="in" filter="fade">
                                      <p:cBhvr>
                                        <p:cTn id="36" dur="500"/>
                                        <p:tgtEl>
                                          <p:spTgt spid="61236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12363"/>
                                        </p:tgtEl>
                                        <p:attrNameLst>
                                          <p:attrName>style.visibility</p:attrName>
                                        </p:attrNameLst>
                                      </p:cBhvr>
                                      <p:to>
                                        <p:strVal val="visible"/>
                                      </p:to>
                                    </p:set>
                                    <p:animEffect transition="in" filter="fade">
                                      <p:cBhvr>
                                        <p:cTn id="41" dur="500"/>
                                        <p:tgtEl>
                                          <p:spTgt spid="61236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12361"/>
                                        </p:tgtEl>
                                        <p:attrNameLst>
                                          <p:attrName>style.visibility</p:attrName>
                                        </p:attrNameLst>
                                      </p:cBhvr>
                                      <p:to>
                                        <p:strVal val="visible"/>
                                      </p:to>
                                    </p:set>
                                    <p:animEffect transition="in" filter="fade">
                                      <p:cBhvr>
                                        <p:cTn id="46" dur="500"/>
                                        <p:tgtEl>
                                          <p:spTgt spid="61236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12364"/>
                                        </p:tgtEl>
                                        <p:attrNameLst>
                                          <p:attrName>style.visibility</p:attrName>
                                        </p:attrNameLst>
                                      </p:cBhvr>
                                      <p:to>
                                        <p:strVal val="visible"/>
                                      </p:to>
                                    </p:set>
                                    <p:animEffect transition="in" filter="fade">
                                      <p:cBhvr>
                                        <p:cTn id="51" dur="500"/>
                                        <p:tgtEl>
                                          <p:spTgt spid="61236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12362"/>
                                        </p:tgtEl>
                                        <p:attrNameLst>
                                          <p:attrName>style.visibility</p:attrName>
                                        </p:attrNameLst>
                                      </p:cBhvr>
                                      <p:to>
                                        <p:strVal val="visible"/>
                                      </p:to>
                                    </p:set>
                                    <p:animEffect transition="in" filter="fade">
                                      <p:cBhvr>
                                        <p:cTn id="56" dur="500"/>
                                        <p:tgtEl>
                                          <p:spTgt spid="612362"/>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12365"/>
                                        </p:tgtEl>
                                        <p:attrNameLst>
                                          <p:attrName>style.visibility</p:attrName>
                                        </p:attrNameLst>
                                      </p:cBhvr>
                                      <p:to>
                                        <p:strVal val="visible"/>
                                      </p:to>
                                    </p:set>
                                    <p:animEffect transition="in" filter="fade">
                                      <p:cBhvr>
                                        <p:cTn id="61" dur="500"/>
                                        <p:tgtEl>
                                          <p:spTgt spid="61236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12373"/>
                                        </p:tgtEl>
                                        <p:attrNameLst>
                                          <p:attrName>style.visibility</p:attrName>
                                        </p:attrNameLst>
                                      </p:cBhvr>
                                      <p:to>
                                        <p:strVal val="visible"/>
                                      </p:to>
                                    </p:set>
                                    <p:animEffect transition="in" filter="fade">
                                      <p:cBhvr>
                                        <p:cTn id="66" dur="500"/>
                                        <p:tgtEl>
                                          <p:spTgt spid="612373"/>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12370"/>
                                        </p:tgtEl>
                                        <p:attrNameLst>
                                          <p:attrName>style.visibility</p:attrName>
                                        </p:attrNameLst>
                                      </p:cBhvr>
                                      <p:to>
                                        <p:strVal val="visible"/>
                                      </p:to>
                                    </p:set>
                                    <p:animEffect transition="in" filter="fade">
                                      <p:cBhvr>
                                        <p:cTn id="71" dur="500"/>
                                        <p:tgtEl>
                                          <p:spTgt spid="612370"/>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612374"/>
                                        </p:tgtEl>
                                        <p:attrNameLst>
                                          <p:attrName>style.visibility</p:attrName>
                                        </p:attrNameLst>
                                      </p:cBhvr>
                                      <p:to>
                                        <p:strVal val="visible"/>
                                      </p:to>
                                    </p:set>
                                    <p:animEffect transition="in" filter="wipe(up)">
                                      <p:cBhvr>
                                        <p:cTn id="76" dur="500"/>
                                        <p:tgtEl>
                                          <p:spTgt spid="612374"/>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612371"/>
                                        </p:tgtEl>
                                        <p:attrNameLst>
                                          <p:attrName>style.visibility</p:attrName>
                                        </p:attrNameLst>
                                      </p:cBhvr>
                                      <p:to>
                                        <p:strVal val="visible"/>
                                      </p:to>
                                    </p:set>
                                    <p:animEffect transition="in" filter="fade">
                                      <p:cBhvr>
                                        <p:cTn id="81" dur="500"/>
                                        <p:tgtEl>
                                          <p:spTgt spid="61237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8" fill="hold" nodeType="clickEffect">
                                  <p:stCondLst>
                                    <p:cond delay="0"/>
                                  </p:stCondLst>
                                  <p:childTnLst>
                                    <p:set>
                                      <p:cBhvr>
                                        <p:cTn id="85" dur="1" fill="hold">
                                          <p:stCondLst>
                                            <p:cond delay="0"/>
                                          </p:stCondLst>
                                        </p:cTn>
                                        <p:tgtEl>
                                          <p:spTgt spid="612375"/>
                                        </p:tgtEl>
                                        <p:attrNameLst>
                                          <p:attrName>style.visibility</p:attrName>
                                        </p:attrNameLst>
                                      </p:cBhvr>
                                      <p:to>
                                        <p:strVal val="visible"/>
                                      </p:to>
                                    </p:set>
                                    <p:animEffect transition="in" filter="wipe(left)">
                                      <p:cBhvr>
                                        <p:cTn id="86" dur="500"/>
                                        <p:tgtEl>
                                          <p:spTgt spid="61237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612372"/>
                                        </p:tgtEl>
                                        <p:attrNameLst>
                                          <p:attrName>style.visibility</p:attrName>
                                        </p:attrNameLst>
                                      </p:cBhvr>
                                      <p:to>
                                        <p:strVal val="visible"/>
                                      </p:to>
                                    </p:set>
                                    <p:animEffect transition="in" filter="fade">
                                      <p:cBhvr>
                                        <p:cTn id="91" dur="500"/>
                                        <p:tgtEl>
                                          <p:spTgt spid="612372"/>
                                        </p:tgtEl>
                                      </p:cBhvr>
                                    </p:animEffect>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randombar(horizontal)">
                                      <p:cBhvr>
                                        <p:cTn id="9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6" grpId="0" autoUpdateAnimBg="0"/>
      <p:bldP spid="612357" grpId="0" autoUpdateAnimBg="0"/>
      <p:bldP spid="612358" grpId="0" autoUpdateAnimBg="0"/>
      <p:bldP spid="612359" grpId="0" autoUpdateAnimBg="0"/>
      <p:bldP spid="612360" grpId="0" autoUpdateAnimBg="0"/>
      <p:bldP spid="612361" grpId="0" autoUpdateAnimBg="0"/>
      <p:bldP spid="612362" grpId="0" autoUpdateAnimBg="0"/>
      <p:bldP spid="612363" grpId="0" autoUpdateAnimBg="0"/>
      <p:bldP spid="612364" grpId="0" autoUpdateAnimBg="0"/>
      <p:bldP spid="612365" grpId="0" autoUpdateAnimBg="0"/>
      <p:bldP spid="612366" grpId="0" animBg="1"/>
      <p:bldP spid="612367" grpId="0" animBg="1"/>
      <p:bldP spid="612368" grpId="0" animBg="1"/>
      <p:bldP spid="612370" grpId="0" autoUpdateAnimBg="0"/>
      <p:bldP spid="612371" grpId="0" autoUpdateAnimBg="0"/>
      <p:bldP spid="612372" grpId="0" autoUpdateAnimBg="0"/>
      <p:bldP spid="612373" grpId="0" animBg="1"/>
      <p:bldP spid="612374" grpId="0" animBg="1"/>
      <p:bldP spid="2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3833501" cy="5343896"/>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دمر الرومان</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 الهيكل اليهودي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في 70م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وجعلوا أورشليم وثنية في 132م</a:t>
            </a:r>
            <a:endParaRPr lang="en-US" sz="3600" dirty="0">
              <a:effectLst>
                <a:glow rad="127000">
                  <a:schemeClr val="tx1"/>
                </a:glow>
              </a:effectLst>
              <a:ea typeface="ＭＳ Ｐゴシック" charset="0"/>
            </a:endParaRPr>
          </a:p>
        </p:txBody>
      </p:sp>
      <p:pic>
        <p:nvPicPr>
          <p:cNvPr id="4" name="Picture 3">
            <a:extLst>
              <a:ext uri="{FF2B5EF4-FFF2-40B4-BE49-F238E27FC236}">
                <a16:creationId xmlns:a16="http://schemas.microsoft.com/office/drawing/2014/main" id="{E8EE71C5-541F-7F7E-FF70-2F919291E5E7}"/>
              </a:ext>
            </a:extLst>
          </p:cNvPr>
          <p:cNvPicPr>
            <a:picLocks noChangeAspect="1"/>
          </p:cNvPicPr>
          <p:nvPr/>
        </p:nvPicPr>
        <p:blipFill>
          <a:blip r:embed="rId3"/>
          <a:stretch>
            <a:fillRect/>
          </a:stretch>
        </p:blipFill>
        <p:spPr>
          <a:xfrm>
            <a:off x="3833502" y="0"/>
            <a:ext cx="5310497" cy="5343896"/>
          </a:xfrm>
          <a:prstGeom prst="rect">
            <a:avLst/>
          </a:prstGeom>
        </p:spPr>
      </p:pic>
      <p:sp>
        <p:nvSpPr>
          <p:cNvPr id="2" name="Rectangle 2">
            <a:extLst>
              <a:ext uri="{FF2B5EF4-FFF2-40B4-BE49-F238E27FC236}">
                <a16:creationId xmlns:a16="http://schemas.microsoft.com/office/drawing/2014/main" id="{D3212ED7-C88D-0082-3265-2DA51B13E25E}"/>
              </a:ext>
            </a:extLst>
          </p:cNvPr>
          <p:cNvSpPr txBox="1">
            <a:spLocks noChangeArrowheads="1"/>
          </p:cNvSpPr>
          <p:nvPr/>
        </p:nvSpPr>
        <p:spPr bwMode="auto">
          <a:xfrm>
            <a:off x="0" y="5393679"/>
            <a:ext cx="9143999" cy="145773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effectLst>
                  <a:glow rad="127000">
                    <a:schemeClr val="tx1"/>
                  </a:glow>
                </a:effectLst>
                <a:latin typeface="Arial" panose="020B0604020202020204" pitchFamily="34" charset="0"/>
                <a:ea typeface="ＭＳ Ｐゴシック" charset="0"/>
                <a:cs typeface="Arial" panose="020B0604020202020204" pitchFamily="34" charset="0"/>
              </a:rPr>
              <a:t>حتى أن روما أعادت تسمية إسرائيل باسم فلسطين على اسم الفلسطينيين الذين جاءوا من بحر إيجة سعياً لمحو أي مطالبة يهودية بالمدينة</a:t>
            </a:r>
            <a:endParaRPr lang="en-US" sz="28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237492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الكاثوليك</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816884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sz="4000" dirty="0">
                <a:effectLst>
                  <a:glow rad="876300">
                    <a:schemeClr val="tx1"/>
                  </a:glow>
                </a:effectLst>
                <a:ea typeface="ＭＳ Ｐゴシック" charset="0"/>
              </a:rPr>
              <a:t>لاهوت وممارسة الكاثوليك</a:t>
            </a:r>
            <a:endParaRPr lang="en-US" sz="4000" dirty="0">
              <a:effectLst>
                <a:glow rad="876300">
                  <a:schemeClr val="tx1"/>
                </a:glow>
              </a:effectLst>
              <a:ea typeface="ＭＳ Ｐゴシック" charset="0"/>
            </a:endParaRPr>
          </a:p>
        </p:txBody>
      </p:sp>
      <p:sp>
        <p:nvSpPr>
          <p:cNvPr id="4" name="Rectangle 2"/>
          <p:cNvSpPr txBox="1">
            <a:spLocks noChangeArrowheads="1"/>
          </p:cNvSpPr>
          <p:nvPr/>
        </p:nvSpPr>
        <p:spPr bwMode="auto">
          <a:xfrm>
            <a:off x="110288" y="1730158"/>
            <a:ext cx="2101294"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spc="-100" dirty="0">
                <a:solidFill>
                  <a:schemeClr val="tx1"/>
                </a:solidFill>
                <a:latin typeface="Arial" panose="020B0604020202020204" pitchFamily="34" charset="0"/>
                <a:ea typeface="ＭＳ Ｐゴシック" charset="0"/>
                <a:cs typeface="Arial" panose="020B0604020202020204" pitchFamily="34" charset="0"/>
              </a:rPr>
              <a:t>قالوا أن الكنيسة هي إسرائيل الجديدة</a:t>
            </a:r>
            <a:endParaRPr lang="en-US" sz="3600" b="1" spc="-10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2390443"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spc="-100" dirty="0">
                <a:solidFill>
                  <a:schemeClr val="tx1"/>
                </a:solidFill>
                <a:latin typeface="Arial" panose="020B0604020202020204" pitchFamily="34" charset="0"/>
                <a:ea typeface="ＭＳ Ｐゴシック" charset="0"/>
                <a:cs typeface="Arial" panose="020B0604020202020204" pitchFamily="34" charset="0"/>
              </a:rPr>
              <a:t>استبدلوا إسرائيل</a:t>
            </a:r>
            <a:endParaRPr lang="en-US" sz="3600" b="1" spc="-10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670599"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spc="-100" dirty="0">
                <a:solidFill>
                  <a:schemeClr val="tx1"/>
                </a:solidFill>
                <a:latin typeface="Arial" panose="020B0604020202020204" pitchFamily="34" charset="0"/>
                <a:ea typeface="ＭＳ Ｐゴシック" charset="0"/>
                <a:cs typeface="Arial" panose="020B0604020202020204" pitchFamily="34" charset="0"/>
              </a:rPr>
              <a:t>احترقروا اليهود</a:t>
            </a:r>
            <a:endParaRPr lang="en-US" sz="3600" b="1" spc="-10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2" name="Notched Right Arrow 1"/>
          <p:cNvSpPr/>
          <p:nvPr/>
        </p:nvSpPr>
        <p:spPr bwMode="auto">
          <a:xfrm>
            <a:off x="2040985" y="3251853"/>
            <a:ext cx="816975" cy="921412"/>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b="1" dirty="0">
              <a:solidFill>
                <a:srgbClr val="000000"/>
              </a:solidFill>
              <a:latin typeface="Arial" panose="020B0604020202020204" pitchFamily="34" charset="0"/>
              <a:cs typeface="Arial" panose="020B0604020202020204" pitchFamily="34" charset="0"/>
            </a:endParaRPr>
          </a:p>
        </p:txBody>
      </p:sp>
      <p:sp>
        <p:nvSpPr>
          <p:cNvPr id="7" name="Notched Right Arrow 6"/>
          <p:cNvSpPr/>
          <p:nvPr/>
        </p:nvSpPr>
        <p:spPr bwMode="auto">
          <a:xfrm>
            <a:off x="4322497" y="3251853"/>
            <a:ext cx="816975" cy="921412"/>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b="1" dirty="0">
              <a:solidFill>
                <a:srgbClr val="000000"/>
              </a:solidFill>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6950756"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spc="-100" dirty="0">
                <a:solidFill>
                  <a:schemeClr val="tx1"/>
                </a:solidFill>
                <a:latin typeface="Arial" panose="020B0604020202020204" pitchFamily="34" charset="0"/>
                <a:ea typeface="ＭＳ Ｐゴシック" charset="0"/>
                <a:cs typeface="Arial" panose="020B0604020202020204" pitchFamily="34" charset="0"/>
              </a:rPr>
              <a:t>ظلموا </a:t>
            </a:r>
          </a:p>
          <a:p>
            <a:pPr defTabSz="914400">
              <a:defRPr/>
            </a:pPr>
            <a:r>
              <a:rPr lang="ar-JO" sz="3600" b="1" spc="-100" dirty="0">
                <a:solidFill>
                  <a:schemeClr val="tx1"/>
                </a:solidFill>
                <a:latin typeface="Arial" panose="020B0604020202020204" pitchFamily="34" charset="0"/>
                <a:ea typeface="ＭＳ Ｐゴシック" charset="0"/>
                <a:cs typeface="Arial" panose="020B0604020202020204" pitchFamily="34" charset="0"/>
              </a:rPr>
              <a:t>اليهود</a:t>
            </a:r>
            <a:endParaRPr lang="en-US" sz="3600" b="1" spc="-10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9" name="Notched Right Arrow 8"/>
          <p:cNvSpPr/>
          <p:nvPr/>
        </p:nvSpPr>
        <p:spPr bwMode="auto">
          <a:xfrm>
            <a:off x="6606901" y="3251853"/>
            <a:ext cx="816975" cy="921412"/>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60662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المسلمون</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833857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2795C5-7229-E01F-95B2-070818B560C4}"/>
              </a:ext>
            </a:extLst>
          </p:cNvPr>
          <p:cNvPicPr>
            <a:picLocks noChangeAspect="1"/>
          </p:cNvPicPr>
          <p:nvPr/>
        </p:nvPicPr>
        <p:blipFill>
          <a:blip r:embed="rId3"/>
          <a:stretch>
            <a:fillRect/>
          </a:stretch>
        </p:blipFill>
        <p:spPr>
          <a:xfrm>
            <a:off x="0" y="3711"/>
            <a:ext cx="9148954" cy="6854289"/>
          </a:xfrm>
          <a:prstGeom prst="rect">
            <a:avLst/>
          </a:prstGeom>
        </p:spPr>
      </p:pic>
      <p:sp>
        <p:nvSpPr>
          <p:cNvPr id="900098" name="Rectangle 2"/>
          <p:cNvSpPr>
            <a:spLocks noGrp="1" noChangeArrowheads="1"/>
          </p:cNvSpPr>
          <p:nvPr>
            <p:ph type="ctrTitle"/>
          </p:nvPr>
        </p:nvSpPr>
        <p:spPr>
          <a:xfrm>
            <a:off x="-4954" y="1270926"/>
            <a:ext cx="9143999" cy="448295"/>
          </a:xfrm>
          <a:solidFill>
            <a:schemeClr val="bg1"/>
          </a:solidFill>
          <a:effectLst/>
        </p:spPr>
        <p:txBody>
          <a:bodyPr/>
          <a:lstStyle/>
          <a:p>
            <a:pPr>
              <a:defRPr/>
            </a:pPr>
            <a:r>
              <a:rPr lang="en-US" dirty="0" err="1">
                <a:solidFill>
                  <a:schemeClr val="tx2"/>
                </a:solidFill>
                <a:effectLst>
                  <a:glow rad="127000">
                    <a:schemeClr val="bg1"/>
                  </a:glow>
                </a:effectLst>
                <a:ea typeface="ＭＳ Ｐゴシック" charset="0"/>
                <a:cs typeface="ＭＳ Ｐゴシック" charset="0"/>
              </a:rPr>
              <a:t>thereligionofpeace.com</a:t>
            </a:r>
            <a:endParaRPr lang="en-US" dirty="0">
              <a:solidFill>
                <a:schemeClr val="tx2"/>
              </a:solidFill>
              <a:effectLst>
                <a:glow rad="127000">
                  <a:schemeClr val="bg1"/>
                </a:glow>
              </a:effectLst>
              <a:ea typeface="ＭＳ Ｐゴシック" charset="0"/>
              <a:cs typeface="ＭＳ Ｐゴシック" charset="0"/>
            </a:endParaRPr>
          </a:p>
        </p:txBody>
      </p:sp>
      <p:sp>
        <p:nvSpPr>
          <p:cNvPr id="2" name="Rectangle 2">
            <a:extLst>
              <a:ext uri="{FF2B5EF4-FFF2-40B4-BE49-F238E27FC236}">
                <a16:creationId xmlns:a16="http://schemas.microsoft.com/office/drawing/2014/main" id="{F67A5BCA-D008-CF8A-6C35-79F877D34A4C}"/>
              </a:ext>
            </a:extLst>
          </p:cNvPr>
          <p:cNvSpPr txBox="1">
            <a:spLocks noChangeArrowheads="1"/>
          </p:cNvSpPr>
          <p:nvPr/>
        </p:nvSpPr>
        <p:spPr bwMode="auto">
          <a:xfrm>
            <a:off x="7432" y="3883025"/>
            <a:ext cx="9143999" cy="946150"/>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تحديثات يومية للإرهاب الإسلامي ضد </a:t>
            </a:r>
          </a:p>
          <a:p>
            <a:pPr defTabSz="914400">
              <a:defRPr/>
            </a:pPr>
            <a:r>
              <a:rPr lang="ar-JO" sz="3600" b="1" kern="0"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اليهود والمسيحيين وغيرهم.</a:t>
            </a:r>
            <a:endParaRPr lang="en-US" sz="3600" b="1" kern="0"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E3B33AB4-B69F-2F62-B1C8-D75B58EE93CF}"/>
              </a:ext>
            </a:extLst>
          </p:cNvPr>
          <p:cNvSpPr txBox="1">
            <a:spLocks noChangeArrowheads="1"/>
          </p:cNvSpPr>
          <p:nvPr/>
        </p:nvSpPr>
        <p:spPr bwMode="auto">
          <a:xfrm rot="16200000">
            <a:off x="-1877870" y="2044153"/>
            <a:ext cx="4479239" cy="390930"/>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b="1" kern="0"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9 تشرين ثاني 2023</a:t>
            </a:r>
            <a:endParaRPr lang="en-US" b="1" kern="0"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7648971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الصليبيون</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950585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618134"/>
            <a:ext cx="9144000" cy="1239865"/>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تم إحضار اليهود من فرنسا ليقرضوا الأموال بهدف بناء قلاع إنجلترا</a:t>
            </a:r>
            <a:endParaRPr lang="en-US" sz="3600" dirty="0">
              <a:effectLst>
                <a:glow rad="127000">
                  <a:schemeClr val="tx1"/>
                </a:glow>
              </a:effectLst>
              <a:ea typeface="ＭＳ Ｐゴシック" charset="0"/>
            </a:endParaRPr>
          </a:p>
        </p:txBody>
      </p:sp>
      <p:pic>
        <p:nvPicPr>
          <p:cNvPr id="12" name="Picture 11">
            <a:extLst>
              <a:ext uri="{FF2B5EF4-FFF2-40B4-BE49-F238E27FC236}">
                <a16:creationId xmlns:a16="http://schemas.microsoft.com/office/drawing/2014/main" id="{641327F0-8EF3-E30F-21EF-217EF1C82B68}"/>
              </a:ext>
            </a:extLst>
          </p:cNvPr>
          <p:cNvPicPr>
            <a:picLocks noChangeAspect="1"/>
          </p:cNvPicPr>
          <p:nvPr/>
        </p:nvPicPr>
        <p:blipFill>
          <a:blip r:embed="rId3"/>
          <a:stretch>
            <a:fillRect/>
          </a:stretch>
        </p:blipFill>
        <p:spPr>
          <a:xfrm>
            <a:off x="-1" y="0"/>
            <a:ext cx="9143999" cy="5618135"/>
          </a:xfrm>
          <a:prstGeom prst="rect">
            <a:avLst/>
          </a:prstGeom>
        </p:spPr>
      </p:pic>
    </p:spTree>
    <p:extLst>
      <p:ext uri="{BB962C8B-B14F-4D97-AF65-F5344CB8AC3E}">
        <p14:creationId xmlns:p14="http://schemas.microsoft.com/office/powerpoint/2010/main" val="52108524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atercolour drawing of a medieval crowd with torches and weapons gathered outside a burning wooden tower on top of motte">
            <a:extLst>
              <a:ext uri="{FF2B5EF4-FFF2-40B4-BE49-F238E27FC236}">
                <a16:creationId xmlns:a16="http://schemas.microsoft.com/office/drawing/2014/main" id="{B4859F8F-C891-AB7B-43DC-B99A392425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61" y="0"/>
            <a:ext cx="6580187"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677544" y="29469"/>
            <a:ext cx="4466456" cy="1948712"/>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تم إحراق اليهود في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برج كليفورد، إنجلترا</a:t>
            </a:r>
            <a:r>
              <a:rPr lang="en-US" sz="3600" dirty="0">
                <a:effectLst>
                  <a:glow rad="127000">
                    <a:schemeClr val="tx1"/>
                  </a:glow>
                </a:effectLst>
                <a:ea typeface="ＭＳ Ｐゴシック" charset="0"/>
              </a:rPr>
              <a:t> </a:t>
            </a:r>
          </a:p>
        </p:txBody>
      </p:sp>
    </p:spTree>
    <p:extLst>
      <p:ext uri="{BB962C8B-B14F-4D97-AF65-F5344CB8AC3E}">
        <p14:creationId xmlns:p14="http://schemas.microsoft.com/office/powerpoint/2010/main" val="167247732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الإسبان</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86779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580"/>
            <a:ext cx="9143999" cy="853682"/>
          </a:xfrm>
          <a:effectLst/>
        </p:spPr>
        <p:txBody>
          <a:bodyPr/>
          <a:lstStyle/>
          <a:p>
            <a:pPr>
              <a:defRPr/>
            </a:pPr>
            <a:r>
              <a:rPr lang="ar-JO" dirty="0">
                <a:effectLst/>
                <a:ea typeface="ＭＳ Ｐゴシック" charset="0"/>
              </a:rPr>
              <a:t>طردت إسبانيا كل اليهود</a:t>
            </a:r>
            <a:endParaRPr lang="en-US" dirty="0">
              <a:effectLst/>
              <a:ea typeface="ＭＳ Ｐゴシック" charset="0"/>
            </a:endParaRPr>
          </a:p>
        </p:txBody>
      </p:sp>
      <p:sp>
        <p:nvSpPr>
          <p:cNvPr id="100357" name="TextBox 2"/>
          <p:cNvSpPr txBox="1">
            <a:spLocks noChangeArrowheads="1"/>
          </p:cNvSpPr>
          <p:nvPr/>
        </p:nvSpPr>
        <p:spPr bwMode="auto">
          <a:xfrm>
            <a:off x="0" y="6165373"/>
            <a:ext cx="91440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sz="2000" b="1" dirty="0">
                <a:solidFill>
                  <a:schemeClr val="bg1"/>
                </a:solidFill>
                <a:latin typeface="Arial" panose="020B0604020202020204" pitchFamily="34" charset="0"/>
                <a:cs typeface="Arial" panose="020B0604020202020204" pitchFamily="34" charset="0"/>
              </a:rPr>
              <a:t>جدارية تصور حركة مخطوطات التوراة بعد الطرد من إسبانيا، من معبد ويلشاير بوليفارد في لوس أنجلوس.</a:t>
            </a:r>
            <a:endParaRPr lang="en-US" sz="2000" b="1"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1C74CE0-7D78-75AA-ABFC-AF1BF508B20D}"/>
              </a:ext>
            </a:extLst>
          </p:cNvPr>
          <p:cNvPicPr>
            <a:picLocks noChangeAspect="1"/>
          </p:cNvPicPr>
          <p:nvPr/>
        </p:nvPicPr>
        <p:blipFill>
          <a:blip r:embed="rId4"/>
          <a:stretch>
            <a:fillRect/>
          </a:stretch>
        </p:blipFill>
        <p:spPr>
          <a:xfrm>
            <a:off x="3880" y="901925"/>
            <a:ext cx="9140120" cy="5263448"/>
          </a:xfrm>
          <a:prstGeom prst="rect">
            <a:avLst/>
          </a:prstGeom>
        </p:spPr>
      </p:pic>
    </p:spTree>
    <p:extLst>
      <p:ext uri="{BB962C8B-B14F-4D97-AF65-F5344CB8AC3E}">
        <p14:creationId xmlns:p14="http://schemas.microsoft.com/office/powerpoint/2010/main" val="4188759171"/>
      </p:ext>
    </p:extLst>
  </p:cSld>
  <p:clrMapOvr>
    <a:overrideClrMapping bg1="lt1" tx1="dk1" bg2="lt2" tx2="dk2" accent1="accent1" accent2="accent2" accent3="accent3" accent4="accent4" accent5="accent5" accent6="accent6" hlink="hlink" folHlink="folHlink"/>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84514" y="1297104"/>
            <a:ext cx="6574971" cy="4067849"/>
          </a:xfrm>
          <a:gradFill>
            <a:gsLst>
              <a:gs pos="0">
                <a:srgbClr val="C00000"/>
              </a:gs>
              <a:gs pos="100000">
                <a:schemeClr val="tx1"/>
              </a:gs>
            </a:gsLst>
            <a:lin ang="5400000" scaled="1"/>
          </a:gradFill>
          <a:ln w="19050">
            <a:solidFill>
              <a:schemeClr val="bg1"/>
            </a:solidFill>
          </a:ln>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كيف تعامل العالم</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مع اليهود؟</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6917587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اللوثريون</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809245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54305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698"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057400"/>
            <a:ext cx="1541463"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4" name="Rectangle 2"/>
          <p:cNvSpPr>
            <a:spLocks noGrp="1" noChangeArrowheads="1"/>
          </p:cNvSpPr>
          <p:nvPr>
            <p:ph type="ctrTitle"/>
          </p:nvPr>
        </p:nvSpPr>
        <p:spPr>
          <a:xfrm>
            <a:off x="1447800" y="76200"/>
            <a:ext cx="7696200" cy="1066800"/>
          </a:xfrm>
        </p:spPr>
        <p:txBody>
          <a:bodyPr/>
          <a:lstStyle/>
          <a:p>
            <a:pPr eaLnBrk="1" hangingPunct="1">
              <a:defRPr/>
            </a:pPr>
            <a:r>
              <a:rPr lang="ar-JO" sz="4400" dirty="0">
                <a:ea typeface="ＭＳ Ｐゴシック" charset="0"/>
                <a:cs typeface="Arial" panose="020B0604020202020204" pitchFamily="34" charset="0"/>
              </a:rPr>
              <a:t>لوثر لأتباعه</a:t>
            </a:r>
            <a:endParaRPr lang="en-US" dirty="0">
              <a:ea typeface="ＭＳ Ｐゴシック" charset="0"/>
              <a:cs typeface="Arial" panose="020B0604020202020204" pitchFamily="34" charset="0"/>
            </a:endParaRPr>
          </a:p>
        </p:txBody>
      </p:sp>
      <p:sp>
        <p:nvSpPr>
          <p:cNvPr id="120839" name="Rectangle 7"/>
          <p:cNvSpPr>
            <a:spLocks noChangeArrowheads="1"/>
          </p:cNvSpPr>
          <p:nvPr/>
        </p:nvSpPr>
        <p:spPr bwMode="auto">
          <a:xfrm>
            <a:off x="1640904" y="1371600"/>
            <a:ext cx="7503096" cy="5486400"/>
          </a:xfrm>
          <a:prstGeom prst="rect">
            <a:avLst/>
          </a:prstGeom>
          <a:solidFill>
            <a:srgbClr val="000000"/>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FFCC66"/>
              </a:buClr>
              <a:buSzPct val="65000"/>
              <a:buFont typeface="Wingdings" charset="0"/>
              <a:buNone/>
              <a:tabLst/>
              <a:defRPr/>
            </a:pPr>
            <a:r>
              <a:rPr kumimoji="0" lang="ar-JO" altLang="ja-JP"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نصيحتي إذن هي أن نعامل اليهود بلطف وأن نعلمهم الكتب المقدسة حتى يأتوا إلينا... يجب أن نرحب بهم في وسطنا ونسمح لهم بالعمل والتجارة بيننا، ثم ستتاح لهم الفرصة ليشهدوا الحياة المسيحية والعقيدة المسيحية، ولكن هل ينبغي أن يظل بعضهم عنيداً فماذا في ذلك؟ ليس كل واحد منا مسيحياً صالحاً.</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 b="6816"/>
          <a:stretch/>
        </p:blipFill>
        <p:spPr bwMode="auto">
          <a:xfrm>
            <a:off x="0" y="1"/>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9746" name="Rectangle 7"/>
          <p:cNvSpPr>
            <a:spLocks noChangeArrowheads="1"/>
          </p:cNvSpPr>
          <p:nvPr/>
        </p:nvSpPr>
        <p:spPr bwMode="auto">
          <a:xfrm>
            <a:off x="4343400" y="0"/>
            <a:ext cx="48006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1862" name="Rectangle 6"/>
          <p:cNvSpPr>
            <a:spLocks noGrp="1" noChangeArrowheads="1"/>
          </p:cNvSpPr>
          <p:nvPr>
            <p:ph type="ctrTitle"/>
          </p:nvPr>
        </p:nvSpPr>
        <p:spPr>
          <a:xfrm>
            <a:off x="152400" y="76200"/>
            <a:ext cx="8915400" cy="838200"/>
          </a:xfrm>
          <a:effectLst>
            <a:outerShdw blurRad="63500" dist="38099" dir="2700000" algn="ctr" rotWithShape="0">
              <a:srgbClr val="000000">
                <a:alpha val="74998"/>
              </a:srgbClr>
            </a:outerShdw>
          </a:effectLst>
        </p:spPr>
        <p:txBody>
          <a:bodyPr/>
          <a:lstStyle/>
          <a:p>
            <a:pPr eaLnBrk="1" hangingPunct="1">
              <a:defRPr/>
            </a:pPr>
            <a:r>
              <a:rPr lang="ar-JO" sz="4400" dirty="0">
                <a:ea typeface="ＭＳ Ｐゴシック" charset="0"/>
                <a:cs typeface="Arial" panose="020B0604020202020204" pitchFamily="34" charset="0"/>
              </a:rPr>
              <a:t>بعد أن رفض اليهود الإنجيل</a:t>
            </a:r>
            <a:endParaRPr lang="en-US" dirty="0">
              <a:ea typeface="ＭＳ Ｐゴシック" charset="0"/>
              <a:cs typeface="Arial" panose="020B0604020202020204" pitchFamily="34" charset="0"/>
            </a:endParaRPr>
          </a:p>
        </p:txBody>
      </p:sp>
      <p:sp>
        <p:nvSpPr>
          <p:cNvPr id="121864" name="Rectangle 8"/>
          <p:cNvSpPr>
            <a:spLocks noChangeArrowheads="1"/>
          </p:cNvSpPr>
          <p:nvPr/>
        </p:nvSpPr>
        <p:spPr bwMode="auto">
          <a:xfrm>
            <a:off x="36512" y="3861048"/>
            <a:ext cx="9144000" cy="2899048"/>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CC66"/>
              </a:buClr>
              <a:buSzPct val="65000"/>
              <a:buFont typeface="Wingdings" charset="0"/>
              <a:buNone/>
              <a:tabLst/>
              <a:defRPr/>
            </a:pPr>
            <a:r>
              <a:rPr kumimoji="0" lang="ar-JO" altLang="ja-JP"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أضرموا النار في مجامعهم وكل ما لا يحترق فليغطى أو يفرش بالتراب حتى لا يتمكن أحد من رؤية جمرة أو حجر منه... كذلك يجب أن تهدم منازلهم وتدمر... يجب أن يوضعوا تحت سقف واحد أو في إسطبل مثل الغجر لكي يدركوا أنهم ليسوا أسياداً في أرضنا كما يفتخرون، بل أسرى بائسين إذ يتذمرون منا أمام الله بلا انقطاع وبنحيب مرير.</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الألمان</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695175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السجناء اليهود المحررون في معسكر الإعتقال النازي </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في إيبينسي، النمسا</a:t>
            </a:r>
            <a:endParaRPr lang="en-US" sz="3200" dirty="0">
              <a:effectLst>
                <a:glow rad="127000">
                  <a:schemeClr val="tx1"/>
                </a:glow>
              </a:effectLst>
              <a:ea typeface="ＭＳ Ｐゴシック" charset="0"/>
            </a:endParaRPr>
          </a:p>
        </p:txBody>
      </p:sp>
      <p:pic>
        <p:nvPicPr>
          <p:cNvPr id="3" name="Picture 2">
            <a:extLst>
              <a:ext uri="{FF2B5EF4-FFF2-40B4-BE49-F238E27FC236}">
                <a16:creationId xmlns:a16="http://schemas.microsoft.com/office/drawing/2014/main" id="{1520CD68-2ABE-A139-BFC8-3C3159B58E08}"/>
              </a:ext>
            </a:extLst>
          </p:cNvPr>
          <p:cNvPicPr>
            <a:picLocks noChangeAspect="1"/>
          </p:cNvPicPr>
          <p:nvPr/>
        </p:nvPicPr>
        <p:blipFill>
          <a:blip r:embed="rId3"/>
          <a:stretch>
            <a:fillRect/>
          </a:stretch>
        </p:blipFill>
        <p:spPr>
          <a:xfrm>
            <a:off x="767255" y="1136383"/>
            <a:ext cx="7772400" cy="5739618"/>
          </a:xfrm>
          <a:prstGeom prst="rect">
            <a:avLst/>
          </a:prstGeom>
        </p:spPr>
      </p:pic>
    </p:spTree>
    <p:extLst>
      <p:ext uri="{BB962C8B-B14F-4D97-AF65-F5344CB8AC3E}">
        <p14:creationId xmlns:p14="http://schemas.microsoft.com/office/powerpoint/2010/main" val="296035875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5675" y="0"/>
            <a:ext cx="56435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7345" name="Title 1"/>
          <p:cNvSpPr>
            <a:spLocks noGrp="1"/>
          </p:cNvSpPr>
          <p:nvPr>
            <p:ph type="title"/>
          </p:nvPr>
        </p:nvSpPr>
        <p:spPr>
          <a:xfrm>
            <a:off x="0" y="1"/>
            <a:ext cx="4788024" cy="2420887"/>
          </a:xfrm>
        </p:spPr>
        <p:txBody>
          <a:bodyPr/>
          <a:lstStyle/>
          <a:p>
            <a:pPr algn="ctr"/>
            <a:br>
              <a:rPr lang="en-US" sz="3600" dirty="0">
                <a:solidFill>
                  <a:srgbClr val="FFFFFF"/>
                </a:solidFill>
                <a:effectLst>
                  <a:glow rad="355600">
                    <a:schemeClr val="tx1"/>
                  </a:glow>
                </a:effectLst>
                <a:ea typeface="新細明體" charset="0"/>
              </a:rPr>
            </a:br>
            <a:r>
              <a:rPr lang="ar-JO" sz="3600" dirty="0">
                <a:solidFill>
                  <a:srgbClr val="FFFFFF"/>
                </a:solidFill>
                <a:effectLst>
                  <a:glow rad="355600">
                    <a:schemeClr val="tx1"/>
                  </a:glow>
                </a:effectLst>
                <a:ea typeface="新細明體" charset="0"/>
              </a:rPr>
              <a:t>شجع هتلر اليهود </a:t>
            </a:r>
            <a:br>
              <a:rPr lang="ar-JO" sz="3600" dirty="0">
                <a:solidFill>
                  <a:srgbClr val="FFFFFF"/>
                </a:solidFill>
                <a:effectLst>
                  <a:glow rad="355600">
                    <a:schemeClr val="tx1"/>
                  </a:glow>
                </a:effectLst>
                <a:ea typeface="新細明體" charset="0"/>
              </a:rPr>
            </a:br>
            <a:r>
              <a:rPr lang="ar-JO" sz="3600" dirty="0">
                <a:solidFill>
                  <a:srgbClr val="FFFFFF"/>
                </a:solidFill>
                <a:effectLst>
                  <a:glow rad="355600">
                    <a:schemeClr val="tx1"/>
                  </a:glow>
                </a:effectLst>
                <a:ea typeface="新細明體" charset="0"/>
              </a:rPr>
              <a:t>للعودة إلى ديارهم</a:t>
            </a:r>
            <a:endParaRPr lang="en-US" sz="3600" dirty="0">
              <a:solidFill>
                <a:srgbClr val="FFFFFF"/>
              </a:solidFill>
              <a:effectLst>
                <a:glow rad="355600">
                  <a:schemeClr val="tx1"/>
                </a:glow>
              </a:effectLst>
              <a:ea typeface="新細明體" charset="0"/>
            </a:endParaRPr>
          </a:p>
        </p:txBody>
      </p:sp>
    </p:spTree>
    <p:extLst>
      <p:ext uri="{BB962C8B-B14F-4D97-AF65-F5344CB8AC3E}">
        <p14:creationId xmlns:p14="http://schemas.microsoft.com/office/powerpoint/2010/main" val="31617468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Title 1"/>
          <p:cNvSpPr>
            <a:spLocks noGrp="1"/>
          </p:cNvSpPr>
          <p:nvPr>
            <p:ph type="title"/>
          </p:nvPr>
        </p:nvSpPr>
        <p:spPr>
          <a:xfrm>
            <a:off x="0" y="1"/>
            <a:ext cx="4788024" cy="2420887"/>
          </a:xfrm>
        </p:spPr>
        <p:txBody>
          <a:bodyPr/>
          <a:lstStyle/>
          <a:p>
            <a:br>
              <a:rPr lang="en-US" sz="3600" dirty="0">
                <a:solidFill>
                  <a:srgbClr val="FFFFFF"/>
                </a:solidFill>
                <a:effectLst>
                  <a:glow rad="355600">
                    <a:schemeClr val="tx1"/>
                  </a:glow>
                </a:effectLst>
                <a:ea typeface="新細明體" charset="0"/>
              </a:rPr>
            </a:br>
            <a:r>
              <a:rPr lang="ar-JO" sz="3600" dirty="0">
                <a:solidFill>
                  <a:srgbClr val="FFFFFF"/>
                </a:solidFill>
                <a:effectLst>
                  <a:glow rad="355600">
                    <a:schemeClr val="tx1"/>
                  </a:glow>
                </a:effectLst>
                <a:ea typeface="新細明體" charset="0"/>
              </a:rPr>
              <a:t>شجع هتلر اليهود </a:t>
            </a:r>
            <a:br>
              <a:rPr lang="ar-JO" sz="3600" dirty="0">
                <a:solidFill>
                  <a:srgbClr val="FFFFFF"/>
                </a:solidFill>
                <a:effectLst>
                  <a:glow rad="355600">
                    <a:schemeClr val="tx1"/>
                  </a:glow>
                </a:effectLst>
                <a:ea typeface="新細明體" charset="0"/>
              </a:rPr>
            </a:br>
            <a:r>
              <a:rPr lang="ar-JO" sz="3600" dirty="0">
                <a:solidFill>
                  <a:srgbClr val="FFFFFF"/>
                </a:solidFill>
                <a:effectLst>
                  <a:glow rad="355600">
                    <a:schemeClr val="tx1"/>
                  </a:glow>
                </a:effectLst>
                <a:ea typeface="新細明體" charset="0"/>
              </a:rPr>
              <a:t>للعودة إلى ديارهم</a:t>
            </a:r>
            <a:endParaRPr lang="en-US" sz="3600" dirty="0">
              <a:solidFill>
                <a:srgbClr val="FFFFFF"/>
              </a:solidFill>
              <a:effectLst>
                <a:glow rad="355600">
                  <a:schemeClr val="tx1"/>
                </a:glow>
              </a:effectLst>
              <a:ea typeface="新細明體" charset="0"/>
            </a:endParaRPr>
          </a:p>
        </p:txBody>
      </p:sp>
      <p:grpSp>
        <p:nvGrpSpPr>
          <p:cNvPr id="9" name="Group 8">
            <a:extLst>
              <a:ext uri="{FF2B5EF4-FFF2-40B4-BE49-F238E27FC236}">
                <a16:creationId xmlns:a16="http://schemas.microsoft.com/office/drawing/2014/main" id="{4F7262DF-9C76-33EE-22EC-1733EFDC024D}"/>
              </a:ext>
            </a:extLst>
          </p:cNvPr>
          <p:cNvGrpSpPr/>
          <p:nvPr/>
        </p:nvGrpSpPr>
        <p:grpSpPr>
          <a:xfrm>
            <a:off x="4605" y="2420888"/>
            <a:ext cx="9135229" cy="4437111"/>
            <a:chOff x="4605" y="2420888"/>
            <a:chExt cx="9135229" cy="4437111"/>
          </a:xfrm>
        </p:grpSpPr>
        <p:grpSp>
          <p:nvGrpSpPr>
            <p:cNvPr id="5" name="Group 4">
              <a:extLst>
                <a:ext uri="{FF2B5EF4-FFF2-40B4-BE49-F238E27FC236}">
                  <a16:creationId xmlns:a16="http://schemas.microsoft.com/office/drawing/2014/main" id="{6DF8AD3D-1718-CB98-1C83-6BC626CC3ACC}"/>
                </a:ext>
              </a:extLst>
            </p:cNvPr>
            <p:cNvGrpSpPr/>
            <p:nvPr/>
          </p:nvGrpSpPr>
          <p:grpSpPr>
            <a:xfrm>
              <a:off x="4605" y="2420888"/>
              <a:ext cx="9135229" cy="4437111"/>
              <a:chOff x="4605" y="2420888"/>
              <a:chExt cx="9135229" cy="4437111"/>
            </a:xfrm>
          </p:grpSpPr>
          <p:pic>
            <p:nvPicPr>
              <p:cNvPr id="2" name="Picture 1"/>
              <p:cNvPicPr>
                <a:picLocks noChangeAspect="1"/>
              </p:cNvPicPr>
              <p:nvPr/>
            </p:nvPicPr>
            <p:blipFill>
              <a:blip r:embed="rId3"/>
              <a:stretch>
                <a:fillRect/>
              </a:stretch>
            </p:blipFill>
            <p:spPr>
              <a:xfrm>
                <a:off x="4605" y="2420888"/>
                <a:ext cx="9135229" cy="4437111"/>
              </a:xfrm>
              <a:prstGeom prst="rect">
                <a:avLst/>
              </a:prstGeom>
            </p:spPr>
          </p:pic>
          <p:sp>
            <p:nvSpPr>
              <p:cNvPr id="3" name="Rectangle 2">
                <a:extLst>
                  <a:ext uri="{FF2B5EF4-FFF2-40B4-BE49-F238E27FC236}">
                    <a16:creationId xmlns:a16="http://schemas.microsoft.com/office/drawing/2014/main" id="{0DCDF3DB-8C9A-CFCC-1B19-046AF55B22C5}"/>
                  </a:ext>
                </a:extLst>
              </p:cNvPr>
              <p:cNvSpPr/>
              <p:nvPr/>
            </p:nvSpPr>
            <p:spPr bwMode="auto">
              <a:xfrm>
                <a:off x="6528599" y="2797814"/>
                <a:ext cx="2134137" cy="742908"/>
              </a:xfrm>
              <a:prstGeom prst="rect">
                <a:avLst/>
              </a:prstGeom>
              <a:solidFill>
                <a:srgbClr val="FCFEFD"/>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6" name="Rectangle 5">
                <a:extLst>
                  <a:ext uri="{FF2B5EF4-FFF2-40B4-BE49-F238E27FC236}">
                    <a16:creationId xmlns:a16="http://schemas.microsoft.com/office/drawing/2014/main" id="{0E2B0B1E-56F4-48FD-ADA9-DD6C3E1C3A36}"/>
                  </a:ext>
                </a:extLst>
              </p:cNvPr>
              <p:cNvSpPr/>
              <p:nvPr/>
            </p:nvSpPr>
            <p:spPr bwMode="auto">
              <a:xfrm>
                <a:off x="7263569" y="3585666"/>
                <a:ext cx="1399166" cy="579934"/>
              </a:xfrm>
              <a:prstGeom prst="rect">
                <a:avLst/>
              </a:prstGeom>
              <a:solidFill>
                <a:srgbClr val="FCFEFD"/>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sp>
          <p:nvSpPr>
            <p:cNvPr id="4" name="Title 1">
              <a:extLst>
                <a:ext uri="{FF2B5EF4-FFF2-40B4-BE49-F238E27FC236}">
                  <a16:creationId xmlns:a16="http://schemas.microsoft.com/office/drawing/2014/main" id="{C30B822A-CD5E-AA1E-EF05-AE3F0A84999D}"/>
                </a:ext>
              </a:extLst>
            </p:cNvPr>
            <p:cNvSpPr txBox="1">
              <a:spLocks/>
            </p:cNvSpPr>
            <p:nvPr/>
          </p:nvSpPr>
          <p:spPr bwMode="auto">
            <a:xfrm>
              <a:off x="6528599" y="2722762"/>
              <a:ext cx="2226114" cy="8930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u="none" strike="noStrike" kern="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Jewish emigration from Germany</a:t>
              </a:r>
              <a:br>
                <a:rPr kumimoji="0" lang="en-US" sz="1800" b="1" u="none" strike="noStrike" kern="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br>
              <a:r>
                <a:rPr kumimoji="0" lang="en-US" sz="1800" b="1" u="none" strike="noStrike" kern="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1933-1938</a:t>
              </a:r>
            </a:p>
          </p:txBody>
        </p:sp>
        <p:sp>
          <p:nvSpPr>
            <p:cNvPr id="7" name="Title 1">
              <a:extLst>
                <a:ext uri="{FF2B5EF4-FFF2-40B4-BE49-F238E27FC236}">
                  <a16:creationId xmlns:a16="http://schemas.microsoft.com/office/drawing/2014/main" id="{4BD17D12-1009-05FF-FC4B-D0F7683CC590}"/>
                </a:ext>
              </a:extLst>
            </p:cNvPr>
            <p:cNvSpPr txBox="1">
              <a:spLocks/>
            </p:cNvSpPr>
            <p:nvPr/>
          </p:nvSpPr>
          <p:spPr bwMode="auto">
            <a:xfrm>
              <a:off x="7092015" y="3577644"/>
              <a:ext cx="1110084" cy="211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u="none" strike="noStrike" kern="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Route</a:t>
              </a:r>
            </a:p>
          </p:txBody>
        </p:sp>
        <p:sp>
          <p:nvSpPr>
            <p:cNvPr id="8" name="Title 1">
              <a:extLst>
                <a:ext uri="{FF2B5EF4-FFF2-40B4-BE49-F238E27FC236}">
                  <a16:creationId xmlns:a16="http://schemas.microsoft.com/office/drawing/2014/main" id="{0EC6EDB7-5AF7-E130-813D-31B9E9BE3ADD}"/>
                </a:ext>
              </a:extLst>
            </p:cNvPr>
            <p:cNvSpPr txBox="1">
              <a:spLocks/>
            </p:cNvSpPr>
            <p:nvPr/>
          </p:nvSpPr>
          <p:spPr bwMode="auto">
            <a:xfrm>
              <a:off x="7092015" y="3811803"/>
              <a:ext cx="1110084" cy="211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u="none" strike="noStrike" kern="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Number</a:t>
              </a:r>
            </a:p>
          </p:txBody>
        </p:sp>
      </p:grpSp>
    </p:spTree>
    <p:extLst>
      <p:ext uri="{BB962C8B-B14F-4D97-AF65-F5344CB8AC3E}">
        <p14:creationId xmlns:p14="http://schemas.microsoft.com/office/powerpoint/2010/main" val="30376014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AED7104A-93BD-5FDD-E106-9D68AA52970B}"/>
              </a:ext>
            </a:extLst>
          </p:cNvPr>
          <p:cNvGrpSpPr/>
          <p:nvPr/>
        </p:nvGrpSpPr>
        <p:grpSpPr>
          <a:xfrm>
            <a:off x="0" y="0"/>
            <a:ext cx="3856037" cy="6858000"/>
            <a:chOff x="0" y="0"/>
            <a:chExt cx="3856037" cy="6858000"/>
          </a:xfrm>
        </p:grpSpPr>
        <p:pic>
          <p:nvPicPr>
            <p:cNvPr id="2056" name="Picture 8" descr="Graph on anti-Semitism in Germany">
              <a:extLst>
                <a:ext uri="{FF2B5EF4-FFF2-40B4-BE49-F238E27FC236}">
                  <a16:creationId xmlns:a16="http://schemas.microsoft.com/office/drawing/2014/main" id="{46D20556-C1BD-2245-2982-5B09585BFF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56037"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686D2A43-32C2-5D57-D4E8-794EB0D0B4EC}"/>
                </a:ext>
              </a:extLst>
            </p:cNvPr>
            <p:cNvSpPr/>
            <p:nvPr/>
          </p:nvSpPr>
          <p:spPr bwMode="auto">
            <a:xfrm>
              <a:off x="89190" y="1355416"/>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6" name="Rectangle 15">
              <a:extLst>
                <a:ext uri="{FF2B5EF4-FFF2-40B4-BE49-F238E27FC236}">
                  <a16:creationId xmlns:a16="http://schemas.microsoft.com/office/drawing/2014/main" id="{49AD4E44-38B2-6599-597D-6FB542DD868F}"/>
                </a:ext>
              </a:extLst>
            </p:cNvPr>
            <p:cNvSpPr/>
            <p:nvPr/>
          </p:nvSpPr>
          <p:spPr bwMode="auto">
            <a:xfrm>
              <a:off x="117360" y="185347"/>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7" name="Rectangle 16">
              <a:extLst>
                <a:ext uri="{FF2B5EF4-FFF2-40B4-BE49-F238E27FC236}">
                  <a16:creationId xmlns:a16="http://schemas.microsoft.com/office/drawing/2014/main" id="{207D6F7A-DD8E-779C-FFD7-A8D6DF4F8512}"/>
                </a:ext>
              </a:extLst>
            </p:cNvPr>
            <p:cNvSpPr/>
            <p:nvPr/>
          </p:nvSpPr>
          <p:spPr bwMode="auto">
            <a:xfrm>
              <a:off x="126787" y="439869"/>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8" name="Rectangle 17">
              <a:extLst>
                <a:ext uri="{FF2B5EF4-FFF2-40B4-BE49-F238E27FC236}">
                  <a16:creationId xmlns:a16="http://schemas.microsoft.com/office/drawing/2014/main" id="{B73FAE0E-1C55-0163-D952-D5B0D13D2D04}"/>
                </a:ext>
              </a:extLst>
            </p:cNvPr>
            <p:cNvSpPr/>
            <p:nvPr/>
          </p:nvSpPr>
          <p:spPr bwMode="auto">
            <a:xfrm>
              <a:off x="107934" y="600124"/>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9" name="Rectangle 18">
              <a:extLst>
                <a:ext uri="{FF2B5EF4-FFF2-40B4-BE49-F238E27FC236}">
                  <a16:creationId xmlns:a16="http://schemas.microsoft.com/office/drawing/2014/main" id="{E7B0849A-AE1E-E262-F775-87EF797B76FC}"/>
                </a:ext>
              </a:extLst>
            </p:cNvPr>
            <p:cNvSpPr/>
            <p:nvPr/>
          </p:nvSpPr>
          <p:spPr bwMode="auto">
            <a:xfrm>
              <a:off x="202202" y="1910447"/>
              <a:ext cx="3172594" cy="375957"/>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0" name="Rectangle 19">
              <a:extLst>
                <a:ext uri="{FF2B5EF4-FFF2-40B4-BE49-F238E27FC236}">
                  <a16:creationId xmlns:a16="http://schemas.microsoft.com/office/drawing/2014/main" id="{F3767AEA-55A5-2CDE-76BD-789DA1575DDF}"/>
                </a:ext>
              </a:extLst>
            </p:cNvPr>
            <p:cNvSpPr/>
            <p:nvPr/>
          </p:nvSpPr>
          <p:spPr bwMode="auto">
            <a:xfrm>
              <a:off x="136214" y="6350472"/>
              <a:ext cx="3172594" cy="375957"/>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1" name="Rectangle 20">
              <a:extLst>
                <a:ext uri="{FF2B5EF4-FFF2-40B4-BE49-F238E27FC236}">
                  <a16:creationId xmlns:a16="http://schemas.microsoft.com/office/drawing/2014/main" id="{21E930C1-E216-1C97-CF25-79C69746229C}"/>
                </a:ext>
              </a:extLst>
            </p:cNvPr>
            <p:cNvSpPr/>
            <p:nvPr/>
          </p:nvSpPr>
          <p:spPr bwMode="auto">
            <a:xfrm>
              <a:off x="249445" y="2599754"/>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2" name="Rectangle 21">
              <a:extLst>
                <a:ext uri="{FF2B5EF4-FFF2-40B4-BE49-F238E27FC236}">
                  <a16:creationId xmlns:a16="http://schemas.microsoft.com/office/drawing/2014/main" id="{E9075AC4-D7EB-6732-D6D5-BF89232D74D9}"/>
                </a:ext>
              </a:extLst>
            </p:cNvPr>
            <p:cNvSpPr/>
            <p:nvPr/>
          </p:nvSpPr>
          <p:spPr bwMode="auto">
            <a:xfrm>
              <a:off x="287152" y="3137082"/>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3" name="Rectangle 22">
              <a:extLst>
                <a:ext uri="{FF2B5EF4-FFF2-40B4-BE49-F238E27FC236}">
                  <a16:creationId xmlns:a16="http://schemas.microsoft.com/office/drawing/2014/main" id="{7B090479-D0BF-4F8C-2FA8-B1E810C8D4EF}"/>
                </a:ext>
              </a:extLst>
            </p:cNvPr>
            <p:cNvSpPr/>
            <p:nvPr/>
          </p:nvSpPr>
          <p:spPr bwMode="auto">
            <a:xfrm>
              <a:off x="277725" y="4390848"/>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4" name="Rectangle 23">
              <a:extLst>
                <a:ext uri="{FF2B5EF4-FFF2-40B4-BE49-F238E27FC236}">
                  <a16:creationId xmlns:a16="http://schemas.microsoft.com/office/drawing/2014/main" id="{EDE64D8E-CAB5-7E49-5B2D-68FE7A748556}"/>
                </a:ext>
              </a:extLst>
            </p:cNvPr>
            <p:cNvSpPr/>
            <p:nvPr/>
          </p:nvSpPr>
          <p:spPr bwMode="auto">
            <a:xfrm>
              <a:off x="315432" y="4928176"/>
              <a:ext cx="3331228"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5" name="Rectangle 24">
              <a:extLst>
                <a:ext uri="{FF2B5EF4-FFF2-40B4-BE49-F238E27FC236}">
                  <a16:creationId xmlns:a16="http://schemas.microsoft.com/office/drawing/2014/main" id="{B5499833-D2AD-F65B-3B7F-E218FF0040F2}"/>
                </a:ext>
              </a:extLst>
            </p:cNvPr>
            <p:cNvSpPr/>
            <p:nvPr/>
          </p:nvSpPr>
          <p:spPr bwMode="auto">
            <a:xfrm>
              <a:off x="287151" y="5522064"/>
              <a:ext cx="3276179"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6" name="Rectangle 25">
              <a:extLst>
                <a:ext uri="{FF2B5EF4-FFF2-40B4-BE49-F238E27FC236}">
                  <a16:creationId xmlns:a16="http://schemas.microsoft.com/office/drawing/2014/main" id="{E3D7C43F-0A23-82AB-B5F7-67065B530CE8}"/>
                </a:ext>
              </a:extLst>
            </p:cNvPr>
            <p:cNvSpPr/>
            <p:nvPr/>
          </p:nvSpPr>
          <p:spPr bwMode="auto">
            <a:xfrm>
              <a:off x="324858" y="6059392"/>
              <a:ext cx="3276179"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7" name="Rectangle 26">
              <a:extLst>
                <a:ext uri="{FF2B5EF4-FFF2-40B4-BE49-F238E27FC236}">
                  <a16:creationId xmlns:a16="http://schemas.microsoft.com/office/drawing/2014/main" id="{969AE645-BF9D-4988-FDE0-000EE3A4BE51}"/>
                </a:ext>
              </a:extLst>
            </p:cNvPr>
            <p:cNvSpPr/>
            <p:nvPr/>
          </p:nvSpPr>
          <p:spPr bwMode="auto">
            <a:xfrm>
              <a:off x="258762" y="3710967"/>
              <a:ext cx="3172594" cy="375957"/>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3910630" y="232007"/>
            <a:ext cx="5116010" cy="5486405"/>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ؤيع الألمان يقولون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أن اليهود يعتقدون أنهم أفضل من غيرهم (2019)</a:t>
            </a:r>
            <a:endParaRPr lang="en-US" sz="5400" dirty="0">
              <a:effectLst>
                <a:glow rad="127000">
                  <a:schemeClr val="tx1"/>
                </a:glow>
              </a:effectLst>
              <a:ea typeface="ＭＳ Ｐゴシック" charset="0"/>
            </a:endParaRPr>
          </a:p>
        </p:txBody>
      </p:sp>
      <p:sp>
        <p:nvSpPr>
          <p:cNvPr id="5" name="Text Box 5">
            <a:extLst>
              <a:ext uri="{FF2B5EF4-FFF2-40B4-BE49-F238E27FC236}">
                <a16:creationId xmlns:a16="http://schemas.microsoft.com/office/drawing/2014/main" id="{AC55F657-0C6B-C81A-F768-B4A8E1A688E6}"/>
              </a:ext>
            </a:extLst>
          </p:cNvPr>
          <p:cNvSpPr txBox="1">
            <a:spLocks noChangeArrowheads="1"/>
          </p:cNvSpPr>
          <p:nvPr/>
        </p:nvSpPr>
        <p:spPr bwMode="auto">
          <a:xfrm>
            <a:off x="3958540" y="6065136"/>
            <a:ext cx="5116009" cy="70667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https://</a:t>
            </a:r>
            <a:r>
              <a:rPr kumimoji="0" lang="en-US" sz="1600" b="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www.dw.com</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/en/one-in-four-</a:t>
            </a:r>
            <a:r>
              <a:rPr kumimoji="0" lang="en-US" sz="1600" b="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germans</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-hold-</a:t>
            </a:r>
            <a:r>
              <a:rPr kumimoji="0" lang="en-US" sz="1600" b="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anti-semitic</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-beliefs-study-finds/a-50958589</a:t>
            </a:r>
          </a:p>
        </p:txBody>
      </p:sp>
      <p:sp>
        <p:nvSpPr>
          <p:cNvPr id="2" name="Text Box 5">
            <a:extLst>
              <a:ext uri="{FF2B5EF4-FFF2-40B4-BE49-F238E27FC236}">
                <a16:creationId xmlns:a16="http://schemas.microsoft.com/office/drawing/2014/main" id="{182C30B4-6AEE-FBCD-0D20-F08683E85E69}"/>
              </a:ext>
            </a:extLst>
          </p:cNvPr>
          <p:cNvSpPr txBox="1">
            <a:spLocks noChangeArrowheads="1"/>
          </p:cNvSpPr>
          <p:nvPr/>
        </p:nvSpPr>
        <p:spPr bwMode="auto">
          <a:xfrm>
            <a:off x="263838" y="2622091"/>
            <a:ext cx="3592198" cy="212671"/>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ar-JO"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rPr>
              <a:t>اليهود أكثر ولاء لإسرائيل من ألمانيا</a:t>
            </a:r>
            <a:endParaRPr kumimoji="0" lang="en-US"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endParaRPr>
          </a:p>
        </p:txBody>
      </p:sp>
      <p:sp>
        <p:nvSpPr>
          <p:cNvPr id="3" name="Text Box 5">
            <a:extLst>
              <a:ext uri="{FF2B5EF4-FFF2-40B4-BE49-F238E27FC236}">
                <a16:creationId xmlns:a16="http://schemas.microsoft.com/office/drawing/2014/main" id="{001F0987-3E54-AA02-9447-0940ABC6ED0F}"/>
              </a:ext>
            </a:extLst>
          </p:cNvPr>
          <p:cNvSpPr txBox="1">
            <a:spLocks noChangeArrowheads="1"/>
          </p:cNvSpPr>
          <p:nvPr/>
        </p:nvSpPr>
        <p:spPr bwMode="auto">
          <a:xfrm>
            <a:off x="0" y="454324"/>
            <a:ext cx="3856037" cy="320903"/>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rPr>
              <a:t>نسبة المستجيبين الذين أجابوا بـ أوافق بشدة</a:t>
            </a:r>
            <a:endParaRPr kumimoji="0" lang="en-US"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endParaRPr>
          </a:p>
        </p:txBody>
      </p:sp>
      <p:sp>
        <p:nvSpPr>
          <p:cNvPr id="4" name="Text Box 5">
            <a:extLst>
              <a:ext uri="{FF2B5EF4-FFF2-40B4-BE49-F238E27FC236}">
                <a16:creationId xmlns:a16="http://schemas.microsoft.com/office/drawing/2014/main" id="{14498CBC-80E5-00DB-365E-1BE5F0D076F2}"/>
              </a:ext>
            </a:extLst>
          </p:cNvPr>
          <p:cNvSpPr txBox="1">
            <a:spLocks noChangeArrowheads="1"/>
          </p:cNvSpPr>
          <p:nvPr/>
        </p:nvSpPr>
        <p:spPr bwMode="auto">
          <a:xfrm>
            <a:off x="0" y="162943"/>
            <a:ext cx="3856037" cy="260270"/>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18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rPr>
              <a:t>معاداة السامية في ألمانيا</a:t>
            </a:r>
            <a:endParaRPr kumimoji="0" lang="en-US" sz="18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endParaRPr>
          </a:p>
        </p:txBody>
      </p:sp>
      <p:sp>
        <p:nvSpPr>
          <p:cNvPr id="6" name="Text Box 5">
            <a:extLst>
              <a:ext uri="{FF2B5EF4-FFF2-40B4-BE49-F238E27FC236}">
                <a16:creationId xmlns:a16="http://schemas.microsoft.com/office/drawing/2014/main" id="{CBAAE5BD-D709-F2B4-8DE9-657268F64234}"/>
              </a:ext>
            </a:extLst>
          </p:cNvPr>
          <p:cNvSpPr txBox="1">
            <a:spLocks noChangeArrowheads="1"/>
          </p:cNvSpPr>
          <p:nvPr/>
        </p:nvSpPr>
        <p:spPr bwMode="auto">
          <a:xfrm>
            <a:off x="263838" y="1317708"/>
            <a:ext cx="3592199" cy="227556"/>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ar-JO"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rPr>
              <a:t>الشعب اليهودي مثل أي شخص آخر</a:t>
            </a:r>
            <a:endParaRPr kumimoji="0" lang="en-US"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endParaRPr>
          </a:p>
        </p:txBody>
      </p:sp>
      <p:sp>
        <p:nvSpPr>
          <p:cNvPr id="7" name="Text Box 5">
            <a:extLst>
              <a:ext uri="{FF2B5EF4-FFF2-40B4-BE49-F238E27FC236}">
                <a16:creationId xmlns:a16="http://schemas.microsoft.com/office/drawing/2014/main" id="{275BF56A-2BE4-CF87-EAEC-AA2957880742}"/>
              </a:ext>
            </a:extLst>
          </p:cNvPr>
          <p:cNvSpPr txBox="1">
            <a:spLocks noChangeArrowheads="1"/>
          </p:cNvSpPr>
          <p:nvPr/>
        </p:nvSpPr>
        <p:spPr bwMode="auto">
          <a:xfrm>
            <a:off x="263837" y="1967563"/>
            <a:ext cx="3592199" cy="267007"/>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ar-JO"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rPr>
              <a:t>اليهود أكثر توجهاً نحو الأسرة من غيرهم في ألمانيا</a:t>
            </a:r>
            <a:endParaRPr kumimoji="0" lang="en-US"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endParaRPr>
          </a:p>
        </p:txBody>
      </p:sp>
      <p:sp>
        <p:nvSpPr>
          <p:cNvPr id="8" name="Text Box 5">
            <a:extLst>
              <a:ext uri="{FF2B5EF4-FFF2-40B4-BE49-F238E27FC236}">
                <a16:creationId xmlns:a16="http://schemas.microsoft.com/office/drawing/2014/main" id="{4039F127-9C74-F5A1-8EAD-E26D37AC744C}"/>
              </a:ext>
            </a:extLst>
          </p:cNvPr>
          <p:cNvSpPr txBox="1">
            <a:spLocks noChangeArrowheads="1"/>
          </p:cNvSpPr>
          <p:nvPr/>
        </p:nvSpPr>
        <p:spPr bwMode="auto">
          <a:xfrm>
            <a:off x="263838" y="4388328"/>
            <a:ext cx="2941166" cy="273953"/>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lang="ar-JO" sz="1200" b="1" kern="0" dirty="0">
                <a:latin typeface="Arial" panose="020B0604020202020204" pitchFamily="34" charset="0"/>
                <a:cs typeface="Arial" panose="020B0604020202020204" pitchFamily="34" charset="0"/>
              </a:rPr>
              <a:t>يعتقد اليهود أنهم أعظم من الا×رين</a:t>
            </a:r>
            <a:endParaRPr kumimoji="0" lang="en-US"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endParaRPr>
          </a:p>
        </p:txBody>
      </p:sp>
      <p:sp>
        <p:nvSpPr>
          <p:cNvPr id="9" name="Text Box 5">
            <a:extLst>
              <a:ext uri="{FF2B5EF4-FFF2-40B4-BE49-F238E27FC236}">
                <a16:creationId xmlns:a16="http://schemas.microsoft.com/office/drawing/2014/main" id="{37B60624-654F-8CF8-D8A6-A7A637172444}"/>
              </a:ext>
            </a:extLst>
          </p:cNvPr>
          <p:cNvSpPr txBox="1">
            <a:spLocks noChangeArrowheads="1"/>
          </p:cNvSpPr>
          <p:nvPr/>
        </p:nvSpPr>
        <p:spPr bwMode="auto">
          <a:xfrm>
            <a:off x="263837" y="3134431"/>
            <a:ext cx="3592199" cy="282425"/>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ar-JO"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rPr>
              <a:t>لا يزال اليهود يتاحدثون كثيراً عن الهولوكوست</a:t>
            </a:r>
            <a:endParaRPr kumimoji="0" lang="en-US"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endParaRPr>
          </a:p>
        </p:txBody>
      </p:sp>
      <p:sp>
        <p:nvSpPr>
          <p:cNvPr id="10" name="Text Box 5">
            <a:extLst>
              <a:ext uri="{FF2B5EF4-FFF2-40B4-BE49-F238E27FC236}">
                <a16:creationId xmlns:a16="http://schemas.microsoft.com/office/drawing/2014/main" id="{87D9EC70-5CC5-4962-7F48-9DABE4A346A2}"/>
              </a:ext>
            </a:extLst>
          </p:cNvPr>
          <p:cNvSpPr txBox="1">
            <a:spLocks noChangeArrowheads="1"/>
          </p:cNvSpPr>
          <p:nvPr/>
        </p:nvSpPr>
        <p:spPr bwMode="auto">
          <a:xfrm>
            <a:off x="263837" y="3743839"/>
            <a:ext cx="3592200" cy="244224"/>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ar-JO"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rPr>
              <a:t>الكثيرون ممن أعرلفهم يمتلكون شعوراً سلبياً تجاه اليهود</a:t>
            </a:r>
            <a:endParaRPr kumimoji="0" lang="en-US"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endParaRPr>
          </a:p>
        </p:txBody>
      </p:sp>
      <p:sp>
        <p:nvSpPr>
          <p:cNvPr id="11" name="Text Box 5">
            <a:extLst>
              <a:ext uri="{FF2B5EF4-FFF2-40B4-BE49-F238E27FC236}">
                <a16:creationId xmlns:a16="http://schemas.microsoft.com/office/drawing/2014/main" id="{4F6947CF-CA8B-08F6-0279-7A9D4F41D079}"/>
              </a:ext>
            </a:extLst>
          </p:cNvPr>
          <p:cNvSpPr txBox="1">
            <a:spLocks noChangeArrowheads="1"/>
          </p:cNvSpPr>
          <p:nvPr/>
        </p:nvSpPr>
        <p:spPr bwMode="auto">
          <a:xfrm>
            <a:off x="263838" y="5507892"/>
            <a:ext cx="3592198" cy="198515"/>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ar-JO"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rPr>
              <a:t>لا يهتم اليهود بما يحدث للآخرين</a:t>
            </a:r>
            <a:endParaRPr kumimoji="0" lang="en-US"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endParaRPr>
          </a:p>
        </p:txBody>
      </p:sp>
      <p:sp>
        <p:nvSpPr>
          <p:cNvPr id="12" name="Text Box 5">
            <a:extLst>
              <a:ext uri="{FF2B5EF4-FFF2-40B4-BE49-F238E27FC236}">
                <a16:creationId xmlns:a16="http://schemas.microsoft.com/office/drawing/2014/main" id="{0E66E031-34B5-FBE9-4685-59075017EAA4}"/>
              </a:ext>
            </a:extLst>
          </p:cNvPr>
          <p:cNvSpPr txBox="1">
            <a:spLocks noChangeArrowheads="1"/>
          </p:cNvSpPr>
          <p:nvPr/>
        </p:nvSpPr>
        <p:spPr bwMode="auto">
          <a:xfrm>
            <a:off x="263837" y="4969558"/>
            <a:ext cx="3592200" cy="236829"/>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ar-JO"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rPr>
              <a:t>يكره الناس اليهود بسبب الطريقة التي يتصرفون بها</a:t>
            </a:r>
            <a:endParaRPr kumimoji="0" lang="en-US"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endParaRPr>
          </a:p>
        </p:txBody>
      </p:sp>
      <p:sp>
        <p:nvSpPr>
          <p:cNvPr id="13" name="Text Box 5">
            <a:extLst>
              <a:ext uri="{FF2B5EF4-FFF2-40B4-BE49-F238E27FC236}">
                <a16:creationId xmlns:a16="http://schemas.microsoft.com/office/drawing/2014/main" id="{92BEA179-650A-95C9-DDC9-CF32B31EFB22}"/>
              </a:ext>
            </a:extLst>
          </p:cNvPr>
          <p:cNvSpPr txBox="1">
            <a:spLocks noChangeArrowheads="1"/>
          </p:cNvSpPr>
          <p:nvPr/>
        </p:nvSpPr>
        <p:spPr bwMode="auto">
          <a:xfrm>
            <a:off x="263837" y="6089987"/>
            <a:ext cx="3592198" cy="193672"/>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ar-JO"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rPr>
              <a:t>اليهود مسؤولون عن معظم حروب العالم</a:t>
            </a:r>
            <a:endParaRPr kumimoji="0" lang="en-US" sz="120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endParaRPr>
          </a:p>
        </p:txBody>
      </p:sp>
      <p:sp>
        <p:nvSpPr>
          <p:cNvPr id="14" name="Text Box 5">
            <a:extLst>
              <a:ext uri="{FF2B5EF4-FFF2-40B4-BE49-F238E27FC236}">
                <a16:creationId xmlns:a16="http://schemas.microsoft.com/office/drawing/2014/main" id="{9651B466-92D8-B449-7541-A6E37AF6F6A1}"/>
              </a:ext>
            </a:extLst>
          </p:cNvPr>
          <p:cNvSpPr txBox="1">
            <a:spLocks noChangeArrowheads="1"/>
          </p:cNvSpPr>
          <p:nvPr/>
        </p:nvSpPr>
        <p:spPr bwMode="auto">
          <a:xfrm>
            <a:off x="89190" y="6546963"/>
            <a:ext cx="3766845" cy="224851"/>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r" defTabSz="914400" rtl="1" eaLnBrk="0" fontAlgn="auto" latinLnBrk="0" hangingPunct="0">
              <a:lnSpc>
                <a:spcPct val="100000"/>
              </a:lnSpc>
              <a:spcBef>
                <a:spcPts val="0"/>
              </a:spcBef>
              <a:spcAft>
                <a:spcPts val="0"/>
              </a:spcAft>
              <a:buClrTx/>
              <a:buSzTx/>
              <a:buFontTx/>
              <a:buNone/>
              <a:tabLst/>
              <a:defRPr/>
            </a:pPr>
            <a:r>
              <a:rPr kumimoji="0" lang="ar-JO" sz="105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rPr>
              <a:t>المصدر: المؤتمر اليهودي العالمي (</a:t>
            </a:r>
            <a:r>
              <a:rPr kumimoji="0" lang="en-US" sz="105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rPr>
              <a:t>( WJC) </a:t>
            </a:r>
            <a:r>
              <a:rPr kumimoji="0" lang="ar-JO" sz="105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rPr>
              <a:t>دراسة تقييم معاداة السامية في ألمانيا، أكتوبر 2019.</a:t>
            </a:r>
            <a:endParaRPr kumimoji="0" lang="en-US" sz="1050" b="1"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endParaRPr>
          </a:p>
        </p:txBody>
      </p:sp>
      <p:sp>
        <p:nvSpPr>
          <p:cNvPr id="29" name="Left Arrow 28">
            <a:extLst>
              <a:ext uri="{FF2B5EF4-FFF2-40B4-BE49-F238E27FC236}">
                <a16:creationId xmlns:a16="http://schemas.microsoft.com/office/drawing/2014/main" id="{7C8B8AAA-06D4-EDE2-98BD-47E8C087580A}"/>
              </a:ext>
            </a:extLst>
          </p:cNvPr>
          <p:cNvSpPr/>
          <p:nvPr/>
        </p:nvSpPr>
        <p:spPr bwMode="auto">
          <a:xfrm>
            <a:off x="3288075" y="4161143"/>
            <a:ext cx="1272619" cy="822960"/>
          </a:xfrm>
          <a:prstGeom prst="lef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508611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الأوروبيون</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742347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809EDD-6A52-A6AA-A171-979294866365}"/>
              </a:ext>
            </a:extLst>
          </p:cNvPr>
          <p:cNvPicPr>
            <a:picLocks noChangeAspect="1"/>
          </p:cNvPicPr>
          <p:nvPr/>
        </p:nvPicPr>
        <p:blipFill>
          <a:blip r:embed="rId3"/>
          <a:stretch>
            <a:fillRect/>
          </a:stretch>
        </p:blipFill>
        <p:spPr>
          <a:xfrm>
            <a:off x="-1" y="-41585"/>
            <a:ext cx="9272589" cy="6899586"/>
          </a:xfrm>
          <a:prstGeom prst="rect">
            <a:avLst/>
          </a:prstGeom>
        </p:spPr>
      </p:pic>
      <p:sp>
        <p:nvSpPr>
          <p:cNvPr id="900098" name="Rectangle 2"/>
          <p:cNvSpPr>
            <a:spLocks noGrp="1" noChangeArrowheads="1"/>
          </p:cNvSpPr>
          <p:nvPr>
            <p:ph type="ctrTitle"/>
          </p:nvPr>
        </p:nvSpPr>
        <p:spPr>
          <a:xfrm>
            <a:off x="-6859" y="-41585"/>
            <a:ext cx="9272589" cy="517073"/>
          </a:xfrm>
          <a:solidFill>
            <a:schemeClr val="tx1"/>
          </a:solidFill>
          <a:effectLst/>
        </p:spPr>
        <p:txBody>
          <a:bodyPr/>
          <a:lstStyle/>
          <a:p>
            <a:pPr>
              <a:defRPr/>
            </a:pPr>
            <a:r>
              <a:rPr lang="ar-JO" sz="2800" dirty="0">
                <a:effectLst/>
                <a:ea typeface="ＭＳ Ｐゴシック" charset="0"/>
              </a:rPr>
              <a:t>طرد اليهود من أوروبا (1100-1600)</a:t>
            </a:r>
            <a:endParaRPr lang="en-US" sz="2800" dirty="0">
              <a:effectLst/>
              <a:ea typeface="ＭＳ Ｐゴシック" charset="0"/>
            </a:endParaRPr>
          </a:p>
        </p:txBody>
      </p:sp>
      <p:sp>
        <p:nvSpPr>
          <p:cNvPr id="2" name="Rectangle 2">
            <a:extLst>
              <a:ext uri="{FF2B5EF4-FFF2-40B4-BE49-F238E27FC236}">
                <a16:creationId xmlns:a16="http://schemas.microsoft.com/office/drawing/2014/main" id="{F67A5BCA-D008-CF8A-6C35-79F877D34A4C}"/>
              </a:ext>
            </a:extLst>
          </p:cNvPr>
          <p:cNvSpPr txBox="1">
            <a:spLocks noChangeArrowheads="1"/>
          </p:cNvSpPr>
          <p:nvPr/>
        </p:nvSpPr>
        <p:spPr bwMode="auto">
          <a:xfrm>
            <a:off x="2734056" y="6583680"/>
            <a:ext cx="6545390" cy="293679"/>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1200" b="1" kern="0" dirty="0">
                <a:solidFill>
                  <a:schemeClr val="tx2"/>
                </a:solidFill>
                <a:effectLst>
                  <a:glow rad="127000">
                    <a:schemeClr val="bg1"/>
                  </a:glow>
                </a:effectLst>
                <a:latin typeface="Arial" panose="020B0604020202020204" pitchFamily="34" charset="0"/>
                <a:ea typeface="ＭＳ Ｐゴシック" charset="0"/>
                <a:cs typeface="ＭＳ Ｐゴシック" charset="0"/>
              </a:rPr>
              <a:t>https://</a:t>
            </a:r>
            <a:r>
              <a:rPr lang="en-US" sz="1200" b="1" kern="0" dirty="0" err="1">
                <a:solidFill>
                  <a:schemeClr val="tx2"/>
                </a:solidFill>
                <a:effectLst>
                  <a:glow rad="127000">
                    <a:schemeClr val="bg1"/>
                  </a:glow>
                </a:effectLst>
                <a:latin typeface="Arial" panose="020B0604020202020204" pitchFamily="34" charset="0"/>
                <a:ea typeface="ＭＳ Ｐゴシック" charset="0"/>
                <a:cs typeface="ＭＳ Ｐゴシック" charset="0"/>
              </a:rPr>
              <a:t>en.wikipedia.org</a:t>
            </a:r>
            <a:r>
              <a:rPr lang="en-US" sz="1200" b="1" kern="0" dirty="0">
                <a:solidFill>
                  <a:schemeClr val="tx2"/>
                </a:solidFill>
                <a:effectLst>
                  <a:glow rad="127000">
                    <a:schemeClr val="bg1"/>
                  </a:glow>
                </a:effectLst>
                <a:latin typeface="Arial" panose="020B0604020202020204" pitchFamily="34" charset="0"/>
                <a:ea typeface="ＭＳ Ｐゴシック" charset="0"/>
                <a:cs typeface="ＭＳ Ｐゴシック" charset="0"/>
              </a:rPr>
              <a:t>/wiki/Antisemitism#/media/</a:t>
            </a:r>
            <a:r>
              <a:rPr lang="en-US" sz="1200" b="1" kern="0" dirty="0" err="1">
                <a:solidFill>
                  <a:schemeClr val="tx2"/>
                </a:solidFill>
                <a:effectLst>
                  <a:glow rad="127000">
                    <a:schemeClr val="bg1"/>
                  </a:glow>
                </a:effectLst>
                <a:latin typeface="Arial" panose="020B0604020202020204" pitchFamily="34" charset="0"/>
                <a:ea typeface="ＭＳ Ｐゴシック" charset="0"/>
                <a:cs typeface="ＭＳ Ｐゴシック" charset="0"/>
              </a:rPr>
              <a:t>File:Expulsion_judios-en.svg</a:t>
            </a:r>
            <a:endParaRPr lang="en-US" sz="1200" b="1" kern="0" dirty="0">
              <a:solidFill>
                <a:schemeClr val="tx2"/>
              </a:solidFill>
              <a:effectLst>
                <a:glow rad="127000">
                  <a:schemeClr val="bg1"/>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76481764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45E9ABC-EFB7-8CE2-BB55-0A0D3BE8CDD7}"/>
              </a:ext>
            </a:extLst>
          </p:cNvPr>
          <p:cNvSpPr txBox="1"/>
          <p:nvPr/>
        </p:nvSpPr>
        <p:spPr>
          <a:xfrm>
            <a:off x="171545" y="828903"/>
            <a:ext cx="3156872" cy="5171737"/>
          </a:xfrm>
          <a:prstGeom prst="rect">
            <a:avLst/>
          </a:prstGeom>
          <a:noFill/>
        </p:spPr>
        <p:txBody>
          <a:bodyPr wrap="square">
            <a:spAutoFit/>
          </a:bodyPr>
          <a:lstStyle/>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المصريون</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الفلسطيون</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الآشوريون</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البابليون</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الفرس</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اليونانيون</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الرومان</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ED93C8F4-7FCE-04A1-F7DA-8DD7ACDE62B7}"/>
              </a:ext>
            </a:extLst>
          </p:cNvPr>
          <p:cNvSpPr txBox="1"/>
          <p:nvPr/>
        </p:nvSpPr>
        <p:spPr>
          <a:xfrm>
            <a:off x="3121583" y="865479"/>
            <a:ext cx="3156872" cy="5171737"/>
          </a:xfrm>
          <a:prstGeom prst="rect">
            <a:avLst/>
          </a:prstGeom>
          <a:noFill/>
        </p:spPr>
        <p:txBody>
          <a:bodyPr wrap="square">
            <a:spAutoFit/>
          </a:bodyPr>
          <a:lstStyle/>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الكاثوليك</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المسلمون</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الصليبيون</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الإسبان</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اللوثريون</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الألمان</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الأوروبيون</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107C254F-4C6C-68C3-4AEF-683A6125F512}"/>
              </a:ext>
            </a:extLst>
          </p:cNvPr>
          <p:cNvSpPr txBox="1"/>
          <p:nvPr/>
        </p:nvSpPr>
        <p:spPr>
          <a:xfrm>
            <a:off x="6071618" y="865479"/>
            <a:ext cx="3072382" cy="5171737"/>
          </a:xfrm>
          <a:prstGeom prst="rect">
            <a:avLst/>
          </a:prstGeom>
          <a:noFill/>
        </p:spPr>
        <p:txBody>
          <a:bodyPr wrap="square">
            <a:spAutoFit/>
          </a:bodyPr>
          <a:lstStyle/>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العرب</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الأمم المتحدة</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الجيران</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الفلسطينيون</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الكنديون</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اليسار الأمريكي</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indent="-342900" algn="r" rtl="1">
              <a:lnSpc>
                <a:spcPct val="150000"/>
              </a:lnSpc>
              <a:buFont typeface="Arial" panose="020B0604020202020204" pitchFamily="34" charset="0"/>
              <a:buChar char="•"/>
            </a:pPr>
            <a:r>
              <a:rPr lang="ar-JO" sz="3200" b="1" dirty="0">
                <a:solidFill>
                  <a:schemeClr val="bg1"/>
                </a:solidFill>
                <a:latin typeface="Arial" panose="020B0604020202020204" pitchFamily="34" charset="0"/>
                <a:ea typeface="Calibri" panose="020F0502020204030204" pitchFamily="34" charset="0"/>
                <a:cs typeface="Arial" panose="020B0604020202020204" pitchFamily="34" charset="0"/>
              </a:rPr>
              <a:t>العالم</a:t>
            </a:r>
            <a:endPar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2" name="Title 1">
            <a:extLst>
              <a:ext uri="{FF2B5EF4-FFF2-40B4-BE49-F238E27FC236}">
                <a16:creationId xmlns:a16="http://schemas.microsoft.com/office/drawing/2014/main" id="{6662281E-D033-B78E-64F1-3003900A1AF5}"/>
              </a:ext>
            </a:extLst>
          </p:cNvPr>
          <p:cNvSpPr>
            <a:spLocks noGrp="1"/>
          </p:cNvSpPr>
          <p:nvPr>
            <p:ph type="title" idx="4294967295"/>
          </p:nvPr>
        </p:nvSpPr>
        <p:spPr>
          <a:xfrm>
            <a:off x="1" y="36481"/>
            <a:ext cx="9144000" cy="675185"/>
          </a:xfrm>
          <a:gradFill>
            <a:gsLst>
              <a:gs pos="0">
                <a:srgbClr val="C00000"/>
              </a:gs>
              <a:gs pos="100000">
                <a:schemeClr val="tx1"/>
              </a:gs>
            </a:gsLst>
            <a:lin ang="5400000" scaled="1"/>
          </a:gradFill>
        </p:spPr>
        <p:txBody>
          <a:bodyPr wrap="square" anchor="ctr">
            <a:spAutoFit/>
          </a:bodyPr>
          <a:lstStyle/>
          <a:p>
            <a:pPr defTabSz="457200" eaLnBrk="1" hangingPunct="1">
              <a:lnSpc>
                <a:spcPct val="115000"/>
              </a:lnSpc>
              <a:spcBef>
                <a:spcPts val="900"/>
              </a:spcBef>
              <a:spcAft>
                <a:spcPts val="600"/>
              </a:spcAft>
            </a:pPr>
            <a:r>
              <a:rPr lang="ar-JO" sz="3600" kern="1200" dirty="0">
                <a:solidFill>
                  <a:schemeClr val="bg1">
                    <a:lumMod val="95000"/>
                  </a:schemeClr>
                </a:solidFill>
                <a:ea typeface="Calibri" panose="020F0502020204030204" pitchFamily="34" charset="0"/>
              </a:rPr>
              <a:t>كيف تعامل العالم مع اليهود؟</a:t>
            </a:r>
            <a:endParaRPr lang="en-US" sz="3600" kern="1200" dirty="0">
              <a:solidFill>
                <a:schemeClr val="bg1">
                  <a:lumMod val="95000"/>
                </a:schemeClr>
              </a:solidFill>
              <a:ea typeface="Calibri" panose="020F0502020204030204" pitchFamily="34" charset="0"/>
            </a:endParaRPr>
          </a:p>
        </p:txBody>
      </p:sp>
    </p:spTree>
    <p:extLst>
      <p:ext uri="{BB962C8B-B14F-4D97-AF65-F5344CB8AC3E}">
        <p14:creationId xmlns:p14="http://schemas.microsoft.com/office/powerpoint/2010/main" val="3795109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منطقة الشرق الأوسط</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234485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6859" y="-41585"/>
            <a:ext cx="9150859" cy="729897"/>
          </a:xfrm>
          <a:solidFill>
            <a:schemeClr val="tx1"/>
          </a:solidFill>
          <a:effectLst/>
        </p:spPr>
        <p:txBody>
          <a:bodyPr/>
          <a:lstStyle/>
          <a:p>
            <a:pPr>
              <a:defRPr/>
            </a:pPr>
            <a:r>
              <a:rPr lang="ar-JO" sz="2800" dirty="0">
                <a:effectLst/>
                <a:ea typeface="ＭＳ Ｐゴシック" charset="0"/>
              </a:rPr>
              <a:t>اللاجئون اليهود من الدول الإسلامية (1948-2019)</a:t>
            </a:r>
            <a:endParaRPr lang="en-US" sz="2800" dirty="0">
              <a:effectLst/>
              <a:ea typeface="ＭＳ Ｐゴシック" charset="0"/>
            </a:endParaRPr>
          </a:p>
        </p:txBody>
      </p:sp>
      <p:sp>
        <p:nvSpPr>
          <p:cNvPr id="2" name="Rectangle 2">
            <a:extLst>
              <a:ext uri="{FF2B5EF4-FFF2-40B4-BE49-F238E27FC236}">
                <a16:creationId xmlns:a16="http://schemas.microsoft.com/office/drawing/2014/main" id="{F67A5BCA-D008-CF8A-6C35-79F877D34A4C}"/>
              </a:ext>
            </a:extLst>
          </p:cNvPr>
          <p:cNvSpPr txBox="1">
            <a:spLocks noChangeArrowheads="1"/>
          </p:cNvSpPr>
          <p:nvPr/>
        </p:nvSpPr>
        <p:spPr bwMode="auto">
          <a:xfrm>
            <a:off x="0" y="6173314"/>
            <a:ext cx="9144000" cy="704046"/>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1200" b="1" kern="0" dirty="0">
                <a:effectLst/>
                <a:latin typeface="Arial" panose="020B0604020202020204" pitchFamily="34" charset="0"/>
                <a:ea typeface="ＭＳ Ｐゴシック" charset="0"/>
                <a:cs typeface="ＭＳ Ｐゴシック" charset="0"/>
              </a:rPr>
              <a:t>https://</a:t>
            </a:r>
            <a:r>
              <a:rPr lang="en-US" sz="1200" b="1" kern="0" dirty="0" err="1">
                <a:effectLst/>
                <a:latin typeface="Arial" panose="020B0604020202020204" pitchFamily="34" charset="0"/>
                <a:ea typeface="ＭＳ Ｐゴシック" charset="0"/>
                <a:cs typeface="ＭＳ Ｐゴシック" charset="0"/>
              </a:rPr>
              <a:t>www.reddit.com</a:t>
            </a:r>
            <a:r>
              <a:rPr lang="en-US" sz="1200" b="1" kern="0" dirty="0">
                <a:effectLst/>
                <a:latin typeface="Arial" panose="020B0604020202020204" pitchFamily="34" charset="0"/>
                <a:ea typeface="ＭＳ Ｐゴシック" charset="0"/>
                <a:cs typeface="ＭＳ Ｐゴシック" charset="0"/>
              </a:rPr>
              <a:t>/r/</a:t>
            </a:r>
            <a:r>
              <a:rPr lang="en-US" sz="1200" b="1" kern="0" dirty="0" err="1">
                <a:effectLst/>
                <a:latin typeface="Arial" panose="020B0604020202020204" pitchFamily="34" charset="0"/>
                <a:ea typeface="ＭＳ Ｐゴシック" charset="0"/>
                <a:cs typeface="ＭＳ Ｐゴシック" charset="0"/>
              </a:rPr>
              <a:t>MapPorn</a:t>
            </a:r>
            <a:r>
              <a:rPr lang="en-US" sz="1200" b="1" kern="0" dirty="0">
                <a:effectLst/>
                <a:latin typeface="Arial" panose="020B0604020202020204" pitchFamily="34" charset="0"/>
                <a:ea typeface="ＭＳ Ｐゴシック" charset="0"/>
                <a:cs typeface="ＭＳ Ｐゴシック" charset="0"/>
              </a:rPr>
              <a:t>/comments/wzfk94/</a:t>
            </a:r>
            <a:r>
              <a:rPr lang="en-US" sz="1200" b="1" kern="0" dirty="0" err="1">
                <a:effectLst/>
                <a:latin typeface="Arial" panose="020B0604020202020204" pitchFamily="34" charset="0"/>
                <a:ea typeface="ＭＳ Ｐゴシック" charset="0"/>
                <a:cs typeface="ＭＳ Ｐゴシック" charset="0"/>
              </a:rPr>
              <a:t>jewish_refugees_from_muslim_countries</a:t>
            </a:r>
            <a:r>
              <a:rPr lang="en-US" sz="1200" b="1" kern="0" dirty="0">
                <a:effectLst/>
                <a:latin typeface="Arial" panose="020B0604020202020204" pitchFamily="34" charset="0"/>
                <a:ea typeface="ＭＳ Ｐゴシック" charset="0"/>
                <a:cs typeface="ＭＳ Ｐゴシック" charset="0"/>
              </a:rPr>
              <a:t>/?</a:t>
            </a:r>
            <a:r>
              <a:rPr lang="en-US" sz="1200" b="1" kern="0" dirty="0" err="1">
                <a:effectLst/>
                <a:latin typeface="Arial" panose="020B0604020202020204" pitchFamily="34" charset="0"/>
                <a:ea typeface="ＭＳ Ｐゴシック" charset="0"/>
                <a:cs typeface="ＭＳ Ｐゴシック" charset="0"/>
              </a:rPr>
              <a:t>rdt</a:t>
            </a:r>
            <a:r>
              <a:rPr lang="en-US" sz="1200" b="1" kern="0" dirty="0">
                <a:effectLst/>
                <a:latin typeface="Arial" panose="020B0604020202020204" pitchFamily="34" charset="0"/>
                <a:ea typeface="ＭＳ Ｐゴシック" charset="0"/>
                <a:cs typeface="ＭＳ Ｐゴシック" charset="0"/>
              </a:rPr>
              <a:t>=37455</a:t>
            </a:r>
          </a:p>
        </p:txBody>
      </p:sp>
      <p:pic>
        <p:nvPicPr>
          <p:cNvPr id="4" name="Picture 3">
            <a:extLst>
              <a:ext uri="{FF2B5EF4-FFF2-40B4-BE49-F238E27FC236}">
                <a16:creationId xmlns:a16="http://schemas.microsoft.com/office/drawing/2014/main" id="{EC754D51-9267-8BEE-5484-AA9EC4EEC42A}"/>
              </a:ext>
            </a:extLst>
          </p:cNvPr>
          <p:cNvPicPr>
            <a:picLocks noChangeAspect="1"/>
          </p:cNvPicPr>
          <p:nvPr/>
        </p:nvPicPr>
        <p:blipFill>
          <a:blip r:embed="rId4"/>
          <a:stretch>
            <a:fillRect/>
          </a:stretch>
        </p:blipFill>
        <p:spPr>
          <a:xfrm>
            <a:off x="-1" y="691937"/>
            <a:ext cx="9150055" cy="5477751"/>
          </a:xfrm>
          <a:prstGeom prst="rect">
            <a:avLst/>
          </a:prstGeom>
        </p:spPr>
      </p:pic>
    </p:spTree>
    <p:extLst>
      <p:ext uri="{BB962C8B-B14F-4D97-AF65-F5344CB8AC3E}">
        <p14:creationId xmlns:p14="http://schemas.microsoft.com/office/powerpoint/2010/main" val="2010359352"/>
      </p:ext>
    </p:extLst>
  </p:cSld>
  <p:clrMapOvr>
    <a:overrideClrMapping bg1="lt1" tx1="dk1" bg2="lt2" tx2="dk2" accent1="accent1" accent2="accent2" accent3="accent3" accent4="accent4" accent5="accent5" accent6="accent6" hlink="hlink" folHlink="folHlink"/>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The lost Jewish communities of the Arab world">
            <a:extLst>
              <a:ext uri="{FF2B5EF4-FFF2-40B4-BE49-F238E27FC236}">
                <a16:creationId xmlns:a16="http://schemas.microsoft.com/office/drawing/2014/main" id="{10686D78-8E5A-4D6B-F307-4E5B6148FF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58" r="13281" b="15039"/>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6859" y="-41585"/>
            <a:ext cx="9150859" cy="517073"/>
          </a:xfrm>
          <a:solidFill>
            <a:schemeClr val="tx1"/>
          </a:solidFill>
          <a:effectLst/>
        </p:spPr>
        <p:txBody>
          <a:bodyPr/>
          <a:lstStyle/>
          <a:p>
            <a:pPr>
              <a:defRPr/>
            </a:pPr>
            <a:r>
              <a:rPr lang="ar-JO" sz="2400" dirty="0">
                <a:effectLst/>
                <a:ea typeface="ＭＳ Ｐゴシック" charset="0"/>
              </a:rPr>
              <a:t>طرد اليهود من الأراضي العربية وإيران (1948-2021)</a:t>
            </a:r>
            <a:endParaRPr lang="en-US" sz="2400" dirty="0">
              <a:effectLst/>
              <a:ea typeface="ＭＳ Ｐゴシック" charset="0"/>
            </a:endParaRPr>
          </a:p>
        </p:txBody>
      </p:sp>
      <p:sp>
        <p:nvSpPr>
          <p:cNvPr id="2" name="Rectangle 2">
            <a:extLst>
              <a:ext uri="{FF2B5EF4-FFF2-40B4-BE49-F238E27FC236}">
                <a16:creationId xmlns:a16="http://schemas.microsoft.com/office/drawing/2014/main" id="{F67A5BCA-D008-CF8A-6C35-79F877D34A4C}"/>
              </a:ext>
            </a:extLst>
          </p:cNvPr>
          <p:cNvSpPr txBox="1">
            <a:spLocks noChangeArrowheads="1"/>
          </p:cNvSpPr>
          <p:nvPr/>
        </p:nvSpPr>
        <p:spPr bwMode="auto">
          <a:xfrm>
            <a:off x="0" y="6474372"/>
            <a:ext cx="9144000" cy="402987"/>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1200" b="1" kern="0" dirty="0">
                <a:effectLst/>
                <a:latin typeface="Arial" panose="020B0604020202020204" pitchFamily="34" charset="0"/>
                <a:ea typeface="ＭＳ Ｐゴシック" charset="0"/>
                <a:cs typeface="ＭＳ Ｐゴシック" charset="0"/>
              </a:rPr>
              <a:t>https://</a:t>
            </a:r>
            <a:r>
              <a:rPr lang="en-US" sz="1200" b="1" kern="0" dirty="0" err="1">
                <a:effectLst/>
                <a:latin typeface="Arial" panose="020B0604020202020204" pitchFamily="34" charset="0"/>
                <a:ea typeface="ＭＳ Ｐゴシック" charset="0"/>
                <a:cs typeface="ＭＳ Ｐゴシック" charset="0"/>
              </a:rPr>
              <a:t>www.gov.il</a:t>
            </a:r>
            <a:r>
              <a:rPr lang="en-US" sz="1200" b="1" kern="0" dirty="0">
                <a:effectLst/>
                <a:latin typeface="Arial" panose="020B0604020202020204" pitchFamily="34" charset="0"/>
                <a:ea typeface="ＭＳ Ｐゴシック" charset="0"/>
                <a:cs typeface="ＭＳ Ｐゴシック" charset="0"/>
              </a:rPr>
              <a:t>/en/departments/news/jewish-refugees-expelled-from-arab-lands-and-from-iran-30-november-2021</a:t>
            </a:r>
          </a:p>
        </p:txBody>
      </p:sp>
    </p:spTree>
    <p:extLst>
      <p:ext uri="{BB962C8B-B14F-4D97-AF65-F5344CB8AC3E}">
        <p14:creationId xmlns:p14="http://schemas.microsoft.com/office/powerpoint/2010/main" val="1539795004"/>
      </p:ext>
    </p:extLst>
  </p:cSld>
  <p:clrMapOvr>
    <a:overrideClrMapping bg1="lt1" tx1="dk1" bg2="lt2" tx2="dk2" accent1="accent1" accent2="accent2" accent3="accent3" accent4="accent4" accent5="accent5" accent6="accent6" hlink="hlink" folHlink="folHlink"/>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الأمم المتحدة</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812359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0A78E4FE-7754-8842-E64C-9743EF7EB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6605"/>
            <a:ext cx="9144000" cy="507841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
            <a:ext cx="9144000" cy="956603"/>
          </a:xfrm>
          <a:effectLst>
            <a:outerShdw blurRad="63500" dist="35921" dir="2700000" algn="ctr" rotWithShape="0">
              <a:schemeClr val="tx2">
                <a:alpha val="74998"/>
              </a:schemeClr>
            </a:outerShdw>
          </a:effectLst>
        </p:spPr>
        <p:txBody>
          <a:bodyPr/>
          <a:lstStyle/>
          <a:p>
            <a:pPr>
              <a:defRPr/>
            </a:pPr>
            <a:r>
              <a:rPr lang="ar-JO" sz="3600" dirty="0">
                <a:effectLst>
                  <a:glow rad="127000">
                    <a:schemeClr val="tx1"/>
                  </a:glow>
                </a:effectLst>
                <a:ea typeface="ＭＳ Ｐゴシック" charset="0"/>
              </a:rPr>
              <a:t>تصويت الأمم المتحدة لإسرائيل بحسب الأمة (1947)</a:t>
            </a:r>
            <a:endParaRPr lang="en-US" sz="2800" dirty="0">
              <a:effectLst>
                <a:glow rad="127000">
                  <a:schemeClr val="tx1"/>
                </a:glow>
              </a:effectLst>
              <a:ea typeface="ＭＳ Ｐゴシック" charset="0"/>
            </a:endParaRPr>
          </a:p>
        </p:txBody>
      </p:sp>
      <p:sp>
        <p:nvSpPr>
          <p:cNvPr id="3" name="Text Box 5">
            <a:extLst>
              <a:ext uri="{FF2B5EF4-FFF2-40B4-BE49-F238E27FC236}">
                <a16:creationId xmlns:a16="http://schemas.microsoft.com/office/drawing/2014/main" id="{2FEC533E-9849-B5E6-F80C-B04EAF0C9707}"/>
              </a:ext>
            </a:extLst>
          </p:cNvPr>
          <p:cNvSpPr txBox="1">
            <a:spLocks noChangeArrowheads="1"/>
          </p:cNvSpPr>
          <p:nvPr/>
        </p:nvSpPr>
        <p:spPr bwMode="auto">
          <a:xfrm>
            <a:off x="0" y="6436146"/>
            <a:ext cx="9144000" cy="405114"/>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https://</a:t>
            </a:r>
            <a:r>
              <a:rPr kumimoji="0" lang="en-US" sz="1200" b="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ishr.ch</a:t>
            </a:r>
            <a:r>
              <a:rPr kumimoji="0" lang="en-US" sz="1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/wp-content/uploads/2022/04/</a:t>
            </a:r>
            <a:r>
              <a:rPr kumimoji="0" lang="en-US" sz="1200" b="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Russia_vote_UNGA.jpeg</a:t>
            </a:r>
            <a:endParaRPr kumimoji="0" lang="en-US" sz="1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641218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70"/>
            <a:ext cx="9114656" cy="1084062"/>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امتحان الخريطة للصف السادس</a:t>
            </a:r>
            <a:br>
              <a:rPr lang="en-US" sz="3600" dirty="0">
                <a:effectLst>
                  <a:glow rad="127000">
                    <a:schemeClr val="tx1"/>
                  </a:glow>
                </a:effectLst>
                <a:ea typeface="ＭＳ Ｐゴシック" charset="0"/>
              </a:rPr>
            </a:br>
            <a:r>
              <a:rPr lang="ar-JO" sz="2800" dirty="0">
                <a:effectLst>
                  <a:glow rad="127000">
                    <a:schemeClr val="tx1"/>
                  </a:glow>
                </a:effectLst>
                <a:ea typeface="ＭＳ Ｐゴシック" charset="0"/>
              </a:rPr>
              <a:t>(منهج جمعية مراقبة حقوق الإنسان التابعة للأمم المتحدة، 2021)</a:t>
            </a:r>
            <a:endParaRPr lang="en-US" sz="3600" dirty="0">
              <a:effectLst>
                <a:glow rad="127000">
                  <a:schemeClr val="tx1"/>
                </a:glow>
              </a:effectLst>
              <a:ea typeface="ＭＳ Ｐゴシック" charset="0"/>
            </a:endParaRPr>
          </a:p>
        </p:txBody>
      </p:sp>
      <p:pic>
        <p:nvPicPr>
          <p:cNvPr id="21" name="Picture 20">
            <a:extLst>
              <a:ext uri="{FF2B5EF4-FFF2-40B4-BE49-F238E27FC236}">
                <a16:creationId xmlns:a16="http://schemas.microsoft.com/office/drawing/2014/main" id="{BBD83077-C25A-D943-8B2B-2D63FF85CEF2}"/>
              </a:ext>
            </a:extLst>
          </p:cNvPr>
          <p:cNvPicPr>
            <a:picLocks noChangeAspect="1"/>
          </p:cNvPicPr>
          <p:nvPr/>
        </p:nvPicPr>
        <p:blipFill>
          <a:blip r:embed="rId3"/>
          <a:stretch>
            <a:fillRect/>
          </a:stretch>
        </p:blipFill>
        <p:spPr>
          <a:xfrm>
            <a:off x="-29344" y="1113531"/>
            <a:ext cx="9144000" cy="5715000"/>
          </a:xfrm>
          <a:prstGeom prst="rect">
            <a:avLst/>
          </a:prstGeom>
        </p:spPr>
      </p:pic>
    </p:spTree>
    <p:extLst>
      <p:ext uri="{BB962C8B-B14F-4D97-AF65-F5344CB8AC3E}">
        <p14:creationId xmlns:p14="http://schemas.microsoft.com/office/powerpoint/2010/main" val="65837680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الكنديون</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929914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7A382E6-C4CD-3B2D-9178-E012A7AA4A35}"/>
              </a:ext>
            </a:extLst>
          </p:cNvPr>
          <p:cNvGrpSpPr/>
          <p:nvPr/>
        </p:nvGrpSpPr>
        <p:grpSpPr>
          <a:xfrm>
            <a:off x="0" y="0"/>
            <a:ext cx="8232775" cy="6858000"/>
            <a:chOff x="0" y="0"/>
            <a:chExt cx="8232775" cy="6858000"/>
          </a:xfrm>
        </p:grpSpPr>
        <p:pic>
          <p:nvPicPr>
            <p:cNvPr id="3076" name="Picture 4" descr="Confronting Antisemitism – City of Toronto">
              <a:extLst>
                <a:ext uri="{FF2B5EF4-FFF2-40B4-BE49-F238E27FC236}">
                  <a16:creationId xmlns:a16="http://schemas.microsoft.com/office/drawing/2014/main" id="{0A13ADA9-3355-7180-F620-1CF640B4FE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2327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7099816-D7B6-6ABD-3F2B-8979C21B1F8E}"/>
                </a:ext>
              </a:extLst>
            </p:cNvPr>
            <p:cNvSpPr/>
            <p:nvPr/>
          </p:nvSpPr>
          <p:spPr bwMode="auto">
            <a:xfrm>
              <a:off x="9143" y="2587752"/>
              <a:ext cx="2727941" cy="3913632"/>
            </a:xfrm>
            <a:prstGeom prst="rect">
              <a:avLst/>
            </a:prstGeom>
            <a:solidFill>
              <a:srgbClr val="11538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 name="Rectangle 4">
              <a:extLst>
                <a:ext uri="{FF2B5EF4-FFF2-40B4-BE49-F238E27FC236}">
                  <a16:creationId xmlns:a16="http://schemas.microsoft.com/office/drawing/2014/main" id="{FBD3F47F-1E67-F425-0733-351BEC359035}"/>
                </a:ext>
              </a:extLst>
            </p:cNvPr>
            <p:cNvSpPr/>
            <p:nvPr/>
          </p:nvSpPr>
          <p:spPr bwMode="auto">
            <a:xfrm>
              <a:off x="5534551" y="3429000"/>
              <a:ext cx="2651760" cy="2377440"/>
            </a:xfrm>
            <a:prstGeom prst="rect">
              <a:avLst/>
            </a:prstGeom>
            <a:solidFill>
              <a:srgbClr val="11538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7" name="Rectangle 6">
              <a:extLst>
                <a:ext uri="{FF2B5EF4-FFF2-40B4-BE49-F238E27FC236}">
                  <a16:creationId xmlns:a16="http://schemas.microsoft.com/office/drawing/2014/main" id="{AD54A5A0-623D-B1ED-DE60-C6AEDBBDCC39}"/>
                </a:ext>
              </a:extLst>
            </p:cNvPr>
            <p:cNvSpPr/>
            <p:nvPr/>
          </p:nvSpPr>
          <p:spPr bwMode="auto">
            <a:xfrm>
              <a:off x="2796722" y="2311421"/>
              <a:ext cx="2651760" cy="4480560"/>
            </a:xfrm>
            <a:prstGeom prst="rect">
              <a:avLst/>
            </a:prstGeom>
            <a:solidFill>
              <a:srgbClr val="11538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5142016" y="1"/>
            <a:ext cx="4001984" cy="1686295"/>
          </a:xfrm>
          <a:solidFill>
            <a:schemeClr val="tx1"/>
          </a:solidFill>
          <a:effectLst>
            <a:outerShdw blurRad="63500" dist="35921" dir="2700000" algn="ctr" rotWithShape="0">
              <a:schemeClr val="tx2">
                <a:alpha val="74998"/>
              </a:schemeClr>
            </a:outerShdw>
          </a:effectLst>
        </p:spPr>
        <p:txBody>
          <a:bodyPr/>
          <a:lstStyle/>
          <a:p>
            <a:pPr>
              <a:defRPr/>
            </a:pPr>
            <a:r>
              <a:rPr lang="ar-JO" sz="3600" dirty="0">
                <a:effectLst>
                  <a:glow rad="127000">
                    <a:schemeClr val="tx1"/>
                  </a:glow>
                </a:effectLst>
                <a:ea typeface="ＭＳ Ｐゴシック" charset="0"/>
              </a:rPr>
              <a:t>معاداة السامية في تورنتو (2022)</a:t>
            </a:r>
            <a:endParaRPr lang="en-US" sz="3600" dirty="0">
              <a:effectLst>
                <a:glow rad="127000">
                  <a:schemeClr val="tx1"/>
                </a:glow>
              </a:effectLst>
              <a:ea typeface="ＭＳ Ｐゴシック" charset="0"/>
            </a:endParaRPr>
          </a:p>
        </p:txBody>
      </p:sp>
      <p:sp>
        <p:nvSpPr>
          <p:cNvPr id="2" name="Text Box 5">
            <a:extLst>
              <a:ext uri="{FF2B5EF4-FFF2-40B4-BE49-F238E27FC236}">
                <a16:creationId xmlns:a16="http://schemas.microsoft.com/office/drawing/2014/main" id="{D3039B80-81EA-486A-FD7F-3C5E0E0B8842}"/>
              </a:ext>
            </a:extLst>
          </p:cNvPr>
          <p:cNvSpPr txBox="1">
            <a:spLocks noChangeArrowheads="1"/>
          </p:cNvSpPr>
          <p:nvPr/>
        </p:nvSpPr>
        <p:spPr bwMode="auto">
          <a:xfrm>
            <a:off x="5497975" y="5977703"/>
            <a:ext cx="3646025" cy="88029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12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https://</a:t>
            </a:r>
            <a:r>
              <a:rPr lang="en-US" sz="1200" b="1" kern="0"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www.toronto.ca</a:t>
            </a:r>
            <a:r>
              <a:rPr lang="en-US" sz="12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/community-people/get-involved/community/</a:t>
            </a:r>
            <a:r>
              <a:rPr lang="en-US" sz="1200" b="1" kern="0"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toronto</a:t>
            </a:r>
            <a:r>
              <a:rPr lang="en-US" sz="12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-for-all/confronting-antisemitism/</a:t>
            </a:r>
          </a:p>
        </p:txBody>
      </p:sp>
      <p:sp>
        <p:nvSpPr>
          <p:cNvPr id="6" name="Rectangle 2">
            <a:extLst>
              <a:ext uri="{FF2B5EF4-FFF2-40B4-BE49-F238E27FC236}">
                <a16:creationId xmlns:a16="http://schemas.microsoft.com/office/drawing/2014/main" id="{C6FF743C-23A9-1D8D-72D8-0EA6A011A59F}"/>
              </a:ext>
            </a:extLst>
          </p:cNvPr>
          <p:cNvSpPr txBox="1">
            <a:spLocks noChangeArrowheads="1"/>
          </p:cNvSpPr>
          <p:nvPr/>
        </p:nvSpPr>
        <p:spPr bwMode="auto">
          <a:xfrm>
            <a:off x="5702975" y="3634742"/>
            <a:ext cx="2529800" cy="214883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effectLst/>
                <a:latin typeface="Arial" panose="020B0604020202020204" pitchFamily="34" charset="0"/>
                <a:ea typeface="ＭＳ Ｐゴシック" charset="0"/>
                <a:cs typeface="Arial" panose="020B0604020202020204" pitchFamily="34" charset="0"/>
              </a:rPr>
              <a:t>الفئة المستهدفة للعام السادس </a:t>
            </a:r>
          </a:p>
          <a:p>
            <a:pPr defTabSz="914400">
              <a:defRPr/>
            </a:pPr>
            <a:r>
              <a:rPr lang="ar-JO" sz="2800" b="1" kern="0" dirty="0">
                <a:effectLst/>
                <a:latin typeface="Arial" panose="020B0604020202020204" pitchFamily="34" charset="0"/>
                <a:ea typeface="ＭＳ Ｐゴシック" charset="0"/>
                <a:cs typeface="Arial" panose="020B0604020202020204" pitchFamily="34" charset="0"/>
              </a:rPr>
              <a:t>على التوالي</a:t>
            </a:r>
            <a:endParaRPr lang="en-US" sz="2800" b="1" kern="0" dirty="0">
              <a:effectLst/>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B2DBED32-A7ED-A225-52E4-00387FD456C2}"/>
              </a:ext>
            </a:extLst>
          </p:cNvPr>
          <p:cNvSpPr txBox="1">
            <a:spLocks noChangeArrowheads="1"/>
          </p:cNvSpPr>
          <p:nvPr/>
        </p:nvSpPr>
        <p:spPr bwMode="auto">
          <a:xfrm>
            <a:off x="108213" y="2404873"/>
            <a:ext cx="2529800" cy="44531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effectLst/>
                <a:latin typeface="Arial" panose="020B0604020202020204" pitchFamily="34" charset="0"/>
                <a:ea typeface="ＭＳ Ｐゴシック" charset="0"/>
                <a:cs typeface="Arial" panose="020B0604020202020204" pitchFamily="34" charset="0"/>
              </a:rPr>
              <a:t>استهدفت 14 من أصل 32 جريمة كراهية متعددة التحيز تم الإبلاغ عنها يهوداً متنوعين (7 منها تستهدف اليهود السود) في عام 2021 في تورنتو</a:t>
            </a:r>
            <a:endParaRPr lang="en-US" sz="2800" b="1" kern="0" dirty="0">
              <a:effectLst/>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736A031C-1406-656B-A222-6464830A7F1B}"/>
              </a:ext>
            </a:extLst>
          </p:cNvPr>
          <p:cNvSpPr txBox="1">
            <a:spLocks noChangeArrowheads="1"/>
          </p:cNvSpPr>
          <p:nvPr/>
        </p:nvSpPr>
        <p:spPr bwMode="auto">
          <a:xfrm>
            <a:off x="2840209" y="2048257"/>
            <a:ext cx="2529800" cy="44531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kern="0" dirty="0">
                <a:effectLst/>
                <a:latin typeface="Arial" panose="020B0604020202020204" pitchFamily="34" charset="0"/>
                <a:ea typeface="ＭＳ Ｐゴシック" charset="0"/>
                <a:cs typeface="Arial" panose="020B0604020202020204" pitchFamily="34" charset="0"/>
              </a:rPr>
              <a:t>من الجرائم التي تم الإبلاغ عنها في تورنتو في 2021 استهدفت المجتمع اليهودي الذي يشكل أقل من 4% من التعداد السكاني</a:t>
            </a:r>
            <a:endParaRPr lang="en-US" sz="2400" b="1" kern="0" dirty="0">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802682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اليسار الأمريكي</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042796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E9DE2FD2-754D-4E6D-6C30-295DF8F8C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7150" y="400050"/>
            <a:ext cx="6489700" cy="60579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65125"/>
          </a:xfrm>
          <a:solidFill>
            <a:srgbClr val="F0F0F0"/>
          </a:solidFill>
          <a:effectLst/>
        </p:spPr>
        <p:txBody>
          <a:bodyPr/>
          <a:lstStyle/>
          <a:p>
            <a:pPr>
              <a:defRPr/>
            </a:pPr>
            <a:r>
              <a:rPr lang="ar-JO" sz="2400" dirty="0">
                <a:solidFill>
                  <a:schemeClr val="tx1"/>
                </a:solidFill>
                <a:effectLst/>
                <a:ea typeface="ＭＳ Ｐゴシック" charset="0"/>
              </a:rPr>
              <a:t>جرائم الكراهية في الولايات المتحدة لكل 100000 شخص تجاه مجموعات عرقية أو دينية في 2019</a:t>
            </a:r>
            <a:endParaRPr lang="en-US" sz="2400" dirty="0">
              <a:solidFill>
                <a:schemeClr val="tx1"/>
              </a:solidFill>
              <a:effectLst/>
              <a:ea typeface="ＭＳ Ｐゴシック" charset="0"/>
            </a:endParaRPr>
          </a:p>
        </p:txBody>
      </p:sp>
      <p:sp>
        <p:nvSpPr>
          <p:cNvPr id="2" name="Rectangle 2">
            <a:extLst>
              <a:ext uri="{FF2B5EF4-FFF2-40B4-BE49-F238E27FC236}">
                <a16:creationId xmlns:a16="http://schemas.microsoft.com/office/drawing/2014/main" id="{981DE694-05B7-61EF-92AC-F2E865636BAB}"/>
              </a:ext>
            </a:extLst>
          </p:cNvPr>
          <p:cNvSpPr txBox="1">
            <a:spLocks noChangeArrowheads="1"/>
          </p:cNvSpPr>
          <p:nvPr/>
        </p:nvSpPr>
        <p:spPr bwMode="auto">
          <a:xfrm>
            <a:off x="2145360" y="5486399"/>
            <a:ext cx="1957246" cy="405114"/>
          </a:xfrm>
          <a:prstGeom prst="rect">
            <a:avLst/>
          </a:prstGeom>
          <a:solidFill>
            <a:srgbClr val="F0F0F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السود</a:t>
            </a:r>
            <a:endParaRPr kumimoji="0" lang="en-US"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D7D40EFB-3857-A850-2322-1269A5765B88}"/>
              </a:ext>
            </a:extLst>
          </p:cNvPr>
          <p:cNvSpPr txBox="1">
            <a:spLocks noChangeArrowheads="1"/>
          </p:cNvSpPr>
          <p:nvPr/>
        </p:nvSpPr>
        <p:spPr bwMode="auto">
          <a:xfrm>
            <a:off x="3735182" y="5486399"/>
            <a:ext cx="1957246" cy="405114"/>
          </a:xfrm>
          <a:prstGeom prst="rect">
            <a:avLst/>
          </a:prstGeom>
          <a:solidFill>
            <a:srgbClr val="F0F0F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المسلمون</a:t>
            </a:r>
            <a:endParaRPr kumimoji="0" lang="en-US"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25967842-B06F-19DA-0F9E-3403F070991E}"/>
              </a:ext>
            </a:extLst>
          </p:cNvPr>
          <p:cNvSpPr txBox="1">
            <a:spLocks noChangeArrowheads="1"/>
          </p:cNvSpPr>
          <p:nvPr/>
        </p:nvSpPr>
        <p:spPr bwMode="auto">
          <a:xfrm>
            <a:off x="5361879" y="5486399"/>
            <a:ext cx="1957246" cy="405114"/>
          </a:xfrm>
          <a:prstGeom prst="rect">
            <a:avLst/>
          </a:prstGeom>
          <a:solidFill>
            <a:srgbClr val="F0F0F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اليهود</a:t>
            </a:r>
            <a:endParaRPr kumimoji="0" lang="en-US"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5">
            <a:extLst>
              <a:ext uri="{FF2B5EF4-FFF2-40B4-BE49-F238E27FC236}">
                <a16:creationId xmlns:a16="http://schemas.microsoft.com/office/drawing/2014/main" id="{1CC6DA3C-A284-530A-C3D2-2F8BC7F13E35}"/>
              </a:ext>
            </a:extLst>
          </p:cNvPr>
          <p:cNvSpPr txBox="1">
            <a:spLocks noChangeArrowheads="1"/>
          </p:cNvSpPr>
          <p:nvPr/>
        </p:nvSpPr>
        <p:spPr bwMode="auto">
          <a:xfrm>
            <a:off x="0" y="6436146"/>
            <a:ext cx="9144000" cy="405114"/>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https://</a:t>
            </a:r>
            <a:r>
              <a:rPr kumimoji="0" lang="en-US" sz="1200" b="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www.aei.org</a:t>
            </a:r>
            <a:r>
              <a:rPr kumimoji="0" lang="en-US" sz="1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/carpe-diem/based-on-2019-fbi-data-jews-were-2-6x-more-likely-than-blacks-and-2-2x-more-likely-than-muslims-to-be-victims-of-hate-crimes/</a:t>
            </a:r>
          </a:p>
        </p:txBody>
      </p:sp>
    </p:spTree>
    <p:extLst>
      <p:ext uri="{BB962C8B-B14F-4D97-AF65-F5344CB8AC3E}">
        <p14:creationId xmlns:p14="http://schemas.microsoft.com/office/powerpoint/2010/main" val="45102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المصريون</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831041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91394" y="286436"/>
            <a:ext cx="4208463" cy="2347907"/>
          </a:xfrm>
          <a:effectLst>
            <a:outerShdw blurRad="63500" dist="35921" dir="2700000" algn="ctr" rotWithShape="0">
              <a:schemeClr val="tx2">
                <a:alpha val="74998"/>
              </a:schemeClr>
            </a:outerShdw>
          </a:effectLst>
        </p:spPr>
        <p:txBody>
          <a:bodyPr/>
          <a:lstStyle/>
          <a:p>
            <a:pPr>
              <a:defRPr/>
            </a:pP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معاداة السامية</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في الولايات المتحدة الأمريكية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(2001-2020)</a:t>
            </a:r>
            <a:endParaRPr lang="en-US" sz="4800" dirty="0">
              <a:effectLst>
                <a:glow rad="127000">
                  <a:schemeClr val="tx1"/>
                </a:glow>
              </a:effectLst>
              <a:ea typeface="ＭＳ Ｐゴシック" charset="0"/>
            </a:endParaRPr>
          </a:p>
        </p:txBody>
      </p:sp>
      <p:pic>
        <p:nvPicPr>
          <p:cNvPr id="3074" name="Picture 2" descr="Antisemitism surged across US during Gaza conflict, part of multi-year  rise: Advocates - ABC News">
            <a:extLst>
              <a:ext uri="{FF2B5EF4-FFF2-40B4-BE49-F238E27FC236}">
                <a16:creationId xmlns:a16="http://schemas.microsoft.com/office/drawing/2014/main" id="{88685C4C-1ABE-640E-F229-C501D8F8F8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8463" y="0"/>
            <a:ext cx="49355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5">
            <a:extLst>
              <a:ext uri="{FF2B5EF4-FFF2-40B4-BE49-F238E27FC236}">
                <a16:creationId xmlns:a16="http://schemas.microsoft.com/office/drawing/2014/main" id="{2EBD396B-AE59-D379-31E3-9B162A335B76}"/>
              </a:ext>
            </a:extLst>
          </p:cNvPr>
          <p:cNvSpPr txBox="1">
            <a:spLocks noChangeArrowheads="1"/>
          </p:cNvSpPr>
          <p:nvPr/>
        </p:nvSpPr>
        <p:spPr bwMode="auto">
          <a:xfrm>
            <a:off x="0" y="5960962"/>
            <a:ext cx="4208463" cy="88029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https://</a:t>
            </a:r>
            <a:r>
              <a:rPr kumimoji="0" lang="en-US" sz="1200" b="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abcnews.go.com</a:t>
            </a:r>
            <a:r>
              <a:rPr kumimoji="0" lang="en-US" sz="1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/US/antisemitism-surged-us-</a:t>
            </a:r>
            <a:r>
              <a:rPr kumimoji="0" lang="en-US" sz="1200" b="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gaza</a:t>
            </a:r>
            <a:r>
              <a:rPr kumimoji="0" lang="en-US" sz="1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-conflict-part-multi-year/</a:t>
            </a:r>
            <a:r>
              <a:rPr kumimoji="0" lang="en-US" sz="1200" b="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story?id</a:t>
            </a:r>
            <a:r>
              <a:rPr kumimoji="0" lang="en-US" sz="1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=78092408</a:t>
            </a:r>
          </a:p>
        </p:txBody>
      </p:sp>
    </p:spTree>
    <p:extLst>
      <p:ext uri="{BB962C8B-B14F-4D97-AF65-F5344CB8AC3E}">
        <p14:creationId xmlns:p14="http://schemas.microsoft.com/office/powerpoint/2010/main" val="19202101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C8F6C13-F65A-9F81-E12A-FE553207A45F}"/>
              </a:ext>
            </a:extLst>
          </p:cNvPr>
          <p:cNvGrpSpPr/>
          <p:nvPr/>
        </p:nvGrpSpPr>
        <p:grpSpPr>
          <a:xfrm>
            <a:off x="0" y="1288300"/>
            <a:ext cx="9144000" cy="5910792"/>
            <a:chOff x="0" y="1288300"/>
            <a:chExt cx="9144000" cy="5910792"/>
          </a:xfrm>
        </p:grpSpPr>
        <p:pic>
          <p:nvPicPr>
            <p:cNvPr id="4" name="Picture 3">
              <a:extLst>
                <a:ext uri="{FF2B5EF4-FFF2-40B4-BE49-F238E27FC236}">
                  <a16:creationId xmlns:a16="http://schemas.microsoft.com/office/drawing/2014/main" id="{5127123D-5BCF-540E-D42E-C92B96634344}"/>
                </a:ext>
              </a:extLst>
            </p:cNvPr>
            <p:cNvPicPr>
              <a:picLocks noChangeAspect="1"/>
            </p:cNvPicPr>
            <p:nvPr/>
          </p:nvPicPr>
          <p:blipFill>
            <a:blip r:embed="rId3"/>
            <a:stretch>
              <a:fillRect/>
            </a:stretch>
          </p:blipFill>
          <p:spPr>
            <a:xfrm>
              <a:off x="0" y="1288300"/>
              <a:ext cx="9144000" cy="5910792"/>
            </a:xfrm>
            <a:prstGeom prst="rect">
              <a:avLst/>
            </a:prstGeom>
          </p:spPr>
        </p:pic>
        <p:sp>
          <p:nvSpPr>
            <p:cNvPr id="5" name="Rectangle 4">
              <a:extLst>
                <a:ext uri="{FF2B5EF4-FFF2-40B4-BE49-F238E27FC236}">
                  <a16:creationId xmlns:a16="http://schemas.microsoft.com/office/drawing/2014/main" id="{EBE5CAE5-F981-FC64-44AF-A20CEE8EE637}"/>
                </a:ext>
              </a:extLst>
            </p:cNvPr>
            <p:cNvSpPr/>
            <p:nvPr/>
          </p:nvSpPr>
          <p:spPr bwMode="auto">
            <a:xfrm>
              <a:off x="750277" y="2930769"/>
              <a:ext cx="7584831" cy="165295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0" y="0"/>
            <a:ext cx="9144000" cy="1664677"/>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معاداة السامية في الولايات المتحدة الأمريكية</a:t>
            </a:r>
            <a:br>
              <a:rPr lang="en-US" sz="4800" dirty="0">
                <a:effectLst>
                  <a:glow rad="127000">
                    <a:schemeClr val="tx1"/>
                  </a:glow>
                </a:effectLst>
                <a:ea typeface="ＭＳ Ｐゴシック" charset="0"/>
              </a:rPr>
            </a:br>
            <a:r>
              <a:rPr lang="en-US" sz="4800" dirty="0">
                <a:effectLst>
                  <a:glow rad="127000">
                    <a:schemeClr val="tx1"/>
                  </a:glow>
                </a:effectLst>
                <a:ea typeface="ＭＳ Ｐゴシック" charset="0"/>
              </a:rPr>
              <a:t>(</a:t>
            </a:r>
            <a:r>
              <a:rPr lang="ar-JO" sz="4800" dirty="0">
                <a:effectLst>
                  <a:glow rad="127000">
                    <a:schemeClr val="tx1"/>
                  </a:glow>
                </a:effectLst>
                <a:ea typeface="ＭＳ Ｐゴシック" charset="0"/>
              </a:rPr>
              <a:t>7-25 تشرين أول 2023</a:t>
            </a:r>
            <a:r>
              <a:rPr lang="en-US" sz="4800" dirty="0">
                <a:effectLst>
                  <a:glow rad="127000">
                    <a:schemeClr val="tx1"/>
                  </a:glow>
                </a:effectLst>
                <a:ea typeface="ＭＳ Ｐゴシック" charset="0"/>
              </a:rPr>
              <a:t>)</a:t>
            </a:r>
          </a:p>
        </p:txBody>
      </p:sp>
      <p:sp>
        <p:nvSpPr>
          <p:cNvPr id="3" name="Rectangle 2">
            <a:extLst>
              <a:ext uri="{FF2B5EF4-FFF2-40B4-BE49-F238E27FC236}">
                <a16:creationId xmlns:a16="http://schemas.microsoft.com/office/drawing/2014/main" id="{396FAD83-880D-943C-2D62-2BF95F7B5B2F}"/>
              </a:ext>
            </a:extLst>
          </p:cNvPr>
          <p:cNvSpPr txBox="1">
            <a:spLocks noChangeArrowheads="1"/>
          </p:cNvSpPr>
          <p:nvPr/>
        </p:nvSpPr>
        <p:spPr bwMode="auto">
          <a:xfrm>
            <a:off x="750277" y="2813538"/>
            <a:ext cx="7678081" cy="209632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solidFill>
                  <a:schemeClr val="tx1"/>
                </a:solidFill>
                <a:effectLst/>
                <a:latin typeface="Arial" panose="020B0604020202020204" pitchFamily="34" charset="0"/>
                <a:ea typeface="ＭＳ Ｐゴシック" charset="0"/>
                <a:cs typeface="Arial" panose="020B0604020202020204" pitchFamily="34" charset="0"/>
              </a:rPr>
              <a:t>إن الحوادث المعادية للسامية في الولايات المتحدة ارتفعت بنحو 400% منذ بدء الحرب بين إسرائيل وحماس</a:t>
            </a:r>
            <a:endParaRPr lang="en-US" sz="3600" b="1" kern="0" dirty="0">
              <a:solidFill>
                <a:schemeClr val="tx1"/>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044262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6297BD3-88A6-D50F-294D-01AF29AF91B2}"/>
              </a:ext>
            </a:extLst>
          </p:cNvPr>
          <p:cNvGrpSpPr/>
          <p:nvPr/>
        </p:nvGrpSpPr>
        <p:grpSpPr>
          <a:xfrm>
            <a:off x="0" y="711200"/>
            <a:ext cx="9134032" cy="6146800"/>
            <a:chOff x="0" y="711200"/>
            <a:chExt cx="9134032" cy="6146800"/>
          </a:xfrm>
        </p:grpSpPr>
        <p:pic>
          <p:nvPicPr>
            <p:cNvPr id="3" name="Picture 2">
              <a:extLst>
                <a:ext uri="{FF2B5EF4-FFF2-40B4-BE49-F238E27FC236}">
                  <a16:creationId xmlns:a16="http://schemas.microsoft.com/office/drawing/2014/main" id="{9E76C026-116E-4B34-A9B8-89735A8EA44F}"/>
                </a:ext>
              </a:extLst>
            </p:cNvPr>
            <p:cNvPicPr>
              <a:picLocks noChangeAspect="1"/>
            </p:cNvPicPr>
            <p:nvPr/>
          </p:nvPicPr>
          <p:blipFill>
            <a:blip r:embed="rId3"/>
            <a:stretch>
              <a:fillRect/>
            </a:stretch>
          </p:blipFill>
          <p:spPr>
            <a:xfrm>
              <a:off x="0" y="711200"/>
              <a:ext cx="9134032" cy="6146800"/>
            </a:xfrm>
            <a:prstGeom prst="rect">
              <a:avLst/>
            </a:prstGeom>
          </p:spPr>
        </p:pic>
        <p:sp>
          <p:nvSpPr>
            <p:cNvPr id="6" name="Rectangle 5">
              <a:extLst>
                <a:ext uri="{FF2B5EF4-FFF2-40B4-BE49-F238E27FC236}">
                  <a16:creationId xmlns:a16="http://schemas.microsoft.com/office/drawing/2014/main" id="{D2E8E13D-9741-29B2-47BA-4B018137CF35}"/>
                </a:ext>
              </a:extLst>
            </p:cNvPr>
            <p:cNvSpPr/>
            <p:nvPr/>
          </p:nvSpPr>
          <p:spPr bwMode="auto">
            <a:xfrm>
              <a:off x="2110154" y="1887415"/>
              <a:ext cx="6412523" cy="51581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0" y="1"/>
            <a:ext cx="9144000" cy="711200"/>
          </a:xfrm>
          <a:effectLst>
            <a:outerShdw blurRad="63500" dist="35921" dir="2700000" algn="ctr" rotWithShape="0">
              <a:schemeClr val="tx2">
                <a:alpha val="74998"/>
              </a:schemeClr>
            </a:outerShdw>
          </a:effectLst>
        </p:spPr>
        <p:txBody>
          <a:bodyPr/>
          <a:lstStyle/>
          <a:p>
            <a:pPr>
              <a:defRPr/>
            </a:pPr>
            <a:r>
              <a:rPr lang="ar-JO" sz="3200" dirty="0">
                <a:effectLst>
                  <a:glow rad="127000">
                    <a:schemeClr val="tx1"/>
                  </a:glow>
                </a:effectLst>
                <a:ea typeface="ＭＳ Ｐゴシック" charset="0"/>
              </a:rPr>
              <a:t>معاداة السامية في كليات الولايات المتحدة (تشرين ثاني 2023)</a:t>
            </a:r>
            <a:endParaRPr lang="en-US" sz="32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F41C08BF-E564-CD84-AED8-4D3E8EB0BB76}"/>
              </a:ext>
            </a:extLst>
          </p:cNvPr>
          <p:cNvSpPr txBox="1">
            <a:spLocks noChangeArrowheads="1"/>
          </p:cNvSpPr>
          <p:nvPr/>
        </p:nvSpPr>
        <p:spPr bwMode="auto">
          <a:xfrm>
            <a:off x="0" y="6604000"/>
            <a:ext cx="9144000" cy="273360"/>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1200" b="1" kern="0" dirty="0">
                <a:effectLst/>
                <a:latin typeface="Arial" panose="020B0604020202020204" pitchFamily="34" charset="0"/>
                <a:ea typeface="ＭＳ Ｐゴシック" charset="0"/>
                <a:cs typeface="ＭＳ Ｐゴシック" charset="0"/>
              </a:rPr>
              <a:t>https://wng.org/podcasts/antisemitism-goes-to-school-1699312731</a:t>
            </a:r>
          </a:p>
        </p:txBody>
      </p:sp>
      <p:sp>
        <p:nvSpPr>
          <p:cNvPr id="7" name="Rectangle 2">
            <a:extLst>
              <a:ext uri="{FF2B5EF4-FFF2-40B4-BE49-F238E27FC236}">
                <a16:creationId xmlns:a16="http://schemas.microsoft.com/office/drawing/2014/main" id="{A2243D12-2526-860F-BB61-80B338C520C8}"/>
              </a:ext>
            </a:extLst>
          </p:cNvPr>
          <p:cNvSpPr txBox="1">
            <a:spLocks noChangeArrowheads="1"/>
          </p:cNvSpPr>
          <p:nvPr/>
        </p:nvSpPr>
        <p:spPr bwMode="auto">
          <a:xfrm>
            <a:off x="2110154" y="1888392"/>
            <a:ext cx="6412523" cy="6154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2800" b="1" kern="0" dirty="0">
                <a:solidFill>
                  <a:schemeClr val="tx1"/>
                </a:solidFill>
                <a:effectLst/>
                <a:latin typeface="Arial" panose="020B0604020202020204" pitchFamily="34" charset="0"/>
                <a:ea typeface="ＭＳ Ｐゴシック" charset="0"/>
                <a:cs typeface="Arial" panose="020B0604020202020204" pitchFamily="34" charset="0"/>
              </a:rPr>
              <a:t>معاداة السامية تذهب إلى المدارس</a:t>
            </a:r>
            <a:endParaRPr lang="en-US" sz="2800" b="1" kern="0" dirty="0">
              <a:solidFill>
                <a:schemeClr val="tx1"/>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480003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الدول المجاورة</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823716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Map of the Overview of the Six Day War (1967)">
            <a:extLst>
              <a:ext uri="{FF2B5EF4-FFF2-40B4-BE49-F238E27FC236}">
                <a16:creationId xmlns:a16="http://schemas.microsoft.com/office/drawing/2014/main" id="{8BC8484C-6E31-AF6B-E0BB-211CF4251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42" y="130629"/>
            <a:ext cx="5962970" cy="659171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995211" y="-16581"/>
            <a:ext cx="3148787" cy="5945108"/>
          </a:xfrm>
          <a:effectLst/>
        </p:spPr>
        <p:txBody>
          <a:bodyPr/>
          <a:lstStyle/>
          <a:p>
            <a:pPr>
              <a:defRPr/>
            </a:pPr>
            <a:r>
              <a:rPr lang="ar-JO" dirty="0">
                <a:solidFill>
                  <a:srgbClr val="000000"/>
                </a:solidFill>
                <a:effectLst/>
                <a:ea typeface="ＭＳ Ｐゴシック" charset="0"/>
              </a:rPr>
              <a:t>كدَّس جيران إسرائيل الكثيرون الجيوش على </a:t>
            </a:r>
            <a:br>
              <a:rPr lang="ar-JO" dirty="0">
                <a:solidFill>
                  <a:srgbClr val="000000"/>
                </a:solidFill>
                <a:effectLst/>
                <a:ea typeface="ＭＳ Ｐゴシック" charset="0"/>
              </a:rPr>
            </a:br>
            <a:r>
              <a:rPr lang="ar-JO" dirty="0">
                <a:solidFill>
                  <a:srgbClr val="000000"/>
                </a:solidFill>
                <a:effectLst/>
                <a:ea typeface="ＭＳ Ｐゴシック" charset="0"/>
              </a:rPr>
              <a:t>كل جانب (1967)</a:t>
            </a:r>
            <a:endParaRPr lang="en-US" dirty="0">
              <a:solidFill>
                <a:srgbClr val="000000"/>
              </a:solidFill>
              <a:effectLst/>
              <a:ea typeface="ＭＳ Ｐゴシック" charset="0"/>
            </a:endParaRPr>
          </a:p>
        </p:txBody>
      </p:sp>
    </p:spTree>
    <p:extLst>
      <p:ext uri="{BB962C8B-B14F-4D97-AF65-F5344CB8AC3E}">
        <p14:creationId xmlns:p14="http://schemas.microsoft.com/office/powerpoint/2010/main" val="73759804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084466" y="184386"/>
            <a:ext cx="3858566" cy="6276704"/>
          </a:xfrm>
          <a:effectLst/>
        </p:spPr>
        <p:txBody>
          <a:bodyPr/>
          <a:lstStyle/>
          <a:p>
            <a:pPr>
              <a:defRPr/>
            </a:pPr>
            <a:r>
              <a:rPr lang="ar-JO" sz="4000" dirty="0">
                <a:solidFill>
                  <a:srgbClr val="000000"/>
                </a:solidFill>
                <a:effectLst/>
                <a:ea typeface="ＭＳ Ｐゴシック" charset="0"/>
              </a:rPr>
              <a:t>قام اليهود </a:t>
            </a:r>
            <a:br>
              <a:rPr lang="ar-JO" sz="4000" dirty="0">
                <a:solidFill>
                  <a:srgbClr val="000000"/>
                </a:solidFill>
                <a:effectLst/>
                <a:ea typeface="ＭＳ Ｐゴシック" charset="0"/>
              </a:rPr>
            </a:br>
            <a:r>
              <a:rPr lang="ar-JO" sz="4000" dirty="0">
                <a:solidFill>
                  <a:srgbClr val="000000"/>
                </a:solidFill>
                <a:effectLst/>
                <a:ea typeface="ＭＳ Ｐゴシック" charset="0"/>
              </a:rPr>
              <a:t>بهجوم استباقي </a:t>
            </a:r>
            <a:br>
              <a:rPr lang="ar-JO" sz="4000" dirty="0">
                <a:solidFill>
                  <a:srgbClr val="000000"/>
                </a:solidFill>
                <a:effectLst/>
                <a:ea typeface="ＭＳ Ｐゴシック" charset="0"/>
              </a:rPr>
            </a:br>
            <a:r>
              <a:rPr lang="ar-JO" sz="4000" dirty="0">
                <a:solidFill>
                  <a:srgbClr val="000000"/>
                </a:solidFill>
                <a:effectLst/>
                <a:ea typeface="ＭＳ Ｐゴシック" charset="0"/>
              </a:rPr>
              <a:t>ضد الجيوش الأردنية المهددة على </a:t>
            </a:r>
            <a:br>
              <a:rPr lang="ar-JO" sz="4000" dirty="0">
                <a:solidFill>
                  <a:srgbClr val="000000"/>
                </a:solidFill>
                <a:effectLst/>
                <a:ea typeface="ＭＳ Ｐゴシック" charset="0"/>
              </a:rPr>
            </a:br>
            <a:r>
              <a:rPr lang="ar-JO" sz="4000" dirty="0">
                <a:solidFill>
                  <a:srgbClr val="000000"/>
                </a:solidFill>
                <a:effectLst/>
                <a:ea typeface="ＭＳ Ｐゴシック" charset="0"/>
              </a:rPr>
              <a:t>حدود إسرائيل (1967)</a:t>
            </a:r>
            <a:endParaRPr lang="en-US" sz="4000" dirty="0">
              <a:solidFill>
                <a:srgbClr val="000000"/>
              </a:solidFill>
              <a:effectLst/>
              <a:ea typeface="ＭＳ Ｐゴシック" charset="0"/>
            </a:endParaRPr>
          </a:p>
        </p:txBody>
      </p:sp>
      <p:pic>
        <p:nvPicPr>
          <p:cNvPr id="2052" name="Picture 4">
            <a:extLst>
              <a:ext uri="{FF2B5EF4-FFF2-40B4-BE49-F238E27FC236}">
                <a16:creationId xmlns:a16="http://schemas.microsoft.com/office/drawing/2014/main" id="{E6C4E6AF-FC2E-3DCA-3F84-370C9A8A58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180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56456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729E0B5-DE7F-FCEF-E56C-15CA632705D2}"/>
              </a:ext>
            </a:extLst>
          </p:cNvPr>
          <p:cNvGrpSpPr/>
          <p:nvPr/>
        </p:nvGrpSpPr>
        <p:grpSpPr>
          <a:xfrm>
            <a:off x="-140023" y="1"/>
            <a:ext cx="9284023" cy="6858000"/>
            <a:chOff x="-140023" y="1"/>
            <a:chExt cx="9284023" cy="6858000"/>
          </a:xfrm>
        </p:grpSpPr>
        <p:pic>
          <p:nvPicPr>
            <p:cNvPr id="4" name="Picture 3">
              <a:extLst>
                <a:ext uri="{FF2B5EF4-FFF2-40B4-BE49-F238E27FC236}">
                  <a16:creationId xmlns:a16="http://schemas.microsoft.com/office/drawing/2014/main" id="{1E368628-55CB-C7C7-A673-F6CBDCB63F3F}"/>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1383" t="6413" r="25174" b="9659"/>
            <a:stretch/>
          </p:blipFill>
          <p:spPr>
            <a:xfrm>
              <a:off x="-140023" y="1"/>
              <a:ext cx="9284023" cy="6858000"/>
            </a:xfrm>
            <a:prstGeom prst="rect">
              <a:avLst/>
            </a:prstGeom>
          </p:spPr>
        </p:pic>
        <p:sp>
          <p:nvSpPr>
            <p:cNvPr id="21" name="Rectangle 20">
              <a:extLst>
                <a:ext uri="{FF2B5EF4-FFF2-40B4-BE49-F238E27FC236}">
                  <a16:creationId xmlns:a16="http://schemas.microsoft.com/office/drawing/2014/main" id="{5861F7EE-C1C1-E9E3-FFD2-72EA37070C8F}"/>
                </a:ext>
              </a:extLst>
            </p:cNvPr>
            <p:cNvSpPr/>
            <p:nvPr/>
          </p:nvSpPr>
          <p:spPr>
            <a:xfrm>
              <a:off x="3798978" y="1617069"/>
              <a:ext cx="1133062" cy="3216594"/>
            </a:xfrm>
            <a:prstGeom prst="rect">
              <a:avLst/>
            </a:prstGeom>
            <a:solidFill>
              <a:srgbClr val="18374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49263" rtl="1"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 name="Title 1"/>
          <p:cNvSpPr>
            <a:spLocks noGrp="1"/>
          </p:cNvSpPr>
          <p:nvPr>
            <p:ph type="ctrTitle"/>
          </p:nvPr>
        </p:nvSpPr>
        <p:spPr>
          <a:xfrm>
            <a:off x="-140023" y="-1"/>
            <a:ext cx="2839815" cy="6857999"/>
          </a:xfrm>
          <a:solidFill>
            <a:schemeClr val="tx1"/>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marL="177800" rtl="1" eaLnBrk="0" hangingPunct="0"/>
            <a:r>
              <a:rPr lang="ar-SA" sz="4800" b="1" dirty="0">
                <a:solidFill>
                  <a:schemeClr val="bg1"/>
                </a:solidFill>
                <a:effectLst>
                  <a:glow rad="127000">
                    <a:schemeClr val="tx1"/>
                  </a:glow>
                </a:effectLst>
                <a:latin typeface="Arial" panose="020B0604020202020204" pitchFamily="34" charset="0"/>
                <a:cs typeface="Arial" panose="020B0604020202020204" pitchFamily="34" charset="0"/>
              </a:rPr>
              <a:t>لن تشهد الألفية بعد الآن </a:t>
            </a:r>
            <a:br>
              <a:rPr lang="ar-JO" sz="4800" b="1" dirty="0">
                <a:solidFill>
                  <a:schemeClr val="bg1"/>
                </a:solidFill>
                <a:effectLst>
                  <a:glow rad="127000">
                    <a:schemeClr val="tx1"/>
                  </a:glow>
                </a:effectLst>
                <a:latin typeface="Arial" panose="020B0604020202020204" pitchFamily="34" charset="0"/>
                <a:cs typeface="Arial" panose="020B0604020202020204" pitchFamily="34" charset="0"/>
              </a:rPr>
            </a:br>
            <a:r>
              <a:rPr lang="ar-SA" sz="4800" b="1" dirty="0">
                <a:solidFill>
                  <a:schemeClr val="bg1"/>
                </a:solidFill>
                <a:effectLst>
                  <a:glow rad="127000">
                    <a:schemeClr val="tx1"/>
                  </a:glow>
                </a:effectLst>
                <a:latin typeface="Arial" panose="020B0604020202020204" pitchFamily="34" charset="0"/>
                <a:cs typeface="Arial" panose="020B0604020202020204" pitchFamily="34" charset="0"/>
              </a:rPr>
              <a:t>تطهيرا</a:t>
            </a:r>
            <a:r>
              <a:rPr lang="ar-JO" sz="4800" b="1" dirty="0">
                <a:solidFill>
                  <a:schemeClr val="bg1"/>
                </a:solidFill>
                <a:effectLst>
                  <a:glow rad="127000">
                    <a:schemeClr val="tx1"/>
                  </a:glow>
                </a:effectLst>
                <a:latin typeface="Arial" panose="020B0604020202020204" pitchFamily="34" charset="0"/>
                <a:cs typeface="Arial" panose="020B0604020202020204" pitchFamily="34" charset="0"/>
              </a:rPr>
              <a:t>ً</a:t>
            </a:r>
            <a:r>
              <a:rPr lang="ar-SA" sz="4800" b="1" dirty="0">
                <a:solidFill>
                  <a:schemeClr val="bg1"/>
                </a:solidFill>
                <a:effectLst>
                  <a:glow rad="127000">
                    <a:schemeClr val="tx1"/>
                  </a:glow>
                </a:effectLst>
                <a:latin typeface="Arial" panose="020B0604020202020204" pitchFamily="34" charset="0"/>
                <a:cs typeface="Arial" panose="020B0604020202020204" pitchFamily="34" charset="0"/>
              </a:rPr>
              <a:t> عرقيا</a:t>
            </a:r>
            <a:r>
              <a:rPr lang="ar-JO" sz="4800" b="1" dirty="0">
                <a:solidFill>
                  <a:schemeClr val="bg1"/>
                </a:solidFill>
                <a:effectLst>
                  <a:glow rad="127000">
                    <a:schemeClr val="tx1"/>
                  </a:glow>
                </a:effectLst>
                <a:latin typeface="Arial" panose="020B0604020202020204" pitchFamily="34" charset="0"/>
                <a:cs typeface="Arial" panose="020B0604020202020204" pitchFamily="34" charset="0"/>
              </a:rPr>
              <a:t>ً</a:t>
            </a:r>
            <a:r>
              <a:rPr lang="ar-SA" sz="4800" b="1" dirty="0">
                <a:solidFill>
                  <a:schemeClr val="bg1"/>
                </a:solidFill>
                <a:effectLst>
                  <a:glow rad="127000">
                    <a:schemeClr val="tx1"/>
                  </a:glow>
                </a:effectLst>
                <a:latin typeface="Arial" panose="020B0604020202020204" pitchFamily="34" charset="0"/>
                <a:cs typeface="Arial" panose="020B0604020202020204" pitchFamily="34" charset="0"/>
              </a:rPr>
              <a:t> لليهود.</a:t>
            </a:r>
            <a:endParaRPr lang="en-US" sz="4800" b="1" dirty="0">
              <a:solidFill>
                <a:schemeClr val="bg1"/>
              </a:solidFill>
              <a:effectLst>
                <a:glow rad="127000">
                  <a:schemeClr val="tx1"/>
                </a:glow>
              </a:effectLst>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5A7EC61C-0AEF-1EB3-5FFC-277B49D176E9}"/>
              </a:ext>
            </a:extLst>
          </p:cNvPr>
          <p:cNvSpPr txBox="1">
            <a:spLocks/>
          </p:cNvSpPr>
          <p:nvPr/>
        </p:nvSpPr>
        <p:spPr bwMode="auto">
          <a:xfrm>
            <a:off x="2699792" y="1"/>
            <a:ext cx="6444208" cy="980728"/>
          </a:xfrm>
          <a:prstGeom prst="rect">
            <a:avLst/>
          </a:prstGeom>
          <a:solidFill>
            <a:srgbClr val="183742"/>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177800" marR="0" lvl="0" indent="0" algn="ctr" defTabSz="914400" rtl="1"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هذا </a:t>
            </a:r>
            <a:r>
              <a:rPr kumimoji="0" lang="ar-SA" sz="2800" b="1" u="none" strike="noStrike" kern="1200" cap="none" spc="0" normalizeH="0" baseline="0" noProof="0" dirty="0">
                <a:ln>
                  <a:noFill/>
                </a:ln>
                <a:solidFill>
                  <a:srgbClr val="FF0000"/>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تطهير عرقي</a:t>
            </a:r>
            <a:endParaRPr kumimoji="0" lang="en-US" sz="2800" b="1" u="none" strike="noStrike" kern="1200" cap="none" spc="0" normalizeH="0" baseline="0" noProof="0" dirty="0">
              <a:ln>
                <a:noFill/>
              </a:ln>
              <a:solidFill>
                <a:srgbClr val="FF0000"/>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6" name="Title 1">
            <a:extLst>
              <a:ext uri="{FF2B5EF4-FFF2-40B4-BE49-F238E27FC236}">
                <a16:creationId xmlns:a16="http://schemas.microsoft.com/office/drawing/2014/main" id="{6C1033A0-A2D9-21D0-FAEE-F16833029078}"/>
              </a:ext>
            </a:extLst>
          </p:cNvPr>
          <p:cNvSpPr txBox="1">
            <a:spLocks/>
          </p:cNvSpPr>
          <p:nvPr/>
        </p:nvSpPr>
        <p:spPr bwMode="auto">
          <a:xfrm>
            <a:off x="2749488" y="4833663"/>
            <a:ext cx="6444208" cy="611561"/>
          </a:xfrm>
          <a:prstGeom prst="rect">
            <a:avLst/>
          </a:prstGeom>
          <a:solidFill>
            <a:srgbClr val="183742"/>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177800" marR="0" lvl="0" indent="0" algn="ctr" defTabSz="914400" rtl="1"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هذا </a:t>
            </a:r>
            <a:r>
              <a:rPr kumimoji="0" lang="ar-SA" sz="2800" b="1" u="none" strike="noStrike" kern="1200" cap="none" spc="0" normalizeH="0" baseline="0" noProof="0" dirty="0">
                <a:ln>
                  <a:noFill/>
                </a:ln>
                <a:solidFill>
                  <a:srgbClr val="FF0000"/>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ليس كذلك</a:t>
            </a:r>
            <a:endParaRPr kumimoji="0" lang="en-US" sz="2800" b="1" u="none" strike="noStrike" kern="1200" cap="none" spc="0" normalizeH="0" baseline="0" noProof="0" dirty="0">
              <a:ln>
                <a:noFill/>
              </a:ln>
              <a:solidFill>
                <a:srgbClr val="FF0000"/>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7" name="Title 1">
            <a:extLst>
              <a:ext uri="{FF2B5EF4-FFF2-40B4-BE49-F238E27FC236}">
                <a16:creationId xmlns:a16="http://schemas.microsoft.com/office/drawing/2014/main" id="{A70A18AF-977A-ACE4-64D9-7BFBA3328950}"/>
              </a:ext>
            </a:extLst>
          </p:cNvPr>
          <p:cNvSpPr txBox="1">
            <a:spLocks/>
          </p:cNvSpPr>
          <p:nvPr/>
        </p:nvSpPr>
        <p:spPr bwMode="auto">
          <a:xfrm>
            <a:off x="3779912" y="908720"/>
            <a:ext cx="4690459" cy="611561"/>
          </a:xfrm>
          <a:prstGeom prst="rect">
            <a:avLst/>
          </a:prstGeom>
          <a:solidFill>
            <a:srgbClr val="F6CF85"/>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177800" marR="0" lvl="0" indent="0" algn="ctr" defTabSz="914400" rtl="1" eaLnBrk="0" fontAlgn="base" latinLnBrk="0" hangingPunct="0">
              <a:lnSpc>
                <a:spcPct val="100000"/>
              </a:lnSpc>
              <a:spcBef>
                <a:spcPct val="0"/>
              </a:spcBef>
              <a:spcAft>
                <a:spcPct val="0"/>
              </a:spcAft>
              <a:buClrTx/>
              <a:buSzTx/>
              <a:buFontTx/>
              <a:buNone/>
              <a:tabLst/>
              <a:defRPr/>
            </a:pPr>
            <a:r>
              <a:rPr kumimoji="0" lang="ar-SA" sz="1800" b="1" u="none" strike="noStrike" kern="1200" cap="none" spc="0" normalizeH="0" baseline="0" noProof="0" dirty="0">
                <a:ln>
                  <a:noFill/>
                </a:ln>
                <a:solidFill>
                  <a:srgbClr val="183742"/>
                </a:solidFill>
                <a:effectLst/>
                <a:uLnTx/>
                <a:uFillTx/>
                <a:latin typeface="Arial" panose="020B0604020202020204" pitchFamily="34" charset="0"/>
                <a:ea typeface="ＭＳ Ｐゴシック" charset="0"/>
                <a:cs typeface="Arial" panose="020B0604020202020204" pitchFamily="34" charset="0"/>
              </a:rPr>
              <a:t>السكان اليهود 1948 مقابل 2023</a:t>
            </a:r>
            <a:endParaRPr kumimoji="0" lang="en-US" sz="1800" b="1" u="none" strike="noStrike" kern="1200" cap="none" spc="0" normalizeH="0" baseline="0" noProof="0" dirty="0">
              <a:ln>
                <a:noFill/>
              </a:ln>
              <a:solidFill>
                <a:srgbClr val="183742"/>
              </a:solidFill>
              <a:effectLst/>
              <a:uLnTx/>
              <a:uFillTx/>
              <a:latin typeface="Arial" panose="020B0604020202020204" pitchFamily="34" charset="0"/>
              <a:ea typeface="ＭＳ Ｐゴシック" charset="0"/>
              <a:cs typeface="Arial" panose="020B0604020202020204" pitchFamily="34" charset="0"/>
            </a:endParaRPr>
          </a:p>
        </p:txBody>
      </p:sp>
      <p:sp>
        <p:nvSpPr>
          <p:cNvPr id="8" name="Title 1">
            <a:extLst>
              <a:ext uri="{FF2B5EF4-FFF2-40B4-BE49-F238E27FC236}">
                <a16:creationId xmlns:a16="http://schemas.microsoft.com/office/drawing/2014/main" id="{C8764DBB-9897-E389-2594-33B4D8F2A2C2}"/>
              </a:ext>
            </a:extLst>
          </p:cNvPr>
          <p:cNvSpPr txBox="1">
            <a:spLocks/>
          </p:cNvSpPr>
          <p:nvPr/>
        </p:nvSpPr>
        <p:spPr bwMode="auto">
          <a:xfrm>
            <a:off x="3779911" y="5387413"/>
            <a:ext cx="4690459" cy="611561"/>
          </a:xfrm>
          <a:prstGeom prst="rect">
            <a:avLst/>
          </a:prstGeom>
          <a:solidFill>
            <a:srgbClr val="F6CF85"/>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177800" marR="0" lvl="0" indent="0" algn="ctr" defTabSz="914400" rtl="1" eaLnBrk="0" fontAlgn="base" latinLnBrk="0" hangingPunct="0">
              <a:lnSpc>
                <a:spcPct val="100000"/>
              </a:lnSpc>
              <a:spcBef>
                <a:spcPct val="0"/>
              </a:spcBef>
              <a:spcAft>
                <a:spcPct val="0"/>
              </a:spcAft>
              <a:buClrTx/>
              <a:buSzTx/>
              <a:buFontTx/>
              <a:buNone/>
              <a:tabLst/>
              <a:defRPr/>
            </a:pPr>
            <a:r>
              <a:rPr kumimoji="0" lang="ar-SA" sz="1800" b="1" u="none" strike="noStrike" kern="1200" cap="none" spc="0" normalizeH="0" baseline="0" noProof="0" dirty="0">
                <a:ln>
                  <a:noFill/>
                </a:ln>
                <a:solidFill>
                  <a:srgbClr val="183742"/>
                </a:solidFill>
                <a:effectLst/>
                <a:uLnTx/>
                <a:uFillTx/>
                <a:latin typeface="Arial" panose="020B0604020202020204" pitchFamily="34" charset="0"/>
                <a:ea typeface="ＭＳ Ｐゴシック" charset="0"/>
                <a:cs typeface="Arial" panose="020B0604020202020204" pitchFamily="34" charset="0"/>
              </a:rPr>
              <a:t>السكان العرب 1948 مقابل 2023</a:t>
            </a:r>
            <a:endParaRPr kumimoji="0" lang="en-US" sz="1800" b="1" u="none" strike="noStrike" kern="1200" cap="none" spc="0" normalizeH="0" baseline="0" noProof="0" dirty="0">
              <a:ln>
                <a:noFill/>
              </a:ln>
              <a:solidFill>
                <a:srgbClr val="183742"/>
              </a:solidFill>
              <a:effectLst/>
              <a:uLnTx/>
              <a:uFillTx/>
              <a:latin typeface="Arial" panose="020B0604020202020204" pitchFamily="34" charset="0"/>
              <a:ea typeface="ＭＳ Ｐゴシック" charset="0"/>
              <a:cs typeface="Arial" panose="020B0604020202020204" pitchFamily="34" charset="0"/>
            </a:endParaRPr>
          </a:p>
        </p:txBody>
      </p:sp>
      <p:sp>
        <p:nvSpPr>
          <p:cNvPr id="10" name="Title 1">
            <a:extLst>
              <a:ext uri="{FF2B5EF4-FFF2-40B4-BE49-F238E27FC236}">
                <a16:creationId xmlns:a16="http://schemas.microsoft.com/office/drawing/2014/main" id="{0D89A9EA-AB20-6956-E052-06CE03C95C70}"/>
              </a:ext>
            </a:extLst>
          </p:cNvPr>
          <p:cNvSpPr txBox="1">
            <a:spLocks/>
          </p:cNvSpPr>
          <p:nvPr/>
        </p:nvSpPr>
        <p:spPr bwMode="auto">
          <a:xfrm>
            <a:off x="3798978" y="6066927"/>
            <a:ext cx="2006997" cy="611561"/>
          </a:xfrm>
          <a:prstGeom prst="rect">
            <a:avLst/>
          </a:prstGeom>
          <a:solidFill>
            <a:srgbClr val="183742"/>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marR="0" lvl="0" indent="0" algn="l" defTabSz="914400" rtl="1"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rPr>
              <a:t>العرب في إسرائيل</a:t>
            </a:r>
          </a:p>
          <a:p>
            <a:pPr marL="9525" marR="0" lvl="0" indent="0" algn="l" defTabSz="914400" rtl="1"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rPr>
              <a:t>العرب في غزة</a:t>
            </a:r>
          </a:p>
        </p:txBody>
      </p:sp>
      <p:sp>
        <p:nvSpPr>
          <p:cNvPr id="11" name="Title 1">
            <a:extLst>
              <a:ext uri="{FF2B5EF4-FFF2-40B4-BE49-F238E27FC236}">
                <a16:creationId xmlns:a16="http://schemas.microsoft.com/office/drawing/2014/main" id="{7006C302-0A3D-4B7C-3819-B8EC98343B47}"/>
              </a:ext>
            </a:extLst>
          </p:cNvPr>
          <p:cNvSpPr txBox="1">
            <a:spLocks/>
          </p:cNvSpPr>
          <p:nvPr/>
        </p:nvSpPr>
        <p:spPr bwMode="auto">
          <a:xfrm>
            <a:off x="3851920" y="1556792"/>
            <a:ext cx="1591937" cy="2723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marR="0" lvl="0" indent="0" algn="l" defTabSz="914400" rtl="1"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rPr>
              <a:t>مصر</a:t>
            </a:r>
            <a:endParaRPr kumimoji="0" lang="en-US"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endParaRPr>
          </a:p>
        </p:txBody>
      </p:sp>
      <p:sp>
        <p:nvSpPr>
          <p:cNvPr id="12" name="Title 1">
            <a:extLst>
              <a:ext uri="{FF2B5EF4-FFF2-40B4-BE49-F238E27FC236}">
                <a16:creationId xmlns:a16="http://schemas.microsoft.com/office/drawing/2014/main" id="{1CAAA7E1-C70F-C96B-14D8-98F4F11CA79E}"/>
              </a:ext>
            </a:extLst>
          </p:cNvPr>
          <p:cNvSpPr txBox="1">
            <a:spLocks/>
          </p:cNvSpPr>
          <p:nvPr/>
        </p:nvSpPr>
        <p:spPr bwMode="auto">
          <a:xfrm>
            <a:off x="3851920" y="1844824"/>
            <a:ext cx="1591937" cy="2723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marR="0" lvl="0" indent="0" algn="l" defTabSz="914400" rtl="1"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rPr>
              <a:t>سوريا</a:t>
            </a:r>
            <a:endParaRPr kumimoji="0" lang="en-US"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endParaRPr>
          </a:p>
        </p:txBody>
      </p:sp>
      <p:sp>
        <p:nvSpPr>
          <p:cNvPr id="13" name="Title 1">
            <a:extLst>
              <a:ext uri="{FF2B5EF4-FFF2-40B4-BE49-F238E27FC236}">
                <a16:creationId xmlns:a16="http://schemas.microsoft.com/office/drawing/2014/main" id="{05A0FD81-963B-5FC4-FB4A-603458216770}"/>
              </a:ext>
            </a:extLst>
          </p:cNvPr>
          <p:cNvSpPr txBox="1">
            <a:spLocks/>
          </p:cNvSpPr>
          <p:nvPr/>
        </p:nvSpPr>
        <p:spPr bwMode="auto">
          <a:xfrm>
            <a:off x="3851920" y="2132856"/>
            <a:ext cx="1591937" cy="2723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marR="0" lvl="0" indent="0" algn="l" defTabSz="914400" rtl="1"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rPr>
              <a:t>إيران</a:t>
            </a:r>
            <a:endParaRPr kumimoji="0" lang="en-US"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endParaRPr>
          </a:p>
        </p:txBody>
      </p:sp>
      <p:sp>
        <p:nvSpPr>
          <p:cNvPr id="14" name="Title 1">
            <a:extLst>
              <a:ext uri="{FF2B5EF4-FFF2-40B4-BE49-F238E27FC236}">
                <a16:creationId xmlns:a16="http://schemas.microsoft.com/office/drawing/2014/main" id="{3BBF8669-5453-B37A-DC6D-04735EB934B5}"/>
              </a:ext>
            </a:extLst>
          </p:cNvPr>
          <p:cNvSpPr txBox="1">
            <a:spLocks/>
          </p:cNvSpPr>
          <p:nvPr/>
        </p:nvSpPr>
        <p:spPr bwMode="auto">
          <a:xfrm>
            <a:off x="3851920" y="2708920"/>
            <a:ext cx="1591937" cy="2723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marR="0" lvl="0" indent="0" algn="l" defTabSz="914400" rtl="1"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rPr>
              <a:t>لبنان</a:t>
            </a:r>
          </a:p>
        </p:txBody>
      </p:sp>
      <p:sp>
        <p:nvSpPr>
          <p:cNvPr id="15" name="Title 1">
            <a:extLst>
              <a:ext uri="{FF2B5EF4-FFF2-40B4-BE49-F238E27FC236}">
                <a16:creationId xmlns:a16="http://schemas.microsoft.com/office/drawing/2014/main" id="{D2D36354-660E-E6A3-5EA4-77366B057624}"/>
              </a:ext>
            </a:extLst>
          </p:cNvPr>
          <p:cNvSpPr txBox="1">
            <a:spLocks/>
          </p:cNvSpPr>
          <p:nvPr/>
        </p:nvSpPr>
        <p:spPr bwMode="auto">
          <a:xfrm>
            <a:off x="3851920" y="2996952"/>
            <a:ext cx="1591937" cy="2723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marR="0" lvl="0" indent="0" algn="l" defTabSz="914400" rtl="1"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rPr>
              <a:t>المغرب</a:t>
            </a:r>
          </a:p>
          <a:p>
            <a:pPr marL="9525" marR="0" lvl="0" indent="0" algn="l" defTabSz="914400" rtl="1"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endParaRPr>
          </a:p>
        </p:txBody>
      </p:sp>
      <p:sp>
        <p:nvSpPr>
          <p:cNvPr id="16" name="Title 1">
            <a:extLst>
              <a:ext uri="{FF2B5EF4-FFF2-40B4-BE49-F238E27FC236}">
                <a16:creationId xmlns:a16="http://schemas.microsoft.com/office/drawing/2014/main" id="{D645E914-DC77-D85D-4CD1-687D8084BB5D}"/>
              </a:ext>
            </a:extLst>
          </p:cNvPr>
          <p:cNvSpPr txBox="1">
            <a:spLocks/>
          </p:cNvSpPr>
          <p:nvPr/>
        </p:nvSpPr>
        <p:spPr bwMode="auto">
          <a:xfrm>
            <a:off x="3851920" y="3284984"/>
            <a:ext cx="1591937" cy="2723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marR="0" lvl="0" indent="0" algn="l" defTabSz="914400" rtl="1"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rPr>
              <a:t>اليمن</a:t>
            </a:r>
          </a:p>
          <a:p>
            <a:pPr marL="9525" marR="0" lvl="0" indent="0" algn="l" defTabSz="914400" rtl="1"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endParaRPr>
          </a:p>
        </p:txBody>
      </p:sp>
      <p:sp>
        <p:nvSpPr>
          <p:cNvPr id="17" name="Title 1">
            <a:extLst>
              <a:ext uri="{FF2B5EF4-FFF2-40B4-BE49-F238E27FC236}">
                <a16:creationId xmlns:a16="http://schemas.microsoft.com/office/drawing/2014/main" id="{795B4322-4E92-5213-DAC9-6791E302D173}"/>
              </a:ext>
            </a:extLst>
          </p:cNvPr>
          <p:cNvSpPr txBox="1">
            <a:spLocks/>
          </p:cNvSpPr>
          <p:nvPr/>
        </p:nvSpPr>
        <p:spPr bwMode="auto">
          <a:xfrm>
            <a:off x="3851920" y="3573016"/>
            <a:ext cx="1591937" cy="2723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marR="0" lvl="0" indent="0" algn="l" defTabSz="914400" rtl="1"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rPr>
              <a:t>الجزائر</a:t>
            </a:r>
          </a:p>
        </p:txBody>
      </p:sp>
      <p:sp>
        <p:nvSpPr>
          <p:cNvPr id="18" name="Title 1">
            <a:extLst>
              <a:ext uri="{FF2B5EF4-FFF2-40B4-BE49-F238E27FC236}">
                <a16:creationId xmlns:a16="http://schemas.microsoft.com/office/drawing/2014/main" id="{320915A8-B991-F5DA-006A-818A2B593D1B}"/>
              </a:ext>
            </a:extLst>
          </p:cNvPr>
          <p:cNvSpPr txBox="1">
            <a:spLocks/>
          </p:cNvSpPr>
          <p:nvPr/>
        </p:nvSpPr>
        <p:spPr bwMode="auto">
          <a:xfrm>
            <a:off x="3851920" y="3861048"/>
            <a:ext cx="1591937" cy="2723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marR="0" lvl="0" indent="0" algn="l" defTabSz="914400" rtl="1"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rPr>
              <a:t>ليبيا</a:t>
            </a:r>
            <a:endParaRPr kumimoji="0" lang="en-US"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endParaRPr>
          </a:p>
        </p:txBody>
      </p:sp>
      <p:sp>
        <p:nvSpPr>
          <p:cNvPr id="19" name="Title 1">
            <a:extLst>
              <a:ext uri="{FF2B5EF4-FFF2-40B4-BE49-F238E27FC236}">
                <a16:creationId xmlns:a16="http://schemas.microsoft.com/office/drawing/2014/main" id="{E82C7229-7366-4471-E9BB-6E918826C50C}"/>
              </a:ext>
            </a:extLst>
          </p:cNvPr>
          <p:cNvSpPr txBox="1">
            <a:spLocks/>
          </p:cNvSpPr>
          <p:nvPr/>
        </p:nvSpPr>
        <p:spPr bwMode="auto">
          <a:xfrm>
            <a:off x="3851920" y="4149080"/>
            <a:ext cx="1591937" cy="2723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marR="0" lvl="0" indent="0" algn="l" defTabSz="914400" rtl="1"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rPr>
              <a:t>تونس</a:t>
            </a:r>
          </a:p>
        </p:txBody>
      </p:sp>
      <p:sp>
        <p:nvSpPr>
          <p:cNvPr id="20" name="Title 1">
            <a:extLst>
              <a:ext uri="{FF2B5EF4-FFF2-40B4-BE49-F238E27FC236}">
                <a16:creationId xmlns:a16="http://schemas.microsoft.com/office/drawing/2014/main" id="{A00B1963-9D7C-AB55-F6FA-5747CB1B40E3}"/>
              </a:ext>
            </a:extLst>
          </p:cNvPr>
          <p:cNvSpPr txBox="1">
            <a:spLocks/>
          </p:cNvSpPr>
          <p:nvPr/>
        </p:nvSpPr>
        <p:spPr bwMode="auto">
          <a:xfrm>
            <a:off x="3851920" y="4437112"/>
            <a:ext cx="1591937" cy="2723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marR="0" lvl="0" indent="0" algn="l" defTabSz="914400" rtl="1"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rPr>
              <a:t>غزه</a:t>
            </a:r>
          </a:p>
          <a:p>
            <a:pPr marL="9525" marR="0" lvl="0" indent="0" algn="l" defTabSz="914400" rtl="1"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endParaRPr>
          </a:p>
        </p:txBody>
      </p:sp>
      <p:sp>
        <p:nvSpPr>
          <p:cNvPr id="25" name="Title 1">
            <a:extLst>
              <a:ext uri="{FF2B5EF4-FFF2-40B4-BE49-F238E27FC236}">
                <a16:creationId xmlns:a16="http://schemas.microsoft.com/office/drawing/2014/main" id="{12DAFF0E-0F2E-96CE-1695-C0C8D6DD3BF2}"/>
              </a:ext>
            </a:extLst>
          </p:cNvPr>
          <p:cNvSpPr txBox="1">
            <a:spLocks/>
          </p:cNvSpPr>
          <p:nvPr/>
        </p:nvSpPr>
        <p:spPr bwMode="auto">
          <a:xfrm>
            <a:off x="3860973" y="2420888"/>
            <a:ext cx="1591937" cy="2723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marR="0" lvl="0" indent="0" algn="l" defTabSz="914400" rtl="1"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7CF85"/>
                </a:solidFill>
                <a:effectLst/>
                <a:uLnTx/>
                <a:uFillTx/>
                <a:latin typeface="Arial" panose="020B0604020202020204" pitchFamily="34" charset="0"/>
                <a:ea typeface="ＭＳ Ｐゴシック" charset="0"/>
                <a:cs typeface="Arial" panose="020B0604020202020204" pitchFamily="34" charset="0"/>
              </a:rPr>
              <a:t>العراق</a:t>
            </a:r>
          </a:p>
        </p:txBody>
      </p:sp>
    </p:spTree>
    <p:extLst>
      <p:ext uri="{BB962C8B-B14F-4D97-AF65-F5344CB8AC3E}">
        <p14:creationId xmlns:p14="http://schemas.microsoft.com/office/powerpoint/2010/main" val="30302606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AB7E22-5FDF-EFBA-1120-1B340C5EA3FB}"/>
              </a:ext>
            </a:extLst>
          </p:cNvPr>
          <p:cNvPicPr>
            <a:picLocks noChangeAspect="1"/>
          </p:cNvPicPr>
          <p:nvPr/>
        </p:nvPicPr>
        <p:blipFill>
          <a:blip r:embed="rId3"/>
          <a:stretch>
            <a:fillRect/>
          </a:stretch>
        </p:blipFill>
        <p:spPr>
          <a:xfrm>
            <a:off x="1108363" y="0"/>
            <a:ext cx="6927273" cy="6858000"/>
          </a:xfrm>
          <a:prstGeom prst="rect">
            <a:avLst/>
          </a:prstGeom>
        </p:spPr>
      </p:pic>
      <p:sp>
        <p:nvSpPr>
          <p:cNvPr id="2" name="Title 1">
            <a:extLst>
              <a:ext uri="{FF2B5EF4-FFF2-40B4-BE49-F238E27FC236}">
                <a16:creationId xmlns:a16="http://schemas.microsoft.com/office/drawing/2014/main" id="{19793915-8C9C-3543-065C-466810296F77}"/>
              </a:ext>
            </a:extLst>
          </p:cNvPr>
          <p:cNvSpPr>
            <a:spLocks noGrp="1"/>
          </p:cNvSpPr>
          <p:nvPr>
            <p:ph type="title"/>
          </p:nvPr>
        </p:nvSpPr>
        <p:spPr>
          <a:xfrm>
            <a:off x="0" y="1"/>
            <a:ext cx="9070975" cy="580768"/>
          </a:xfrm>
          <a:solidFill>
            <a:schemeClr val="tx1"/>
          </a:solidFill>
        </p:spPr>
        <p:txBody>
          <a:bodyPr/>
          <a:lstStyle/>
          <a:p>
            <a:r>
              <a:rPr lang="ar-JO" sz="2400" dirty="0"/>
              <a:t>السكان اليهود في البلاد العربية (1948 مقابل 2018)</a:t>
            </a:r>
            <a:endParaRPr lang="en-US" sz="2400" dirty="0"/>
          </a:p>
        </p:txBody>
      </p:sp>
    </p:spTree>
    <p:extLst>
      <p:ext uri="{BB962C8B-B14F-4D97-AF65-F5344CB8AC3E}">
        <p14:creationId xmlns:p14="http://schemas.microsoft.com/office/powerpoint/2010/main" val="17824960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93915-8C9C-3543-065C-466810296F77}"/>
              </a:ext>
            </a:extLst>
          </p:cNvPr>
          <p:cNvSpPr>
            <a:spLocks noGrp="1"/>
          </p:cNvSpPr>
          <p:nvPr>
            <p:ph type="title"/>
          </p:nvPr>
        </p:nvSpPr>
        <p:spPr>
          <a:xfrm>
            <a:off x="36512" y="0"/>
            <a:ext cx="9070975" cy="1209585"/>
          </a:xfrm>
          <a:solidFill>
            <a:schemeClr val="tx1"/>
          </a:solidFill>
        </p:spPr>
        <p:txBody>
          <a:bodyPr/>
          <a:lstStyle/>
          <a:p>
            <a:r>
              <a:rPr lang="en-US" dirty="0"/>
              <a:t>Ethnic Cleansing</a:t>
            </a:r>
          </a:p>
        </p:txBody>
      </p:sp>
      <p:pic>
        <p:nvPicPr>
          <p:cNvPr id="4" name="Picture 3">
            <a:extLst>
              <a:ext uri="{FF2B5EF4-FFF2-40B4-BE49-F238E27FC236}">
                <a16:creationId xmlns:a16="http://schemas.microsoft.com/office/drawing/2014/main" id="{61900B37-D7F2-103E-D5F0-66FCC3906AB7}"/>
              </a:ext>
            </a:extLst>
          </p:cNvPr>
          <p:cNvPicPr>
            <a:picLocks noChangeAspect="1"/>
          </p:cNvPicPr>
          <p:nvPr/>
        </p:nvPicPr>
        <p:blipFill>
          <a:blip r:embed="rId3"/>
          <a:stretch>
            <a:fillRect/>
          </a:stretch>
        </p:blipFill>
        <p:spPr>
          <a:xfrm>
            <a:off x="1117088" y="0"/>
            <a:ext cx="6909824" cy="6858000"/>
          </a:xfrm>
          <a:prstGeom prst="rect">
            <a:avLst/>
          </a:prstGeom>
        </p:spPr>
      </p:pic>
      <p:sp>
        <p:nvSpPr>
          <p:cNvPr id="3" name="Title 1">
            <a:extLst>
              <a:ext uri="{FF2B5EF4-FFF2-40B4-BE49-F238E27FC236}">
                <a16:creationId xmlns:a16="http://schemas.microsoft.com/office/drawing/2014/main" id="{1785163D-5CFB-A975-A75B-9DC7F6AC2157}"/>
              </a:ext>
            </a:extLst>
          </p:cNvPr>
          <p:cNvSpPr txBox="1">
            <a:spLocks/>
          </p:cNvSpPr>
          <p:nvPr/>
        </p:nvSpPr>
        <p:spPr bwMode="auto">
          <a:xfrm>
            <a:off x="1138735" y="0"/>
            <a:ext cx="6829607" cy="870857"/>
          </a:xfrm>
          <a:prstGeom prst="rect">
            <a:avLst/>
          </a:prstGeom>
          <a:solidFill>
            <a:srgbClr val="ECF3FF"/>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التطهير العرقي؟</a:t>
            </a:r>
            <a:endParaRPr kumimoji="0" lang="en-US" sz="40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5" name="Title 1">
            <a:extLst>
              <a:ext uri="{FF2B5EF4-FFF2-40B4-BE49-F238E27FC236}">
                <a16:creationId xmlns:a16="http://schemas.microsoft.com/office/drawing/2014/main" id="{A4B30ACC-8346-FF24-DDF4-68E578B5338F}"/>
              </a:ext>
            </a:extLst>
          </p:cNvPr>
          <p:cNvSpPr txBox="1">
            <a:spLocks/>
          </p:cNvSpPr>
          <p:nvPr/>
        </p:nvSpPr>
        <p:spPr bwMode="auto">
          <a:xfrm>
            <a:off x="1741155" y="1034980"/>
            <a:ext cx="5661688" cy="1959429"/>
          </a:xfrm>
          <a:prstGeom prst="rect">
            <a:avLst/>
          </a:prstGeom>
          <a:solidFill>
            <a:srgbClr val="F9F1E7"/>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2400" b="1" kern="0" dirty="0">
                <a:solidFill>
                  <a:srgbClr val="000000"/>
                </a:solidFill>
                <a:latin typeface="Arial" panose="020B0604020202020204" pitchFamily="34" charset="0"/>
                <a:cs typeface="Arial" panose="020B0604020202020204" pitchFamily="34" charset="0"/>
              </a:rPr>
              <a:t>ما بين 1948 و2018 </a:t>
            </a:r>
            <a:r>
              <a:rPr lang="ar-JO" sz="2400" b="1" kern="0" dirty="0">
                <a:solidFill>
                  <a:srgbClr val="FF0000"/>
                </a:solidFill>
                <a:latin typeface="Arial" panose="020B0604020202020204" pitchFamily="34" charset="0"/>
                <a:cs typeface="Arial" panose="020B0604020202020204" pitchFamily="34" charset="0"/>
              </a:rPr>
              <a:t>انخفض</a:t>
            </a:r>
            <a:r>
              <a:rPr lang="ar-JO" sz="2400" b="1" kern="0" dirty="0">
                <a:solidFill>
                  <a:srgbClr val="000000"/>
                </a:solidFill>
                <a:latin typeface="Arial" panose="020B0604020202020204" pitchFamily="34" charset="0"/>
                <a:cs typeface="Arial" panose="020B0604020202020204" pitchFamily="34" charset="0"/>
              </a:rPr>
              <a:t> عدد السكان اليهود في البلاد العربية في الشريحة السابقة بنسبة </a:t>
            </a:r>
            <a:r>
              <a:rPr lang="ar-JO" sz="3200" b="1" kern="0" dirty="0">
                <a:solidFill>
                  <a:srgbClr val="FF0000"/>
                </a:solidFill>
                <a:latin typeface="Arial" panose="020B0604020202020204" pitchFamily="34" charset="0"/>
                <a:cs typeface="Arial" panose="020B0604020202020204" pitchFamily="34" charset="0"/>
              </a:rPr>
              <a:t>83ر99% </a:t>
            </a:r>
            <a:endParaRPr kumimoji="0" lang="en-US" sz="3200" b="1" u="none" strike="noStrike" kern="0" cap="none" spc="0" normalizeH="0" baseline="0" noProof="0" dirty="0">
              <a:ln>
                <a:noFill/>
              </a:ln>
              <a:solidFill>
                <a:srgbClr val="FF000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6" name="Title 1">
            <a:extLst>
              <a:ext uri="{FF2B5EF4-FFF2-40B4-BE49-F238E27FC236}">
                <a16:creationId xmlns:a16="http://schemas.microsoft.com/office/drawing/2014/main" id="{4EF27E19-C674-B2F1-415B-DD68728DC4D9}"/>
              </a:ext>
            </a:extLst>
          </p:cNvPr>
          <p:cNvSpPr txBox="1">
            <a:spLocks/>
          </p:cNvSpPr>
          <p:nvPr/>
        </p:nvSpPr>
        <p:spPr bwMode="auto">
          <a:xfrm>
            <a:off x="1741155" y="2966775"/>
            <a:ext cx="5661688" cy="1959429"/>
          </a:xfrm>
          <a:prstGeom prst="rect">
            <a:avLst/>
          </a:prstGeom>
          <a:solidFill>
            <a:srgbClr val="F9F1E7"/>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2400" b="1" kern="0" dirty="0">
                <a:solidFill>
                  <a:srgbClr val="000000"/>
                </a:solidFill>
                <a:latin typeface="Arial" panose="020B0604020202020204" pitchFamily="34" charset="0"/>
                <a:cs typeface="Arial" panose="020B0604020202020204" pitchFamily="34" charset="0"/>
              </a:rPr>
              <a:t>خلال نفس الفترة </a:t>
            </a:r>
            <a:r>
              <a:rPr lang="ar-JO" sz="2400" b="1" kern="0" dirty="0">
                <a:solidFill>
                  <a:srgbClr val="00B050"/>
                </a:solidFill>
                <a:latin typeface="Arial" panose="020B0604020202020204" pitchFamily="34" charset="0"/>
                <a:cs typeface="Arial" panose="020B0604020202020204" pitchFamily="34" charset="0"/>
              </a:rPr>
              <a:t>ارتفع</a:t>
            </a:r>
            <a:r>
              <a:rPr lang="ar-JO" sz="2400" b="1" kern="0" dirty="0">
                <a:solidFill>
                  <a:srgbClr val="000000"/>
                </a:solidFill>
                <a:latin typeface="Arial" panose="020B0604020202020204" pitchFamily="34" charset="0"/>
                <a:cs typeface="Arial" panose="020B0604020202020204" pitchFamily="34" charset="0"/>
              </a:rPr>
              <a:t> عدد السكان العرب في إسرائيل بنسبة </a:t>
            </a:r>
            <a:r>
              <a:rPr lang="ar-JO" sz="3200" b="1" kern="0" dirty="0">
                <a:solidFill>
                  <a:srgbClr val="00B050"/>
                </a:solidFill>
                <a:latin typeface="Arial" panose="020B0604020202020204" pitchFamily="34" charset="0"/>
                <a:cs typeface="Arial" panose="020B0604020202020204" pitchFamily="34" charset="0"/>
              </a:rPr>
              <a:t>15ر1296%</a:t>
            </a:r>
            <a:endParaRPr kumimoji="0" lang="en-US" sz="3200" b="1" u="none" strike="noStrike" kern="0" cap="none" spc="0" normalizeH="0" baseline="0" noProof="0" dirty="0">
              <a:ln>
                <a:noFill/>
              </a:ln>
              <a:solidFill>
                <a:srgbClr val="00B05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7" name="Title 1">
            <a:extLst>
              <a:ext uri="{FF2B5EF4-FFF2-40B4-BE49-F238E27FC236}">
                <a16:creationId xmlns:a16="http://schemas.microsoft.com/office/drawing/2014/main" id="{15F7A58C-464B-8D63-6781-ADE1FA41339B}"/>
              </a:ext>
            </a:extLst>
          </p:cNvPr>
          <p:cNvSpPr txBox="1">
            <a:spLocks/>
          </p:cNvSpPr>
          <p:nvPr/>
        </p:nvSpPr>
        <p:spPr bwMode="auto">
          <a:xfrm>
            <a:off x="1741155" y="5004079"/>
            <a:ext cx="5661688" cy="1168120"/>
          </a:xfrm>
          <a:prstGeom prst="rect">
            <a:avLst/>
          </a:prstGeom>
          <a:solidFill>
            <a:srgbClr val="F9F1E7"/>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3200" b="1" kern="0" dirty="0">
                <a:solidFill>
                  <a:srgbClr val="3333CC">
                    <a:lumMod val="75000"/>
                  </a:srgbClr>
                </a:solidFill>
                <a:latin typeface="Arial" panose="020B0604020202020204" pitchFamily="34" charset="0"/>
                <a:cs typeface="Arial" panose="020B0604020202020204" pitchFamily="34" charset="0"/>
              </a:rPr>
              <a:t>من الذي يقوم بالتطهير العرقي تجاه الآخر؟</a:t>
            </a:r>
            <a:endParaRPr kumimoji="0" lang="en-US" sz="3200" b="1" u="none" strike="noStrike" kern="0" cap="none" spc="0" normalizeH="0" baseline="0" noProof="0" dirty="0">
              <a:ln>
                <a:noFill/>
              </a:ln>
              <a:solidFill>
                <a:srgbClr val="3333CC">
                  <a:lumMod val="75000"/>
                </a:srgbClr>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13962124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FE8474-218B-AA3E-0A60-7A68F572A502}"/>
              </a:ext>
            </a:extLst>
          </p:cNvPr>
          <p:cNvPicPr>
            <a:picLocks noChangeAspect="1"/>
          </p:cNvPicPr>
          <p:nvPr/>
        </p:nvPicPr>
        <p:blipFill>
          <a:blip r:embed="rId3"/>
          <a:stretch>
            <a:fillRect/>
          </a:stretch>
        </p:blipFill>
        <p:spPr>
          <a:xfrm>
            <a:off x="1095194" y="0"/>
            <a:ext cx="6953612" cy="6858000"/>
          </a:xfrm>
          <a:prstGeom prst="rect">
            <a:avLst/>
          </a:prstGeom>
        </p:spPr>
      </p:pic>
      <p:sp>
        <p:nvSpPr>
          <p:cNvPr id="2" name="Title 1">
            <a:extLst>
              <a:ext uri="{FF2B5EF4-FFF2-40B4-BE49-F238E27FC236}">
                <a16:creationId xmlns:a16="http://schemas.microsoft.com/office/drawing/2014/main" id="{19793915-8C9C-3543-065C-466810296F77}"/>
              </a:ext>
            </a:extLst>
          </p:cNvPr>
          <p:cNvSpPr>
            <a:spLocks noGrp="1"/>
          </p:cNvSpPr>
          <p:nvPr>
            <p:ph type="title"/>
          </p:nvPr>
        </p:nvSpPr>
        <p:spPr>
          <a:xfrm>
            <a:off x="1138735" y="0"/>
            <a:ext cx="6829607" cy="870857"/>
          </a:xfrm>
          <a:solidFill>
            <a:srgbClr val="ECF3FF"/>
          </a:solidFill>
        </p:spPr>
        <p:txBody>
          <a:bodyPr/>
          <a:lstStyle/>
          <a:p>
            <a:r>
              <a:rPr lang="ar-JO" sz="4000" dirty="0">
                <a:solidFill>
                  <a:schemeClr val="tx1"/>
                </a:solidFill>
              </a:rPr>
              <a:t>تعداد العرب في إسرائيل</a:t>
            </a:r>
            <a:endParaRPr lang="en-US" sz="4000" dirty="0">
              <a:solidFill>
                <a:schemeClr val="tx1"/>
              </a:solidFill>
            </a:endParaRPr>
          </a:p>
        </p:txBody>
      </p:sp>
    </p:spTree>
    <p:extLst>
      <p:ext uri="{BB962C8B-B14F-4D97-AF65-F5344CB8AC3E}">
        <p14:creationId xmlns:p14="http://schemas.microsoft.com/office/powerpoint/2010/main" val="3233001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2" descr="OMSSO02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9125"/>
            <a:ext cx="9144000" cy="570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35" name="Rectangle 3"/>
          <p:cNvSpPr>
            <a:spLocks noGrp="1" noChangeArrowheads="1"/>
          </p:cNvSpPr>
          <p:nvPr>
            <p:ph type="title" idx="4294967295"/>
          </p:nvPr>
        </p:nvSpPr>
        <p:spPr>
          <a:xfrm>
            <a:off x="0" y="-76200"/>
            <a:ext cx="9144000" cy="685800"/>
          </a:xfrm>
          <a:solidFill>
            <a:schemeClr val="tx1"/>
          </a:solidFill>
          <a:effectLst>
            <a:outerShdw blurRad="63500" dist="107763" dir="2700000" algn="ctr" rotWithShape="0">
              <a:srgbClr val="000000">
                <a:alpha val="74998"/>
              </a:srgbClr>
            </a:outerShdw>
          </a:effectLst>
        </p:spPr>
        <p:txBody>
          <a:bodyPr/>
          <a:lstStyle/>
          <a:p>
            <a:pPr>
              <a:defRPr/>
            </a:pPr>
            <a:r>
              <a:rPr lang="ar-JO" sz="4000" dirty="0">
                <a:cs typeface="Arial" panose="020B0604020202020204" pitchFamily="34" charset="0"/>
              </a:rPr>
              <a:t>اضطهد المصريون بني إسرائيل بلا رحمة</a:t>
            </a:r>
            <a:endParaRPr lang="en-US" sz="4000" dirty="0">
              <a:cs typeface="Arial" panose="020B0604020202020204" pitchFamily="34" charset="0"/>
            </a:endParaRPr>
          </a:p>
        </p:txBody>
      </p:sp>
    </p:spTree>
    <p:extLst>
      <p:ext uri="{BB962C8B-B14F-4D97-AF65-F5344CB8AC3E}">
        <p14:creationId xmlns:p14="http://schemas.microsoft.com/office/powerpoint/2010/main" val="1647561727"/>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93915-8C9C-3543-065C-466810296F77}"/>
              </a:ext>
            </a:extLst>
          </p:cNvPr>
          <p:cNvSpPr>
            <a:spLocks noGrp="1"/>
          </p:cNvSpPr>
          <p:nvPr>
            <p:ph type="title"/>
          </p:nvPr>
        </p:nvSpPr>
        <p:spPr>
          <a:xfrm>
            <a:off x="36512" y="0"/>
            <a:ext cx="9070975" cy="1209585"/>
          </a:xfrm>
          <a:solidFill>
            <a:schemeClr val="tx1"/>
          </a:solidFill>
        </p:spPr>
        <p:txBody>
          <a:bodyPr/>
          <a:lstStyle/>
          <a:p>
            <a:r>
              <a:rPr lang="en-US" dirty="0"/>
              <a:t>Ethnic Cleansing</a:t>
            </a:r>
          </a:p>
        </p:txBody>
      </p:sp>
      <p:pic>
        <p:nvPicPr>
          <p:cNvPr id="4" name="Picture 3">
            <a:extLst>
              <a:ext uri="{FF2B5EF4-FFF2-40B4-BE49-F238E27FC236}">
                <a16:creationId xmlns:a16="http://schemas.microsoft.com/office/drawing/2014/main" id="{9F45B8C6-EEC4-3DBB-79F4-776EA78D39D4}"/>
              </a:ext>
            </a:extLst>
          </p:cNvPr>
          <p:cNvPicPr>
            <a:picLocks noChangeAspect="1"/>
          </p:cNvPicPr>
          <p:nvPr/>
        </p:nvPicPr>
        <p:blipFill>
          <a:blip r:embed="rId3"/>
          <a:stretch>
            <a:fillRect/>
          </a:stretch>
        </p:blipFill>
        <p:spPr>
          <a:xfrm>
            <a:off x="1552056" y="0"/>
            <a:ext cx="6039888" cy="6858000"/>
          </a:xfrm>
          <a:prstGeom prst="rect">
            <a:avLst/>
          </a:prstGeom>
        </p:spPr>
      </p:pic>
      <p:sp>
        <p:nvSpPr>
          <p:cNvPr id="3" name="Title 1">
            <a:extLst>
              <a:ext uri="{FF2B5EF4-FFF2-40B4-BE49-F238E27FC236}">
                <a16:creationId xmlns:a16="http://schemas.microsoft.com/office/drawing/2014/main" id="{C97E36C3-377D-BE4C-FE19-71385BB9B4B7}"/>
              </a:ext>
            </a:extLst>
          </p:cNvPr>
          <p:cNvSpPr txBox="1">
            <a:spLocks/>
          </p:cNvSpPr>
          <p:nvPr/>
        </p:nvSpPr>
        <p:spPr bwMode="auto">
          <a:xfrm>
            <a:off x="3657600" y="0"/>
            <a:ext cx="5449887" cy="643095"/>
          </a:xfrm>
          <a:prstGeom prst="rect">
            <a:avLst/>
          </a:prstGeom>
          <a:solidFill>
            <a:schemeClr val="bg1"/>
          </a:solidFill>
          <a:ln w="22225">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الإنتداب البريطاني على فلسطين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(كما تم تقسيمها بعد سبتمبر 1922)</a:t>
            </a:r>
            <a:endParaRPr kumimoji="0" lang="en-US" sz="18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37594465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العالم</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مضطهدو اليهود ...</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042404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3E8C47-68E0-C4B0-E703-AD5F300C670F}"/>
              </a:ext>
            </a:extLst>
          </p:cNvPr>
          <p:cNvPicPr>
            <a:picLocks noChangeAspect="1"/>
          </p:cNvPicPr>
          <p:nvPr/>
        </p:nvPicPr>
        <p:blipFill rotWithShape="1">
          <a:blip r:embed="rId3"/>
          <a:srcRect l="19534" t="7929" r="19297" b="21100"/>
          <a:stretch/>
        </p:blipFill>
        <p:spPr>
          <a:xfrm>
            <a:off x="1" y="0"/>
            <a:ext cx="9144000" cy="6858000"/>
          </a:xfrm>
          <a:prstGeom prst="rect">
            <a:avLst/>
          </a:prstGeom>
        </p:spPr>
      </p:pic>
      <p:sp>
        <p:nvSpPr>
          <p:cNvPr id="900098" name="Rectangle 2"/>
          <p:cNvSpPr>
            <a:spLocks noGrp="1" noChangeArrowheads="1"/>
          </p:cNvSpPr>
          <p:nvPr>
            <p:ph type="ctrTitle"/>
          </p:nvPr>
        </p:nvSpPr>
        <p:spPr>
          <a:xfrm>
            <a:off x="1" y="0"/>
            <a:ext cx="9143997" cy="457200"/>
          </a:xfrm>
          <a:solidFill>
            <a:schemeClr val="bg1"/>
          </a:solidFill>
          <a:effectLst/>
        </p:spPr>
        <p:txBody>
          <a:bodyPr/>
          <a:lstStyle/>
          <a:p>
            <a:pPr>
              <a:defRPr/>
            </a:pPr>
            <a:r>
              <a:rPr lang="ar-JO" sz="4000" dirty="0">
                <a:solidFill>
                  <a:schemeClr val="tx1"/>
                </a:solidFill>
                <a:effectLst/>
                <a:ea typeface="ＭＳ Ｐゴシック" charset="0"/>
              </a:rPr>
              <a:t>الحرب العالمية على اليهود</a:t>
            </a:r>
            <a:endParaRPr lang="en-US" sz="3200" dirty="0">
              <a:solidFill>
                <a:schemeClr val="tx1"/>
              </a:solidFill>
              <a:effectLst/>
              <a:ea typeface="ＭＳ Ｐゴシック" charset="0"/>
            </a:endParaRPr>
          </a:p>
        </p:txBody>
      </p:sp>
    </p:spTree>
    <p:extLst>
      <p:ext uri="{BB962C8B-B14F-4D97-AF65-F5344CB8AC3E}">
        <p14:creationId xmlns:p14="http://schemas.microsoft.com/office/powerpoint/2010/main" val="18093517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2" name="Picture 4">
            <a:extLst>
              <a:ext uri="{FF2B5EF4-FFF2-40B4-BE49-F238E27FC236}">
                <a16:creationId xmlns:a16="http://schemas.microsoft.com/office/drawing/2014/main" id="{E9187520-41E4-A322-6637-01C58ED0C1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9" r="3841"/>
          <a:stretch/>
        </p:blipFill>
        <p:spPr bwMode="auto">
          <a:xfrm>
            <a:off x="-1" y="1034903"/>
            <a:ext cx="9144001" cy="539604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
            <a:ext cx="8340132" cy="2100107"/>
          </a:xfrm>
          <a:solidFill>
            <a:schemeClr val="tx1"/>
          </a:solidFill>
          <a:effectLst/>
        </p:spPr>
        <p:txBody>
          <a:bodyPr/>
          <a:lstStyle/>
          <a:p>
            <a:pPr>
              <a:defRPr/>
            </a:pPr>
            <a:r>
              <a:rPr lang="ar-JO" sz="3600" dirty="0">
                <a:effectLst/>
                <a:ea typeface="ＭＳ Ｐゴシック" charset="0"/>
              </a:rPr>
              <a:t>الإعتراف بإسرائيل</a:t>
            </a:r>
            <a:br>
              <a:rPr lang="en-US" sz="3600" dirty="0">
                <a:effectLst/>
                <a:ea typeface="ＭＳ Ｐゴシック" charset="0"/>
              </a:rPr>
            </a:br>
            <a:r>
              <a:rPr lang="en-US" sz="3600" dirty="0">
                <a:effectLst/>
                <a:ea typeface="ＭＳ Ｐゴシック" charset="0"/>
              </a:rPr>
              <a:t>(</a:t>
            </a:r>
            <a:r>
              <a:rPr lang="ar-JO" sz="3600" dirty="0">
                <a:ea typeface="ＭＳ Ｐゴシック" charset="0"/>
              </a:rPr>
              <a:t>حزيران 1981</a:t>
            </a:r>
            <a:r>
              <a:rPr lang="en-US" sz="3600" dirty="0">
                <a:effectLst/>
                <a:ea typeface="ＭＳ Ｐゴシック" charset="0"/>
              </a:rPr>
              <a:t>)</a:t>
            </a:r>
          </a:p>
        </p:txBody>
      </p:sp>
      <p:sp>
        <p:nvSpPr>
          <p:cNvPr id="2" name="TextBox 1">
            <a:extLst>
              <a:ext uri="{FF2B5EF4-FFF2-40B4-BE49-F238E27FC236}">
                <a16:creationId xmlns:a16="http://schemas.microsoft.com/office/drawing/2014/main" id="{B1824C38-724F-FAA3-F289-7954048A6570}"/>
              </a:ext>
            </a:extLst>
          </p:cNvPr>
          <p:cNvSpPr txBox="1"/>
          <p:nvPr/>
        </p:nvSpPr>
        <p:spPr>
          <a:xfrm>
            <a:off x="1" y="6551522"/>
            <a:ext cx="914399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https://</a:t>
            </a:r>
            <a:r>
              <a:rPr kumimoji="0" lang="en-US" sz="1400" b="1"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www.reddit.com</a:t>
            </a: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sz="1400" b="1"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media?url</a:t>
            </a: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=https%3A%2F%2Fi.redd.it%2F2g65d04x0v291.jpg</a:t>
            </a:r>
          </a:p>
        </p:txBody>
      </p:sp>
    </p:spTree>
    <p:extLst>
      <p:ext uri="{BB962C8B-B14F-4D97-AF65-F5344CB8AC3E}">
        <p14:creationId xmlns:p14="http://schemas.microsoft.com/office/powerpoint/2010/main" val="323202501"/>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 y="37539"/>
            <a:ext cx="9143999" cy="636536"/>
          </a:xfrm>
          <a:effectLst/>
        </p:spPr>
        <p:txBody>
          <a:bodyPr/>
          <a:lstStyle/>
          <a:p>
            <a:pPr>
              <a:defRPr/>
            </a:pPr>
            <a:r>
              <a:rPr lang="ar-JO" sz="3600" dirty="0">
                <a:solidFill>
                  <a:srgbClr val="027F08"/>
                </a:solidFill>
                <a:effectLst>
                  <a:glow rad="127000">
                    <a:schemeClr val="bg1"/>
                  </a:glow>
                </a:effectLst>
                <a:ea typeface="ＭＳ Ｐゴシック" charset="0"/>
              </a:rPr>
              <a:t>165 دولة اعترفت بإسرائيل</a:t>
            </a:r>
            <a:endParaRPr lang="en-US" sz="3600" dirty="0">
              <a:solidFill>
                <a:srgbClr val="027F08"/>
              </a:solidFill>
              <a:effectLst>
                <a:glow rad="127000">
                  <a:schemeClr val="bg1"/>
                </a:glow>
              </a:effectLst>
              <a:ea typeface="ＭＳ Ｐゴシック" charset="0"/>
            </a:endParaRPr>
          </a:p>
        </p:txBody>
      </p:sp>
      <p:sp>
        <p:nvSpPr>
          <p:cNvPr id="2" name="TextBox 1">
            <a:extLst>
              <a:ext uri="{FF2B5EF4-FFF2-40B4-BE49-F238E27FC236}">
                <a16:creationId xmlns:a16="http://schemas.microsoft.com/office/drawing/2014/main" id="{B1824C38-724F-FAA3-F289-7954048A6570}"/>
              </a:ext>
            </a:extLst>
          </p:cNvPr>
          <p:cNvSpPr txBox="1"/>
          <p:nvPr/>
        </p:nvSpPr>
        <p:spPr>
          <a:xfrm>
            <a:off x="1" y="6551522"/>
            <a:ext cx="914399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effectLst/>
                <a:uLnTx/>
                <a:uFillTx/>
                <a:latin typeface="Arial" panose="020B0604020202020204" pitchFamily="34" charset="0"/>
                <a:cs typeface="Arial" panose="020B0604020202020204" pitchFamily="34" charset="0"/>
              </a:rPr>
              <a:t>https://en.wikipedia.org/wiki/International_recognition_of_Israel (accessed 13 Nov 2023)</a:t>
            </a:r>
          </a:p>
        </p:txBody>
      </p:sp>
      <p:sp>
        <p:nvSpPr>
          <p:cNvPr id="3" name="TextBox 2">
            <a:extLst>
              <a:ext uri="{FF2B5EF4-FFF2-40B4-BE49-F238E27FC236}">
                <a16:creationId xmlns:a16="http://schemas.microsoft.com/office/drawing/2014/main" id="{A6273209-3061-69BE-AF74-DC156BCA0F5E}"/>
              </a:ext>
            </a:extLst>
          </p:cNvPr>
          <p:cNvSpPr txBox="1"/>
          <p:nvPr/>
        </p:nvSpPr>
        <p:spPr>
          <a:xfrm>
            <a:off x="-371789" y="554669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5" name="Graphic 4">
            <a:extLst>
              <a:ext uri="{FF2B5EF4-FFF2-40B4-BE49-F238E27FC236}">
                <a16:creationId xmlns:a16="http://schemas.microsoft.com/office/drawing/2014/main" id="{A6D7C740-053E-E0D2-B6E1-7B3F1180423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7127"/>
          <a:stretch/>
        </p:blipFill>
        <p:spPr>
          <a:xfrm>
            <a:off x="0" y="916912"/>
            <a:ext cx="9194242" cy="5024176"/>
          </a:xfrm>
          <a:prstGeom prst="rect">
            <a:avLst/>
          </a:prstGeom>
        </p:spPr>
      </p:pic>
      <p:sp>
        <p:nvSpPr>
          <p:cNvPr id="7" name="TextBox 6">
            <a:extLst>
              <a:ext uri="{FF2B5EF4-FFF2-40B4-BE49-F238E27FC236}">
                <a16:creationId xmlns:a16="http://schemas.microsoft.com/office/drawing/2014/main" id="{22FCC503-8ADA-1BE2-8A5B-F08E6CFE2511}"/>
              </a:ext>
            </a:extLst>
          </p:cNvPr>
          <p:cNvSpPr txBox="1"/>
          <p:nvPr/>
        </p:nvSpPr>
        <p:spPr>
          <a:xfrm>
            <a:off x="2420632" y="4873643"/>
            <a:ext cx="4150495" cy="1477328"/>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دولة إسرائيل</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الدول التي اعترفت بإسرائيل</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الدول التي سحبت اعترافها بإسرائيل</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الدول التي علقت/قطعت العلاقات الثنائية مع إسرائيل</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الدول التي لم تعترف بإسرائيل نهائياً</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6984FE84-A4C0-BBA2-33FF-CF2E79CC762F}"/>
              </a:ext>
            </a:extLst>
          </p:cNvPr>
          <p:cNvPicPr>
            <a:picLocks noChangeAspect="1"/>
          </p:cNvPicPr>
          <p:nvPr/>
        </p:nvPicPr>
        <p:blipFill>
          <a:blip r:embed="rId5"/>
          <a:stretch>
            <a:fillRect/>
          </a:stretch>
        </p:blipFill>
        <p:spPr>
          <a:xfrm>
            <a:off x="2242914" y="4919354"/>
            <a:ext cx="355436" cy="1431617"/>
          </a:xfrm>
          <a:prstGeom prst="rect">
            <a:avLst/>
          </a:prstGeom>
        </p:spPr>
      </p:pic>
      <p:sp>
        <p:nvSpPr>
          <p:cNvPr id="10" name="Rectangle 2">
            <a:extLst>
              <a:ext uri="{FF2B5EF4-FFF2-40B4-BE49-F238E27FC236}">
                <a16:creationId xmlns:a16="http://schemas.microsoft.com/office/drawing/2014/main" id="{EC4088DF-C297-4BBB-0EEE-D8C00E1A8E7B}"/>
              </a:ext>
            </a:extLst>
          </p:cNvPr>
          <p:cNvSpPr txBox="1">
            <a:spLocks noChangeArrowheads="1"/>
          </p:cNvSpPr>
          <p:nvPr/>
        </p:nvSpPr>
        <p:spPr bwMode="auto">
          <a:xfrm>
            <a:off x="-40194" y="591969"/>
            <a:ext cx="9184193" cy="3077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1800" b="1" kern="0" dirty="0">
                <a:solidFill>
                  <a:srgbClr val="027F08"/>
                </a:solidFill>
                <a:effectLst>
                  <a:glow rad="127000">
                    <a:srgbClr val="FFFFFF"/>
                  </a:glow>
                </a:effectLst>
                <a:latin typeface="Arial" panose="020B0604020202020204" pitchFamily="34" charset="0"/>
                <a:ea typeface="ＭＳ Ｐゴシック" charset="0"/>
                <a:cs typeface="Arial" panose="020B0604020202020204" pitchFamily="34" charset="0"/>
              </a:rPr>
              <a:t>يعتبر هذا 85% من 193 دولة الأعضاء في الأمم المتحدة</a:t>
            </a:r>
            <a:endParaRPr kumimoji="0" lang="en-US" sz="1800" b="1" u="none" strike="noStrike" kern="0" cap="none" spc="0" normalizeH="0" baseline="0" noProof="0" dirty="0">
              <a:ln>
                <a:noFill/>
              </a:ln>
              <a:solidFill>
                <a:srgbClr val="027F08"/>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9839408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4" name="Picture 6">
            <a:extLst>
              <a:ext uri="{FF2B5EF4-FFF2-40B4-BE49-F238E27FC236}">
                <a16:creationId xmlns:a16="http://schemas.microsoft.com/office/drawing/2014/main" id="{17B92554-C1BD-1F73-54F7-5D76277424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703"/>
          <a:stretch/>
        </p:blipFill>
        <p:spPr bwMode="auto">
          <a:xfrm>
            <a:off x="522513" y="0"/>
            <a:ext cx="7918101" cy="651636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 y="0"/>
            <a:ext cx="9143999" cy="703385"/>
          </a:xfrm>
          <a:solidFill>
            <a:schemeClr val="tx1"/>
          </a:solidFill>
          <a:effectLst/>
        </p:spPr>
        <p:txBody>
          <a:bodyPr/>
          <a:lstStyle/>
          <a:p>
            <a:pPr>
              <a:defRPr/>
            </a:pPr>
            <a:r>
              <a:rPr lang="ar-JO" sz="3600" dirty="0">
                <a:effectLst/>
                <a:ea typeface="ＭＳ Ｐゴシック" charset="0"/>
              </a:rPr>
              <a:t>الإعتراف بدولة فلسطين في 2017</a:t>
            </a:r>
            <a:endParaRPr lang="en-US" sz="3600" dirty="0">
              <a:effectLst/>
              <a:ea typeface="ＭＳ Ｐゴシック" charset="0"/>
            </a:endParaRPr>
          </a:p>
        </p:txBody>
      </p:sp>
      <p:sp>
        <p:nvSpPr>
          <p:cNvPr id="2" name="TextBox 1">
            <a:extLst>
              <a:ext uri="{FF2B5EF4-FFF2-40B4-BE49-F238E27FC236}">
                <a16:creationId xmlns:a16="http://schemas.microsoft.com/office/drawing/2014/main" id="{B1824C38-724F-FAA3-F289-7954048A6570}"/>
              </a:ext>
            </a:extLst>
          </p:cNvPr>
          <p:cNvSpPr txBox="1"/>
          <p:nvPr/>
        </p:nvSpPr>
        <p:spPr>
          <a:xfrm>
            <a:off x="1" y="6551522"/>
            <a:ext cx="914399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https://</a:t>
            </a:r>
            <a:r>
              <a:rPr kumimoji="0" lang="en-US" sz="1400" b="1"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www.aljazeera.com</a:t>
            </a: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/wp-content/uploads/2017/02/8e739a3d3734465d88c4731cd2d30aaf_6.jpeg</a:t>
            </a:r>
          </a:p>
        </p:txBody>
      </p:sp>
    </p:spTree>
    <p:extLst>
      <p:ext uri="{BB962C8B-B14F-4D97-AF65-F5344CB8AC3E}">
        <p14:creationId xmlns:p14="http://schemas.microsoft.com/office/powerpoint/2010/main" val="434357325"/>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7429"/>
            <a:ext cx="9143999" cy="1080120"/>
          </a:xfrm>
          <a:effectLst/>
        </p:spPr>
        <p:txBody>
          <a:bodyPr/>
          <a:lstStyle/>
          <a:p>
            <a:pPr>
              <a:defRPr/>
            </a:pPr>
            <a:r>
              <a:rPr lang="ar-JO" sz="4000" dirty="0">
                <a:solidFill>
                  <a:schemeClr val="tx1"/>
                </a:solidFill>
                <a:effectLst>
                  <a:glow rad="127000">
                    <a:schemeClr val="bg1"/>
                  </a:glow>
                </a:effectLst>
                <a:ea typeface="ＭＳ Ｐゴシック" charset="0"/>
              </a:rPr>
              <a:t>الإعتراف</a:t>
            </a:r>
            <a:r>
              <a:rPr lang="ar-JO" sz="4000" dirty="0">
                <a:solidFill>
                  <a:srgbClr val="027F08"/>
                </a:solidFill>
                <a:effectLst>
                  <a:glow rad="127000">
                    <a:schemeClr val="bg1"/>
                  </a:glow>
                </a:effectLst>
                <a:ea typeface="ＭＳ Ｐゴシック" charset="0"/>
              </a:rPr>
              <a:t> </a:t>
            </a:r>
            <a:r>
              <a:rPr lang="ar-JO" sz="4000" dirty="0">
                <a:solidFill>
                  <a:srgbClr val="0070C0"/>
                </a:solidFill>
                <a:effectLst>
                  <a:glow rad="127000">
                    <a:schemeClr val="bg1"/>
                  </a:glow>
                </a:effectLst>
                <a:ea typeface="ＭＳ Ｐゴシック" charset="0"/>
              </a:rPr>
              <a:t>بإسرائيل</a:t>
            </a:r>
            <a:r>
              <a:rPr lang="ar-JO" sz="4000" dirty="0">
                <a:solidFill>
                  <a:srgbClr val="027F08"/>
                </a:solidFill>
                <a:effectLst>
                  <a:glow rad="127000">
                    <a:schemeClr val="bg1"/>
                  </a:glow>
                </a:effectLst>
                <a:ea typeface="ＭＳ Ｐゴシック" charset="0"/>
              </a:rPr>
              <a:t> </a:t>
            </a:r>
            <a:r>
              <a:rPr lang="ar-JO" sz="4000" dirty="0">
                <a:solidFill>
                  <a:schemeClr val="tx1"/>
                </a:solidFill>
                <a:effectLst>
                  <a:glow rad="127000">
                    <a:schemeClr val="bg1"/>
                  </a:glow>
                </a:effectLst>
                <a:ea typeface="ＭＳ Ｐゴシック" charset="0"/>
              </a:rPr>
              <a:t>و</a:t>
            </a:r>
            <a:r>
              <a:rPr lang="ar-JO" sz="4000" dirty="0">
                <a:solidFill>
                  <a:srgbClr val="027F08"/>
                </a:solidFill>
                <a:effectLst>
                  <a:glow rad="127000">
                    <a:schemeClr val="bg1"/>
                  </a:glow>
                </a:effectLst>
                <a:ea typeface="ＭＳ Ｐゴシック" charset="0"/>
              </a:rPr>
              <a:t>فلسطين</a:t>
            </a:r>
            <a:br>
              <a:rPr lang="en-US" sz="4000" dirty="0">
                <a:solidFill>
                  <a:srgbClr val="027F08"/>
                </a:solidFill>
                <a:effectLst>
                  <a:glow rad="127000">
                    <a:schemeClr val="bg1"/>
                  </a:glow>
                </a:effectLst>
                <a:ea typeface="ＭＳ Ｐゴシック" charset="0"/>
              </a:rPr>
            </a:br>
            <a:r>
              <a:rPr lang="en-US" sz="4000" dirty="0">
                <a:solidFill>
                  <a:srgbClr val="027F08"/>
                </a:solidFill>
                <a:effectLst>
                  <a:glow rad="127000">
                    <a:schemeClr val="bg1"/>
                  </a:glow>
                </a:effectLst>
                <a:ea typeface="ＭＳ Ｐゴシック" charset="0"/>
              </a:rPr>
              <a:t> </a:t>
            </a:r>
            <a:r>
              <a:rPr lang="en-US" sz="4000" dirty="0">
                <a:solidFill>
                  <a:schemeClr val="tx1"/>
                </a:solidFill>
                <a:effectLst>
                  <a:glow rad="127000">
                    <a:schemeClr val="bg1"/>
                  </a:glow>
                </a:effectLst>
                <a:ea typeface="ＭＳ Ｐゴシック" charset="0"/>
              </a:rPr>
              <a:t>(</a:t>
            </a:r>
            <a:r>
              <a:rPr lang="ar-JO" sz="4000" dirty="0">
                <a:solidFill>
                  <a:schemeClr val="tx1"/>
                </a:solidFill>
                <a:effectLst>
                  <a:glow rad="127000">
                    <a:schemeClr val="bg1"/>
                  </a:glow>
                </a:effectLst>
                <a:ea typeface="ＭＳ Ｐゴシック" charset="0"/>
              </a:rPr>
              <a:t>2023</a:t>
            </a:r>
            <a:r>
              <a:rPr lang="en-US" sz="4000" dirty="0">
                <a:solidFill>
                  <a:schemeClr val="tx1"/>
                </a:solidFill>
                <a:effectLst>
                  <a:glow rad="127000">
                    <a:schemeClr val="bg1"/>
                  </a:glow>
                </a:effectLst>
                <a:ea typeface="ＭＳ Ｐゴシック" charset="0"/>
              </a:rPr>
              <a:t>)</a:t>
            </a:r>
          </a:p>
        </p:txBody>
      </p:sp>
      <p:sp>
        <p:nvSpPr>
          <p:cNvPr id="2" name="TextBox 1">
            <a:extLst>
              <a:ext uri="{FF2B5EF4-FFF2-40B4-BE49-F238E27FC236}">
                <a16:creationId xmlns:a16="http://schemas.microsoft.com/office/drawing/2014/main" id="{B1824C38-724F-FAA3-F289-7954048A6570}"/>
              </a:ext>
            </a:extLst>
          </p:cNvPr>
          <p:cNvSpPr txBox="1"/>
          <p:nvPr/>
        </p:nvSpPr>
        <p:spPr>
          <a:xfrm>
            <a:off x="1" y="6551522"/>
            <a:ext cx="914399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https://</a:t>
            </a:r>
            <a:r>
              <a:rPr kumimoji="0" lang="en-US" sz="14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i.pinimg.com</a:t>
            </a:r>
            <a:r>
              <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/originals/62/f0/57/62f05714dd327425947b776b9399375f.jpg</a:t>
            </a:r>
          </a:p>
        </p:txBody>
      </p:sp>
      <p:sp>
        <p:nvSpPr>
          <p:cNvPr id="3" name="TextBox 2">
            <a:extLst>
              <a:ext uri="{FF2B5EF4-FFF2-40B4-BE49-F238E27FC236}">
                <a16:creationId xmlns:a16="http://schemas.microsoft.com/office/drawing/2014/main" id="{A6273209-3061-69BE-AF74-DC156BCA0F5E}"/>
              </a:ext>
            </a:extLst>
          </p:cNvPr>
          <p:cNvSpPr txBox="1"/>
          <p:nvPr/>
        </p:nvSpPr>
        <p:spPr>
          <a:xfrm>
            <a:off x="-371789" y="554669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1746" name="Picture 2">
            <a:extLst>
              <a:ext uri="{FF2B5EF4-FFF2-40B4-BE49-F238E27FC236}">
                <a16:creationId xmlns:a16="http://schemas.microsoft.com/office/drawing/2014/main" id="{E6B236A5-AFAE-A2E8-9026-326341BE9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17625"/>
            <a:ext cx="9144000" cy="422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262480"/>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مُلك الأرض</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مضطهدو اليهود ...</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57898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ree Panoramic Sunrise photo and picture">
            <a:extLst>
              <a:ext uri="{FF2B5EF4-FFF2-40B4-BE49-F238E27FC236}">
                <a16:creationId xmlns:a16="http://schemas.microsoft.com/office/drawing/2014/main" id="{93D823E8-770C-D3E0-4CCD-49E7A81E71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271365"/>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أرض مَن هذه؟</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42757597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8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04813"/>
            <a:ext cx="9144000"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4" name="Rectangle 2"/>
          <p:cNvSpPr>
            <a:spLocks noGrp="1" noChangeArrowheads="1"/>
          </p:cNvSpPr>
          <p:nvPr>
            <p:ph type="title"/>
          </p:nvPr>
        </p:nvSpPr>
        <p:spPr>
          <a:xfrm>
            <a:off x="-22225" y="0"/>
            <a:ext cx="9166225" cy="620713"/>
          </a:xfrm>
          <a:solidFill>
            <a:schemeClr val="tx1"/>
          </a:solidFill>
        </p:spPr>
        <p:txBody>
          <a:bodyPr/>
          <a:lstStyle/>
          <a:p>
            <a:pPr eaLnBrk="1" hangingPunct="1"/>
            <a:r>
              <a:rPr lang="ar-JO" sz="2800" dirty="0">
                <a:solidFill>
                  <a:schemeClr val="bg1"/>
                </a:solidFill>
                <a:cs typeface="Arial" panose="020B0604020202020204" pitchFamily="34" charset="0"/>
              </a:rPr>
              <a:t>انخفاض التواجُد العربيّ على مراحل (١٩٤٧ إلى الآن)</a:t>
            </a:r>
            <a:endParaRPr lang="en-US" sz="2800" dirty="0">
              <a:solidFill>
                <a:schemeClr val="bg1"/>
              </a:solidFill>
              <a:ea typeface="ＭＳ Ｐゴシック" charset="0"/>
              <a:cs typeface="Arial" panose="020B0604020202020204" pitchFamily="34" charset="0"/>
            </a:endParaRPr>
          </a:p>
        </p:txBody>
      </p:sp>
      <p:sp>
        <p:nvSpPr>
          <p:cNvPr id="6" name="Rectangle 2"/>
          <p:cNvSpPr txBox="1">
            <a:spLocks noChangeArrowheads="1"/>
          </p:cNvSpPr>
          <p:nvPr/>
        </p:nvSpPr>
        <p:spPr bwMode="auto">
          <a:xfrm>
            <a:off x="0" y="6524625"/>
            <a:ext cx="9166225" cy="2619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http://tema1tema.blogspot.com/2011/05/stop-</a:t>
            </a:r>
            <a:r>
              <a:rPr kumimoji="0" lang="en-US" sz="14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rPr>
              <a:t>israeli</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-war-crimes-yells-woman-</a:t>
            </a:r>
            <a:r>
              <a:rPr kumimoji="0" lang="en-US" sz="14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rPr>
              <a:t>at.html</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702301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pic>
        <p:nvPicPr>
          <p:cNvPr id="78848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101850"/>
            <a:ext cx="9144000" cy="474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1" name="Rectangle 3"/>
          <p:cNvSpPr>
            <a:spLocks noGrp="1" noChangeArrowheads="1"/>
          </p:cNvSpPr>
          <p:nvPr>
            <p:ph type="title" idx="4294967295"/>
          </p:nvPr>
        </p:nvSpPr>
        <p:spPr>
          <a:xfrm>
            <a:off x="0" y="0"/>
            <a:ext cx="9144000" cy="2101850"/>
          </a:xfrm>
        </p:spPr>
        <p:txBody>
          <a:bodyPr/>
          <a:lstStyle/>
          <a:p>
            <a:pPr>
              <a:defRPr/>
            </a:pPr>
            <a:r>
              <a:rPr lang="ar-JO" sz="4000" dirty="0">
                <a:solidFill>
                  <a:schemeClr val="tx1"/>
                </a:solidFill>
              </a:rPr>
              <a:t>أ</a:t>
            </a:r>
            <a:r>
              <a:rPr lang="ar-SA" sz="4000" dirty="0">
                <a:solidFill>
                  <a:schemeClr val="tx1"/>
                </a:solidFill>
              </a:rPr>
              <a:t>شعياء 9 : 4</a:t>
            </a:r>
            <a:br>
              <a:rPr lang="ar-SA" sz="4000" dirty="0">
                <a:solidFill>
                  <a:schemeClr val="tx1"/>
                </a:solidFill>
              </a:rPr>
            </a:br>
            <a:r>
              <a:rPr lang="ar-JO" sz="4000" dirty="0">
                <a:solidFill>
                  <a:schemeClr val="tx1"/>
                </a:solidFill>
              </a:rPr>
              <a:t>لأن نير ثقله وعصا كتفه و</a:t>
            </a:r>
            <a:endParaRPr lang="ar-SA" sz="4000" dirty="0">
              <a:solidFill>
                <a:schemeClr val="tx1"/>
              </a:solidFill>
            </a:endParaRP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581"/>
            <a:ext cx="9143999" cy="661349"/>
          </a:xfrm>
          <a:solidFill>
            <a:schemeClr val="tx1"/>
          </a:solidFill>
          <a:effectLst/>
        </p:spPr>
        <p:txBody>
          <a:bodyPr/>
          <a:lstStyle/>
          <a:p>
            <a:pPr>
              <a:defRPr/>
            </a:pPr>
            <a:r>
              <a:rPr lang="ar-JO" sz="3600" dirty="0">
                <a:effectLst/>
                <a:ea typeface="ＭＳ Ｐゴシック" charset="0"/>
              </a:rPr>
              <a:t>مطالبة أخرى بالخريطة</a:t>
            </a:r>
            <a:endParaRPr lang="en-US" sz="3600" dirty="0">
              <a:effectLst/>
              <a:ea typeface="ＭＳ Ｐゴシック" charset="0"/>
            </a:endParaRPr>
          </a:p>
        </p:txBody>
      </p:sp>
      <p:sp>
        <p:nvSpPr>
          <p:cNvPr id="100357" name="TextBox 2"/>
          <p:cNvSpPr txBox="1">
            <a:spLocks noChangeArrowheads="1"/>
          </p:cNvSpPr>
          <p:nvPr/>
        </p:nvSpPr>
        <p:spPr bwMode="auto">
          <a:xfrm>
            <a:off x="0" y="5905455"/>
            <a:ext cx="91440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panose="020B0604020202020204" pitchFamily="34" charset="0"/>
                <a:cs typeface="Arial" panose="020B0604020202020204" pitchFamily="34" charset="0"/>
              </a:rPr>
              <a:t>https://</a:t>
            </a:r>
            <a:r>
              <a:rPr lang="en-US" sz="1400" b="1" dirty="0" err="1">
                <a:solidFill>
                  <a:schemeClr val="bg1"/>
                </a:solidFill>
                <a:latin typeface="Arial" panose="020B0604020202020204" pitchFamily="34" charset="0"/>
                <a:cs typeface="Arial" panose="020B0604020202020204" pitchFamily="34" charset="0"/>
              </a:rPr>
              <a:t>www.aljazeera.com</a:t>
            </a:r>
            <a:r>
              <a:rPr lang="en-US" sz="1400" b="1" dirty="0">
                <a:solidFill>
                  <a:schemeClr val="bg1"/>
                </a:solidFill>
                <a:latin typeface="Arial" panose="020B0604020202020204" pitchFamily="34" charset="0"/>
                <a:cs typeface="Arial" panose="020B0604020202020204" pitchFamily="34" charset="0"/>
              </a:rPr>
              <a:t>/news/2020/1/29/what-does-trumps-plan-propose-for-</a:t>
            </a:r>
            <a:r>
              <a:rPr lang="en-US" sz="1400" b="1" dirty="0" err="1">
                <a:solidFill>
                  <a:schemeClr val="bg1"/>
                </a:solidFill>
                <a:latin typeface="Arial" panose="020B0604020202020204" pitchFamily="34" charset="0"/>
                <a:cs typeface="Arial" panose="020B0604020202020204" pitchFamily="34" charset="0"/>
              </a:rPr>
              <a:t>palestinian</a:t>
            </a:r>
            <a:r>
              <a:rPr lang="en-US" sz="1400" b="1" dirty="0">
                <a:solidFill>
                  <a:schemeClr val="bg1"/>
                </a:solidFill>
                <a:latin typeface="Arial" panose="020B0604020202020204" pitchFamily="34" charset="0"/>
                <a:cs typeface="Arial" panose="020B0604020202020204" pitchFamily="34" charset="0"/>
              </a:rPr>
              <a:t>-territories</a:t>
            </a:r>
          </a:p>
        </p:txBody>
      </p:sp>
      <p:pic>
        <p:nvPicPr>
          <p:cNvPr id="2050" name="Picture 2" descr="Infographic Palestine loss of land map">
            <a:extLst>
              <a:ext uri="{FF2B5EF4-FFF2-40B4-BE49-F238E27FC236}">
                <a16:creationId xmlns:a16="http://schemas.microsoft.com/office/drawing/2014/main" id="{902C319C-6D4A-A1B8-B280-DB6076E8A2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4768"/>
            <a:ext cx="9144000" cy="5138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257122"/>
      </p:ext>
    </p:extLst>
  </p:cSld>
  <p:clrMapOvr>
    <a:overrideClrMapping bg1="lt1" tx1="dk1" bg2="lt2" tx2="dk2" accent1="accent1" accent2="accent2" accent3="accent3" accent4="accent4" accent5="accent5" accent6="accent6" hlink="hlink" folHlink="folHlink"/>
  </p:clrMapOvr>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descr="the infamous map">
            <a:extLst>
              <a:ext uri="{FF2B5EF4-FFF2-40B4-BE49-F238E27FC236}">
                <a16:creationId xmlns:a16="http://schemas.microsoft.com/office/drawing/2014/main" id="{32AD537B-2798-50B5-DE64-6C65E2FDB1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1125"/>
            <a:ext cx="9144000" cy="66341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0"/>
            <a:ext cx="9143999" cy="555842"/>
          </a:xfrm>
          <a:solidFill>
            <a:schemeClr val="tx1"/>
          </a:solidFill>
          <a:effectLst/>
        </p:spPr>
        <p:txBody>
          <a:bodyPr/>
          <a:lstStyle/>
          <a:p>
            <a:pPr>
              <a:defRPr/>
            </a:pPr>
            <a:r>
              <a:rPr lang="ar-SA" sz="3200" dirty="0">
                <a:effectLst/>
                <a:ea typeface="ＭＳ Ｐゴシック" charset="0"/>
              </a:rPr>
              <a:t>استعادت إسرائيل الحدود القديمة على مراحل (1946-2000)</a:t>
            </a:r>
            <a:endParaRPr lang="en-US" sz="3200" dirty="0">
              <a:effectLst/>
              <a:ea typeface="ＭＳ Ｐゴシック" charset="0"/>
            </a:endParaRPr>
          </a:p>
        </p:txBody>
      </p:sp>
      <p:sp>
        <p:nvSpPr>
          <p:cNvPr id="100357" name="TextBox 2"/>
          <p:cNvSpPr txBox="1">
            <a:spLocks noChangeArrowheads="1"/>
          </p:cNvSpPr>
          <p:nvPr/>
        </p:nvSpPr>
        <p:spPr bwMode="auto">
          <a:xfrm>
            <a:off x="-11722" y="422197"/>
            <a:ext cx="9144000" cy="338554"/>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600" b="1" dirty="0">
                <a:solidFill>
                  <a:schemeClr val="bg1"/>
                </a:solidFill>
                <a:latin typeface="Arial" panose="020B0604020202020204" pitchFamily="34" charset="0"/>
                <a:cs typeface="Arial" panose="020B0604020202020204" pitchFamily="34" charset="0"/>
              </a:rPr>
              <a:t>https://</a:t>
            </a:r>
            <a:r>
              <a:rPr lang="en-US" sz="1600" b="1" dirty="0" err="1">
                <a:solidFill>
                  <a:schemeClr val="bg1"/>
                </a:solidFill>
                <a:latin typeface="Arial" panose="020B0604020202020204" pitchFamily="34" charset="0"/>
                <a:cs typeface="Arial" panose="020B0604020202020204" pitchFamily="34" charset="0"/>
              </a:rPr>
              <a:t>www.linkedin.com</a:t>
            </a:r>
            <a:r>
              <a:rPr lang="en-US" sz="1600" b="1" dirty="0">
                <a:solidFill>
                  <a:schemeClr val="bg1"/>
                </a:solidFill>
                <a:latin typeface="Arial" panose="020B0604020202020204" pitchFamily="34" charset="0"/>
                <a:cs typeface="Arial" panose="020B0604020202020204" pitchFamily="34" charset="0"/>
              </a:rPr>
              <a:t>/pulse/palestinian-loss-land-myth-4-maps-adir-duchan-</a:t>
            </a:r>
            <a:r>
              <a:rPr lang="he-IL" sz="1600" b="1" dirty="0">
                <a:solidFill>
                  <a:schemeClr val="bg1"/>
                </a:solidFill>
                <a:latin typeface="Arial" panose="020B0604020202020204" pitchFamily="34" charset="0"/>
                <a:cs typeface="Arial" panose="020B0604020202020204" pitchFamily="34" charset="0"/>
              </a:rPr>
              <a:t>ההוא</a:t>
            </a:r>
            <a:r>
              <a:rPr lang="en-US" sz="1600" b="1"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49430132"/>
      </p:ext>
    </p:extLst>
  </p:cSld>
  <p:clrMapOvr>
    <a:overrideClrMapping bg1="lt1" tx1="dk1" bg2="lt2" tx2="dk2" accent1="accent1" accent2="accent2" accent3="accent3" accent4="accent4" accent5="accent5" accent6="accent6" hlink="hlink" folHlink="folHlink"/>
  </p:clrMapOvr>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D27829-2537-B559-55F1-2CC55266A0A1}"/>
              </a:ext>
            </a:extLst>
          </p:cNvPr>
          <p:cNvPicPr>
            <a:picLocks noChangeAspect="1"/>
          </p:cNvPicPr>
          <p:nvPr/>
        </p:nvPicPr>
        <p:blipFill rotWithShape="1">
          <a:blip r:embed="rId4"/>
          <a:srcRect t="3090" r="74556"/>
          <a:stretch/>
        </p:blipFill>
        <p:spPr>
          <a:xfrm>
            <a:off x="1" y="1356526"/>
            <a:ext cx="2160270" cy="5478647"/>
          </a:xfrm>
          <a:prstGeom prst="rect">
            <a:avLst/>
          </a:prstGeom>
        </p:spPr>
      </p:pic>
      <p:sp>
        <p:nvSpPr>
          <p:cNvPr id="900098" name="Rectangle 2"/>
          <p:cNvSpPr>
            <a:spLocks noGrp="1" noChangeArrowheads="1"/>
          </p:cNvSpPr>
          <p:nvPr>
            <p:ph type="ctrTitle"/>
          </p:nvPr>
        </p:nvSpPr>
        <p:spPr>
          <a:xfrm>
            <a:off x="0" y="-16580"/>
            <a:ext cx="9143999" cy="555842"/>
          </a:xfrm>
          <a:solidFill>
            <a:schemeClr val="accent2">
              <a:lumMod val="75000"/>
            </a:schemeClr>
          </a:solidFill>
          <a:effectLst/>
        </p:spPr>
        <p:txBody>
          <a:bodyPr/>
          <a:lstStyle/>
          <a:p>
            <a:pPr>
              <a:defRPr/>
            </a:pPr>
            <a:r>
              <a:rPr lang="ar-JO" sz="3600" dirty="0">
                <a:effectLst/>
                <a:ea typeface="ＭＳ Ｐゴシック" charset="0"/>
              </a:rPr>
              <a:t>رد يهودي</a:t>
            </a:r>
            <a:endParaRPr lang="en-US" sz="3600" dirty="0">
              <a:effectLst/>
              <a:ea typeface="ＭＳ Ｐゴシック" charset="0"/>
            </a:endParaRPr>
          </a:p>
        </p:txBody>
      </p:sp>
      <p:pic>
        <p:nvPicPr>
          <p:cNvPr id="3074" name="Picture 2">
            <a:extLst>
              <a:ext uri="{FF2B5EF4-FFF2-40B4-BE49-F238E27FC236}">
                <a16:creationId xmlns:a16="http://schemas.microsoft.com/office/drawing/2014/main" id="{56A71BD2-F608-4755-9594-34010ABC6B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9002" y="1608234"/>
            <a:ext cx="6654997" cy="467826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A2379BE1-C9BE-B566-7ED8-6B580793E2A7}"/>
              </a:ext>
            </a:extLst>
          </p:cNvPr>
          <p:cNvSpPr txBox="1">
            <a:spLocks noChangeArrowheads="1"/>
          </p:cNvSpPr>
          <p:nvPr/>
        </p:nvSpPr>
        <p:spPr bwMode="auto">
          <a:xfrm rot="21096910">
            <a:off x="-990" y="702124"/>
            <a:ext cx="3120390" cy="5558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latin typeface="Arial" panose="020B0604020202020204" pitchFamily="34" charset="0"/>
                <a:ea typeface="ＭＳ Ｐゴシック" charset="0"/>
                <a:cs typeface="Arial" panose="020B0604020202020204" pitchFamily="34" charset="0"/>
              </a:rPr>
              <a:t>تاريخ مزور</a:t>
            </a:r>
            <a:endParaRPr lang="en-US" sz="3600" b="1" kern="0" dirty="0">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7CA2C268-CC54-1E3E-0E34-AE4990C14D0E}"/>
              </a:ext>
            </a:extLst>
          </p:cNvPr>
          <p:cNvSpPr txBox="1">
            <a:spLocks noChangeArrowheads="1"/>
          </p:cNvSpPr>
          <p:nvPr/>
        </p:nvSpPr>
        <p:spPr bwMode="auto">
          <a:xfrm rot="21096910">
            <a:off x="4685310" y="656405"/>
            <a:ext cx="3120390" cy="5558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latin typeface="Arial" panose="020B0604020202020204" pitchFamily="34" charset="0"/>
                <a:ea typeface="ＭＳ Ｐゴシック" charset="0"/>
                <a:cs typeface="Arial" panose="020B0604020202020204" pitchFamily="34" charset="0"/>
              </a:rPr>
              <a:t>تاريخ حقيقي</a:t>
            </a:r>
            <a:endParaRPr lang="en-US" sz="3600" b="1" kern="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3743976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horizont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580"/>
            <a:ext cx="9143999" cy="555842"/>
          </a:xfrm>
          <a:solidFill>
            <a:schemeClr val="accent2">
              <a:lumMod val="75000"/>
            </a:schemeClr>
          </a:solidFill>
          <a:effectLst/>
        </p:spPr>
        <p:txBody>
          <a:bodyPr/>
          <a:lstStyle/>
          <a:p>
            <a:pPr>
              <a:defRPr/>
            </a:pPr>
            <a:r>
              <a:rPr lang="ar-JO" sz="3600" dirty="0">
                <a:effectLst/>
                <a:ea typeface="ＭＳ Ｐゴシック" charset="0"/>
              </a:rPr>
              <a:t>رد يهودي</a:t>
            </a:r>
            <a:endParaRPr lang="en-US" sz="3600" dirty="0">
              <a:effectLst/>
              <a:ea typeface="ＭＳ Ｐゴシック" charset="0"/>
            </a:endParaRPr>
          </a:p>
        </p:txBody>
      </p:sp>
      <p:sp>
        <p:nvSpPr>
          <p:cNvPr id="2" name="Rectangle 2">
            <a:extLst>
              <a:ext uri="{FF2B5EF4-FFF2-40B4-BE49-F238E27FC236}">
                <a16:creationId xmlns:a16="http://schemas.microsoft.com/office/drawing/2014/main" id="{A2379BE1-C9BE-B566-7ED8-6B580793E2A7}"/>
              </a:ext>
            </a:extLst>
          </p:cNvPr>
          <p:cNvSpPr txBox="1">
            <a:spLocks noChangeArrowheads="1"/>
          </p:cNvSpPr>
          <p:nvPr/>
        </p:nvSpPr>
        <p:spPr bwMode="auto">
          <a:xfrm rot="21096910">
            <a:off x="-990" y="702124"/>
            <a:ext cx="3120390" cy="5558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latin typeface="Arial" panose="020B0604020202020204" pitchFamily="34" charset="0"/>
                <a:ea typeface="ＭＳ Ｐゴシック" charset="0"/>
                <a:cs typeface="Arial" panose="020B0604020202020204" pitchFamily="34" charset="0"/>
              </a:rPr>
              <a:t>تاريخ مزور</a:t>
            </a:r>
            <a:endParaRPr lang="en-US" sz="3600" b="1" kern="0" dirty="0">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7CA2C268-CC54-1E3E-0E34-AE4990C14D0E}"/>
              </a:ext>
            </a:extLst>
          </p:cNvPr>
          <p:cNvSpPr txBox="1">
            <a:spLocks noChangeArrowheads="1"/>
          </p:cNvSpPr>
          <p:nvPr/>
        </p:nvSpPr>
        <p:spPr bwMode="auto">
          <a:xfrm rot="21096910">
            <a:off x="4685310" y="656405"/>
            <a:ext cx="3120390" cy="5558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latin typeface="Arial" panose="020B0604020202020204" pitchFamily="34" charset="0"/>
                <a:ea typeface="ＭＳ Ｐゴシック" charset="0"/>
                <a:cs typeface="Arial" panose="020B0604020202020204" pitchFamily="34" charset="0"/>
              </a:rPr>
              <a:t>تاريخ حقيقي</a:t>
            </a:r>
            <a:endParaRPr lang="en-US" sz="3600" b="1" kern="0" dirty="0">
              <a:latin typeface="Arial" panose="020B0604020202020204" pitchFamily="34" charset="0"/>
              <a:ea typeface="ＭＳ Ｐゴシック" charset="0"/>
              <a:cs typeface="Arial" panose="020B0604020202020204" pitchFamily="34" charset="0"/>
            </a:endParaRPr>
          </a:p>
        </p:txBody>
      </p:sp>
      <p:pic>
        <p:nvPicPr>
          <p:cNvPr id="7" name="Picture 6">
            <a:extLst>
              <a:ext uri="{FF2B5EF4-FFF2-40B4-BE49-F238E27FC236}">
                <a16:creationId xmlns:a16="http://schemas.microsoft.com/office/drawing/2014/main" id="{D5D27829-2537-B559-55F1-2CC55266A0A1}"/>
              </a:ext>
            </a:extLst>
          </p:cNvPr>
          <p:cNvPicPr>
            <a:picLocks noChangeAspect="1"/>
          </p:cNvPicPr>
          <p:nvPr/>
        </p:nvPicPr>
        <p:blipFill rotWithShape="1">
          <a:blip r:embed="rId4"/>
          <a:srcRect l="25944" t="3785" r="49510"/>
          <a:stretch/>
        </p:blipFill>
        <p:spPr>
          <a:xfrm>
            <a:off x="171452" y="1396934"/>
            <a:ext cx="2057398" cy="5369625"/>
          </a:xfrm>
          <a:prstGeom prst="rect">
            <a:avLst/>
          </a:prstGeom>
        </p:spPr>
      </p:pic>
      <p:pic>
        <p:nvPicPr>
          <p:cNvPr id="6146" name="Picture 2">
            <a:extLst>
              <a:ext uri="{FF2B5EF4-FFF2-40B4-BE49-F238E27FC236}">
                <a16:creationId xmlns:a16="http://schemas.microsoft.com/office/drawing/2014/main" id="{FD4AFD69-2509-D90B-3335-CB6642744E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3150" y="2235637"/>
            <a:ext cx="6800850" cy="364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44492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5B059ECE-A847-33B2-97A7-7B4619F8A9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450" y="644250"/>
            <a:ext cx="4257570" cy="62137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0"/>
            <a:ext cx="9143999" cy="555842"/>
          </a:xfrm>
          <a:solidFill>
            <a:schemeClr val="accent2">
              <a:lumMod val="75000"/>
            </a:schemeClr>
          </a:solidFill>
          <a:effectLst/>
        </p:spPr>
        <p:txBody>
          <a:bodyPr/>
          <a:lstStyle/>
          <a:p>
            <a:pPr>
              <a:defRPr/>
            </a:pPr>
            <a:r>
              <a:rPr lang="ar-JO" sz="3600" dirty="0">
                <a:effectLst/>
                <a:ea typeface="ＭＳ Ｐゴシック" charset="0"/>
              </a:rPr>
              <a:t>رد يهودي ...</a:t>
            </a:r>
            <a:endParaRPr lang="en-US" sz="3600" dirty="0">
              <a:effectLst/>
              <a:ea typeface="ＭＳ Ｐゴシック" charset="0"/>
            </a:endParaRPr>
          </a:p>
        </p:txBody>
      </p:sp>
      <p:sp>
        <p:nvSpPr>
          <p:cNvPr id="2" name="Rectangle 2">
            <a:extLst>
              <a:ext uri="{FF2B5EF4-FFF2-40B4-BE49-F238E27FC236}">
                <a16:creationId xmlns:a16="http://schemas.microsoft.com/office/drawing/2014/main" id="{A2379BE1-C9BE-B566-7ED8-6B580793E2A7}"/>
              </a:ext>
            </a:extLst>
          </p:cNvPr>
          <p:cNvSpPr txBox="1">
            <a:spLocks noChangeArrowheads="1"/>
          </p:cNvSpPr>
          <p:nvPr/>
        </p:nvSpPr>
        <p:spPr bwMode="auto">
          <a:xfrm rot="21096910">
            <a:off x="-990" y="702124"/>
            <a:ext cx="3120390" cy="5558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latin typeface="Arial" panose="020B0604020202020204" pitchFamily="34" charset="0"/>
                <a:ea typeface="ＭＳ Ｐゴシック" charset="0"/>
                <a:cs typeface="Arial" panose="020B0604020202020204" pitchFamily="34" charset="0"/>
              </a:rPr>
              <a:t>تاريخ مزور</a:t>
            </a:r>
            <a:endParaRPr lang="en-US" sz="3600" b="1" kern="0" dirty="0">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7CA2C268-CC54-1E3E-0E34-AE4990C14D0E}"/>
              </a:ext>
            </a:extLst>
          </p:cNvPr>
          <p:cNvSpPr txBox="1">
            <a:spLocks noChangeArrowheads="1"/>
          </p:cNvSpPr>
          <p:nvPr/>
        </p:nvSpPr>
        <p:spPr bwMode="auto">
          <a:xfrm rot="21096910">
            <a:off x="4685310" y="807128"/>
            <a:ext cx="3120390" cy="5558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solidFill>
                  <a:srgbClr val="000000"/>
                </a:solidFill>
                <a:latin typeface="Arial" panose="020B0604020202020204" pitchFamily="34" charset="0"/>
                <a:ea typeface="ＭＳ Ｐゴシック" charset="0"/>
                <a:cs typeface="Arial" panose="020B0604020202020204" pitchFamily="34" charset="0"/>
              </a:rPr>
              <a:t>تاريخ حقيقي</a:t>
            </a:r>
            <a:endParaRPr lang="en-US" sz="3600" b="1" kern="0" dirty="0">
              <a:solidFill>
                <a:srgbClr val="000000"/>
              </a:solidFill>
              <a:latin typeface="Arial" panose="020B0604020202020204" pitchFamily="34" charset="0"/>
              <a:ea typeface="ＭＳ Ｐゴシック" charset="0"/>
              <a:cs typeface="Arial" panose="020B0604020202020204" pitchFamily="34" charset="0"/>
            </a:endParaRPr>
          </a:p>
        </p:txBody>
      </p:sp>
      <p:pic>
        <p:nvPicPr>
          <p:cNvPr id="7" name="Picture 6">
            <a:extLst>
              <a:ext uri="{FF2B5EF4-FFF2-40B4-BE49-F238E27FC236}">
                <a16:creationId xmlns:a16="http://schemas.microsoft.com/office/drawing/2014/main" id="{D5D27829-2537-B559-55F1-2CC55266A0A1}"/>
              </a:ext>
            </a:extLst>
          </p:cNvPr>
          <p:cNvPicPr>
            <a:picLocks noChangeAspect="1"/>
          </p:cNvPicPr>
          <p:nvPr/>
        </p:nvPicPr>
        <p:blipFill rotWithShape="1">
          <a:blip r:embed="rId5"/>
          <a:srcRect l="50354" t="3785" r="24940"/>
          <a:stretch/>
        </p:blipFill>
        <p:spPr>
          <a:xfrm>
            <a:off x="205740" y="1339784"/>
            <a:ext cx="2070811" cy="5369625"/>
          </a:xfrm>
          <a:prstGeom prst="rect">
            <a:avLst/>
          </a:prstGeom>
        </p:spPr>
      </p:pic>
    </p:spTree>
    <p:extLst>
      <p:ext uri="{BB962C8B-B14F-4D97-AF65-F5344CB8AC3E}">
        <p14:creationId xmlns:p14="http://schemas.microsoft.com/office/powerpoint/2010/main" val="1134794674"/>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A871934F-797E-FF75-FA82-D07AD59EB3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999"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0"/>
            <a:ext cx="9143999" cy="555842"/>
          </a:xfrm>
          <a:solidFill>
            <a:schemeClr val="accent2">
              <a:lumMod val="75000"/>
            </a:schemeClr>
          </a:solidFill>
          <a:effectLst/>
        </p:spPr>
        <p:txBody>
          <a:bodyPr/>
          <a:lstStyle/>
          <a:p>
            <a:pPr>
              <a:defRPr/>
            </a:pPr>
            <a:r>
              <a:rPr lang="ar-JO" sz="3600" dirty="0">
                <a:effectLst/>
                <a:ea typeface="ＭＳ Ｐゴシック" charset="0"/>
              </a:rPr>
              <a:t>رد يهودي ...</a:t>
            </a:r>
            <a:endParaRPr lang="en-US" sz="3600" dirty="0">
              <a:effectLst/>
              <a:ea typeface="ＭＳ Ｐゴシック" charset="0"/>
            </a:endParaRPr>
          </a:p>
        </p:txBody>
      </p:sp>
      <p:sp>
        <p:nvSpPr>
          <p:cNvPr id="2" name="Rectangle 2">
            <a:extLst>
              <a:ext uri="{FF2B5EF4-FFF2-40B4-BE49-F238E27FC236}">
                <a16:creationId xmlns:a16="http://schemas.microsoft.com/office/drawing/2014/main" id="{A2379BE1-C9BE-B566-7ED8-6B580793E2A7}"/>
              </a:ext>
            </a:extLst>
          </p:cNvPr>
          <p:cNvSpPr txBox="1">
            <a:spLocks noChangeArrowheads="1"/>
          </p:cNvSpPr>
          <p:nvPr/>
        </p:nvSpPr>
        <p:spPr bwMode="auto">
          <a:xfrm rot="21096910">
            <a:off x="-990" y="702124"/>
            <a:ext cx="3120390" cy="5558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latin typeface="Arial" panose="020B0604020202020204" pitchFamily="34" charset="0"/>
                <a:ea typeface="ＭＳ Ｐゴシック" charset="0"/>
                <a:cs typeface="Arial" panose="020B0604020202020204" pitchFamily="34" charset="0"/>
              </a:rPr>
              <a:t>تاريخ مزور</a:t>
            </a:r>
            <a:endParaRPr lang="en-US" sz="3600" b="1" kern="0" dirty="0">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7CA2C268-CC54-1E3E-0E34-AE4990C14D0E}"/>
              </a:ext>
            </a:extLst>
          </p:cNvPr>
          <p:cNvSpPr txBox="1">
            <a:spLocks noChangeArrowheads="1"/>
          </p:cNvSpPr>
          <p:nvPr/>
        </p:nvSpPr>
        <p:spPr bwMode="auto">
          <a:xfrm rot="21096910">
            <a:off x="4685310" y="656405"/>
            <a:ext cx="3120390" cy="5558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solidFill>
                  <a:srgbClr val="000000"/>
                </a:solidFill>
                <a:latin typeface="Arial" panose="020B0604020202020204" pitchFamily="34" charset="0"/>
                <a:ea typeface="ＭＳ Ｐゴシック" charset="0"/>
                <a:cs typeface="Arial" panose="020B0604020202020204" pitchFamily="34" charset="0"/>
              </a:rPr>
              <a:t>تاريخ حقيقي</a:t>
            </a:r>
            <a:endParaRPr lang="en-US" sz="3600" b="1" kern="0" dirty="0">
              <a:solidFill>
                <a:srgbClr val="000000"/>
              </a:solidFill>
              <a:latin typeface="Arial" panose="020B0604020202020204" pitchFamily="34" charset="0"/>
              <a:ea typeface="ＭＳ Ｐゴシック" charset="0"/>
              <a:cs typeface="Arial" panose="020B0604020202020204" pitchFamily="34" charset="0"/>
            </a:endParaRPr>
          </a:p>
        </p:txBody>
      </p:sp>
      <p:pic>
        <p:nvPicPr>
          <p:cNvPr id="7" name="Picture 6">
            <a:extLst>
              <a:ext uri="{FF2B5EF4-FFF2-40B4-BE49-F238E27FC236}">
                <a16:creationId xmlns:a16="http://schemas.microsoft.com/office/drawing/2014/main" id="{D5D27829-2537-B559-55F1-2CC55266A0A1}"/>
              </a:ext>
            </a:extLst>
          </p:cNvPr>
          <p:cNvPicPr>
            <a:picLocks noChangeAspect="1"/>
          </p:cNvPicPr>
          <p:nvPr/>
        </p:nvPicPr>
        <p:blipFill rotWithShape="1">
          <a:blip r:embed="rId5"/>
          <a:srcRect l="75061" t="3785"/>
          <a:stretch/>
        </p:blipFill>
        <p:spPr>
          <a:xfrm>
            <a:off x="189285" y="1390024"/>
            <a:ext cx="2090309" cy="5369625"/>
          </a:xfrm>
          <a:prstGeom prst="rect">
            <a:avLst/>
          </a:prstGeom>
        </p:spPr>
      </p:pic>
    </p:spTree>
    <p:extLst>
      <p:ext uri="{BB962C8B-B14F-4D97-AF65-F5344CB8AC3E}">
        <p14:creationId xmlns:p14="http://schemas.microsoft.com/office/powerpoint/2010/main" val="149110269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dissolve">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580"/>
            <a:ext cx="9143999" cy="555842"/>
          </a:xfrm>
          <a:solidFill>
            <a:schemeClr val="accent2">
              <a:lumMod val="75000"/>
            </a:schemeClr>
          </a:solidFill>
          <a:effectLst/>
        </p:spPr>
        <p:txBody>
          <a:bodyPr/>
          <a:lstStyle/>
          <a:p>
            <a:pPr>
              <a:defRPr/>
            </a:pPr>
            <a:r>
              <a:rPr lang="ar-JO" sz="3600" dirty="0">
                <a:effectLst/>
                <a:ea typeface="ＭＳ Ｐゴシック" charset="0"/>
              </a:rPr>
              <a:t>رد يهودي ..</a:t>
            </a:r>
            <a:endParaRPr lang="en-US" sz="3600" dirty="0">
              <a:effectLst/>
              <a:ea typeface="ＭＳ Ｐゴシック" charset="0"/>
            </a:endParaRPr>
          </a:p>
        </p:txBody>
      </p:sp>
      <p:sp>
        <p:nvSpPr>
          <p:cNvPr id="3" name="Rectangle 2">
            <a:extLst>
              <a:ext uri="{FF2B5EF4-FFF2-40B4-BE49-F238E27FC236}">
                <a16:creationId xmlns:a16="http://schemas.microsoft.com/office/drawing/2014/main" id="{7CA2C268-CC54-1E3E-0E34-AE4990C14D0E}"/>
              </a:ext>
            </a:extLst>
          </p:cNvPr>
          <p:cNvSpPr txBox="1">
            <a:spLocks noChangeArrowheads="1"/>
          </p:cNvSpPr>
          <p:nvPr/>
        </p:nvSpPr>
        <p:spPr bwMode="auto">
          <a:xfrm rot="21096910">
            <a:off x="4685310" y="656405"/>
            <a:ext cx="3120390" cy="5558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latin typeface="Arial" panose="020B0604020202020204" pitchFamily="34" charset="0"/>
                <a:ea typeface="ＭＳ Ｐゴシック" charset="0"/>
                <a:cs typeface="Arial" panose="020B0604020202020204" pitchFamily="34" charset="0"/>
              </a:rPr>
              <a:t>تاريخ حقيقي</a:t>
            </a:r>
            <a:endParaRPr lang="en-US" sz="3600" b="1" kern="0" dirty="0">
              <a:latin typeface="Arial" panose="020B0604020202020204" pitchFamily="34" charset="0"/>
              <a:ea typeface="ＭＳ Ｐゴシック" charset="0"/>
              <a:cs typeface="Arial" panose="020B0604020202020204" pitchFamily="34" charset="0"/>
            </a:endParaRPr>
          </a:p>
        </p:txBody>
      </p:sp>
      <p:pic>
        <p:nvPicPr>
          <p:cNvPr id="3078" name="Picture 6">
            <a:extLst>
              <a:ext uri="{FF2B5EF4-FFF2-40B4-BE49-F238E27FC236}">
                <a16:creationId xmlns:a16="http://schemas.microsoft.com/office/drawing/2014/main" id="{A3802809-71F1-4D23-1B8E-C2BADAC2B7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 y="1573848"/>
            <a:ext cx="9144000" cy="501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415914"/>
      </p:ext>
    </p:extLst>
  </p:cSld>
  <p:clrMapOvr>
    <a:overrideClrMapping bg1="lt1" tx1="dk1" bg2="lt2" tx2="dk2" accent1="accent1" accent2="accent2" accent3="accent3" accent4="accent4" accent5="accent5" accent6="accent6" hlink="hlink" folHlink="folHlink"/>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descr="002_Shany_Mor_Political_Control_Map">
            <a:extLst>
              <a:ext uri="{FF2B5EF4-FFF2-40B4-BE49-F238E27FC236}">
                <a16:creationId xmlns:a16="http://schemas.microsoft.com/office/drawing/2014/main" id="{83A2CAC1-7E07-4246-8507-F9015AACFC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572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ADA4D8A-E569-EAFE-C427-B4A053A12B4C}"/>
              </a:ext>
            </a:extLst>
          </p:cNvPr>
          <p:cNvSpPr>
            <a:spLocks noGrp="1"/>
          </p:cNvSpPr>
          <p:nvPr>
            <p:ph type="title"/>
          </p:nvPr>
        </p:nvSpPr>
        <p:spPr>
          <a:xfrm>
            <a:off x="220980" y="5634990"/>
            <a:ext cx="5962650" cy="548640"/>
          </a:xfrm>
        </p:spPr>
        <p:txBody>
          <a:bodyPr/>
          <a:lstStyle/>
          <a:p>
            <a:pPr algn="l"/>
            <a:r>
              <a:rPr lang="ar-JO" sz="3200" dirty="0"/>
              <a:t>التاريخ الحقيقي بواسطة شاني مور</a:t>
            </a:r>
            <a:endParaRPr lang="en-US" sz="3200" dirty="0"/>
          </a:p>
        </p:txBody>
      </p:sp>
    </p:spTree>
    <p:extLst>
      <p:ext uri="{BB962C8B-B14F-4D97-AF65-F5344CB8AC3E}">
        <p14:creationId xmlns:p14="http://schemas.microsoft.com/office/powerpoint/2010/main" val="1761012427"/>
      </p:ext>
    </p:extLst>
  </p:cSld>
  <p:clrMapOvr>
    <a:overrideClrMapping bg1="lt1" tx1="dk1" bg2="lt2" tx2="dk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A4D8A-E569-EAFE-C427-B4A053A12B4C}"/>
              </a:ext>
            </a:extLst>
          </p:cNvPr>
          <p:cNvSpPr>
            <a:spLocks noGrp="1"/>
          </p:cNvSpPr>
          <p:nvPr>
            <p:ph type="title"/>
          </p:nvPr>
        </p:nvSpPr>
        <p:spPr>
          <a:xfrm>
            <a:off x="220980" y="4034790"/>
            <a:ext cx="1939290" cy="2628900"/>
          </a:xfrm>
        </p:spPr>
        <p:txBody>
          <a:bodyPr/>
          <a:lstStyle/>
          <a:p>
            <a:r>
              <a:rPr lang="ar-JO" sz="3200" dirty="0"/>
              <a:t>التاريخ الحقيقي بواسطة شاني     مور</a:t>
            </a:r>
            <a:br>
              <a:rPr lang="ar-JO" sz="3200" dirty="0"/>
            </a:br>
            <a:endParaRPr lang="en-US" sz="3200" dirty="0"/>
          </a:p>
        </p:txBody>
      </p:sp>
      <p:pic>
        <p:nvPicPr>
          <p:cNvPr id="8194" name="Picture 2" descr="003_Shany_Mor_Intl_Proposals_Map">
            <a:extLst>
              <a:ext uri="{FF2B5EF4-FFF2-40B4-BE49-F238E27FC236}">
                <a16:creationId xmlns:a16="http://schemas.microsoft.com/office/drawing/2014/main" id="{C4D2FF2A-7987-06FD-95AE-A67D7AD3BC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890737"/>
      </p:ext>
    </p:extLst>
  </p:cSld>
  <p:clrMapOvr>
    <a:overrideClrMapping bg1="lt1" tx1="dk1" bg2="lt2" tx2="dk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580"/>
            <a:ext cx="9143999" cy="1080120"/>
          </a:xfrm>
          <a:effectLst/>
        </p:spPr>
        <p:txBody>
          <a:bodyPr/>
          <a:lstStyle/>
          <a:p>
            <a:pPr>
              <a:defRPr/>
            </a:pPr>
            <a:r>
              <a:rPr lang="ar-JO" sz="3600" dirty="0">
                <a:effectLst/>
                <a:ea typeface="ＭＳ Ｐゴシック" charset="0"/>
              </a:rPr>
              <a:t>خسارة الفلسطينيين للأرض عبر الوقت</a:t>
            </a:r>
            <a:endParaRPr lang="en-US" sz="3600" dirty="0">
              <a:effectLst/>
              <a:ea typeface="ＭＳ Ｐゴシック" charset="0"/>
            </a:endParaRPr>
          </a:p>
        </p:txBody>
      </p:sp>
      <p:sp>
        <p:nvSpPr>
          <p:cNvPr id="100357" name="TextBox 2"/>
          <p:cNvSpPr txBox="1">
            <a:spLocks noChangeArrowheads="1"/>
          </p:cNvSpPr>
          <p:nvPr/>
        </p:nvSpPr>
        <p:spPr bwMode="auto">
          <a:xfrm>
            <a:off x="0" y="6370092"/>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2800" b="1" dirty="0">
                <a:solidFill>
                  <a:schemeClr val="bg1"/>
                </a:solidFill>
                <a:latin typeface="Arial" panose="020B0604020202020204" pitchFamily="34" charset="0"/>
                <a:cs typeface="Arial" panose="020B0604020202020204" pitchFamily="34" charset="0"/>
              </a:rPr>
              <a:t>https://</a:t>
            </a:r>
            <a:r>
              <a:rPr lang="en-US" sz="2800" b="1" dirty="0" err="1">
                <a:solidFill>
                  <a:schemeClr val="bg1"/>
                </a:solidFill>
                <a:latin typeface="Arial" panose="020B0604020202020204" pitchFamily="34" charset="0"/>
                <a:cs typeface="Arial" panose="020B0604020202020204" pitchFamily="34" charset="0"/>
              </a:rPr>
              <a:t>www.uccpin.org</a:t>
            </a:r>
            <a:r>
              <a:rPr lang="en-US" sz="2800" b="1" dirty="0">
                <a:solidFill>
                  <a:schemeClr val="bg1"/>
                </a:solidFill>
                <a:latin typeface="Arial" panose="020B0604020202020204" pitchFamily="34" charset="0"/>
                <a:cs typeface="Arial" panose="020B0604020202020204" pitchFamily="34" charset="0"/>
              </a:rPr>
              <a:t>/land-loss-timeline</a:t>
            </a:r>
          </a:p>
        </p:txBody>
      </p:sp>
      <p:pic>
        <p:nvPicPr>
          <p:cNvPr id="5122" name="Picture 2">
            <a:extLst>
              <a:ext uri="{FF2B5EF4-FFF2-40B4-BE49-F238E27FC236}">
                <a16:creationId xmlns:a16="http://schemas.microsoft.com/office/drawing/2014/main" id="{37696341-7091-A450-22D5-E14349ACB8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42920"/>
            <a:ext cx="9144000" cy="515143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72AF301D-BD66-1E95-3ACC-310BEBB70CBF}"/>
              </a:ext>
            </a:extLst>
          </p:cNvPr>
          <p:cNvGrpSpPr/>
          <p:nvPr/>
        </p:nvGrpSpPr>
        <p:grpSpPr>
          <a:xfrm>
            <a:off x="0" y="3518638"/>
            <a:ext cx="7315200" cy="1135027"/>
            <a:chOff x="0" y="3518638"/>
            <a:chExt cx="7315200" cy="1135027"/>
          </a:xfrm>
        </p:grpSpPr>
        <p:sp>
          <p:nvSpPr>
            <p:cNvPr id="3" name="Down Arrow 2">
              <a:extLst>
                <a:ext uri="{FF2B5EF4-FFF2-40B4-BE49-F238E27FC236}">
                  <a16:creationId xmlns:a16="http://schemas.microsoft.com/office/drawing/2014/main" id="{E022ADDF-ED4C-611B-2361-642882B7C05D}"/>
                </a:ext>
              </a:extLst>
            </p:cNvPr>
            <p:cNvSpPr/>
            <p:nvPr/>
          </p:nvSpPr>
          <p:spPr bwMode="auto">
            <a:xfrm>
              <a:off x="140677" y="4041783"/>
              <a:ext cx="602901" cy="611882"/>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Comic Sans MS" pitchFamily="-112" charset="0"/>
              </a:endParaRPr>
            </a:p>
          </p:txBody>
        </p:sp>
        <p:sp>
          <p:nvSpPr>
            <p:cNvPr id="2" name="Rectangle 2">
              <a:extLst>
                <a:ext uri="{FF2B5EF4-FFF2-40B4-BE49-F238E27FC236}">
                  <a16:creationId xmlns:a16="http://schemas.microsoft.com/office/drawing/2014/main" id="{1FBF43FC-B5D8-494D-12C5-0645BCFB1922}"/>
                </a:ext>
              </a:extLst>
            </p:cNvPr>
            <p:cNvSpPr txBox="1">
              <a:spLocks noChangeArrowheads="1"/>
            </p:cNvSpPr>
            <p:nvPr/>
          </p:nvSpPr>
          <p:spPr bwMode="auto">
            <a:xfrm>
              <a:off x="0" y="3518638"/>
              <a:ext cx="7315200" cy="731945"/>
            </a:xfrm>
            <a:prstGeom prst="rect">
              <a:avLst/>
            </a:prstGeom>
            <a:solidFill>
              <a:srgbClr val="FF000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latin typeface="Arial" panose="020B0604020202020204" pitchFamily="34" charset="0"/>
                  <a:ea typeface="ＭＳ Ｐゴシック" charset="0"/>
                  <a:cs typeface="Arial" panose="020B0604020202020204" pitchFamily="34" charset="0"/>
                </a:rPr>
                <a:t>لكن لماذا بدأت في 1917؟</a:t>
              </a:r>
              <a:endParaRPr lang="en-US" sz="3600" b="1" kern="0" dirty="0">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00356207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الفلسطيون</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مضطهدو اليهود ...</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524780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4" name="Picture 4" descr="r/telaviv - [1888 - 2023] Evolution of Israel / Palestine borders">
            <a:extLst>
              <a:ext uri="{FF2B5EF4-FFF2-40B4-BE49-F238E27FC236}">
                <a16:creationId xmlns:a16="http://schemas.microsoft.com/office/drawing/2014/main" id="{6ACF28DB-79C9-E43F-C2D2-88C3FD8C3A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05" y="1286185"/>
            <a:ext cx="9171975" cy="388375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1"/>
            <a:ext cx="9143999" cy="1302765"/>
          </a:xfrm>
          <a:effectLst/>
        </p:spPr>
        <p:txBody>
          <a:bodyPr/>
          <a:lstStyle/>
          <a:p>
            <a:pPr>
              <a:defRPr/>
            </a:pPr>
            <a:r>
              <a:rPr lang="ar-JO" sz="2800" dirty="0">
                <a:ea typeface="ＭＳ Ｐゴシック" charset="0"/>
              </a:rPr>
              <a:t>أخذت الأردن الأرض من البريطانيين (1949)</a:t>
            </a:r>
            <a:br>
              <a:rPr lang="ar-JO" sz="2800" dirty="0">
                <a:ea typeface="ＭＳ Ｐゴシック" charset="0"/>
              </a:rPr>
            </a:br>
            <a:r>
              <a:rPr lang="ar-JO" sz="2800" dirty="0">
                <a:ea typeface="ＭＳ Ｐゴシック" charset="0"/>
              </a:rPr>
              <a:t>والتي</a:t>
            </a:r>
            <a:r>
              <a:rPr lang="ar-SA" sz="2800" dirty="0">
                <a:ea typeface="ＭＳ Ｐゴシック" charset="0"/>
              </a:rPr>
              <a:t> بالتالي</a:t>
            </a:r>
            <a:r>
              <a:rPr lang="ar-JO" sz="2800" dirty="0">
                <a:ea typeface="ＭＳ Ｐゴシック" charset="0"/>
              </a:rPr>
              <a:t> أخذتها من الأتراك العثمانيين (1918)</a:t>
            </a:r>
            <a:endParaRPr lang="en-US" sz="2800" dirty="0">
              <a:effectLst/>
              <a:ea typeface="ＭＳ Ｐゴシック" charset="0"/>
            </a:endParaRPr>
          </a:p>
        </p:txBody>
      </p:sp>
      <p:sp>
        <p:nvSpPr>
          <p:cNvPr id="100357" name="TextBox 2"/>
          <p:cNvSpPr txBox="1">
            <a:spLocks noChangeArrowheads="1"/>
          </p:cNvSpPr>
          <p:nvPr/>
        </p:nvSpPr>
        <p:spPr bwMode="auto">
          <a:xfrm>
            <a:off x="-13905" y="6480781"/>
            <a:ext cx="91440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https://</a:t>
            </a:r>
            <a:r>
              <a:rPr kumimoji="0" lang="en-US" sz="14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www.reddit.com</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/r/</a:t>
            </a:r>
            <a:r>
              <a:rPr kumimoji="0" lang="en-US" sz="14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telaviv</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/comments/1762f8y/1888_2023_evolution_of_israel_palestine_borders/</a:t>
            </a:r>
          </a:p>
        </p:txBody>
      </p:sp>
      <p:grpSp>
        <p:nvGrpSpPr>
          <p:cNvPr id="4" name="Group 3">
            <a:extLst>
              <a:ext uri="{FF2B5EF4-FFF2-40B4-BE49-F238E27FC236}">
                <a16:creationId xmlns:a16="http://schemas.microsoft.com/office/drawing/2014/main" id="{72AF301D-BD66-1E95-3ACC-310BEBB70CBF}"/>
              </a:ext>
            </a:extLst>
          </p:cNvPr>
          <p:cNvGrpSpPr/>
          <p:nvPr/>
        </p:nvGrpSpPr>
        <p:grpSpPr>
          <a:xfrm>
            <a:off x="592853" y="5107445"/>
            <a:ext cx="5546690" cy="1122660"/>
            <a:chOff x="0" y="3127923"/>
            <a:chExt cx="5546690" cy="1122660"/>
          </a:xfrm>
        </p:grpSpPr>
        <p:sp>
          <p:nvSpPr>
            <p:cNvPr id="3" name="Down Arrow 2">
              <a:extLst>
                <a:ext uri="{FF2B5EF4-FFF2-40B4-BE49-F238E27FC236}">
                  <a16:creationId xmlns:a16="http://schemas.microsoft.com/office/drawing/2014/main" id="{E022ADDF-ED4C-611B-2361-642882B7C05D}"/>
                </a:ext>
              </a:extLst>
            </p:cNvPr>
            <p:cNvSpPr/>
            <p:nvPr/>
          </p:nvSpPr>
          <p:spPr bwMode="auto">
            <a:xfrm rot="10800000">
              <a:off x="140677" y="3127923"/>
              <a:ext cx="602901" cy="611882"/>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pitchFamily="-112" charset="0"/>
                <a:ea typeface="+mn-ea"/>
                <a:cs typeface="+mn-cs"/>
              </a:endParaRPr>
            </a:p>
          </p:txBody>
        </p:sp>
        <p:sp>
          <p:nvSpPr>
            <p:cNvPr id="2" name="Rectangle 2">
              <a:extLst>
                <a:ext uri="{FF2B5EF4-FFF2-40B4-BE49-F238E27FC236}">
                  <a16:creationId xmlns:a16="http://schemas.microsoft.com/office/drawing/2014/main" id="{1FBF43FC-B5D8-494D-12C5-0645BCFB1922}"/>
                </a:ext>
              </a:extLst>
            </p:cNvPr>
            <p:cNvSpPr txBox="1">
              <a:spLocks noChangeArrowheads="1"/>
            </p:cNvSpPr>
            <p:nvPr/>
          </p:nvSpPr>
          <p:spPr bwMode="auto">
            <a:xfrm>
              <a:off x="0" y="3518638"/>
              <a:ext cx="5546690" cy="731945"/>
            </a:xfrm>
            <a:prstGeom prst="rect">
              <a:avLst/>
            </a:prstGeom>
            <a:solidFill>
              <a:srgbClr val="FF000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لماذا بدأت في 1888؟</a:t>
              </a:r>
              <a:endPar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58799765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Why Did the Ottoman Empire Fall? - WorldAtlas">
            <a:extLst>
              <a:ext uri="{FF2B5EF4-FFF2-40B4-BE49-F238E27FC236}">
                <a16:creationId xmlns:a16="http://schemas.microsoft.com/office/drawing/2014/main" id="{97CFB98A-7A0E-E8F3-8B86-065B841A7A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75" y="0"/>
            <a:ext cx="8094663"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0"/>
            <a:ext cx="9143999" cy="1083380"/>
          </a:xfrm>
          <a:solidFill>
            <a:schemeClr val="tx1"/>
          </a:solidFill>
          <a:effectLst/>
        </p:spPr>
        <p:txBody>
          <a:bodyPr/>
          <a:lstStyle/>
          <a:p>
            <a:pPr>
              <a:defRPr/>
            </a:pPr>
            <a:r>
              <a:rPr lang="ar-JO" sz="3200" dirty="0">
                <a:ea typeface="ＭＳ Ｐゴシック" charset="0"/>
              </a:rPr>
              <a:t>أخذ الأتراك العثمانيون الأرض من المسلمين (1517)</a:t>
            </a:r>
            <a:endParaRPr lang="en-US" sz="3200" dirty="0">
              <a:effectLst/>
              <a:ea typeface="ＭＳ Ｐゴシック" charset="0"/>
            </a:endParaRPr>
          </a:p>
        </p:txBody>
      </p:sp>
      <p:sp>
        <p:nvSpPr>
          <p:cNvPr id="100357" name="TextBox 2"/>
          <p:cNvSpPr txBox="1">
            <a:spLocks noChangeArrowheads="1"/>
          </p:cNvSpPr>
          <p:nvPr/>
        </p:nvSpPr>
        <p:spPr bwMode="auto">
          <a:xfrm>
            <a:off x="-13905" y="6562842"/>
            <a:ext cx="9144000" cy="307777"/>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panose="020B0604020202020204" pitchFamily="34" charset="0"/>
                <a:cs typeface="Arial" panose="020B0604020202020204" pitchFamily="34" charset="0"/>
              </a:rPr>
              <a:t>https://</a:t>
            </a:r>
            <a:r>
              <a:rPr lang="en-US" sz="1400" b="1" dirty="0" err="1">
                <a:solidFill>
                  <a:schemeClr val="bg1"/>
                </a:solidFill>
                <a:latin typeface="Arial" panose="020B0604020202020204" pitchFamily="34" charset="0"/>
                <a:cs typeface="Arial" panose="020B0604020202020204" pitchFamily="34" charset="0"/>
              </a:rPr>
              <a:t>www.worldatlas.com</a:t>
            </a:r>
            <a:r>
              <a:rPr lang="en-US" sz="1400" b="1" dirty="0">
                <a:solidFill>
                  <a:schemeClr val="bg1"/>
                </a:solidFill>
                <a:latin typeface="Arial" panose="020B0604020202020204" pitchFamily="34" charset="0"/>
                <a:cs typeface="Arial" panose="020B0604020202020204" pitchFamily="34" charset="0"/>
              </a:rPr>
              <a:t>/articles/why-did-the-ottoman-empire-</a:t>
            </a:r>
            <a:r>
              <a:rPr lang="en-US" sz="1400" b="1" dirty="0" err="1">
                <a:solidFill>
                  <a:schemeClr val="bg1"/>
                </a:solidFill>
                <a:latin typeface="Arial" panose="020B0604020202020204" pitchFamily="34" charset="0"/>
                <a:cs typeface="Arial" panose="020B0604020202020204" pitchFamily="34" charset="0"/>
              </a:rPr>
              <a:t>fall.html</a:t>
            </a:r>
            <a:endParaRPr lang="en-US" sz="1400" b="1" dirty="0">
              <a:solidFill>
                <a:schemeClr val="bg1"/>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72AF301D-BD66-1E95-3ACC-310BEBB70CBF}"/>
              </a:ext>
            </a:extLst>
          </p:cNvPr>
          <p:cNvGrpSpPr/>
          <p:nvPr/>
        </p:nvGrpSpPr>
        <p:grpSpPr>
          <a:xfrm>
            <a:off x="1740638" y="2433418"/>
            <a:ext cx="5896113" cy="1027728"/>
            <a:chOff x="0" y="3518638"/>
            <a:chExt cx="7315200" cy="1027728"/>
          </a:xfrm>
        </p:grpSpPr>
        <p:sp>
          <p:nvSpPr>
            <p:cNvPr id="3" name="Down Arrow 2">
              <a:extLst>
                <a:ext uri="{FF2B5EF4-FFF2-40B4-BE49-F238E27FC236}">
                  <a16:creationId xmlns:a16="http://schemas.microsoft.com/office/drawing/2014/main" id="{E022ADDF-ED4C-611B-2361-642882B7C05D}"/>
                </a:ext>
              </a:extLst>
            </p:cNvPr>
            <p:cNvSpPr/>
            <p:nvPr/>
          </p:nvSpPr>
          <p:spPr bwMode="auto">
            <a:xfrm>
              <a:off x="5451551" y="3961400"/>
              <a:ext cx="602901" cy="584966"/>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2" name="Rectangle 2">
              <a:extLst>
                <a:ext uri="{FF2B5EF4-FFF2-40B4-BE49-F238E27FC236}">
                  <a16:creationId xmlns:a16="http://schemas.microsoft.com/office/drawing/2014/main" id="{1FBF43FC-B5D8-494D-12C5-0645BCFB1922}"/>
                </a:ext>
              </a:extLst>
            </p:cNvPr>
            <p:cNvSpPr txBox="1">
              <a:spLocks noChangeArrowheads="1"/>
            </p:cNvSpPr>
            <p:nvPr/>
          </p:nvSpPr>
          <p:spPr bwMode="auto">
            <a:xfrm>
              <a:off x="0" y="3518638"/>
              <a:ext cx="7315200" cy="731945"/>
            </a:xfrm>
            <a:prstGeom prst="rect">
              <a:avLst/>
            </a:prstGeom>
            <a:solidFill>
              <a:srgbClr val="FF000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latin typeface="Arial" panose="020B0604020202020204" pitchFamily="34" charset="0"/>
                  <a:ea typeface="ＭＳ Ｐゴシック" charset="0"/>
                  <a:cs typeface="Arial" panose="020B0604020202020204" pitchFamily="34" charset="0"/>
                </a:rPr>
                <a:t>لماذا بدأت في 1517؟</a:t>
              </a:r>
              <a:endParaRPr lang="en-US" sz="3600" b="1" kern="0" dirty="0">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91705642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rot="16200000">
            <a:off x="-2857501" y="2857499"/>
            <a:ext cx="6858001" cy="1143000"/>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حروب العصور الوسطى</a:t>
            </a:r>
            <a:endParaRPr lang="en-US" sz="4000" dirty="0">
              <a:effectLst>
                <a:glow rad="127000">
                  <a:schemeClr val="tx1"/>
                </a:glow>
              </a:effectLst>
              <a:ea typeface="ＭＳ Ｐゴシック" charset="0"/>
            </a:endParaRPr>
          </a:p>
        </p:txBody>
      </p:sp>
      <p:pic>
        <p:nvPicPr>
          <p:cNvPr id="10242" name="Picture 2" descr="No photo description available.">
            <a:extLst>
              <a:ext uri="{FF2B5EF4-FFF2-40B4-BE49-F238E27FC236}">
                <a16:creationId xmlns:a16="http://schemas.microsoft.com/office/drawing/2014/main" id="{E5EFF149-B5D4-FDC0-E0F9-0E050164F0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FFE17C49-BAF0-8834-7CB3-D4AEFC261505}"/>
              </a:ext>
            </a:extLst>
          </p:cNvPr>
          <p:cNvSpPr txBox="1">
            <a:spLocks noChangeArrowheads="1"/>
          </p:cNvSpPr>
          <p:nvPr/>
        </p:nvSpPr>
        <p:spPr bwMode="auto">
          <a:xfrm>
            <a:off x="1142999" y="2541494"/>
            <a:ext cx="6858001" cy="887506"/>
          </a:xfrm>
          <a:prstGeom prst="rect">
            <a:avLst/>
          </a:prstGeom>
          <a:solidFill>
            <a:srgbClr val="344F1C"/>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13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معارك الفتح الإسلامي</a:t>
            </a:r>
            <a:endParaRPr kumimoji="0" lang="en-US" sz="2800" b="1" u="none" strike="noStrike" kern="0" cap="none" spc="-13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929BEA04-ED90-3F13-2D0D-E2A136CCB84C}"/>
              </a:ext>
            </a:extLst>
          </p:cNvPr>
          <p:cNvSpPr txBox="1">
            <a:spLocks noChangeArrowheads="1"/>
          </p:cNvSpPr>
          <p:nvPr/>
        </p:nvSpPr>
        <p:spPr bwMode="auto">
          <a:xfrm>
            <a:off x="1142999" y="5970494"/>
            <a:ext cx="6858001" cy="887506"/>
          </a:xfrm>
          <a:prstGeom prst="rect">
            <a:avLst/>
          </a:prstGeom>
          <a:solidFill>
            <a:srgbClr val="655130"/>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13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الحروب الصليبية</a:t>
            </a:r>
            <a:endParaRPr kumimoji="0" lang="en-US" sz="2800" b="1" u="none" strike="noStrike" kern="0" cap="none" spc="-13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4014445"/>
      </p:ext>
    </p:extLst>
  </p:cSld>
  <p:clrMapOvr>
    <a:overrideClrMapping bg1="lt1" tx1="dk1" bg2="lt2" tx2="dk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9E6CB2AB-C19E-83E9-4234-F8FCA8143D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87529"/>
            <a:ext cx="9144000" cy="567531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0"/>
            <a:ext cx="9143999" cy="904109"/>
          </a:xfrm>
          <a:noFill/>
          <a:effectLst/>
        </p:spPr>
        <p:txBody>
          <a:bodyPr/>
          <a:lstStyle/>
          <a:p>
            <a:pPr>
              <a:defRPr/>
            </a:pPr>
            <a:r>
              <a:rPr lang="ar-JO" sz="3200" dirty="0">
                <a:ea typeface="ＭＳ Ｐゴシック" charset="0"/>
              </a:rPr>
              <a:t>أخذ المسلمون الأرض من المسيحيين</a:t>
            </a:r>
            <a:br>
              <a:rPr lang="en-US" sz="3200" dirty="0">
                <a:ea typeface="ＭＳ Ｐゴシック" charset="0"/>
              </a:rPr>
            </a:br>
            <a:r>
              <a:rPr lang="en-US" sz="3200" dirty="0">
                <a:ea typeface="ＭＳ Ｐゴシック" charset="0"/>
              </a:rPr>
              <a:t>(</a:t>
            </a:r>
            <a:r>
              <a:rPr lang="ar-JO" sz="3200" dirty="0">
                <a:ea typeface="ＭＳ Ｐゴシック" charset="0"/>
              </a:rPr>
              <a:t>640م</a:t>
            </a:r>
            <a:r>
              <a:rPr lang="en-US" sz="3200" dirty="0">
                <a:ea typeface="ＭＳ Ｐゴシック" charset="0"/>
              </a:rPr>
              <a:t>)</a:t>
            </a:r>
            <a:endParaRPr lang="en-US" sz="3200" dirty="0">
              <a:effectLst/>
              <a:ea typeface="ＭＳ Ｐゴシック" charset="0"/>
            </a:endParaRPr>
          </a:p>
        </p:txBody>
      </p:sp>
      <p:sp>
        <p:nvSpPr>
          <p:cNvPr id="100357" name="TextBox 2"/>
          <p:cNvSpPr txBox="1">
            <a:spLocks noChangeArrowheads="1"/>
          </p:cNvSpPr>
          <p:nvPr/>
        </p:nvSpPr>
        <p:spPr bwMode="auto">
          <a:xfrm>
            <a:off x="-13905" y="6562842"/>
            <a:ext cx="9144000" cy="307777"/>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panose="020B0604020202020204" pitchFamily="34" charset="0"/>
                <a:cs typeface="Arial" panose="020B0604020202020204" pitchFamily="34" charset="0"/>
              </a:rPr>
              <a:t>https://</a:t>
            </a:r>
            <a:r>
              <a:rPr lang="en-US" sz="1400" b="1" dirty="0" err="1">
                <a:solidFill>
                  <a:schemeClr val="bg1"/>
                </a:solidFill>
                <a:latin typeface="Arial" panose="020B0604020202020204" pitchFamily="34" charset="0"/>
                <a:cs typeface="Arial" panose="020B0604020202020204" pitchFamily="34" charset="0"/>
              </a:rPr>
              <a:t>theconversation.com</a:t>
            </a:r>
            <a:r>
              <a:rPr lang="en-US" sz="1400" b="1" dirty="0">
                <a:solidFill>
                  <a:schemeClr val="bg1"/>
                </a:solidFill>
                <a:latin typeface="Arial" panose="020B0604020202020204" pitchFamily="34" charset="0"/>
                <a:cs typeface="Arial" panose="020B0604020202020204" pitchFamily="34" charset="0"/>
              </a:rPr>
              <a:t>/did-the-crusades-lead-to-islamic-state-54478</a:t>
            </a:r>
          </a:p>
        </p:txBody>
      </p:sp>
      <p:grpSp>
        <p:nvGrpSpPr>
          <p:cNvPr id="4" name="Group 3">
            <a:extLst>
              <a:ext uri="{FF2B5EF4-FFF2-40B4-BE49-F238E27FC236}">
                <a16:creationId xmlns:a16="http://schemas.microsoft.com/office/drawing/2014/main" id="{72AF301D-BD66-1E95-3ACC-310BEBB70CBF}"/>
              </a:ext>
            </a:extLst>
          </p:cNvPr>
          <p:cNvGrpSpPr/>
          <p:nvPr/>
        </p:nvGrpSpPr>
        <p:grpSpPr>
          <a:xfrm>
            <a:off x="346178" y="1404718"/>
            <a:ext cx="5896113" cy="1136098"/>
            <a:chOff x="0" y="3518638"/>
            <a:chExt cx="7315200" cy="1136098"/>
          </a:xfrm>
        </p:grpSpPr>
        <p:sp>
          <p:nvSpPr>
            <p:cNvPr id="3" name="Down Arrow 2">
              <a:extLst>
                <a:ext uri="{FF2B5EF4-FFF2-40B4-BE49-F238E27FC236}">
                  <a16:creationId xmlns:a16="http://schemas.microsoft.com/office/drawing/2014/main" id="{E022ADDF-ED4C-611B-2361-642882B7C05D}"/>
                </a:ext>
              </a:extLst>
            </p:cNvPr>
            <p:cNvSpPr/>
            <p:nvPr/>
          </p:nvSpPr>
          <p:spPr bwMode="auto">
            <a:xfrm>
              <a:off x="5451551" y="3961400"/>
              <a:ext cx="602901" cy="693336"/>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 name="Rectangle 2">
              <a:extLst>
                <a:ext uri="{FF2B5EF4-FFF2-40B4-BE49-F238E27FC236}">
                  <a16:creationId xmlns:a16="http://schemas.microsoft.com/office/drawing/2014/main" id="{1FBF43FC-B5D8-494D-12C5-0645BCFB1922}"/>
                </a:ext>
              </a:extLst>
            </p:cNvPr>
            <p:cNvSpPr txBox="1">
              <a:spLocks noChangeArrowheads="1"/>
            </p:cNvSpPr>
            <p:nvPr/>
          </p:nvSpPr>
          <p:spPr bwMode="auto">
            <a:xfrm>
              <a:off x="0" y="3518638"/>
              <a:ext cx="7315200" cy="731945"/>
            </a:xfrm>
            <a:prstGeom prst="rect">
              <a:avLst/>
            </a:prstGeom>
            <a:solidFill>
              <a:srgbClr val="FF000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latin typeface="Arial" panose="020B0604020202020204" pitchFamily="34" charset="0"/>
                  <a:ea typeface="ＭＳ Ｐゴシック" charset="0"/>
                  <a:cs typeface="Arial" panose="020B0604020202020204" pitchFamily="34" charset="0"/>
                </a:rPr>
                <a:t>لماذا بدأت في 640؟</a:t>
              </a:r>
              <a:endParaRPr lang="en-US" sz="3600" b="1" kern="0" dirty="0">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22358928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2" descr="Reproduction of  Madaba Mosaic Map">
            <a:extLst>
              <a:ext uri="{FF2B5EF4-FFF2-40B4-BE49-F238E27FC236}">
                <a16:creationId xmlns:a16="http://schemas.microsoft.com/office/drawing/2014/main" id="{3764EE9F-48CC-3BAF-9FC4-B7B03B73F8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4403"/>
            <a:ext cx="6350000" cy="44704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0"/>
            <a:ext cx="9143999" cy="1391853"/>
          </a:xfrm>
          <a:noFill/>
          <a:effectLst/>
        </p:spPr>
        <p:txBody>
          <a:bodyPr/>
          <a:lstStyle/>
          <a:p>
            <a:pPr>
              <a:defRPr/>
            </a:pPr>
            <a:r>
              <a:rPr lang="ar-JO" sz="3200" dirty="0">
                <a:ea typeface="ＭＳ Ｐゴシック" charset="0"/>
              </a:rPr>
              <a:t>أخذ المسيحيون البيزنطيون الأرض بعد اهتداء الإمبراطور الروماني قسطنطين (313م)</a:t>
            </a:r>
            <a:endParaRPr lang="en-US" sz="3200" dirty="0">
              <a:effectLst/>
              <a:ea typeface="ＭＳ Ｐゴシック" charset="0"/>
            </a:endParaRPr>
          </a:p>
        </p:txBody>
      </p:sp>
      <p:sp>
        <p:nvSpPr>
          <p:cNvPr id="100357" name="TextBox 2"/>
          <p:cNvSpPr txBox="1">
            <a:spLocks noChangeArrowheads="1"/>
          </p:cNvSpPr>
          <p:nvPr/>
        </p:nvSpPr>
        <p:spPr bwMode="auto">
          <a:xfrm>
            <a:off x="-13905" y="6562842"/>
            <a:ext cx="9144000" cy="307777"/>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panose="020B0604020202020204" pitchFamily="34" charset="0"/>
                <a:cs typeface="Arial" panose="020B0604020202020204" pitchFamily="34" charset="0"/>
              </a:rPr>
              <a:t>https://</a:t>
            </a:r>
            <a:r>
              <a:rPr lang="en-US" sz="1400" b="1" dirty="0" err="1">
                <a:solidFill>
                  <a:schemeClr val="bg1"/>
                </a:solidFill>
                <a:latin typeface="Arial" panose="020B0604020202020204" pitchFamily="34" charset="0"/>
                <a:cs typeface="Arial" panose="020B0604020202020204" pitchFamily="34" charset="0"/>
              </a:rPr>
              <a:t>www.worldhistory.org</a:t>
            </a:r>
            <a:r>
              <a:rPr lang="en-US" sz="1400" b="1" dirty="0">
                <a:solidFill>
                  <a:schemeClr val="bg1"/>
                </a:solidFill>
                <a:latin typeface="Arial" panose="020B0604020202020204" pitchFamily="34" charset="0"/>
                <a:cs typeface="Arial" panose="020B0604020202020204" pitchFamily="34" charset="0"/>
              </a:rPr>
              <a:t>/article/1166/pilgrimage-in-the-byzantine-empire/</a:t>
            </a:r>
          </a:p>
        </p:txBody>
      </p:sp>
      <p:pic>
        <p:nvPicPr>
          <p:cNvPr id="12292" name="Picture 4" descr="Golgotha Crucifix, Jerusalem">
            <a:extLst>
              <a:ext uri="{FF2B5EF4-FFF2-40B4-BE49-F238E27FC236}">
                <a16:creationId xmlns:a16="http://schemas.microsoft.com/office/drawing/2014/main" id="{19EFB8C7-B62C-78B7-6378-1CD37B86E4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1494" y="3637503"/>
            <a:ext cx="3942505" cy="2925339"/>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Jerusalem's Cardo (BiblePlaces.com)">
            <a:extLst>
              <a:ext uri="{FF2B5EF4-FFF2-40B4-BE49-F238E27FC236}">
                <a16:creationId xmlns:a16="http://schemas.microsoft.com/office/drawing/2014/main" id="{3B8D4328-02A9-A027-5229-469B0B4578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7664" y="1278496"/>
            <a:ext cx="3479800" cy="2336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2">
            <a:extLst>
              <a:ext uri="{FF2B5EF4-FFF2-40B4-BE49-F238E27FC236}">
                <a16:creationId xmlns:a16="http://schemas.microsoft.com/office/drawing/2014/main" id="{0E7AEE12-5529-F20B-19D6-E5BA3E04098B}"/>
              </a:ext>
            </a:extLst>
          </p:cNvPr>
          <p:cNvSpPr txBox="1">
            <a:spLocks noChangeArrowheads="1"/>
          </p:cNvSpPr>
          <p:nvPr/>
        </p:nvSpPr>
        <p:spPr bwMode="auto">
          <a:xfrm>
            <a:off x="3615781" y="3097761"/>
            <a:ext cx="4985608" cy="307777"/>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panose="020B0604020202020204" pitchFamily="34" charset="0"/>
                <a:cs typeface="Arial" panose="020B0604020202020204" pitchFamily="34" charset="0"/>
              </a:rPr>
              <a:t>The Cardo (Jerusalem Main Street) in the Byzantine Era </a:t>
            </a:r>
          </a:p>
        </p:txBody>
      </p:sp>
      <p:grpSp>
        <p:nvGrpSpPr>
          <p:cNvPr id="4" name="Group 3">
            <a:extLst>
              <a:ext uri="{FF2B5EF4-FFF2-40B4-BE49-F238E27FC236}">
                <a16:creationId xmlns:a16="http://schemas.microsoft.com/office/drawing/2014/main" id="{72AF301D-BD66-1E95-3ACC-310BEBB70CBF}"/>
              </a:ext>
            </a:extLst>
          </p:cNvPr>
          <p:cNvGrpSpPr/>
          <p:nvPr/>
        </p:nvGrpSpPr>
        <p:grpSpPr>
          <a:xfrm>
            <a:off x="0" y="4991947"/>
            <a:ext cx="5896113" cy="1223677"/>
            <a:chOff x="0" y="3026906"/>
            <a:chExt cx="7315200" cy="1223677"/>
          </a:xfrm>
        </p:grpSpPr>
        <p:sp>
          <p:nvSpPr>
            <p:cNvPr id="3" name="Down Arrow 2">
              <a:extLst>
                <a:ext uri="{FF2B5EF4-FFF2-40B4-BE49-F238E27FC236}">
                  <a16:creationId xmlns:a16="http://schemas.microsoft.com/office/drawing/2014/main" id="{E022ADDF-ED4C-611B-2361-642882B7C05D}"/>
                </a:ext>
              </a:extLst>
            </p:cNvPr>
            <p:cNvSpPr/>
            <p:nvPr/>
          </p:nvSpPr>
          <p:spPr bwMode="auto">
            <a:xfrm rot="10800000">
              <a:off x="5451551" y="3026906"/>
              <a:ext cx="602901" cy="693336"/>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 name="Rectangle 2">
              <a:extLst>
                <a:ext uri="{FF2B5EF4-FFF2-40B4-BE49-F238E27FC236}">
                  <a16:creationId xmlns:a16="http://schemas.microsoft.com/office/drawing/2014/main" id="{1FBF43FC-B5D8-494D-12C5-0645BCFB1922}"/>
                </a:ext>
              </a:extLst>
            </p:cNvPr>
            <p:cNvSpPr txBox="1">
              <a:spLocks noChangeArrowheads="1"/>
            </p:cNvSpPr>
            <p:nvPr/>
          </p:nvSpPr>
          <p:spPr bwMode="auto">
            <a:xfrm>
              <a:off x="0" y="3518638"/>
              <a:ext cx="7315200" cy="731945"/>
            </a:xfrm>
            <a:prstGeom prst="rect">
              <a:avLst/>
            </a:prstGeom>
            <a:solidFill>
              <a:srgbClr val="FF000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latin typeface="Arial" panose="020B0604020202020204" pitchFamily="34" charset="0"/>
                  <a:ea typeface="ＭＳ Ｐゴシック" charset="0"/>
                  <a:cs typeface="Arial" panose="020B0604020202020204" pitchFamily="34" charset="0"/>
                </a:rPr>
                <a:t>لماذا بدأت في 313م؟</a:t>
              </a:r>
              <a:endParaRPr lang="en-US" sz="3600" b="1" kern="0" dirty="0">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9658893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8" name="Picture 10">
            <a:extLst>
              <a:ext uri="{FF2B5EF4-FFF2-40B4-BE49-F238E27FC236}">
                <a16:creationId xmlns:a16="http://schemas.microsoft.com/office/drawing/2014/main" id="{668F42CC-ED3E-A49E-A439-BE962B5F91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7529"/>
            <a:ext cx="9144000" cy="56642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0"/>
            <a:ext cx="9143999" cy="904109"/>
          </a:xfrm>
          <a:noFill/>
          <a:effectLst/>
        </p:spPr>
        <p:txBody>
          <a:bodyPr/>
          <a:lstStyle/>
          <a:p>
            <a:pPr>
              <a:defRPr/>
            </a:pPr>
            <a:r>
              <a:rPr lang="ar-JO" sz="3200" dirty="0">
                <a:ea typeface="ＭＳ Ｐゴシック" charset="0"/>
              </a:rPr>
              <a:t>احتل الرومان الأرض من الهشمونيين (63 ق.م)</a:t>
            </a:r>
            <a:endParaRPr lang="en-US" sz="3200" dirty="0">
              <a:effectLst/>
              <a:ea typeface="ＭＳ Ｐゴシック" charset="0"/>
            </a:endParaRPr>
          </a:p>
        </p:txBody>
      </p:sp>
      <p:sp>
        <p:nvSpPr>
          <p:cNvPr id="100357" name="TextBox 2"/>
          <p:cNvSpPr txBox="1">
            <a:spLocks noChangeArrowheads="1"/>
          </p:cNvSpPr>
          <p:nvPr/>
        </p:nvSpPr>
        <p:spPr bwMode="auto">
          <a:xfrm>
            <a:off x="-13905" y="6562842"/>
            <a:ext cx="9144000" cy="307777"/>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panose="020B0604020202020204" pitchFamily="34" charset="0"/>
                <a:cs typeface="Arial" panose="020B0604020202020204" pitchFamily="34" charset="0"/>
              </a:rPr>
              <a:t>https://</a:t>
            </a:r>
            <a:r>
              <a:rPr lang="en-US" sz="1400" b="1" dirty="0" err="1">
                <a:solidFill>
                  <a:schemeClr val="bg1"/>
                </a:solidFill>
                <a:latin typeface="Arial" panose="020B0604020202020204" pitchFamily="34" charset="0"/>
                <a:cs typeface="Arial" panose="020B0604020202020204" pitchFamily="34" charset="0"/>
              </a:rPr>
              <a:t>medium.com</a:t>
            </a:r>
            <a:r>
              <a:rPr lang="en-US" sz="1400" b="1" dirty="0">
                <a:solidFill>
                  <a:schemeClr val="bg1"/>
                </a:solidFill>
                <a:latin typeface="Arial" panose="020B0604020202020204" pitchFamily="34" charset="0"/>
                <a:cs typeface="Arial" panose="020B0604020202020204" pitchFamily="34" charset="0"/>
              </a:rPr>
              <a:t>/@</a:t>
            </a:r>
            <a:r>
              <a:rPr lang="en-US" sz="1400" b="1" dirty="0" err="1">
                <a:solidFill>
                  <a:schemeClr val="bg1"/>
                </a:solidFill>
                <a:latin typeface="Arial" panose="020B0604020202020204" pitchFamily="34" charset="0"/>
                <a:cs typeface="Arial" panose="020B0604020202020204" pitchFamily="34" charset="0"/>
              </a:rPr>
              <a:t>ancient.rome</a:t>
            </a:r>
            <a:r>
              <a:rPr lang="en-US" sz="1400" b="1" dirty="0">
                <a:solidFill>
                  <a:schemeClr val="bg1"/>
                </a:solidFill>
                <a:latin typeface="Arial" panose="020B0604020202020204" pitchFamily="34" charset="0"/>
                <a:cs typeface="Arial" panose="020B0604020202020204" pitchFamily="34" charset="0"/>
              </a:rPr>
              <a:t>/how-did-the-romans-take-over-judea-335e4b858947</a:t>
            </a:r>
          </a:p>
        </p:txBody>
      </p:sp>
      <p:grpSp>
        <p:nvGrpSpPr>
          <p:cNvPr id="4" name="Group 3">
            <a:extLst>
              <a:ext uri="{FF2B5EF4-FFF2-40B4-BE49-F238E27FC236}">
                <a16:creationId xmlns:a16="http://schemas.microsoft.com/office/drawing/2014/main" id="{72AF301D-BD66-1E95-3ACC-310BEBB70CBF}"/>
              </a:ext>
            </a:extLst>
          </p:cNvPr>
          <p:cNvGrpSpPr/>
          <p:nvPr/>
        </p:nvGrpSpPr>
        <p:grpSpPr>
          <a:xfrm>
            <a:off x="1165609" y="781691"/>
            <a:ext cx="5896113" cy="1223677"/>
            <a:chOff x="0" y="3026906"/>
            <a:chExt cx="7315200" cy="1223677"/>
          </a:xfrm>
        </p:grpSpPr>
        <p:sp>
          <p:nvSpPr>
            <p:cNvPr id="3" name="Down Arrow 2">
              <a:extLst>
                <a:ext uri="{FF2B5EF4-FFF2-40B4-BE49-F238E27FC236}">
                  <a16:creationId xmlns:a16="http://schemas.microsoft.com/office/drawing/2014/main" id="{E022ADDF-ED4C-611B-2361-642882B7C05D}"/>
                </a:ext>
              </a:extLst>
            </p:cNvPr>
            <p:cNvSpPr/>
            <p:nvPr/>
          </p:nvSpPr>
          <p:spPr bwMode="auto">
            <a:xfrm rot="10800000">
              <a:off x="5451551" y="3026906"/>
              <a:ext cx="602901" cy="693336"/>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 name="Rectangle 2">
              <a:extLst>
                <a:ext uri="{FF2B5EF4-FFF2-40B4-BE49-F238E27FC236}">
                  <a16:creationId xmlns:a16="http://schemas.microsoft.com/office/drawing/2014/main" id="{1FBF43FC-B5D8-494D-12C5-0645BCFB1922}"/>
                </a:ext>
              </a:extLst>
            </p:cNvPr>
            <p:cNvSpPr txBox="1">
              <a:spLocks noChangeArrowheads="1"/>
            </p:cNvSpPr>
            <p:nvPr/>
          </p:nvSpPr>
          <p:spPr bwMode="auto">
            <a:xfrm>
              <a:off x="0" y="3518638"/>
              <a:ext cx="7315200" cy="731945"/>
            </a:xfrm>
            <a:prstGeom prst="rect">
              <a:avLst/>
            </a:prstGeom>
            <a:solidFill>
              <a:srgbClr val="FF000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latin typeface="Arial" panose="020B0604020202020204" pitchFamily="34" charset="0"/>
                  <a:ea typeface="ＭＳ Ｐゴシック" charset="0"/>
                  <a:cs typeface="Arial" panose="020B0604020202020204" pitchFamily="34" charset="0"/>
                </a:rPr>
                <a:t>لماذا بدأت في 63 ق.م؟</a:t>
              </a:r>
              <a:endParaRPr lang="en-US" sz="3600" b="1" kern="0" dirty="0">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2650094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a:xfrm>
            <a:off x="20637" y="4620745"/>
            <a:ext cx="4322763" cy="1584325"/>
          </a:xfrm>
        </p:spPr>
        <p:txBody>
          <a:bodyPr/>
          <a:lstStyle/>
          <a:p>
            <a:pPr eaLnBrk="1" hangingPunct="1"/>
            <a:r>
              <a:rPr lang="ar-JO" sz="3600" dirty="0">
                <a:ea typeface="ＭＳ Ｐゴシック" charset="0"/>
              </a:rPr>
              <a:t>انتصر الهشمونيون على اليونان (164 ق.م)</a:t>
            </a:r>
            <a:endParaRPr lang="en-US" sz="3600" dirty="0">
              <a:ea typeface="ＭＳ Ｐゴシック" charset="0"/>
            </a:endParaRPr>
          </a:p>
        </p:txBody>
      </p:sp>
      <p:pic>
        <p:nvPicPr>
          <p:cNvPr id="99330" name="Picture 5" descr="Hasmonean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2763" y="0"/>
            <a:ext cx="4821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331" name="Picture 6" descr="Weiner Dog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738" y="76200"/>
            <a:ext cx="4208462"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503" name="Line 7"/>
          <p:cNvSpPr>
            <a:spLocks noChangeShapeType="1"/>
          </p:cNvSpPr>
          <p:nvPr/>
        </p:nvSpPr>
        <p:spPr bwMode="auto">
          <a:xfrm flipH="1">
            <a:off x="1447800" y="744538"/>
            <a:ext cx="454025" cy="246062"/>
          </a:xfrm>
          <a:prstGeom prst="line">
            <a:avLst/>
          </a:prstGeom>
          <a:noFill/>
          <a:ln w="76200" cap="sq">
            <a:solidFill>
              <a:srgbClr val="BA1236"/>
            </a:solidFill>
            <a:round/>
            <a:headEnd type="none" w="sm" len="sm"/>
            <a:tailEnd type="triangle" w="med" len="med"/>
          </a:ln>
          <a:extLst>
            <a:ext uri="{909E8E84-426E-40dd-AFC4-6F175D3DCCD1}">
              <a14:hiddenFill xmlns:a14="http://schemas.microsoft.com/office/drawing/2010/main" xmlns="">
                <a:noFill/>
              </a14:hiddenFill>
            </a:ext>
          </a:extLst>
        </p:spPr>
        <p:txBody>
          <a:bodyPr wrap="none"/>
          <a:lstStyle/>
          <a:p>
            <a:endParaRPr lang="en-US" b="1" dirty="0">
              <a:latin typeface="Arial" panose="020B0604020202020204" pitchFamily="34" charset="0"/>
              <a:cs typeface="Arial" panose="020B0604020202020204" pitchFamily="34" charset="0"/>
            </a:endParaRPr>
          </a:p>
        </p:txBody>
      </p:sp>
      <p:sp>
        <p:nvSpPr>
          <p:cNvPr id="106504" name="Line 8"/>
          <p:cNvSpPr>
            <a:spLocks noChangeShapeType="1"/>
          </p:cNvSpPr>
          <p:nvPr/>
        </p:nvSpPr>
        <p:spPr bwMode="auto">
          <a:xfrm>
            <a:off x="1514475" y="1143000"/>
            <a:ext cx="330200" cy="1588"/>
          </a:xfrm>
          <a:prstGeom prst="line">
            <a:avLst/>
          </a:prstGeom>
          <a:noFill/>
          <a:ln w="76200" cap="sq">
            <a:solidFill>
              <a:srgbClr val="BA1236"/>
            </a:solidFill>
            <a:round/>
            <a:headEnd type="none" w="sm" len="sm"/>
            <a:tailEnd type="triangle" w="med" len="med"/>
          </a:ln>
          <a:extLst>
            <a:ext uri="{909E8E84-426E-40dd-AFC4-6F175D3DCCD1}">
              <a14:hiddenFill xmlns:a14="http://schemas.microsoft.com/office/drawing/2010/main" xmlns="">
                <a:noFill/>
              </a14:hiddenFill>
            </a:ext>
          </a:extLst>
        </p:spPr>
        <p:txBody>
          <a:bodyPr wrap="none"/>
          <a:lstStyle/>
          <a:p>
            <a:endParaRPr lang="en-US" b="1" dirty="0">
              <a:latin typeface="Arial" panose="020B0604020202020204" pitchFamily="34" charset="0"/>
              <a:cs typeface="Arial" panose="020B0604020202020204" pitchFamily="34" charset="0"/>
            </a:endParaRPr>
          </a:p>
        </p:txBody>
      </p:sp>
      <p:sp>
        <p:nvSpPr>
          <p:cNvPr id="106505" name="Line 9"/>
          <p:cNvSpPr>
            <a:spLocks noChangeShapeType="1"/>
          </p:cNvSpPr>
          <p:nvPr/>
        </p:nvSpPr>
        <p:spPr bwMode="auto">
          <a:xfrm>
            <a:off x="793750" y="1447800"/>
            <a:ext cx="1492250" cy="533400"/>
          </a:xfrm>
          <a:prstGeom prst="line">
            <a:avLst/>
          </a:prstGeom>
          <a:noFill/>
          <a:ln w="76200" cap="sq">
            <a:solidFill>
              <a:srgbClr val="BA1236"/>
            </a:solidFill>
            <a:round/>
            <a:headEnd type="none" w="sm" len="sm"/>
            <a:tailEnd type="triangle" w="med" len="med"/>
          </a:ln>
          <a:extLst>
            <a:ext uri="{909E8E84-426E-40dd-AFC4-6F175D3DCCD1}">
              <a14:hiddenFill xmlns:a14="http://schemas.microsoft.com/office/drawing/2010/main" xmlns="">
                <a:noFill/>
              </a14:hiddenFill>
            </a:ext>
          </a:extLst>
        </p:spPr>
        <p:txBody>
          <a:bodyPr wrap="none"/>
          <a:lstStyle/>
          <a:p>
            <a:endParaRPr lang="en-US" b="1" dirty="0">
              <a:latin typeface="Arial" panose="020B0604020202020204" pitchFamily="34" charset="0"/>
              <a:cs typeface="Arial" panose="020B0604020202020204" pitchFamily="34" charset="0"/>
            </a:endParaRPr>
          </a:p>
        </p:txBody>
      </p:sp>
      <p:sp>
        <p:nvSpPr>
          <p:cNvPr id="106506" name="Line 10"/>
          <p:cNvSpPr>
            <a:spLocks noChangeShapeType="1"/>
          </p:cNvSpPr>
          <p:nvPr/>
        </p:nvSpPr>
        <p:spPr bwMode="auto">
          <a:xfrm flipH="1">
            <a:off x="457200" y="1371600"/>
            <a:ext cx="1371600" cy="0"/>
          </a:xfrm>
          <a:prstGeom prst="line">
            <a:avLst/>
          </a:prstGeom>
          <a:noFill/>
          <a:ln w="76200" cap="sq">
            <a:solidFill>
              <a:srgbClr val="BA1236"/>
            </a:solidFill>
            <a:round/>
            <a:headEnd type="none" w="sm" len="sm"/>
            <a:tailEnd type="triangle" w="med" len="med"/>
          </a:ln>
          <a:extLst>
            <a:ext uri="{909E8E84-426E-40dd-AFC4-6F175D3DCCD1}">
              <a14:hiddenFill xmlns:a14="http://schemas.microsoft.com/office/drawing/2010/main" xmlns="">
                <a:noFill/>
              </a14:hiddenFill>
            </a:ext>
          </a:extLst>
        </p:spPr>
        <p:txBody>
          <a:bodyPr wrap="none"/>
          <a:lstStyle/>
          <a:p>
            <a:endParaRPr lang="en-US" b="1" dirty="0">
              <a:latin typeface="Arial" panose="020B0604020202020204" pitchFamily="34" charset="0"/>
              <a:cs typeface="Arial" panose="020B0604020202020204" pitchFamily="34" charset="0"/>
            </a:endParaRPr>
          </a:p>
        </p:txBody>
      </p:sp>
      <p:sp>
        <p:nvSpPr>
          <p:cNvPr id="106507" name="Line 11"/>
          <p:cNvSpPr>
            <a:spLocks noChangeShapeType="1"/>
          </p:cNvSpPr>
          <p:nvPr/>
        </p:nvSpPr>
        <p:spPr bwMode="auto">
          <a:xfrm rot="10800000" flipV="1">
            <a:off x="779463" y="2057400"/>
            <a:ext cx="1403350" cy="342900"/>
          </a:xfrm>
          <a:prstGeom prst="line">
            <a:avLst/>
          </a:prstGeom>
          <a:noFill/>
          <a:ln w="76200" cap="sq">
            <a:solidFill>
              <a:srgbClr val="BA1236"/>
            </a:solidFill>
            <a:round/>
            <a:headEnd type="none" w="sm" len="sm"/>
            <a:tailEnd type="triangle" w="med" len="med"/>
          </a:ln>
          <a:extLst>
            <a:ext uri="{909E8E84-426E-40dd-AFC4-6F175D3DCCD1}">
              <a14:hiddenFill xmlns:a14="http://schemas.microsoft.com/office/drawing/2010/main" xmlns="">
                <a:noFill/>
              </a14:hiddenFill>
            </a:ext>
          </a:extLst>
        </p:spPr>
        <p:txBody>
          <a:bodyPr wrap="none"/>
          <a:lstStyle/>
          <a:p>
            <a:endParaRPr lang="en-US" b="1" dirty="0">
              <a:latin typeface="Arial" panose="020B0604020202020204" pitchFamily="34" charset="0"/>
              <a:cs typeface="Arial" panose="020B0604020202020204" pitchFamily="34" charset="0"/>
            </a:endParaRPr>
          </a:p>
        </p:txBody>
      </p:sp>
      <p:sp>
        <p:nvSpPr>
          <p:cNvPr id="106508" name="Line 12"/>
          <p:cNvSpPr>
            <a:spLocks noChangeShapeType="1"/>
          </p:cNvSpPr>
          <p:nvPr/>
        </p:nvSpPr>
        <p:spPr bwMode="auto">
          <a:xfrm flipH="1" flipV="1">
            <a:off x="2057400" y="2514600"/>
            <a:ext cx="404813" cy="28575"/>
          </a:xfrm>
          <a:prstGeom prst="line">
            <a:avLst/>
          </a:prstGeom>
          <a:noFill/>
          <a:ln w="76200" cap="sq">
            <a:solidFill>
              <a:srgbClr val="BA1236"/>
            </a:solidFill>
            <a:round/>
            <a:headEnd type="none" w="sm" len="sm"/>
            <a:tailEnd type="triangle" w="med" len="med"/>
          </a:ln>
          <a:extLst>
            <a:ext uri="{909E8E84-426E-40dd-AFC4-6F175D3DCCD1}">
              <a14:hiddenFill xmlns:a14="http://schemas.microsoft.com/office/drawing/2010/main" xmlns="">
                <a:noFill/>
              </a14:hiddenFill>
            </a:ext>
          </a:extLst>
        </p:spPr>
        <p:txBody>
          <a:bodyPr wrap="none"/>
          <a:lstStyle/>
          <a:p>
            <a:endParaRPr lang="en-US" b="1" dirty="0">
              <a:latin typeface="Arial" panose="020B0604020202020204" pitchFamily="34" charset="0"/>
              <a:cs typeface="Arial" panose="020B0604020202020204" pitchFamily="34" charset="0"/>
            </a:endParaRPr>
          </a:p>
        </p:txBody>
      </p:sp>
      <p:sp>
        <p:nvSpPr>
          <p:cNvPr id="106509" name="Line 13"/>
          <p:cNvSpPr>
            <a:spLocks noChangeShapeType="1"/>
          </p:cNvSpPr>
          <p:nvPr/>
        </p:nvSpPr>
        <p:spPr bwMode="auto">
          <a:xfrm>
            <a:off x="1320800" y="2362200"/>
            <a:ext cx="1651000" cy="1588"/>
          </a:xfrm>
          <a:prstGeom prst="line">
            <a:avLst/>
          </a:prstGeom>
          <a:noFill/>
          <a:ln w="76200" cap="sq">
            <a:solidFill>
              <a:srgbClr val="BA1236"/>
            </a:solidFill>
            <a:round/>
            <a:headEnd type="none" w="sm" len="sm"/>
            <a:tailEnd type="triangle" w="med" len="med"/>
          </a:ln>
          <a:extLst>
            <a:ext uri="{909E8E84-426E-40dd-AFC4-6F175D3DCCD1}">
              <a14:hiddenFill xmlns:a14="http://schemas.microsoft.com/office/drawing/2010/main" xmlns="">
                <a:noFill/>
              </a14:hiddenFill>
            </a:ext>
          </a:extLst>
        </p:spPr>
        <p:txBody>
          <a:bodyPr wrap="none"/>
          <a:lstStyle/>
          <a:p>
            <a:endParaRPr lang="en-US" b="1" dirty="0">
              <a:latin typeface="Arial" panose="020B0604020202020204" pitchFamily="34" charset="0"/>
              <a:cs typeface="Arial" panose="020B0604020202020204" pitchFamily="34" charset="0"/>
            </a:endParaRPr>
          </a:p>
        </p:txBody>
      </p:sp>
      <p:sp>
        <p:nvSpPr>
          <p:cNvPr id="106510" name="Line 14"/>
          <p:cNvSpPr>
            <a:spLocks noChangeShapeType="1"/>
          </p:cNvSpPr>
          <p:nvPr/>
        </p:nvSpPr>
        <p:spPr bwMode="auto">
          <a:xfrm flipH="1">
            <a:off x="1066800" y="2743200"/>
            <a:ext cx="741363" cy="195263"/>
          </a:xfrm>
          <a:prstGeom prst="line">
            <a:avLst/>
          </a:prstGeom>
          <a:noFill/>
          <a:ln w="76200" cap="sq">
            <a:solidFill>
              <a:srgbClr val="BA1236"/>
            </a:solidFill>
            <a:round/>
            <a:headEnd type="none" w="sm" len="sm"/>
            <a:tailEnd type="triangle" w="med" len="med"/>
          </a:ln>
          <a:extLst>
            <a:ext uri="{909E8E84-426E-40dd-AFC4-6F175D3DCCD1}">
              <a14:hiddenFill xmlns:a14="http://schemas.microsoft.com/office/drawing/2010/main" xmlns="">
                <a:noFill/>
              </a14:hiddenFill>
            </a:ext>
          </a:extLst>
        </p:spPr>
        <p:txBody>
          <a:bodyPr wrap="none"/>
          <a:lstStyle/>
          <a:p>
            <a:endParaRPr lang="en-US" b="1" dirty="0">
              <a:latin typeface="Arial" panose="020B0604020202020204" pitchFamily="34" charset="0"/>
              <a:cs typeface="Arial" panose="020B0604020202020204" pitchFamily="34" charset="0"/>
            </a:endParaRPr>
          </a:p>
        </p:txBody>
      </p:sp>
      <p:sp>
        <p:nvSpPr>
          <p:cNvPr id="106511" name="Line 15"/>
          <p:cNvSpPr>
            <a:spLocks noChangeShapeType="1"/>
          </p:cNvSpPr>
          <p:nvPr/>
        </p:nvSpPr>
        <p:spPr bwMode="auto">
          <a:xfrm>
            <a:off x="2743200" y="2746375"/>
            <a:ext cx="741363" cy="246063"/>
          </a:xfrm>
          <a:prstGeom prst="line">
            <a:avLst/>
          </a:prstGeom>
          <a:noFill/>
          <a:ln w="76200" cap="sq">
            <a:solidFill>
              <a:srgbClr val="BA1236"/>
            </a:solidFill>
            <a:round/>
            <a:headEnd type="none" w="sm" len="sm"/>
            <a:tailEnd type="triangle" w="med" len="med"/>
          </a:ln>
          <a:extLst>
            <a:ext uri="{909E8E84-426E-40dd-AFC4-6F175D3DCCD1}">
              <a14:hiddenFill xmlns:a14="http://schemas.microsoft.com/office/drawing/2010/main" xmlns="">
                <a:noFill/>
              </a14:hiddenFill>
            </a:ext>
          </a:extLst>
        </p:spPr>
        <p:txBody>
          <a:bodyPr wrap="none"/>
          <a:lstStyle/>
          <a:p>
            <a:endParaRPr lang="en-US" b="1" dirty="0">
              <a:latin typeface="Arial" panose="020B0604020202020204" pitchFamily="34" charset="0"/>
              <a:cs typeface="Arial" panose="020B0604020202020204" pitchFamily="34" charset="0"/>
            </a:endParaRPr>
          </a:p>
        </p:txBody>
      </p:sp>
      <p:sp>
        <p:nvSpPr>
          <p:cNvPr id="106512" name="Text Box 16"/>
          <p:cNvSpPr txBox="1">
            <a:spLocks noChangeArrowheads="1"/>
          </p:cNvSpPr>
          <p:nvPr/>
        </p:nvSpPr>
        <p:spPr bwMode="auto">
          <a:xfrm>
            <a:off x="3524250" y="2819400"/>
            <a:ext cx="40427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dirty="0">
                <a:solidFill>
                  <a:srgbClr val="BA1236"/>
                </a:solidFill>
                <a:latin typeface="Arial" panose="020B0604020202020204" pitchFamily="34" charset="0"/>
                <a:cs typeface="Arial" panose="020B0604020202020204" pitchFamily="34" charset="0"/>
              </a:rPr>
              <a:t>?</a:t>
            </a:r>
          </a:p>
        </p:txBody>
      </p:sp>
      <p:sp>
        <p:nvSpPr>
          <p:cNvPr id="106513" name="Text Box 17"/>
          <p:cNvSpPr txBox="1">
            <a:spLocks noChangeArrowheads="1"/>
          </p:cNvSpPr>
          <p:nvPr/>
        </p:nvSpPr>
        <p:spPr bwMode="auto">
          <a:xfrm>
            <a:off x="685800" y="2833688"/>
            <a:ext cx="40427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dirty="0">
                <a:solidFill>
                  <a:srgbClr val="BA1236"/>
                </a:solidFill>
                <a:latin typeface="Arial" panose="020B0604020202020204" pitchFamily="34" charset="0"/>
                <a:cs typeface="Arial" panose="020B0604020202020204" pitchFamily="34" charset="0"/>
              </a:rPr>
              <a:t>?</a:t>
            </a:r>
          </a:p>
        </p:txBody>
      </p:sp>
      <p:sp>
        <p:nvSpPr>
          <p:cNvPr id="106514" name="AutoShape 18"/>
          <p:cNvSpPr>
            <a:spLocks noChangeArrowheads="1"/>
          </p:cNvSpPr>
          <p:nvPr/>
        </p:nvSpPr>
        <p:spPr bwMode="auto">
          <a:xfrm>
            <a:off x="1111250" y="2971800"/>
            <a:ext cx="412750" cy="3937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BA1236"/>
          </a:solidFill>
          <a:ln w="12700" cap="sq">
            <a:solidFill>
              <a:schemeClr val="tx1"/>
            </a:solidFill>
            <a:miter lim="800000"/>
            <a:headEnd type="none" w="sm" len="sm"/>
            <a:tailEnd type="none" w="sm" len="sm"/>
          </a:ln>
        </p:spPr>
        <p:txBody>
          <a:bodyPr wrap="none" anchor="ctr"/>
          <a:lstStyle/>
          <a:p>
            <a:endParaRPr lang="en-US" b="1" dirty="0">
              <a:latin typeface="Arial" panose="020B0604020202020204" pitchFamily="34" charset="0"/>
              <a:cs typeface="Arial" panose="020B0604020202020204" pitchFamily="34" charset="0"/>
            </a:endParaRPr>
          </a:p>
        </p:txBody>
      </p:sp>
      <p:sp>
        <p:nvSpPr>
          <p:cNvPr id="106515" name="AutoShape 19"/>
          <p:cNvSpPr>
            <a:spLocks noChangeArrowheads="1"/>
          </p:cNvSpPr>
          <p:nvPr/>
        </p:nvSpPr>
        <p:spPr bwMode="auto">
          <a:xfrm>
            <a:off x="3048000" y="2971800"/>
            <a:ext cx="412750" cy="3937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BA1236"/>
          </a:solidFill>
          <a:ln w="12700" cap="sq">
            <a:solidFill>
              <a:schemeClr val="tx1"/>
            </a:solidFill>
            <a:miter lim="800000"/>
            <a:headEnd type="none" w="sm" len="sm"/>
            <a:tailEnd type="none" w="sm" len="sm"/>
          </a:ln>
        </p:spPr>
        <p:txBody>
          <a:bodyPr wrap="none" anchor="ctr"/>
          <a:lstStyle/>
          <a:p>
            <a:endParaRPr lang="en-US" b="1" dirty="0">
              <a:latin typeface="Arial" panose="020B0604020202020204" pitchFamily="34" charset="0"/>
              <a:cs typeface="Arial" panose="020B0604020202020204" pitchFamily="34" charset="0"/>
            </a:endParaRPr>
          </a:p>
        </p:txBody>
      </p:sp>
      <p:sp>
        <p:nvSpPr>
          <p:cNvPr id="99345" name="Text Box 20"/>
          <p:cNvSpPr txBox="1">
            <a:spLocks noChangeArrowheads="1"/>
          </p:cNvSpPr>
          <p:nvPr/>
        </p:nvSpPr>
        <p:spPr bwMode="auto">
          <a:xfrm>
            <a:off x="8610600" y="0"/>
            <a:ext cx="533400"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dirty="0">
                <a:latin typeface="Arial" panose="020B0604020202020204" pitchFamily="34" charset="0"/>
                <a:cs typeface="Arial" panose="020B0604020202020204" pitchFamily="34" charset="0"/>
              </a:rPr>
              <a:t>69</a:t>
            </a:r>
          </a:p>
        </p:txBody>
      </p:sp>
      <p:sp>
        <p:nvSpPr>
          <p:cNvPr id="19" name="Text Box 6"/>
          <p:cNvSpPr txBox="1">
            <a:spLocks noChangeArrowheads="1"/>
          </p:cNvSpPr>
          <p:nvPr/>
        </p:nvSpPr>
        <p:spPr bwMode="auto">
          <a:xfrm>
            <a:off x="-1" y="6539347"/>
            <a:ext cx="4343401" cy="307777"/>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sz="1400" b="1" dirty="0">
                <a:solidFill>
                  <a:srgbClr val="FFFFFF"/>
                </a:solidFill>
                <a:latin typeface="Arial" panose="020B0604020202020204" pitchFamily="34" charset="0"/>
                <a:ea typeface="ＭＳ Ｐゴシック" charset="0"/>
                <a:cs typeface="Arial" panose="020B0604020202020204" pitchFamily="34" charset="0"/>
              </a:rPr>
              <a:t>بيتزل، أطلس مودي لأراضي الكتاب المقدس، الطبعة الأولى، 155</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1">
            <a:extLst>
              <a:ext uri="{FF2B5EF4-FFF2-40B4-BE49-F238E27FC236}">
                <a16:creationId xmlns:a16="http://schemas.microsoft.com/office/drawing/2014/main" id="{3FEA976D-8CE4-60ED-36BE-E912C240B155}"/>
              </a:ext>
            </a:extLst>
          </p:cNvPr>
          <p:cNvGrpSpPr/>
          <p:nvPr/>
        </p:nvGrpSpPr>
        <p:grpSpPr>
          <a:xfrm>
            <a:off x="3189149" y="1460313"/>
            <a:ext cx="5896113" cy="1105853"/>
            <a:chOff x="7791" y="3400524"/>
            <a:chExt cx="7315200" cy="1105853"/>
          </a:xfrm>
        </p:grpSpPr>
        <p:sp>
          <p:nvSpPr>
            <p:cNvPr id="3" name="Down Arrow 2">
              <a:extLst>
                <a:ext uri="{FF2B5EF4-FFF2-40B4-BE49-F238E27FC236}">
                  <a16:creationId xmlns:a16="http://schemas.microsoft.com/office/drawing/2014/main" id="{63B9E0A3-1C48-C358-E655-60B1C940B091}"/>
                </a:ext>
              </a:extLst>
            </p:cNvPr>
            <p:cNvSpPr/>
            <p:nvPr/>
          </p:nvSpPr>
          <p:spPr bwMode="auto">
            <a:xfrm>
              <a:off x="5455723" y="3921411"/>
              <a:ext cx="602901" cy="584966"/>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FD57AFC1-BF4E-FE3A-C96B-50DB5E2B0C73}"/>
                </a:ext>
              </a:extLst>
            </p:cNvPr>
            <p:cNvSpPr txBox="1">
              <a:spLocks noChangeArrowheads="1"/>
            </p:cNvSpPr>
            <p:nvPr/>
          </p:nvSpPr>
          <p:spPr bwMode="auto">
            <a:xfrm>
              <a:off x="7791" y="3400524"/>
              <a:ext cx="7315200" cy="731945"/>
            </a:xfrm>
            <a:prstGeom prst="rect">
              <a:avLst/>
            </a:prstGeom>
            <a:solidFill>
              <a:srgbClr val="FF000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latin typeface="Arial" panose="020B0604020202020204" pitchFamily="34" charset="0"/>
                  <a:ea typeface="ＭＳ Ｐゴシック" charset="0"/>
                  <a:cs typeface="Arial" panose="020B0604020202020204" pitchFamily="34" charset="0"/>
                </a:rPr>
                <a:t>لماذا بدأت في 164 ق.م؟</a:t>
              </a:r>
              <a:endParaRPr lang="en-US" sz="3600" b="1" kern="0" dirty="0">
                <a:latin typeface="Arial" panose="020B0604020202020204" pitchFamily="34" charset="0"/>
                <a:ea typeface="ＭＳ Ｐゴシック"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6507"/>
                                        </p:tgtEl>
                                        <p:attrNameLst>
                                          <p:attrName>style.visibility</p:attrName>
                                        </p:attrNameLst>
                                      </p:cBhvr>
                                      <p:to>
                                        <p:strVal val="visible"/>
                                      </p:to>
                                    </p:set>
                                    <p:animEffect transition="in" filter="wipe(right)">
                                      <p:cBhvr>
                                        <p:cTn id="7" dur="500"/>
                                        <p:tgtEl>
                                          <p:spTgt spid="1065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6509"/>
                                        </p:tgtEl>
                                        <p:attrNameLst>
                                          <p:attrName>style.visibility</p:attrName>
                                        </p:attrNameLst>
                                      </p:cBhvr>
                                      <p:to>
                                        <p:strVal val="visible"/>
                                      </p:to>
                                    </p:set>
                                    <p:animEffect transition="in" filter="wipe(left)">
                                      <p:cBhvr>
                                        <p:cTn id="12" dur="500"/>
                                        <p:tgtEl>
                                          <p:spTgt spid="106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06508"/>
                                        </p:tgtEl>
                                        <p:attrNameLst>
                                          <p:attrName>style.visibility</p:attrName>
                                        </p:attrNameLst>
                                      </p:cBhvr>
                                      <p:to>
                                        <p:strVal val="visible"/>
                                      </p:to>
                                    </p:set>
                                    <p:animEffect transition="in" filter="wipe(right)">
                                      <p:cBhvr>
                                        <p:cTn id="17" dur="500"/>
                                        <p:tgtEl>
                                          <p:spTgt spid="1065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06510"/>
                                        </p:tgtEl>
                                        <p:attrNameLst>
                                          <p:attrName>style.visibility</p:attrName>
                                        </p:attrNameLst>
                                      </p:cBhvr>
                                      <p:to>
                                        <p:strVal val="visible"/>
                                      </p:to>
                                    </p:set>
                                    <p:animEffect transition="in" filter="wipe(right)">
                                      <p:cBhvr>
                                        <p:cTn id="22" dur="500"/>
                                        <p:tgtEl>
                                          <p:spTgt spid="10651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6511"/>
                                        </p:tgtEl>
                                        <p:attrNameLst>
                                          <p:attrName>style.visibility</p:attrName>
                                        </p:attrNameLst>
                                      </p:cBhvr>
                                      <p:to>
                                        <p:strVal val="visible"/>
                                      </p:to>
                                    </p:set>
                                    <p:animEffect transition="in" filter="wipe(left)">
                                      <p:cBhvr>
                                        <p:cTn id="25" dur="500"/>
                                        <p:tgtEl>
                                          <p:spTgt spid="106511"/>
                                        </p:tgtEl>
                                      </p:cBhvr>
                                    </p:animEffect>
                                  </p:childTnLst>
                                </p:cTn>
                              </p:par>
                              <p:par>
                                <p:cTn id="26" presetID="22" presetClass="entr" presetSubtype="4" fill="hold" nodeType="withEffect">
                                  <p:stCondLst>
                                    <p:cond delay="0"/>
                                  </p:stCondLst>
                                  <p:childTnLst>
                                    <p:set>
                                      <p:cBhvr>
                                        <p:cTn id="27" dur="1" fill="hold">
                                          <p:stCondLst>
                                            <p:cond delay="0"/>
                                          </p:stCondLst>
                                        </p:cTn>
                                        <p:tgtEl>
                                          <p:spTgt spid="106513"/>
                                        </p:tgtEl>
                                        <p:attrNameLst>
                                          <p:attrName>style.visibility</p:attrName>
                                        </p:attrNameLst>
                                      </p:cBhvr>
                                      <p:to>
                                        <p:strVal val="visible"/>
                                      </p:to>
                                    </p:set>
                                    <p:animEffect transition="in" filter="wipe(down)">
                                      <p:cBhvr>
                                        <p:cTn id="28" dur="500"/>
                                        <p:tgtEl>
                                          <p:spTgt spid="106513"/>
                                        </p:tgtEl>
                                      </p:cBhvr>
                                    </p:animEffect>
                                  </p:childTnLst>
                                </p:cTn>
                              </p:par>
                              <p:par>
                                <p:cTn id="29" presetID="22" presetClass="entr" presetSubtype="4" fill="hold" nodeType="withEffect">
                                  <p:stCondLst>
                                    <p:cond delay="0"/>
                                  </p:stCondLst>
                                  <p:childTnLst>
                                    <p:set>
                                      <p:cBhvr>
                                        <p:cTn id="30" dur="1" fill="hold">
                                          <p:stCondLst>
                                            <p:cond delay="0"/>
                                          </p:stCondLst>
                                        </p:cTn>
                                        <p:tgtEl>
                                          <p:spTgt spid="106512"/>
                                        </p:tgtEl>
                                        <p:attrNameLst>
                                          <p:attrName>style.visibility</p:attrName>
                                        </p:attrNameLst>
                                      </p:cBhvr>
                                      <p:to>
                                        <p:strVal val="visible"/>
                                      </p:to>
                                    </p:set>
                                    <p:animEffect transition="in" filter="wipe(down)">
                                      <p:cBhvr>
                                        <p:cTn id="31" dur="500"/>
                                        <p:tgtEl>
                                          <p:spTgt spid="10651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5" presetClass="entr" presetSubtype="0" fill="hold" grpId="0" nodeType="clickEffect">
                                  <p:stCondLst>
                                    <p:cond delay="0"/>
                                  </p:stCondLst>
                                  <p:childTnLst>
                                    <p:set>
                                      <p:cBhvr>
                                        <p:cTn id="35" dur="1" fill="hold">
                                          <p:stCondLst>
                                            <p:cond delay="0"/>
                                          </p:stCondLst>
                                        </p:cTn>
                                        <p:tgtEl>
                                          <p:spTgt spid="106515"/>
                                        </p:tgtEl>
                                        <p:attrNameLst>
                                          <p:attrName>style.visibility</p:attrName>
                                        </p:attrNameLst>
                                      </p:cBhvr>
                                      <p:to>
                                        <p:strVal val="visible"/>
                                      </p:to>
                                    </p:set>
                                    <p:anim calcmode="lin" valueType="num">
                                      <p:cBhvr>
                                        <p:cTn id="36" dur="1000" fill="hold"/>
                                        <p:tgtEl>
                                          <p:spTgt spid="106515"/>
                                        </p:tgtEl>
                                        <p:attrNameLst>
                                          <p:attrName>ppt_w</p:attrName>
                                        </p:attrNameLst>
                                      </p:cBhvr>
                                      <p:tavLst>
                                        <p:tav tm="0">
                                          <p:val>
                                            <p:fltVal val="0"/>
                                          </p:val>
                                        </p:tav>
                                        <p:tav tm="100000">
                                          <p:val>
                                            <p:strVal val="#ppt_w"/>
                                          </p:val>
                                        </p:tav>
                                      </p:tavLst>
                                    </p:anim>
                                    <p:anim calcmode="lin" valueType="num">
                                      <p:cBhvr>
                                        <p:cTn id="37" dur="1000" fill="hold"/>
                                        <p:tgtEl>
                                          <p:spTgt spid="106515"/>
                                        </p:tgtEl>
                                        <p:attrNameLst>
                                          <p:attrName>ppt_h</p:attrName>
                                        </p:attrNameLst>
                                      </p:cBhvr>
                                      <p:tavLst>
                                        <p:tav tm="0">
                                          <p:val>
                                            <p:fltVal val="0"/>
                                          </p:val>
                                        </p:tav>
                                        <p:tav tm="100000">
                                          <p:val>
                                            <p:strVal val="#ppt_h"/>
                                          </p:val>
                                        </p:tav>
                                      </p:tavLst>
                                    </p:anim>
                                    <p:anim calcmode="lin" valueType="num">
                                      <p:cBhvr>
                                        <p:cTn id="38" dur="1000" fill="hold"/>
                                        <p:tgtEl>
                                          <p:spTgt spid="106515"/>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106515"/>
                                        </p:tgtEl>
                                        <p:attrNameLst>
                                          <p:attrName>ppt_y</p:attrName>
                                        </p:attrNameLst>
                                      </p:cBhvr>
                                      <p:tavLst>
                                        <p:tav tm="0" fmla="#ppt_y+(sin(-2*pi*(1-$))*-#ppt_x+cos(-2*pi*(1-$))*(1-#ppt_y))*(1-$)">
                                          <p:val>
                                            <p:fltVal val="0"/>
                                          </p:val>
                                        </p:tav>
                                        <p:tav tm="100000">
                                          <p:val>
                                            <p:fltVal val="1"/>
                                          </p:val>
                                        </p:tav>
                                      </p:tavLst>
                                    </p:anim>
                                  </p:childTnLst>
                                </p:cTn>
                              </p:par>
                              <p:par>
                                <p:cTn id="40" presetID="15" presetClass="entr" presetSubtype="0" fill="hold" grpId="0" nodeType="withEffect">
                                  <p:stCondLst>
                                    <p:cond delay="0"/>
                                  </p:stCondLst>
                                  <p:childTnLst>
                                    <p:set>
                                      <p:cBhvr>
                                        <p:cTn id="41" dur="1" fill="hold">
                                          <p:stCondLst>
                                            <p:cond delay="0"/>
                                          </p:stCondLst>
                                        </p:cTn>
                                        <p:tgtEl>
                                          <p:spTgt spid="106514"/>
                                        </p:tgtEl>
                                        <p:attrNameLst>
                                          <p:attrName>style.visibility</p:attrName>
                                        </p:attrNameLst>
                                      </p:cBhvr>
                                      <p:to>
                                        <p:strVal val="visible"/>
                                      </p:to>
                                    </p:set>
                                    <p:anim calcmode="lin" valueType="num">
                                      <p:cBhvr>
                                        <p:cTn id="42" dur="1000" fill="hold"/>
                                        <p:tgtEl>
                                          <p:spTgt spid="106514"/>
                                        </p:tgtEl>
                                        <p:attrNameLst>
                                          <p:attrName>ppt_w</p:attrName>
                                        </p:attrNameLst>
                                      </p:cBhvr>
                                      <p:tavLst>
                                        <p:tav tm="0">
                                          <p:val>
                                            <p:fltVal val="0"/>
                                          </p:val>
                                        </p:tav>
                                        <p:tav tm="100000">
                                          <p:val>
                                            <p:strVal val="#ppt_w"/>
                                          </p:val>
                                        </p:tav>
                                      </p:tavLst>
                                    </p:anim>
                                    <p:anim calcmode="lin" valueType="num">
                                      <p:cBhvr>
                                        <p:cTn id="43" dur="1000" fill="hold"/>
                                        <p:tgtEl>
                                          <p:spTgt spid="106514"/>
                                        </p:tgtEl>
                                        <p:attrNameLst>
                                          <p:attrName>ppt_h</p:attrName>
                                        </p:attrNameLst>
                                      </p:cBhvr>
                                      <p:tavLst>
                                        <p:tav tm="0">
                                          <p:val>
                                            <p:fltVal val="0"/>
                                          </p:val>
                                        </p:tav>
                                        <p:tav tm="100000">
                                          <p:val>
                                            <p:strVal val="#ppt_h"/>
                                          </p:val>
                                        </p:tav>
                                      </p:tavLst>
                                    </p:anim>
                                    <p:anim calcmode="lin" valueType="num">
                                      <p:cBhvr>
                                        <p:cTn id="44" dur="1000" fill="hold"/>
                                        <p:tgtEl>
                                          <p:spTgt spid="106514"/>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1065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7" grpId="0" animBg="1"/>
      <p:bldP spid="106508" grpId="0" animBg="1"/>
      <p:bldP spid="106509" grpId="0" animBg="1"/>
      <p:bldP spid="106510" grpId="0" animBg="1"/>
      <p:bldP spid="106511" grpId="0" animBg="1"/>
      <p:bldP spid="106514" grpId="0" animBg="1"/>
      <p:bldP spid="106515"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0" y="13401"/>
            <a:ext cx="3721691" cy="2743200"/>
          </a:xfrm>
        </p:spPr>
        <p:txBody>
          <a:bodyPr/>
          <a:lstStyle/>
          <a:p>
            <a:pPr eaLnBrk="1" hangingPunct="1"/>
            <a:r>
              <a:rPr lang="ar-JO" dirty="0">
                <a:ea typeface="ＭＳ Ｐゴシック" charset="0"/>
              </a:rPr>
              <a:t>سيطر اليونانيون على إسرائيل</a:t>
            </a:r>
            <a:br>
              <a:rPr lang="ar-JO" dirty="0">
                <a:ea typeface="ＭＳ Ｐゴシック" charset="0"/>
              </a:rPr>
            </a:br>
            <a:r>
              <a:rPr lang="en-US" dirty="0">
                <a:ea typeface="ＭＳ Ｐゴシック" charset="0"/>
              </a:rPr>
              <a:t>(</a:t>
            </a:r>
            <a:r>
              <a:rPr lang="ar-JO" dirty="0">
                <a:ea typeface="ＭＳ Ｐゴシック" charset="0"/>
              </a:rPr>
              <a:t>331-164 ق.م</a:t>
            </a:r>
            <a:r>
              <a:rPr lang="en-US" dirty="0">
                <a:ea typeface="ＭＳ Ｐゴシック" charset="0"/>
              </a:rPr>
              <a:t>)</a:t>
            </a:r>
          </a:p>
        </p:txBody>
      </p:sp>
      <p:sp>
        <p:nvSpPr>
          <p:cNvPr id="61443" name="Rectangle 3"/>
          <p:cNvSpPr>
            <a:spLocks noGrp="1" noChangeArrowheads="1"/>
          </p:cNvSpPr>
          <p:nvPr>
            <p:ph type="body" sz="half" idx="1"/>
          </p:nvPr>
        </p:nvSpPr>
        <p:spPr>
          <a:xfrm>
            <a:off x="267695" y="3653658"/>
            <a:ext cx="3068637" cy="3006725"/>
          </a:xfrm>
        </p:spPr>
        <p:txBody>
          <a:bodyPr/>
          <a:lstStyle/>
          <a:p>
            <a:pPr algn="r" rtl="1" eaLnBrk="1" hangingPunct="1">
              <a:defRPr/>
            </a:pPr>
            <a:r>
              <a:rPr lang="ar-JO" sz="2800" dirty="0">
                <a:ea typeface="ＭＳ Ｐゴシック" charset="0"/>
              </a:rPr>
              <a:t>الإسكندر</a:t>
            </a:r>
            <a:endParaRPr lang="en-US" sz="2800" dirty="0">
              <a:ea typeface="ＭＳ Ｐゴシック" charset="0"/>
            </a:endParaRPr>
          </a:p>
          <a:p>
            <a:pPr algn="r" rtl="1" eaLnBrk="1" hangingPunct="1">
              <a:defRPr/>
            </a:pPr>
            <a:r>
              <a:rPr lang="ar-JO" sz="2800" dirty="0">
                <a:ea typeface="ＭＳ Ｐゴシック" charset="0"/>
              </a:rPr>
              <a:t>الصراع على السيادة</a:t>
            </a:r>
            <a:endParaRPr lang="en-US" sz="2800" dirty="0">
              <a:ea typeface="ＭＳ Ｐゴシック" charset="0"/>
            </a:endParaRPr>
          </a:p>
          <a:p>
            <a:pPr algn="r" rtl="1" eaLnBrk="1" hangingPunct="1">
              <a:defRPr/>
            </a:pPr>
            <a:r>
              <a:rPr lang="ar-JO" sz="2800" dirty="0">
                <a:ea typeface="ＭＳ Ｐゴシック" charset="0"/>
              </a:rPr>
              <a:t>تطورات الإمبراطورية الهيلينية</a:t>
            </a:r>
            <a:endParaRPr lang="en-US" sz="2800" dirty="0">
              <a:ea typeface="ＭＳ Ｐゴシック" charset="0"/>
            </a:endParaRPr>
          </a:p>
        </p:txBody>
      </p:sp>
      <p:sp>
        <p:nvSpPr>
          <p:cNvPr id="56323" name="Text Box 6"/>
          <p:cNvSpPr txBox="1">
            <a:spLocks noChangeArrowheads="1"/>
          </p:cNvSpPr>
          <p:nvPr/>
        </p:nvSpPr>
        <p:spPr bwMode="auto">
          <a:xfrm>
            <a:off x="8458200" y="7620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dirty="0">
                <a:latin typeface="Arial" panose="020B0604020202020204" pitchFamily="34" charset="0"/>
                <a:cs typeface="Arial" panose="020B0604020202020204" pitchFamily="34" charset="0"/>
              </a:rPr>
              <a:t>60</a:t>
            </a:r>
          </a:p>
        </p:txBody>
      </p:sp>
      <p:pic>
        <p:nvPicPr>
          <p:cNvPr id="56324" name="Picture 7" descr="Ntiochus IV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21692" y="374056"/>
            <a:ext cx="5154613"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9EE9B0EF-A2D5-AFB3-7214-2470B1F1BF0D}"/>
              </a:ext>
            </a:extLst>
          </p:cNvPr>
          <p:cNvGrpSpPr/>
          <p:nvPr/>
        </p:nvGrpSpPr>
        <p:grpSpPr>
          <a:xfrm>
            <a:off x="381838" y="2278169"/>
            <a:ext cx="5546690" cy="1122660"/>
            <a:chOff x="0" y="3127923"/>
            <a:chExt cx="5546690" cy="1122660"/>
          </a:xfrm>
        </p:grpSpPr>
        <p:sp>
          <p:nvSpPr>
            <p:cNvPr id="6" name="Down Arrow 5">
              <a:extLst>
                <a:ext uri="{FF2B5EF4-FFF2-40B4-BE49-F238E27FC236}">
                  <a16:creationId xmlns:a16="http://schemas.microsoft.com/office/drawing/2014/main" id="{61455477-F9BF-C418-A897-88959A129413}"/>
                </a:ext>
              </a:extLst>
            </p:cNvPr>
            <p:cNvSpPr/>
            <p:nvPr/>
          </p:nvSpPr>
          <p:spPr bwMode="auto">
            <a:xfrm rot="10800000">
              <a:off x="140677" y="3127923"/>
              <a:ext cx="602901" cy="611882"/>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6427C349-D3F7-ECA2-4D50-A58788E0A9C5}"/>
                </a:ext>
              </a:extLst>
            </p:cNvPr>
            <p:cNvSpPr txBox="1">
              <a:spLocks noChangeArrowheads="1"/>
            </p:cNvSpPr>
            <p:nvPr/>
          </p:nvSpPr>
          <p:spPr bwMode="auto">
            <a:xfrm>
              <a:off x="0" y="3518638"/>
              <a:ext cx="5546690" cy="731945"/>
            </a:xfrm>
            <a:prstGeom prst="rect">
              <a:avLst/>
            </a:prstGeom>
            <a:solidFill>
              <a:srgbClr val="FF000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latin typeface="Arial" panose="020B0604020202020204" pitchFamily="34" charset="0"/>
                  <a:ea typeface="ＭＳ Ｐゴシック" charset="0"/>
                  <a:cs typeface="Arial" panose="020B0604020202020204" pitchFamily="34" charset="0"/>
                </a:rPr>
                <a:t>لماذا بدأت في 331 ق.م؟</a:t>
              </a:r>
              <a:endParaRPr lang="en-US" sz="3600" b="1" kern="0" dirty="0">
                <a:latin typeface="Arial" panose="020B0604020202020204" pitchFamily="34" charset="0"/>
                <a:ea typeface="ＭＳ Ｐゴシック"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Effect transition="in" filter="wipe(down)">
                                      <p:cBhvr>
                                        <p:cTn id="7" dur="500"/>
                                        <p:tgtEl>
                                          <p:spTgt spid="614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1443">
                                            <p:txEl>
                                              <p:pRg st="1" end="1"/>
                                            </p:txEl>
                                          </p:spTgt>
                                        </p:tgtEl>
                                        <p:attrNameLst>
                                          <p:attrName>style.visibility</p:attrName>
                                        </p:attrNameLst>
                                      </p:cBhvr>
                                      <p:to>
                                        <p:strVal val="visible"/>
                                      </p:to>
                                    </p:set>
                                    <p:animEffect transition="in" filter="wipe(down)">
                                      <p:cBhvr>
                                        <p:cTn id="12" dur="500"/>
                                        <p:tgtEl>
                                          <p:spTgt spid="614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61443">
                                            <p:txEl>
                                              <p:pRg st="2" end="2"/>
                                            </p:txEl>
                                          </p:spTgt>
                                        </p:tgtEl>
                                        <p:attrNameLst>
                                          <p:attrName>style.visibility</p:attrName>
                                        </p:attrNameLst>
                                      </p:cBhvr>
                                      <p:to>
                                        <p:strVal val="visible"/>
                                      </p:to>
                                    </p:set>
                                    <p:animEffect transition="in" filter="wipe(down)">
                                      <p:cBhvr>
                                        <p:cTn id="17" dur="500"/>
                                        <p:tgtEl>
                                          <p:spTgt spid="614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7" name="Rectangle 5"/>
          <p:cNvSpPr>
            <a:spLocks noGrp="1" noChangeArrowheads="1"/>
          </p:cNvSpPr>
          <p:nvPr>
            <p:ph type="title"/>
          </p:nvPr>
        </p:nvSpPr>
        <p:spPr>
          <a:xfrm>
            <a:off x="0" y="40198"/>
            <a:ext cx="7016749" cy="1112972"/>
          </a:xfrm>
        </p:spPr>
        <p:txBody>
          <a:bodyPr/>
          <a:lstStyle/>
          <a:p>
            <a:pPr algn="r" eaLnBrk="1" hangingPunct="1"/>
            <a:r>
              <a:rPr lang="ar-JO" sz="3200" dirty="0">
                <a:ea typeface="ＭＳ Ｐゴシック" charset="0"/>
              </a:rPr>
              <a:t>احتل الفرس الأرض من البابليين (539 ق.م)</a:t>
            </a:r>
            <a:endParaRPr lang="en-US" sz="3200" dirty="0">
              <a:ea typeface="ＭＳ Ｐゴシック" charset="0"/>
            </a:endParaRPr>
          </a:p>
        </p:txBody>
      </p:sp>
      <p:grpSp>
        <p:nvGrpSpPr>
          <p:cNvPr id="50178" name="Group 8"/>
          <p:cNvGrpSpPr>
            <a:grpSpLocks/>
          </p:cNvGrpSpPr>
          <p:nvPr/>
        </p:nvGrpSpPr>
        <p:grpSpPr bwMode="auto">
          <a:xfrm>
            <a:off x="-228600" y="1905000"/>
            <a:ext cx="9372600" cy="4295775"/>
            <a:chOff x="0" y="1344"/>
            <a:chExt cx="5760" cy="2562"/>
          </a:xfrm>
        </p:grpSpPr>
        <p:pic>
          <p:nvPicPr>
            <p:cNvPr id="50192" name="Picture 4" descr="32 Pers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344"/>
              <a:ext cx="5760" cy="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93" name="Picture 7" descr="32 Persi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6" y="1344"/>
              <a:ext cx="3744" cy="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15"/>
          <p:cNvGrpSpPr>
            <a:grpSpLocks/>
          </p:cNvGrpSpPr>
          <p:nvPr/>
        </p:nvGrpSpPr>
        <p:grpSpPr bwMode="auto">
          <a:xfrm>
            <a:off x="2590800" y="3276600"/>
            <a:ext cx="2590800" cy="914400"/>
            <a:chOff x="1536" y="2064"/>
            <a:chExt cx="1632" cy="576"/>
          </a:xfrm>
        </p:grpSpPr>
        <p:sp>
          <p:nvSpPr>
            <p:cNvPr id="50190" name="AutoShape 10"/>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191" name="Text Box 14"/>
            <p:cNvSpPr txBox="1">
              <a:spLocks noChangeArrowheads="1"/>
            </p:cNvSpPr>
            <p:nvPr/>
          </p:nvSpPr>
          <p:spPr bwMode="auto">
            <a:xfrm>
              <a:off x="1536" y="2064"/>
              <a:ext cx="567"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الهيكل</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4" name="Group 16"/>
          <p:cNvGrpSpPr>
            <a:grpSpLocks/>
          </p:cNvGrpSpPr>
          <p:nvPr/>
        </p:nvGrpSpPr>
        <p:grpSpPr bwMode="auto">
          <a:xfrm>
            <a:off x="2590800" y="3581400"/>
            <a:ext cx="2590800" cy="914400"/>
            <a:chOff x="1536" y="2064"/>
            <a:chExt cx="1632" cy="576"/>
          </a:xfrm>
        </p:grpSpPr>
        <p:sp>
          <p:nvSpPr>
            <p:cNvPr id="50188" name="AutoShape 17"/>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189" name="Text Box 18"/>
            <p:cNvSpPr txBox="1">
              <a:spLocks noChangeArrowheads="1"/>
            </p:cNvSpPr>
            <p:nvPr/>
          </p:nvSpPr>
          <p:spPr bwMode="auto">
            <a:xfrm>
              <a:off x="1536" y="2064"/>
              <a:ext cx="585"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الشعب</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5" name="Group 19"/>
          <p:cNvGrpSpPr>
            <a:grpSpLocks/>
          </p:cNvGrpSpPr>
          <p:nvPr/>
        </p:nvGrpSpPr>
        <p:grpSpPr bwMode="auto">
          <a:xfrm>
            <a:off x="2590800" y="3886200"/>
            <a:ext cx="2590800" cy="914400"/>
            <a:chOff x="1536" y="2064"/>
            <a:chExt cx="1632" cy="576"/>
          </a:xfrm>
        </p:grpSpPr>
        <p:sp>
          <p:nvSpPr>
            <p:cNvPr id="50186" name="AutoShape 20"/>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187" name="Text Box 21"/>
            <p:cNvSpPr txBox="1">
              <a:spLocks noChangeArrowheads="1"/>
            </p:cNvSpPr>
            <p:nvPr/>
          </p:nvSpPr>
          <p:spPr bwMode="auto">
            <a:xfrm>
              <a:off x="1536" y="2064"/>
              <a:ext cx="663"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الأسوار</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50183" name="Text Box 22"/>
          <p:cNvSpPr txBox="1">
            <a:spLocks noChangeArrowheads="1"/>
          </p:cNvSpPr>
          <p:nvPr/>
        </p:nvSpPr>
        <p:spPr bwMode="auto">
          <a:xfrm>
            <a:off x="-1404664" y="116632"/>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57, 59</a:t>
            </a:r>
          </a:p>
        </p:txBody>
      </p:sp>
      <p:pic>
        <p:nvPicPr>
          <p:cNvPr id="86039" name="Picture 23" descr="Cyru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016750" y="0"/>
            <a:ext cx="21272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ext Box 6"/>
          <p:cNvSpPr txBox="1">
            <a:spLocks noChangeArrowheads="1"/>
          </p:cNvSpPr>
          <p:nvPr/>
        </p:nvSpPr>
        <p:spPr bwMode="auto">
          <a:xfrm>
            <a:off x="0" y="6381328"/>
            <a:ext cx="6948264" cy="40011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sz="2000" b="1" dirty="0">
                <a:solidFill>
                  <a:srgbClr val="FFFFFF"/>
                </a:solidFill>
                <a:latin typeface="Arial" panose="020B0604020202020204" pitchFamily="34" charset="0"/>
                <a:ea typeface="ＭＳ Ｐゴシック" charset="0"/>
                <a:cs typeface="Arial" panose="020B0604020202020204" pitchFamily="34" charset="0"/>
              </a:rPr>
              <a:t>باري بيتزل، أطلس مودي لأراضي الكتاب المقدس، الطبعة الأولى، 150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8" name="Group 7">
            <a:extLst>
              <a:ext uri="{FF2B5EF4-FFF2-40B4-BE49-F238E27FC236}">
                <a16:creationId xmlns:a16="http://schemas.microsoft.com/office/drawing/2014/main" id="{3547745C-F5D9-68ED-CACE-10526403B050}"/>
              </a:ext>
            </a:extLst>
          </p:cNvPr>
          <p:cNvGrpSpPr/>
          <p:nvPr/>
        </p:nvGrpSpPr>
        <p:grpSpPr>
          <a:xfrm>
            <a:off x="7451" y="1174172"/>
            <a:ext cx="5546690" cy="1209204"/>
            <a:chOff x="0" y="3041379"/>
            <a:chExt cx="5546690" cy="1209204"/>
          </a:xfrm>
        </p:grpSpPr>
        <p:sp>
          <p:nvSpPr>
            <p:cNvPr id="9" name="Down Arrow 8">
              <a:extLst>
                <a:ext uri="{FF2B5EF4-FFF2-40B4-BE49-F238E27FC236}">
                  <a16:creationId xmlns:a16="http://schemas.microsoft.com/office/drawing/2014/main" id="{49D7B6F5-1AB9-F5EF-5205-1E71D9F9F914}"/>
                </a:ext>
              </a:extLst>
            </p:cNvPr>
            <p:cNvSpPr/>
            <p:nvPr/>
          </p:nvSpPr>
          <p:spPr bwMode="auto">
            <a:xfrm rot="10800000">
              <a:off x="3567165" y="3041379"/>
              <a:ext cx="602901" cy="611882"/>
            </a:xfrm>
            <a:prstGeom prst="downArrow">
              <a:avLst/>
            </a:prstGeom>
            <a:solidFill>
              <a:srgbClr val="FF0000"/>
            </a:solidFill>
            <a:ln w="9525"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Rectangle 2">
              <a:extLst>
                <a:ext uri="{FF2B5EF4-FFF2-40B4-BE49-F238E27FC236}">
                  <a16:creationId xmlns:a16="http://schemas.microsoft.com/office/drawing/2014/main" id="{23A02857-317B-327E-2C02-E83741E9AC2F}"/>
                </a:ext>
              </a:extLst>
            </p:cNvPr>
            <p:cNvSpPr txBox="1">
              <a:spLocks noChangeArrowheads="1"/>
            </p:cNvSpPr>
            <p:nvPr/>
          </p:nvSpPr>
          <p:spPr bwMode="auto">
            <a:xfrm>
              <a:off x="0" y="3518638"/>
              <a:ext cx="5546690" cy="731945"/>
            </a:xfrm>
            <a:prstGeom prst="rect">
              <a:avLst/>
            </a:prstGeom>
            <a:solidFill>
              <a:srgbClr val="FF000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لماذا بدأت 539 ق.م؟</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8903403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86039"/>
                                        </p:tgtEl>
                                        <p:attrNameLst>
                                          <p:attrName>style.visibility</p:attrName>
                                        </p:attrNameLst>
                                      </p:cBhvr>
                                      <p:to>
                                        <p:strVal val="visible"/>
                                      </p:to>
                                    </p:set>
                                    <p:anim calcmode="lin" valueType="num">
                                      <p:cBhvr>
                                        <p:cTn id="22" dur="1000" fill="hold"/>
                                        <p:tgtEl>
                                          <p:spTgt spid="86039"/>
                                        </p:tgtEl>
                                        <p:attrNameLst>
                                          <p:attrName>ppt_w</p:attrName>
                                        </p:attrNameLst>
                                      </p:cBhvr>
                                      <p:tavLst>
                                        <p:tav tm="0">
                                          <p:val>
                                            <p:fltVal val="0"/>
                                          </p:val>
                                        </p:tav>
                                        <p:tav tm="100000">
                                          <p:val>
                                            <p:strVal val="#ppt_w"/>
                                          </p:val>
                                        </p:tav>
                                      </p:tavLst>
                                    </p:anim>
                                    <p:anim calcmode="lin" valueType="num">
                                      <p:cBhvr>
                                        <p:cTn id="23" dur="1000" fill="hold"/>
                                        <p:tgtEl>
                                          <p:spTgt spid="86039"/>
                                        </p:tgtEl>
                                        <p:attrNameLst>
                                          <p:attrName>ppt_h</p:attrName>
                                        </p:attrNameLst>
                                      </p:cBhvr>
                                      <p:tavLst>
                                        <p:tav tm="0">
                                          <p:val>
                                            <p:fltVal val="0"/>
                                          </p:val>
                                        </p:tav>
                                        <p:tav tm="100000">
                                          <p:val>
                                            <p:strVal val="#ppt_h"/>
                                          </p:val>
                                        </p:tav>
                                      </p:tavLst>
                                    </p:anim>
                                    <p:anim calcmode="lin" valueType="num">
                                      <p:cBhvr>
                                        <p:cTn id="24" dur="1000" fill="hold"/>
                                        <p:tgtEl>
                                          <p:spTgt spid="86039"/>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8603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7" name="Freeform 4"/>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330757" name="Freeform 5"/>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330758" name="Freeform 6"/>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557060" name="Text Box 7"/>
          <p:cNvSpPr txBox="1">
            <a:spLocks noChangeArrowheads="1"/>
          </p:cNvSpPr>
          <p:nvPr/>
        </p:nvSpPr>
        <p:spPr bwMode="auto">
          <a:xfrm>
            <a:off x="152400" y="3124200"/>
            <a:ext cx="1828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البحر الأبيض المتوسط</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0760" name="Text Box 8"/>
          <p:cNvSpPr txBox="1">
            <a:spLocks noChangeArrowheads="1"/>
          </p:cNvSpPr>
          <p:nvPr/>
        </p:nvSpPr>
        <p:spPr bwMode="auto">
          <a:xfrm>
            <a:off x="2438400" y="3352800"/>
            <a:ext cx="12954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سوريا</a:t>
            </a: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330762" name="Text Box 10"/>
          <p:cNvSpPr txBox="1">
            <a:spLocks noChangeArrowheads="1"/>
          </p:cNvSpPr>
          <p:nvPr/>
        </p:nvSpPr>
        <p:spPr bwMode="auto">
          <a:xfrm>
            <a:off x="0" y="5791200"/>
            <a:ext cx="14478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مصر</a:t>
            </a: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557063" name="Freeform 11"/>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557064" name="Freeform 12"/>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grpSp>
        <p:nvGrpSpPr>
          <p:cNvPr id="557065" name="Group 14"/>
          <p:cNvGrpSpPr>
            <a:grpSpLocks/>
          </p:cNvGrpSpPr>
          <p:nvPr/>
        </p:nvGrpSpPr>
        <p:grpSpPr bwMode="auto">
          <a:xfrm>
            <a:off x="3330575" y="1193800"/>
            <a:ext cx="5203825" cy="4292600"/>
            <a:chOff x="2002" y="992"/>
            <a:chExt cx="3278" cy="2704"/>
          </a:xfrm>
        </p:grpSpPr>
        <p:sp>
          <p:nvSpPr>
            <p:cNvPr id="557087" name="Freeform 15"/>
            <p:cNvSpPr>
              <a:spLocks/>
            </p:cNvSpPr>
            <p:nvPr/>
          </p:nvSpPr>
          <p:spPr bwMode="auto">
            <a:xfrm>
              <a:off x="3474" y="1152"/>
              <a:ext cx="1806" cy="2544"/>
            </a:xfrm>
            <a:custGeom>
              <a:avLst/>
              <a:gdLst>
                <a:gd name="T0" fmla="*/ 246762 w 1556"/>
                <a:gd name="T1" fmla="*/ 5861763 h 2012"/>
                <a:gd name="T2" fmla="*/ 213761 w 1556"/>
                <a:gd name="T3" fmla="*/ 5557827 h 2012"/>
                <a:gd name="T4" fmla="*/ 199501 w 1556"/>
                <a:gd name="T5" fmla="*/ 5385170 h 2012"/>
                <a:gd name="T6" fmla="*/ 197285 w 1556"/>
                <a:gd name="T7" fmla="*/ 5041305 h 2012"/>
                <a:gd name="T8" fmla="*/ 190287 w 1556"/>
                <a:gd name="T9" fmla="*/ 4954450 h 2012"/>
                <a:gd name="T10" fmla="*/ 176188 w 1556"/>
                <a:gd name="T11" fmla="*/ 4738931 h 2012"/>
                <a:gd name="T12" fmla="*/ 169043 w 1556"/>
                <a:gd name="T13" fmla="*/ 4478809 h 2012"/>
                <a:gd name="T14" fmla="*/ 155029 w 1556"/>
                <a:gd name="T15" fmla="*/ 4049246 h 2012"/>
                <a:gd name="T16" fmla="*/ 152742 w 1556"/>
                <a:gd name="T17" fmla="*/ 3918378 h 2012"/>
                <a:gd name="T18" fmla="*/ 138468 w 1556"/>
                <a:gd name="T19" fmla="*/ 3788636 h 2012"/>
                <a:gd name="T20" fmla="*/ 115079 w 1556"/>
                <a:gd name="T21" fmla="*/ 2665764 h 2012"/>
                <a:gd name="T22" fmla="*/ 107810 w 1556"/>
                <a:gd name="T23" fmla="*/ 2498466 h 2012"/>
                <a:gd name="T24" fmla="*/ 103380 w 1556"/>
                <a:gd name="T25" fmla="*/ 2365376 h 2012"/>
                <a:gd name="T26" fmla="*/ 89136 w 1556"/>
                <a:gd name="T27" fmla="*/ 2191954 h 2012"/>
                <a:gd name="T28" fmla="*/ 63549 w 1556"/>
                <a:gd name="T29" fmla="*/ 1846694 h 2012"/>
                <a:gd name="T30" fmla="*/ 51693 w 1556"/>
                <a:gd name="T31" fmla="*/ 1589638 h 2012"/>
                <a:gd name="T32" fmla="*/ 42317 w 1556"/>
                <a:gd name="T33" fmla="*/ 1156047 h 2012"/>
                <a:gd name="T34" fmla="*/ 32734 w 1556"/>
                <a:gd name="T35" fmla="*/ 900219 h 2012"/>
                <a:gd name="T36" fmla="*/ 21080 w 1556"/>
                <a:gd name="T37" fmla="*/ 426177 h 2012"/>
                <a:gd name="T38" fmla="*/ 0 w 1556"/>
                <a:gd name="T39" fmla="*/ 121565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557088" name="Freeform 16"/>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grpSp>
      <p:sp>
        <p:nvSpPr>
          <p:cNvPr id="330769" name="Freeform 17"/>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330770" name="Freeform 18"/>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330771" name="Freeform 19"/>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330772" name="Text Box 20"/>
          <p:cNvSpPr txBox="1">
            <a:spLocks noChangeArrowheads="1"/>
          </p:cNvSpPr>
          <p:nvPr/>
        </p:nvSpPr>
        <p:spPr bwMode="auto">
          <a:xfrm>
            <a:off x="3019424" y="1630363"/>
            <a:ext cx="3228975" cy="523875"/>
          </a:xfrm>
          <a:prstGeom prst="rect">
            <a:avLst/>
          </a:prstGeom>
          <a:noFill/>
          <a:ln w="9525">
            <a:noFill/>
            <a:miter lim="800000"/>
            <a:headEnd/>
            <a:tailEnd/>
          </a:ln>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rPr>
              <a:t>التوسع البابلي</a:t>
            </a: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330773" name="Freeform 21"/>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grpSp>
        <p:nvGrpSpPr>
          <p:cNvPr id="557071" name="Group 22"/>
          <p:cNvGrpSpPr>
            <a:grpSpLocks/>
          </p:cNvGrpSpPr>
          <p:nvPr/>
        </p:nvGrpSpPr>
        <p:grpSpPr bwMode="auto">
          <a:xfrm>
            <a:off x="2574925" y="4003675"/>
            <a:ext cx="168275" cy="1227138"/>
            <a:chOff x="1046" y="2763"/>
            <a:chExt cx="106" cy="773"/>
          </a:xfrm>
        </p:grpSpPr>
        <p:sp>
          <p:nvSpPr>
            <p:cNvPr id="557084" name="Freeform 23"/>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557085" name="Freeform 24"/>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557086" name="Freeform 25"/>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grpSp>
      <p:sp>
        <p:nvSpPr>
          <p:cNvPr id="330778" name="Text Box 26"/>
          <p:cNvSpPr txBox="1">
            <a:spLocks noChangeArrowheads="1"/>
          </p:cNvSpPr>
          <p:nvPr/>
        </p:nvSpPr>
        <p:spPr bwMode="auto">
          <a:xfrm>
            <a:off x="2286000" y="3962400"/>
            <a:ext cx="12192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إسرائيل</a:t>
            </a: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557073" name="Freeform 27"/>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557074" name="Text Box 28"/>
          <p:cNvSpPr txBox="1">
            <a:spLocks noChangeArrowheads="1"/>
          </p:cNvSpPr>
          <p:nvPr/>
        </p:nvSpPr>
        <p:spPr bwMode="auto">
          <a:xfrm>
            <a:off x="8001000" y="5638800"/>
            <a:ext cx="10668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خليج فارس</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0782" name="Freeform 30"/>
          <p:cNvSpPr>
            <a:spLocks/>
          </p:cNvSpPr>
          <p:nvPr/>
        </p:nvSpPr>
        <p:spPr bwMode="auto">
          <a:xfrm>
            <a:off x="2819400" y="2590800"/>
            <a:ext cx="1230313" cy="24257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330784" name="AutoShape 32"/>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0785" name="AutoShape 33"/>
          <p:cNvSpPr>
            <a:spLocks noChangeArrowheads="1"/>
          </p:cNvSpPr>
          <p:nvPr/>
        </p:nvSpPr>
        <p:spPr bwMode="auto">
          <a:xfrm flipH="1">
            <a:off x="2667000" y="2133600"/>
            <a:ext cx="3429000" cy="1752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330761" name="Text Box 9"/>
          <p:cNvSpPr txBox="1">
            <a:spLocks noChangeArrowheads="1"/>
          </p:cNvSpPr>
          <p:nvPr/>
        </p:nvSpPr>
        <p:spPr bwMode="auto">
          <a:xfrm>
            <a:off x="2133600" y="4495800"/>
            <a:ext cx="12954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يهوذا</a:t>
            </a: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330787" name="AutoShape 35"/>
          <p:cNvSpPr>
            <a:spLocks noChangeArrowheads="1"/>
          </p:cNvSpPr>
          <p:nvPr/>
        </p:nvSpPr>
        <p:spPr bwMode="auto">
          <a:xfrm rot="-1555194">
            <a:off x="3303588" y="3852863"/>
            <a:ext cx="1657350" cy="990600"/>
          </a:xfrm>
          <a:prstGeom prst="rightArrow">
            <a:avLst>
              <a:gd name="adj1" fmla="val 50000"/>
              <a:gd name="adj2" fmla="val 41827"/>
            </a:avLst>
          </a:prstGeom>
          <a:solidFill>
            <a:srgbClr val="FF0066"/>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0754" name="Freeform 2"/>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330765" name="Text Box 13"/>
          <p:cNvSpPr txBox="1">
            <a:spLocks noChangeArrowheads="1"/>
          </p:cNvSpPr>
          <p:nvPr/>
        </p:nvSpPr>
        <p:spPr bwMode="auto">
          <a:xfrm>
            <a:off x="4953000" y="3276600"/>
            <a:ext cx="2057400" cy="64611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بابل</a:t>
            </a: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330788" name="Text Box 36"/>
          <p:cNvSpPr txBox="1">
            <a:spLocks noChangeArrowheads="1"/>
          </p:cNvSpPr>
          <p:nvPr/>
        </p:nvSpPr>
        <p:spPr bwMode="auto">
          <a:xfrm>
            <a:off x="4038600" y="4572000"/>
            <a:ext cx="15240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586 ق.م</a:t>
            </a: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557083" name="Title 33"/>
          <p:cNvSpPr>
            <a:spLocks noGrp="1"/>
          </p:cNvSpPr>
          <p:nvPr>
            <p:ph type="title" idx="4294967295"/>
          </p:nvPr>
        </p:nvSpPr>
        <p:spPr>
          <a:xfrm>
            <a:off x="685800" y="0"/>
            <a:ext cx="7772400" cy="1143000"/>
          </a:xfrm>
        </p:spPr>
        <p:txBody>
          <a:bodyPr/>
          <a:lstStyle/>
          <a:p>
            <a:r>
              <a:rPr lang="ar-JO" sz="5400" b="1" dirty="0">
                <a:solidFill>
                  <a:srgbClr val="CCFF33"/>
                </a:solidFill>
                <a:latin typeface="Arial" panose="020B0604020202020204" pitchFamily="34" charset="0"/>
                <a:ea typeface="ＭＳ Ｐゴシック" charset="0"/>
                <a:cs typeface="Arial" panose="020B0604020202020204" pitchFamily="34" charset="0"/>
              </a:rPr>
              <a:t>التهديد البابلي</a:t>
            </a:r>
            <a:endParaRPr lang="en-US" sz="40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408861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3078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330765"/>
                                        </p:tgtEl>
                                        <p:attrNameLst>
                                          <p:attrName>style.visibility</p:attrName>
                                        </p:attrNameLst>
                                      </p:cBhvr>
                                      <p:to>
                                        <p:strVal val="visible"/>
                                      </p:to>
                                    </p:set>
                                    <p:anim calcmode="lin" valueType="num">
                                      <p:cBhvr>
                                        <p:cTn id="10" dur="1000" fill="hold"/>
                                        <p:tgtEl>
                                          <p:spTgt spid="330765"/>
                                        </p:tgtEl>
                                        <p:attrNameLst>
                                          <p:attrName>ppt_w</p:attrName>
                                        </p:attrNameLst>
                                      </p:cBhvr>
                                      <p:tavLst>
                                        <p:tav tm="0">
                                          <p:val>
                                            <p:fltVal val="0"/>
                                          </p:val>
                                        </p:tav>
                                        <p:tav tm="100000">
                                          <p:val>
                                            <p:strVal val="#ppt_w"/>
                                          </p:val>
                                        </p:tav>
                                      </p:tavLst>
                                    </p:anim>
                                    <p:anim calcmode="lin" valueType="num">
                                      <p:cBhvr>
                                        <p:cTn id="11" dur="1000" fill="hold"/>
                                        <p:tgtEl>
                                          <p:spTgt spid="330765"/>
                                        </p:tgtEl>
                                        <p:attrNameLst>
                                          <p:attrName>ppt_h</p:attrName>
                                        </p:attrNameLst>
                                      </p:cBhvr>
                                      <p:tavLst>
                                        <p:tav tm="0">
                                          <p:val>
                                            <p:fltVal val="0"/>
                                          </p:val>
                                        </p:tav>
                                        <p:tav tm="100000">
                                          <p:val>
                                            <p:strVal val="#ppt_h"/>
                                          </p:val>
                                        </p:tav>
                                      </p:tavLst>
                                    </p:anim>
                                    <p:anim calcmode="lin" valueType="num">
                                      <p:cBhvr>
                                        <p:cTn id="12" dur="1000" fill="hold"/>
                                        <p:tgtEl>
                                          <p:spTgt spid="330765"/>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330765"/>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grpId="0" nodeType="afterEffect">
                                  <p:stCondLst>
                                    <p:cond delay="0"/>
                                  </p:stCondLst>
                                  <p:childTnLst>
                                    <p:set>
                                      <p:cBhvr>
                                        <p:cTn id="16" dur="1" fill="hold">
                                          <p:stCondLst>
                                            <p:cond delay="0"/>
                                          </p:stCondLst>
                                        </p:cTn>
                                        <p:tgtEl>
                                          <p:spTgt spid="330785"/>
                                        </p:tgtEl>
                                        <p:attrNameLst>
                                          <p:attrName>style.visibility</p:attrName>
                                        </p:attrNameLst>
                                      </p:cBhvr>
                                      <p:to>
                                        <p:strVal val="visible"/>
                                      </p:to>
                                    </p:set>
                                    <p:animEffect transition="in" filter="wipe(right)">
                                      <p:cBhvr>
                                        <p:cTn id="17" dur="500"/>
                                        <p:tgtEl>
                                          <p:spTgt spid="330785"/>
                                        </p:tgtEl>
                                      </p:cBhvr>
                                    </p:animEffect>
                                  </p:childTnLst>
                                </p:cTn>
                              </p:par>
                            </p:childTnLst>
                          </p:cTn>
                        </p:par>
                        <p:par>
                          <p:cTn id="18" fill="hold" nodeType="afterGroup">
                            <p:stCondLst>
                              <p:cond delay="2000"/>
                            </p:stCondLst>
                            <p:childTnLst>
                              <p:par>
                                <p:cTn id="19" presetID="4" presetClass="entr" presetSubtype="32" fill="hold" grpId="0" nodeType="afterEffect">
                                  <p:stCondLst>
                                    <p:cond delay="1000"/>
                                  </p:stCondLst>
                                  <p:childTnLst>
                                    <p:set>
                                      <p:cBhvr>
                                        <p:cTn id="20" dur="1" fill="hold">
                                          <p:stCondLst>
                                            <p:cond delay="0"/>
                                          </p:stCondLst>
                                        </p:cTn>
                                        <p:tgtEl>
                                          <p:spTgt spid="330754"/>
                                        </p:tgtEl>
                                        <p:attrNameLst>
                                          <p:attrName>style.visibility</p:attrName>
                                        </p:attrNameLst>
                                      </p:cBhvr>
                                      <p:to>
                                        <p:strVal val="visible"/>
                                      </p:to>
                                    </p:set>
                                    <p:animEffect transition="in" filter="box(out)">
                                      <p:cBhvr>
                                        <p:cTn id="21" dur="500"/>
                                        <p:tgtEl>
                                          <p:spTgt spid="330754"/>
                                        </p:tgtEl>
                                      </p:cBhvr>
                                    </p:animEffect>
                                  </p:childTnLst>
                                </p:cTn>
                              </p:par>
                            </p:childTnLst>
                          </p:cTn>
                        </p:par>
                        <p:par>
                          <p:cTn id="22" fill="hold" nodeType="afterGroup">
                            <p:stCondLst>
                              <p:cond delay="3500"/>
                            </p:stCondLst>
                            <p:childTnLst>
                              <p:par>
                                <p:cTn id="23" presetID="22" presetClass="entr" presetSubtype="2" fill="hold" grpId="0" nodeType="afterEffect">
                                  <p:stCondLst>
                                    <p:cond delay="0"/>
                                  </p:stCondLst>
                                  <p:childTnLst>
                                    <p:set>
                                      <p:cBhvr>
                                        <p:cTn id="24" dur="1" fill="hold">
                                          <p:stCondLst>
                                            <p:cond delay="0"/>
                                          </p:stCondLst>
                                        </p:cTn>
                                        <p:tgtEl>
                                          <p:spTgt spid="330769"/>
                                        </p:tgtEl>
                                        <p:attrNameLst>
                                          <p:attrName>style.visibility</p:attrName>
                                        </p:attrNameLst>
                                      </p:cBhvr>
                                      <p:to>
                                        <p:strVal val="visible"/>
                                      </p:to>
                                    </p:set>
                                    <p:animEffect transition="in" filter="wipe(right)">
                                      <p:cBhvr>
                                        <p:cTn id="25" dur="500"/>
                                        <p:tgtEl>
                                          <p:spTgt spid="330769"/>
                                        </p:tgtEl>
                                      </p:cBhvr>
                                    </p:animEffect>
                                  </p:childTnLst>
                                </p:cTn>
                              </p:par>
                            </p:childTnLst>
                          </p:cTn>
                        </p:par>
                        <p:par>
                          <p:cTn id="26" fill="hold" nodeType="afterGroup">
                            <p:stCondLst>
                              <p:cond delay="4000"/>
                            </p:stCondLst>
                            <p:childTnLst>
                              <p:par>
                                <p:cTn id="27" presetID="22" presetClass="entr" presetSubtype="2" fill="hold" grpId="0" nodeType="afterEffect">
                                  <p:stCondLst>
                                    <p:cond delay="1000"/>
                                  </p:stCondLst>
                                  <p:childTnLst>
                                    <p:set>
                                      <p:cBhvr>
                                        <p:cTn id="28" dur="1" fill="hold">
                                          <p:stCondLst>
                                            <p:cond delay="0"/>
                                          </p:stCondLst>
                                        </p:cTn>
                                        <p:tgtEl>
                                          <p:spTgt spid="330770"/>
                                        </p:tgtEl>
                                        <p:attrNameLst>
                                          <p:attrName>style.visibility</p:attrName>
                                        </p:attrNameLst>
                                      </p:cBhvr>
                                      <p:to>
                                        <p:strVal val="visible"/>
                                      </p:to>
                                    </p:set>
                                    <p:animEffect transition="in" filter="wipe(right)">
                                      <p:cBhvr>
                                        <p:cTn id="29" dur="500"/>
                                        <p:tgtEl>
                                          <p:spTgt spid="330770"/>
                                        </p:tgtEl>
                                      </p:cBhvr>
                                    </p:animEffect>
                                  </p:childTnLst>
                                </p:cTn>
                              </p:par>
                            </p:childTnLst>
                          </p:cTn>
                        </p:par>
                        <p:par>
                          <p:cTn id="30" fill="hold" nodeType="afterGroup">
                            <p:stCondLst>
                              <p:cond delay="5500"/>
                            </p:stCondLst>
                            <p:childTnLst>
                              <p:par>
                                <p:cTn id="31" presetID="22" presetClass="entr" presetSubtype="2" fill="hold" grpId="0" nodeType="afterEffect">
                                  <p:stCondLst>
                                    <p:cond delay="0"/>
                                  </p:stCondLst>
                                  <p:childTnLst>
                                    <p:set>
                                      <p:cBhvr>
                                        <p:cTn id="32" dur="1" fill="hold">
                                          <p:stCondLst>
                                            <p:cond delay="0"/>
                                          </p:stCondLst>
                                        </p:cTn>
                                        <p:tgtEl>
                                          <p:spTgt spid="330771"/>
                                        </p:tgtEl>
                                        <p:attrNameLst>
                                          <p:attrName>style.visibility</p:attrName>
                                        </p:attrNameLst>
                                      </p:cBhvr>
                                      <p:to>
                                        <p:strVal val="visible"/>
                                      </p:to>
                                    </p:set>
                                    <p:animEffect transition="in" filter="wipe(right)">
                                      <p:cBhvr>
                                        <p:cTn id="33" dur="500"/>
                                        <p:tgtEl>
                                          <p:spTgt spid="330771"/>
                                        </p:tgtEl>
                                      </p:cBhvr>
                                    </p:animEffect>
                                  </p:childTnLst>
                                </p:cTn>
                              </p:par>
                            </p:childTnLst>
                          </p:cTn>
                        </p:par>
                        <p:par>
                          <p:cTn id="34" fill="hold" nodeType="afterGroup">
                            <p:stCondLst>
                              <p:cond delay="6000"/>
                            </p:stCondLst>
                            <p:childTnLst>
                              <p:par>
                                <p:cTn id="35" presetID="3" presetClass="entr" presetSubtype="10" fill="hold" grpId="0" nodeType="afterEffect">
                                  <p:stCondLst>
                                    <p:cond delay="0"/>
                                  </p:stCondLst>
                                  <p:childTnLst>
                                    <p:set>
                                      <p:cBhvr>
                                        <p:cTn id="36" dur="1" fill="hold">
                                          <p:stCondLst>
                                            <p:cond delay="0"/>
                                          </p:stCondLst>
                                        </p:cTn>
                                        <p:tgtEl>
                                          <p:spTgt spid="330772"/>
                                        </p:tgtEl>
                                        <p:attrNameLst>
                                          <p:attrName>style.visibility</p:attrName>
                                        </p:attrNameLst>
                                      </p:cBhvr>
                                      <p:to>
                                        <p:strVal val="visible"/>
                                      </p:to>
                                    </p:set>
                                    <p:animEffect transition="in" filter="blinds(horizontal)">
                                      <p:cBhvr>
                                        <p:cTn id="37" dur="500"/>
                                        <p:tgtEl>
                                          <p:spTgt spid="330772"/>
                                        </p:tgtEl>
                                      </p:cBhvr>
                                    </p:animEffect>
                                  </p:childTnLst>
                                </p:cTn>
                              </p:par>
                            </p:childTnLst>
                          </p:cTn>
                        </p:par>
                        <p:par>
                          <p:cTn id="38" fill="hold" nodeType="afterGroup">
                            <p:stCondLst>
                              <p:cond delay="6500"/>
                            </p:stCondLst>
                            <p:childTnLst>
                              <p:par>
                                <p:cTn id="39" presetID="9" presetClass="entr" presetSubtype="0" fill="hold" grpId="0" nodeType="afterEffect">
                                  <p:stCondLst>
                                    <p:cond delay="1000"/>
                                  </p:stCondLst>
                                  <p:childTnLst>
                                    <p:set>
                                      <p:cBhvr>
                                        <p:cTn id="40" dur="1" fill="hold">
                                          <p:stCondLst>
                                            <p:cond delay="0"/>
                                          </p:stCondLst>
                                        </p:cTn>
                                        <p:tgtEl>
                                          <p:spTgt spid="330757"/>
                                        </p:tgtEl>
                                        <p:attrNameLst>
                                          <p:attrName>style.visibility</p:attrName>
                                        </p:attrNameLst>
                                      </p:cBhvr>
                                      <p:to>
                                        <p:strVal val="visible"/>
                                      </p:to>
                                    </p:set>
                                    <p:animEffect transition="in" filter="dissolve">
                                      <p:cBhvr>
                                        <p:cTn id="41" dur="500"/>
                                        <p:tgtEl>
                                          <p:spTgt spid="330757"/>
                                        </p:tgtEl>
                                      </p:cBhvr>
                                    </p:animEffect>
                                  </p:childTnLst>
                                </p:cTn>
                              </p:par>
                            </p:childTnLst>
                          </p:cTn>
                        </p:par>
                        <p:par>
                          <p:cTn id="42" fill="hold" nodeType="afterGroup">
                            <p:stCondLst>
                              <p:cond delay="8000"/>
                            </p:stCondLst>
                            <p:childTnLst>
                              <p:par>
                                <p:cTn id="43" presetID="9" presetClass="entr" presetSubtype="0" fill="hold" grpId="0" nodeType="afterEffect">
                                  <p:stCondLst>
                                    <p:cond delay="0"/>
                                  </p:stCondLst>
                                  <p:childTnLst>
                                    <p:set>
                                      <p:cBhvr>
                                        <p:cTn id="44" dur="1" fill="hold">
                                          <p:stCondLst>
                                            <p:cond delay="0"/>
                                          </p:stCondLst>
                                        </p:cTn>
                                        <p:tgtEl>
                                          <p:spTgt spid="330760"/>
                                        </p:tgtEl>
                                        <p:attrNameLst>
                                          <p:attrName>style.visibility</p:attrName>
                                        </p:attrNameLst>
                                      </p:cBhvr>
                                      <p:to>
                                        <p:strVal val="visible"/>
                                      </p:to>
                                    </p:set>
                                    <p:animEffect transition="in" filter="dissolve">
                                      <p:cBhvr>
                                        <p:cTn id="45" dur="500"/>
                                        <p:tgtEl>
                                          <p:spTgt spid="330760"/>
                                        </p:tgtEl>
                                      </p:cBhvr>
                                    </p:animEffect>
                                  </p:childTnLst>
                                </p:cTn>
                              </p:par>
                            </p:childTnLst>
                          </p:cTn>
                        </p:par>
                        <p:par>
                          <p:cTn id="46" fill="hold" nodeType="afterGroup">
                            <p:stCondLst>
                              <p:cond delay="8500"/>
                            </p:stCondLst>
                            <p:childTnLst>
                              <p:par>
                                <p:cTn id="47" presetID="9" presetClass="entr" presetSubtype="0" fill="hold" grpId="0" nodeType="afterEffect">
                                  <p:stCondLst>
                                    <p:cond delay="1000"/>
                                  </p:stCondLst>
                                  <p:childTnLst>
                                    <p:set>
                                      <p:cBhvr>
                                        <p:cTn id="48" dur="1" fill="hold">
                                          <p:stCondLst>
                                            <p:cond delay="0"/>
                                          </p:stCondLst>
                                        </p:cTn>
                                        <p:tgtEl>
                                          <p:spTgt spid="330773"/>
                                        </p:tgtEl>
                                        <p:attrNameLst>
                                          <p:attrName>style.visibility</p:attrName>
                                        </p:attrNameLst>
                                      </p:cBhvr>
                                      <p:to>
                                        <p:strVal val="visible"/>
                                      </p:to>
                                    </p:set>
                                    <p:animEffect transition="in" filter="dissolve">
                                      <p:cBhvr>
                                        <p:cTn id="49" dur="500"/>
                                        <p:tgtEl>
                                          <p:spTgt spid="330773"/>
                                        </p:tgtEl>
                                      </p:cBhvr>
                                    </p:animEffect>
                                  </p:childTnLst>
                                </p:cTn>
                              </p:par>
                            </p:childTnLst>
                          </p:cTn>
                        </p:par>
                        <p:par>
                          <p:cTn id="50" fill="hold" nodeType="afterGroup">
                            <p:stCondLst>
                              <p:cond delay="10000"/>
                            </p:stCondLst>
                            <p:childTnLst>
                              <p:par>
                                <p:cTn id="51" presetID="9" presetClass="entr" presetSubtype="0" fill="hold" grpId="0" nodeType="afterEffect">
                                  <p:stCondLst>
                                    <p:cond delay="0"/>
                                  </p:stCondLst>
                                  <p:childTnLst>
                                    <p:set>
                                      <p:cBhvr>
                                        <p:cTn id="52" dur="1" fill="hold">
                                          <p:stCondLst>
                                            <p:cond delay="0"/>
                                          </p:stCondLst>
                                        </p:cTn>
                                        <p:tgtEl>
                                          <p:spTgt spid="330778"/>
                                        </p:tgtEl>
                                        <p:attrNameLst>
                                          <p:attrName>style.visibility</p:attrName>
                                        </p:attrNameLst>
                                      </p:cBhvr>
                                      <p:to>
                                        <p:strVal val="visible"/>
                                      </p:to>
                                    </p:set>
                                    <p:animEffect transition="in" filter="dissolve">
                                      <p:cBhvr>
                                        <p:cTn id="53" dur="500"/>
                                        <p:tgtEl>
                                          <p:spTgt spid="330778"/>
                                        </p:tgtEl>
                                      </p:cBhvr>
                                    </p:animEffect>
                                  </p:childTnLst>
                                </p:cTn>
                              </p:par>
                            </p:childTnLst>
                          </p:cTn>
                        </p:par>
                        <p:par>
                          <p:cTn id="54" fill="hold" nodeType="afterGroup">
                            <p:stCondLst>
                              <p:cond delay="10500"/>
                            </p:stCondLst>
                            <p:childTnLst>
                              <p:par>
                                <p:cTn id="55" presetID="9" presetClass="entr" presetSubtype="0" fill="hold" grpId="0" nodeType="afterEffect">
                                  <p:stCondLst>
                                    <p:cond delay="1000"/>
                                  </p:stCondLst>
                                  <p:childTnLst>
                                    <p:set>
                                      <p:cBhvr>
                                        <p:cTn id="56" dur="1" fill="hold">
                                          <p:stCondLst>
                                            <p:cond delay="0"/>
                                          </p:stCondLst>
                                        </p:cTn>
                                        <p:tgtEl>
                                          <p:spTgt spid="330758"/>
                                        </p:tgtEl>
                                        <p:attrNameLst>
                                          <p:attrName>style.visibility</p:attrName>
                                        </p:attrNameLst>
                                      </p:cBhvr>
                                      <p:to>
                                        <p:strVal val="visible"/>
                                      </p:to>
                                    </p:set>
                                    <p:animEffect transition="in" filter="dissolve">
                                      <p:cBhvr>
                                        <p:cTn id="57" dur="500"/>
                                        <p:tgtEl>
                                          <p:spTgt spid="330758"/>
                                        </p:tgtEl>
                                      </p:cBhvr>
                                    </p:animEffect>
                                  </p:childTnLst>
                                </p:cTn>
                              </p:par>
                            </p:childTnLst>
                          </p:cTn>
                        </p:par>
                        <p:par>
                          <p:cTn id="58" fill="hold" nodeType="afterGroup">
                            <p:stCondLst>
                              <p:cond delay="12000"/>
                            </p:stCondLst>
                            <p:childTnLst>
                              <p:par>
                                <p:cTn id="59" presetID="9" presetClass="entr" presetSubtype="0" fill="hold" grpId="0" nodeType="afterEffect">
                                  <p:stCondLst>
                                    <p:cond delay="0"/>
                                  </p:stCondLst>
                                  <p:childTnLst>
                                    <p:set>
                                      <p:cBhvr>
                                        <p:cTn id="60" dur="1" fill="hold">
                                          <p:stCondLst>
                                            <p:cond delay="0"/>
                                          </p:stCondLst>
                                        </p:cTn>
                                        <p:tgtEl>
                                          <p:spTgt spid="330761"/>
                                        </p:tgtEl>
                                        <p:attrNameLst>
                                          <p:attrName>style.visibility</p:attrName>
                                        </p:attrNameLst>
                                      </p:cBhvr>
                                      <p:to>
                                        <p:strVal val="visible"/>
                                      </p:to>
                                    </p:set>
                                    <p:animEffect transition="in" filter="dissolve">
                                      <p:cBhvr>
                                        <p:cTn id="61" dur="500"/>
                                        <p:tgtEl>
                                          <p:spTgt spid="330761"/>
                                        </p:tgtEl>
                                      </p:cBhvr>
                                    </p:animEffect>
                                  </p:childTnLst>
                                </p:cTn>
                              </p:par>
                            </p:childTnLst>
                          </p:cTn>
                        </p:par>
                        <p:par>
                          <p:cTn id="62" fill="hold" nodeType="afterGroup">
                            <p:stCondLst>
                              <p:cond delay="12500"/>
                            </p:stCondLst>
                            <p:childTnLst>
                              <p:par>
                                <p:cTn id="63" presetID="22" presetClass="entr" presetSubtype="4" fill="hold" grpId="0" nodeType="afterEffect">
                                  <p:stCondLst>
                                    <p:cond delay="7000"/>
                                  </p:stCondLst>
                                  <p:childTnLst>
                                    <p:set>
                                      <p:cBhvr>
                                        <p:cTn id="64" dur="1" fill="hold">
                                          <p:stCondLst>
                                            <p:cond delay="0"/>
                                          </p:stCondLst>
                                        </p:cTn>
                                        <p:tgtEl>
                                          <p:spTgt spid="330782"/>
                                        </p:tgtEl>
                                        <p:attrNameLst>
                                          <p:attrName>style.visibility</p:attrName>
                                        </p:attrNameLst>
                                      </p:cBhvr>
                                      <p:to>
                                        <p:strVal val="visible"/>
                                      </p:to>
                                    </p:set>
                                    <p:animEffect transition="in" filter="wipe(down)">
                                      <p:cBhvr>
                                        <p:cTn id="65" dur="500"/>
                                        <p:tgtEl>
                                          <p:spTgt spid="330782"/>
                                        </p:tgtEl>
                                      </p:cBhvr>
                                    </p:animEffect>
                                  </p:childTnLst>
                                </p:cTn>
                              </p:par>
                            </p:childTnLst>
                          </p:cTn>
                        </p:par>
                        <p:par>
                          <p:cTn id="66" fill="hold" nodeType="afterGroup">
                            <p:stCondLst>
                              <p:cond delay="20000"/>
                            </p:stCondLst>
                            <p:childTnLst>
                              <p:par>
                                <p:cTn id="67" presetID="22" presetClass="entr" presetSubtype="8" fill="hold" grpId="0" nodeType="afterEffect">
                                  <p:stCondLst>
                                    <p:cond delay="2000"/>
                                  </p:stCondLst>
                                  <p:childTnLst>
                                    <p:set>
                                      <p:cBhvr>
                                        <p:cTn id="68" dur="1" fill="hold">
                                          <p:stCondLst>
                                            <p:cond delay="0"/>
                                          </p:stCondLst>
                                        </p:cTn>
                                        <p:tgtEl>
                                          <p:spTgt spid="330787"/>
                                        </p:tgtEl>
                                        <p:attrNameLst>
                                          <p:attrName>style.visibility</p:attrName>
                                        </p:attrNameLst>
                                      </p:cBhvr>
                                      <p:to>
                                        <p:strVal val="visible"/>
                                      </p:to>
                                    </p:set>
                                    <p:animEffect transition="in" filter="wipe(left)">
                                      <p:cBhvr>
                                        <p:cTn id="69" dur="500"/>
                                        <p:tgtEl>
                                          <p:spTgt spid="330787"/>
                                        </p:tgtEl>
                                      </p:cBhvr>
                                    </p:animEffect>
                                  </p:childTnLst>
                                </p:cTn>
                              </p:par>
                            </p:childTnLst>
                          </p:cTn>
                        </p:par>
                        <p:par>
                          <p:cTn id="70" fill="hold" nodeType="afterGroup">
                            <p:stCondLst>
                              <p:cond delay="22500"/>
                            </p:stCondLst>
                            <p:childTnLst>
                              <p:par>
                                <p:cTn id="71" presetID="9" presetClass="entr" presetSubtype="0" fill="hold" grpId="0" nodeType="afterEffect">
                                  <p:stCondLst>
                                    <p:cond delay="0"/>
                                  </p:stCondLst>
                                  <p:childTnLst>
                                    <p:set>
                                      <p:cBhvr>
                                        <p:cTn id="72" dur="1" fill="hold">
                                          <p:stCondLst>
                                            <p:cond delay="0"/>
                                          </p:stCondLst>
                                        </p:cTn>
                                        <p:tgtEl>
                                          <p:spTgt spid="330788"/>
                                        </p:tgtEl>
                                        <p:attrNameLst>
                                          <p:attrName>style.visibility</p:attrName>
                                        </p:attrNameLst>
                                      </p:cBhvr>
                                      <p:to>
                                        <p:strVal val="visible"/>
                                      </p:to>
                                    </p:set>
                                    <p:animEffect transition="in" filter="dissolve">
                                      <p:cBhvr>
                                        <p:cTn id="73" dur="500"/>
                                        <p:tgtEl>
                                          <p:spTgt spid="330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7" grpId="0" animBg="1"/>
      <p:bldP spid="330758" grpId="0" animBg="1"/>
      <p:bldP spid="330760" grpId="0" autoUpdateAnimBg="0"/>
      <p:bldP spid="330769" grpId="0" animBg="1"/>
      <p:bldP spid="330770" grpId="0" animBg="1"/>
      <p:bldP spid="330771" grpId="0" animBg="1"/>
      <p:bldP spid="330772" grpId="0" autoUpdateAnimBg="0"/>
      <p:bldP spid="330773" grpId="0" animBg="1"/>
      <p:bldP spid="330778" grpId="0" autoUpdateAnimBg="0"/>
      <p:bldP spid="330782" grpId="0" animBg="1"/>
      <p:bldP spid="330784" grpId="0" animBg="1"/>
      <p:bldP spid="330785" grpId="0" animBg="1"/>
      <p:bldP spid="330761" grpId="0" autoUpdateAnimBg="0"/>
      <p:bldP spid="330787" grpId="0" animBg="1"/>
      <p:bldP spid="330754" grpId="0" animBg="1"/>
      <p:bldP spid="330765" grpId="0" autoUpdateAnimBg="0"/>
      <p:bldP spid="330788" grpId="0" autoUpdateAnimBg="0"/>
    </p:bldLst>
  </p:timing>
</p:sld>
</file>

<file path=ppt/theme/_rels/theme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4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0"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0" charset="-52"/>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6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SimSun"/>
        <a:cs typeface="SimSun"/>
      </a:majorFont>
      <a:minorFont>
        <a:latin typeface="Calibri"/>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News Gothic MT" charset="0"/>
            <a:ea typeface="SimSun" charset="0"/>
            <a:cs typeface="SimSu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News Gothic MT" charset="0"/>
            <a:ea typeface="SimSun" charset="0"/>
            <a:cs typeface="SimSu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2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7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ppt/theme/themeOverride21.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9034</TotalTime>
  <Words>27764</Words>
  <Application>Microsoft Macintosh PowerPoint</Application>
  <PresentationFormat>On-screen Show (4:3)</PresentationFormat>
  <Paragraphs>1764</Paragraphs>
  <Slides>160</Slides>
  <Notes>153</Notes>
  <HiddenSlides>0</HiddenSlides>
  <MMClips>0</MMClips>
  <ScaleCrop>false</ScaleCrop>
  <HeadingPairs>
    <vt:vector size="8" baseType="variant">
      <vt:variant>
        <vt:lpstr>Fonts Used</vt:lpstr>
      </vt:variant>
      <vt:variant>
        <vt:i4>22</vt:i4>
      </vt:variant>
      <vt:variant>
        <vt:lpstr>Theme</vt:lpstr>
      </vt:variant>
      <vt:variant>
        <vt:i4>45</vt:i4>
      </vt:variant>
      <vt:variant>
        <vt:lpstr>Embedded OLE Servers</vt:lpstr>
      </vt:variant>
      <vt:variant>
        <vt:i4>1</vt:i4>
      </vt:variant>
      <vt:variant>
        <vt:lpstr>Slide Titles</vt:lpstr>
      </vt:variant>
      <vt:variant>
        <vt:i4>160</vt:i4>
      </vt:variant>
    </vt:vector>
  </HeadingPairs>
  <TitlesOfParts>
    <vt:vector size="228" baseType="lpstr">
      <vt:lpstr>26</vt:lpstr>
      <vt:lpstr>BONES</vt:lpstr>
      <vt:lpstr>ＭＳ Ｐゴシック</vt:lpstr>
      <vt:lpstr>Osaka</vt:lpstr>
      <vt:lpstr>新細明體</vt:lpstr>
      <vt:lpstr>Times</vt:lpstr>
      <vt:lpstr>Accordance</vt:lpstr>
      <vt:lpstr>Arial</vt:lpstr>
      <vt:lpstr>Arial Black</vt:lpstr>
      <vt:lpstr>Arial Narrow</vt:lpstr>
      <vt:lpstr>Calibri</vt:lpstr>
      <vt:lpstr>Comic Sans MS</vt:lpstr>
      <vt:lpstr>Georgia</vt:lpstr>
      <vt:lpstr>GillSans</vt:lpstr>
      <vt:lpstr>Helvetica</vt:lpstr>
      <vt:lpstr>Monotype Sorts</vt:lpstr>
      <vt:lpstr>News Gothic MT</vt:lpstr>
      <vt:lpstr>Tahoma</vt:lpstr>
      <vt:lpstr>Times New Roman</vt:lpstr>
      <vt:lpstr>Trebuchet MS</vt:lpstr>
      <vt:lpstr>Wingdings</vt:lpstr>
      <vt:lpstr>Wingdings 2</vt:lpstr>
      <vt:lpstr>49_Blank Presentation</vt:lpstr>
      <vt:lpstr>3_MEADOW</vt:lpstr>
      <vt:lpstr>Default Design</vt:lpstr>
      <vt:lpstr>23_Default Design</vt:lpstr>
      <vt:lpstr>7_Desk Lamp</vt:lpstr>
      <vt:lpstr>Desk Lamp</vt:lpstr>
      <vt:lpstr>50_Blank Presentation</vt:lpstr>
      <vt:lpstr>Project Overview (Standard)</vt:lpstr>
      <vt:lpstr>Balance</vt:lpstr>
      <vt:lpstr>19_Default Design</vt:lpstr>
      <vt:lpstr>1_untitled 3</vt:lpstr>
      <vt:lpstr>17_Default Design</vt:lpstr>
      <vt:lpstr>52_Blank Presentation</vt:lpstr>
      <vt:lpstr>53_Blank Presentation</vt:lpstr>
      <vt:lpstr>1_Default Design</vt:lpstr>
      <vt:lpstr>4_Pulse</vt:lpstr>
      <vt:lpstr>15_Office Theme</vt:lpstr>
      <vt:lpstr>1_Azure</vt:lpstr>
      <vt:lpstr>3_Azure</vt:lpstr>
      <vt:lpstr>Crumple</vt:lpstr>
      <vt:lpstr>1_Orbit</vt:lpstr>
      <vt:lpstr>1_Radar</vt:lpstr>
      <vt:lpstr>Orbit</vt:lpstr>
      <vt:lpstr>2_Azure</vt:lpstr>
      <vt:lpstr>6_Blank Presentation</vt:lpstr>
      <vt:lpstr>Office Theme</vt:lpstr>
      <vt:lpstr>4_untitled 3</vt:lpstr>
      <vt:lpstr>2_Bar Code</vt:lpstr>
      <vt:lpstr>2_Civic</vt:lpstr>
      <vt:lpstr>16_Office Theme</vt:lpstr>
      <vt:lpstr>60_Blank Presentation</vt:lpstr>
      <vt:lpstr>17_Blank Presentation</vt:lpstr>
      <vt:lpstr>預設簡報設計</vt:lpstr>
      <vt:lpstr>2_blstripc.ppt - Blue Stripes</vt:lpstr>
      <vt:lpstr>52_Default Design</vt:lpstr>
      <vt:lpstr>1_Office Theme</vt:lpstr>
      <vt:lpstr>Whirlpool</vt:lpstr>
      <vt:lpstr>1_Expedition</vt:lpstr>
      <vt:lpstr>1_Blank Presentation</vt:lpstr>
      <vt:lpstr>54_Blank Presentation</vt:lpstr>
      <vt:lpstr>untitled 1</vt:lpstr>
      <vt:lpstr>3_Blank Presentation</vt:lpstr>
      <vt:lpstr>51_Blank Presentation</vt:lpstr>
      <vt:lpstr>8_Office Theme</vt:lpstr>
      <vt:lpstr>24_Default Design</vt:lpstr>
      <vt:lpstr>Slide</vt:lpstr>
      <vt:lpstr>كيف عاملت الأمم إسرائيل؟</vt:lpstr>
      <vt:lpstr>ما هي معاداة السامية؟</vt:lpstr>
      <vt:lpstr>قائمة الأمم</vt:lpstr>
      <vt:lpstr>كيف تعامل العالم مع اليهود؟</vt:lpstr>
      <vt:lpstr>كيف تعامل العالم مع اليهود؟</vt:lpstr>
      <vt:lpstr>المصريون</vt:lpstr>
      <vt:lpstr>اضطهد المصريون بني إسرائيل بلا رحمة</vt:lpstr>
      <vt:lpstr>أشعياء 9 : 4 لأن نير ثقله وعصا كتفه و</vt:lpstr>
      <vt:lpstr>الفلسطيون</vt:lpstr>
      <vt:lpstr>قص شعر       شمشون</vt:lpstr>
      <vt:lpstr>فقأ عيني        شمشون</vt:lpstr>
      <vt:lpstr>الآشوريون</vt:lpstr>
      <vt:lpstr>التهديد الأشوري</vt:lpstr>
      <vt:lpstr>Assyrian Brutality</vt:lpstr>
      <vt:lpstr>معاملة الملوك الأسرى</vt:lpstr>
      <vt:lpstr>التطورات الآشورية</vt:lpstr>
      <vt:lpstr>البابليون</vt:lpstr>
      <vt:lpstr>مقدمة</vt:lpstr>
      <vt:lpstr>ترحيلات وتطورات السبي</vt:lpstr>
      <vt:lpstr>صورة دانيال 2</vt:lpstr>
      <vt:lpstr>الفرس</vt:lpstr>
      <vt:lpstr>The Postexilic Era</vt:lpstr>
      <vt:lpstr>الجدول الزمني للمقاومة (عزرا 4 ؛ أستير 1 ؛ نحميا 13)</vt:lpstr>
      <vt:lpstr>هامان الأجاجي (أستير 3: 1-2)</vt:lpstr>
      <vt:lpstr>مقاومة عمل الله (4: 1-2)</vt:lpstr>
      <vt:lpstr>مقاومة عمل الله دائماً</vt:lpstr>
      <vt:lpstr>اليونانيون</vt:lpstr>
      <vt:lpstr>هلينة            أورشليم (دانيال 11: 31-35)</vt:lpstr>
      <vt:lpstr>الرومان</vt:lpstr>
      <vt:lpstr>دمر الرومان  الهيكل اليهودي  في 70م  وجعلوا أورشليم وثنية في 132م</vt:lpstr>
      <vt:lpstr>الكاثوليك</vt:lpstr>
      <vt:lpstr>لاهوت وممارسة الكاثوليك</vt:lpstr>
      <vt:lpstr>المسلمون</vt:lpstr>
      <vt:lpstr>thereligionofpeace.com</vt:lpstr>
      <vt:lpstr>الصليبيون</vt:lpstr>
      <vt:lpstr>تم إحضار اليهود من فرنسا ليقرضوا الأموال بهدف بناء قلاع إنجلترا</vt:lpstr>
      <vt:lpstr>تم إحراق اليهود في  برج كليفورد، إنجلترا </vt:lpstr>
      <vt:lpstr>الإسبان</vt:lpstr>
      <vt:lpstr>طردت إسبانيا كل اليهود</vt:lpstr>
      <vt:lpstr>اللوثريون</vt:lpstr>
      <vt:lpstr>لوثر لأتباعه</vt:lpstr>
      <vt:lpstr>بعد أن رفض اليهود الإنجيل</vt:lpstr>
      <vt:lpstr>الألمان</vt:lpstr>
      <vt:lpstr>السجناء اليهود المحررون في معسكر الإعتقال النازي  في إيبينسي، النمسا</vt:lpstr>
      <vt:lpstr> شجع هتلر اليهود  للعودة إلى ديارهم</vt:lpstr>
      <vt:lpstr> شجع هتلر اليهود  للعودة إلى ديارهم</vt:lpstr>
      <vt:lpstr>ؤيع الألمان يقولون  أن اليهود يعتقدون أنهم أفضل من غيرهم (2019)</vt:lpstr>
      <vt:lpstr>الأوروبيون</vt:lpstr>
      <vt:lpstr>طرد اليهود من أوروبا (1100-1600)</vt:lpstr>
      <vt:lpstr>منطقة الشرق الأوسط</vt:lpstr>
      <vt:lpstr>اللاجئون اليهود من الدول الإسلامية (1948-2019)</vt:lpstr>
      <vt:lpstr>طرد اليهود من الأراضي العربية وإيران (1948-2021)</vt:lpstr>
      <vt:lpstr>الأمم المتحدة</vt:lpstr>
      <vt:lpstr>تصويت الأمم المتحدة لإسرائيل بحسب الأمة (1947)</vt:lpstr>
      <vt:lpstr>امتحان الخريطة للصف السادس (منهج جمعية مراقبة حقوق الإنسان التابعة للأمم المتحدة، 2021)</vt:lpstr>
      <vt:lpstr>الكنديون</vt:lpstr>
      <vt:lpstr>معاداة السامية في تورنتو (2022)</vt:lpstr>
      <vt:lpstr>اليسار الأمريكي</vt:lpstr>
      <vt:lpstr>جرائم الكراهية في الولايات المتحدة لكل 100000 شخص تجاه مجموعات عرقية أو دينية في 2019</vt:lpstr>
      <vt:lpstr> معاداة السامية في الولايات المتحدة الأمريكية  (2001-2020)</vt:lpstr>
      <vt:lpstr>معاداة السامية في الولايات المتحدة الأمريكية (7-25 تشرين أول 2023)</vt:lpstr>
      <vt:lpstr>معاداة السامية في كليات الولايات المتحدة (تشرين ثاني 2023)</vt:lpstr>
      <vt:lpstr>الدول المجاورة</vt:lpstr>
      <vt:lpstr>كدَّس جيران إسرائيل الكثيرون الجيوش على  كل جانب (1967)</vt:lpstr>
      <vt:lpstr>قام اليهود  بهجوم استباقي  ضد الجيوش الأردنية المهددة على  حدود إسرائيل (1967)</vt:lpstr>
      <vt:lpstr>لن تشهد الألفية بعد الآن  تطهيراً عرقياً لليهود.</vt:lpstr>
      <vt:lpstr>السكان اليهود في البلاد العربية (1948 مقابل 2018)</vt:lpstr>
      <vt:lpstr>Ethnic Cleansing</vt:lpstr>
      <vt:lpstr>تعداد العرب في إسرائيل</vt:lpstr>
      <vt:lpstr>Ethnic Cleansing</vt:lpstr>
      <vt:lpstr>العالم</vt:lpstr>
      <vt:lpstr>الحرب العالمية على اليهود</vt:lpstr>
      <vt:lpstr>الإعتراف بإسرائيل (حزيران 1981)</vt:lpstr>
      <vt:lpstr>165 دولة اعترفت بإسرائيل</vt:lpstr>
      <vt:lpstr>الإعتراف بدولة فلسطين في 2017</vt:lpstr>
      <vt:lpstr>الإعتراف بإسرائيل وفلسطين  (2023)</vt:lpstr>
      <vt:lpstr>مُلك الأرض</vt:lpstr>
      <vt:lpstr>أرض مَن هذه؟</vt:lpstr>
      <vt:lpstr>انخفاض التواجُد العربيّ على مراحل (١٩٤٧ إلى الآن)</vt:lpstr>
      <vt:lpstr>مطالبة أخرى بالخريطة</vt:lpstr>
      <vt:lpstr>استعادت إسرائيل الحدود القديمة على مراحل (1946-2000)</vt:lpstr>
      <vt:lpstr>رد يهودي</vt:lpstr>
      <vt:lpstr>رد يهودي</vt:lpstr>
      <vt:lpstr>رد يهودي ...</vt:lpstr>
      <vt:lpstr>رد يهودي ...</vt:lpstr>
      <vt:lpstr>رد يهودي ..</vt:lpstr>
      <vt:lpstr>التاريخ الحقيقي بواسطة شاني مور</vt:lpstr>
      <vt:lpstr>التاريخ الحقيقي بواسطة شاني     مور </vt:lpstr>
      <vt:lpstr>خسارة الفلسطينيين للأرض عبر الوقت</vt:lpstr>
      <vt:lpstr>أخذت الأردن الأرض من البريطانيين (1949) والتي بالتالي أخذتها من الأتراك العثمانيين (1918)</vt:lpstr>
      <vt:lpstr>أخذ الأتراك العثمانيون الأرض من المسلمين (1517)</vt:lpstr>
      <vt:lpstr>حروب العصور الوسطى</vt:lpstr>
      <vt:lpstr>أخذ المسلمون الأرض من المسيحيين (640م)</vt:lpstr>
      <vt:lpstr>أخذ المسيحيون البيزنطيون الأرض بعد اهتداء الإمبراطور الروماني قسطنطين (313م)</vt:lpstr>
      <vt:lpstr>احتل الرومان الأرض من الهشمونيين (63 ق.م)</vt:lpstr>
      <vt:lpstr>انتصر الهشمونيون على اليونان (164 ق.م)</vt:lpstr>
      <vt:lpstr>سيطر اليونانيون على إسرائيل (331-164 ق.م)</vt:lpstr>
      <vt:lpstr>احتل الفرس الأرض من البابليين (539 ق.م)</vt:lpstr>
      <vt:lpstr>التهديد البابلي</vt:lpstr>
      <vt:lpstr>التوسع الآشوري</vt:lpstr>
      <vt:lpstr>احتلت إسرائيل الأرض من الكنعانيين (1405 ق.م.) وامتلكتها 800 سنة (حتى 586 ق.م.)</vt:lpstr>
      <vt:lpstr>أرض من؟</vt:lpstr>
      <vt:lpstr>ما هي  البداية الحقيقية  لارتباط إسرائيل  بالأرض؟</vt:lpstr>
      <vt:lpstr>أعطى الله الأرض  لإبراهيم ونسله  (2000 ق.م)</vt:lpstr>
      <vt:lpstr>كره الرومان اليهود  وأعادوا تسمية الأرض  باسم فلسطين  في عام 132م  على اسم المنطقة الفِلِسْطِيَّة  لمحو أي صلة يهودية.</vt:lpstr>
      <vt:lpstr>PowerPoint Presentation</vt:lpstr>
      <vt:lpstr>حدود الأرض الموعودة لإبراهيم</vt:lpstr>
      <vt:lpstr>الأرض الأبدية لنسل إبراهيم</vt:lpstr>
      <vt:lpstr>تثنية ٧ : ٧-٨  7 ليس من كونكم أكثر من سائر الشعوب التصق الرب بكم واختاركم، لأنكم أقل من سائر الشعوب. 8 بل من محبة الرب إياكم، وحفظه القسم الذي أقسم لآبائكم، أخرجكم الرب بيد شديدة وفداكم من بيت العبودية من يد فرعون ملك مصر.</vt:lpstr>
      <vt:lpstr>تثنية 30: 1- 4</vt:lpstr>
      <vt:lpstr>يقول القرآن أن الله أعطى الأرض لإسرائيل</vt:lpstr>
      <vt:lpstr>يقول القرآن أن الله أعطى الأرض لإسرائيل</vt:lpstr>
      <vt:lpstr>العهد الجديد</vt:lpstr>
      <vt:lpstr>العهد الجديد</vt:lpstr>
      <vt:lpstr>كيف نتخلص من اليهود؟</vt:lpstr>
      <vt:lpstr>PowerPoint Presentation</vt:lpstr>
      <vt:lpstr>يا رب هل في هذا الوقت ترد الملك إلى إسرائيل؟ </vt:lpstr>
      <vt:lpstr>PowerPoint Presentation</vt:lpstr>
      <vt:lpstr>أعمال ٨:١</vt:lpstr>
      <vt:lpstr>مملكة سياسية حرفية</vt:lpstr>
      <vt:lpstr>الجدول الزمنيُّ للملكوت والعهود</vt:lpstr>
      <vt:lpstr>إسرائيل دائماً تعني نسل يعقوب العرقي (9: 1-5)</vt:lpstr>
      <vt:lpstr>وهكذا سيخلص جميع إسرائيل (رومية ١١ : ٢٥-٢٧) </vt:lpstr>
      <vt:lpstr>لماذا يجب أن يكون الخلاص      بالإيمان وحده ؟</vt:lpstr>
      <vt:lpstr>١. دعا يسوع بولس ليعلم الخلاص بالإيمان (غل ١-٢)</vt:lpstr>
      <vt:lpstr>٢. الخلاص كان دائماً بالإيمان (غل ٣-٤)</vt:lpstr>
      <vt:lpstr>3. الخلاص بالإيمان وحده يغيرنا داخلياً    (غل ٥-٦)</vt:lpstr>
      <vt:lpstr>الفكرة الرئيسية في غلاطية</vt:lpstr>
      <vt:lpstr>غلاطية ٣ : ١٣-١٤</vt:lpstr>
      <vt:lpstr>غلاطية 3: 26-27</vt:lpstr>
      <vt:lpstr>غلاطية ٣ : ٢٨</vt:lpstr>
      <vt:lpstr>غلاطية ٣ : ٢٩</vt:lpstr>
      <vt:lpstr>غلاطية ٤ : ١ وإنما أقول: ما دام الوراث قاصراً لا يفرق شيئاً عن العبد مع كونه صاحب الجميع </vt:lpstr>
      <vt:lpstr>غلاطية ٤ : ٢-٣ بل هو تحت أوصياء ووكلاء إلى الوقت المؤجل من أبيه   3 هكذا نحن أيضاً لما كنا قاصرين كنا مستعبدين تحت أركان العالم </vt:lpstr>
      <vt:lpstr>PowerPoint Presentation</vt:lpstr>
      <vt:lpstr>PowerPoint Presentation</vt:lpstr>
      <vt:lpstr>اليهود شعب مكروه</vt:lpstr>
      <vt:lpstr>People</vt:lpstr>
      <vt:lpstr>لماذا كان  اليهود مكروهين  عبر التاريخ؟</vt:lpstr>
      <vt:lpstr>The Battle</vt:lpstr>
      <vt:lpstr>عدونا الحقيقي</vt:lpstr>
      <vt:lpstr>الشيطان: •  يكره ما يحبه الله  • يحب ما يكرهه الله</vt:lpstr>
      <vt:lpstr>ما هو مستقبل  معاداة السامية؟</vt:lpstr>
      <vt:lpstr>يوئيل 2: 28-29 في العهد الجديد (أعمال 2)</vt:lpstr>
      <vt:lpstr>يوئيل 2: 28-29</vt:lpstr>
      <vt:lpstr>يوئيل 2: 30-31</vt:lpstr>
      <vt:lpstr>يوئيل 2: 32</vt:lpstr>
      <vt:lpstr>يوئيل ٣ : ١-٢  1 لأنه هوذا في تلك الأيام وفي ذلك الوقت عندما أرد سبي يهوذا وأورشليم  2 أجمع كل الأمم وأنزلهم إلى ...</vt:lpstr>
      <vt:lpstr>يوئيل ٣ : ٢  وادي يهوشافاط وأحاكمهم هناك على شعبي وميراثي إسرائيل الذين بددوهم بين الأمم وقسموا أرضي</vt:lpstr>
      <vt:lpstr>استرداد يهوذا</vt:lpstr>
      <vt:lpstr>طوبى للأمم (أشعياء 56: 3-5)</vt:lpstr>
      <vt:lpstr>الأمم ينضمون إلى عبادة السبت مع إسرائيل في الألفية  (إشعياء 56: 6-8)</vt:lpstr>
      <vt:lpstr>مشاركة الأرض بين اليهود و الأمم</vt:lpstr>
      <vt:lpstr>هل ستصل حدود إسرائيل الألفية  كل الطريق شرقاً حتى نهر الفرات؟</vt:lpstr>
      <vt:lpstr>ماذا نفعل  بخصوص التعليم  حول معاداة السامية؟</vt:lpstr>
      <vt:lpstr>هناك جنس واحد فقط</vt:lpstr>
      <vt:lpstr>يقبل الله كل الأعراق علينا أن نفعل مثله</vt:lpstr>
      <vt:lpstr>صلوا من أجل الشرق الأوسط</vt:lpstr>
      <vt:lpstr>Black</vt:lpstr>
      <vt:lpstr>الرابط للعرض التقديميِّ "علم الأخرويَّات (الإسخاتولوجيا)" متاحٌ على الموقع الإلكترونيّ: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354</cp:revision>
  <dcterms:created xsi:type="dcterms:W3CDTF">2014-08-02T06:39:19Z</dcterms:created>
  <dcterms:modified xsi:type="dcterms:W3CDTF">2024-02-27T14:32:11Z</dcterms:modified>
</cp:coreProperties>
</file>