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0.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5.xml" ContentType="application/vnd.openxmlformats-officedocument.themeOverride+xml"/>
  <Override PartName="/ppt/notesSlides/notesSlide79.xml" ContentType="application/vnd.openxmlformats-officedocument.presentationml.notesSlide+xml"/>
  <Override PartName="/ppt/theme/themeOverride6.xml" ContentType="application/vnd.openxmlformats-officedocument.themeOverride+xml"/>
  <Override PartName="/ppt/notesSlides/notesSlide80.xml" ContentType="application/vnd.openxmlformats-officedocument.presentationml.notesSlide+xml"/>
  <Override PartName="/ppt/theme/themeOverride7.xml" ContentType="application/vnd.openxmlformats-officedocument.themeOverride+xml"/>
  <Override PartName="/ppt/notesSlides/notesSlide81.xml" ContentType="application/vnd.openxmlformats-officedocument.presentationml.notesSlide+xml"/>
  <Override PartName="/ppt/theme/themeOverride8.xml" ContentType="application/vnd.openxmlformats-officedocument.themeOverride+xml"/>
  <Override PartName="/ppt/notesSlides/notesSlide82.xml" ContentType="application/vnd.openxmlformats-officedocument.presentationml.notesSlide+xml"/>
  <Override PartName="/ppt/theme/themeOverride9.xml" ContentType="application/vnd.openxmlformats-officedocument.themeOverride+xml"/>
  <Override PartName="/ppt/notesSlides/notesSlide83.xml" ContentType="application/vnd.openxmlformats-officedocument.presentationml.notesSlide+xml"/>
  <Override PartName="/ppt/theme/themeOverride10.xml" ContentType="application/vnd.openxmlformats-officedocument.themeOverride+xml"/>
  <Override PartName="/ppt/notesSlides/notesSlide84.xml" ContentType="application/vnd.openxmlformats-officedocument.presentationml.notesSlide+xml"/>
  <Override PartName="/ppt/theme/themeOverride11.xml" ContentType="application/vnd.openxmlformats-officedocument.themeOverride+xml"/>
  <Override PartName="/ppt/notesSlides/notesSlide85.xml" ContentType="application/vnd.openxmlformats-officedocument.presentationml.notesSlide+xml"/>
  <Override PartName="/ppt/theme/themeOverride12.xml" ContentType="application/vnd.openxmlformats-officedocument.themeOverride+xml"/>
  <Override PartName="/ppt/notesSlides/notesSlide86.xml" ContentType="application/vnd.openxmlformats-officedocument.presentationml.notesSlide+xml"/>
  <Override PartName="/ppt/theme/themeOverride13.xml" ContentType="application/vnd.openxmlformats-officedocument.themeOverride+xml"/>
  <Override PartName="/ppt/notesSlides/notesSlide87.xml" ContentType="application/vnd.openxmlformats-officedocument.presentationml.notesSlide+xml"/>
  <Override PartName="/ppt/theme/themeOverride14.xml" ContentType="application/vnd.openxmlformats-officedocument.themeOverride+xml"/>
  <Override PartName="/ppt/notesSlides/notesSlide88.xml" ContentType="application/vnd.openxmlformats-officedocument.presentationml.notesSlide+xml"/>
  <Override PartName="/ppt/theme/themeOverride15.xml" ContentType="application/vnd.openxmlformats-officedocument.themeOverride+xml"/>
  <Override PartName="/ppt/notesSlides/notesSlide89.xml" ContentType="application/vnd.openxmlformats-officedocument.presentationml.notesSlide+xml"/>
  <Override PartName="/ppt/theme/themeOverride16.xml" ContentType="application/vnd.openxmlformats-officedocument.themeOverride+xml"/>
  <Override PartName="/ppt/notesSlides/notesSlide90.xml" ContentType="application/vnd.openxmlformats-officedocument.presentationml.notesSlide+xml"/>
  <Override PartName="/ppt/theme/themeOverride17.xml" ContentType="application/vnd.openxmlformats-officedocument.themeOverride+xml"/>
  <Override PartName="/ppt/notesSlides/notesSlide91.xml" ContentType="application/vnd.openxmlformats-officedocument.presentationml.notesSlide+xml"/>
  <Override PartName="/ppt/theme/themeOverride18.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9.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20.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9" r:id="rId3"/>
    <p:sldMasterId id="2147483740" r:id="rId4"/>
    <p:sldMasterId id="2147483752" r:id="rId5"/>
    <p:sldMasterId id="2147483764" r:id="rId6"/>
    <p:sldMasterId id="2147483790" r:id="rId7"/>
    <p:sldMasterId id="2147483804" r:id="rId8"/>
    <p:sldMasterId id="2147483854" r:id="rId9"/>
    <p:sldMasterId id="2147483866" r:id="rId10"/>
    <p:sldMasterId id="2147483894" r:id="rId11"/>
    <p:sldMasterId id="2147483906" r:id="rId12"/>
    <p:sldMasterId id="2147483919" r:id="rId13"/>
    <p:sldMasterId id="2147483938" r:id="rId14"/>
    <p:sldMasterId id="2147483966" r:id="rId15"/>
    <p:sldMasterId id="2147483979" r:id="rId16"/>
    <p:sldMasterId id="2147483992" r:id="rId17"/>
    <p:sldMasterId id="2147484004" r:id="rId18"/>
    <p:sldMasterId id="2147484020" r:id="rId19"/>
    <p:sldMasterId id="2147484033" r:id="rId20"/>
    <p:sldMasterId id="2147484045" r:id="rId21"/>
    <p:sldMasterId id="2147484057" r:id="rId22"/>
    <p:sldMasterId id="2147484060" r:id="rId23"/>
    <p:sldMasterId id="2147484072" r:id="rId24"/>
    <p:sldMasterId id="2147484085" r:id="rId25"/>
    <p:sldMasterId id="2147484215" r:id="rId26"/>
    <p:sldMasterId id="2147484227" r:id="rId27"/>
    <p:sldMasterId id="2147484239" r:id="rId28"/>
    <p:sldMasterId id="2147484241" r:id="rId29"/>
    <p:sldMasterId id="2147484252" r:id="rId30"/>
    <p:sldMasterId id="2147484264" r:id="rId31"/>
    <p:sldMasterId id="2147484278" r:id="rId32"/>
    <p:sldMasterId id="2147484290" r:id="rId33"/>
    <p:sldMasterId id="2147484316" r:id="rId34"/>
    <p:sldMasterId id="2147484318" r:id="rId35"/>
    <p:sldMasterId id="2147484330" r:id="rId36"/>
    <p:sldMasterId id="2147484342" r:id="rId37"/>
    <p:sldMasterId id="2147484411" r:id="rId38"/>
    <p:sldMasterId id="2147484425" r:id="rId39"/>
    <p:sldMasterId id="2147484438" r:id="rId40"/>
    <p:sldMasterId id="2147484452" r:id="rId41"/>
    <p:sldMasterId id="2147484480" r:id="rId42"/>
    <p:sldMasterId id="2147484492" r:id="rId43"/>
    <p:sldMasterId id="2147484506" r:id="rId44"/>
    <p:sldMasterId id="2147484530" r:id="rId45"/>
  </p:sldMasterIdLst>
  <p:notesMasterIdLst>
    <p:notesMasterId r:id="rId207"/>
  </p:notesMasterIdLst>
  <p:sldIdLst>
    <p:sldId id="435" r:id="rId46"/>
    <p:sldId id="5661" r:id="rId47"/>
    <p:sldId id="5016" r:id="rId48"/>
    <p:sldId id="451" r:id="rId49"/>
    <p:sldId id="452" r:id="rId50"/>
    <p:sldId id="5574" r:id="rId51"/>
    <p:sldId id="4084" r:id="rId52"/>
    <p:sldId id="5521" r:id="rId53"/>
    <p:sldId id="5575" r:id="rId54"/>
    <p:sldId id="5662" r:id="rId55"/>
    <p:sldId id="5663" r:id="rId56"/>
    <p:sldId id="5576" r:id="rId57"/>
    <p:sldId id="5664" r:id="rId58"/>
    <p:sldId id="270" r:id="rId59"/>
    <p:sldId id="4964" r:id="rId60"/>
    <p:sldId id="3999" r:id="rId61"/>
    <p:sldId id="5577" r:id="rId62"/>
    <p:sldId id="5369" r:id="rId63"/>
    <p:sldId id="5252" r:id="rId64"/>
    <p:sldId id="5269" r:id="rId65"/>
    <p:sldId id="5578" r:id="rId66"/>
    <p:sldId id="367" r:id="rId67"/>
    <p:sldId id="5665" r:id="rId68"/>
    <p:sldId id="4190" r:id="rId69"/>
    <p:sldId id="5666" r:id="rId70"/>
    <p:sldId id="5667" r:id="rId71"/>
    <p:sldId id="5579" r:id="rId72"/>
    <p:sldId id="717" r:id="rId73"/>
    <p:sldId id="5580" r:id="rId74"/>
    <p:sldId id="428" r:id="rId75"/>
    <p:sldId id="5585" r:id="rId76"/>
    <p:sldId id="5611" r:id="rId77"/>
    <p:sldId id="5586" r:id="rId78"/>
    <p:sldId id="5607" r:id="rId79"/>
    <p:sldId id="5587" r:id="rId80"/>
    <p:sldId id="5613" r:id="rId81"/>
    <p:sldId id="5614" r:id="rId82"/>
    <p:sldId id="5589" r:id="rId83"/>
    <p:sldId id="5609" r:id="rId84"/>
    <p:sldId id="5590" r:id="rId85"/>
    <p:sldId id="5669" r:id="rId86"/>
    <p:sldId id="5670" r:id="rId87"/>
    <p:sldId id="5591" r:id="rId88"/>
    <p:sldId id="430" r:id="rId89"/>
    <p:sldId id="385" r:id="rId90"/>
    <p:sldId id="386" r:id="rId91"/>
    <p:sldId id="434" r:id="rId92"/>
    <p:sldId id="5592" r:id="rId93"/>
    <p:sldId id="5608" r:id="rId94"/>
    <p:sldId id="5713" r:id="rId95"/>
    <p:sldId id="5616" r:id="rId96"/>
    <p:sldId id="5615" r:id="rId97"/>
    <p:sldId id="5594" r:id="rId98"/>
    <p:sldId id="5653" r:id="rId99"/>
    <p:sldId id="5671" r:id="rId100"/>
    <p:sldId id="5599" r:id="rId101"/>
    <p:sldId id="448" r:id="rId102"/>
    <p:sldId id="5600" r:id="rId103"/>
    <p:sldId id="5651" r:id="rId104"/>
    <p:sldId id="5626" r:id="rId105"/>
    <p:sldId id="5658" r:id="rId106"/>
    <p:sldId id="449" r:id="rId107"/>
    <p:sldId id="5714" r:id="rId108"/>
    <p:sldId id="5617" r:id="rId109"/>
    <p:sldId id="5610" r:id="rId110"/>
    <p:sldId id="5705" r:id="rId111"/>
    <p:sldId id="5675" r:id="rId112"/>
    <p:sldId id="5676" r:id="rId113"/>
    <p:sldId id="5677" r:id="rId114"/>
    <p:sldId id="5717" r:id="rId115"/>
    <p:sldId id="5678" r:id="rId116"/>
    <p:sldId id="5601" r:id="rId117"/>
    <p:sldId id="5657" r:id="rId118"/>
    <p:sldId id="5644" r:id="rId119"/>
    <p:sldId id="5642" r:id="rId120"/>
    <p:sldId id="414" r:id="rId121"/>
    <p:sldId id="5645" r:id="rId122"/>
    <p:sldId id="5708" r:id="rId123"/>
    <p:sldId id="5709" r:id="rId124"/>
    <p:sldId id="5710" r:id="rId125"/>
    <p:sldId id="5622" r:id="rId126"/>
    <p:sldId id="5623" r:id="rId127"/>
    <p:sldId id="5628" r:id="rId128"/>
    <p:sldId id="5630" r:id="rId129"/>
    <p:sldId id="5629" r:id="rId130"/>
    <p:sldId id="5631" r:id="rId131"/>
    <p:sldId id="5624" r:id="rId132"/>
    <p:sldId id="5625" r:id="rId133"/>
    <p:sldId id="5632" r:id="rId134"/>
    <p:sldId id="5619" r:id="rId135"/>
    <p:sldId id="5706" r:id="rId136"/>
    <p:sldId id="5621" r:id="rId137"/>
    <p:sldId id="5680" r:id="rId138"/>
    <p:sldId id="5620" r:id="rId139"/>
    <p:sldId id="5634" r:id="rId140"/>
    <p:sldId id="5633" r:id="rId141"/>
    <p:sldId id="5637" r:id="rId142"/>
    <p:sldId id="291" r:id="rId143"/>
    <p:sldId id="5636" r:id="rId144"/>
    <p:sldId id="5238" r:id="rId145"/>
    <p:sldId id="5572" r:id="rId146"/>
    <p:sldId id="412" r:id="rId147"/>
    <p:sldId id="5681" r:id="rId148"/>
    <p:sldId id="5647" r:id="rId149"/>
    <p:sldId id="5581" r:id="rId150"/>
    <p:sldId id="5707" r:id="rId151"/>
    <p:sldId id="271" r:id="rId152"/>
    <p:sldId id="4982" r:id="rId153"/>
    <p:sldId id="5668" r:id="rId154"/>
    <p:sldId id="5692" r:id="rId155"/>
    <p:sldId id="4786" r:id="rId156"/>
    <p:sldId id="5715" r:id="rId157"/>
    <p:sldId id="5716" r:id="rId158"/>
    <p:sldId id="1781" r:id="rId159"/>
    <p:sldId id="5233" r:id="rId160"/>
    <p:sldId id="4948" r:id="rId161"/>
    <p:sldId id="5487" r:id="rId162"/>
    <p:sldId id="5488" r:id="rId163"/>
    <p:sldId id="3665" r:id="rId164"/>
    <p:sldId id="5489" r:id="rId165"/>
    <p:sldId id="2384" r:id="rId166"/>
    <p:sldId id="5456" r:id="rId167"/>
    <p:sldId id="4068" r:id="rId168"/>
    <p:sldId id="5492" r:id="rId169"/>
    <p:sldId id="5014" r:id="rId170"/>
    <p:sldId id="5015" r:id="rId171"/>
    <p:sldId id="5696" r:id="rId172"/>
    <p:sldId id="5017" r:id="rId173"/>
    <p:sldId id="5018" r:id="rId174"/>
    <p:sldId id="5697" r:id="rId175"/>
    <p:sldId id="4962" r:id="rId176"/>
    <p:sldId id="1170" r:id="rId177"/>
    <p:sldId id="337" r:id="rId178"/>
    <p:sldId id="5698" r:id="rId179"/>
    <p:sldId id="5699" r:id="rId180"/>
    <p:sldId id="274" r:id="rId181"/>
    <p:sldId id="307" r:id="rId182"/>
    <p:sldId id="433" r:id="rId183"/>
    <p:sldId id="5588" r:id="rId184"/>
    <p:sldId id="432" r:id="rId185"/>
    <p:sldId id="5641" r:id="rId186"/>
    <p:sldId id="431" r:id="rId187"/>
    <p:sldId id="5640" r:id="rId188"/>
    <p:sldId id="5712" r:id="rId189"/>
    <p:sldId id="4991" r:id="rId190"/>
    <p:sldId id="4992" r:id="rId191"/>
    <p:sldId id="525" r:id="rId192"/>
    <p:sldId id="4994" r:id="rId193"/>
    <p:sldId id="352" r:id="rId194"/>
    <p:sldId id="5684" r:id="rId195"/>
    <p:sldId id="4998" r:id="rId196"/>
    <p:sldId id="5703" r:id="rId197"/>
    <p:sldId id="5704" r:id="rId198"/>
    <p:sldId id="5506" r:id="rId199"/>
    <p:sldId id="5711" r:id="rId200"/>
    <p:sldId id="5660" r:id="rId201"/>
    <p:sldId id="5595" r:id="rId202"/>
    <p:sldId id="5654" r:id="rId203"/>
    <p:sldId id="2585" r:id="rId204"/>
    <p:sldId id="268" r:id="rId205"/>
    <p:sldId id="5434" r:id="rId2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F85"/>
    <a:srgbClr val="E2E6E4"/>
    <a:srgbClr val="11538A"/>
    <a:srgbClr val="F1F4F6"/>
    <a:srgbClr val="027F08"/>
    <a:srgbClr val="027FFF"/>
    <a:srgbClr val="0E2881"/>
    <a:srgbClr val="22B14C"/>
    <a:srgbClr val="AB794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633" autoAdjust="0"/>
    <p:restoredTop sz="77352" autoAdjust="0"/>
  </p:normalViewPr>
  <p:slideViewPr>
    <p:cSldViewPr snapToGrid="0" snapToObjects="1">
      <p:cViewPr varScale="1">
        <p:scale>
          <a:sx n="60" d="100"/>
          <a:sy n="60" d="100"/>
        </p:scale>
        <p:origin x="192" y="1536"/>
      </p:cViewPr>
      <p:guideLst>
        <p:guide orient="horz" pos="2160"/>
        <p:guide pos="2880"/>
      </p:guideLst>
    </p:cSldViewPr>
  </p:slideViewPr>
  <p:outlineViewPr>
    <p:cViewPr>
      <p:scale>
        <a:sx n="33" d="100"/>
        <a:sy n="33" d="100"/>
      </p:scale>
      <p:origin x="0" y="-1057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91" Type="http://schemas.openxmlformats.org/officeDocument/2006/relationships/slide" Target="slides/slide146.xml"/><Relationship Id="rId205" Type="http://schemas.openxmlformats.org/officeDocument/2006/relationships/slide" Target="slides/slide160.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181"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slide" Target="slides/slide147.xml"/><Relationship Id="rId206" Type="http://schemas.openxmlformats.org/officeDocument/2006/relationships/slide" Target="slides/slide16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4.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93" Type="http://schemas.openxmlformats.org/officeDocument/2006/relationships/slide" Target="slides/slide148.xml"/><Relationship Id="rId207"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64.xml"/><Relationship Id="rId34" Type="http://schemas.openxmlformats.org/officeDocument/2006/relationships/slideMaster" Target="slideMasters/slideMaster34.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20" Type="http://schemas.openxmlformats.org/officeDocument/2006/relationships/slide" Target="slides/slide75.xml"/><Relationship Id="rId141" Type="http://schemas.openxmlformats.org/officeDocument/2006/relationships/slide" Target="slides/slide96.xml"/><Relationship Id="rId7" Type="http://schemas.openxmlformats.org/officeDocument/2006/relationships/slideMaster" Target="slideMasters/slideMaster7.xml"/><Relationship Id="rId162" Type="http://schemas.openxmlformats.org/officeDocument/2006/relationships/slide" Target="slides/slide117.xml"/><Relationship Id="rId183" Type="http://schemas.openxmlformats.org/officeDocument/2006/relationships/slide" Target="slides/slide13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31" Type="http://schemas.openxmlformats.org/officeDocument/2006/relationships/slide" Target="slides/slide86.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4" Type="http://schemas.openxmlformats.org/officeDocument/2006/relationships/slide" Target="slides/slide149.xml"/><Relationship Id="rId199" Type="http://schemas.openxmlformats.org/officeDocument/2006/relationships/slide" Target="slides/slide154.xml"/><Relationship Id="rId203" Type="http://schemas.openxmlformats.org/officeDocument/2006/relationships/slide" Target="slides/slide158.xml"/><Relationship Id="rId208"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189"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slide" Target="slides/slide134.xml"/><Relationship Id="rId195" Type="http://schemas.openxmlformats.org/officeDocument/2006/relationships/slide" Target="slides/slide150.xml"/><Relationship Id="rId209" Type="http://schemas.openxmlformats.org/officeDocument/2006/relationships/viewProps" Target="viewProps.xml"/><Relationship Id="rId190" Type="http://schemas.openxmlformats.org/officeDocument/2006/relationships/slide" Target="slides/slide145.xml"/><Relationship Id="rId204"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185"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5.xml"/><Relationship Id="rId210"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96" Type="http://schemas.openxmlformats.org/officeDocument/2006/relationships/slide" Target="slides/slide151.xml"/><Relationship Id="rId200" Type="http://schemas.openxmlformats.org/officeDocument/2006/relationships/slide" Target="slides/slide15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11"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slide" Target="slides/slide152.xml"/><Relationship Id="rId201"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slide" Target="slides/slide153.xml"/><Relationship Id="rId202"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0.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8/19/25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heguardian.com/profile/sophieari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theguardian.com/world/spain" TargetMode="External"/><Relationship Id="rId5" Type="http://schemas.openxmlformats.org/officeDocument/2006/relationships/hyperlink" Target="https://www.theguardian.com/world/catholicism" TargetMode="External"/><Relationship Id="rId4" Type="http://schemas.openxmlformats.org/officeDocument/2006/relationships/hyperlink" Target="https://www.theguardian.com/world/europe-new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5.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4.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cs typeface="Arial" panose="020B0604020202020204" pitchFamily="34" charset="0"/>
              </a:rPr>
              <a:t>في تكوين الأصحاح ١٢، تُقدِّم الأعدادُ  ١-٣ وعْدَ الله لإبراهيم المكوَّن من ثلاثة أجزاء. ها هو الوعد:</a:t>
            </a: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وقالَ الرَّبُّ لأبرامَ: «اذهَبْ مِنْ أرضِكَ ومِنْ عَشيرَتِكَ ومِنْ بَيتِ أبيكَ إلَى </a:t>
            </a:r>
            <a:r>
              <a:rPr lang="ar-JO" sz="1200" b="1" dirty="0">
                <a:solidFill>
                  <a:srgbClr val="00B0F0"/>
                </a:solidFill>
                <a:cs typeface="Accordance" panose="00000400000000000000" pitchFamily="2" charset="-78"/>
              </a:rPr>
              <a:t>الأرضِ</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الّتي أُريكَ.</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فأجعَلكَ </a:t>
            </a:r>
            <a:r>
              <a:rPr lang="ar-JO" sz="1200" b="1" dirty="0">
                <a:solidFill>
                  <a:srgbClr val="00B0F0"/>
                </a:solidFill>
                <a:cs typeface="Accordance" panose="00000400000000000000" pitchFamily="2" charset="-78"/>
              </a:rPr>
              <a:t>أُمَّةً عظيمَةً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r>
              <a:rPr lang="ar-JO" b="1" dirty="0">
                <a:solidFill>
                  <a:srgbClr val="000000"/>
                </a:solidFill>
                <a:latin typeface="Times" charset="0"/>
                <a:cs typeface="Arial" panose="020B0604020202020204" pitchFamily="34" charset="0"/>
              </a:rPr>
              <a:t>.</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 مُبارِكيكَ، ولاعِنَكَ ألعَنُهُ. </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وتَتَبارَكُ فيكَ </a:t>
            </a:r>
            <a:r>
              <a:rPr lang="ar-JO" sz="1200" b="1" dirty="0">
                <a:solidFill>
                  <a:srgbClr val="00B0F0"/>
                </a:solidFill>
                <a:cs typeface="Accordance" panose="00000400000000000000" pitchFamily="2" charset="-78"/>
              </a:rPr>
              <a:t>جميعُ قَبائلِ الأرضِ</a:t>
            </a:r>
            <a:r>
              <a:rPr lang="ar-JO" b="1" dirty="0">
                <a:solidFill>
                  <a:srgbClr val="000000"/>
                </a:solidFill>
                <a:latin typeface="Times" charset="0"/>
                <a:cs typeface="Arial" panose="020B0604020202020204" pitchFamily="34" charset="0"/>
              </a:rPr>
              <a:t>».</a:t>
            </a:r>
            <a:endParaRPr lang="en-US" b="0" dirty="0">
              <a:solidFill>
                <a:srgbClr val="000000"/>
              </a:solidFill>
              <a:latin typeface="Times" charset="0"/>
            </a:endParaRPr>
          </a:p>
          <a:p>
            <a:r>
              <a:rPr lang="en-US" b="0" dirty="0">
                <a:solidFill>
                  <a:srgbClr val="000000"/>
                </a:solidFill>
                <a:latin typeface="Times" charset="0"/>
              </a:rPr>
              <a:t>_______________</a:t>
            </a:r>
          </a:p>
          <a:p>
            <a:r>
              <a:rPr lang="en-US" b="0" dirty="0">
                <a:solidFill>
                  <a:srgbClr val="000000"/>
                </a:solidFill>
                <a:latin typeface="Times" charset="0"/>
              </a:rPr>
              <a:t>Common-162</a:t>
            </a:r>
          </a:p>
          <a:p>
            <a:r>
              <a:rPr lang="en-US" b="0" dirty="0">
                <a:solidFill>
                  <a:srgbClr val="000000"/>
                </a:solidFill>
                <a:latin typeface="Times" charset="0"/>
              </a:rPr>
              <a:t>OS-01-Gen4-20-slide 214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charset="0"/>
              </a:rPr>
              <a:t>OS-10-2Samuel-91</a:t>
            </a:r>
            <a:endParaRPr lang="en-US" b="0" dirty="0">
              <a:solidFill>
                <a:srgbClr val="000000"/>
              </a:solidFill>
              <a:latin typeface="Times" charset="0"/>
            </a:endParaRPr>
          </a:p>
          <a:p>
            <a:pPr algn="just" rtl="1"/>
            <a:endParaRPr lang="ar-JO" b="1" dirty="0">
              <a:solidFill>
                <a:srgbClr val="000000"/>
              </a:solidFill>
              <a:latin typeface="Times" charset="0"/>
              <a:cs typeface="Arial" panose="020B0604020202020204" pitchFamily="34" charset="0"/>
            </a:endParaRPr>
          </a:p>
          <a:p>
            <a:pPr algn="just" rtl="1"/>
            <a:endParaRPr lang="en-US" b="0" dirty="0">
              <a:solidFill>
                <a:srgbClr val="000000"/>
              </a:solidFill>
              <a:latin typeface="Times"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JO" altLang="zh-CN" b="1" dirty="0">
                <a:latin typeface="Arial" panose="020B0604020202020204" pitchFamily="34" charset="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b="1" dirty="0">
              <a:latin typeface="Arial" panose="020B0604020202020204" pitchFamily="34" charset="0"/>
              <a:ea typeface="ＭＳ Ｐゴシック" charset="0"/>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"العالم وكلمة الله: مقدِّمة إلى العهد القديم"، الصفحات 284-285:</a:t>
            </a:r>
          </a:p>
          <a:p>
            <a:pPr algn="l" rtl="0">
              <a:spcBef>
                <a:spcPts val="400"/>
              </a:spcBef>
              <a:spcAft>
                <a:spcPts val="0"/>
              </a:spcAft>
            </a:pPr>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ar-JO" b="1" dirty="0">
              <a:effectLst/>
              <a:cs typeface="Arial" panose="020B0604020202020204" pitchFamily="34" charset="0"/>
            </a:endParaRPr>
          </a:p>
          <a:p>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1" baseline="0" dirty="0">
              <a:latin typeface="Arial" panose="020B0604020202020204" pitchFamily="34" charset="0"/>
              <a:ea typeface="ＭＳ Ｐゴシック" charset="0"/>
              <a:cs typeface="Arial" panose="020B0604020202020204" pitchFamily="34" charset="0"/>
            </a:endParaRPr>
          </a:p>
          <a:p>
            <a:r>
              <a:rPr lang="en-US" altLang="zh-CN" b="1" baseline="0" dirty="0">
                <a:latin typeface="Arial" panose="020B0604020202020204" pitchFamily="34" charset="0"/>
                <a:ea typeface="ＭＳ Ｐゴシック" charset="0"/>
                <a:cs typeface="Arial" panose="020B0604020202020204" pitchFamily="34" charset="0"/>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 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1" baseline="0"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_____________</a:t>
            </a:r>
          </a:p>
          <a:p>
            <a:pPr eaLnBrk="1" hangingPunct="1"/>
            <a:r>
              <a:rPr lang="en-US" altLang="zh-CN" b="1" dirty="0">
                <a:latin typeface="Arial" panose="020B0604020202020204" pitchFamily="34" charset="0"/>
                <a:cs typeface="Arial" panose="020B0604020202020204" pitchFamily="34" charset="0"/>
              </a:rPr>
              <a:t>Common-160</a:t>
            </a:r>
          </a:p>
          <a:p>
            <a:pPr eaLnBrk="1" hangingPunct="1"/>
            <a:r>
              <a:rPr lang="en-US" altLang="zh-CN" b="1" dirty="0">
                <a:latin typeface="Arial" panose="020B0604020202020204" pitchFamily="34" charset="0"/>
                <a:cs typeface="Arial" panose="020B0604020202020204" pitchFamily="34" charset="0"/>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cs typeface="Arial" panose="020B0604020202020204" pitchFamily="34" charset="0"/>
              </a:rPr>
              <a:t>OS-01-Gen4-20 (Gen 12)-221</a:t>
            </a:r>
          </a:p>
          <a:p>
            <a:pPr eaLnBrk="1" hangingPunct="1"/>
            <a:r>
              <a:rPr lang="en-US" altLang="zh-CN" b="1" dirty="0">
                <a:latin typeface="Arial" panose="020B0604020202020204" pitchFamily="34" charset="0"/>
                <a:cs typeface="Arial" panose="020B0604020202020204" pitchFamily="34" charset="0"/>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OS-06-Joshua-21</a:t>
            </a:r>
            <a:endParaRPr lang="en-US" altLang="zh-CN" b="1" dirty="0">
              <a:latin typeface="Arial" panose="020B0604020202020204" pitchFamily="34"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OS-17-Esther-16</a:t>
            </a:r>
          </a:p>
          <a:p>
            <a:pPr eaLnBrk="1" hangingPunct="1"/>
            <a:r>
              <a:rPr lang="en-US" altLang="zh-CN" b="1" dirty="0">
                <a:latin typeface="Arial" panose="020B0604020202020204" pitchFamily="34" charset="0"/>
                <a:cs typeface="Arial" panose="020B0604020202020204" pitchFamily="34" charset="0"/>
              </a:rPr>
              <a:t>OS-31-Obadiah-159</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1" baseline="0" dirty="0">
                <a:latin typeface="Arial" panose="020B0604020202020204" pitchFamily="34" charset="0"/>
                <a:ea typeface="ＭＳ Ｐゴシック" charset="0"/>
                <a:cs typeface="Arial" panose="020B0604020202020204" pitchFamily="34" charset="0"/>
              </a:rPr>
              <a:t>_________</a:t>
            </a:r>
          </a:p>
          <a:p>
            <a:pPr eaLnBrk="1" hangingPunct="1"/>
            <a:r>
              <a:rPr lang="en-US" altLang="zh-CN" b="1" baseline="0" dirty="0">
                <a:latin typeface="Arial" panose="020B0604020202020204" pitchFamily="34" charset="0"/>
                <a:ea typeface="ＭＳ Ｐゴシック" charset="0"/>
                <a:cs typeface="Arial" panose="020B0604020202020204" pitchFamily="34" charset="0"/>
              </a:rPr>
              <a:t>ES-29-Antisemitism-104</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OS-01-Gen4-20-slide 310</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7689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Chapter 30 says that Israel will be dispersed but then Israel will return to the L</a:t>
            </a:r>
            <a:r>
              <a:rPr lang="en-US" sz="1100" b="1" dirty="0">
                <a:latin typeface="Arial" panose="020B0604020202020204" pitchFamily="34" charset="0"/>
                <a:ea typeface="ＭＳ Ｐゴシック" charset="0"/>
                <a:cs typeface="ＭＳ Ｐゴシック" charset="0"/>
              </a:rPr>
              <a:t>ORD</a:t>
            </a:r>
            <a:r>
              <a:rPr lang="en-US" b="1" dirty="0">
                <a:latin typeface="Arial" panose="020B0604020202020204" pitchFamily="34" charset="0"/>
                <a:ea typeface="ＭＳ Ｐゴシック" charset="0"/>
                <a:cs typeface="ＭＳ Ｐゴシック" charset="0"/>
              </a:rPr>
              <a:t>, so he</a:t>
            </a:r>
            <a:r>
              <a:rPr lang="en-US" b="1" baseline="0" dirty="0">
                <a:latin typeface="Arial" panose="020B0604020202020204" pitchFamily="34" charset="0"/>
                <a:ea typeface="ＭＳ Ｐゴシック" charset="0"/>
                <a:cs typeface="ＭＳ Ｐゴシック" charset="0"/>
              </a:rPr>
              <a:t> will restore them from the nations and bring them back to the Land.</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a:t>
            </a:r>
            <a:r>
              <a:rPr lang="en-US" dirty="0" err="1">
                <a:latin typeface="Calibri" charset="0"/>
                <a:ea typeface="ＭＳ Ｐゴシック" charset="0"/>
                <a:cs typeface="ＭＳ Ｐゴシック" charset="0"/>
              </a:rPr>
              <a:t>not"all</a:t>
            </a:r>
            <a:r>
              <a:rPr lang="en-US" dirty="0">
                <a:latin typeface="Calibri" charset="0"/>
                <a:ea typeface="ＭＳ Ｐゴシック" charset="0"/>
                <a:cs typeface="ＭＳ Ｐゴシック" charset="0"/>
              </a:rPr>
              <a:t>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Common-386</a:t>
            </a:r>
          </a:p>
          <a:p>
            <a:r>
              <a:rPr lang="en-US" sz="1200" b="1" baseline="0" dirty="0">
                <a:latin typeface="Arial" panose="020B0604020202020204" pitchFamily="34" charset="0"/>
                <a:ea typeface="ＭＳ Ｐゴシック" charset="0"/>
                <a:cs typeface="Arial" panose="020B0604020202020204" pitchFamily="34" charset="0"/>
              </a:rPr>
              <a:t>BE-24-Jeremiah-60</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Covenants-29</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NS-19-Hebrews-335</a:t>
            </a:r>
            <a:endParaRPr lang="en-US" sz="1200" b="1" dirty="0">
              <a:latin typeface="Arial" panose="020B0604020202020204" pitchFamily="34" charset="0"/>
              <a:ea typeface="ＭＳ Ｐゴシック" charset="0"/>
              <a:cs typeface="Arial" panose="020B0604020202020204" pitchFamily="34" charset="0"/>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Common-387</a:t>
            </a:r>
          </a:p>
          <a:p>
            <a:r>
              <a:rPr lang="en-US" sz="1200" b="1" baseline="0" dirty="0">
                <a:latin typeface="Arial" panose="020B0604020202020204" pitchFamily="34" charset="0"/>
                <a:ea typeface="ＭＳ Ｐゴシック" charset="0"/>
                <a:cs typeface="Arial" panose="020B0604020202020204" pitchFamily="34" charset="0"/>
              </a:rPr>
              <a:t>BE-24-Jeremiah-61</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Covenants-30</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b="1" dirty="0">
                <a:latin typeface="Arial" panose="020B0604020202020204" pitchFamily="34" charset="0"/>
                <a:ea typeface="ＭＳ Ｐゴシック" charset="0"/>
                <a:cs typeface="Arial" panose="020B0604020202020204" pitchFamily="34" charset="0"/>
              </a:rPr>
              <a:t>A pastor once announced to his congregation, •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Next week I will speak on the topic of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[Animate slide and read vv. 35-37]</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b="1"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Common-383</a:t>
            </a:r>
          </a:p>
          <a:p>
            <a:r>
              <a:rPr lang="en-US" dirty="0">
                <a:latin typeface="Calibri" charset="0"/>
                <a:ea typeface="ＭＳ Ｐゴシック" charset="0"/>
                <a:cs typeface="ＭＳ Ｐゴシック" charset="0"/>
              </a:rPr>
              <a:t>ES-25-Shared Land Theology-31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algn="r" eaLnBrk="1" hangingPunct="1"/>
            <a:r>
              <a:rPr lang="ar-JO" sz="1200" b="1" kern="1200" dirty="0">
                <a:solidFill>
                  <a:schemeClr val="tx1"/>
                </a:solidFill>
                <a:effectLst/>
                <a:latin typeface="Arial" panose="020B0604020202020204" pitchFamily="34"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dirty="0"/>
              <a:t>Common-426</a:t>
            </a:r>
          </a:p>
          <a:p>
            <a:pPr algn="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NS-01-Matt1-14-</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113
</a:t>
            </a:r>
            <a:r>
              <a:rPr lang="en-US" sz="1200" b="1" kern="1200" dirty="0">
                <a:solidFill>
                  <a:schemeClr val="tx1"/>
                </a:solidFill>
                <a:effectLst/>
                <a:latin typeface="Arial" panose="020B0604020202020204" pitchFamily="34" charset="0"/>
                <a:ea typeface="ＭＳ Ｐゴシック" charset="-128"/>
                <a:cs typeface="ＭＳ Ｐゴシック" charset="-128"/>
              </a:rPr>
              <a:t>NS-01-Matt15-28-</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85
</a:t>
            </a:r>
            <a:r>
              <a:rPr lang="en-US" sz="1200" b="1" kern="1200" dirty="0">
                <a:solidFill>
                  <a:schemeClr val="tx1"/>
                </a:solidFill>
                <a:effectLst/>
                <a:latin typeface="Arial" panose="020B0604020202020204" pitchFamily="34" charset="0"/>
                <a:ea typeface="ＭＳ Ｐゴシック" charset="-128"/>
                <a:cs typeface="ＭＳ Ｐゴシック" charset="-128"/>
              </a:rPr>
              <a:t>NS-05-Acts1-2-</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122</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1" dirty="0">
              <a:effectLst/>
              <a:cs typeface="Arial" panose="020B0604020202020204" pitchFamily="34" charset="0"/>
            </a:endParaRPr>
          </a:p>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 يُظهِر هذا الرسم البيانيُّ أيضًا أنَّ العهد الجديد قد حلَّ محلَّ العهد القديم (الموسويّ).</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1" dirty="0">
              <a:effectLst/>
              <a:cs typeface="Arial" panose="020B0604020202020204" pitchFamily="34" charset="0"/>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BS-14-OT_Literature-55</a:t>
            </a:r>
          </a:p>
          <a:p>
            <a:pPr eaLnBrk="1" hangingPunct="1"/>
            <a:r>
              <a:rPr lang="en-US" altLang="zh-CN" b="1" dirty="0">
                <a:latin typeface="Arial" panose="020B0604020202020204" pitchFamily="34" charset="0"/>
                <a:ea typeface="SimSun" charset="0"/>
                <a:cs typeface="SimSun" charset="0"/>
              </a:rPr>
              <a:t>BT-01-OT Biblical Theology-25</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LC-01-Intro-40</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Theology-40 &amp; 103</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OS-05-Deut-279, 300</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NS-09-Gal-148-p9g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NS-27-Rev20-22-slide 189</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a:p>
            <a:pPr eaLnBrk="1" hangingPunct="1"/>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104748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131759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b="1" dirty="0">
                <a:cs typeface="Arial" panose="020B0604020202020204" pitchFamily="34" charset="0"/>
              </a:rPr>
              <a:t>Nineveh repented 100 years earlier </a:t>
            </a:r>
            <a:r>
              <a:rPr lang="en-US" dirty="0"/>
              <a:t>than Nahum </a:t>
            </a:r>
            <a:r>
              <a:rPr lang="ar-JO" b="1" dirty="0">
                <a:cs typeface="Arial" panose="020B0604020202020204" pitchFamily="34" charset="0"/>
              </a:rPr>
              <a:t>under Jonah but then went back to its sin.</a:t>
            </a:r>
          </a:p>
          <a:p>
            <a:r>
              <a:rPr lang="ar-JO" b="1" dirty="0">
                <a:cs typeface="Arial" panose="020B0604020202020204" pitchFamily="34" charset="0"/>
              </a:rPr>
              <a:t>Assyrians invaded Israel 60 years earlier</a:t>
            </a:r>
            <a:r>
              <a:rPr lang="en-US" dirty="0"/>
              <a:t> than Nahum during Isaiah's day </a:t>
            </a:r>
            <a:r>
              <a:rPr lang="ar-JO" b="1" dirty="0">
                <a:cs typeface="Arial" panose="020B0604020202020204" pitchFamily="34" charset="0"/>
              </a:rPr>
              <a:t>and scattered the people.</a:t>
            </a:r>
          </a:p>
          <a:p>
            <a:r>
              <a:rPr lang="ar-JO" b="1" dirty="0">
                <a:cs typeface="Arial" panose="020B0604020202020204" pitchFamily="34" charset="0"/>
              </a:rPr>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ES-29-Antisemitism-14</a:t>
            </a:r>
          </a:p>
          <a:p>
            <a:r>
              <a:rPr lang="en-US" dirty="0">
                <a:latin typeface="Times New Roman" charset="0"/>
                <a:ea typeface="ＭＳ Ｐゴシック" charset="0"/>
                <a:cs typeface="ＭＳ Ｐゴシック" charset="0"/>
              </a:rPr>
              <a:t>OS-23-Isaiah1-12-slide 113</a:t>
            </a:r>
          </a:p>
          <a:p>
            <a:r>
              <a:rPr lang="en-US" dirty="0">
                <a:latin typeface="Times New Roman" charset="0"/>
                <a:ea typeface="ＭＳ Ｐゴシック" charset="0"/>
                <a:cs typeface="ＭＳ Ｐゴシック" charset="0"/>
              </a:rPr>
              <a:t>OS-34-Nahum-38</a:t>
            </a:r>
          </a:p>
        </p:txBody>
      </p:sp>
    </p:spTree>
    <p:extLst>
      <p:ext uri="{BB962C8B-B14F-4D97-AF65-F5344CB8AC3E}">
        <p14:creationId xmlns:p14="http://schemas.microsoft.com/office/powerpoint/2010/main" val="10161173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a:t>
            </a:r>
            <a:r>
              <a:rPr lang="ar-SA" sz="1200" kern="1200" dirty="0">
                <a:solidFill>
                  <a:schemeClr val="tx1"/>
                </a:solidFill>
                <a:effectLst/>
                <a:latin typeface="Times New Roman" pitchFamily="-112" charset="0"/>
                <a:ea typeface="ＭＳ Ｐゴシック" charset="-128"/>
                <a:cs typeface="ＭＳ Ｐゴシック" charset="-128"/>
              </a:rPr>
              <a:t>غلاطية</a:t>
            </a:r>
            <a:r>
              <a:rPr lang="en-SG" sz="1200" kern="1200" dirty="0">
                <a:solidFill>
                  <a:schemeClr val="tx1"/>
                </a:solidFill>
                <a:effectLst/>
                <a:latin typeface="Times New Roman" pitchFamily="-112" charset="0"/>
                <a:ea typeface="ＭＳ Ｐゴシック" charset="-128"/>
                <a:cs typeface="ＭＳ Ｐゴシック" charset="-128"/>
              </a:rPr>
              <a:t>,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a:t>
            </a:r>
            <a:r>
              <a:rPr lang="en-US" sz="1200" kern="1200" dirty="0">
                <a:solidFill>
                  <a:schemeClr val="tx1"/>
                </a:solidFill>
                <a:effectLst/>
                <a:latin typeface="Times New Roman" pitchFamily="-112" charset="0"/>
                <a:ea typeface="ＭＳ Ｐゴシック" charset="-128"/>
                <a:cs typeface="ＭＳ Ｐゴシック" charset="-128"/>
              </a:rPr>
              <a:t>Galatians</a:t>
            </a:r>
            <a:r>
              <a:rPr lang="en-SG" sz="1200" kern="1200" dirty="0">
                <a:solidFill>
                  <a:schemeClr val="tx1"/>
                </a:solidFill>
                <a:effectLst/>
                <a:latin typeface="Times New Roman" pitchFamily="-112" charset="0"/>
                <a:ea typeface="ＭＳ Ｐゴシック" charset="-128"/>
                <a:cs typeface="ＭＳ Ｐゴシック" charset="-128"/>
              </a:rPr>
              <a:t>,”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81532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66681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6236303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(Joel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111257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009965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20702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verse teaches that, at the return of Christ when the prosperity of Israel is restored and the nations judged (</a:t>
            </a:r>
            <a:r>
              <a:rPr lang="ar-SA" b="1" dirty="0" err="1">
                <a:latin typeface="Arial" panose="020B0604020202020204" pitchFamily="34" charset="0"/>
                <a:cs typeface="Arial" panose="020B0604020202020204" pitchFamily="34" charset="0"/>
              </a:rPr>
              <a:t>يوئيل</a:t>
            </a:r>
            <a:r>
              <a:rPr lang="en-US" b="1" dirty="0">
                <a:latin typeface="Arial" panose="020B0604020202020204" pitchFamily="34" charset="0"/>
                <a:cs typeface="Arial" panose="020B0604020202020204" pitchFamily="34" charset="0"/>
              </a:rPr>
              <a:t> 3:1-2a), Gentile armies will be judged for three crimes:</a:t>
            </a:r>
          </a:p>
          <a:p>
            <a:pPr marL="228600" indent="-228600">
              <a:buAutoNum type="arabicParenBoth"/>
            </a:pPr>
            <a:r>
              <a:rPr lang="en-US" b="1" dirty="0">
                <a:latin typeface="Arial" panose="020B0604020202020204" pitchFamily="34" charset="0"/>
                <a:cs typeface="Arial" panose="020B0604020202020204" pitchFamily="34" charset="0"/>
              </a:rPr>
              <a:t>Harming Israel</a:t>
            </a:r>
          </a:p>
          <a:p>
            <a:pPr marL="228600" indent="-228600">
              <a:buAutoNum type="arabicParenBoth"/>
            </a:pPr>
            <a:r>
              <a:rPr lang="en-US" b="1"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b="1"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4691028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30593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441594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394404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a:p>
            <a:endParaRPr lang="en-US" dirty="0"/>
          </a:p>
        </p:txBody>
      </p:sp>
    </p:spTree>
    <p:extLst>
      <p:ext uri="{BB962C8B-B14F-4D97-AF65-F5344CB8AC3E}">
        <p14:creationId xmlns:p14="http://schemas.microsoft.com/office/powerpoint/2010/main" val="17914657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04E26-817F-FB42-A268-1F039CC5C6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ES Eschatology (Future) in Arabic</a:t>
            </a:r>
          </a:p>
          <a:p>
            <a:r>
              <a:rPr lang="en-US" dirty="0"/>
              <a:t>______________</a:t>
            </a:r>
          </a:p>
          <a:p>
            <a:r>
              <a:rPr lang="en-US" dirty="0"/>
              <a:t>Common-</a:t>
            </a:r>
            <a:r>
              <a:rPr lang="en-US" b="1" dirty="0">
                <a:latin typeface="Arial" panose="020B0604020202020204" pitchFamily="34" charset="0"/>
                <a:ea typeface="ＭＳ Ｐゴシック" charset="0"/>
              </a:rPr>
              <a:t>20</a:t>
            </a:r>
            <a:endParaRPr lang="en-US" dirty="0"/>
          </a:p>
        </p:txBody>
      </p:sp>
    </p:spTree>
    <p:extLst>
      <p:ext uri="{BB962C8B-B14F-4D97-AF65-F5344CB8AC3E}">
        <p14:creationId xmlns:p14="http://schemas.microsoft.com/office/powerpoint/2010/main" val="181687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"Some time later King Xerxes promoted Haman son of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Hammedatha</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the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Agagite</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over all the other nobles, making him the most powerful official in the empire.  </a:t>
            </a:r>
            <a:r>
              <a:rPr lang="en-SG" sz="1200" b="1" u="none" strike="noStrike" kern="1200" baseline="30000" dirty="0">
                <a:solidFill>
                  <a:schemeClr val="tx1"/>
                </a:solidFill>
                <a:latin typeface="Arial" panose="020B0604020202020204" pitchFamily="34" charset="0"/>
                <a:ea typeface="+mn-ea"/>
                <a:cs typeface="Arial" panose="020B0604020202020204" pitchFamily="34" charset="0"/>
              </a:rPr>
              <a:t>2</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All the king’s officials would bow down before Haman to show him respect whenever he passed by, for so the king had commanded. But Mordecai refused to bow down or show him respect" (3:1-2 NLT).</a:t>
            </a:r>
          </a:p>
          <a:p>
            <a:endParaRPr lang="en-SG" sz="1200" b="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u="none" strike="noStrike" kern="1200" baseline="0" dirty="0">
                <a:solidFill>
                  <a:schemeClr val="tx1"/>
                </a:solidFill>
                <a:latin typeface="Arial" panose="020B0604020202020204" pitchFamily="34" charset="0"/>
                <a:ea typeface="+mn-ea"/>
                <a:cs typeface="Arial" panose="020B0604020202020204" pitchFamily="34" charset="0"/>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(John A. Martin, "Esther," Bible Knowledge Commentary, 1:705).</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4C3CA6-A6ED-7D4E-AD6D-25B2203D61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Image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r>
              <a:rPr lang="en-US" dirty="0">
                <a:cs typeface="ＭＳ Ｐゴシック" charset="0"/>
              </a:rPr>
              <a:t>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See 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Historians say Inquisition wasn't that bad</a:t>
            </a:r>
          </a:p>
          <a:p>
            <a:r>
              <a:rPr lang="en-US" i="1" dirty="0">
                <a:hlinkClick r:id="rId3"/>
              </a:rPr>
              <a:t>Sophie Arie</a:t>
            </a:r>
            <a:r>
              <a:rPr lang="en-US" i="1" dirty="0"/>
              <a:t> in Rome</a:t>
            </a:r>
          </a:p>
          <a:p>
            <a:r>
              <a:rPr lang="en-US" dirty="0"/>
              <a:t>Wed 16 Jun 2004 02.00 BST</a:t>
            </a:r>
          </a:p>
          <a:p>
            <a:r>
              <a:rPr lang="en-US" dirty="0"/>
              <a:t>https://</a:t>
            </a:r>
            <a:r>
              <a:rPr lang="en-US" dirty="0" err="1"/>
              <a:t>www.theguardian.com</a:t>
            </a:r>
            <a:r>
              <a:rPr lang="en-US" dirty="0"/>
              <a:t>/world/2004/</a:t>
            </a:r>
            <a:r>
              <a:rPr lang="en-US" dirty="0" err="1"/>
              <a:t>jun</a:t>
            </a:r>
            <a:r>
              <a:rPr lang="en-US" dirty="0"/>
              <a:t>/16/</a:t>
            </a:r>
            <a:r>
              <a:rPr lang="en-US" dirty="0" err="1"/>
              <a:t>artsandhumanities.internationaleducationnews</a:t>
            </a:r>
            <a:endParaRPr lang="en-US" dirty="0"/>
          </a:p>
          <a:p>
            <a:endParaRPr lang="en-US" dirty="0">
              <a:cs typeface="ＭＳ Ｐゴシック" charset="0"/>
            </a:endParaRP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endParaRPr lang="en-US" dirty="0">
              <a:cs typeface="ＭＳ Ｐゴシック" charset="0"/>
            </a:endParaRPr>
          </a:p>
          <a:p>
            <a:endParaRPr lang="en-US" dirty="0">
              <a:cs typeface="ＭＳ Ｐゴシック" charset="0"/>
            </a:endParaRPr>
          </a:p>
          <a:p>
            <a:r>
              <a:rPr lang="en-US" dirty="0">
                <a:cs typeface="ＭＳ Ｐゴシック" charset="0"/>
              </a:rPr>
              <a:t>Full article:</a:t>
            </a:r>
          </a:p>
          <a:p>
            <a:r>
              <a:rPr lang="en-US" dirty="0"/>
              <a:t>For centuries people were burned at the stake, stretched to death or otherwise tortured for failing to be Roman Catholic. But, if research released by the Vatican is right, the Inquisition was not as bad as one might think.</a:t>
            </a:r>
          </a:p>
          <a:p>
            <a:r>
              <a:rPr lang="en-US" dirty="0"/>
              <a:t>According to the documents from Vatican archives relating to the trials of Jews, Muslims, Cathars, witches, scientists and other non-Catholics in </a:t>
            </a:r>
            <a:r>
              <a:rPr lang="en-US" dirty="0">
                <a:hlinkClick r:id="rId4"/>
              </a:rPr>
              <a:t>Europe</a:t>
            </a:r>
            <a:r>
              <a:rPr lang="en-US" dirty="0"/>
              <a:t> between the 13th and the 19th centuries, the number actually killed or tortured into confession during the Inquisition was far fewer than previously thought.</a:t>
            </a: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p>
          <a:p>
            <a:r>
              <a:rPr lang="en-US" dirty="0"/>
              <a:t>But according to Professor Agostino Borromeo, a historian of </a:t>
            </a:r>
            <a:r>
              <a:rPr lang="en-US" dirty="0">
                <a:hlinkClick r:id="rId5"/>
              </a:rPr>
              <a:t>Catholicism</a:t>
            </a:r>
            <a:r>
              <a:rPr lang="en-US" dirty="0"/>
              <a:t> at the Sapienza University in Rome and curator of the 783-page volume released yesterday, only 1% of the 125,000 people tried by church tribunals as suspected heretics in Spain were executed.</a:t>
            </a:r>
          </a:p>
          <a:p>
            <a:r>
              <a:rPr lang="en-US" dirty="0"/>
              <a:t>Other experts told journalists at the Vatican yesterday that many of the thousands of executions conventionally attributed to the church were in fact carried out by non-church tribunals.</a:t>
            </a:r>
          </a:p>
          <a:p>
            <a:r>
              <a:rPr lang="en-US" dirty="0"/>
              <a:t>What the church initiated as a strictly regulated process, in which torture was allowed for only 15 minutes and in the presence of a doctor, got out of hand when other bodies were involved.</a:t>
            </a:r>
          </a:p>
          <a:p>
            <a:r>
              <a:rPr lang="en-US" dirty="0"/>
              <a:t>The church does not deny its responsibility for atrocities committed by Catholics in its name. In 2000 the Pope publicly </a:t>
            </a:r>
            <a:r>
              <a:rPr lang="en-US" dirty="0" err="1"/>
              <a:t>apologised</a:t>
            </a:r>
            <a:r>
              <a:rPr lang="en-US" dirty="0"/>
              <a:t> for the unnecessary "violence" used.</a:t>
            </a:r>
          </a:p>
          <a:p>
            <a:r>
              <a:rPr lang="en-US" dirty="0"/>
              <a:t>But he is not keen to be made to repent for sins the Vatican can prove it did not commit.</a:t>
            </a:r>
          </a:p>
          <a:p>
            <a:r>
              <a:rPr lang="en-US" dirty="0"/>
              <a:t>"Before seeking pardon, it is necessary to have a precise knowledge of the facts," he wrote in a letter released yesterday, in which he expressed his "strong appreciation" of the research.</a:t>
            </a:r>
          </a:p>
          <a:p>
            <a:r>
              <a:rPr lang="en-US" dirty="0"/>
              <a:t>"The image of the Inquisition represents almost the symbol ... of scandal," he wrote.</a:t>
            </a:r>
          </a:p>
          <a:p>
            <a:r>
              <a:rPr lang="en-US" dirty="0"/>
              <a:t>Cardinal Georges Cottier, a Vatican theologian, said: "You can't ask pardon for deeds which aren't there."</a:t>
            </a:r>
          </a:p>
          <a:p>
            <a:r>
              <a:rPr lang="en-US" dirty="0"/>
              <a:t>European and North American historians have been searching the archives since a Vatican conference on the Inquisition in 1998.</a:t>
            </a:r>
          </a:p>
          <a:p>
            <a:r>
              <a:rPr lang="en-US" dirty="0"/>
              <a:t>Their findings support the recent theories of some independent historians that the Spanish Inquisition has been exaggerated into a kind of legend.</a:t>
            </a:r>
          </a:p>
          <a:p>
            <a:r>
              <a:rPr lang="en-US" dirty="0"/>
              <a:t>European school histories are filled with images of torture used to force heretics to confess in </a:t>
            </a:r>
            <a:r>
              <a:rPr lang="en-US" dirty="0">
                <a:hlinkClick r:id="rId6"/>
              </a:rPr>
              <a:t>Spain</a:t>
            </a:r>
            <a:r>
              <a:rPr lang="en-US" dirty="0"/>
              <a:t>, France, Italy and Portugal.</a:t>
            </a:r>
          </a:p>
          <a:p>
            <a:r>
              <a:rPr lang="en-US" dirty="0"/>
              <a:t>Pope Gregory IX instituted the papal inquisition in 1231 for the apprehension and trial of heretics, initially the Cathars.</a:t>
            </a:r>
          </a:p>
          <a:p>
            <a:r>
              <a:rPr lang="en-US" dirty="0"/>
              <a:t>Inquisitors sought out those with hidden heretic beliefs as well as anyone reading banned books or teaching non-Catholic beliefs.</a:t>
            </a:r>
          </a:p>
          <a:p>
            <a:r>
              <a:rPr lang="en-US" dirty="0"/>
              <a:t>In 1633 the Italian scientist Galileo Galilei was imprisoned for expounding the Copernican theory that the Sun is the centre of the universe and the Earth rotates around it.</a:t>
            </a:r>
          </a:p>
          <a:p>
            <a:r>
              <a:rPr lang="en-US" dirty="0"/>
              <a:t>The theory was formally declared a heresy. Galileo died under house arrest.</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www.dw.com</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/en/one-in-four-</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germans</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-hold-</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anti-semitic</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-beliefs-study-finds/a-50958589</a:t>
            </a: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AD6398C-483D-4A57-A350-EE1F2DF6F5F1}" type="slidenum">
              <a:rPr lang="en-SG" smtClean="0"/>
              <a:t>5</a:t>
            </a:fld>
            <a:endParaRPr lang="en-SG"/>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Notice how the word "Israel" does not even appear on this UN Map test.</a:t>
            </a:r>
          </a:p>
          <a:p>
            <a:r>
              <a:rPr lang="en-US" b="0" dirty="0">
                <a:latin typeface="Arial" panose="020B0604020202020204" pitchFamily="34" charset="0"/>
                <a:cs typeface="Arial" panose="020B0604020202020204" pitchFamily="34" charset="0"/>
              </a:rPr>
              <a:t>____________</a:t>
            </a:r>
          </a:p>
          <a:p>
            <a:r>
              <a:rPr lang="en-US" b="0" dirty="0">
                <a:latin typeface="Arial" panose="020B0604020202020204" pitchFamily="34" charset="0"/>
                <a:cs typeface="Arial" panose="020B0604020202020204" pitchFamily="34" charset="0"/>
              </a:rPr>
              <a:t>ES-29-How the Nations Treat Israel-56</a:t>
            </a:r>
          </a:p>
          <a:p>
            <a:r>
              <a:rPr lang="en-US" b="0" dirty="0">
                <a:latin typeface="Arial" panose="020B0604020202020204" pitchFamily="34" charset="0"/>
                <a:cs typeface="Arial" panose="020B0604020202020204" pitchFamily="34" charset="0"/>
              </a:rPr>
              <a:t>MI-05-Middle East Update-18</a:t>
            </a:r>
          </a:p>
          <a:p>
            <a:r>
              <a:rPr lang="en-US" b="0" dirty="0">
                <a:latin typeface="Arial" panose="020B0604020202020204" pitchFamily="34" charset="0"/>
                <a:cs typeface="Arial" panose="020B0604020202020204" pitchFamily="34" charset="0"/>
              </a:rPr>
              <a:t>OS-29-Joel-125</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www.aei.org</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wng.org</a:t>
            </a:r>
            <a:r>
              <a:rPr lang="en-US" sz="1200" b="1" kern="0" dirty="0">
                <a:effectLst/>
                <a:latin typeface="Arial" panose="020B0604020202020204" pitchFamily="34"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rPr>
              <a:t>Ethnic cleansing?</a:t>
            </a:r>
          </a:p>
          <a:p>
            <a:pPr>
              <a:spcBef>
                <a:spcPct val="0"/>
              </a:spcBef>
            </a:pPr>
            <a:r>
              <a:rPr lang="en-US" dirty="0">
                <a:latin typeface="Calibri" charset="0"/>
              </a:rPr>
              <a:t>Let's look at the numbers and ask again - who's</a:t>
            </a:r>
          </a:p>
          <a:p>
            <a:pPr>
              <a:spcBef>
                <a:spcPct val="0"/>
              </a:spcBef>
            </a:pPr>
            <a:r>
              <a:rPr lang="en-US" dirty="0">
                <a:latin typeface="Calibri" charset="0"/>
              </a:rPr>
              <a:t>ethnically cleansing whom?</a:t>
            </a:r>
          </a:p>
          <a:p>
            <a:pPr>
              <a:spcBef>
                <a:spcPct val="0"/>
              </a:spcBef>
            </a:pPr>
            <a:r>
              <a:rPr lang="en-US" dirty="0">
                <a:latin typeface="Calibri" charset="0"/>
              </a:rPr>
              <a:t>Sources:</a:t>
            </a:r>
          </a:p>
          <a:p>
            <a:pPr>
              <a:spcBef>
                <a:spcPct val="0"/>
              </a:spcBef>
            </a:pPr>
            <a:r>
              <a:rPr lang="en-US" dirty="0">
                <a:latin typeface="Calibri" charset="0"/>
              </a:rPr>
              <a:t>*</a:t>
            </a:r>
          </a:p>
          <a:p>
            <a:pPr>
              <a:spcBef>
                <a:spcPct val="0"/>
              </a:spcBef>
            </a:pPr>
            <a:r>
              <a:rPr lang="en-US" dirty="0">
                <a:latin typeface="Calibri" charset="0"/>
              </a:rPr>
              <a:t>"The Jews of the Middle East and North Africa</a:t>
            </a:r>
          </a:p>
          <a:p>
            <a:pPr>
              <a:spcBef>
                <a:spcPct val="0"/>
              </a:spcBef>
            </a:pPr>
            <a:r>
              <a:rPr lang="en-US" dirty="0">
                <a:latin typeface="Calibri" charset="0"/>
              </a:rPr>
              <a:t>in Modern Times". Michael Menachem </a:t>
            </a:r>
            <a:r>
              <a:rPr lang="en-US" dirty="0" err="1">
                <a:latin typeface="Calibri" charset="0"/>
              </a:rPr>
              <a:t>Laskier</a:t>
            </a:r>
            <a:r>
              <a:rPr lang="en-US" dirty="0">
                <a:latin typeface="Calibri" charset="0"/>
              </a:rPr>
              <a:t>.</a:t>
            </a:r>
          </a:p>
          <a:p>
            <a:pPr>
              <a:spcBef>
                <a:spcPct val="0"/>
              </a:spcBef>
            </a:pPr>
            <a:r>
              <a:rPr lang="en-US" dirty="0">
                <a:latin typeface="Calibri" charset="0"/>
              </a:rPr>
              <a:t>*</a:t>
            </a:r>
          </a:p>
          <a:p>
            <a:pPr>
              <a:spcBef>
                <a:spcPct val="0"/>
              </a:spcBef>
            </a:pPr>
            <a:r>
              <a:rPr lang="en-US" dirty="0">
                <a:latin typeface="Calibri" charset="0"/>
              </a:rPr>
              <a:t>'Jewish Refugees from Arab Countries". https://</a:t>
            </a:r>
          </a:p>
          <a:p>
            <a:pPr>
              <a:spcBef>
                <a:spcPct val="0"/>
              </a:spcBef>
            </a:pPr>
            <a:r>
              <a:rPr lang="en-US" dirty="0" err="1">
                <a:latin typeface="Calibri" charset="0"/>
              </a:rPr>
              <a:t>www.jewishvirtuallibrary.org</a:t>
            </a:r>
            <a:r>
              <a:rPr lang="en-US" dirty="0">
                <a:latin typeface="Calibri" charset="0"/>
              </a:rPr>
              <a:t>/</a:t>
            </a:r>
            <a:r>
              <a:rPr lang="en-US" dirty="0" err="1">
                <a:latin typeface="Calibri" charset="0"/>
              </a:rPr>
              <a:t>jewish</a:t>
            </a:r>
            <a:r>
              <a:rPr lang="en-US" dirty="0">
                <a:latin typeface="Calibri" charset="0"/>
              </a:rPr>
              <a:t>-refugees-</a:t>
            </a:r>
          </a:p>
          <a:p>
            <a:pPr>
              <a:spcBef>
                <a:spcPct val="0"/>
              </a:spcBef>
            </a:pPr>
            <a:r>
              <a:rPr lang="en-US" dirty="0">
                <a:latin typeface="Calibri" charset="0"/>
              </a:rPr>
              <a:t>from-</a:t>
            </a:r>
            <a:r>
              <a:rPr lang="en-US" dirty="0" err="1">
                <a:latin typeface="Calibri" charset="0"/>
              </a:rPr>
              <a:t>arab</a:t>
            </a:r>
            <a:r>
              <a:rPr lang="en-US" dirty="0">
                <a:latin typeface="Calibri" charset="0"/>
              </a:rPr>
              <a:t>-countries</a:t>
            </a:r>
          </a:p>
          <a:p>
            <a:pPr>
              <a:spcBef>
                <a:spcPct val="0"/>
              </a:spcBef>
            </a:pPr>
            <a:r>
              <a:rPr lang="en-US" dirty="0">
                <a:latin typeface="Calibri" charset="0"/>
              </a:rPr>
              <a:t>* "The Forgotten Refugees: the causes of the</a:t>
            </a:r>
          </a:p>
          <a:p>
            <a:pPr>
              <a:spcBef>
                <a:spcPct val="0"/>
              </a:spcBef>
            </a:pPr>
            <a:r>
              <a:rPr lang="en-US" dirty="0">
                <a:latin typeface="Calibri" charset="0"/>
              </a:rPr>
              <a:t>post-1948 Jewish Exodus from Arab Countries".</a:t>
            </a:r>
          </a:p>
          <a:p>
            <a:pPr>
              <a:spcBef>
                <a:spcPct val="0"/>
              </a:spcBef>
            </a:pPr>
            <a:r>
              <a:rPr lang="en-US" dirty="0">
                <a:latin typeface="Calibri" charset="0"/>
              </a:rPr>
              <a:t>Philip Mendes.</a:t>
            </a:r>
          </a:p>
          <a:p>
            <a:pPr>
              <a:spcBef>
                <a:spcPct val="0"/>
              </a:spcBef>
            </a:pPr>
            <a:r>
              <a:rPr lang="en-US" dirty="0">
                <a:latin typeface="Calibri" charset="0"/>
              </a:rPr>
              <a:t>* "The Jews 01 Arab Lands: A History and Source</a:t>
            </a:r>
          </a:p>
          <a:p>
            <a:pPr>
              <a:spcBef>
                <a:spcPct val="0"/>
              </a:spcBef>
            </a:pPr>
            <a:r>
              <a:rPr lang="en-US" dirty="0">
                <a:latin typeface="Calibri" charset="0"/>
              </a:rPr>
              <a:t>Book". Norman A. Stillman.</a:t>
            </a:r>
          </a:p>
          <a:p>
            <a:pPr>
              <a:spcBef>
                <a:spcPct val="0"/>
              </a:spcBef>
            </a:pPr>
            <a:r>
              <a:rPr lang="en-US" dirty="0">
                <a:latin typeface="Calibri" charset="0"/>
              </a:rPr>
              <a:t>* "Census</a:t>
            </a:r>
          </a:p>
          <a:p>
            <a:pPr>
              <a:spcBef>
                <a:spcPct val="0"/>
              </a:spcBef>
            </a:pPr>
            <a:r>
              <a:rPr lang="en-US" dirty="0">
                <a:latin typeface="Calibri" charset="0"/>
              </a:rPr>
              <a:t>Israel Central Bureau of Statistics".</a:t>
            </a:r>
          </a:p>
          <a:p>
            <a:pPr>
              <a:spcBef>
                <a:spcPct val="0"/>
              </a:spcBef>
            </a:pPr>
            <a:r>
              <a:rPr lang="en-US" dirty="0">
                <a:latin typeface="Calibri" charset="0"/>
              </a:rPr>
              <a:t>https://</a:t>
            </a:r>
            <a:r>
              <a:rPr lang="en-US" dirty="0" err="1">
                <a:latin typeface="Calibri" charset="0"/>
              </a:rPr>
              <a:t>www.cbs.gov.il</a:t>
            </a:r>
            <a:r>
              <a:rPr lang="en-US" dirty="0">
                <a:latin typeface="Calibri" charset="0"/>
              </a:rPr>
              <a:t>/he/</a:t>
            </a:r>
            <a:r>
              <a:rPr lang="en-US" dirty="0" err="1">
                <a:latin typeface="Calibri" charset="0"/>
              </a:rPr>
              <a:t>mediarelease</a:t>
            </a:r>
            <a:r>
              <a:rPr lang="en-US" dirty="0">
                <a:latin typeface="Calibri" charset="0"/>
              </a:rPr>
              <a:t>/</a:t>
            </a:r>
            <a:r>
              <a:rPr lang="en-US" dirty="0" err="1">
                <a:latin typeface="Calibri" charset="0"/>
              </a:rPr>
              <a:t>DocLib</a:t>
            </a:r>
            <a:r>
              <a:rPr lang="en-US" dirty="0">
                <a:latin typeface="Calibri" charset="0"/>
              </a:rPr>
              <a:t>/</a:t>
            </a:r>
          </a:p>
          <a:p>
            <a:pPr>
              <a:spcBef>
                <a:spcPct val="0"/>
              </a:spcBef>
            </a:pPr>
            <a:r>
              <a:rPr lang="en-US" dirty="0">
                <a:latin typeface="Calibri" charset="0"/>
              </a:rPr>
              <a:t>2023/133/11_23_133e.pdf less</a:t>
            </a:r>
          </a:p>
          <a:p>
            <a:pPr>
              <a:spcBef>
                <a:spcPct val="0"/>
              </a:spcBef>
            </a:pPr>
            <a:r>
              <a:rPr lang="en-US" dirty="0">
                <a:latin typeface="Calibri" charset="0"/>
              </a:rPr>
              <a:t>____________</a:t>
            </a:r>
          </a:p>
          <a:p>
            <a:pPr>
              <a:spcBef>
                <a:spcPct val="0"/>
              </a:spcBef>
            </a:pPr>
            <a:r>
              <a:rPr lang="en-US" dirty="0">
                <a:latin typeface="Calibri" charset="0"/>
              </a:rPr>
              <a:t>ES-29-How Nations Treat Israel-66</a:t>
            </a:r>
          </a:p>
          <a:p>
            <a:pPr>
              <a:spcBef>
                <a:spcPct val="0"/>
              </a:spcBef>
            </a:pPr>
            <a:r>
              <a:rPr lang="en-US" dirty="0">
                <a:latin typeface="Calibri" charset="0"/>
              </a:rPr>
              <a:t>OS-23-Isaiah49-59—slide 77</a:t>
            </a:r>
          </a:p>
          <a:p>
            <a:pPr>
              <a:spcBef>
                <a:spcPct val="0"/>
              </a:spcBef>
            </a:pPr>
            <a:endParaRPr lang="en-US" dirty="0">
              <a:latin typeface="Calibri" charset="0"/>
            </a:endParaRPr>
          </a:p>
          <a:p>
            <a:pPr>
              <a:spcBef>
                <a:spcPct val="0"/>
              </a:spcBef>
            </a:pPr>
            <a:r>
              <a:rPr lang="en-US" dirty="0">
                <a:latin typeface="Calibri" charset="0"/>
              </a:rPr>
              <a:t>https://</a:t>
            </a:r>
            <a:r>
              <a:rPr lang="en-US" dirty="0" err="1">
                <a:latin typeface="Calibri" charset="0"/>
              </a:rPr>
              <a:t>twitter.com</a:t>
            </a:r>
            <a:r>
              <a:rPr lang="en-US" dirty="0">
                <a:latin typeface="Calibri" charset="0"/>
              </a:rPr>
              <a:t>/</a:t>
            </a:r>
            <a:r>
              <a:rPr lang="en-US" dirty="0" err="1">
                <a:latin typeface="Calibri" charset="0"/>
              </a:rPr>
              <a:t>asifbhandari</a:t>
            </a:r>
            <a:r>
              <a:rPr lang="en-US" dirty="0">
                <a:latin typeface="Calibri" charset="0"/>
              </a:rPr>
              <a:t>/status/1727436357327593801</a:t>
            </a: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54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30617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dirty="0"/>
              <a:t>The popular depiction of the so-called loss of Palestinian land has many problems.</a:t>
            </a:r>
          </a:p>
          <a:p>
            <a:pPr algn="l"/>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730671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89</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97</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98</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b="1"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8.xml"/><Relationship Id="rId4" Type="http://schemas.openxmlformats.org/officeDocument/2006/relationships/image" Target="../media/image12.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C8B9081-9FA4-C749-B377-7F0D0C7F84E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E419DB5-B62D-F948-97A8-2A021FCD036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D309095-E2F1-D14D-8CEA-27900A3FB3B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416C3312-98A1-8941-8FC0-5FC255147CCF}"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379AD300-47C8-AA40-932C-2671B134E9B3}"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FA99122-805C-414E-8861-63DF805A8B9A}"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E912391-36D3-A24F-A247-B6EDADB4CD58}"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307D6C1-26DE-774A-AB06-C79CFFDFE377}"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01F901D-6BC8-1D4D-889F-FC74B46DBE6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A49B3FE-370C-8940-A831-05F018C209BE}"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4B538EA-CBB2-7D44-B30A-F37DB512087D}"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E9052A9D-B530-474D-9C99-7809E92A31F1}"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smtClean="0">
                <a:solidFill>
                  <a:srgbClr val="000000"/>
                </a:solidFill>
              </a:rPr>
              <a:pPr defTabSz="914400" eaLnBrk="0" fontAlgn="base" hangingPunct="0">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8746E5B-B59E-E047-88A3-359310E3E0C8}" type="slidenum">
              <a:rPr lang="en-US" smtClean="0"/>
              <a:pPr>
                <a:defRPr/>
              </a:pPr>
              <a:t>‹#›</a:t>
            </a:fld>
            <a:endParaRPr lang="en-US" dirty="0"/>
          </a:p>
        </p:txBody>
      </p:sp>
    </p:spTree>
    <p:extLst>
      <p:ext uri="{BB962C8B-B14F-4D97-AF65-F5344CB8AC3E}">
        <p14:creationId xmlns:p14="http://schemas.microsoft.com/office/powerpoint/2010/main" val="23651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0BA77A1-8FE4-9447-AC36-0CAB267E9059}" type="slidenum">
              <a:rPr lang="en-US" smtClean="0"/>
              <a:pPr>
                <a:defRPr/>
              </a:pPr>
              <a:t>‹#›</a:t>
            </a:fld>
            <a:endParaRPr lang="en-US" dirty="0"/>
          </a:p>
        </p:txBody>
      </p:sp>
    </p:spTree>
    <p:extLst>
      <p:ext uri="{BB962C8B-B14F-4D97-AF65-F5344CB8AC3E}">
        <p14:creationId xmlns:p14="http://schemas.microsoft.com/office/powerpoint/2010/main" val="4455752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F3312E9F-FD4F-0D40-8BF6-C466090AC8C1}" type="slidenum">
              <a:rPr lang="en-US" smtClean="0"/>
              <a:pPr>
                <a:defRPr/>
              </a:pPr>
              <a:t>‹#›</a:t>
            </a:fld>
            <a:endParaRPr lang="en-US" dirty="0"/>
          </a:p>
        </p:txBody>
      </p:sp>
    </p:spTree>
    <p:extLst>
      <p:ext uri="{BB962C8B-B14F-4D97-AF65-F5344CB8AC3E}">
        <p14:creationId xmlns:p14="http://schemas.microsoft.com/office/powerpoint/2010/main" val="9278069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86DABECC-A182-C44A-969F-083368A0340B}" type="slidenum">
              <a:rPr lang="en-US" smtClean="0"/>
              <a:pPr>
                <a:defRPr/>
              </a:pPr>
              <a:t>‹#›</a:t>
            </a:fld>
            <a:endParaRPr lang="en-US" dirty="0"/>
          </a:p>
        </p:txBody>
      </p:sp>
    </p:spTree>
    <p:extLst>
      <p:ext uri="{BB962C8B-B14F-4D97-AF65-F5344CB8AC3E}">
        <p14:creationId xmlns:p14="http://schemas.microsoft.com/office/powerpoint/2010/main" val="446260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CA9A223-6634-524E-8F5C-033FA7A715FA}" type="slidenum">
              <a:rPr lang="en-US" smtClean="0"/>
              <a:pPr>
                <a:defRPr/>
              </a:pPr>
              <a:t>‹#›</a:t>
            </a:fld>
            <a:endParaRPr lang="en-US" dirty="0"/>
          </a:p>
        </p:txBody>
      </p:sp>
    </p:spTree>
    <p:extLst>
      <p:ext uri="{BB962C8B-B14F-4D97-AF65-F5344CB8AC3E}">
        <p14:creationId xmlns:p14="http://schemas.microsoft.com/office/powerpoint/2010/main" val="8913222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B89444F9-C725-1F47-BBD5-8E101D7F0ABD}" type="slidenum">
              <a:rPr lang="en-US" smtClean="0"/>
              <a:pPr>
                <a:defRPr/>
              </a:pPr>
              <a:t>‹#›</a:t>
            </a:fld>
            <a:endParaRPr lang="en-US" dirty="0"/>
          </a:p>
        </p:txBody>
      </p:sp>
    </p:spTree>
    <p:extLst>
      <p:ext uri="{BB962C8B-B14F-4D97-AF65-F5344CB8AC3E}">
        <p14:creationId xmlns:p14="http://schemas.microsoft.com/office/powerpoint/2010/main" val="2657330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9DB53A5-CFD8-EE4A-8954-DBC6ECE96E29}" type="slidenum">
              <a:rPr lang="en-US" smtClean="0"/>
              <a:pPr>
                <a:defRPr/>
              </a:pPr>
              <a:t>‹#›</a:t>
            </a:fld>
            <a:endParaRPr lang="en-US" dirty="0"/>
          </a:p>
        </p:txBody>
      </p:sp>
    </p:spTree>
    <p:extLst>
      <p:ext uri="{BB962C8B-B14F-4D97-AF65-F5344CB8AC3E}">
        <p14:creationId xmlns:p14="http://schemas.microsoft.com/office/powerpoint/2010/main" val="2416723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3DD929EE-20EB-5844-89F3-CA5A64A452B6}" type="slidenum">
              <a:rPr lang="en-US" smtClean="0"/>
              <a:pPr>
                <a:defRPr/>
              </a:pPr>
              <a:t>‹#›</a:t>
            </a:fld>
            <a:endParaRPr lang="en-US" dirty="0"/>
          </a:p>
        </p:txBody>
      </p:sp>
    </p:spTree>
    <p:extLst>
      <p:ext uri="{BB962C8B-B14F-4D97-AF65-F5344CB8AC3E}">
        <p14:creationId xmlns:p14="http://schemas.microsoft.com/office/powerpoint/2010/main" val="37627513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A7CF75A1-9D62-C44B-9D17-B433C5578708}" type="slidenum">
              <a:rPr lang="en-US" smtClean="0"/>
              <a:pPr>
                <a:defRPr/>
              </a:pPr>
              <a:t>‹#›</a:t>
            </a:fld>
            <a:endParaRPr lang="en-US" dirty="0"/>
          </a:p>
        </p:txBody>
      </p:sp>
    </p:spTree>
    <p:extLst>
      <p:ext uri="{BB962C8B-B14F-4D97-AF65-F5344CB8AC3E}">
        <p14:creationId xmlns:p14="http://schemas.microsoft.com/office/powerpoint/2010/main" val="158173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6A5CF4F-4792-4F4E-9B49-361E237C8E4C}" type="slidenum">
              <a:rPr lang="en-US" smtClean="0"/>
              <a:pPr>
                <a:defRPr/>
              </a:pPr>
              <a:t>‹#›</a:t>
            </a:fld>
            <a:endParaRPr lang="en-US" dirty="0"/>
          </a:p>
        </p:txBody>
      </p:sp>
    </p:spTree>
    <p:extLst>
      <p:ext uri="{BB962C8B-B14F-4D97-AF65-F5344CB8AC3E}">
        <p14:creationId xmlns:p14="http://schemas.microsoft.com/office/powerpoint/2010/main" val="228122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AF5FD30-7AE8-2543-A2BA-C511E7D9CEDF}" type="slidenum">
              <a:rPr lang="en-US" smtClean="0"/>
              <a:pPr>
                <a:defRPr/>
              </a:pPr>
              <a:t>‹#›</a:t>
            </a:fld>
            <a:endParaRPr lang="en-US" dirty="0"/>
          </a:p>
        </p:txBody>
      </p:sp>
    </p:spTree>
    <p:extLst>
      <p:ext uri="{BB962C8B-B14F-4D97-AF65-F5344CB8AC3E}">
        <p14:creationId xmlns:p14="http://schemas.microsoft.com/office/powerpoint/2010/main" val="1333838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10CC26C6-7DA8-B14F-BBA5-F8DD03B672B8}" type="slidenum">
              <a:rPr lang="en-US" smtClean="0"/>
              <a:pPr>
                <a:defRPr/>
              </a:pPr>
              <a:t>‹#›</a:t>
            </a:fld>
            <a:endParaRPr lang="en-US" dirty="0"/>
          </a:p>
        </p:txBody>
      </p:sp>
    </p:spTree>
    <p:extLst>
      <p:ext uri="{BB962C8B-B14F-4D97-AF65-F5344CB8AC3E}">
        <p14:creationId xmlns:p14="http://schemas.microsoft.com/office/powerpoint/2010/main" val="33660150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32263726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36167708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1212189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5866114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906054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9829244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1484821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3693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4227062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3524348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32654043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4819280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1359535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727744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146875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054072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13778777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30663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0347454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4512974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3662476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8302398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9672481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13212524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5053560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37061355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619765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66158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5873553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647809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39812611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9632159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390783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2567442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4367585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9222593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9081092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2655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8/19/25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237045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8/19/25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6455054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8/19/25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98649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8/19/25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8854213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8/19/25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6091500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8/19/25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5042968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8/19/25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3670146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8/19/25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97688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8/19/25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1663537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8/19/25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04420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8/19/25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23990885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DBA5CE-ADE6-B643-B31D-64EFA1E8F263}" type="slidenum">
              <a:rPr lang="en-US" smtClean="0"/>
              <a:pPr>
                <a:defRPr/>
              </a:pPr>
              <a:t>‹#›</a:t>
            </a:fld>
            <a:endParaRPr lang="en-US" dirty="0"/>
          </a:p>
        </p:txBody>
      </p:sp>
    </p:spTree>
    <p:extLst>
      <p:ext uri="{BB962C8B-B14F-4D97-AF65-F5344CB8AC3E}">
        <p14:creationId xmlns:p14="http://schemas.microsoft.com/office/powerpoint/2010/main" val="143169288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386E3A-72FE-CD4F-A9E2-B60160010A84}" type="slidenum">
              <a:rPr lang="en-US" smtClean="0"/>
              <a:pPr>
                <a:defRPr/>
              </a:pPr>
              <a:t>‹#›</a:t>
            </a:fld>
            <a:endParaRPr lang="en-US" dirty="0"/>
          </a:p>
        </p:txBody>
      </p:sp>
    </p:spTree>
    <p:extLst>
      <p:ext uri="{BB962C8B-B14F-4D97-AF65-F5344CB8AC3E}">
        <p14:creationId xmlns:p14="http://schemas.microsoft.com/office/powerpoint/2010/main" val="5084587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1C600-CFD1-7047-9A4F-72D7A36A0B22}" type="slidenum">
              <a:rPr lang="en-US" smtClean="0"/>
              <a:pPr>
                <a:defRPr/>
              </a:pPr>
              <a:t>‹#›</a:t>
            </a:fld>
            <a:endParaRPr lang="en-US" dirty="0"/>
          </a:p>
        </p:txBody>
      </p:sp>
    </p:spTree>
    <p:extLst>
      <p:ext uri="{BB962C8B-B14F-4D97-AF65-F5344CB8AC3E}">
        <p14:creationId xmlns:p14="http://schemas.microsoft.com/office/powerpoint/2010/main" val="222344264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90D1197-ECB3-A04A-BE47-0522B0F22164}" type="slidenum">
              <a:rPr lang="en-US" smtClean="0"/>
              <a:pPr>
                <a:defRPr/>
              </a:pPr>
              <a:t>‹#›</a:t>
            </a:fld>
            <a:endParaRPr lang="en-US" dirty="0"/>
          </a:p>
        </p:txBody>
      </p:sp>
    </p:spTree>
    <p:extLst>
      <p:ext uri="{BB962C8B-B14F-4D97-AF65-F5344CB8AC3E}">
        <p14:creationId xmlns:p14="http://schemas.microsoft.com/office/powerpoint/2010/main" val="277700723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BC92496-2F2D-BB43-AFEF-31CD58633164}" type="slidenum">
              <a:rPr lang="en-US" smtClean="0"/>
              <a:pPr>
                <a:defRPr/>
              </a:pPr>
              <a:t>‹#›</a:t>
            </a:fld>
            <a:endParaRPr lang="en-US" dirty="0"/>
          </a:p>
        </p:txBody>
      </p:sp>
    </p:spTree>
    <p:extLst>
      <p:ext uri="{BB962C8B-B14F-4D97-AF65-F5344CB8AC3E}">
        <p14:creationId xmlns:p14="http://schemas.microsoft.com/office/powerpoint/2010/main" val="355115044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69F431-3F24-5F40-8BA2-EC629B0A2FB9}" type="slidenum">
              <a:rPr lang="en-US" smtClean="0"/>
              <a:pPr>
                <a:defRPr/>
              </a:pPr>
              <a:t>‹#›</a:t>
            </a:fld>
            <a:endParaRPr lang="en-US" dirty="0"/>
          </a:p>
        </p:txBody>
      </p:sp>
    </p:spTree>
    <p:extLst>
      <p:ext uri="{BB962C8B-B14F-4D97-AF65-F5344CB8AC3E}">
        <p14:creationId xmlns:p14="http://schemas.microsoft.com/office/powerpoint/2010/main" val="8700766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528BDDB-96B2-0D43-A2F0-30D8BE0D0485}" type="slidenum">
              <a:rPr lang="en-US" smtClean="0"/>
              <a:pPr>
                <a:defRPr/>
              </a:pPr>
              <a:t>‹#›</a:t>
            </a:fld>
            <a:endParaRPr lang="en-US" dirty="0"/>
          </a:p>
        </p:txBody>
      </p:sp>
    </p:spTree>
    <p:extLst>
      <p:ext uri="{BB962C8B-B14F-4D97-AF65-F5344CB8AC3E}">
        <p14:creationId xmlns:p14="http://schemas.microsoft.com/office/powerpoint/2010/main" val="390358096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E09B204-5C4A-AD4F-BD05-2248F2D78D81}" type="slidenum">
              <a:rPr lang="en-US" smtClean="0"/>
              <a:pPr>
                <a:defRPr/>
              </a:pPr>
              <a:t>‹#›</a:t>
            </a:fld>
            <a:endParaRPr lang="en-US" dirty="0"/>
          </a:p>
        </p:txBody>
      </p:sp>
    </p:spTree>
    <p:extLst>
      <p:ext uri="{BB962C8B-B14F-4D97-AF65-F5344CB8AC3E}">
        <p14:creationId xmlns:p14="http://schemas.microsoft.com/office/powerpoint/2010/main" val="343944851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2DE67A-CF59-7448-B6EB-D5DD822137A3}" type="slidenum">
              <a:rPr lang="en-US" smtClean="0"/>
              <a:pPr>
                <a:defRPr/>
              </a:pPr>
              <a:t>‹#›</a:t>
            </a:fld>
            <a:endParaRPr lang="en-US" dirty="0"/>
          </a:p>
        </p:txBody>
      </p:sp>
    </p:spTree>
    <p:extLst>
      <p:ext uri="{BB962C8B-B14F-4D97-AF65-F5344CB8AC3E}">
        <p14:creationId xmlns:p14="http://schemas.microsoft.com/office/powerpoint/2010/main" val="5160445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8752B1-3F2C-AE48-AB60-82A08A409E9D}" type="slidenum">
              <a:rPr lang="en-US" smtClean="0"/>
              <a:pPr>
                <a:defRPr/>
              </a:pPr>
              <a:t>‹#›</a:t>
            </a:fld>
            <a:endParaRPr lang="en-US" dirty="0"/>
          </a:p>
        </p:txBody>
      </p:sp>
    </p:spTree>
    <p:extLst>
      <p:ext uri="{BB962C8B-B14F-4D97-AF65-F5344CB8AC3E}">
        <p14:creationId xmlns:p14="http://schemas.microsoft.com/office/powerpoint/2010/main" val="292167425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6CF323-D620-3D42-A0AD-99111424B503}" type="slidenum">
              <a:rPr lang="en-US" smtClean="0"/>
              <a:pPr>
                <a:defRPr/>
              </a:pPr>
              <a:t>‹#›</a:t>
            </a:fld>
            <a:endParaRPr lang="en-US" dirty="0"/>
          </a:p>
        </p:txBody>
      </p:sp>
    </p:spTree>
    <p:extLst>
      <p:ext uri="{BB962C8B-B14F-4D97-AF65-F5344CB8AC3E}">
        <p14:creationId xmlns:p14="http://schemas.microsoft.com/office/powerpoint/2010/main" val="321099638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42871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868004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07536425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74158305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52513795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120561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9076641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880091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988275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8304025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8931291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07354586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smtClean="0"/>
              <a:pPr defTabSz="457150">
                <a:defRPr/>
              </a:pPr>
              <a:t>‹#›</a:t>
            </a:fld>
            <a:endParaRPr lang="en-US" dirty="0"/>
          </a:p>
        </p:txBody>
      </p:sp>
    </p:spTree>
    <p:extLst>
      <p:ext uri="{BB962C8B-B14F-4D97-AF65-F5344CB8AC3E}">
        <p14:creationId xmlns:p14="http://schemas.microsoft.com/office/powerpoint/2010/main" val="380309844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30222656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41187229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3666594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35381067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320330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21458842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292753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29219609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13769257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312500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1265903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3834852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E9CAD7-EB12-1449-B511-FEDC56D0033E}" type="slidenum">
              <a:rPr lang="en-US" smtClean="0"/>
              <a:pPr>
                <a:defRPr/>
              </a:pPr>
              <a:t>‹#›</a:t>
            </a:fld>
            <a:endParaRPr lang="en-US" dirty="0"/>
          </a:p>
        </p:txBody>
      </p:sp>
    </p:spTree>
    <p:extLst>
      <p:ext uri="{BB962C8B-B14F-4D97-AF65-F5344CB8AC3E}">
        <p14:creationId xmlns:p14="http://schemas.microsoft.com/office/powerpoint/2010/main" val="16371922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9F1011-C2BA-4342-922C-8E0899E69D49}" type="slidenum">
              <a:rPr lang="en-US" smtClean="0"/>
              <a:pPr>
                <a:defRPr/>
              </a:pPr>
              <a:t>‹#›</a:t>
            </a:fld>
            <a:endParaRPr lang="en-US" dirty="0"/>
          </a:p>
        </p:txBody>
      </p:sp>
    </p:spTree>
    <p:extLst>
      <p:ext uri="{BB962C8B-B14F-4D97-AF65-F5344CB8AC3E}">
        <p14:creationId xmlns:p14="http://schemas.microsoft.com/office/powerpoint/2010/main" val="6650421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734C0F-4EB5-CF42-8161-AEF0DE73A7C5}" type="slidenum">
              <a:rPr lang="en-US" smtClean="0"/>
              <a:pPr>
                <a:defRPr/>
              </a:pPr>
              <a:t>‹#›</a:t>
            </a:fld>
            <a:endParaRPr lang="en-US" dirty="0"/>
          </a:p>
        </p:txBody>
      </p:sp>
    </p:spTree>
    <p:extLst>
      <p:ext uri="{BB962C8B-B14F-4D97-AF65-F5344CB8AC3E}">
        <p14:creationId xmlns:p14="http://schemas.microsoft.com/office/powerpoint/2010/main" val="31440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18D5C9-F378-BB4C-880C-71953EEAF06B}" type="slidenum">
              <a:rPr lang="en-US" smtClean="0"/>
              <a:pPr>
                <a:defRPr/>
              </a:pPr>
              <a:t>‹#›</a:t>
            </a:fld>
            <a:endParaRPr lang="en-US" dirty="0"/>
          </a:p>
        </p:txBody>
      </p:sp>
    </p:spTree>
    <p:extLst>
      <p:ext uri="{BB962C8B-B14F-4D97-AF65-F5344CB8AC3E}">
        <p14:creationId xmlns:p14="http://schemas.microsoft.com/office/powerpoint/2010/main" val="460850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8919AA-FD83-BF42-82EB-88206B3D5203}" type="slidenum">
              <a:rPr lang="en-US" smtClean="0"/>
              <a:pPr>
                <a:defRPr/>
              </a:pPr>
              <a:t>‹#›</a:t>
            </a:fld>
            <a:endParaRPr lang="en-US" dirty="0"/>
          </a:p>
        </p:txBody>
      </p:sp>
    </p:spTree>
    <p:extLst>
      <p:ext uri="{BB962C8B-B14F-4D97-AF65-F5344CB8AC3E}">
        <p14:creationId xmlns:p14="http://schemas.microsoft.com/office/powerpoint/2010/main" val="37616851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0DAC00-17C5-824E-BD76-75EAD23116CC}" type="slidenum">
              <a:rPr lang="en-US" smtClean="0"/>
              <a:pPr>
                <a:defRPr/>
              </a:pPr>
              <a:t>‹#›</a:t>
            </a:fld>
            <a:endParaRPr lang="en-US" dirty="0"/>
          </a:p>
        </p:txBody>
      </p:sp>
    </p:spTree>
    <p:extLst>
      <p:ext uri="{BB962C8B-B14F-4D97-AF65-F5344CB8AC3E}">
        <p14:creationId xmlns:p14="http://schemas.microsoft.com/office/powerpoint/2010/main" val="28959597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52BE38-5379-254A-AB56-5D39A1BB90F7}" type="slidenum">
              <a:rPr lang="en-US" smtClean="0"/>
              <a:pPr>
                <a:defRPr/>
              </a:pPr>
              <a:t>‹#›</a:t>
            </a:fld>
            <a:endParaRPr lang="en-US" dirty="0"/>
          </a:p>
        </p:txBody>
      </p:sp>
    </p:spTree>
    <p:extLst>
      <p:ext uri="{BB962C8B-B14F-4D97-AF65-F5344CB8AC3E}">
        <p14:creationId xmlns:p14="http://schemas.microsoft.com/office/powerpoint/2010/main" val="8430221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C2D2C9-A81E-814F-86CA-A9C5A0F974FC}" type="slidenum">
              <a:rPr lang="en-US" smtClean="0"/>
              <a:pPr>
                <a:defRPr/>
              </a:pPr>
              <a:t>‹#›</a:t>
            </a:fld>
            <a:endParaRPr lang="en-US" dirty="0"/>
          </a:p>
        </p:txBody>
      </p:sp>
    </p:spTree>
    <p:extLst>
      <p:ext uri="{BB962C8B-B14F-4D97-AF65-F5344CB8AC3E}">
        <p14:creationId xmlns:p14="http://schemas.microsoft.com/office/powerpoint/2010/main" val="14666849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3FAD27-1849-B547-A3FF-E31D1DD44FC8}" type="slidenum">
              <a:rPr lang="en-US" smtClean="0"/>
              <a:pPr>
                <a:defRPr/>
              </a:pPr>
              <a:t>‹#›</a:t>
            </a:fld>
            <a:endParaRPr lang="en-US" dirty="0"/>
          </a:p>
        </p:txBody>
      </p:sp>
    </p:spTree>
    <p:extLst>
      <p:ext uri="{BB962C8B-B14F-4D97-AF65-F5344CB8AC3E}">
        <p14:creationId xmlns:p14="http://schemas.microsoft.com/office/powerpoint/2010/main" val="5050305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FDCCF-608F-2044-AAE9-6369537844C2}" type="slidenum">
              <a:rPr lang="en-US" smtClean="0"/>
              <a:pPr>
                <a:defRPr/>
              </a:pPr>
              <a:t>‹#›</a:t>
            </a:fld>
            <a:endParaRPr lang="en-US" dirty="0"/>
          </a:p>
        </p:txBody>
      </p:sp>
    </p:spTree>
    <p:extLst>
      <p:ext uri="{BB962C8B-B14F-4D97-AF65-F5344CB8AC3E}">
        <p14:creationId xmlns:p14="http://schemas.microsoft.com/office/powerpoint/2010/main" val="29451910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3BBFCC-A581-DB4D-AB90-BE90D3112658}" type="slidenum">
              <a:rPr lang="en-US" smtClean="0"/>
              <a:pPr>
                <a:defRPr/>
              </a:pPr>
              <a:t>‹#›</a:t>
            </a:fld>
            <a:endParaRPr lang="en-US" dirty="0"/>
          </a:p>
        </p:txBody>
      </p:sp>
    </p:spTree>
    <p:extLst>
      <p:ext uri="{BB962C8B-B14F-4D97-AF65-F5344CB8AC3E}">
        <p14:creationId xmlns:p14="http://schemas.microsoft.com/office/powerpoint/2010/main" val="112545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8/19/25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1884543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8/19/25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7874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8/19/25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7589228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8/19/25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11337293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8/19/25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14996263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8/19/25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27034366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8/19/25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16495881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8/19/25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10765352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8/19/25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893979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8/19/25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1855883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8/19/25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17894032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1597630"/>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393167"/>
      </p:ext>
    </p:extLst>
  </p:cSld>
  <p:clrMapOvr>
    <a:masterClrMapping/>
  </p:clrMapOvr>
  <p:transition>
    <p:wheel spokes="0"/>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238636"/>
      </p:ext>
    </p:extLst>
  </p:cSld>
  <p:clrMapOvr>
    <a:masterClrMapping/>
  </p:clrMapOvr>
  <p:transition>
    <p:wheel spokes="0"/>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665555"/>
      </p:ext>
    </p:extLst>
  </p:cSld>
  <p:clrMapOvr>
    <a:masterClrMapping/>
  </p:clrMapOvr>
  <p:transition>
    <p:wheel spokes="0"/>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787339"/>
      </p:ext>
    </p:extLst>
  </p:cSld>
  <p:clrMapOvr>
    <a:masterClrMapping/>
  </p:clrMapOvr>
  <p:transition>
    <p:wheel spokes="0"/>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37956495"/>
      </p:ext>
    </p:extLst>
  </p:cSld>
  <p:clrMapOvr>
    <a:masterClrMapping/>
  </p:clrMapOvr>
  <p:transition>
    <p:wheel spokes="0"/>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36068"/>
      </p:ext>
    </p:extLst>
  </p:cSld>
  <p:clrMapOvr>
    <a:masterClrMapping/>
  </p:clrMapOvr>
  <p:transition>
    <p:wheel spokes="0"/>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163600"/>
      </p:ext>
    </p:extLst>
  </p:cSld>
  <p:clrMapOvr>
    <a:masterClrMapping/>
  </p:clrMapOvr>
  <p:transition>
    <p:wheel spokes="0"/>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5727888"/>
      </p:ext>
    </p:extLst>
  </p:cSld>
  <p:clrMapOvr>
    <a:masterClrMapping/>
  </p:clrMapOvr>
  <p:transition>
    <p:wheel spokes="0"/>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754621"/>
      </p:ext>
    </p:extLst>
  </p:cSld>
  <p:clrMapOvr>
    <a:masterClrMapping/>
  </p:clrMapOvr>
  <p:transition>
    <p:wheel spokes="0"/>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20577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8/19/25</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6604235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4247517905"/>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8/19/25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312813175"/>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8/19/25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925358381"/>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8/19/25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1104866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8/19/25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8783502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736651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3700147407"/>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8/19/25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98157784"/>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8/19/25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7115453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8/19/25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08132813"/>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dirty="0"/>
          </a:p>
        </p:txBody>
      </p:sp>
    </p:spTree>
    <p:extLst>
      <p:ext uri="{BB962C8B-B14F-4D97-AF65-F5344CB8AC3E}">
        <p14:creationId xmlns:p14="http://schemas.microsoft.com/office/powerpoint/2010/main" val="27161723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dirty="0"/>
          </a:p>
        </p:txBody>
      </p:sp>
    </p:spTree>
    <p:extLst>
      <p:ext uri="{BB962C8B-B14F-4D97-AF65-F5344CB8AC3E}">
        <p14:creationId xmlns:p14="http://schemas.microsoft.com/office/powerpoint/2010/main" val="21213511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dirty="0"/>
          </a:p>
        </p:txBody>
      </p:sp>
    </p:spTree>
    <p:extLst>
      <p:ext uri="{BB962C8B-B14F-4D97-AF65-F5344CB8AC3E}">
        <p14:creationId xmlns:p14="http://schemas.microsoft.com/office/powerpoint/2010/main" val="17575858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dirty="0"/>
          </a:p>
        </p:txBody>
      </p:sp>
    </p:spTree>
    <p:extLst>
      <p:ext uri="{BB962C8B-B14F-4D97-AF65-F5344CB8AC3E}">
        <p14:creationId xmlns:p14="http://schemas.microsoft.com/office/powerpoint/2010/main" val="29309246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dirty="0"/>
          </a:p>
        </p:txBody>
      </p:sp>
    </p:spTree>
    <p:extLst>
      <p:ext uri="{BB962C8B-B14F-4D97-AF65-F5344CB8AC3E}">
        <p14:creationId xmlns:p14="http://schemas.microsoft.com/office/powerpoint/2010/main" val="3225735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dirty="0"/>
          </a:p>
        </p:txBody>
      </p:sp>
    </p:spTree>
    <p:extLst>
      <p:ext uri="{BB962C8B-B14F-4D97-AF65-F5344CB8AC3E}">
        <p14:creationId xmlns:p14="http://schemas.microsoft.com/office/powerpoint/2010/main" val="37058658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dirty="0"/>
          </a:p>
        </p:txBody>
      </p:sp>
    </p:spTree>
    <p:extLst>
      <p:ext uri="{BB962C8B-B14F-4D97-AF65-F5344CB8AC3E}">
        <p14:creationId xmlns:p14="http://schemas.microsoft.com/office/powerpoint/2010/main" val="38000039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dirty="0"/>
          </a:p>
        </p:txBody>
      </p:sp>
    </p:spTree>
    <p:extLst>
      <p:ext uri="{BB962C8B-B14F-4D97-AF65-F5344CB8AC3E}">
        <p14:creationId xmlns:p14="http://schemas.microsoft.com/office/powerpoint/2010/main" val="158304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dirty="0"/>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dirty="0"/>
          </a:p>
        </p:txBody>
      </p:sp>
    </p:spTree>
    <p:extLst>
      <p:ext uri="{BB962C8B-B14F-4D97-AF65-F5344CB8AC3E}">
        <p14:creationId xmlns:p14="http://schemas.microsoft.com/office/powerpoint/2010/main" val="126653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dirty="0"/>
          </a:p>
        </p:txBody>
      </p:sp>
    </p:spTree>
    <p:extLst>
      <p:ext uri="{BB962C8B-B14F-4D97-AF65-F5344CB8AC3E}">
        <p14:creationId xmlns:p14="http://schemas.microsoft.com/office/powerpoint/2010/main" val="27640717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dirty="0"/>
          </a:p>
        </p:txBody>
      </p:sp>
    </p:spTree>
    <p:extLst>
      <p:ext uri="{BB962C8B-B14F-4D97-AF65-F5344CB8AC3E}">
        <p14:creationId xmlns:p14="http://schemas.microsoft.com/office/powerpoint/2010/main" val="26514863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7327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301818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1820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47847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8077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84951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55215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5048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4845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35674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7544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10999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74357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198003075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92651265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33822186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7471440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11508431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837272024"/>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44187305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277037020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98862518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103585772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304229550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579692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319972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7891349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70426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336965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8847928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1182507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4434204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439306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73042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135884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657226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E26AD0-056C-3249-AED6-6254260D80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343701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66F821-A88C-CC4C-A6F7-F19C660B24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2854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EC9365-62F2-984D-8B1E-89E543FF81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90078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39C9FF-F707-AF4E-9ED5-59611920F0B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899274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2DD4C-E304-1547-A0A5-A407C0E137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4947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E8E29E-C7C3-764C-B052-6D5AE92E44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76027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EB8196-A654-8D40-86CD-D5E024D1AF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35026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5C046-9D2D-8347-B6D0-C3CF0C0CA18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683387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5CF6C-E4AC-C643-AF23-B4B18DCB28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39420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AB26D-327E-3644-A4EC-4B47251B28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28416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D73ABF-CD85-4347-B645-4999605A1DE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1848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346746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111980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19310781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0421936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5932476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4313652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32769083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22601576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96771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13687634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809097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49400641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41091141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3574412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7562177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1053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3065711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1299317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5433261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26156670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8084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13961835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pPr>
                <a:defRPr/>
              </a:pPr>
              <a:t>‹#›</a:t>
            </a:fld>
            <a:endParaRPr lang="en-US" dirty="0"/>
          </a:p>
        </p:txBody>
      </p:sp>
    </p:spTree>
    <p:extLst>
      <p:ext uri="{BB962C8B-B14F-4D97-AF65-F5344CB8AC3E}">
        <p14:creationId xmlns:p14="http://schemas.microsoft.com/office/powerpoint/2010/main" val="324862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pPr>
                <a:defRPr/>
              </a:pPr>
              <a:t>‹#›</a:t>
            </a:fld>
            <a:endParaRPr lang="en-US" dirty="0"/>
          </a:p>
        </p:txBody>
      </p:sp>
    </p:spTree>
    <p:extLst>
      <p:ext uri="{BB962C8B-B14F-4D97-AF65-F5344CB8AC3E}">
        <p14:creationId xmlns:p14="http://schemas.microsoft.com/office/powerpoint/2010/main" val="3073040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pPr>
                <a:defRPr/>
              </a:pPr>
              <a:t>‹#›</a:t>
            </a:fld>
            <a:endParaRPr lang="en-US" dirty="0"/>
          </a:p>
        </p:txBody>
      </p:sp>
    </p:spTree>
    <p:extLst>
      <p:ext uri="{BB962C8B-B14F-4D97-AF65-F5344CB8AC3E}">
        <p14:creationId xmlns:p14="http://schemas.microsoft.com/office/powerpoint/2010/main" val="13935301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pPr>
                <a:defRPr/>
              </a:pPr>
              <a:t>‹#›</a:t>
            </a:fld>
            <a:endParaRPr lang="en-US" dirty="0"/>
          </a:p>
        </p:txBody>
      </p:sp>
    </p:spTree>
    <p:extLst>
      <p:ext uri="{BB962C8B-B14F-4D97-AF65-F5344CB8AC3E}">
        <p14:creationId xmlns:p14="http://schemas.microsoft.com/office/powerpoint/2010/main" val="135939113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pPr>
                <a:defRPr/>
              </a:pPr>
              <a:t>‹#›</a:t>
            </a:fld>
            <a:endParaRPr lang="en-US" dirty="0"/>
          </a:p>
        </p:txBody>
      </p:sp>
    </p:spTree>
    <p:extLst>
      <p:ext uri="{BB962C8B-B14F-4D97-AF65-F5344CB8AC3E}">
        <p14:creationId xmlns:p14="http://schemas.microsoft.com/office/powerpoint/2010/main" val="42892321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pPr>
                <a:defRPr/>
              </a:pPr>
              <a:t>‹#›</a:t>
            </a:fld>
            <a:endParaRPr lang="en-US" dirty="0"/>
          </a:p>
        </p:txBody>
      </p:sp>
    </p:spTree>
    <p:extLst>
      <p:ext uri="{BB962C8B-B14F-4D97-AF65-F5344CB8AC3E}">
        <p14:creationId xmlns:p14="http://schemas.microsoft.com/office/powerpoint/2010/main" val="342521036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pPr>
                <a:defRPr/>
              </a:pPr>
              <a:t>‹#›</a:t>
            </a:fld>
            <a:endParaRPr lang="en-US" dirty="0"/>
          </a:p>
        </p:txBody>
      </p:sp>
    </p:spTree>
    <p:extLst>
      <p:ext uri="{BB962C8B-B14F-4D97-AF65-F5344CB8AC3E}">
        <p14:creationId xmlns:p14="http://schemas.microsoft.com/office/powerpoint/2010/main" val="69815028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pPr>
                <a:defRPr/>
              </a:pPr>
              <a:t>‹#›</a:t>
            </a:fld>
            <a:endParaRPr lang="en-US" dirty="0"/>
          </a:p>
        </p:txBody>
      </p:sp>
    </p:spTree>
    <p:extLst>
      <p:ext uri="{BB962C8B-B14F-4D97-AF65-F5344CB8AC3E}">
        <p14:creationId xmlns:p14="http://schemas.microsoft.com/office/powerpoint/2010/main" val="411606888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pPr>
                <a:defRPr/>
              </a:pPr>
              <a:t>‹#›</a:t>
            </a:fld>
            <a:endParaRPr lang="en-US" dirty="0"/>
          </a:p>
        </p:txBody>
      </p:sp>
    </p:spTree>
    <p:extLst>
      <p:ext uri="{BB962C8B-B14F-4D97-AF65-F5344CB8AC3E}">
        <p14:creationId xmlns:p14="http://schemas.microsoft.com/office/powerpoint/2010/main" val="517199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pPr>
                <a:defRPr/>
              </a:pPr>
              <a:t>‹#›</a:t>
            </a:fld>
            <a:endParaRPr lang="en-US" dirty="0"/>
          </a:p>
        </p:txBody>
      </p:sp>
    </p:spTree>
    <p:extLst>
      <p:ext uri="{BB962C8B-B14F-4D97-AF65-F5344CB8AC3E}">
        <p14:creationId xmlns:p14="http://schemas.microsoft.com/office/powerpoint/2010/main" val="34913758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pPr>
                <a:defRPr/>
              </a:pPr>
              <a:t>‹#›</a:t>
            </a:fld>
            <a:endParaRPr lang="en-US" dirty="0"/>
          </a:p>
        </p:txBody>
      </p:sp>
    </p:spTree>
    <p:extLst>
      <p:ext uri="{BB962C8B-B14F-4D97-AF65-F5344CB8AC3E}">
        <p14:creationId xmlns:p14="http://schemas.microsoft.com/office/powerpoint/2010/main" val="42184074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9803398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pPr>
                <a:defRPr/>
              </a:pPr>
              <a:t>‹#›</a:t>
            </a:fld>
            <a:endParaRPr lang="en-US" dirty="0"/>
          </a:p>
        </p:txBody>
      </p:sp>
    </p:spTree>
    <p:extLst>
      <p:ext uri="{BB962C8B-B14F-4D97-AF65-F5344CB8AC3E}">
        <p14:creationId xmlns:p14="http://schemas.microsoft.com/office/powerpoint/2010/main" val="39228156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27528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54207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21406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87473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03778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5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30623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46914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3220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23591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8582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18359928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83800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10864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01165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452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312384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386453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7094351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724126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14625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2033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898463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344362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88636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8728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3203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50207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9807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803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0017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780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02350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249851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3773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85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C270911-B96F-6443-B0A8-5C0B8A7A8C38}" type="slidenum">
              <a:rPr lang="en-US" smtClean="0"/>
              <a:pPr>
                <a:defRPr/>
              </a:pPr>
              <a:t>‹#›</a:t>
            </a:fld>
            <a:endParaRPr lang="en-US" dirty="0"/>
          </a:p>
        </p:txBody>
      </p:sp>
    </p:spTree>
    <p:extLst>
      <p:ext uri="{BB962C8B-B14F-4D97-AF65-F5344CB8AC3E}">
        <p14:creationId xmlns:p14="http://schemas.microsoft.com/office/powerpoint/2010/main" val="16436048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EBE1344-0F83-804F-B58B-07552DE85D40}" type="slidenum">
              <a:rPr lang="en-US" smtClean="0"/>
              <a:pPr>
                <a:defRPr/>
              </a:pPr>
              <a:t>‹#›</a:t>
            </a:fld>
            <a:endParaRPr lang="en-US" dirty="0"/>
          </a:p>
        </p:txBody>
      </p:sp>
    </p:spTree>
    <p:extLst>
      <p:ext uri="{BB962C8B-B14F-4D97-AF65-F5344CB8AC3E}">
        <p14:creationId xmlns:p14="http://schemas.microsoft.com/office/powerpoint/2010/main" val="10839371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62C1661-BB1B-4443-B596-B35745233B00}" type="slidenum">
              <a:rPr lang="en-US" smtClean="0"/>
              <a:pPr>
                <a:defRPr/>
              </a:pPr>
              <a:t>‹#›</a:t>
            </a:fld>
            <a:endParaRPr lang="en-US" dirty="0"/>
          </a:p>
        </p:txBody>
      </p:sp>
    </p:spTree>
    <p:extLst>
      <p:ext uri="{BB962C8B-B14F-4D97-AF65-F5344CB8AC3E}">
        <p14:creationId xmlns:p14="http://schemas.microsoft.com/office/powerpoint/2010/main" val="6182152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3B5D09C-8788-B14B-8865-582D7E15283E}" type="slidenum">
              <a:rPr lang="en-US" smtClean="0"/>
              <a:pPr>
                <a:defRPr/>
              </a:pPr>
              <a:t>‹#›</a:t>
            </a:fld>
            <a:endParaRPr lang="en-US" dirty="0"/>
          </a:p>
        </p:txBody>
      </p:sp>
    </p:spTree>
    <p:extLst>
      <p:ext uri="{BB962C8B-B14F-4D97-AF65-F5344CB8AC3E}">
        <p14:creationId xmlns:p14="http://schemas.microsoft.com/office/powerpoint/2010/main" val="1507837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719E63B-2D07-7D43-BD15-04832C14F65C}" type="slidenum">
              <a:rPr lang="en-US" smtClean="0"/>
              <a:pPr>
                <a:defRPr/>
              </a:pPr>
              <a:t>‹#›</a:t>
            </a:fld>
            <a:endParaRPr lang="en-US" dirty="0"/>
          </a:p>
        </p:txBody>
      </p:sp>
    </p:spTree>
    <p:extLst>
      <p:ext uri="{BB962C8B-B14F-4D97-AF65-F5344CB8AC3E}">
        <p14:creationId xmlns:p14="http://schemas.microsoft.com/office/powerpoint/2010/main" val="34595983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43BC3BB-C43A-904D-94E5-9773A3BCCA22}" type="slidenum">
              <a:rPr lang="en-US" smtClean="0"/>
              <a:pPr>
                <a:defRPr/>
              </a:pPr>
              <a:t>‹#›</a:t>
            </a:fld>
            <a:endParaRPr lang="en-US" dirty="0"/>
          </a:p>
        </p:txBody>
      </p:sp>
    </p:spTree>
    <p:extLst>
      <p:ext uri="{BB962C8B-B14F-4D97-AF65-F5344CB8AC3E}">
        <p14:creationId xmlns:p14="http://schemas.microsoft.com/office/powerpoint/2010/main" val="14998687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927876C-7F24-DA4E-A840-D9E3A333888F}" type="slidenum">
              <a:rPr lang="en-US" smtClean="0"/>
              <a:pPr>
                <a:defRPr/>
              </a:pPr>
              <a:t>‹#›</a:t>
            </a:fld>
            <a:endParaRPr lang="en-US" dirty="0"/>
          </a:p>
        </p:txBody>
      </p:sp>
    </p:spTree>
    <p:extLst>
      <p:ext uri="{BB962C8B-B14F-4D97-AF65-F5344CB8AC3E}">
        <p14:creationId xmlns:p14="http://schemas.microsoft.com/office/powerpoint/2010/main" val="19091463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FD0B842-3E5B-C74B-ABE4-BC80032E9176}" type="slidenum">
              <a:rPr lang="en-US" smtClean="0"/>
              <a:pPr>
                <a:defRPr/>
              </a:pPr>
              <a:t>‹#›</a:t>
            </a:fld>
            <a:endParaRPr lang="en-US" dirty="0"/>
          </a:p>
        </p:txBody>
      </p:sp>
    </p:spTree>
    <p:extLst>
      <p:ext uri="{BB962C8B-B14F-4D97-AF65-F5344CB8AC3E}">
        <p14:creationId xmlns:p14="http://schemas.microsoft.com/office/powerpoint/2010/main" val="74933541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13D0586-E391-9244-92B5-F3231BB448EA}" type="slidenum">
              <a:rPr lang="en-US" smtClean="0"/>
              <a:pPr>
                <a:defRPr/>
              </a:pPr>
              <a:t>‹#›</a:t>
            </a:fld>
            <a:endParaRPr lang="en-US" dirty="0"/>
          </a:p>
        </p:txBody>
      </p:sp>
    </p:spTree>
    <p:extLst>
      <p:ext uri="{BB962C8B-B14F-4D97-AF65-F5344CB8AC3E}">
        <p14:creationId xmlns:p14="http://schemas.microsoft.com/office/powerpoint/2010/main" val="38622275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651B406-DA85-E74B-A740-3DFC0507F23F}" type="slidenum">
              <a:rPr lang="en-US" smtClean="0"/>
              <a:pPr>
                <a:defRPr/>
              </a:pPr>
              <a:t>‹#›</a:t>
            </a:fld>
            <a:endParaRPr lang="en-US" dirty="0"/>
          </a:p>
        </p:txBody>
      </p:sp>
    </p:spTree>
    <p:extLst>
      <p:ext uri="{BB962C8B-B14F-4D97-AF65-F5344CB8AC3E}">
        <p14:creationId xmlns:p14="http://schemas.microsoft.com/office/powerpoint/2010/main" val="3534041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DFD2071-DEE6-BA45-BEFD-FEBFF1C43950}" type="slidenum">
              <a:rPr lang="en-US" smtClean="0"/>
              <a:pPr>
                <a:defRPr/>
              </a:pPr>
              <a:t>‹#›</a:t>
            </a:fld>
            <a:endParaRPr lang="en-US" dirty="0"/>
          </a:p>
        </p:txBody>
      </p:sp>
    </p:spTree>
    <p:extLst>
      <p:ext uri="{BB962C8B-B14F-4D97-AF65-F5344CB8AC3E}">
        <p14:creationId xmlns:p14="http://schemas.microsoft.com/office/powerpoint/2010/main" val="16591129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10068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8169230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63954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0502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90363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461194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96080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388757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7181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6324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7417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88531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57244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193345211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157767687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23979003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8/19/25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154684071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8/19/25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6714731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8/19/25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1121709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8/19/25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23449756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8/19/25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14494077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8/19/25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26433530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91197464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8/19/25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1773536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1372150371"/>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609268541"/>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3298527813"/>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929991782"/>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35822133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079943443"/>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809294590"/>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911686628"/>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1796394631"/>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972237709"/>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1717859825"/>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418728680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4.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19.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3.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0.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1.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53.xml"/><Relationship Id="rId1"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4.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8.xml"/><Relationship Id="rId1"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theme" Target="../theme/theme29.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7.jpe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8.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9.jpe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18" Type="http://schemas.openxmlformats.org/officeDocument/2006/relationships/image" Target="../media/image13.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17" Type="http://schemas.openxmlformats.org/officeDocument/2006/relationships/image" Target="../media/image12.png"/><Relationship Id="rId2" Type="http://schemas.openxmlformats.org/officeDocument/2006/relationships/slideLayout" Target="../slideLayouts/slideLayout402.xml"/><Relationship Id="rId16" Type="http://schemas.openxmlformats.org/officeDocument/2006/relationships/image" Target="../media/image11.png"/><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image" Target="../media/image10.jpeg"/><Relationship Id="rId10" Type="http://schemas.openxmlformats.org/officeDocument/2006/relationships/slideLayout" Target="../slideLayouts/slideLayout410.xml"/><Relationship Id="rId19" Type="http://schemas.openxmlformats.org/officeDocument/2006/relationships/image" Target="../media/image14.png"/><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39.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1.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45.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i="0" dirty="0">
              <a:solidFill>
                <a:srgbClr val="FFFFFF"/>
              </a:solidFill>
              <a:latin typeface="Arial" panose="020B0604020202020204" pitchFamily="34" charset="0"/>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3706370349"/>
      </p:ext>
    </p:extLst>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101458071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626816"/>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714649"/>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8/19/25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151392038"/>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689660536"/>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2784700183"/>
      </p:ext>
    </p:extLst>
  </p:cSld>
  <p:clrMap bg1="dk2" tx1="lt1" bg2="dk1" tx2="lt2" accent1="accent1" accent2="accent2" accent3="accent3" accent4="accent4" accent5="accent5" accent6="accent6" hlink="hlink" folHlink="folHlink"/>
  <p:sldLayoutIdLst>
    <p:sldLayoutId id="2147484058" r:id="rId1"/>
    <p:sldLayoutId id="214748405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smtClean="0"/>
              <a:pPr defTabSz="914300" fontAlgn="base">
                <a:spcBef>
                  <a:spcPct val="0"/>
                </a:spcBef>
                <a:spcAft>
                  <a:spcPct val="0"/>
                </a:spcAft>
                <a:defRPr/>
              </a:pPr>
              <a:t>‹#›</a:t>
            </a:fld>
            <a:endParaRPr lang="en-US" dirty="0"/>
          </a:p>
        </p:txBody>
      </p:sp>
    </p:spTree>
    <p:extLst>
      <p:ext uri="{BB962C8B-B14F-4D97-AF65-F5344CB8AC3E}">
        <p14:creationId xmlns:p14="http://schemas.microsoft.com/office/powerpoint/2010/main" val="2779852143"/>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3877181"/>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9C02D1E-96AD-4548-98B7-C9603C8492B1}"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19444748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8/19/25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258369984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47076249"/>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5012506"/>
      </p:ext>
    </p:extLst>
  </p:cSld>
  <p:clrMap bg1="dk2" tx1="lt1" bg2="dk1" tx2="lt2" accent1="accent1" accent2="accent2" accent3="accent3" accent4="accent4" accent5="accent5" accent6="accent6" hlink="hlink" folHlink="folHlink"/>
  <p:sldLayoutIdLst>
    <p:sldLayoutId id="2147484240"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8/19/25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401656"/>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dirty="0"/>
          </a:p>
        </p:txBody>
      </p:sp>
    </p:spTree>
    <p:extLst>
      <p:ext uri="{BB962C8B-B14F-4D97-AF65-F5344CB8AC3E}">
        <p14:creationId xmlns:p14="http://schemas.microsoft.com/office/powerpoint/2010/main" val="2996884566"/>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40214591"/>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1801564519"/>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235682985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769765"/>
      </p:ext>
    </p:extLst>
  </p:cSld>
  <p:clrMap bg1="dk2" tx1="lt1" bg2="dk1" tx2="lt2" accent1="accent1" accent2="accent2" accent3="accent3" accent4="accent4" accent5="accent5" accent6="accent6" hlink="hlink" folHlink="folHlink"/>
  <p:sldLayoutIdLst>
    <p:sldLayoutId id="21474843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AB17FAAC-AEBF-4140-878B-3CB3E62FB30F}" type="slidenum">
              <a:rPr lang="en-US" smtClean="0">
                <a:solidFill>
                  <a:srgbClr val="000000"/>
                </a:solidFill>
                <a:cs typeface="ＭＳ Ｐゴシック" charset="0"/>
              </a:rPr>
              <a:pPr defTabSz="914400" fontAlgn="base">
                <a:spcBef>
                  <a:spcPct val="0"/>
                </a:spcBef>
                <a:spcAft>
                  <a:spcPct val="0"/>
                </a:spcAft>
                <a:defRPr/>
              </a:pPr>
              <a:t>‹#›</a:t>
            </a:fld>
            <a:endParaRPr lang="en-US" dirty="0">
              <a:solidFill>
                <a:srgbClr val="000000"/>
              </a:solidFill>
              <a:cs typeface="ＭＳ Ｐゴシック" charset="0"/>
            </a:endParaRPr>
          </a:p>
        </p:txBody>
      </p:sp>
    </p:spTree>
    <p:extLst>
      <p:ext uri="{BB962C8B-B14F-4D97-AF65-F5344CB8AC3E}">
        <p14:creationId xmlns:p14="http://schemas.microsoft.com/office/powerpoint/2010/main" val="123393667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76529064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2556810288"/>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pPr>
                <a:defRPr/>
              </a:pPr>
              <a:t>‹#›</a:t>
            </a:fld>
            <a:endParaRPr lang="en-US" dirty="0"/>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649014"/>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9639267"/>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83449003"/>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996524735"/>
      </p:ext>
    </p:extLst>
  </p:cSld>
  <p:clrMap bg1="dk2" tx1="lt1" bg2="dk1"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000000"/>
                </a:solidFill>
                <a:latin typeface="Arial" panose="020B0604020202020204" pitchFamily="34" charset="0"/>
                <a:ea typeface="Osaka" charset="0"/>
                <a:cs typeface="Osaka" charset="0"/>
              </a:defRPr>
            </a:lvl1pPr>
          </a:lstStyle>
          <a:p>
            <a:pPr>
              <a:defRPr/>
            </a:pPr>
            <a:fld id="{A73248D0-4F86-C24B-AFDD-562F2121987F}" type="slidenum">
              <a:rPr lang="en-US" smtClean="0"/>
              <a:pPr>
                <a:defRPr/>
              </a:pPr>
              <a:t>‹#›</a:t>
            </a:fld>
            <a:endParaRPr lang="en-US" dirty="0"/>
          </a:p>
        </p:txBody>
      </p:sp>
    </p:spTree>
    <p:extLst>
      <p:ext uri="{BB962C8B-B14F-4D97-AF65-F5344CB8AC3E}">
        <p14:creationId xmlns:p14="http://schemas.microsoft.com/office/powerpoint/2010/main" val="1331589528"/>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4100370"/>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8/19/25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69635518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638816685"/>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5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24.xml"/><Relationship Id="rId1" Type="http://schemas.openxmlformats.org/officeDocument/2006/relationships/themeOverride" Target="../theme/themeOverride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1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12.jpg"/></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3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3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3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4.xml"/><Relationship Id="rId1" Type="http://schemas.openxmlformats.org/officeDocument/2006/relationships/slideLayout" Target="../slideLayouts/slideLayout32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4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3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7.xml"/><Relationship Id="rId1" Type="http://schemas.openxmlformats.org/officeDocument/2006/relationships/slideLayout" Target="../slideLayouts/slideLayout33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36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6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36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3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8.xml"/><Relationship Id="rId1" Type="http://schemas.openxmlformats.org/officeDocument/2006/relationships/slideLayout" Target="../slideLayouts/slideLayout38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38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96.xml"/><Relationship Id="rId1" Type="http://schemas.openxmlformats.org/officeDocument/2006/relationships/themeOverride" Target="../theme/themeOverride2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9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1.xml"/><Relationship Id="rId1" Type="http://schemas.openxmlformats.org/officeDocument/2006/relationships/slideLayout" Target="../slideLayouts/slideLayout4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425.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3.xml"/><Relationship Id="rId1" Type="http://schemas.openxmlformats.org/officeDocument/2006/relationships/slideLayout" Target="../slideLayouts/slideLayout42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24.jpeg"/><Relationship Id="rId4" Type="http://schemas.openxmlformats.org/officeDocument/2006/relationships/image" Target="../media/image23.emf"/></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4.xml"/><Relationship Id="rId1" Type="http://schemas.openxmlformats.org/officeDocument/2006/relationships/slideLayout" Target="../slideLayouts/slideLayout426.xml"/><Relationship Id="rId5" Type="http://schemas.openxmlformats.org/officeDocument/2006/relationships/image" Target="../media/image143.jpg"/><Relationship Id="rId4" Type="http://schemas.openxmlformats.org/officeDocument/2006/relationships/image" Target="../media/image142.jpg"/></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5.xml"/><Relationship Id="rId1" Type="http://schemas.openxmlformats.org/officeDocument/2006/relationships/slideLayout" Target="../slideLayouts/slideLayout445.xml"/><Relationship Id="rId4" Type="http://schemas.openxmlformats.org/officeDocument/2006/relationships/image" Target="../media/image145.png"/></Relationships>
</file>

<file path=ppt/slides/_rels/slide1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4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7.xml"/><Relationship Id="rId1" Type="http://schemas.openxmlformats.org/officeDocument/2006/relationships/slideLayout" Target="../slideLayouts/slideLayout45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6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48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3.xml"/><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0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4.xml"/><Relationship Id="rId1" Type="http://schemas.openxmlformats.org/officeDocument/2006/relationships/slideLayout" Target="../slideLayouts/slideLayout264.xml"/><Relationship Id="rId4" Type="http://schemas.openxmlformats.org/officeDocument/2006/relationships/image" Target="../media/image15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30.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1.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66.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9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474.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1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svg"/></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7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85.jpeg"/><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6.jpe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4.png"/><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4.png"/><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122880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كراهية اليهود عبر القرون</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0"/>
            <a:ext cx="9120187" cy="1228804"/>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كيف عاملت الأمم إسرائيل؟</a:t>
            </a:r>
            <a:endParaRPr lang="en-US"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20D88C86-7147-3337-DB8A-25CD486F927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قص شعر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55456590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3019424" y="1630363"/>
            <a:ext cx="3228975" cy="52387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التوسع الآشوري</a:t>
            </a:r>
            <a:endParaRPr kumimoji="1" lang="en-US" b="1" dirty="0">
              <a:solidFill>
                <a:srgbClr val="FFFFFF"/>
              </a:solidFill>
              <a:latin typeface="Arial" panose="020B0604020202020204" pitchFamily="34" charset="0"/>
              <a:ea typeface="Osaka" charset="0"/>
              <a:cs typeface="Arial" panose="020B0604020202020204" pitchFamily="34"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82740"/>
            <a:ext cx="5546690" cy="1122660"/>
            <a:chOff x="0" y="3127923"/>
            <a:chExt cx="5546690" cy="1122660"/>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127923"/>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722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احتلت إسرائيل الأرض من الكنعانيين (1405 ق.م.) وامتلكتها 800 سنة (حتى 586 ق.م.)</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jewishjournal.com</a:t>
            </a:r>
            <a:r>
              <a:rPr lang="en-US" sz="1400" b="1" dirty="0">
                <a:solidFill>
                  <a:schemeClr val="bg1"/>
                </a:solidFill>
                <a:latin typeface="Arial" panose="020B0604020202020204" pitchFamily="34" charset="0"/>
                <a:cs typeface="Arial" panose="020B0604020202020204" pitchFamily="34" charset="0"/>
              </a:rPr>
              <a:t>/commentary/opinion/364623/</a:t>
            </a:r>
            <a:r>
              <a:rPr lang="en-US" sz="1400" b="1" dirty="0" err="1">
                <a:solidFill>
                  <a:schemeClr val="bg1"/>
                </a:solidFill>
                <a:latin typeface="Arial" panose="020B0604020202020204" pitchFamily="34" charset="0"/>
                <a:cs typeface="Arial" panose="020B0604020202020204" pitchFamily="34" charset="0"/>
              </a:rPr>
              <a:t>israels</a:t>
            </a:r>
            <a:r>
              <a:rPr lang="en-US" sz="1400" b="1" dirty="0">
                <a:solidFill>
                  <a:schemeClr val="bg1"/>
                </a:solidFill>
                <a:latin typeface="Arial" panose="020B0604020202020204" pitchFamily="34" charset="0"/>
                <a:cs typeface="Arial" panose="020B0604020202020204" pitchFamily="34" charset="0"/>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8" y="2803355"/>
            <a:ext cx="4495222" cy="300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1. الحرب</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2. الله هو من أعطى الأرض لليهود</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3. الإتفاق الدولي</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4. الإقامة طويلة المدى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a:p>
            <a:pPr marL="0" indent="0" algn="r" defTabSz="914400" eaLnBrk="1" hangingPunct="1">
              <a:buNone/>
              <a:defRPr/>
            </a:pP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تعتمد مطالبة إسرائيل بأرضها على: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لماذا نبدأ بسنة 1405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نظرة كتابية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52453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البداية الحقيقية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لارتباط إسرائيل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بالأرض؟</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55293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أعطى الله الأرض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لإبراهيم ونسله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(2000 ق.م)</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كره الرومان اليهود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وأعادوا تسمية الأرض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باسم فلسطين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عام 132م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على اسم المنطقة الفِلِسْطِيَّة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لمحو أي صلة يهودية.</a:t>
            </a:r>
            <a:endParaRPr lang="en-US" sz="28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86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١ وقال الرب لأبرام: اذهب من أرضك ومن عشيرتك          </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AFD00"/>
                  </a:solidFill>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ومن بيت أبيك إلى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40"/>
          <p:cNvGrpSpPr>
            <a:grpSpLocks/>
          </p:cNvGrpSpPr>
          <p:nvPr/>
        </p:nvGrpSpPr>
        <p:grpSpPr bwMode="auto">
          <a:xfrm>
            <a:off x="302796" y="3856040"/>
            <a:ext cx="7656512" cy="712788"/>
            <a:chOff x="327" y="2429"/>
            <a:chExt cx="4865" cy="449"/>
          </a:xfrm>
        </p:grpSpPr>
        <p:sp>
          <p:nvSpPr>
            <p:cNvPr id="246817" name="Rectangle 33"/>
            <p:cNvSpPr>
              <a:spLocks noGrp="1" noRot="1" noMove="1" noResize="1" noEditPoints="1" noAdjustHandles="1" noChangeArrowheads="1" noChangeShapeType="1"/>
            </p:cNvSpPr>
            <p:nvPr/>
          </p:nvSpPr>
          <p:spPr bwMode="auto">
            <a:xfrm>
              <a:off x="327" y="2429"/>
              <a:ext cx="4865" cy="32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وتتبارك فيك جميع قبائل الأرض</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0" name="Rectangle 46"/>
          <p:cNvSpPr>
            <a:spLocks noChangeArrowheads="1"/>
          </p:cNvSpPr>
          <p:nvPr/>
        </p:nvSpPr>
        <p:spPr bwMode="auto">
          <a:xfrm>
            <a:off x="8051800" y="3614738"/>
            <a:ext cx="106304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3" name="Rectangle 51"/>
          <p:cNvSpPr>
            <a:spLocks noChangeArrowheads="1"/>
          </p:cNvSpPr>
          <p:nvPr/>
        </p:nvSpPr>
        <p:spPr bwMode="auto">
          <a:xfrm>
            <a:off x="7995820" y="4188290"/>
            <a:ext cx="1184692"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4" name="Rectangle 52"/>
          <p:cNvSpPr>
            <a:spLocks noChangeArrowheads="1"/>
          </p:cNvSpPr>
          <p:nvPr/>
        </p:nvSpPr>
        <p:spPr bwMode="auto">
          <a:xfrm>
            <a:off x="8152834" y="3751263"/>
            <a:ext cx="673260"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5" name="Rectangle 53"/>
          <p:cNvSpPr>
            <a:spLocks noChangeArrowheads="1"/>
          </p:cNvSpPr>
          <p:nvPr/>
        </p:nvSpPr>
        <p:spPr bwMode="auto">
          <a:xfrm>
            <a:off x="8084729" y="3417888"/>
            <a:ext cx="698909"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38" name="Line 54"/>
          <p:cNvSpPr>
            <a:spLocks noChangeShapeType="1"/>
          </p:cNvSpPr>
          <p:nvPr/>
        </p:nvSpPr>
        <p:spPr bwMode="auto">
          <a:xfrm flipV="1">
            <a:off x="8107363" y="3826669"/>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10" name="Text Box 60"/>
          <p:cNvSpPr txBox="1">
            <a:spLocks noChangeArrowheads="1"/>
          </p:cNvSpPr>
          <p:nvPr/>
        </p:nvSpPr>
        <p:spPr bwMode="auto">
          <a:xfrm>
            <a:off x="8605435" y="6429653"/>
            <a:ext cx="3786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246846" name="Rectangle 6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a:t>
            </a:r>
          </a:p>
        </p:txBody>
      </p:sp>
      <p:sp>
        <p:nvSpPr>
          <p:cNvPr id="33812" name="Text Box 63"/>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6862" name="Text Box 78"/>
          <p:cNvSpPr txBox="1">
            <a:spLocks noChangeArrowheads="1"/>
          </p:cNvSpPr>
          <p:nvPr/>
        </p:nvSpPr>
        <p:spPr bwMode="auto">
          <a:xfrm>
            <a:off x="2870200" y="461615"/>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64" name="Rectangle 80"/>
          <p:cNvSpPr>
            <a:spLocks noChangeArrowheads="1"/>
          </p:cNvSpPr>
          <p:nvPr/>
        </p:nvSpPr>
        <p:spPr bwMode="auto">
          <a:xfrm>
            <a:off x="261091" y="-109"/>
            <a:ext cx="132408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a:t>
            </a: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0">
            <a:extLst>
              <a:ext uri="{FF2B5EF4-FFF2-40B4-BE49-F238E27FC236}">
                <a16:creationId xmlns:a16="http://schemas.microsoft.com/office/drawing/2014/main" id="{F3335407-5FAD-65E3-7D16-6CE2072E56F7}"/>
              </a:ext>
            </a:extLst>
          </p:cNvPr>
          <p:cNvSpPr txBox="1">
            <a:spLocks noChangeArrowheads="1"/>
          </p:cNvSpPr>
          <p:nvPr/>
        </p:nvSpPr>
        <p:spPr bwMode="auto">
          <a:xfrm>
            <a:off x="5069807" y="-64101"/>
            <a:ext cx="4038600" cy="457200"/>
          </a:xfrm>
          <a:prstGeom prst="rect">
            <a:avLst/>
          </a:prstGeom>
          <a:ln>
            <a:miter lim="800000"/>
            <a:headEnd/>
            <a:tailEnd/>
          </a:ln>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العناصر الثلاثة الأساسية</a:t>
            </a:r>
            <a:endParaRPr kumimoji="0" lang="en-US"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07039"/>
      </p:ext>
    </p:extLst>
  </p:cSld>
  <p:clrMapOvr>
    <a:overrideClrMapping bg1="dk2" tx1="lt1" bg2="dk1" tx2="lt2" accent1="accent1" accent2="accent2" accent3="accent3" accent4="accent4" accent5="accent5" accent6="accent6" hlink="hlink" folHlink="folHlink"/>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79194" y="4182627"/>
            <a:ext cx="4460062" cy="2246769"/>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١٥: ١٨</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2800" dirty="0">
                <a:solidFill>
                  <a:schemeClr val="bg1"/>
                </a:solidFill>
                <a:cs typeface="Arial" panose="020B0604020202020204" pitchFamily="34" charset="0"/>
              </a:rPr>
              <a:t>الأرض الأبدية لنسل إبراهيم</a:t>
            </a:r>
            <a:endParaRPr kumimoji="1" lang="en-US" altLang="zh-CN" sz="18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612551" y="726885"/>
            <a:ext cx="5531449" cy="5509200"/>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17: 7-8</a:t>
            </a:r>
            <a:endParaRPr kumimoji="0" lang="en-US"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 عهدي بيني وبينك وبين </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في أجيالهم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عهداً أبدياً </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لأكون إلهاً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وأعطي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أرض غربتك كل أرض كنعان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ملكاً أبدياً</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وأكون إلههم</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1953323" y="2659559"/>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301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فقأ عيني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257937040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rtl="1"/>
            <a:r>
              <a:rPr lang="ar-SA" sz="4800" b="1" dirty="0">
                <a:solidFill>
                  <a:srgbClr val="FFFFFF"/>
                </a:solidFill>
                <a:latin typeface="Arial" panose="020B0604020202020204" pitchFamily="34" charset="0"/>
                <a:cs typeface="Arial" panose="020B0604020202020204" pitchFamily="34" charset="0"/>
              </a:rPr>
              <a:t>تثنية ٧ : ٧-٨</a:t>
            </a:r>
            <a:br>
              <a:rPr lang="en-US" sz="4800" b="1" dirty="0">
                <a:solidFill>
                  <a:srgbClr val="FFFFFF"/>
                </a:solidFill>
                <a:latin typeface="Arial" panose="020B0604020202020204" pitchFamily="34" charset="0"/>
                <a:cs typeface="Arial" panose="020B0604020202020204" pitchFamily="34" charset="0"/>
              </a:rPr>
            </a:br>
            <a:br>
              <a:rPr lang="ar-SA" sz="4800" b="1" dirty="0">
                <a:solidFill>
                  <a:srgbClr val="FFFFFF"/>
                </a:solidFill>
                <a:latin typeface="Arial" panose="020B0604020202020204" pitchFamily="34" charset="0"/>
                <a:cs typeface="Arial" panose="020B0604020202020204" pitchFamily="34" charset="0"/>
              </a:rPr>
            </a:br>
            <a:r>
              <a:rPr lang="ar-SA" sz="4800" b="1" dirty="0">
                <a:solidFill>
                  <a:srgbClr val="FFFFFF"/>
                </a:solidFill>
                <a:latin typeface="Arial" panose="020B0604020202020204" pitchFamily="34" charset="0"/>
                <a:cs typeface="Arial" panose="020B0604020202020204" pitchFamily="34" charset="0"/>
              </a:rPr>
              <a:t>7 ليس من كونكم أكثر من سائر الشعوب التصق الرب بكم واختاركم، لأنكم أقل من سائر الشعوب.</a:t>
            </a:r>
            <a:r>
              <a:rPr lang="ar-JO" sz="4800" b="1" dirty="0">
                <a:solidFill>
                  <a:srgbClr val="FFFFFF"/>
                </a:solidFill>
                <a:latin typeface="Arial" panose="020B0604020202020204" pitchFamily="34" charset="0"/>
                <a:cs typeface="Arial" panose="020B0604020202020204" pitchFamily="34" charset="0"/>
              </a:rPr>
              <a:t> 8 </a:t>
            </a:r>
            <a:r>
              <a:rPr lang="ar-SA" sz="4800" b="1" dirty="0">
                <a:solidFill>
                  <a:srgbClr val="FFFFFF"/>
                </a:solidFill>
                <a:latin typeface="Arial" panose="020B0604020202020204" pitchFamily="34" charset="0"/>
                <a:cs typeface="Arial" panose="020B0604020202020204" pitchFamily="34" charset="0"/>
              </a:rPr>
              <a:t>بل من محبة الرب إياكم، وحفظه القسم الذي أقسم لآبائكم، أخرجكم الرب بيد شديدة وفداكم من بيت العبودية من يد فرعون ملك مصر.</a:t>
            </a:r>
          </a:p>
        </p:txBody>
      </p:sp>
    </p:spTree>
    <p:extLst>
      <p:ext uri="{BB962C8B-B14F-4D97-AF65-F5344CB8AC3E}">
        <p14:creationId xmlns:p14="http://schemas.microsoft.com/office/powerpoint/2010/main" val="21065605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620713" y="2428530"/>
            <a:ext cx="7989887" cy="248754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1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a:t>
            </a: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أتت عليك كل هذه الأمور البركة واللعنة، اللتان جعلتهما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قدامك فإن رددت في قلبك بين جميع الأمم الذين طردك الرب إلهك</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إليهم، 2 ورجعت إلى الرب إلهك، وسمعت لصوته حسب كل ما أنا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أوصيك به اليوم، أنت وبنوك، بكل قلبك وبكل نفسك، 3 يرد الرب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إلهك سبيك ويرحمك، ويعود فيجمعك من جميع الشعوب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الذين بددك إليهم الرب إلهك.</a:t>
            </a:r>
            <a:endParaRPr kumimoji="0" lang="en-US"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3556" name="Rectangle 4"/>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Times" pitchFamily="-112" charset="0"/>
                <a:ea typeface="ＭＳ Ｐゴシック" charset="0"/>
              </a:rPr>
              <a:t>7</a:t>
            </a:r>
            <a:endParaRPr kumimoji="0" lang="en-US" sz="8800" b="0" i="0" u="none" strike="noStrike" kern="1200" cap="none" spc="0" normalizeH="0" baseline="0" noProof="0" dirty="0">
              <a:ln>
                <a:noFill/>
              </a:ln>
              <a:solidFill>
                <a:srgbClr val="FFD34A"/>
              </a:solidFill>
              <a:effectLst/>
              <a:uLnTx/>
              <a:uFillTx/>
              <a:latin typeface="Times" pitchFamily="-112" charset="0"/>
              <a:ea typeface="ＭＳ Ｐゴシック" charset="0"/>
            </a:endParaRPr>
          </a:p>
        </p:txBody>
      </p:sp>
      <p:sp>
        <p:nvSpPr>
          <p:cNvPr id="23558" name="Oval 6"/>
          <p:cNvSpPr>
            <a:spLocks noChangeArrowheads="1"/>
          </p:cNvSpPr>
          <p:nvPr/>
        </p:nvSpPr>
        <p:spPr bwMode="auto">
          <a:xfrm>
            <a:off x="1961322" y="2597426"/>
            <a:ext cx="1008112" cy="622852"/>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dirty="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37964"/>
            <a:ext cx="7772400" cy="652636"/>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ar-JO" sz="3200" b="1" dirty="0">
                <a:solidFill>
                  <a:schemeClr val="tx1"/>
                </a:solidFill>
                <a:effectLst/>
                <a:latin typeface="Arial" panose="020B0604020202020204" pitchFamily="34" charset="0"/>
                <a:ea typeface="ＭＳ Ｐゴシック" charset="0"/>
                <a:cs typeface="Arial" panose="020B0604020202020204" pitchFamily="34" charset="0"/>
              </a:rPr>
              <a:t>تثنية 30: 1- 4</a:t>
            </a:r>
            <a:endParaRPr lang="en-US" b="1" dirty="0">
              <a:latin typeface="Arial" panose="020B0604020202020204" pitchFamily="34" charset="0"/>
              <a:ea typeface="ＭＳ Ｐゴシック" charset="0"/>
              <a:cs typeface="Arial" panose="020B0604020202020204" pitchFamily="34" charset="0"/>
            </a:endParaRPr>
          </a:p>
        </p:txBody>
      </p:sp>
      <p:sp>
        <p:nvSpPr>
          <p:cNvPr id="30" name="Oval 6"/>
          <p:cNvSpPr>
            <a:spLocks noChangeArrowheads="1"/>
          </p:cNvSpPr>
          <p:nvPr/>
        </p:nvSpPr>
        <p:spPr bwMode="auto">
          <a:xfrm>
            <a:off x="6174568" y="3143198"/>
            <a:ext cx="1100874"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1" name="Oval 6"/>
          <p:cNvSpPr>
            <a:spLocks noChangeArrowheads="1"/>
          </p:cNvSpPr>
          <p:nvPr/>
        </p:nvSpPr>
        <p:spPr bwMode="auto">
          <a:xfrm>
            <a:off x="1398170" y="3593839"/>
            <a:ext cx="792088"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2" name="Oval 6"/>
          <p:cNvSpPr>
            <a:spLocks noChangeArrowheads="1"/>
          </p:cNvSpPr>
          <p:nvPr/>
        </p:nvSpPr>
        <p:spPr bwMode="auto">
          <a:xfrm>
            <a:off x="3458817" y="3869636"/>
            <a:ext cx="1113183" cy="649356"/>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Tree>
    <p:extLst>
      <p:ext uri="{BB962C8B-B14F-4D97-AF65-F5344CB8AC3E}">
        <p14:creationId xmlns:p14="http://schemas.microsoft.com/office/powerpoint/2010/main" val="322082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يقول القرآن أن الله أعطى الأرض لإسرائيل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{وَإِذْ قَالَ مُوسَى لِقَوْمِهِ يَاقَوْمِ اذْكُرُوا نِعْمَةَ اللَّهِ عَلَيْكُمْ إِذْ جَعَلَ فِيكُمْ أَنْبِيَاءَ وَجَعَلَكُمْ مُلُوكًا وَآتَاكُمْ مَا لَمْ يُؤْتِ أَحَدًا مِنَ الْعَالَمِينَ ، يَا قَوْمِ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ادْخُلُوا الْأَرْضَ الْمُقَدَّسَةَ الَّتِي كَتَبَ اللَّهُ لَكُمْ</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وَلَا تَرْتَدُّوا عَلَى أَدْبَارِكُمْ فَتَنْقَلِبُوا خَاسِرِينَ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(السورة 5: 20-21)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85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يقول القرآن أن الله أعطى الأرض لإسرائيل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ستجد بوضوح شديد أن المفسرين التقليديين من القرنين الثامن والتاسع فصاعداً قد فسروا القرآن بشكل موحد ليقول صراحةً أن أرض إسرائيل قد أعطاها الله للشعب اليهودي كعهد أبدي. لا يوجد أي ادعاء إسلامي مضاد للأرض في أي مكان في مجموعة التفسيرات التقليدية.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الشيخ الدكتور محمد الحسيني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056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a:t>
            </a: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 </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a:t>
            </a: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عمال ١ : ٦</a:t>
            </a:r>
          </a:p>
        </p:txBody>
      </p:sp>
    </p:spTree>
    <p:extLst>
      <p:ext uri="{BB962C8B-B14F-4D97-AF65-F5344CB8AC3E}">
        <p14:creationId xmlns:p14="http://schemas.microsoft.com/office/powerpoint/2010/main" val="28304305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الآشوريون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dirty="0">
                <a:effectLst>
                  <a:outerShdw blurRad="38100" dist="38100" dir="2700000" algn="tl">
                    <a:srgbClr val="FFFFFF"/>
                  </a:outerShdw>
                </a:effectLst>
                <a:cs typeface="Arial" panose="020B0604020202020204" pitchFamily="34" charset="0"/>
              </a:rPr>
              <a:t>مملكة سياسية حرفية</a:t>
            </a:r>
            <a:endParaRPr lang="en-US" sz="28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الإثني عشر.</a:t>
            </a:r>
            <a:b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٢٨</a:t>
            </a: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الجدول الزمنيُّ للملكوت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Arial" charset="0"/>
                <a:cs typeface="Arial" panose="020B0604020202020204" pitchFamily="34" charset="0"/>
              </a:rPr>
              <a:t>إسرائيل دائماً تعني نسل يعقوب العرقي (9: 1-5)</a:t>
            </a:r>
            <a:endParaRPr lang="en-US" sz="4000" dirty="0">
              <a:solidFill>
                <a:schemeClr val="tx1"/>
              </a:solidFill>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155ف</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(9: 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إسرائيل ترتبط                 بالأمم المؤمنين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 ليس كل اليهود يؤمنون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لإسرائيل إلى أن يدخل ملؤ الأمم</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26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dirty="0">
                <a:solidFill>
                  <a:schemeClr val="bg1"/>
                </a:solidFill>
                <a:cs typeface="Arial" panose="020B0604020202020204" pitchFamily="34" charset="0"/>
              </a:rPr>
              <a:t>وهكذا سيخلص جميع إسرائيل </a:t>
            </a:r>
            <a:r>
              <a:rPr lang="ar-SA" altLang="ja-JP" sz="3200" dirty="0">
                <a:solidFill>
                  <a:schemeClr val="bg1"/>
                </a:solidFill>
                <a:cs typeface="Arial" panose="020B0604020202020204" pitchFamily="34" charset="0"/>
              </a:rPr>
              <a:t>(رومية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FF"/>
                </a:solidFill>
                <a:ea typeface="ＭＳ Ｐゴシック" charset="0"/>
              </a:rPr>
              <a:t>لماذا يجب أن يكون الخلاص      بالإيمان وحده ؟</a:t>
            </a:r>
            <a:endParaRPr lang="en-US" sz="5400" dirty="0">
              <a:solidFill>
                <a:srgbClr val="FFFFFF"/>
              </a:solidFill>
              <a:ea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يقدم بولس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أسباب</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7444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١. دعا يسوع بولس ليعلم الخلاص بالإيمان (غل ١-٢)</a:t>
            </a:r>
            <a:endParaRPr lang="en-US" sz="4800" dirty="0">
              <a:solidFill>
                <a:srgbClr val="FFFFFF"/>
              </a:solidFill>
              <a:ea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9984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٢. الخلاص كان دائماً بالإيمان (غل ٣-٤)</a:t>
            </a:r>
            <a:endParaRPr lang="en-US" sz="4800" dirty="0">
              <a:solidFill>
                <a:srgbClr val="FFFFFF"/>
              </a:solidFill>
              <a:ea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مركزية الصليب</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الأمام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الخلف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589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3. الخلاص بالإيمان وحده يغيرنا داخلياً    (غل ٥-٦)</a:t>
            </a:r>
            <a:endParaRPr lang="en-US" sz="4800" dirty="0">
              <a:solidFill>
                <a:srgbClr val="FFFFFF"/>
              </a:solidFill>
              <a:ea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1954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6000" dirty="0">
                <a:solidFill>
                  <a:srgbClr val="FFFFFF"/>
                </a:solidFill>
                <a:ea typeface="ＭＳ Ｐゴシック" charset="0"/>
              </a:rPr>
              <a:t>الفكرة الرئيسية في غلاطية</a:t>
            </a:r>
            <a:endParaRPr lang="en-US" sz="6000" dirty="0">
              <a:solidFill>
                <a:srgbClr val="FFFFFF"/>
              </a:solidFill>
              <a:ea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بالإيمان يحررنا من الناموس ليعطينا حرية في المسيح</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306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3065462" y="2095500"/>
            <a:ext cx="3106737"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0" y="3847182"/>
            <a:ext cx="8835915" cy="23105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المسيح افتدانا من لعنة الناموس إذ صار لعنة لأجلنا </a:t>
            </a:r>
            <a:r>
              <a:rPr lang="ar-JO" sz="3600" b="1" dirty="0">
                <a:solidFill>
                  <a:srgbClr val="FFFFFF"/>
                </a:solidFill>
                <a:latin typeface="Arial" panose="020B0604020202020204" pitchFamily="34" charset="0"/>
                <a:ea typeface="SimSun" charset="0"/>
                <a:cs typeface="Arial" panose="020B0604020202020204" pitchFamily="34" charset="0"/>
              </a:rPr>
              <a:t>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لأنه مكتوب ملعون كل من علق على خشبة</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14 لتصير بركة إبراهيم للأمم في المسيح يسوع لننال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FFFFFF"/>
                </a:solidFill>
                <a:latin typeface="Arial" panose="020B0604020202020204" pitchFamily="34" charset="0"/>
                <a:ea typeface="SimSun"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بالإيمان موعد الروح</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nchor="t"/>
          <a:lstStyle/>
          <a:p>
            <a:pPr rtl="0" fontAlgn="base"/>
            <a:r>
              <a:rPr kumimoji="0" lang="ar-SA" sz="36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غلاطية ٣ : ١٣-١٤</a:t>
            </a:r>
            <a:endParaRPr lang="en-US" sz="5400" dirty="0"/>
          </a:p>
        </p:txBody>
      </p:sp>
    </p:spTree>
    <p:extLst>
      <p:ext uri="{BB962C8B-B14F-4D97-AF65-F5344CB8AC3E}">
        <p14:creationId xmlns:p14="http://schemas.microsoft.com/office/powerpoint/2010/main" val="629134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0" y="2550746"/>
            <a:ext cx="5699125" cy="17565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26 لأنكم جميعاً أبناء الله بالإيمان بالمسيح يسوع 27 لأن كلكم الذين اعتمدتم بالمسيح قد لبستم المسيح</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anose="020B0604020202020204" pitchFamily="34" charset="0"/>
                <a:ea typeface="SimSun"/>
                <a:cs typeface="Arial" panose="020B0604020202020204" pitchFamily="34" charset="0"/>
              </a:rPr>
              <a:t>غلاطية 3: 26-27</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23105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ليس يهودي ولا يوناني ليس عبد ولا حر ليس ذكر وأنثى لأنكم جميعاً واحد في المسيح يسوع</a:t>
            </a: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pPr rtl="1"/>
            <a:r>
              <a:rPr lang="ar-SA" b="1" dirty="0">
                <a:solidFill>
                  <a:schemeClr val="bg1"/>
                </a:solidFill>
                <a:latin typeface="Arial" panose="020B0604020202020204" pitchFamily="34" charset="0"/>
                <a:cs typeface="Arial" panose="020B0604020202020204" pitchFamily="34" charset="0"/>
              </a:rPr>
              <a:t>غلاطية ٣ : ٢٨</a:t>
            </a: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21258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فإن كنتم للمسيح فأنتم إذاً نسل إبراهيم وحسب الموعد ورثة</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 name="Title 1">
            <a:extLst>
              <a:ext uri="{FF2B5EF4-FFF2-40B4-BE49-F238E27FC236}">
                <a16:creationId xmlns:a16="http://schemas.microsoft.com/office/drawing/2014/main" id="{5134BC4C-698F-B549-F085-6029E8BBEF2C}"/>
              </a:ext>
            </a:extLst>
          </p:cNvPr>
          <p:cNvSpPr>
            <a:spLocks noGrp="1"/>
          </p:cNvSpPr>
          <p:nvPr>
            <p:ph type="title" idx="4294967295"/>
          </p:nvPr>
        </p:nvSpPr>
        <p:spPr>
          <a:xfrm>
            <a:off x="683071" y="5716588"/>
            <a:ext cx="8228013" cy="1141412"/>
          </a:xfrm>
        </p:spPr>
        <p:txBody>
          <a:bodyPr/>
          <a:lstStyle/>
          <a:p>
            <a:pPr rtl="0" fontAlgn="base"/>
            <a:r>
              <a:rPr lang="ar-SA" sz="44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غلاطية ٣ : ٢٩</a:t>
            </a:r>
            <a:endParaRPr lang="en-US" dirty="0">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145779"/>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غلاطية ٤ : ١</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وإنما أقول: ما دام الوراث قاصراً لا يفرق شيئاً عن العبد مع كونه صاحب الجميع</a:t>
            </a:r>
            <a:r>
              <a:rPr lang="ar-SA" dirty="0">
                <a:effectLst>
                  <a:glow rad="127000">
                    <a:schemeClr val="tx1"/>
                  </a:glow>
                </a:effectLst>
                <a:ea typeface="ＭＳ Ｐゴシック" charset="0"/>
              </a:rPr>
              <a:t> </a:t>
            </a:r>
          </a:p>
        </p:txBody>
      </p:sp>
    </p:spTree>
    <p:extLst>
      <p:ext uri="{BB962C8B-B14F-4D97-AF65-F5344CB8AC3E}">
        <p14:creationId xmlns:p14="http://schemas.microsoft.com/office/powerpoint/2010/main" val="385923399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ar-SA" dirty="0">
                <a:solidFill>
                  <a:schemeClr val="tx1"/>
                </a:solidFill>
                <a:ea typeface="ＭＳ Ｐゴシック" charset="0"/>
              </a:rPr>
              <a:t>غلاطية ٤ : ٢-٣</a:t>
            </a:r>
            <a:br>
              <a:rPr lang="ar-SA" dirty="0">
                <a:solidFill>
                  <a:schemeClr val="tx1"/>
                </a:solidFill>
                <a:ea typeface="ＭＳ Ｐゴシック" charset="0"/>
              </a:rPr>
            </a:br>
            <a:r>
              <a:rPr lang="ar-JO" dirty="0">
                <a:solidFill>
                  <a:schemeClr val="tx1"/>
                </a:solidFill>
                <a:ea typeface="ＭＳ Ｐゴシック" charset="0"/>
              </a:rPr>
              <a:t>بل هو تحت أوصياء ووكلاء إلى الوقت المؤجل من أبيه   3 هكذا نحن أيضاً لما كنا قاصرين كنا مستعبدين تحت أركان العالم</a:t>
            </a:r>
            <a:r>
              <a:rPr lang="ar-SA" dirty="0">
                <a:solidFill>
                  <a:schemeClr val="tx1"/>
                </a:solidFill>
                <a:ea typeface="ＭＳ Ｐゴシック" charset="0"/>
              </a:rPr>
              <a:t> </a:t>
            </a:r>
          </a:p>
        </p:txBody>
      </p:sp>
    </p:spTree>
    <p:extLst>
      <p:ext uri="{BB962C8B-B14F-4D97-AF65-F5344CB8AC3E}">
        <p14:creationId xmlns:p14="http://schemas.microsoft.com/office/powerpoint/2010/main" val="216244537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173ج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الدين الطقسي مقابل الدين الحقيقي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غل 4: 1-7</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وارث وحاصل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(بروكسل : 1976)، 95</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تباينات العهد في غلاطية 4: 21-31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extLst>
              <p:ext uri="{D42A27DB-BD31-4B8C-83A1-F6EECF244321}">
                <p14:modId xmlns:p14="http://schemas.microsoft.com/office/powerpoint/2010/main" val="880170628"/>
              </p:ext>
            </p:extLst>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والمبشرين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اليهود شعب مكروه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panose="020B0604020202020204" pitchFamily="34"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dirty="0">
                <a:effectLst>
                  <a:glow rad="127000">
                    <a:schemeClr val="tx1"/>
                  </a:glow>
                </a:effectLst>
                <a:ea typeface="ＭＳ Ｐゴシック" charset="0"/>
                <a:cs typeface="ＭＳ Ｐゴシック" charset="0"/>
              </a:rPr>
              <a:t>People</a:t>
            </a:r>
            <a:endParaRPr lang="en-US" sz="5400" dirty="0">
              <a:effectLst>
                <a:glow rad="127000">
                  <a:schemeClr val="tx1"/>
                </a:glow>
              </a:effectLst>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b="1" dirty="0">
                <a:latin typeface="Arial" panose="020B0604020202020204" pitchFamily="34" charset="0"/>
                <a:ea typeface="Osaka" charset="0"/>
                <a:cs typeface="Arial" panose="020B0604020202020204" pitchFamily="34"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الوحشية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1928793" y="1285860"/>
            <a:ext cx="6653231"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الأشورية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839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8391" name="TextBox 5"/>
          <p:cNvSpPr txBox="1">
            <a:spLocks noChangeArrowheads="1"/>
          </p:cNvSpPr>
          <p:nvPr/>
        </p:nvSpPr>
        <p:spPr bwMode="auto">
          <a:xfrm>
            <a:off x="5105400" y="2462213"/>
            <a:ext cx="4038600" cy="2308324"/>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ترتب هرم من الرؤوس أمام مدينته. احترق شبابهم وبناتهم في النيران.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شلمنصر ، 859-824 ق.م = 80 سنة قبل يونان ، في لوكينبيل السجلات القديمة لآشور وبابل ، 1: 213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كان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اليهود مكروهين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عبر التاريخ؟</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5719437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هناك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معركة بين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الجيوش البشرية؟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93347"/>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عدونا الحقيقي</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11 البسوا سلاح الله الكامل لكي تقدروا أن تثبتوا ضد مكايد إبليس.</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12 فإن مصارعتنا ليست مع دم ولحم بل مع الرؤساء مع السلاطين، مع ولاة العالم على ظلمة هذا الدهر، مع أجناد الشر الروحية في السماويات.</a:t>
            </a:r>
          </a:p>
          <a:p>
            <a:pPr>
              <a:defRPr/>
            </a:pP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أفسس 6: 11-12 </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715526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8094456" cy="2442426"/>
          </a:xfrm>
          <a:effectLst>
            <a:outerShdw blurRad="63500" dist="35921" dir="2700000" algn="ctr" rotWithShape="0">
              <a:schemeClr val="tx2">
                <a:alpha val="74998"/>
              </a:schemeClr>
            </a:outerShdw>
          </a:effectLst>
        </p:spPr>
        <p:txBody>
          <a:bodyPr anchor="ctr"/>
          <a:lstStyle/>
          <a:p>
            <a:pPr algn="r" rtl="1">
              <a:defRPr/>
            </a:pPr>
            <a:r>
              <a:rPr lang="ar-JO" sz="3600" dirty="0">
                <a:effectLst>
                  <a:glow rad="127000">
                    <a:schemeClr val="tx1"/>
                  </a:glow>
                </a:effectLst>
                <a:ea typeface="ＭＳ Ｐゴシック" charset="0"/>
              </a:rPr>
              <a:t>الشيطان: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يكره ما يحبه الله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 </a:t>
            </a:r>
            <a:r>
              <a:rPr lang="ar-JO" sz="3600" dirty="0">
                <a:effectLst>
                  <a:glow rad="127000">
                    <a:schemeClr val="tx1"/>
                  </a:glow>
                </a:effectLst>
                <a:ea typeface="ＭＳ Ｐゴシック" charset="0"/>
              </a:rPr>
              <a:t>يحب ما يكرهه الله</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أقيمت جلسة صلاة مشتركة عام 2016 في غوش عتصيون، بعد هجوم الحرق المتعمد في دوما</a:t>
            </a:r>
          </a:p>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(مصدر الصورة: مارك إسرائيل سيليم/ذا جيروزاليم بوست)</a:t>
            </a:r>
          </a:p>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https://www.jpost.com/israel-news/for-jewish-agency-israeli-arabs-an-increasing-priority-445642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هو مستقبل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403566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extLst>
      <p:ext uri="{BB962C8B-B14F-4D97-AF65-F5344CB8AC3E}">
        <p14:creationId xmlns:p14="http://schemas.microsoft.com/office/powerpoint/2010/main" val="418205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extLst>
      <p:ext uri="{BB962C8B-B14F-4D97-AF65-F5344CB8AC3E}">
        <p14:creationId xmlns:p14="http://schemas.microsoft.com/office/powerpoint/2010/main" val="7700955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8755085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28790024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rtl="1"/>
            <a:r>
              <a:rPr lang="ar-SA" sz="4000" dirty="0" err="1"/>
              <a:t>يوئيل</a:t>
            </a:r>
            <a:r>
              <a:rPr lang="ar-SA" sz="4000" dirty="0"/>
              <a:t> ٣ : ١-٢</a:t>
            </a:r>
            <a:br>
              <a:rPr lang="en-US" sz="4000" dirty="0"/>
            </a:br>
            <a:br>
              <a:rPr lang="ar-SA" sz="4000" dirty="0"/>
            </a:br>
            <a:r>
              <a:rPr lang="ar-JO" sz="4000" dirty="0"/>
              <a:t>1 لأنه هوذا في تلك الأيام وفي ذلك الوقت عندما أرد سبي يهوذا وأورشليم</a:t>
            </a:r>
            <a:br>
              <a:rPr lang="ar-JO" sz="4000" dirty="0"/>
            </a:br>
            <a:br>
              <a:rPr lang="ar-JO" sz="4000" dirty="0"/>
            </a:br>
            <a:r>
              <a:rPr lang="ar-JO" sz="4000" dirty="0"/>
              <a:t>2 أجمع كل الأمم وأنزلهم إلى ...</a:t>
            </a:r>
            <a:endParaRPr lang="ar-SA" sz="4000" dirty="0"/>
          </a:p>
        </p:txBody>
      </p:sp>
      <p:sp>
        <p:nvSpPr>
          <p:cNvPr id="3" name="Up Arrow 2"/>
          <p:cNvSpPr/>
          <p:nvPr/>
        </p:nvSpPr>
        <p:spPr bwMode="auto">
          <a:xfrm rot="19118539">
            <a:off x="4413926" y="3302988"/>
            <a:ext cx="836039"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59428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1030246672"/>
              </p:ext>
            </p:extLst>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name="Slide" r:id="rId3" imgW="4099723" imgH="3073895" progId="PowerPoint.Slide.8">
                  <p:embed/>
                </p:oleObj>
              </mc:Choice>
              <mc:Fallback>
                <p:oleObj name="Slide" r:id="rId3" imgW="4099723" imgH="3073895"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484" name="TextBox 4"/>
          <p:cNvSpPr txBox="1">
            <a:spLocks noChangeArrowheads="1"/>
          </p:cNvSpPr>
          <p:nvPr/>
        </p:nvSpPr>
        <p:spPr bwMode="auto">
          <a:xfrm>
            <a:off x="-36511" y="2352729"/>
            <a:ext cx="5046920"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اخترقت ذقنه بخنجر يدي الحاد. من خلال فكه ... مررت بحبل، ووضعت عليه سلسلة كلب وجعلته يحتل مأوى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أشور بانيبال، 669-626 ق.م = 100 سنة بعد يونان في لوكينبيل، السجلات القديمة لأشور وبابل،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2: 319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8429652" cy="685800"/>
          </a:xfrm>
        </p:spPr>
        <p:txBody>
          <a:bodyPr/>
          <a:lstStyle/>
          <a:p>
            <a:pPr>
              <a:defRPr/>
            </a:pPr>
            <a:r>
              <a:rPr lang="ar-JO" sz="3200" b="1" dirty="0">
                <a:latin typeface="Arial" panose="020B0604020202020204" pitchFamily="34" charset="0"/>
                <a:ea typeface="Osaka" charset="0"/>
                <a:cs typeface="Arial" panose="020B0604020202020204" pitchFamily="34" charset="0"/>
              </a:rPr>
              <a:t>معاملة الملوك الأسرى</a:t>
            </a:r>
            <a:endParaRPr lang="en-US" sz="3200" b="1" dirty="0">
              <a:latin typeface="Arial" panose="020B0604020202020204" pitchFamily="34" charset="0"/>
              <a:ea typeface="Osaka" charset="0"/>
              <a:cs typeface="Arial" panose="020B0604020202020204" pitchFamily="34" charset="0"/>
            </a:endParaRPr>
          </a:p>
        </p:txBody>
      </p:sp>
      <p:pic>
        <p:nvPicPr>
          <p:cNvPr id="7" name="Picture 111" descr="The Worst Ways to Die: Torture Practices of the Ancient World - CVLT Nation">
            <a:extLst>
              <a:ext uri="{FF2B5EF4-FFF2-40B4-BE49-F238E27FC236}">
                <a16:creationId xmlns:a16="http://schemas.microsoft.com/office/drawing/2014/main" id="{AA199C50-E051-87D2-D59F-A329FBC3E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F0C54906-2565-9E08-6065-D766C9FDD7DE}"/>
              </a:ext>
            </a:extLst>
          </p:cNvPr>
          <p:cNvSpPr txBox="1">
            <a:spLocks noChangeArrowheads="1"/>
          </p:cNvSpPr>
          <p:nvPr/>
        </p:nvSpPr>
        <p:spPr bwMode="auto">
          <a:xfrm>
            <a:off x="0" y="695598"/>
            <a:ext cx="9150359" cy="1077218"/>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rPr>
              <a:t>قد يحتوي حكم الإعدام في آشور على الكثير من التعذيب كالسلخ أو اقتلاع اللسان الكاذب أو الحرق أو</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4821EDEB-6BD5-358C-8871-7C6D73B5A321}"/>
              </a:ext>
            </a:extLst>
          </p:cNvPr>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rtl="1">
              <a:defRPr/>
            </a:pPr>
            <a:r>
              <a:rPr lang="ar-SA" sz="4000" dirty="0" err="1">
                <a:effectLst>
                  <a:glow rad="127000">
                    <a:schemeClr val="tx1"/>
                  </a:glow>
                </a:effectLst>
                <a:ea typeface="ＭＳ Ｐゴシック" charset="0"/>
              </a:rPr>
              <a:t>يوئيل</a:t>
            </a:r>
            <a:r>
              <a:rPr lang="ar-SA" sz="4000" dirty="0">
                <a:effectLst>
                  <a:glow rad="127000">
                    <a:schemeClr val="tx1"/>
                  </a:glow>
                </a:effectLst>
                <a:ea typeface="ＭＳ Ｐゴシック" charset="0"/>
              </a:rPr>
              <a:t> ٣ : 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وادي يهوشافاط وأحاكمهم هناك على شعبي وميراثي إسرائيل الذين بددوهم بين الأمم وقسموا أرضي</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37159"/>
            <a:chOff x="3986447" y="44624"/>
            <a:chExt cx="5122057" cy="5437159"/>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37159"/>
              <a:chOff x="3986446" y="15463"/>
              <a:chExt cx="5122057" cy="5437159"/>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1603" y="2587724"/>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513191"/>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513191"/>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047276"/>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402071"/>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469962"/>
                <a:ext cx="135454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03911"/>
                <a:ext cx="822960"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1991998"/>
              <a:ext cx="66671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260648"/>
            <a:ext cx="5186036" cy="5604430"/>
            <a:chOff x="3955952" y="-11638"/>
            <a:chExt cx="5440584" cy="5604430"/>
          </a:xfrm>
        </p:grpSpPr>
        <p:sp>
          <p:nvSpPr>
            <p:cNvPr id="20" name="TextBox 19">
              <a:extLst>
                <a:ext uri="{FF2B5EF4-FFF2-40B4-BE49-F238E27FC236}">
                  <a16:creationId xmlns:a16="http://schemas.microsoft.com/office/drawing/2014/main" id="{E4624E92-DE7E-A649-B73D-1BAC7A7D59BB}"/>
                </a:ext>
              </a:extLst>
            </p:cNvPr>
            <p:cNvSpPr txBox="1"/>
            <p:nvPr/>
          </p:nvSpPr>
          <p:spPr>
            <a:xfrm>
              <a:off x="5444273" y="1474174"/>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تل أبيب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CFEFC39F-0D0B-F649-AF08-E81DA453A105}"/>
                </a:ext>
              </a:extLst>
            </p:cNvPr>
            <p:cNvSpPr txBox="1"/>
            <p:nvPr/>
          </p:nvSpPr>
          <p:spPr>
            <a:xfrm>
              <a:off x="5838091"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أورشليم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176159" y="2796674"/>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52897"/>
              <a:ext cx="2754176"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209951"/>
              <a:ext cx="3910231"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448851" y="-11638"/>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حيفا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صحراء النقب</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4733173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هأنذا أنهضهم من الموضع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بعتموهم إليه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وأرد عملكم على رؤوسكم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وأبيع بنيكم وبناتكم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بيد بني يهوذا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ليبيعوهم للسبائيين لأمة بعيدة لأن الرب قد تكلم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7-8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العربية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60115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rtl="1"/>
            <a:r>
              <a:rPr lang="ar-SA" sz="3600" kern="1200" dirty="0">
                <a:solidFill>
                  <a:srgbClr val="FFFFFF"/>
                </a:solidFill>
                <a:effectLst>
                  <a:glow rad="152400">
                    <a:srgbClr val="000000">
                      <a:alpha val="97000"/>
                    </a:srgbClr>
                  </a:glow>
                </a:effectLst>
                <a:cs typeface="Arial" panose="020B0604020202020204" pitchFamily="34" charset="0"/>
              </a:rPr>
              <a:t>طوبى للأمم (</a:t>
            </a:r>
            <a:r>
              <a:rPr lang="ar-JO" sz="3600" kern="1200" dirty="0">
                <a:solidFill>
                  <a:srgbClr val="FFFFFF"/>
                </a:solidFill>
                <a:effectLst>
                  <a:glow rad="152400">
                    <a:srgbClr val="000000">
                      <a:alpha val="97000"/>
                    </a:srgbClr>
                  </a:glow>
                </a:effectLst>
                <a:cs typeface="Arial" panose="020B0604020202020204" pitchFamily="34" charset="0"/>
              </a:rPr>
              <a:t>أ</a:t>
            </a:r>
            <a:r>
              <a:rPr lang="ar-SA" sz="3600" kern="1200" dirty="0">
                <a:solidFill>
                  <a:srgbClr val="FFFFFF"/>
                </a:solidFill>
                <a:effectLst>
                  <a:glow rad="152400">
                    <a:srgbClr val="000000">
                      <a:alpha val="97000"/>
                    </a:srgbClr>
                  </a:glow>
                </a:effectLst>
                <a:cs typeface="Arial" panose="020B0604020202020204" pitchFamily="34" charset="0"/>
              </a:rPr>
              <a:t>شعياء 56: 3-5)</a:t>
            </a:r>
            <a:endParaRPr lang="en-US" sz="36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3 فلا يتكلم ابن الغريب الذي اقترن بالرب قائلا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إفرازا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أفرزني الرب من شعبه.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ولا يقل الخصي: ها أنا شجرة يابسة</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4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لأنه هكذا قال الرب للخصيان الذين يحفظون سبوتي ويختارون ما يسرني ويتمسكون بعهدي:</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5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إني أعطيهم في بيتي وفي أسواري نصبا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واسما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أفضل من البنين والبنات. أعطيهم 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أبديا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لا ينقطع.</a:t>
            </a:r>
          </a:p>
        </p:txBody>
      </p:sp>
    </p:spTree>
    <p:extLst>
      <p:ext uri="{BB962C8B-B14F-4D97-AF65-F5344CB8AC3E}">
        <p14:creationId xmlns:p14="http://schemas.microsoft.com/office/powerpoint/2010/main" val="3461410583"/>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ar-SA" sz="3200" kern="1200" dirty="0">
                <a:solidFill>
                  <a:srgbClr val="FFFFFF"/>
                </a:solidFill>
                <a:effectLst>
                  <a:glow rad="152400">
                    <a:srgbClr val="000000">
                      <a:alpha val="97000"/>
                    </a:srgbClr>
                  </a:glow>
                </a:effectLst>
                <a:cs typeface="Arial" panose="020B0604020202020204" pitchFamily="34" charset="0"/>
              </a:rPr>
              <a:t>الأمم ينضمون إلى عبادة السبت مع إسرائيل في الألفية </a:t>
            </a:r>
            <a:br>
              <a:rPr lang="ar-SA" sz="3200" kern="1200" dirty="0">
                <a:solidFill>
                  <a:srgbClr val="FFFFFF"/>
                </a:solidFill>
                <a:effectLst>
                  <a:glow rad="152400">
                    <a:srgbClr val="000000">
                      <a:alpha val="97000"/>
                    </a:srgbClr>
                  </a:glow>
                </a:effectLst>
                <a:cs typeface="Arial" panose="020B0604020202020204" pitchFamily="34" charset="0"/>
              </a:rPr>
            </a:br>
            <a:r>
              <a:rPr lang="ar-SA" sz="3200" kern="1200" dirty="0">
                <a:solidFill>
                  <a:srgbClr val="FFFFFF"/>
                </a:solidFill>
                <a:effectLst>
                  <a:glow rad="152400">
                    <a:srgbClr val="000000">
                      <a:alpha val="97000"/>
                    </a:srgbClr>
                  </a:glow>
                </a:effectLst>
                <a:cs typeface="Arial" panose="020B0604020202020204" pitchFamily="34" charset="0"/>
              </a:rPr>
              <a:t>(إشعياء 56: 6-8)</a:t>
            </a:r>
            <a:endParaRPr lang="en-US" sz="32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159025" y="1052736"/>
            <a:ext cx="8759687" cy="590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6 وأبناء الغريب الذين يقترنون بالرب ليخدموه وليحبوا اسم الرب ليكونوا له عبيدا</a:t>
            </a: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كل الذين يحفظون السبت</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لئلا ينجسوه ويتمسكون بعهدي</a:t>
            </a:r>
            <a:r>
              <a:rPr kumimoji="0" lang="ar-JO"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7</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آتي بهم إلى جبل قدسي وأفرحهم في بيت صلاتي، </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وتكون محرقاتهم وذبائحهم مقبولة على مذبحي، لأن بيتي بيت الصلاة يدعى لكل الشعوب.</a:t>
            </a:r>
            <a:r>
              <a:rPr kumimoji="0" lang="ar-JO"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8 </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يقول السيد الرب جامع منفيي إسرائيل: أجمع بعد إليه إلى مجموعيه.</a:t>
            </a:r>
          </a:p>
        </p:txBody>
      </p:sp>
    </p:spTree>
    <p:extLst>
      <p:ext uri="{BB962C8B-B14F-4D97-AF65-F5344CB8AC3E}">
        <p14:creationId xmlns:p14="http://schemas.microsoft.com/office/powerpoint/2010/main" val="2518164184"/>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مشاركة الأرض بين اليهود و الأمم</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21 فتقتسمون هذه الأرض لكم لأسباط إسرائيل ويكون أنكم تقسمونها بالقرعة لكم و</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للغرباء</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المتغربين في وسطكم الذين يلدون بنين في وسطكم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فيكونون لكم كالوطنيين من بني إسرائيل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يقاسمونكم الميراث في وسط أسباط إسرائيل ويكون أنه في السبط الذي فيه يتغرب غريب هناك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تعطونه ميراثه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السيد الرب</a:t>
            </a:r>
            <a:b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21-23</a:t>
            </a: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69625657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هل ستصل حدود إسرائيل الألفية </a:t>
            </a:r>
            <a:br>
              <a:rPr lang="ar-JO" sz="3200" dirty="0">
                <a:solidFill>
                  <a:srgbClr val="FFFFFF"/>
                </a:solidFill>
                <a:ea typeface="ＭＳ Ｐゴシック" charset="0"/>
              </a:rPr>
            </a:br>
            <a:r>
              <a:rPr lang="ar-JO" sz="3200" dirty="0">
                <a:solidFill>
                  <a:srgbClr val="FFFFFF"/>
                </a:solidFill>
                <a:ea typeface="ＭＳ Ｐゴシック" charset="0"/>
              </a:rPr>
              <a:t>كل الطريق شرقاً حتى نهر الفرات؟</a:t>
            </a:r>
            <a:endParaRPr lang="en-US" sz="3200" dirty="0">
              <a:solidFill>
                <a:srgbClr val="FFFFFF"/>
              </a:solidFill>
              <a:ea typeface="ＭＳ Ｐゴシック" charset="0"/>
            </a:endParaRP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12249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نفعل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بخصوص التعليم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حول 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544903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هناك جنس واحد فقط</a:t>
            </a:r>
            <a:endParaRPr lang="en-US" dirty="0">
              <a:effectLst>
                <a:glow rad="127000">
                  <a:schemeClr val="tx1"/>
                </a:glow>
              </a:effectLst>
              <a:ea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2001078"/>
            <a:ext cx="9144000" cy="5311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kern="0" dirty="0">
                <a:effectLst>
                  <a:glow rad="127000">
                    <a:schemeClr val="tx1"/>
                  </a:glow>
                </a:effectLst>
                <a:latin typeface="Arial" panose="020B0604020202020204" pitchFamily="34" charset="0"/>
                <a:ea typeface="ＭＳ Ｐゴシック" charset="0"/>
                <a:cs typeface="Arial" panose="020B0604020202020204" pitchFamily="34" charset="0"/>
              </a:rPr>
              <a:t>ـــــ الجنس البشري</a:t>
            </a:r>
            <a:endParaRPr lang="en-US" sz="5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يقبل الله كل الأعراق</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علينا أن نفعل مثله</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صلوا من أجل الشرق الأوسط</a:t>
            </a:r>
            <a:endParaRPr lang="en-US" sz="48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606319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6).</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014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24)</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السامريين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الأرقام المكتوبة بخط اليد عدد السنوات التي سبقت يونان عام 760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006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rtl="1" eaLnBrk="1" hangingPunct="1">
              <a:defRPr/>
            </a:pPr>
            <a:r>
              <a:rPr lang="ar-JO" sz="2200" dirty="0">
                <a:solidFill>
                  <a:srgbClr val="FFFFFF"/>
                </a:solidFill>
                <a:ea typeface="ＭＳ Ｐゴシック" charset="0"/>
                <a:cs typeface="Arial" panose="020B0604020202020204" pitchFamily="34" charset="0"/>
              </a:rPr>
              <a:t>الرابط للعرض التقديميِّ "علم الأخرويَّات (الإسخاتولوجيا)" متاحٌ على الموقع الإلكترونيّ:</a:t>
            </a:r>
            <a:br>
              <a:rPr lang="ar-JO" sz="22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البابليون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مقدمة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575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145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 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ea typeface="ＭＳ Ｐゴシック" charset="0"/>
              </a:rPr>
              <a:t>صورة</a:t>
            </a:r>
            <a:br>
              <a:rPr lang="ar-JO" dirty="0">
                <a:solidFill>
                  <a:schemeClr val="accent1">
                    <a:lumMod val="20000"/>
                    <a:lumOff val="80000"/>
                  </a:schemeClr>
                </a:solidFill>
                <a:effectLst/>
                <a:ea typeface="ＭＳ Ｐゴシック" charset="0"/>
              </a:rPr>
            </a:br>
            <a:r>
              <a:rPr lang="ar-JO" dirty="0">
                <a:solidFill>
                  <a:schemeClr val="accent1">
                    <a:lumMod val="20000"/>
                    <a:lumOff val="80000"/>
                  </a:schemeClr>
                </a:solidFill>
                <a:effectLst/>
                <a:ea typeface="ＭＳ Ｐゴシック" charset="0"/>
              </a:rPr>
              <a:t>دانيال 2</a:t>
            </a:r>
            <a:endParaRPr lang="en-US"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44" y="4803799"/>
            <a:ext cx="2990602"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الفرس</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endParaRPr>
          </a:p>
        </p:txBody>
      </p:sp>
    </p:spTree>
    <p:extLst>
      <p:ext uri="{BB962C8B-B14F-4D97-AF65-F5344CB8AC3E}">
        <p14:creationId xmlns:p14="http://schemas.microsoft.com/office/powerpoint/2010/main" val="674653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الجدول الزمني للمقاومة (عزرا 4 ؛ أستير 1 ؛ نحميا 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232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زربابل تحت              قيادة كورش</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536-520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أستير تحت      قيادة أحشويروش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486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عزرا تحت      قيادة أرتحشستا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460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نحميا تحت قيادة  داريوس (داخلي)</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66532099"/>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هامان الأجاجي</a:t>
            </a:r>
            <a:br>
              <a:rPr lang="en-US" altLang="ja-JP" dirty="0">
                <a:effectLst>
                  <a:glow rad="228600">
                    <a:srgbClr val="000000">
                      <a:alpha val="75000"/>
                    </a:srgbClr>
                  </a:glow>
                </a:effectLst>
                <a:ea typeface="ＭＳ Ｐゴシック" charset="0"/>
                <a:cs typeface="Arial" panose="020B0604020202020204" pitchFamily="34" charset="0"/>
              </a:rPr>
            </a:br>
            <a:r>
              <a:rPr lang="en-US" altLang="ja-JP" dirty="0">
                <a:effectLst>
                  <a:glow rad="228600">
                    <a:srgbClr val="000000">
                      <a:alpha val="75000"/>
                    </a:srgbClr>
                  </a:glow>
                </a:effectLst>
                <a:ea typeface="ＭＳ Ｐゴシック" charset="0"/>
                <a:cs typeface="Arial" panose="020B0604020202020204" pitchFamily="34" charset="0"/>
              </a:rPr>
              <a:t>(</a:t>
            </a:r>
            <a:r>
              <a:rPr lang="ar-JO" altLang="ja-JP" dirty="0">
                <a:effectLst>
                  <a:glow rad="228600">
                    <a:srgbClr val="000000">
                      <a:alpha val="75000"/>
                    </a:srgbClr>
                  </a:glow>
                </a:effectLst>
                <a:ea typeface="ＭＳ Ｐゴシック" charset="0"/>
                <a:cs typeface="Arial" panose="020B0604020202020204" pitchFamily="34" charset="0"/>
              </a:rPr>
              <a:t>أستير 3: 1-2</a:t>
            </a:r>
            <a:r>
              <a:rPr lang="en-US" altLang="ja-JP" dirty="0">
                <a:effectLst>
                  <a:glow rad="228600">
                    <a:srgbClr val="000000">
                      <a:alpha val="75000"/>
                    </a:srgbClr>
                  </a:glow>
                </a:effectLst>
                <a:ea typeface="ＭＳ Ｐゴシック" charset="0"/>
                <a:cs typeface="Arial" panose="020B0604020202020204" pitchFamily="34" charset="0"/>
              </a:rPr>
              <a:t>)</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388658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45777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اليونانيون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المنارة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الحانوكاه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عيد الأنوار (التجديد)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الرومان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
        <p:nvSpPr>
          <p:cNvPr id="3" name="TextBox 2">
            <a:extLst>
              <a:ext uri="{FF2B5EF4-FFF2-40B4-BE49-F238E27FC236}">
                <a16:creationId xmlns:a16="http://schemas.microsoft.com/office/drawing/2014/main" id="{3B42514B-98B7-144F-A992-1F980E42DF23}"/>
              </a:ext>
            </a:extLst>
          </p:cNvPr>
          <p:cNvSpPr txBox="1"/>
          <p:nvPr/>
        </p:nvSpPr>
        <p:spPr>
          <a:xfrm>
            <a:off x="1411705" y="-1299411"/>
            <a:ext cx="184731" cy="369332"/>
          </a:xfrm>
          <a:prstGeom prst="rect">
            <a:avLst/>
          </a:prstGeom>
          <a:noFill/>
        </p:spPr>
        <p:txBody>
          <a:bodyPr wrap="non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دمر الرومان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الهيكل اليهودي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70م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وجعلوا أورشليم وثنية في 132م</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حتى أن روما أعادت تسمية إسرائيل باسم فلسطين على اسم الفلسطينيين الذين جاءوا من بحر إيجة سعياً لمحو أي مطالبة يهودية بالمدينة</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الكاثوليك</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rPr>
              <a:t>لاهوت وممارسة الكاثوليك</a:t>
            </a:r>
            <a:endParaRPr lang="en-US" sz="40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قالوا أن الكنيسة هي إسرائيل الجديدة</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استبدلوا إسرائيل</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احترقروا 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040985"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7" name="Notched Right Arrow 6"/>
          <p:cNvSpPr/>
          <p:nvPr/>
        </p:nvSpPr>
        <p:spPr bwMode="auto">
          <a:xfrm>
            <a:off x="4322497"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ظلموا </a:t>
            </a:r>
          </a:p>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 name="Notched Right Arrow 8"/>
          <p:cNvSpPr/>
          <p:nvPr/>
        </p:nvSpPr>
        <p:spPr bwMode="auto">
          <a:xfrm>
            <a:off x="6606901"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المسلمون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dirty="0" err="1">
                <a:solidFill>
                  <a:schemeClr val="tx2"/>
                </a:solidFill>
                <a:effectLst>
                  <a:glow rad="127000">
                    <a:schemeClr val="bg1"/>
                  </a:glow>
                </a:effectLst>
                <a:ea typeface="ＭＳ Ｐゴシック" charset="0"/>
                <a:cs typeface="ＭＳ Ｐゴシック" charset="0"/>
              </a:rPr>
              <a:t>thereligionofpeace.com</a:t>
            </a:r>
            <a:endParaRPr lang="en-US" dirty="0">
              <a:solidFill>
                <a:schemeClr val="tx2"/>
              </a:solidFill>
              <a:effectLst>
                <a:glow rad="127000">
                  <a:schemeClr val="bg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تحديثات يومية للإرهاب الإسلامي ضد </a:t>
            </a:r>
          </a:p>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اليهود والمسيحيين وغيرهم.</a:t>
            </a:r>
            <a:endParaRPr lang="en-US"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877870" y="2044153"/>
            <a:ext cx="4479239" cy="39093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9 تشرين ثاني 2023</a:t>
            </a:r>
            <a:endParaRPr lang="en-US"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الصليبيون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إحضار اليهود من فرنسا ليقرضوا الأموال بهدف بناء قلاع إنجلترا</a:t>
            </a:r>
            <a:endParaRPr lang="en-US" sz="3600" dirty="0">
              <a:effectLst>
                <a:glow rad="127000">
                  <a:schemeClr val="tx1"/>
                </a:glow>
              </a:effectLst>
              <a:ea typeface="ＭＳ Ｐゴシック" charset="0"/>
            </a:endParaRP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إحراق اليهود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برج كليفورد، إنجلترا</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الإسبان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ar-JO" dirty="0">
                <a:effectLst/>
                <a:ea typeface="ＭＳ Ｐゴシック" charset="0"/>
              </a:rPr>
              <a:t>طردت إسبانيا كل اليهود</a:t>
            </a:r>
            <a:endParaRPr lang="en-US" dirty="0">
              <a:effectLst/>
              <a:ea typeface="ＭＳ Ｐゴシック" charset="0"/>
            </a:endParaRPr>
          </a:p>
        </p:txBody>
      </p:sp>
      <p:sp>
        <p:nvSpPr>
          <p:cNvPr id="100357" name="TextBox 2"/>
          <p:cNvSpPr txBox="1">
            <a:spLocks noChangeArrowheads="1"/>
          </p:cNvSpPr>
          <p:nvPr/>
        </p:nvSpPr>
        <p:spPr bwMode="auto">
          <a:xfrm>
            <a:off x="0" y="6165373"/>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solidFill>
                  <a:schemeClr val="bg1"/>
                </a:solidFill>
                <a:latin typeface="Arial" panose="020B0604020202020204" pitchFamily="34" charset="0"/>
                <a:cs typeface="Arial" panose="020B0604020202020204" pitchFamily="34" charset="0"/>
              </a:rPr>
              <a:t>جدارية تصور حركة مخطوطات التوراة بعد الطرد من إسبانيا، من معبد ويلشاير بوليفارد في لوس أنجلوس.</a:t>
            </a:r>
            <a:endParaRPr lang="en-US" sz="20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تعامل العالم</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 اليهود؟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اللوثريون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ar-JO" sz="4400" dirty="0">
                <a:ea typeface="ＭＳ Ｐゴシック" charset="0"/>
                <a:cs typeface="Arial" panose="020B0604020202020204" pitchFamily="34" charset="0"/>
              </a:rPr>
              <a:t>لوثر لأتباعه</a:t>
            </a:r>
            <a:endParaRPr lang="en-US" dirty="0">
              <a:ea typeface="ＭＳ Ｐゴシック" charset="0"/>
              <a:cs typeface="Arial" panose="020B0604020202020204" pitchFamily="34" charset="0"/>
            </a:endParaRPr>
          </a:p>
        </p:txBody>
      </p:sp>
      <p:sp>
        <p:nvSpPr>
          <p:cNvPr id="120839" name="Rectangle 7"/>
          <p:cNvSpPr>
            <a:spLocks noChangeArrowheads="1"/>
          </p:cNvSpPr>
          <p:nvPr/>
        </p:nvSpPr>
        <p:spPr bwMode="auto">
          <a:xfrm>
            <a:off x="1640904" y="1371600"/>
            <a:ext cx="7503096"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نصيحتي إذن هي أن نعامل اليهود بلطف وأن نعلمهم الكتب المقدسة حتى يأتوا إلينا... يجب أن نرحب بهم في وسطنا ونسمح لهم بالعمل والتجارة بيننا، ثم ستتاح لهم الفرصة ليشهدوا الحياة المسيحية والعقيدة المسيحية، ولكن هل ينبغي أن يظل بعضهم عنيداً فماذا في ذلك؟ ليس كل واحد منا مسيحياً صالحاً.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ar-JO" sz="4400" dirty="0">
                <a:ea typeface="ＭＳ Ｐゴシック" charset="0"/>
                <a:cs typeface="Arial" panose="020B0604020202020204" pitchFamily="34" charset="0"/>
              </a:rPr>
              <a:t>بعد أن رفض اليهود الإنجيل</a:t>
            </a:r>
            <a:endParaRPr lang="en-US" dirty="0">
              <a:ea typeface="ＭＳ Ｐゴシック" charset="0"/>
              <a:cs typeface="Arial" panose="020B0604020202020204" pitchFamily="34" charset="0"/>
            </a:endParaRPr>
          </a:p>
        </p:txBody>
      </p:sp>
      <p:sp>
        <p:nvSpPr>
          <p:cNvPr id="121864" name="Rectangle 8"/>
          <p:cNvSpPr>
            <a:spLocks noChangeArrowheads="1"/>
          </p:cNvSpPr>
          <p:nvPr/>
        </p:nvSpPr>
        <p:spPr bwMode="auto">
          <a:xfrm>
            <a:off x="36512" y="3861048"/>
            <a:ext cx="9144000" cy="289904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أضرموا النار في مجامعهم وكل ما لا يحترق فليغطى أو يفرش بالتراب حتى لا يتمكن أحد من رؤية جمرة أو حجر منه... كذلك يجب أن تهدم منازلهم وتدمر... يجب أن يوضعوا تحت سقف واحد أو في إسطبل مثل الغجر لكي يدركوا أنهم ليسوا أسياداً في أرضنا كما يفتخرون، بل أسرى بائسين إذ يتذمرون منا أمام الله بلا انقطاع وبنحيب مرير.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الألمان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السجناء اليهود المحررون في معسكر الإعتقال النازي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في إيبينسي، النمسا</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Jewish emigration from Germany</a:t>
              </a:r>
              <a:b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ؤيع الألمان يقولون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اليهود يعتقدون أنهم أفضل من غيرهم (2019)</a:t>
            </a:r>
            <a:endParaRPr lang="en-US" sz="54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www.dw.com</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/en/one-in-four-</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germans</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-hold-</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anti-semitic</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92198" cy="21267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ولاء لإسرائيل من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0" y="454324"/>
            <a:ext cx="3856037"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نسبة المستجيبين الذين أجابوا بـ أوافق بشدة</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0" y="162943"/>
            <a:ext cx="3856037" cy="260270"/>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معاداة السامية في ألمانيا</a:t>
            </a:r>
            <a:endParaRPr kumimoji="0" lang="en-US"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592199" cy="227556"/>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الشعب اليهودي مثل أي شخص آخر</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7" y="1967563"/>
            <a:ext cx="3592199" cy="267007"/>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توجهاً نحو الأسرة من غيرهم في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8"/>
            <a:ext cx="2941166" cy="27395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lang="ar-JO" sz="1200" b="1" kern="0" dirty="0">
                <a:latin typeface="Arial" panose="020B0604020202020204" pitchFamily="34" charset="0"/>
                <a:cs typeface="Arial" panose="020B0604020202020204" pitchFamily="34" charset="0"/>
              </a:rPr>
              <a:t>يعتقد اليهود أنهم أعظم من الا×رين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7" y="3134431"/>
            <a:ext cx="3592199" cy="28242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يزال اليهود يتاحدثون كثيراً عن الهولوكوست</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59220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الكثيرون ممن أعرلفهم يمتلكون شعوراً سلبياً تجاه اليهود</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92198" cy="19851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يهتم اليهود بما يحدث للآخرين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592200" cy="236829"/>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يكره الناس اليهود بسبب الطريقة التي يتصرفون بها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592198" cy="193672"/>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مسؤولون عن معظم حروب العالم</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766845" cy="22485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المصدر: المؤتمر اليهودي العالمي (</a:t>
            </a:r>
            <a:r>
              <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 WJC) </a:t>
            </a: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دراسة تقييم معاداة السامية في ألمانيا، أكتوبر 2019.</a:t>
            </a:r>
            <a:endPar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50861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الأوروبيون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ar-JO" sz="2800" dirty="0">
                <a:effectLst/>
                <a:ea typeface="ＭＳ Ｐゴシック" charset="0"/>
              </a:rPr>
              <a:t>طرد اليهود من أوروبا (1100-1600)</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171545" y="828903"/>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المصريون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الآشوريون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البابليون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الفرس</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اليونانيون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الرومان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93C8F4-7FCE-04A1-F7DA-8DD7ACDE62B7}"/>
              </a:ext>
            </a:extLst>
          </p:cNvPr>
          <p:cNvSpPr txBox="1"/>
          <p:nvPr/>
        </p:nvSpPr>
        <p:spPr>
          <a:xfrm>
            <a:off x="3121583" y="865479"/>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الكاثوليك</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المسلمون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الصليبيون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الإسبان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اللوثريون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الألمان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الأوروبيون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07C254F-4C6C-68C3-4AEF-683A6125F512}"/>
              </a:ext>
            </a:extLst>
          </p:cNvPr>
          <p:cNvSpPr txBox="1"/>
          <p:nvPr/>
        </p:nvSpPr>
        <p:spPr>
          <a:xfrm>
            <a:off x="6071618" y="865479"/>
            <a:ext cx="307238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العرب</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الأمم المتحدة</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الجيران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الكنديون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اليسار الأمريكي</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العالم</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ar-JO" sz="3600" kern="1200" dirty="0">
                <a:solidFill>
                  <a:schemeClr val="bg1">
                    <a:lumMod val="95000"/>
                  </a:schemeClr>
                </a:solidFill>
                <a:ea typeface="Calibri" panose="020F0502020204030204" pitchFamily="34" charset="0"/>
              </a:rPr>
              <a:t>كيف تعامل العالم مع اليهود؟</a:t>
            </a:r>
            <a:endParaRPr lang="en-US" sz="3600" kern="1200" dirty="0">
              <a:solidFill>
                <a:schemeClr val="bg1">
                  <a:lumMod val="95000"/>
                </a:schemeClr>
              </a:solidFill>
              <a:ea typeface="Calibri" panose="020F0502020204030204" pitchFamily="34" charset="0"/>
            </a:endParaRPr>
          </a:p>
        </p:txBody>
      </p:sp>
    </p:spTree>
    <p:extLst>
      <p:ext uri="{BB962C8B-B14F-4D97-AF65-F5344CB8AC3E}">
        <p14:creationId xmlns:p14="http://schemas.microsoft.com/office/powerpoint/2010/main" val="37951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منطقة الشرق الأوسط</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3448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ar-JO" sz="2800" dirty="0">
                <a:effectLst/>
                <a:ea typeface="ＭＳ Ｐゴシック" charset="0"/>
              </a:rPr>
              <a:t>اللاجئون اليهود من الدول الإسلامية (1948-2019)</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www.reddit.com</a:t>
            </a:r>
            <a:r>
              <a:rPr lang="en-US" sz="1200" b="1" kern="0" dirty="0">
                <a:effectLst/>
                <a:latin typeface="Arial" panose="020B0604020202020204" pitchFamily="34" charset="0"/>
                <a:ea typeface="ＭＳ Ｐゴシック" charset="0"/>
                <a:cs typeface="ＭＳ Ｐゴシック" charset="0"/>
              </a:rPr>
              <a:t>/r/</a:t>
            </a:r>
            <a:r>
              <a:rPr lang="en-US" sz="1200" b="1" kern="0" dirty="0" err="1">
                <a:effectLst/>
                <a:latin typeface="Arial" panose="020B0604020202020204" pitchFamily="34" charset="0"/>
                <a:ea typeface="ＭＳ Ｐゴシック" charset="0"/>
                <a:cs typeface="ＭＳ Ｐゴシック" charset="0"/>
              </a:rPr>
              <a:t>MapPorn</a:t>
            </a:r>
            <a:r>
              <a:rPr lang="en-US" sz="1200" b="1" kern="0" dirty="0">
                <a:effectLst/>
                <a:latin typeface="Arial" panose="020B0604020202020204" pitchFamily="34" charset="0"/>
                <a:ea typeface="ＭＳ Ｐゴシック" charset="0"/>
                <a:cs typeface="ＭＳ Ｐゴシック" charset="0"/>
              </a:rPr>
              <a:t>/comments/wzfk94/</a:t>
            </a:r>
            <a:r>
              <a:rPr lang="en-US" sz="1200" b="1" kern="0" dirty="0" err="1">
                <a:effectLst/>
                <a:latin typeface="Arial" panose="020B0604020202020204" pitchFamily="34" charset="0"/>
                <a:ea typeface="ＭＳ Ｐゴシック" charset="0"/>
                <a:cs typeface="ＭＳ Ｐゴシック" charset="0"/>
              </a:rPr>
              <a:t>jewish_refugees_from_muslim_countries</a:t>
            </a:r>
            <a:r>
              <a:rPr lang="en-US" sz="1200" b="1" kern="0" dirty="0">
                <a:effectLst/>
                <a:latin typeface="Arial" panose="020B0604020202020204" pitchFamily="34" charset="0"/>
                <a:ea typeface="ＭＳ Ｐゴシック" charset="0"/>
                <a:cs typeface="ＭＳ Ｐゴシック" charset="0"/>
              </a:rPr>
              <a:t>/?</a:t>
            </a:r>
            <a:r>
              <a:rPr lang="en-US" sz="1200" b="1" kern="0" dirty="0" err="1">
                <a:effectLst/>
                <a:latin typeface="Arial" panose="020B0604020202020204" pitchFamily="34" charset="0"/>
                <a:ea typeface="ＭＳ Ｐゴシック" charset="0"/>
                <a:cs typeface="ＭＳ Ｐゴシック" charset="0"/>
              </a:rPr>
              <a:t>rdt</a:t>
            </a:r>
            <a:r>
              <a:rPr lang="en-US" sz="1200" b="1" kern="0" dirty="0">
                <a:effectLst/>
                <a:latin typeface="Arial" panose="020B0604020202020204" pitchFamily="34"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ar-JO" sz="2400" dirty="0">
                <a:effectLst/>
                <a:ea typeface="ＭＳ Ｐゴシック" charset="0"/>
              </a:rPr>
              <a:t>طرد اليهود من الأراضي العربية وإيران (1948-2021)</a:t>
            </a:r>
            <a:endParaRPr lang="en-US" sz="24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www.gov.il</a:t>
            </a:r>
            <a:r>
              <a:rPr lang="en-US" sz="1200" b="1" kern="0" dirty="0">
                <a:effectLst/>
                <a:latin typeface="Arial" panose="020B0604020202020204" pitchFamily="34"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الأمم المتحدة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background">
            <a:extLst>
              <a:ext uri="{FF2B5EF4-FFF2-40B4-BE49-F238E27FC236}">
                <a16:creationId xmlns:a16="http://schemas.microsoft.com/office/drawing/2014/main" id="{9DEDFE45-222F-48F2-2895-874DB032B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1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تصويت الأمم المتحدة لإسرائيل بحسب الأمة (1947)</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امتحان الخريطة للصف السادس</a:t>
            </a:r>
            <a:br>
              <a:rPr lang="en-US" sz="3600" dirty="0">
                <a:effectLst>
                  <a:glow rad="127000">
                    <a:schemeClr val="tx1"/>
                  </a:glow>
                </a:effectLst>
                <a:ea typeface="ＭＳ Ｐゴシック" charset="0"/>
              </a:rPr>
            </a:br>
            <a:r>
              <a:rPr lang="ar-JO" sz="2800" dirty="0">
                <a:effectLst>
                  <a:glow rad="127000">
                    <a:schemeClr val="tx1"/>
                  </a:glow>
                </a:effectLst>
                <a:ea typeface="ＭＳ Ｐゴシック" charset="0"/>
              </a:rPr>
              <a:t>(منهج جمعية مراقبة حقوق الإنسان التابعة للأمم المتحدة، 2021)</a:t>
            </a:r>
            <a:endParaRPr lang="en-US" sz="3600" dirty="0">
              <a:effectLst>
                <a:glow rad="127000">
                  <a:schemeClr val="tx1"/>
                </a:glow>
              </a:effectLst>
              <a:ea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6583768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الكنديون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معاداة السامية في تورنتو (2022)</a:t>
            </a:r>
            <a:endParaRPr lang="en-US" sz="3600" dirty="0">
              <a:effectLst>
                <a:glow rad="127000">
                  <a:schemeClr val="tx1"/>
                </a:glow>
              </a:effectLst>
              <a:ea typeface="ＭＳ Ｐゴシック" charset="0"/>
            </a:endParaRP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الفئة المستهدفة للعام السادس </a:t>
            </a:r>
          </a:p>
          <a:p>
            <a:pPr defTabSz="914400">
              <a:defRPr/>
            </a:pPr>
            <a:r>
              <a:rPr lang="ar-JO" sz="2800" b="1" kern="0" dirty="0">
                <a:effectLst/>
                <a:latin typeface="Arial" panose="020B0604020202020204" pitchFamily="34" charset="0"/>
                <a:ea typeface="ＭＳ Ｐゴシック" charset="0"/>
                <a:cs typeface="Arial" panose="020B0604020202020204" pitchFamily="34" charset="0"/>
              </a:rPr>
              <a:t>على التوالي</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استهدفت 14 من أصل 32 جريمة كراهية متعددة التحيز تم الإبلاغ عنها يهوداً متنوعين (7 منها تستهدف اليهود السود) في عام 2021 في تورنتو</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84020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latin typeface="Arial" panose="020B0604020202020204" pitchFamily="34" charset="0"/>
                <a:ea typeface="ＭＳ Ｐゴシック" charset="0"/>
                <a:cs typeface="Arial" panose="020B0604020202020204" pitchFamily="34" charset="0"/>
              </a:rPr>
              <a:t>من الجرائم التي تم الإبلاغ عنها في تورنتو في 2021 استهدفت المجتمع اليهودي الذي يشكل أقل من 4% من التعداد السكاني</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0268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اليسار الأمريكي</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ar-JO" sz="2400" dirty="0">
                <a:solidFill>
                  <a:schemeClr val="tx1"/>
                </a:solidFill>
                <a:effectLst/>
                <a:ea typeface="ＭＳ Ｐゴシック" charset="0"/>
              </a:rPr>
              <a:t>جرائم الكراهية في الولايات المتحدة لكل 100000 شخص تجاه مجموعات عرقية أو دينية في 2019</a:t>
            </a:r>
            <a:endParaRPr lang="en-US" sz="2400" dirty="0">
              <a:solidFill>
                <a:schemeClr val="tx1"/>
              </a:solidFill>
              <a:effectLst/>
              <a:ea typeface="ＭＳ Ｐゴシック" charset="0"/>
            </a:endParaRP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المسلمون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361879"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www.aei.org</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المصريون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معاداة السامية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الولايات المتحدة الأمريكية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(2001-2020)</a:t>
            </a:r>
            <a:endParaRPr lang="en-US" sz="4800" dirty="0">
              <a:effectLst>
                <a:glow rad="127000">
                  <a:schemeClr val="tx1"/>
                </a:glow>
              </a:effectLst>
              <a:ea typeface="ＭＳ Ｐゴシック" charset="0"/>
            </a:endParaRP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abcnews.go.com</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/US/antisemitism-surged-us-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gaza</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-conflict-part-multi-year/</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story?id</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معاداة السامية في الولايات المتحدة الأمريكية</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7-25 تشرين أول 2023</a:t>
            </a:r>
            <a:r>
              <a:rPr lang="en-US" sz="4800" dirty="0">
                <a:effectLst>
                  <a:glow rad="127000">
                    <a:schemeClr val="tx1"/>
                  </a:glow>
                </a:effectLst>
                <a:ea typeface="ＭＳ Ｐゴシック" charset="0"/>
              </a:rPr>
              <a:t>)</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1"/>
                </a:solidFill>
                <a:effectLst/>
                <a:latin typeface="Arial" panose="020B0604020202020204" pitchFamily="34" charset="0"/>
                <a:ea typeface="ＭＳ Ｐゴシック" charset="0"/>
                <a:cs typeface="Arial" panose="020B0604020202020204" pitchFamily="34" charset="0"/>
              </a:rPr>
              <a:t>إن الحوادث المعادية للسامية في الولايات المتحدة ارتفعت بنحو 400% منذ بدء الحرب بين إسرائيل وحماس</a:t>
            </a:r>
            <a:endParaRPr lang="en-US" sz="36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4426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معاداة السامية في كليات الولايات المتحدة (تشرين ثاني 2023)</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kern="0" dirty="0">
                <a:solidFill>
                  <a:schemeClr val="tx1"/>
                </a:solidFill>
                <a:effectLst/>
                <a:latin typeface="Arial" panose="020B0604020202020204" pitchFamily="34" charset="0"/>
                <a:ea typeface="ＭＳ Ｐゴシック" charset="0"/>
                <a:cs typeface="Arial" panose="020B0604020202020204" pitchFamily="34" charset="0"/>
              </a:rPr>
              <a:t>معاداة السامية تذهب إلى المدارس</a:t>
            </a:r>
            <a:endParaRPr lang="en-US" sz="28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800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الدول المجاورة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2371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ar-JO" dirty="0">
                <a:solidFill>
                  <a:srgbClr val="000000"/>
                </a:solidFill>
                <a:effectLst/>
                <a:ea typeface="ＭＳ Ｐゴシック" charset="0"/>
              </a:rPr>
              <a:t>كدَّس جيران إسرائيل الكثيرون الجيوش على </a:t>
            </a:r>
            <a:br>
              <a:rPr lang="ar-JO" dirty="0">
                <a:solidFill>
                  <a:srgbClr val="000000"/>
                </a:solidFill>
                <a:effectLst/>
                <a:ea typeface="ＭＳ Ｐゴシック" charset="0"/>
              </a:rPr>
            </a:br>
            <a:r>
              <a:rPr lang="ar-JO" dirty="0">
                <a:solidFill>
                  <a:srgbClr val="000000"/>
                </a:solidFill>
                <a:effectLst/>
                <a:ea typeface="ＭＳ Ｐゴシック" charset="0"/>
              </a:rPr>
              <a:t>كل جانب (1967)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ar-JO" sz="4000" dirty="0">
                <a:solidFill>
                  <a:srgbClr val="000000"/>
                </a:solidFill>
                <a:effectLst/>
                <a:ea typeface="ＭＳ Ｐゴシック" charset="0"/>
              </a:rPr>
              <a:t>قام اليهود </a:t>
            </a:r>
            <a:br>
              <a:rPr lang="ar-JO" sz="4000" dirty="0">
                <a:solidFill>
                  <a:srgbClr val="000000"/>
                </a:solidFill>
                <a:effectLst/>
                <a:ea typeface="ＭＳ Ｐゴシック" charset="0"/>
              </a:rPr>
            </a:br>
            <a:r>
              <a:rPr lang="ar-JO" sz="4000" dirty="0">
                <a:solidFill>
                  <a:srgbClr val="000000"/>
                </a:solidFill>
                <a:effectLst/>
                <a:ea typeface="ＭＳ Ｐゴシック" charset="0"/>
              </a:rPr>
              <a:t>بهجوم استباقي </a:t>
            </a:r>
            <a:br>
              <a:rPr lang="ar-JO" sz="4000" dirty="0">
                <a:solidFill>
                  <a:srgbClr val="000000"/>
                </a:solidFill>
                <a:effectLst/>
                <a:ea typeface="ＭＳ Ｐゴシック" charset="0"/>
              </a:rPr>
            </a:br>
            <a:r>
              <a:rPr lang="ar-JO" sz="4000" dirty="0">
                <a:solidFill>
                  <a:srgbClr val="000000"/>
                </a:solidFill>
                <a:effectLst/>
                <a:ea typeface="ＭＳ Ｐゴシック" charset="0"/>
              </a:rPr>
              <a:t>ضد الجيوش الأردنية المهددة على </a:t>
            </a:r>
            <a:br>
              <a:rPr lang="ar-JO" sz="4000" dirty="0">
                <a:solidFill>
                  <a:srgbClr val="000000"/>
                </a:solidFill>
                <a:effectLst/>
                <a:ea typeface="ＭＳ Ｐゴシック" charset="0"/>
              </a:rPr>
            </a:br>
            <a:r>
              <a:rPr lang="ar-JO" sz="4000" dirty="0">
                <a:solidFill>
                  <a:srgbClr val="000000"/>
                </a:solidFill>
                <a:effectLst/>
                <a:ea typeface="ＭＳ Ｐゴシック" charset="0"/>
              </a:rPr>
              <a:t>حدود إسرائيل (1967)</a:t>
            </a:r>
            <a:endParaRPr lang="en-US" sz="4000" dirty="0">
              <a:solidFill>
                <a:srgbClr val="000000"/>
              </a:solidFill>
              <a:effectLst/>
              <a:ea typeface="ＭＳ Ｐゴシック" charset="0"/>
            </a:endParaRP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40023" y="1"/>
            <a:ext cx="9284023" cy="6858000"/>
            <a:chOff x="-140023"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383" t="6413" r="25174" b="9659"/>
            <a:stretch/>
          </p:blipFill>
          <p:spPr>
            <a:xfrm>
              <a:off x="-140023"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133062"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ctrTitle"/>
          </p:nvPr>
        </p:nvSpPr>
        <p:spPr>
          <a:xfrm>
            <a:off x="-166917" y="1"/>
            <a:ext cx="2839815" cy="6857999"/>
          </a:xfr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177800" rtl="1" eaLnBrk="0" hangingPunct="0"/>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لن تشهد الألفية بعد الآن </a:t>
            </a:r>
            <a:b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b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تطهيرا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عرقيا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لليهود.</a:t>
            </a:r>
            <a:endParaRPr lang="en-US" sz="48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699792" y="1"/>
            <a:ext cx="6444208" cy="980728"/>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a:t>
            </a:r>
            <a:r>
              <a:rPr kumimoji="0" lang="ar-SA"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تطهير عرقي</a:t>
            </a:r>
            <a:endParaRPr kumimoji="0" lang="en-US"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749488" y="4833663"/>
            <a:ext cx="6444208"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a:t>
            </a:r>
            <a:r>
              <a:rPr kumimoji="0" lang="ar-SA"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ليس كذلك</a:t>
            </a:r>
            <a:endParaRPr kumimoji="0" lang="en-US" sz="2800" b="1" u="none" strike="noStrike" kern="1200" cap="none" spc="0" normalizeH="0" baseline="0" noProof="0" dirty="0">
              <a:ln>
                <a:noFill/>
              </a:ln>
              <a:solidFill>
                <a:srgbClr val="F7CF85"/>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779912" y="908720"/>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اليهود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779911" y="5415989"/>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العرب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798978" y="6066927"/>
            <a:ext cx="2006997"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إسرائيل</a:t>
            </a:r>
          </a:p>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غزة</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851920" y="155679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مصر</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851920" y="184482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سوريا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851920" y="213285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إيران</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851920" y="270892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لبنان</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851920" y="299695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المغرب</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851920" y="328498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اليمن</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851920" y="357301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الجزائر</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851920" y="386104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ليبيا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851920" y="414908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تونس</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851920" y="443711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غزه</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860973" y="242088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العراق</a:t>
            </a:r>
          </a:p>
        </p:txBody>
      </p:sp>
      <p:sp>
        <p:nvSpPr>
          <p:cNvPr id="9" name="Title 1">
            <a:extLst>
              <a:ext uri="{FF2B5EF4-FFF2-40B4-BE49-F238E27FC236}">
                <a16:creationId xmlns:a16="http://schemas.microsoft.com/office/drawing/2014/main" id="{C7ADED21-DC9C-7288-9B56-3A2459B6AF76}"/>
              </a:ext>
            </a:extLst>
          </p:cNvPr>
          <p:cNvSpPr txBox="1">
            <a:spLocks/>
          </p:cNvSpPr>
          <p:nvPr/>
        </p:nvSpPr>
        <p:spPr bwMode="auto">
          <a:xfrm>
            <a:off x="6423250" y="6023295"/>
            <a:ext cx="2267744" cy="369116"/>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156,000 vs 2,100,000</a:t>
            </a:r>
            <a:endParaRPr lang="en-US" sz="1600" b="1" i="1" dirty="0">
              <a:solidFill>
                <a:srgbClr val="F7CF85"/>
              </a:solidFill>
              <a:effectLst/>
              <a:latin typeface="Arial" charset="0"/>
              <a:cs typeface="ＭＳ Ｐゴシック" charset="0"/>
            </a:endParaRPr>
          </a:p>
        </p:txBody>
      </p:sp>
      <p:sp>
        <p:nvSpPr>
          <p:cNvPr id="34" name="Title 1">
            <a:extLst>
              <a:ext uri="{FF2B5EF4-FFF2-40B4-BE49-F238E27FC236}">
                <a16:creationId xmlns:a16="http://schemas.microsoft.com/office/drawing/2014/main" id="{278258B9-9E27-D7D2-7A32-E02B41314DEA}"/>
              </a:ext>
            </a:extLst>
          </p:cNvPr>
          <p:cNvSpPr txBox="1">
            <a:spLocks/>
          </p:cNvSpPr>
          <p:nvPr/>
        </p:nvSpPr>
        <p:spPr bwMode="auto">
          <a:xfrm>
            <a:off x="6516216" y="6300131"/>
            <a:ext cx="2267744" cy="310393"/>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80,000 vs 2,000,000</a:t>
            </a:r>
            <a:endParaRPr lang="en-US" sz="1600" b="1" i="1" dirty="0">
              <a:solidFill>
                <a:srgbClr val="F7CF85"/>
              </a:solidFill>
              <a:effectLst/>
              <a:latin typeface="Arial" charset="0"/>
              <a:cs typeface="ＭＳ Ｐゴシック" charset="0"/>
            </a:endParaRPr>
          </a:p>
        </p:txBody>
      </p:sp>
      <p:sp>
        <p:nvSpPr>
          <p:cNvPr id="35" name="Title 1">
            <a:extLst>
              <a:ext uri="{FF2B5EF4-FFF2-40B4-BE49-F238E27FC236}">
                <a16:creationId xmlns:a16="http://schemas.microsoft.com/office/drawing/2014/main" id="{6B7CC880-A419-4886-326A-C09B42D1B13A}"/>
              </a:ext>
            </a:extLst>
          </p:cNvPr>
          <p:cNvSpPr txBox="1">
            <a:spLocks/>
          </p:cNvSpPr>
          <p:nvPr/>
        </p:nvSpPr>
        <p:spPr bwMode="auto">
          <a:xfrm>
            <a:off x="6737136" y="1578466"/>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63,550 vs 3</a:t>
            </a:r>
            <a:endParaRPr lang="en-US" sz="1600" b="1" i="1" dirty="0">
              <a:solidFill>
                <a:srgbClr val="F7CF85"/>
              </a:solidFill>
              <a:effectLst/>
              <a:latin typeface="Arial" charset="0"/>
              <a:cs typeface="ＭＳ Ｐゴシック" charset="0"/>
            </a:endParaRPr>
          </a:p>
        </p:txBody>
      </p:sp>
      <p:sp>
        <p:nvSpPr>
          <p:cNvPr id="36" name="Title 1">
            <a:extLst>
              <a:ext uri="{FF2B5EF4-FFF2-40B4-BE49-F238E27FC236}">
                <a16:creationId xmlns:a16="http://schemas.microsoft.com/office/drawing/2014/main" id="{B63F3C51-BF50-37DE-D740-9B269D2E53B8}"/>
              </a:ext>
            </a:extLst>
          </p:cNvPr>
          <p:cNvSpPr txBox="1">
            <a:spLocks/>
          </p:cNvSpPr>
          <p:nvPr/>
        </p:nvSpPr>
        <p:spPr bwMode="auto">
          <a:xfrm>
            <a:off x="6867196" y="4416841"/>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7,949 vs 0</a:t>
            </a:r>
            <a:endParaRPr lang="en-US" sz="1600" b="1" i="1" dirty="0">
              <a:solidFill>
                <a:srgbClr val="F7CF85"/>
              </a:solidFill>
              <a:effectLst/>
              <a:latin typeface="Arial" charset="0"/>
              <a:cs typeface="ＭＳ Ｐゴシック" charset="0"/>
            </a:endParaRPr>
          </a:p>
        </p:txBody>
      </p:sp>
      <p:sp>
        <p:nvSpPr>
          <p:cNvPr id="37" name="Title 1">
            <a:extLst>
              <a:ext uri="{FF2B5EF4-FFF2-40B4-BE49-F238E27FC236}">
                <a16:creationId xmlns:a16="http://schemas.microsoft.com/office/drawing/2014/main" id="{99384A6F-B073-16FA-046A-2F33F41D13E1}"/>
              </a:ext>
            </a:extLst>
          </p:cNvPr>
          <p:cNvSpPr txBox="1">
            <a:spLocks/>
          </p:cNvSpPr>
          <p:nvPr/>
        </p:nvSpPr>
        <p:spPr bwMode="auto">
          <a:xfrm>
            <a:off x="6630901" y="4133004"/>
            <a:ext cx="1891643"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105,000 vs 1,000</a:t>
            </a:r>
            <a:endParaRPr lang="en-US" sz="1600" b="1" i="1" dirty="0">
              <a:solidFill>
                <a:srgbClr val="F7CF85"/>
              </a:solidFill>
              <a:effectLst/>
              <a:latin typeface="Arial" charset="0"/>
              <a:cs typeface="ＭＳ Ｐゴシック" charset="0"/>
            </a:endParaRPr>
          </a:p>
        </p:txBody>
      </p:sp>
      <p:sp>
        <p:nvSpPr>
          <p:cNvPr id="38" name="Title 1">
            <a:extLst>
              <a:ext uri="{FF2B5EF4-FFF2-40B4-BE49-F238E27FC236}">
                <a16:creationId xmlns:a16="http://schemas.microsoft.com/office/drawing/2014/main" id="{BD556FF6-2914-2431-D67F-32B458BF85EC}"/>
              </a:ext>
            </a:extLst>
          </p:cNvPr>
          <p:cNvSpPr txBox="1">
            <a:spLocks/>
          </p:cNvSpPr>
          <p:nvPr/>
        </p:nvSpPr>
        <p:spPr bwMode="auto">
          <a:xfrm>
            <a:off x="6765407" y="3849167"/>
            <a:ext cx="159193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38,000 vs 0</a:t>
            </a:r>
            <a:endParaRPr lang="en-US" sz="1600" b="1" i="1" dirty="0">
              <a:solidFill>
                <a:srgbClr val="F7CF85"/>
              </a:solidFill>
              <a:effectLst/>
              <a:latin typeface="Arial" charset="0"/>
              <a:cs typeface="ＭＳ Ｐゴシック" charset="0"/>
            </a:endParaRPr>
          </a:p>
        </p:txBody>
      </p:sp>
      <p:sp>
        <p:nvSpPr>
          <p:cNvPr id="39" name="Title 1">
            <a:extLst>
              <a:ext uri="{FF2B5EF4-FFF2-40B4-BE49-F238E27FC236}">
                <a16:creationId xmlns:a16="http://schemas.microsoft.com/office/drawing/2014/main" id="{F7B17C67-02FF-AD2F-AB54-8F6880199F6F}"/>
              </a:ext>
            </a:extLst>
          </p:cNvPr>
          <p:cNvSpPr txBox="1">
            <a:spLocks/>
          </p:cNvSpPr>
          <p:nvPr/>
        </p:nvSpPr>
        <p:spPr bwMode="auto">
          <a:xfrm>
            <a:off x="6634676" y="3565330"/>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140,000 vs 200</a:t>
            </a:r>
            <a:endParaRPr lang="en-US" sz="1600" b="1" i="1" dirty="0">
              <a:solidFill>
                <a:srgbClr val="F7CF85"/>
              </a:solidFill>
              <a:effectLst/>
              <a:latin typeface="Arial" charset="0"/>
              <a:cs typeface="ＭＳ Ｐゴシック" charset="0"/>
            </a:endParaRPr>
          </a:p>
        </p:txBody>
      </p:sp>
      <p:sp>
        <p:nvSpPr>
          <p:cNvPr id="40" name="Title 1">
            <a:extLst>
              <a:ext uri="{FF2B5EF4-FFF2-40B4-BE49-F238E27FC236}">
                <a16:creationId xmlns:a16="http://schemas.microsoft.com/office/drawing/2014/main" id="{C057FF27-D614-8A74-B495-C8E383B7019B}"/>
              </a:ext>
            </a:extLst>
          </p:cNvPr>
          <p:cNvSpPr txBox="1">
            <a:spLocks/>
          </p:cNvSpPr>
          <p:nvPr/>
        </p:nvSpPr>
        <p:spPr bwMode="auto">
          <a:xfrm>
            <a:off x="6740240" y="3281493"/>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latin typeface="Arial" charset="0"/>
                <a:cs typeface="ＭＳ Ｐゴシック" charset="0"/>
              </a:rPr>
              <a:t>55,000 vs 1</a:t>
            </a:r>
            <a:endParaRPr lang="en-US" sz="1600" b="1" i="1" dirty="0">
              <a:solidFill>
                <a:srgbClr val="F7CF85"/>
              </a:solidFill>
              <a:effectLst/>
              <a:latin typeface="Arial" charset="0"/>
              <a:cs typeface="ＭＳ Ｐゴシック" charset="0"/>
            </a:endParaRPr>
          </a:p>
        </p:txBody>
      </p:sp>
      <p:sp>
        <p:nvSpPr>
          <p:cNvPr id="41" name="Title 1">
            <a:extLst>
              <a:ext uri="{FF2B5EF4-FFF2-40B4-BE49-F238E27FC236}">
                <a16:creationId xmlns:a16="http://schemas.microsoft.com/office/drawing/2014/main" id="{ADB78C56-9DDE-4AB5-FD01-D4E5C9D23106}"/>
              </a:ext>
            </a:extLst>
          </p:cNvPr>
          <p:cNvSpPr txBox="1">
            <a:spLocks/>
          </p:cNvSpPr>
          <p:nvPr/>
        </p:nvSpPr>
        <p:spPr bwMode="auto">
          <a:xfrm>
            <a:off x="6623656" y="2997656"/>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265,000 vs 2,100</a:t>
            </a:r>
            <a:endParaRPr lang="en-US" sz="1600" b="1" i="1" dirty="0">
              <a:solidFill>
                <a:srgbClr val="F7CF85"/>
              </a:solidFill>
              <a:effectLst/>
              <a:latin typeface="Arial" charset="0"/>
              <a:cs typeface="ＭＳ Ｐゴシック" charset="0"/>
            </a:endParaRPr>
          </a:p>
        </p:txBody>
      </p:sp>
      <p:sp>
        <p:nvSpPr>
          <p:cNvPr id="42" name="Title 1">
            <a:extLst>
              <a:ext uri="{FF2B5EF4-FFF2-40B4-BE49-F238E27FC236}">
                <a16:creationId xmlns:a16="http://schemas.microsoft.com/office/drawing/2014/main" id="{F37AE076-636B-91C8-B1BC-3BAF24192161}"/>
              </a:ext>
            </a:extLst>
          </p:cNvPr>
          <p:cNvSpPr txBox="1">
            <a:spLocks/>
          </p:cNvSpPr>
          <p:nvPr/>
        </p:nvSpPr>
        <p:spPr bwMode="auto">
          <a:xfrm>
            <a:off x="6738364" y="2713818"/>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20,000 vs 29</a:t>
            </a:r>
            <a:endParaRPr lang="en-US" sz="1600" b="1" i="1" dirty="0">
              <a:solidFill>
                <a:srgbClr val="F7CF85"/>
              </a:solidFill>
              <a:effectLst/>
              <a:latin typeface="Arial" charset="0"/>
              <a:cs typeface="ＭＳ Ｐゴシック" charset="0"/>
            </a:endParaRPr>
          </a:p>
        </p:txBody>
      </p:sp>
      <p:sp>
        <p:nvSpPr>
          <p:cNvPr id="43" name="Title 1">
            <a:extLst>
              <a:ext uri="{FF2B5EF4-FFF2-40B4-BE49-F238E27FC236}">
                <a16:creationId xmlns:a16="http://schemas.microsoft.com/office/drawing/2014/main" id="{43289B54-1627-DB45-A66E-0B204115C1D5}"/>
              </a:ext>
            </a:extLst>
          </p:cNvPr>
          <p:cNvSpPr txBox="1">
            <a:spLocks/>
          </p:cNvSpPr>
          <p:nvPr/>
        </p:nvSpPr>
        <p:spPr bwMode="auto">
          <a:xfrm>
            <a:off x="6620918" y="2429980"/>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150,000 vs 4</a:t>
            </a:r>
            <a:endParaRPr lang="en-US" sz="1600" b="1" i="1" dirty="0">
              <a:solidFill>
                <a:srgbClr val="F7CF85"/>
              </a:solidFill>
              <a:effectLst/>
              <a:latin typeface="Arial" charset="0"/>
              <a:cs typeface="ＭＳ Ｐゴシック" charset="0"/>
            </a:endParaRPr>
          </a:p>
        </p:txBody>
      </p:sp>
      <p:sp>
        <p:nvSpPr>
          <p:cNvPr id="44" name="Title 1">
            <a:extLst>
              <a:ext uri="{FF2B5EF4-FFF2-40B4-BE49-F238E27FC236}">
                <a16:creationId xmlns:a16="http://schemas.microsoft.com/office/drawing/2014/main" id="{683CE235-D104-B274-A401-B851F54E52A8}"/>
              </a:ext>
            </a:extLst>
          </p:cNvPr>
          <p:cNvSpPr txBox="1">
            <a:spLocks/>
          </p:cNvSpPr>
          <p:nvPr/>
        </p:nvSpPr>
        <p:spPr bwMode="auto">
          <a:xfrm>
            <a:off x="6623183" y="2146142"/>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100,000 vs 8,500</a:t>
            </a:r>
            <a:endParaRPr lang="en-US" sz="1600" b="1" i="1" dirty="0">
              <a:solidFill>
                <a:srgbClr val="F7CF85"/>
              </a:solidFill>
              <a:effectLst/>
              <a:latin typeface="Arial" charset="0"/>
              <a:cs typeface="ＭＳ Ｐゴシック" charset="0"/>
            </a:endParaRPr>
          </a:p>
        </p:txBody>
      </p:sp>
      <p:sp>
        <p:nvSpPr>
          <p:cNvPr id="45" name="Title 1">
            <a:extLst>
              <a:ext uri="{FF2B5EF4-FFF2-40B4-BE49-F238E27FC236}">
                <a16:creationId xmlns:a16="http://schemas.microsoft.com/office/drawing/2014/main" id="{44F2514F-766B-95AB-4D59-EFA046FBCC2E}"/>
              </a:ext>
            </a:extLst>
          </p:cNvPr>
          <p:cNvSpPr txBox="1">
            <a:spLocks/>
          </p:cNvSpPr>
          <p:nvPr/>
        </p:nvSpPr>
        <p:spPr bwMode="auto">
          <a:xfrm>
            <a:off x="6732240" y="1862304"/>
            <a:ext cx="1990907" cy="272380"/>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eaLnBrk="0" hangingPunct="0"/>
            <a:r>
              <a:rPr lang="en-US" sz="1600" b="1" i="1" dirty="0">
                <a:solidFill>
                  <a:srgbClr val="F7CF85"/>
                </a:solidFill>
                <a:latin typeface="Arial" charset="0"/>
                <a:cs typeface="ＭＳ Ｐゴシック" charset="0"/>
              </a:rPr>
              <a:t>40,000 vs 0</a:t>
            </a:r>
            <a:endParaRPr lang="en-US" sz="1600" b="1" i="1" dirty="0">
              <a:solidFill>
                <a:srgbClr val="F7CF85"/>
              </a:solidFill>
              <a:effectLst/>
              <a:latin typeface="Arial" charset="0"/>
              <a:cs typeface="ＭＳ Ｐゴシック" charset="0"/>
            </a:endParaRPr>
          </a:p>
        </p:txBody>
      </p:sp>
    </p:spTree>
    <p:extLst>
      <p:ext uri="{BB962C8B-B14F-4D97-AF65-F5344CB8AC3E}">
        <p14:creationId xmlns:p14="http://schemas.microsoft.com/office/powerpoint/2010/main" val="3030260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ar-JO" sz="2400" dirty="0"/>
              <a:t>السكان اليهود في البلاد العربية (1948 مقابل 2018)</a:t>
            </a:r>
            <a:endParaRPr lang="en-US" sz="2400" dirty="0"/>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التطهير العرقي؟</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ما بين 1948 و2018 </a:t>
            </a:r>
            <a:r>
              <a:rPr lang="ar-JO" sz="2400" b="1" kern="0" dirty="0">
                <a:solidFill>
                  <a:srgbClr val="FF0000"/>
                </a:solidFill>
                <a:latin typeface="Arial" panose="020B0604020202020204" pitchFamily="34" charset="0"/>
                <a:cs typeface="Arial" panose="020B0604020202020204" pitchFamily="34" charset="0"/>
              </a:rPr>
              <a:t>انخفض</a:t>
            </a:r>
            <a:r>
              <a:rPr lang="ar-JO" sz="2400" b="1" kern="0" dirty="0">
                <a:solidFill>
                  <a:srgbClr val="000000"/>
                </a:solidFill>
                <a:latin typeface="Arial" panose="020B0604020202020204" pitchFamily="34" charset="0"/>
                <a:cs typeface="Arial" panose="020B0604020202020204" pitchFamily="34" charset="0"/>
              </a:rPr>
              <a:t> عدد السكان اليهود في البلاد العربية في الشريحة السابقة بنسبة </a:t>
            </a:r>
            <a:r>
              <a:rPr lang="ar-JO" sz="3200" b="1" kern="0" dirty="0">
                <a:solidFill>
                  <a:srgbClr val="FF0000"/>
                </a:solidFill>
                <a:latin typeface="Arial" panose="020B0604020202020204" pitchFamily="34" charset="0"/>
                <a:cs typeface="Arial" panose="020B0604020202020204" pitchFamily="34" charset="0"/>
              </a:rPr>
              <a:t>83ر99% </a:t>
            </a:r>
            <a:endParaRPr kumimoji="0" lang="en-US" sz="3200" b="1" u="none" strike="noStrike" kern="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خلال نفس الفترة </a:t>
            </a:r>
            <a:r>
              <a:rPr lang="ar-JO" sz="2400" b="1" kern="0" dirty="0">
                <a:solidFill>
                  <a:srgbClr val="00B050"/>
                </a:solidFill>
                <a:latin typeface="Arial" panose="020B0604020202020204" pitchFamily="34" charset="0"/>
                <a:cs typeface="Arial" panose="020B0604020202020204" pitchFamily="34" charset="0"/>
              </a:rPr>
              <a:t>ارتفع</a:t>
            </a:r>
            <a:r>
              <a:rPr lang="ar-JO" sz="2400" b="1" kern="0" dirty="0">
                <a:solidFill>
                  <a:srgbClr val="000000"/>
                </a:solidFill>
                <a:latin typeface="Arial" panose="020B0604020202020204" pitchFamily="34" charset="0"/>
                <a:cs typeface="Arial" panose="020B0604020202020204" pitchFamily="34" charset="0"/>
              </a:rPr>
              <a:t> عدد السكان العرب في إسرائيل بنسبة </a:t>
            </a:r>
            <a:r>
              <a:rPr lang="ar-JO" sz="3200" b="1" kern="0" dirty="0">
                <a:solidFill>
                  <a:srgbClr val="00B050"/>
                </a:solidFill>
                <a:latin typeface="Arial" panose="020B0604020202020204" pitchFamily="34" charset="0"/>
                <a:cs typeface="Arial" panose="020B0604020202020204" pitchFamily="34" charset="0"/>
              </a:rPr>
              <a:t>15ر1296%</a:t>
            </a:r>
            <a:endParaRPr kumimoji="0" lang="en-US" sz="3200" b="1" u="none" strike="noStrike" kern="0" cap="none" spc="0" normalizeH="0" baseline="0" noProof="0" dirty="0">
              <a:ln>
                <a:noFill/>
              </a:ln>
              <a:solidFill>
                <a:srgbClr val="00B05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kern="0" dirty="0">
                <a:solidFill>
                  <a:srgbClr val="3333CC">
                    <a:lumMod val="75000"/>
                  </a:srgbClr>
                </a:solidFill>
                <a:latin typeface="Arial" panose="020B0604020202020204" pitchFamily="34" charset="0"/>
                <a:cs typeface="Arial" panose="020B0604020202020204" pitchFamily="34" charset="0"/>
              </a:rPr>
              <a:t>من الذي يقوم بالتطهير العرقي تجاه الآخر؟</a:t>
            </a:r>
            <a:endParaRPr kumimoji="0" lang="en-US" sz="3200" b="1" u="none" strike="noStrike" kern="0" cap="none" spc="0" normalizeH="0" baseline="0" noProof="0" dirty="0">
              <a:ln>
                <a:noFill/>
              </a:ln>
              <a:solidFill>
                <a:srgbClr val="3333CC">
                  <a:lumMod val="7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ar-JO" sz="4000" dirty="0">
                <a:solidFill>
                  <a:schemeClr val="tx1"/>
                </a:solidFill>
              </a:rPr>
              <a:t>تعداد العرب في إسرائيل</a:t>
            </a:r>
            <a:endParaRPr lang="en-US" sz="4000" dirty="0">
              <a:solidFill>
                <a:schemeClr val="tx1"/>
              </a:solidFill>
            </a:endParaRP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cs typeface="Arial" panose="020B0604020202020204" pitchFamily="34" charset="0"/>
              </a:rPr>
              <a:t>اضطهد المصريون بني إسرائيل بلا رحمة</a:t>
            </a:r>
            <a:endParaRPr lang="en-US" sz="4000" dirty="0">
              <a:cs typeface="Arial" panose="020B0604020202020204" pitchFamily="34" charset="0"/>
            </a:endParaRPr>
          </a:p>
        </p:txBody>
      </p:sp>
    </p:spTree>
    <p:extLst>
      <p:ext uri="{BB962C8B-B14F-4D97-AF65-F5344CB8AC3E}">
        <p14:creationId xmlns:p14="http://schemas.microsoft.com/office/powerpoint/2010/main" val="16475617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48AD85-3D62-B6D3-2230-278EE394336D}"/>
              </a:ext>
            </a:extLst>
          </p:cNvPr>
          <p:cNvPicPr>
            <a:picLocks noChangeAspect="1"/>
          </p:cNvPicPr>
          <p:nvPr/>
        </p:nvPicPr>
        <p:blipFill>
          <a:blip r:embed="rId3"/>
          <a:srcRect b="4894"/>
          <a:stretch>
            <a:fillRect/>
          </a:stretch>
        </p:blipFill>
        <p:spPr>
          <a:xfrm>
            <a:off x="1745679" y="335666"/>
            <a:ext cx="5583191" cy="6522334"/>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1"/>
            <a:ext cx="9070975" cy="810228"/>
          </a:xfrm>
          <a:solidFill>
            <a:schemeClr val="tx1"/>
          </a:solidFill>
        </p:spPr>
        <p:txBody>
          <a:bodyPr/>
          <a:lstStyle/>
          <a:p>
            <a:r>
              <a:rPr lang="en-US" b="1" dirty="0"/>
              <a:t>The "Occupation"</a:t>
            </a:r>
          </a:p>
        </p:txBody>
      </p:sp>
    </p:spTree>
    <p:extLst>
      <p:ext uri="{BB962C8B-B14F-4D97-AF65-F5344CB8AC3E}">
        <p14:creationId xmlns:p14="http://schemas.microsoft.com/office/powerpoint/2010/main" val="3742176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9F45B8C6-EEC4-3DBB-79F4-776EA78D39D4}"/>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C97E36C3-377D-BE4C-FE19-71385BB9B4B7}"/>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الإنتداب البريطاني على فلسطين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(كما تم تقسيمها بعد سبتمبر 1922)</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59446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العالم</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4240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1" y="0"/>
            <a:ext cx="9143997" cy="457200"/>
          </a:xfrm>
          <a:solidFill>
            <a:schemeClr val="bg1"/>
          </a:solidFill>
          <a:effectLst/>
        </p:spPr>
        <p:txBody>
          <a:bodyPr/>
          <a:lstStyle/>
          <a:p>
            <a:pPr>
              <a:defRPr/>
            </a:pPr>
            <a:r>
              <a:rPr lang="ar-JO" sz="4000" dirty="0">
                <a:solidFill>
                  <a:schemeClr val="tx1"/>
                </a:solidFill>
                <a:effectLst/>
                <a:ea typeface="ＭＳ Ｐゴシック" charset="0"/>
              </a:rPr>
              <a:t>الحرب العالمية على اليهود</a:t>
            </a:r>
            <a:endParaRPr lang="en-US" sz="3200" dirty="0">
              <a:solidFill>
                <a:schemeClr val="tx1"/>
              </a:solidFill>
              <a:effectLst/>
              <a:ea typeface="ＭＳ Ｐゴシック" charset="0"/>
            </a:endParaRPr>
          </a:p>
        </p:txBody>
      </p:sp>
    </p:spTree>
    <p:extLst>
      <p:ext uri="{BB962C8B-B14F-4D97-AF65-F5344CB8AC3E}">
        <p14:creationId xmlns:p14="http://schemas.microsoft.com/office/powerpoint/2010/main" val="1809351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ar-JO" sz="3600" dirty="0">
                <a:effectLst/>
                <a:ea typeface="ＭＳ Ｐゴシック" charset="0"/>
              </a:rPr>
              <a:t>الإعتراف بإسرائيل</a:t>
            </a:r>
            <a:br>
              <a:rPr lang="en-US" sz="3600" dirty="0">
                <a:effectLst/>
                <a:ea typeface="ＭＳ Ｐゴシック" charset="0"/>
              </a:rPr>
            </a:br>
            <a:r>
              <a:rPr lang="en-US" sz="3600" dirty="0">
                <a:effectLst/>
                <a:ea typeface="ＭＳ Ｐゴシック" charset="0"/>
              </a:rPr>
              <a:t>(</a:t>
            </a:r>
            <a:r>
              <a:rPr lang="ar-JO" sz="3600" dirty="0">
                <a:ea typeface="ＭＳ Ｐゴシック" charset="0"/>
              </a:rPr>
              <a:t>حزيران 1981</a:t>
            </a:r>
            <a:r>
              <a:rPr lang="en-US" sz="3600" dirty="0">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ar-JO" sz="3600" dirty="0">
                <a:solidFill>
                  <a:srgbClr val="027F08"/>
                </a:solidFill>
                <a:effectLst>
                  <a:glow rad="127000">
                    <a:schemeClr val="bg1"/>
                  </a:glow>
                </a:effectLst>
                <a:ea typeface="ＭＳ Ｐゴシック" charset="0"/>
              </a:rPr>
              <a:t>165 دولة اعترفت بإسرائيل</a:t>
            </a:r>
            <a:endParaRPr lang="en-US" sz="3600" dirty="0">
              <a:solidFill>
                <a:srgbClr val="027F08"/>
              </a:solidFill>
              <a:effectLst>
                <a:glow rad="127000">
                  <a:schemeClr val="bg1"/>
                </a:glow>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4150495"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دولة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اعترفت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سحبت اعترافها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علقت/قطعت العلاقات الثنائية مع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لم تعترف بإسرائيل نهائياً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kern="0" dirty="0">
                <a:solidFill>
                  <a:srgbClr val="027F08"/>
                </a:solidFill>
                <a:effectLst>
                  <a:glow rad="127000">
                    <a:srgbClr val="FFFFFF"/>
                  </a:glow>
                </a:effectLst>
                <a:latin typeface="Arial" panose="020B0604020202020204" pitchFamily="34" charset="0"/>
                <a:ea typeface="ＭＳ Ｐゴシック" charset="0"/>
                <a:cs typeface="Arial" panose="020B0604020202020204" pitchFamily="34" charset="0"/>
              </a:rPr>
              <a:t>يعتبر هذا 85% من 193 دولة الأعضاء في الأمم المتحدة</a:t>
            </a:r>
            <a:endParaRPr kumimoji="0" lang="en-US" sz="1800" b="1" u="none" strike="noStrike" kern="0" cap="none" spc="0" normalizeH="0" baseline="0" noProof="0" dirty="0">
              <a:ln>
                <a:noFill/>
              </a:ln>
              <a:solidFill>
                <a:srgbClr val="027F08"/>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839408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ar-JO" sz="3600" dirty="0">
                <a:effectLst/>
                <a:ea typeface="ＭＳ Ｐゴシック" charset="0"/>
              </a:rPr>
              <a:t>الإعتراف بدولة فلسطين في 2017</a:t>
            </a:r>
            <a:endParaRPr lang="en-US" sz="3600" dirty="0">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ar-JO" sz="4000" dirty="0">
                <a:solidFill>
                  <a:schemeClr val="tx1"/>
                </a:solidFill>
                <a:effectLst>
                  <a:glow rad="127000">
                    <a:schemeClr val="bg1"/>
                  </a:glow>
                </a:effectLst>
                <a:ea typeface="ＭＳ Ｐゴシック" charset="0"/>
              </a:rPr>
              <a:t>الإعتراف</a:t>
            </a:r>
            <a:r>
              <a:rPr lang="ar-JO" sz="4000" dirty="0">
                <a:solidFill>
                  <a:srgbClr val="027F08"/>
                </a:solidFill>
                <a:effectLst>
                  <a:glow rad="127000">
                    <a:schemeClr val="bg1"/>
                  </a:glow>
                </a:effectLst>
                <a:ea typeface="ＭＳ Ｐゴシック" charset="0"/>
              </a:rPr>
              <a:t> </a:t>
            </a:r>
            <a:r>
              <a:rPr lang="ar-JO" sz="4000" dirty="0">
                <a:solidFill>
                  <a:srgbClr val="0070C0"/>
                </a:solidFill>
                <a:effectLst>
                  <a:glow rad="127000">
                    <a:schemeClr val="bg1"/>
                  </a:glow>
                </a:effectLst>
                <a:ea typeface="ＭＳ Ｐゴシック" charset="0"/>
              </a:rPr>
              <a:t>بإسرائيل</a:t>
            </a:r>
            <a:r>
              <a:rPr lang="ar-JO" sz="4000" dirty="0">
                <a:solidFill>
                  <a:srgbClr val="027F08"/>
                </a:solidFill>
                <a:effectLst>
                  <a:glow rad="127000">
                    <a:schemeClr val="bg1"/>
                  </a:glow>
                </a:effectLst>
                <a:ea typeface="ＭＳ Ｐゴシック" charset="0"/>
              </a:rPr>
              <a:t> </a:t>
            </a:r>
            <a:r>
              <a:rPr lang="ar-JO" sz="4000" dirty="0">
                <a:solidFill>
                  <a:schemeClr val="tx1"/>
                </a:solidFill>
                <a:effectLst>
                  <a:glow rad="127000">
                    <a:schemeClr val="bg1"/>
                  </a:glow>
                </a:effectLst>
                <a:ea typeface="ＭＳ Ｐゴシック" charset="0"/>
              </a:rPr>
              <a:t>و</a:t>
            </a:r>
            <a:r>
              <a:rPr lang="ar-JO" sz="4000" dirty="0">
                <a:solidFill>
                  <a:srgbClr val="027F08"/>
                </a:solidFill>
                <a:effectLst>
                  <a:glow rad="127000">
                    <a:schemeClr val="bg1"/>
                  </a:glow>
                </a:effectLst>
                <a:ea typeface="ＭＳ Ｐゴシック" charset="0"/>
              </a:rPr>
              <a:t>فلسطين</a:t>
            </a:r>
            <a:br>
              <a:rPr lang="en-US" sz="4000" dirty="0">
                <a:solidFill>
                  <a:srgbClr val="027F08"/>
                </a:solidFill>
                <a:effectLst>
                  <a:glow rad="127000">
                    <a:schemeClr val="bg1"/>
                  </a:glow>
                </a:effectLst>
                <a:ea typeface="ＭＳ Ｐゴシック" charset="0"/>
              </a:rPr>
            </a:br>
            <a:r>
              <a:rPr lang="en-US" sz="4000" dirty="0">
                <a:solidFill>
                  <a:srgbClr val="027F08"/>
                </a:solidFill>
                <a:effectLst>
                  <a:glow rad="127000">
                    <a:schemeClr val="bg1"/>
                  </a:glow>
                </a:effectLst>
                <a:ea typeface="ＭＳ Ｐゴシック" charset="0"/>
              </a:rPr>
              <a:t> </a:t>
            </a:r>
            <a:r>
              <a:rPr lang="en-US" sz="4000" dirty="0">
                <a:solidFill>
                  <a:schemeClr val="tx1"/>
                </a:solidFill>
                <a:effectLst>
                  <a:glow rad="127000">
                    <a:schemeClr val="bg1"/>
                  </a:glow>
                </a:effectLst>
                <a:ea typeface="ＭＳ Ｐゴシック" charset="0"/>
              </a:rPr>
              <a:t>(</a:t>
            </a:r>
            <a:r>
              <a:rPr lang="ar-JO" sz="4000" dirty="0">
                <a:solidFill>
                  <a:schemeClr val="tx1"/>
                </a:solidFill>
                <a:effectLst>
                  <a:glow rad="127000">
                    <a:schemeClr val="bg1"/>
                  </a:glow>
                </a:effectLst>
                <a:ea typeface="ＭＳ Ｐゴシック" charset="0"/>
              </a:rPr>
              <a:t>2023</a:t>
            </a:r>
            <a:r>
              <a:rPr lang="en-US" sz="4000" dirty="0">
                <a:solidFill>
                  <a:schemeClr val="tx1"/>
                </a:solidFill>
                <a:effectLst>
                  <a:glow rad="127000">
                    <a:schemeClr val="bg1"/>
                  </a:glow>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https://</a:t>
            </a:r>
            <a:r>
              <a:rPr kumimoji="0" lang="en-US" sz="1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i.pinimg.com</a:t>
            </a: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مُلك الأرض</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789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 هذه؟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75759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ar-JO" sz="4000" dirty="0">
                <a:solidFill>
                  <a:schemeClr val="tx1"/>
                </a:solidFill>
              </a:rPr>
              <a:t>أ</a:t>
            </a:r>
            <a:r>
              <a:rPr lang="ar-SA" sz="4000" dirty="0">
                <a:solidFill>
                  <a:schemeClr val="tx1"/>
                </a:solidFill>
              </a:rPr>
              <a:t>شعياء 9 : 4</a:t>
            </a:r>
            <a:br>
              <a:rPr lang="ar-SA" sz="4000" dirty="0">
                <a:solidFill>
                  <a:schemeClr val="tx1"/>
                </a:solidFill>
              </a:rPr>
            </a:br>
            <a:r>
              <a:rPr lang="ar-JO" sz="4000" dirty="0">
                <a:solidFill>
                  <a:schemeClr val="tx1"/>
                </a:solidFill>
              </a:rPr>
              <a:t>لأن نير ثقله وعصا كتفه و</a:t>
            </a:r>
            <a:endParaRPr lang="ar-SA" sz="4000" dirty="0">
              <a:solidFill>
                <a:schemeClr val="tx1"/>
              </a:solidFill>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dirty="0">
                <a:solidFill>
                  <a:schemeClr val="bg1"/>
                </a:solidFill>
                <a:cs typeface="Arial" panose="020B0604020202020204" pitchFamily="34" charset="0"/>
              </a:rPr>
              <a:t>انخفاض التواجُد العربيّ على مراحل (١٩٤٧ إلى الآن)</a:t>
            </a:r>
            <a:endParaRPr lang="en-US" sz="2800" dirty="0">
              <a:solidFill>
                <a:schemeClr val="bg1"/>
              </a:solidFill>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http://tema1tema.blogspot.com/2011/05/stop-</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israeli</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-war-crimes-yells-woman-</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at.html</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023016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ar-JO" sz="3600" dirty="0">
                <a:effectLst/>
                <a:ea typeface="ＭＳ Ｐゴシック" charset="0"/>
              </a:rPr>
              <a:t>مطالبة أخرى بالخريطة</a:t>
            </a:r>
            <a:endParaRPr lang="en-US" sz="3600" dirty="0">
              <a:effectLst/>
              <a:ea typeface="ＭＳ Ｐゴシック" charset="0"/>
            </a:endParaRP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www.aljazeera.com</a:t>
            </a:r>
            <a:r>
              <a:rPr lang="en-US" sz="1400" b="1" dirty="0">
                <a:solidFill>
                  <a:schemeClr val="bg1"/>
                </a:solidFill>
                <a:latin typeface="Arial" panose="020B0604020202020204" pitchFamily="34" charset="0"/>
                <a:cs typeface="Arial" panose="020B0604020202020204" pitchFamily="34" charset="0"/>
              </a:rPr>
              <a:t>/news/2020/1/29/what-does-trumps-plan-propose-for-</a:t>
            </a:r>
            <a:r>
              <a:rPr lang="en-US" sz="1400" b="1" dirty="0" err="1">
                <a:solidFill>
                  <a:schemeClr val="bg1"/>
                </a:solidFill>
                <a:latin typeface="Arial" panose="020B0604020202020204" pitchFamily="34" charset="0"/>
                <a:cs typeface="Arial" panose="020B0604020202020204" pitchFamily="34" charset="0"/>
              </a:rPr>
              <a:t>palestinian</a:t>
            </a:r>
            <a:r>
              <a:rPr lang="en-US" sz="1400" b="1" dirty="0">
                <a:solidFill>
                  <a:schemeClr val="bg1"/>
                </a:solidFill>
                <a:latin typeface="Arial" panose="020B0604020202020204" pitchFamily="34" charset="0"/>
                <a:cs typeface="Arial" panose="020B0604020202020204" pitchFamily="34" charset="0"/>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ar-SA" sz="3200" dirty="0">
                <a:effectLst/>
                <a:ea typeface="ＭＳ Ｐゴシック" charset="0"/>
              </a:rPr>
              <a:t>استعادت إسرائيل الحدود القديمة على مراحل (1946-2000)</a:t>
            </a:r>
            <a:endParaRPr lang="en-US" sz="3200" dirty="0">
              <a:effectLst/>
              <a:ea typeface="ＭＳ Ｐゴシック" charset="0"/>
            </a:endParaRP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panose="020B0604020202020204" pitchFamily="34" charset="0"/>
                <a:cs typeface="Arial" panose="020B0604020202020204" pitchFamily="34" charset="0"/>
              </a:rPr>
              <a:t>https://</a:t>
            </a:r>
            <a:r>
              <a:rPr lang="en-US" sz="1600" b="1" dirty="0" err="1">
                <a:solidFill>
                  <a:schemeClr val="bg1"/>
                </a:solidFill>
                <a:latin typeface="Arial" panose="020B0604020202020204" pitchFamily="34" charset="0"/>
                <a:cs typeface="Arial" panose="020B0604020202020204" pitchFamily="34" charset="0"/>
              </a:rPr>
              <a:t>www.linkedin.com</a:t>
            </a:r>
            <a:r>
              <a:rPr lang="en-US" sz="1600" b="1" dirty="0">
                <a:solidFill>
                  <a:schemeClr val="bg1"/>
                </a:solidFill>
                <a:latin typeface="Arial" panose="020B0604020202020204" pitchFamily="34" charset="0"/>
                <a:cs typeface="Arial" panose="020B0604020202020204" pitchFamily="34" charset="0"/>
              </a:rPr>
              <a:t>/pulse/palestinian-loss-land-myth-4-maps-adir-duchan-</a:t>
            </a:r>
            <a:r>
              <a:rPr lang="he-IL" sz="1600" b="1" dirty="0">
                <a:solidFill>
                  <a:schemeClr val="bg1"/>
                </a:solidFill>
                <a:latin typeface="Arial" panose="020B0604020202020204" pitchFamily="34" charset="0"/>
                <a:cs typeface="Arial" panose="020B0604020202020204" pitchFamily="34" charset="0"/>
              </a:rPr>
              <a:t>ההוא</a:t>
            </a:r>
            <a:r>
              <a:rPr lang="en-US" sz="1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ar-JO" sz="3200" dirty="0"/>
              <a:t>التاريخ الحقيقي بواسطة شاني مور</a:t>
            </a:r>
            <a:endParaRPr lang="en-US" sz="3200" dirty="0"/>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r>
              <a:rPr lang="ar-JO" sz="3200" dirty="0"/>
              <a:t>التاريخ الحقيقي بواسطة شاني     مور</a:t>
            </a:r>
            <a:br>
              <a:rPr lang="ar-JO" sz="3200" dirty="0"/>
            </a:br>
            <a:endParaRPr lang="en-US" sz="3200" dirty="0"/>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الفلسطيون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ar-JO" sz="3600" dirty="0">
                <a:effectLst/>
                <a:ea typeface="ＭＳ Ｐゴシック" charset="0"/>
              </a:rPr>
              <a:t>خسارة الفلسطينيين للأرض عبر الوقت</a:t>
            </a:r>
            <a:endParaRPr lang="en-US" sz="3600" dirty="0">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chemeClr val="bg1"/>
                </a:solidFill>
                <a:latin typeface="Arial" panose="020B0604020202020204" pitchFamily="34" charset="0"/>
                <a:cs typeface="Arial" panose="020B0604020202020204" pitchFamily="34" charset="0"/>
              </a:rPr>
              <a:t>https://</a:t>
            </a:r>
            <a:r>
              <a:rPr lang="en-US" sz="2800" b="1" dirty="0" err="1">
                <a:solidFill>
                  <a:schemeClr val="bg1"/>
                </a:solidFill>
                <a:latin typeface="Arial" panose="020B0604020202020204" pitchFamily="34" charset="0"/>
                <a:cs typeface="Arial" panose="020B0604020202020204" pitchFamily="34" charset="0"/>
              </a:rPr>
              <a:t>www.uccpin.org</a:t>
            </a:r>
            <a:r>
              <a:rPr lang="en-US" sz="2800" b="1" dirty="0">
                <a:solidFill>
                  <a:schemeClr val="bg1"/>
                </a:solidFill>
                <a:latin typeface="Arial" panose="020B0604020202020204" pitchFamily="34" charset="0"/>
                <a:cs typeface="Arial" panose="020B0604020202020204" pitchFamily="34" charset="0"/>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لكن لماذا بدأت في 1917؟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00356207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ar-JO" sz="2800" dirty="0">
                <a:ea typeface="ＭＳ Ｐゴシック" charset="0"/>
              </a:rPr>
              <a:t>أخذت الأردن الأرض من البريطانيين (1949)</a:t>
            </a:r>
            <a:br>
              <a:rPr lang="ar-JO" sz="2800" dirty="0">
                <a:ea typeface="ＭＳ Ｐゴシック" charset="0"/>
              </a:rPr>
            </a:br>
            <a:r>
              <a:rPr lang="ar-JO" sz="2800" dirty="0">
                <a:ea typeface="ＭＳ Ｐゴシック" charset="0"/>
              </a:rPr>
              <a:t>والتي</a:t>
            </a:r>
            <a:r>
              <a:rPr lang="ar-SA" sz="2800" dirty="0">
                <a:ea typeface="ＭＳ Ｐゴシック" charset="0"/>
              </a:rPr>
              <a:t> بالتالي</a:t>
            </a:r>
            <a:r>
              <a:rPr lang="ar-JO" sz="2800" dirty="0">
                <a:ea typeface="ＭＳ Ｐゴシック" charset="0"/>
              </a:rPr>
              <a:t> أخذتها من الأتراك العثمانيين (1918)</a:t>
            </a:r>
            <a:endParaRPr lang="en-US" sz="2800" dirty="0">
              <a:effectLst/>
              <a:ea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telaviv</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1888؟</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879976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ar-JO" sz="3200" dirty="0">
                <a:ea typeface="ＭＳ Ｐゴシック" charset="0"/>
              </a:rPr>
              <a:t>أخذ الأتراك العثمانيون الأرض من المسلمين (1517)</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www.worldatlas.com</a:t>
            </a:r>
            <a:r>
              <a:rPr lang="en-US" sz="1400" b="1" dirty="0">
                <a:solidFill>
                  <a:schemeClr val="bg1"/>
                </a:solidFill>
                <a:latin typeface="Arial" panose="020B0604020202020204" pitchFamily="34" charset="0"/>
                <a:cs typeface="Arial" panose="020B0604020202020204" pitchFamily="34" charset="0"/>
              </a:rPr>
              <a:t>/articles/why-did-the-ottoman-empire-</a:t>
            </a:r>
            <a:r>
              <a:rPr lang="en-US" sz="1400" b="1" dirty="0" err="1">
                <a:solidFill>
                  <a:schemeClr val="bg1"/>
                </a:solidFill>
                <a:latin typeface="Arial" panose="020B0604020202020204" pitchFamily="34" charset="0"/>
                <a:cs typeface="Arial" panose="020B0604020202020204" pitchFamily="34" charset="0"/>
              </a:rPr>
              <a:t>fall.html</a:t>
            </a:r>
            <a:endParaRPr lang="en-US" sz="1400" b="1"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1517؟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حروب العصور الوسطى</a:t>
            </a:r>
            <a:endParaRPr lang="en-US" sz="4000" dirty="0">
              <a:effectLst>
                <a:glow rad="127000">
                  <a:schemeClr val="tx1"/>
                </a:glow>
              </a:effectLst>
              <a:ea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معارك الفتح الإسلامي</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الصليبية</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4014445"/>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أخذ المسلمون الأرض من المسيحيين</a:t>
            </a:r>
            <a:br>
              <a:rPr lang="en-US" sz="3200" dirty="0">
                <a:ea typeface="ＭＳ Ｐゴシック" charset="0"/>
              </a:rPr>
            </a:br>
            <a:r>
              <a:rPr lang="en-US" sz="3200" dirty="0">
                <a:ea typeface="ＭＳ Ｐゴシック" charset="0"/>
              </a:rPr>
              <a:t>(</a:t>
            </a:r>
            <a:r>
              <a:rPr lang="ar-JO" sz="3200" dirty="0">
                <a:ea typeface="ＭＳ Ｐゴシック" charset="0"/>
              </a:rPr>
              <a:t>640م</a:t>
            </a:r>
            <a:r>
              <a:rPr lang="en-US" sz="3200" dirty="0">
                <a:ea typeface="ＭＳ Ｐゴシック" charset="0"/>
              </a:rPr>
              <a:t>)</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theconversation.com</a:t>
            </a:r>
            <a:r>
              <a:rPr lang="en-US" sz="1400" b="1" dirty="0">
                <a:solidFill>
                  <a:schemeClr val="bg1"/>
                </a:solidFill>
                <a:latin typeface="Arial" panose="020B0604020202020204" pitchFamily="34" charset="0"/>
                <a:cs typeface="Arial" panose="020B0604020202020204" pitchFamily="34" charset="0"/>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640؟</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ar-JO" sz="3200" dirty="0">
                <a:ea typeface="ＭＳ Ｐゴシック" charset="0"/>
              </a:rPr>
              <a:t>أخذ المسيحيون البيزنطيون الأرض بعد اهتداء الإمبراطور الروماني قسطنطين (313م)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www.worldhistory.org</a:t>
            </a:r>
            <a:r>
              <a:rPr lang="en-US" sz="1400" b="1" dirty="0">
                <a:solidFill>
                  <a:schemeClr val="bg1"/>
                </a:solidFill>
                <a:latin typeface="Arial" panose="020B0604020202020204" pitchFamily="34" charset="0"/>
                <a:cs typeface="Arial" panose="020B0604020202020204" pitchFamily="34" charset="0"/>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313م؟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احتل الرومان الأرض من الهشمونيين (63 ق.م)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medium.com</a:t>
            </a: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ancient.rome</a:t>
            </a:r>
            <a:r>
              <a:rPr lang="en-US" sz="1400" b="1" dirty="0">
                <a:solidFill>
                  <a:schemeClr val="bg1"/>
                </a:solidFill>
                <a:latin typeface="Arial" panose="020B0604020202020204" pitchFamily="34" charset="0"/>
                <a:cs typeface="Arial" panose="020B0604020202020204" pitchFamily="34" charset="0"/>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63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ar-JO" sz="3600" dirty="0">
                <a:ea typeface="ＭＳ Ｐゴシック" charset="0"/>
              </a:rPr>
              <a:t>انتصر الهشمونيون على اليونان (164 ق.م)</a:t>
            </a:r>
            <a:endParaRPr lang="en-US" sz="3600" dirty="0">
              <a:ea typeface="ＭＳ Ｐゴシック" charset="0"/>
            </a:endParaRP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2" name="Text Box 16"/>
          <p:cNvSpPr txBox="1">
            <a:spLocks noChangeArrowheads="1"/>
          </p:cNvSpPr>
          <p:nvPr/>
        </p:nvSpPr>
        <p:spPr bwMode="auto">
          <a:xfrm>
            <a:off x="3524250" y="2819400"/>
            <a:ext cx="4042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3" name="Text Box 17"/>
          <p:cNvSpPr txBox="1">
            <a:spLocks noChangeArrowheads="1"/>
          </p:cNvSpPr>
          <p:nvPr/>
        </p:nvSpPr>
        <p:spPr bwMode="auto">
          <a:xfrm>
            <a:off x="685800" y="2833688"/>
            <a:ext cx="4042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بيتزل، أطلس مودي لأراضي الكتاب المقدس، الطبعة الأولى، 155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105853"/>
            <a:chOff x="7791" y="3400524"/>
            <a:chExt cx="7315200" cy="110585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164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ar-JO" dirty="0">
                <a:ea typeface="ＭＳ Ｐゴシック" charset="0"/>
              </a:rPr>
              <a:t>سيطر اليونانيون على إسرائيل</a:t>
            </a:r>
            <a:br>
              <a:rPr lang="ar-JO" dirty="0">
                <a:ea typeface="ＭＳ Ｐゴシック" charset="0"/>
              </a:rPr>
            </a:br>
            <a:r>
              <a:rPr lang="en-US" dirty="0">
                <a:ea typeface="ＭＳ Ｐゴシック" charset="0"/>
              </a:rPr>
              <a:t>(</a:t>
            </a:r>
            <a:r>
              <a:rPr lang="ar-JO" dirty="0">
                <a:ea typeface="ＭＳ Ｐゴシック" charset="0"/>
              </a:rPr>
              <a:t>331-164 ق.م</a:t>
            </a:r>
            <a:r>
              <a:rPr lang="en-US" dirty="0">
                <a:ea typeface="ＭＳ Ｐゴシック" charset="0"/>
              </a:rPr>
              <a:t>)</a:t>
            </a:r>
          </a:p>
        </p:txBody>
      </p:sp>
      <p:sp>
        <p:nvSpPr>
          <p:cNvPr id="61443" name="Rectangle 3"/>
          <p:cNvSpPr>
            <a:spLocks noGrp="1" noChangeArrowheads="1"/>
          </p:cNvSpPr>
          <p:nvPr>
            <p:ph type="body" sz="half" idx="1"/>
          </p:nvPr>
        </p:nvSpPr>
        <p:spPr>
          <a:xfrm>
            <a:off x="267695" y="3653658"/>
            <a:ext cx="3068637" cy="3006725"/>
          </a:xfrm>
        </p:spPr>
        <p:txBody>
          <a:bodyPr/>
          <a:lstStyle/>
          <a:p>
            <a:pPr algn="r" rtl="1" eaLnBrk="1" hangingPunct="1">
              <a:defRPr/>
            </a:pPr>
            <a:r>
              <a:rPr lang="ar-JO" sz="2800" dirty="0">
                <a:ea typeface="ＭＳ Ｐゴシック" charset="0"/>
              </a:rPr>
              <a:t>الإسكندر</a:t>
            </a:r>
            <a:endParaRPr lang="en-US" sz="2800" dirty="0">
              <a:ea typeface="ＭＳ Ｐゴシック" charset="0"/>
            </a:endParaRPr>
          </a:p>
          <a:p>
            <a:pPr algn="r" rtl="1" eaLnBrk="1" hangingPunct="1">
              <a:defRPr/>
            </a:pPr>
            <a:r>
              <a:rPr lang="ar-JO" sz="2800" dirty="0">
                <a:ea typeface="ＭＳ Ｐゴシック" charset="0"/>
              </a:rPr>
              <a:t>الصراع على السيادة</a:t>
            </a:r>
            <a:endParaRPr lang="en-US" sz="2800" dirty="0">
              <a:ea typeface="ＭＳ Ｐゴシック" charset="0"/>
            </a:endParaRPr>
          </a:p>
          <a:p>
            <a:pPr algn="r" rtl="1" eaLnBrk="1" hangingPunct="1">
              <a:defRPr/>
            </a:pPr>
            <a:r>
              <a:rPr lang="ar-JO" sz="2800" dirty="0">
                <a:ea typeface="ＭＳ Ｐゴシック" charset="0"/>
              </a:rPr>
              <a:t>تطورات الإمبراطورية الهيلينية</a:t>
            </a:r>
            <a:endParaRPr lang="en-US" sz="2800"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331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r" eaLnBrk="1" hangingPunct="1"/>
            <a:r>
              <a:rPr lang="ar-JO" sz="3200" dirty="0">
                <a:ea typeface="ＭＳ Ｐゴシック" charset="0"/>
              </a:rPr>
              <a:t>احتل الفرس الأرض من البابليين (539 ق.م)</a:t>
            </a:r>
            <a:endParaRPr lang="en-US" sz="32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539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9096</TotalTime>
  <Words>27821</Words>
  <Application>Microsoft Macintosh PowerPoint</Application>
  <PresentationFormat>On-screen Show (4:3)</PresentationFormat>
  <Paragraphs>1782</Paragraphs>
  <Slides>161</Slides>
  <Notes>154</Notes>
  <HiddenSlides>1</HiddenSlides>
  <MMClips>0</MMClips>
  <ScaleCrop>false</ScaleCrop>
  <HeadingPairs>
    <vt:vector size="8" baseType="variant">
      <vt:variant>
        <vt:lpstr>Fonts Used</vt:lpstr>
      </vt:variant>
      <vt:variant>
        <vt:i4>22</vt:i4>
      </vt:variant>
      <vt:variant>
        <vt:lpstr>Theme</vt:lpstr>
      </vt:variant>
      <vt:variant>
        <vt:i4>45</vt:i4>
      </vt:variant>
      <vt:variant>
        <vt:lpstr>Embedded OLE Servers</vt:lpstr>
      </vt:variant>
      <vt:variant>
        <vt:i4>1</vt:i4>
      </vt:variant>
      <vt:variant>
        <vt:lpstr>Slide Titles</vt:lpstr>
      </vt:variant>
      <vt:variant>
        <vt:i4>161</vt:i4>
      </vt:variant>
    </vt:vector>
  </HeadingPairs>
  <TitlesOfParts>
    <vt:vector size="229" baseType="lpstr">
      <vt:lpstr>26</vt:lpstr>
      <vt:lpstr>BONES</vt:lpstr>
      <vt:lpstr>ＭＳ Ｐゴシック</vt:lpstr>
      <vt:lpstr>Osaka</vt:lpstr>
      <vt:lpstr>新細明體</vt:lpstr>
      <vt:lpstr>Times</vt:lpstr>
      <vt:lpstr>Accordance</vt:lpstr>
      <vt:lpstr>Arial</vt:lpstr>
      <vt:lpstr>Arial Black</vt:lpstr>
      <vt:lpstr>Arial Narrow</vt:lpstr>
      <vt:lpstr>Calibri</vt:lpstr>
      <vt:lpstr>Comic Sans MS</vt:lpstr>
      <vt:lpstr>Georgia</vt:lpstr>
      <vt:lpstr>GillSans</vt:lpstr>
      <vt:lpstr>Helvetica</vt:lpstr>
      <vt:lpstr>Monotype Sorts</vt:lpstr>
      <vt:lpstr>News Gothic MT</vt:lpstr>
      <vt:lpstr>Tahoma</vt:lpstr>
      <vt:lpstr>Times New Roman</vt:lpstr>
      <vt:lpstr>Trebuchet MS</vt:lpstr>
      <vt:lpstr>Wingdings</vt:lpstr>
      <vt:lpstr>Wingdings 2</vt:lpstr>
      <vt:lpstr>49_Blank Presentation</vt:lpstr>
      <vt:lpstr>3_MEADOW</vt:lpstr>
      <vt:lpstr>Default Design</vt:lpstr>
      <vt:lpstr>23_Default Design</vt:lpstr>
      <vt:lpstr>7_Desk Lamp</vt:lpstr>
      <vt:lpstr>Desk Lamp</vt:lpstr>
      <vt:lpstr>50_Blank Presentation</vt:lpstr>
      <vt:lpstr>Project Overview (Standard)</vt:lpstr>
      <vt:lpstr>Balance</vt:lpstr>
      <vt:lpstr>19_Default Design</vt:lpstr>
      <vt:lpstr>1_untitled 3</vt:lpstr>
      <vt:lpstr>17_Default Design</vt:lpstr>
      <vt:lpstr>52_Blank Presentation</vt:lpstr>
      <vt:lpstr>53_Blank Presentation</vt:lpstr>
      <vt:lpstr>1_Default Design</vt:lpstr>
      <vt:lpstr>4_Pulse</vt:lpstr>
      <vt:lpstr>15_Office Theme</vt:lpstr>
      <vt:lpstr>1_Azure</vt:lpstr>
      <vt:lpstr>3_Azure</vt:lpstr>
      <vt:lpstr>Crumple</vt:lpstr>
      <vt:lpstr>1_Orbit</vt:lpstr>
      <vt:lpstr>1_Radar</vt:lpstr>
      <vt:lpstr>Orbit</vt:lpstr>
      <vt:lpstr>2_Azure</vt:lpstr>
      <vt:lpstr>6_Blank Presentation</vt:lpstr>
      <vt:lpstr>Office Theme</vt:lpstr>
      <vt:lpstr>4_untitled 3</vt:lpstr>
      <vt:lpstr>2_Bar Code</vt:lpstr>
      <vt:lpstr>2_Civic</vt:lpstr>
      <vt:lpstr>16_Office Theme</vt:lpstr>
      <vt:lpstr>60_Blank Presentation</vt:lpstr>
      <vt:lpstr>17_Blank Presentation</vt:lpstr>
      <vt:lpstr>預設簡報設計</vt:lpstr>
      <vt:lpstr>2_blstripc.ppt - Blue Stripes</vt:lpstr>
      <vt:lpstr>52_Default Design</vt:lpstr>
      <vt:lpstr>1_Office Theme</vt:lpstr>
      <vt:lpstr>Whirlpool</vt:lpstr>
      <vt:lpstr>1_Expedition</vt:lpstr>
      <vt:lpstr>1_Blank Presentation</vt:lpstr>
      <vt:lpstr>54_Blank Presentation</vt:lpstr>
      <vt:lpstr>untitled 1</vt:lpstr>
      <vt:lpstr>3_Blank Presentation</vt:lpstr>
      <vt:lpstr>51_Blank Presentation</vt:lpstr>
      <vt:lpstr>8_Office Theme</vt:lpstr>
      <vt:lpstr>24_Default Design</vt:lpstr>
      <vt:lpstr>Slide</vt:lpstr>
      <vt:lpstr>كيف عاملت الأمم إسرائيل؟</vt:lpstr>
      <vt:lpstr>ما هي معاداة السامية؟</vt:lpstr>
      <vt:lpstr>قائمة الأمم</vt:lpstr>
      <vt:lpstr>كيف تعامل العالم مع اليهود؟</vt:lpstr>
      <vt:lpstr>كيف تعامل العالم مع اليهود؟</vt:lpstr>
      <vt:lpstr>المصريون</vt:lpstr>
      <vt:lpstr>اضطهد المصريون بني إسرائيل بلا رحمة</vt:lpstr>
      <vt:lpstr>أشعياء 9 : 4 لأن نير ثقله وعصا كتفه و</vt:lpstr>
      <vt:lpstr>الفلسطيون</vt:lpstr>
      <vt:lpstr>قص شعر       شمشون</vt:lpstr>
      <vt:lpstr>فقأ عيني        شمشون</vt:lpstr>
      <vt:lpstr>الآشوريون</vt:lpstr>
      <vt:lpstr>التهديد الأشوري</vt:lpstr>
      <vt:lpstr>Assyrian Brutality</vt:lpstr>
      <vt:lpstr>معاملة الملوك الأسرى</vt:lpstr>
      <vt:lpstr>التطورات الآشورية</vt:lpstr>
      <vt:lpstr>البابليون</vt:lpstr>
      <vt:lpstr>مقدمة</vt:lpstr>
      <vt:lpstr>ترحيلات وتطورات السبي</vt:lpstr>
      <vt:lpstr>صورة دانيال 2</vt:lpstr>
      <vt:lpstr>الفرس</vt:lpstr>
      <vt:lpstr>The Postexilic Era</vt:lpstr>
      <vt:lpstr>الجدول الزمني للمقاومة (عزرا 4 ؛ أستير 1 ؛ نحميا 13)</vt:lpstr>
      <vt:lpstr>هامان الأجاجي (أستير 3: 1-2)</vt:lpstr>
      <vt:lpstr>مقاومة عمل الله (4: 1-2)</vt:lpstr>
      <vt:lpstr>مقاومة عمل الله دائماً</vt:lpstr>
      <vt:lpstr>اليونانيون</vt:lpstr>
      <vt:lpstr>هلينة            أورشليم (دانيال 11: 31-35)</vt:lpstr>
      <vt:lpstr>الرومان</vt:lpstr>
      <vt:lpstr>دمر الرومان  الهيكل اليهودي  في 70م  وجعلوا أورشليم وثنية في 132م</vt:lpstr>
      <vt:lpstr>الكاثوليك</vt:lpstr>
      <vt:lpstr>لاهوت وممارسة الكاثوليك</vt:lpstr>
      <vt:lpstr>المسلمون</vt:lpstr>
      <vt:lpstr>thereligionofpeace.com</vt:lpstr>
      <vt:lpstr>الصليبيون</vt:lpstr>
      <vt:lpstr>تم إحضار اليهود من فرنسا ليقرضوا الأموال بهدف بناء قلاع إنجلترا</vt:lpstr>
      <vt:lpstr>تم إحراق اليهود في  برج كليفورد، إنجلترا </vt:lpstr>
      <vt:lpstr>الإسبان</vt:lpstr>
      <vt:lpstr>طردت إسبانيا كل اليهود</vt:lpstr>
      <vt:lpstr>اللوثريون</vt:lpstr>
      <vt:lpstr>لوثر لأتباعه</vt:lpstr>
      <vt:lpstr>بعد أن رفض اليهود الإنجيل</vt:lpstr>
      <vt:lpstr>الألمان</vt:lpstr>
      <vt:lpstr>السجناء اليهود المحررون في معسكر الإعتقال النازي  في إيبينسي، النمسا</vt:lpstr>
      <vt:lpstr> شجع هتلر اليهود  للعودة إلى ديارهم</vt:lpstr>
      <vt:lpstr> شجع هتلر اليهود  للعودة إلى ديارهم</vt:lpstr>
      <vt:lpstr>ؤيع الألمان يقولون  أن اليهود يعتقدون أنهم أفضل من غيرهم (2019)</vt:lpstr>
      <vt:lpstr>الأوروبيون</vt:lpstr>
      <vt:lpstr>طرد اليهود من أوروبا (1100-1600)</vt:lpstr>
      <vt:lpstr>منطقة الشرق الأوسط</vt:lpstr>
      <vt:lpstr>اللاجئون اليهود من الدول الإسلامية (1948-2019)</vt:lpstr>
      <vt:lpstr>طرد اليهود من الأراضي العربية وإيران (1948-2021)</vt:lpstr>
      <vt:lpstr>الأمم المتحدة</vt:lpstr>
      <vt:lpstr>تصويت الأمم المتحدة لإسرائيل بحسب الأمة (1947)</vt:lpstr>
      <vt:lpstr>امتحان الخريطة للصف السادس (منهج جمعية مراقبة حقوق الإنسان التابعة للأمم المتحدة، 2021)</vt:lpstr>
      <vt:lpstr>الكنديون</vt:lpstr>
      <vt:lpstr>معاداة السامية في تورنتو (2022)</vt:lpstr>
      <vt:lpstr>اليسار الأمريكي</vt:lpstr>
      <vt:lpstr>جرائم الكراهية في الولايات المتحدة لكل 100000 شخص تجاه مجموعات عرقية أو دينية في 2019</vt:lpstr>
      <vt:lpstr> معاداة السامية في الولايات المتحدة الأمريكية  (2001-2020)</vt:lpstr>
      <vt:lpstr>معاداة السامية في الولايات المتحدة الأمريكية (7-25 تشرين أول 2023)</vt:lpstr>
      <vt:lpstr>معاداة السامية في كليات الولايات المتحدة (تشرين ثاني 2023)</vt:lpstr>
      <vt:lpstr>الدول المجاورة</vt:lpstr>
      <vt:lpstr>كدَّس جيران إسرائيل الكثيرون الجيوش على  كل جانب (1967)</vt:lpstr>
      <vt:lpstr>قام اليهود  بهجوم استباقي  ضد الجيوش الأردنية المهددة على  حدود إسرائيل (1967)</vt:lpstr>
      <vt:lpstr>لن تشهد الألفية بعد الآن  تطهيراً عرقياً لليهود.</vt:lpstr>
      <vt:lpstr>السكان اليهود في البلاد العربية (1948 مقابل 2018)</vt:lpstr>
      <vt:lpstr>Ethnic Cleansing</vt:lpstr>
      <vt:lpstr>تعداد العرب في إسرائيل</vt:lpstr>
      <vt:lpstr>The "Occupation"</vt:lpstr>
      <vt:lpstr>Ethnic Cleansing</vt:lpstr>
      <vt:lpstr>العالم</vt:lpstr>
      <vt:lpstr>الحرب العالمية على اليهود</vt:lpstr>
      <vt:lpstr>الإعتراف بإسرائيل (حزيران 1981)</vt:lpstr>
      <vt:lpstr>165 دولة اعترفت بإسرائيل</vt:lpstr>
      <vt:lpstr>الإعتراف بدولة فلسطين في 2017</vt:lpstr>
      <vt:lpstr>الإعتراف بإسرائيل وفلسطين  (2023)</vt:lpstr>
      <vt:lpstr>مُلك الأرض</vt:lpstr>
      <vt:lpstr>أرض مَن هذه؟</vt:lpstr>
      <vt:lpstr>انخفاض التواجُد العربيّ على مراحل (١٩٤٧ إلى الآن)</vt:lpstr>
      <vt:lpstr>مطالبة أخرى بالخريطة</vt:lpstr>
      <vt:lpstr>استعادت إسرائيل الحدود القديمة على مراحل (1946-2000)</vt:lpstr>
      <vt:lpstr>رد يهودي</vt:lpstr>
      <vt:lpstr>رد يهودي</vt:lpstr>
      <vt:lpstr>رد يهودي ...</vt:lpstr>
      <vt:lpstr>رد يهودي ...</vt:lpstr>
      <vt:lpstr>رد يهودي ..</vt:lpstr>
      <vt:lpstr>التاريخ الحقيقي بواسطة شاني مور</vt:lpstr>
      <vt:lpstr>التاريخ الحقيقي بواسطة شاني     مور </vt:lpstr>
      <vt:lpstr>خسارة الفلسطينيين للأرض عبر الوقت</vt:lpstr>
      <vt:lpstr>أخذت الأردن الأرض من البريطانيين (1949) والتي بالتالي أخذتها من الأتراك العثمانيين (1918)</vt:lpstr>
      <vt:lpstr>أخذ الأتراك العثمانيون الأرض من المسلمين (1517)</vt:lpstr>
      <vt:lpstr>حروب العصور الوسطى</vt:lpstr>
      <vt:lpstr>أخذ المسلمون الأرض من المسيحيين (640م)</vt:lpstr>
      <vt:lpstr>أخذ المسيحيون البيزنطيون الأرض بعد اهتداء الإمبراطور الروماني قسطنطين (313م)</vt:lpstr>
      <vt:lpstr>احتل الرومان الأرض من الهشمونيين (63 ق.م)</vt:lpstr>
      <vt:lpstr>انتصر الهشمونيون على اليونان (164 ق.م)</vt:lpstr>
      <vt:lpstr>سيطر اليونانيون على إسرائيل (331-164 ق.م)</vt:lpstr>
      <vt:lpstr>احتل الفرس الأرض من البابليين (539 ق.م)</vt:lpstr>
      <vt:lpstr>التهديد البابلي</vt:lpstr>
      <vt:lpstr>التوسع الآشوري</vt:lpstr>
      <vt:lpstr>احتلت إسرائيل الأرض من الكنعانيين (1405 ق.م.) وامتلكتها 800 سنة (حتى 586 ق.م.)</vt:lpstr>
      <vt:lpstr>أرض من؟</vt:lpstr>
      <vt:lpstr>ما هي  البداية الحقيقية  لارتباط إسرائيل  بالأرض؟</vt:lpstr>
      <vt:lpstr>أعطى الله الأرض  لإبراهيم ونسله  (2000 ق.م)</vt:lpstr>
      <vt:lpstr>كره الرومان اليهود  وأعادوا تسمية الأرض  باسم فلسطين  في عام 132م  على اسم المنطقة الفِلِسْطِيَّة  لمحو أي صلة يهودية.</vt:lpstr>
      <vt:lpstr>PowerPoint Presentation</vt:lpstr>
      <vt:lpstr>حدود الأرض الموعودة لإبراهيم</vt:lpstr>
      <vt:lpstr>الأرض الأبدية لنسل إبراهيم</vt:lpstr>
      <vt:lpstr>تثنية ٧ : ٧-٨  7 ليس من كونكم أكثر من سائر الشعوب التصق الرب بكم واختاركم، لأنكم أقل من سائر الشعوب. 8 بل من محبة الرب إياكم، وحفظه القسم الذي أقسم لآبائكم، أخرجكم الرب بيد شديدة وفداكم من بيت العبودية من يد فرعون ملك مصر.</vt:lpstr>
      <vt:lpstr>تثنية 30: 1- 4</vt:lpstr>
      <vt:lpstr>يقول القرآن أن الله أعطى الأرض لإسرائيل</vt:lpstr>
      <vt:lpstr>يقول القرآن أن الله أعطى الأرض لإسرائيل</vt:lpstr>
      <vt:lpstr>العهد الجديد</vt:lpstr>
      <vt:lpstr>العهد الجديد</vt:lpstr>
      <vt:lpstr>كيف نتخلص من اليهود؟</vt:lpstr>
      <vt:lpstr>PowerPoint Presentation</vt:lpstr>
      <vt:lpstr>يا رب هل في هذا الوقت ترد الملك إلى إسرائيل؟ </vt:lpstr>
      <vt:lpstr>PowerPoint Presentation</vt:lpstr>
      <vt:lpstr>أعمال ٨:١</vt:lpstr>
      <vt:lpstr>مملكة سياسية حرفية</vt:lpstr>
      <vt:lpstr>الجدول الزمنيُّ للملكوت والعهود</vt:lpstr>
      <vt:lpstr>إسرائيل دائماً تعني نسل يعقوب العرقي (9: 1-5)</vt:lpstr>
      <vt:lpstr>وهكذا سيخلص جميع إسرائيل (رومية ١١ : ٢٥-٢٧) </vt:lpstr>
      <vt:lpstr>لماذا يجب أن يكون الخلاص      بالإيمان وحده ؟</vt:lpstr>
      <vt:lpstr>١. دعا يسوع بولس ليعلم الخلاص بالإيمان (غل ١-٢)</vt:lpstr>
      <vt:lpstr>٢. الخلاص كان دائماً بالإيمان (غل ٣-٤)</vt:lpstr>
      <vt:lpstr>3. الخلاص بالإيمان وحده يغيرنا داخلياً    (غل ٥-٦)</vt:lpstr>
      <vt:lpstr>الفكرة الرئيسية في غلاطية</vt:lpstr>
      <vt:lpstr>غلاطية ٣ : ١٣-١٤</vt:lpstr>
      <vt:lpstr>غلاطية 3: 26-27</vt:lpstr>
      <vt:lpstr>غلاطية ٣ : ٢٨</vt:lpstr>
      <vt:lpstr>غلاطية ٣ : ٢٩</vt:lpstr>
      <vt:lpstr>غلاطية ٤ : ١ وإنما أقول: ما دام الوراث قاصراً لا يفرق شيئاً عن العبد مع كونه صاحب الجميع </vt:lpstr>
      <vt:lpstr>غلاطية ٤ : ٢-٣ بل هو تحت أوصياء ووكلاء إلى الوقت المؤجل من أبيه   3 هكذا نحن أيضاً لما كنا قاصرين كنا مستعبدين تحت أركان العالم </vt:lpstr>
      <vt:lpstr>PowerPoint Presentation</vt:lpstr>
      <vt:lpstr>PowerPoint Presentation</vt:lpstr>
      <vt:lpstr>اليهود شعب مكروه</vt:lpstr>
      <vt:lpstr>People</vt:lpstr>
      <vt:lpstr>لماذا كان  اليهود مكروهين  عبر التاريخ؟</vt:lpstr>
      <vt:lpstr>The Battle</vt:lpstr>
      <vt:lpstr>عدونا الحقيقي</vt:lpstr>
      <vt:lpstr>الشيطان: •  يكره ما يحبه الله  • يحب ما يكرهه الله</vt:lpstr>
      <vt:lpstr>ما هو مستقبل  معاداة السامية؟</vt:lpstr>
      <vt:lpstr>يوئيل 2: 28-29 في العهد الجديد (أعمال 2)</vt:lpstr>
      <vt:lpstr>يوئيل 2: 28-29</vt:lpstr>
      <vt:lpstr>يوئيل 2: 30-31</vt:lpstr>
      <vt:lpstr>يوئيل 2: 32</vt:lpstr>
      <vt:lpstr>يوئيل ٣ : ١-٢  1 لأنه هوذا في تلك الأيام وفي ذلك الوقت عندما أرد سبي يهوذا وأورشليم  2 أجمع كل الأمم وأنزلهم إلى ...</vt:lpstr>
      <vt:lpstr>يوئيل ٣ : ٢  وادي يهوشافاط وأحاكمهم هناك على شعبي وميراثي إسرائيل الذين بددوهم بين الأمم وقسموا أرضي</vt:lpstr>
      <vt:lpstr>استرداد يهوذا</vt:lpstr>
      <vt:lpstr>طوبى للأمم (أشعياء 56: 3-5)</vt:lpstr>
      <vt:lpstr>الأمم ينضمون إلى عبادة السبت مع إسرائيل في الألفية  (إشعياء 56: 6-8)</vt:lpstr>
      <vt:lpstr>مشاركة الأرض بين اليهود و الأمم</vt:lpstr>
      <vt:lpstr>هل ستصل حدود إسرائيل الألفية  كل الطريق شرقاً حتى نهر الفرات؟</vt:lpstr>
      <vt:lpstr>ماذا نفعل  بخصوص التعليم  حول معاداة السامية؟</vt:lpstr>
      <vt:lpstr>هناك جنس واحد فقط</vt:lpstr>
      <vt:lpstr>يقبل الله كل الأعراق علينا أن نفعل مثله</vt:lpstr>
      <vt:lpstr>صلوا من أجل الشرق الأوسط</vt:lpstr>
      <vt:lpstr>Black</vt:lpstr>
      <vt:lpstr>الرابط للعرض التقديميِّ "علم الأخرويَّات (الإسخاتولوجيا)"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364</cp:revision>
  <dcterms:created xsi:type="dcterms:W3CDTF">2014-08-02T06:39:19Z</dcterms:created>
  <dcterms:modified xsi:type="dcterms:W3CDTF">2025-08-19T01:02:50Z</dcterms:modified>
</cp:coreProperties>
</file>