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8.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9.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0.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1.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1.xml" ContentType="application/vnd.openxmlformats-officedocument.theme+xml"/>
  <Override PartName="/ppt/slideLayouts/slideLayout314.xml" ContentType="application/vnd.openxmlformats-officedocument.presentationml.slideLayout+xml"/>
  <Override PartName="/ppt/theme/theme32.xml" ContentType="application/vnd.openxmlformats-officedocument.theme+xml"/>
  <Override PartName="/ppt/slideLayouts/slideLayout315.xml" ContentType="application/vnd.openxmlformats-officedocument.presentationml.slideLayout+xml"/>
  <Override PartName="/ppt/theme/theme33.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4.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6.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7.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8.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9.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40.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1.xml" ContentType="application/vnd.openxmlformats-officedocument.theme+xml"/>
  <Override PartName="/ppt/slideLayouts/slideLayout406.xml" ContentType="application/vnd.openxmlformats-officedocument.presentationml.slideLayout+xml"/>
  <Override PartName="/ppt/theme/theme42.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3.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4.xml" ContentType="application/vnd.openxmlformats-officedocument.theme+xml"/>
  <Override PartName="/ppt/slideLayouts/slideLayout431.xml" ContentType="application/vnd.openxmlformats-officedocument.presentationml.slideLayout+xml"/>
  <Override PartName="/ppt/theme/theme45.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6.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7.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8.xml" ContentType="application/vnd.openxmlformats-officedocument.theme+xml"/>
  <Override PartName="/ppt/slideLayouts/slideLayout465.xml" ContentType="application/vnd.openxmlformats-officedocument.presentationml.slideLayout+xml"/>
  <Override PartName="/ppt/theme/theme49.xml" ContentType="application/vnd.openxmlformats-officedocument.theme+xml"/>
  <Override PartName="/ppt/slideLayouts/slideLayout466.xml" ContentType="application/vnd.openxmlformats-officedocument.presentationml.slideLayout+xml"/>
  <Override PartName="/ppt/theme/theme50.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51.xml" ContentType="application/vnd.openxmlformats-officedocument.theme+xml"/>
  <Override PartName="/ppt/slideLayouts/slideLayout480.xml" ContentType="application/vnd.openxmlformats-officedocument.presentationml.slideLayout+xml"/>
  <Override PartName="/ppt/theme/theme52.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3.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4.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theme/themeOverride5.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88" r:id="rId4"/>
    <p:sldMasterId id="2147483691" r:id="rId5"/>
    <p:sldMasterId id="2147483705" r:id="rId6"/>
    <p:sldMasterId id="2147483718" r:id="rId7"/>
    <p:sldMasterId id="2147483723" r:id="rId8"/>
    <p:sldMasterId id="2147483739" r:id="rId9"/>
    <p:sldMasterId id="2147483741" r:id="rId10"/>
    <p:sldMasterId id="2147483755" r:id="rId11"/>
    <p:sldMasterId id="2147483767" r:id="rId12"/>
    <p:sldMasterId id="2147483780" r:id="rId13"/>
    <p:sldMasterId id="2147483791" r:id="rId14"/>
    <p:sldMasterId id="2147483804" r:id="rId15"/>
    <p:sldMasterId id="2147483828" r:id="rId16"/>
    <p:sldMasterId id="2147483840" r:id="rId17"/>
    <p:sldMasterId id="2147483852" r:id="rId18"/>
    <p:sldMasterId id="2147483866" r:id="rId19"/>
    <p:sldMasterId id="2147483878" r:id="rId20"/>
    <p:sldMasterId id="2147483892" r:id="rId21"/>
    <p:sldMasterId id="2147483904" r:id="rId22"/>
    <p:sldMasterId id="2147483919" r:id="rId23"/>
    <p:sldMasterId id="2147483934" r:id="rId24"/>
    <p:sldMasterId id="2147483946" r:id="rId25"/>
    <p:sldMasterId id="2147483958" r:id="rId26"/>
    <p:sldMasterId id="2147483971" r:id="rId27"/>
    <p:sldMasterId id="2147483998" r:id="rId28"/>
    <p:sldMasterId id="2147484010" r:id="rId29"/>
    <p:sldMasterId id="2147484014" r:id="rId30"/>
    <p:sldMasterId id="2147484028" r:id="rId31"/>
    <p:sldMasterId id="2147484040" r:id="rId32"/>
    <p:sldMasterId id="2147484054" r:id="rId33"/>
    <p:sldMasterId id="2147484056" r:id="rId34"/>
    <p:sldMasterId id="2147484069" r:id="rId35"/>
    <p:sldMasterId id="2147484105" r:id="rId36"/>
    <p:sldMasterId id="2147484117" r:id="rId37"/>
    <p:sldMasterId id="2147484131" r:id="rId38"/>
    <p:sldMasterId id="2147484143" r:id="rId39"/>
    <p:sldMasterId id="2147484167" r:id="rId40"/>
    <p:sldMasterId id="2147484179" r:id="rId41"/>
    <p:sldMasterId id="2147484191" r:id="rId42"/>
    <p:sldMasterId id="2147484193" r:id="rId43"/>
    <p:sldMasterId id="2147484205" r:id="rId44"/>
    <p:sldMasterId id="2147484219" r:id="rId45"/>
    <p:sldMasterId id="2147484221" r:id="rId46"/>
    <p:sldMasterId id="2147484233" r:id="rId47"/>
    <p:sldMasterId id="2147484245" r:id="rId48"/>
    <p:sldMasterId id="2147484257" r:id="rId49"/>
    <p:sldMasterId id="2147484259" r:id="rId50"/>
    <p:sldMasterId id="2147484261" r:id="rId51"/>
    <p:sldMasterId id="2147484275" r:id="rId52"/>
    <p:sldMasterId id="2147484277" r:id="rId53"/>
    <p:sldMasterId id="2147484289" r:id="rId54"/>
    <p:sldMasterId id="2147484301" r:id="rId55"/>
  </p:sldMasterIdLst>
  <p:notesMasterIdLst>
    <p:notesMasterId r:id="rId191"/>
  </p:notesMasterIdLst>
  <p:sldIdLst>
    <p:sldId id="273" r:id="rId56"/>
    <p:sldId id="257" r:id="rId57"/>
    <p:sldId id="5204" r:id="rId58"/>
    <p:sldId id="581" r:id="rId59"/>
    <p:sldId id="582" r:id="rId60"/>
    <p:sldId id="5437" r:id="rId61"/>
    <p:sldId id="5436" r:id="rId62"/>
    <p:sldId id="5435" r:id="rId63"/>
    <p:sldId id="583" r:id="rId64"/>
    <p:sldId id="852" r:id="rId65"/>
    <p:sldId id="584" r:id="rId66"/>
    <p:sldId id="853" r:id="rId67"/>
    <p:sldId id="585" r:id="rId68"/>
    <p:sldId id="5467" r:id="rId69"/>
    <p:sldId id="5468" r:id="rId70"/>
    <p:sldId id="5565" r:id="rId71"/>
    <p:sldId id="586" r:id="rId72"/>
    <p:sldId id="5469" r:id="rId73"/>
    <p:sldId id="5470" r:id="rId74"/>
    <p:sldId id="5471" r:id="rId75"/>
    <p:sldId id="5472" r:id="rId76"/>
    <p:sldId id="5473" r:id="rId77"/>
    <p:sldId id="5474" r:id="rId78"/>
    <p:sldId id="5566" r:id="rId79"/>
    <p:sldId id="5567" r:id="rId80"/>
    <p:sldId id="5568" r:id="rId81"/>
    <p:sldId id="377" r:id="rId82"/>
    <p:sldId id="378" r:id="rId83"/>
    <p:sldId id="5569" r:id="rId84"/>
    <p:sldId id="4719" r:id="rId85"/>
    <p:sldId id="412" r:id="rId86"/>
    <p:sldId id="436" r:id="rId87"/>
    <p:sldId id="4032" r:id="rId88"/>
    <p:sldId id="437" r:id="rId89"/>
    <p:sldId id="5570" r:id="rId90"/>
    <p:sldId id="5571" r:id="rId91"/>
    <p:sldId id="5572" r:id="rId92"/>
    <p:sldId id="5573" r:id="rId93"/>
    <p:sldId id="5448" r:id="rId94"/>
    <p:sldId id="5449" r:id="rId95"/>
    <p:sldId id="5450" r:id="rId96"/>
    <p:sldId id="5451" r:id="rId97"/>
    <p:sldId id="5452" r:id="rId98"/>
    <p:sldId id="5574" r:id="rId99"/>
    <p:sldId id="5575" r:id="rId100"/>
    <p:sldId id="289" r:id="rId101"/>
    <p:sldId id="4055" r:id="rId102"/>
    <p:sldId id="5576" r:id="rId103"/>
    <p:sldId id="666" r:id="rId104"/>
    <p:sldId id="667" r:id="rId105"/>
    <p:sldId id="668" r:id="rId106"/>
    <p:sldId id="590" r:id="rId107"/>
    <p:sldId id="5578" r:id="rId108"/>
    <p:sldId id="5579" r:id="rId109"/>
    <p:sldId id="5580" r:id="rId110"/>
    <p:sldId id="5581" r:id="rId111"/>
    <p:sldId id="5582" r:id="rId112"/>
    <p:sldId id="5415" r:id="rId113"/>
    <p:sldId id="5202" r:id="rId114"/>
    <p:sldId id="5583" r:id="rId115"/>
    <p:sldId id="5584" r:id="rId116"/>
    <p:sldId id="5585" r:id="rId117"/>
    <p:sldId id="5586" r:id="rId118"/>
    <p:sldId id="562" r:id="rId119"/>
    <p:sldId id="5587" r:id="rId120"/>
    <p:sldId id="5588" r:id="rId121"/>
    <p:sldId id="5589" r:id="rId122"/>
    <p:sldId id="5590" r:id="rId123"/>
    <p:sldId id="5591" r:id="rId124"/>
    <p:sldId id="5592" r:id="rId125"/>
    <p:sldId id="5593" r:id="rId126"/>
    <p:sldId id="5594" r:id="rId127"/>
    <p:sldId id="5595" r:id="rId128"/>
    <p:sldId id="5386" r:id="rId129"/>
    <p:sldId id="591" r:id="rId130"/>
    <p:sldId id="5495" r:id="rId131"/>
    <p:sldId id="438" r:id="rId132"/>
    <p:sldId id="592" r:id="rId133"/>
    <p:sldId id="5598" r:id="rId134"/>
    <p:sldId id="4563" r:id="rId135"/>
    <p:sldId id="593" r:id="rId136"/>
    <p:sldId id="5662" r:id="rId137"/>
    <p:sldId id="5663" r:id="rId138"/>
    <p:sldId id="3644" r:id="rId139"/>
    <p:sldId id="5664" r:id="rId140"/>
    <p:sldId id="594" r:id="rId141"/>
    <p:sldId id="439" r:id="rId142"/>
    <p:sldId id="5665" r:id="rId143"/>
    <p:sldId id="443" r:id="rId144"/>
    <p:sldId id="396" r:id="rId145"/>
    <p:sldId id="5666" r:id="rId146"/>
    <p:sldId id="5209" r:id="rId147"/>
    <p:sldId id="5210" r:id="rId148"/>
    <p:sldId id="5211" r:id="rId149"/>
    <p:sldId id="5212" r:id="rId150"/>
    <p:sldId id="5213" r:id="rId151"/>
    <p:sldId id="5667" r:id="rId152"/>
    <p:sldId id="617" r:id="rId153"/>
    <p:sldId id="595" r:id="rId154"/>
    <p:sldId id="441" r:id="rId155"/>
    <p:sldId id="3384" r:id="rId156"/>
    <p:sldId id="596" r:id="rId157"/>
    <p:sldId id="5668" r:id="rId158"/>
    <p:sldId id="5669" r:id="rId159"/>
    <p:sldId id="5670" r:id="rId160"/>
    <p:sldId id="597" r:id="rId161"/>
    <p:sldId id="598" r:id="rId162"/>
    <p:sldId id="5671" r:id="rId163"/>
    <p:sldId id="599" r:id="rId164"/>
    <p:sldId id="3667" r:id="rId165"/>
    <p:sldId id="587" r:id="rId166"/>
    <p:sldId id="433" r:id="rId167"/>
    <p:sldId id="385" r:id="rId168"/>
    <p:sldId id="474" r:id="rId169"/>
    <p:sldId id="5672" r:id="rId170"/>
    <p:sldId id="5673" r:id="rId171"/>
    <p:sldId id="4714" r:id="rId172"/>
    <p:sldId id="5180" r:id="rId173"/>
    <p:sldId id="326" r:id="rId174"/>
    <p:sldId id="5674" r:id="rId175"/>
    <p:sldId id="5675" r:id="rId176"/>
    <p:sldId id="5676" r:id="rId177"/>
    <p:sldId id="318" r:id="rId178"/>
    <p:sldId id="315" r:id="rId179"/>
    <p:sldId id="5678" r:id="rId180"/>
    <p:sldId id="316" r:id="rId181"/>
    <p:sldId id="5677" r:id="rId182"/>
    <p:sldId id="580" r:id="rId183"/>
    <p:sldId id="331" r:id="rId184"/>
    <p:sldId id="317" r:id="rId185"/>
    <p:sldId id="334" r:id="rId186"/>
    <p:sldId id="332" r:id="rId187"/>
    <p:sldId id="335" r:id="rId188"/>
    <p:sldId id="268" r:id="rId189"/>
    <p:sldId id="4086" r:id="rId1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7" autoAdjust="0"/>
    <p:restoredTop sz="72533" autoAdjust="0"/>
  </p:normalViewPr>
  <p:slideViewPr>
    <p:cSldViewPr snapToGrid="0" snapToObjects="1">
      <p:cViewPr varScale="1">
        <p:scale>
          <a:sx n="110" d="100"/>
          <a:sy n="110" d="100"/>
        </p:scale>
        <p:origin x="91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7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notesMaster" Target="notesMasters/notesMaster1.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4.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5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slide" Target="slides/slide49.xml"/><Relationship Id="rId120" Type="http://schemas.openxmlformats.org/officeDocument/2006/relationships/slide" Target="slides/slide65.xml"/><Relationship Id="rId125" Type="http://schemas.openxmlformats.org/officeDocument/2006/relationships/slide" Target="slides/slide70.xml"/><Relationship Id="rId141" Type="http://schemas.openxmlformats.org/officeDocument/2006/relationships/slide" Target="slides/slide86.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16.xml"/><Relationship Id="rId92" Type="http://schemas.openxmlformats.org/officeDocument/2006/relationships/slide" Target="slides/slide37.xml"/><Relationship Id="rId162" Type="http://schemas.openxmlformats.org/officeDocument/2006/relationships/slide" Target="slides/slide107.xml"/><Relationship Id="rId183" Type="http://schemas.openxmlformats.org/officeDocument/2006/relationships/slide" Target="slides/slide12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tableStyles" Target="tableStyles.xml"/><Relationship Id="rId190" Type="http://schemas.openxmlformats.org/officeDocument/2006/relationships/slide" Target="slides/slide13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5.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rvantofmessiah.org/reformation-and-jubilees/"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ervantofmessiah.org/author/ps85v6/"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Links to the Resource page at BSD</a:t>
            </a:r>
            <a:endParaRPr lang="en-US" dirty="0"/>
          </a:p>
          <a:p>
            <a:r>
              <a:rPr lang="en-US" dirty="0"/>
              <a:t>______________</a:t>
            </a:r>
          </a:p>
          <a:p>
            <a:r>
              <a:rPr lang="en-US" dirty="0"/>
              <a:t>Common-09</a:t>
            </a:r>
          </a:p>
        </p:txBody>
      </p:sp>
    </p:spTree>
    <p:extLst>
      <p:ext uri="{BB962C8B-B14F-4D97-AF65-F5344CB8AC3E}">
        <p14:creationId xmlns:p14="http://schemas.microsoft.com/office/powerpoint/2010/main" val="50330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10375403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373874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585289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946989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not the return from the 70-year exile for at least two reasons:</a:t>
            </a:r>
          </a:p>
          <a:p>
            <a:r>
              <a:rPr lang="en-US" dirty="0">
                <a:latin typeface="Arial" panose="020B0604020202020204" pitchFamily="34" charset="0"/>
                <a:cs typeface="Arial" panose="020B0604020202020204" pitchFamily="34" charset="0"/>
              </a:rPr>
              <a:t>1—The dispersed Jews will not return from Babylon but from the "four corners of the earth" (Isa 11:12b)</a:t>
            </a:r>
          </a:p>
          <a:p>
            <a:r>
              <a:rPr lang="en-US" dirty="0">
                <a:latin typeface="Arial" panose="020B0604020202020204" pitchFamily="34" charset="0"/>
                <a:cs typeface="Arial" panose="020B0604020202020204" pitchFamily="34" charset="0"/>
              </a:rPr>
              <a:t>2—Zechariah claims that they will come from the "east and the west," but Babylon was considered the "land of the north" (Zech 2:6; 6:8).</a:t>
            </a:r>
          </a:p>
          <a:p>
            <a:r>
              <a:rPr lang="en-US" dirty="0">
                <a:latin typeface="Arial" panose="020B0604020202020204" pitchFamily="34" charset="0"/>
                <a:cs typeface="Arial" panose="020B0604020202020204" pitchFamily="34" charset="0"/>
              </a:rPr>
              <a:t>______________________________</a:t>
            </a:r>
          </a:p>
          <a:p>
            <a:r>
              <a:rPr lang="en-US" dirty="0">
                <a:latin typeface="Arial" panose="020B0604020202020204" pitchFamily="34" charset="0"/>
                <a:cs typeface="Arial" panose="020B0604020202020204" pitchFamily="34" charset="0"/>
              </a:rPr>
              <a:t>ES-26-Restoration of Israel-303</a:t>
            </a:r>
          </a:p>
          <a:p>
            <a:r>
              <a:rPr lang="en-US" dirty="0">
                <a:latin typeface="Arial" panose="020B0604020202020204" pitchFamily="34" charset="0"/>
                <a:cs typeface="Arial" panose="020B0604020202020204" pitchFamily="34" charset="0"/>
              </a:rPr>
              <a:t>OS-23-Isaiah1-12-slide 345</a:t>
            </a:r>
          </a:p>
          <a:p>
            <a:r>
              <a:rPr lang="en-US" dirty="0">
                <a:latin typeface="Arial" panose="020B0604020202020204" pitchFamily="34" charset="0"/>
                <a:cs typeface="Arial" panose="020B0604020202020204" pitchFamily="34" charset="0"/>
              </a:rPr>
              <a:t>OS-23-Isaiah49-59-slide 35</a:t>
            </a:r>
          </a:p>
          <a:p>
            <a:r>
              <a:rPr lang="en-US" dirty="0">
                <a:latin typeface="Arial" panose="020B0604020202020204" pitchFamily="34" charset="0"/>
                <a:cs typeface="Arial" panose="020B0604020202020204" pitchFamily="34" charset="0"/>
              </a:rPr>
              <a:t>OS-38-Zechariah-129</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4404528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552367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mean that all Jews throughout history will be saved? That would contradict John 3:16 and many other verses that show salvation only in Christ (John 14:6l Acts 4:12). It also cannot mean Gentiles as they are never called the church. But Zechariah 3:9 says that Israel will believe in Jesus as Messiah in a single day at the end of the Tribulation. At that time, "All Israel will be saved" (Rom 11:25-26) for only then will the redeemer come from Jerusalem to save the nation since Paul quotes Isaiah 59:20 whose context is Israel under the new covenant (cf. Jer 31:31-34).</a:t>
            </a:r>
          </a:p>
          <a:p>
            <a:r>
              <a:rPr lang="en-US" dirty="0"/>
              <a:t>___________________</a:t>
            </a:r>
          </a:p>
          <a:p>
            <a:r>
              <a:rPr lang="en-US" dirty="0"/>
              <a:t>Common-449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OS-23-Isaiah60-66-slide 154</a:t>
            </a:r>
          </a:p>
          <a:p>
            <a:r>
              <a:rPr lang="en-US" dirty="0"/>
              <a:t>OS-38-Zechariah-86, 134</a:t>
            </a:r>
          </a:p>
          <a:p>
            <a:r>
              <a:rPr lang="en-US" dirty="0"/>
              <a:t>NS-06-Rom9-16-slide 53</a:t>
            </a:r>
          </a:p>
          <a:p>
            <a:r>
              <a:rPr lang="en-US"/>
              <a:t>NS-22-Rev13-19-slide 53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931241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C5104-C140-634A-8C0A-C9A2F26B08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794601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3E9AAF-8EA1-3F45-ADBF-9860754A74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694B82-0785-C74D-8E73-C89980E293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E6C411-3219-C048-83EC-A4ACB33B82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solidFill>
                  <a:srgbClr val="000000"/>
                </a:solidFill>
                <a:effectLst/>
                <a:latin typeface="Times New Roman" panose="02020603050405020304" pitchFamily="18" charset="0"/>
              </a:rPr>
              <a:t>I will pour out on the house of David and on the inhabitants of Jerusalem, the Spirit of</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grace and of supplication, so that they will look on Me whom they have pierced, and they will</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mourn for Him, as one mourns for an only son, and they will weep bitterly over Him like the</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bitter weeping over a firstborn. </a:t>
            </a:r>
            <a:r>
              <a:rPr lang="en-US" dirty="0">
                <a:solidFill>
                  <a:srgbClr val="000000"/>
                </a:solidFill>
                <a:effectLst/>
                <a:latin typeface="Times New Roman" panose="02020603050405020304" pitchFamily="18" charset="0"/>
              </a:rPr>
              <a:t>Zech. 12:10 Some Jewish interpreters see this verse as a</a:t>
            </a:r>
          </a:p>
          <a:p>
            <a:r>
              <a:rPr lang="en-US" dirty="0">
                <a:solidFill>
                  <a:srgbClr val="000000"/>
                </a:solidFill>
                <a:effectLst/>
                <a:latin typeface="Times New Roman" panose="02020603050405020304" pitchFamily="18" charset="0"/>
              </a:rPr>
              <a:t>reference to Gentile nations who will look to God for forgiveness for having “pierced” Him by</a:t>
            </a:r>
          </a:p>
          <a:p>
            <a:r>
              <a:rPr lang="en-US" dirty="0">
                <a:solidFill>
                  <a:srgbClr val="000000"/>
                </a:solidFill>
                <a:effectLst/>
                <a:latin typeface="Times New Roman" panose="02020603050405020304" pitchFamily="18" charset="0"/>
              </a:rPr>
              <a:t>their inflicting suffering on the Jewish people. But the subject of each of the verbs in this</a:t>
            </a:r>
          </a:p>
          <a:p>
            <a:r>
              <a:rPr lang="en-US" dirty="0">
                <a:solidFill>
                  <a:srgbClr val="000000"/>
                </a:solidFill>
                <a:effectLst/>
                <a:latin typeface="Times New Roman" panose="02020603050405020304" pitchFamily="18" charset="0"/>
              </a:rPr>
              <a:t>sentence is clearly the people of Israel. So the most natural way to understand this verse is to see</a:t>
            </a:r>
          </a:p>
          <a:p>
            <a:r>
              <a:rPr lang="en-US" dirty="0">
                <a:solidFill>
                  <a:srgbClr val="000000"/>
                </a:solidFill>
                <a:effectLst/>
                <a:latin typeface="Times New Roman" panose="02020603050405020304" pitchFamily="18" charset="0"/>
              </a:rPr>
              <a:t>it as a reference to the Holy Spirit’s moving on the nation Israel to see the One they had pierced</a:t>
            </a:r>
          </a:p>
          <a:p>
            <a:r>
              <a:rPr lang="en-US" dirty="0">
                <a:solidFill>
                  <a:srgbClr val="000000"/>
                </a:solidFill>
                <a:effectLst/>
                <a:latin typeface="Times New Roman" panose="02020603050405020304" pitchFamily="18" charset="0"/>
              </a:rPr>
              <a:t>as though He was their own firstborn son, and to seek God’s gracious forgiveness and cleansing.</a:t>
            </a:r>
          </a:p>
          <a:p>
            <a:r>
              <a:rPr lang="en-US" dirty="0">
                <a:solidFill>
                  <a:srgbClr val="000000"/>
                </a:solidFill>
                <a:effectLst/>
                <a:latin typeface="Times New Roman" panose="02020603050405020304" pitchFamily="18" charset="0"/>
              </a:rPr>
              <a:t>What is striking about this verse is that the One whom they had pierced, and for whom they will</a:t>
            </a:r>
          </a:p>
          <a:p>
            <a:r>
              <a:rPr lang="en-US" dirty="0">
                <a:solidFill>
                  <a:srgbClr val="000000"/>
                </a:solidFill>
                <a:effectLst/>
                <a:latin typeface="Times New Roman" panose="02020603050405020304" pitchFamily="18" charset="0"/>
              </a:rPr>
              <a:t>mourn is the Lord Himself—a not too subtle reference to the deity of Christ."</a:t>
            </a:r>
          </a:p>
          <a:p>
            <a:r>
              <a:rPr lang="en-US" dirty="0">
                <a:solidFill>
                  <a:srgbClr val="000000"/>
                </a:solidFill>
                <a:effectLst/>
                <a:latin typeface="Times New Roman" panose="02020603050405020304" pitchFamily="18" charset="0"/>
              </a:rPr>
              <a:t>—Rick Rood email 5 December 2023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704396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3181175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89439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28063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16</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you “lay up for yourself treasures in heaven” as a result?</a:t>
            </a:r>
          </a:p>
          <a:p>
            <a:r>
              <a:rPr lang="en-US" b="0" dirty="0">
                <a:latin typeface="Times New Roman" charset="0"/>
                <a:ea typeface="ＭＳ Ｐゴシック" charset="0"/>
                <a:cs typeface="ＭＳ Ｐゴシック" charset="0"/>
              </a:rPr>
              <a:t>How does it impact your use of time? Do you say, “That movie isn’t necessarily wrong, but I could use my time much better by investing God’s Word into others!”?</a:t>
            </a: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Israel-126, 334, 346, 362</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r>
              <a:rPr lang="en-US" b="0" dirty="0">
                <a:latin typeface="Arial" panose="020B0604020202020204" pitchFamily="34" charset="0"/>
                <a:ea typeface="ＭＳ Ｐゴシック" charset="0"/>
                <a:cs typeface="Arial" panose="020B0604020202020204" pitchFamily="34" charset="0"/>
              </a:rPr>
              <a:t>OS-23-Isaiah 1-12-Slide 87</a:t>
            </a:r>
          </a:p>
          <a:p>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OS-39-Zechariah-158, 167, 184</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p:txBody>
      </p:sp>
    </p:spTree>
    <p:extLst>
      <p:ext uri="{BB962C8B-B14F-4D97-AF65-F5344CB8AC3E}">
        <p14:creationId xmlns:p14="http://schemas.microsoft.com/office/powerpoint/2010/main" val="3279025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99800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65026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D3FD8F-6790-F147-91C4-0D588D05C156}"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l" eaLnBrk="1" hangingPunct="1"/>
            <a:r>
              <a:rPr lang="en-US" dirty="0">
                <a:latin typeface="Times New Roman" charset="0"/>
                <a:ea typeface="ＭＳ Ｐゴシック" charset="0"/>
                <a:cs typeface="ＭＳ Ｐゴシック" charset="0"/>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Jerusalem.  They, in turn, led Gentiles in Rome to faith as well.  </a:t>
            </a:r>
          </a:p>
          <a:p>
            <a:pPr algn="l" rtl="1" eaLnBrk="1" hangingPunct="1"/>
            <a:endParaRPr lang="en-US" dirty="0">
              <a:latin typeface="Times New Roman" charset="0"/>
              <a:ea typeface="ＭＳ Ｐゴシック" charset="0"/>
              <a:cs typeface="ＭＳ Ｐゴシック" charset="0"/>
            </a:endParaRPr>
          </a:p>
          <a:p>
            <a:pPr algn="l" rtl="1" eaLnBrk="1" hangingPunct="1"/>
            <a:r>
              <a:rPr lang="en-US" dirty="0">
                <a:latin typeface="Times New Roman" charset="0"/>
                <a:ea typeface="ＭＳ Ｐゴシック" charset="0"/>
                <a:cs typeface="ＭＳ Ｐゴシック" charset="0"/>
              </a:rPr>
              <a:t>_______________</a:t>
            </a:r>
          </a:p>
          <a:p>
            <a:pPr algn="l" rtl="1" eaLnBrk="1" hangingPunct="1"/>
            <a:r>
              <a:rPr lang="en-US" dirty="0">
                <a:latin typeface="Times New Roman" charset="0"/>
                <a:ea typeface="ＭＳ Ｐゴシック" charset="0"/>
                <a:cs typeface="ＭＳ Ｐゴシック" charset="0"/>
              </a:rPr>
              <a:t>ES-25-Shared Land Theology—27</a:t>
            </a:r>
          </a:p>
          <a:p>
            <a:pPr algn="l" rtl="1" eaLnBrk="1" hangingPunct="1"/>
            <a:r>
              <a:rPr lang="en-US" dirty="0">
                <a:latin typeface="Times New Roman" charset="0"/>
                <a:ea typeface="ＭＳ Ｐゴシック" charset="0"/>
                <a:cs typeface="ＭＳ Ｐゴシック" charset="0"/>
              </a:rPr>
              <a:t>NS-05-Acts1-2—257</a:t>
            </a:r>
          </a:p>
          <a:p>
            <a:pPr algn="l" rtl="1" eaLnBrk="1" hangingPunct="1"/>
            <a:endParaRPr lang="en-US" dirty="0">
              <a:latin typeface="Times New Roman" charset="0"/>
              <a:ea typeface="ＭＳ Ｐゴシック" charset="0"/>
              <a:cs typeface="ＭＳ Ｐゴシック" charset="0"/>
            </a:endParaRPr>
          </a:p>
          <a:p>
            <a:pPr algn="l" rtl="1" eaLnBrk="1" hangingPunct="1"/>
            <a:endParaRPr lang="en-US" dirty="0">
              <a:latin typeface="Times New Roman" charset="0"/>
              <a:ea typeface="ＭＳ Ｐゴシック" charset="0"/>
              <a:cs typeface="ＭＳ Ｐゴシック" charset="0"/>
            </a:endParaRPr>
          </a:p>
          <a:p>
            <a:pPr algn="l" rtl="1" eaLnBrk="1" hangingPunct="1"/>
            <a:endParaRPr lang="en-US" dirty="0">
              <a:latin typeface="Times New Roman" charset="0"/>
              <a:ea typeface="ＭＳ Ｐゴシック" charset="0"/>
              <a:cs typeface="ＭＳ Ｐゴシック" charset="0"/>
            </a:endParaRPr>
          </a:p>
          <a:p>
            <a:pPr algn="l"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802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About 27% of the Bible related to the future when it was written, and half of these prophecies have already been fulfilled. But should we expect more fulfillments to come for the descendants of Jacob?</a:t>
            </a: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Common-347</a:t>
            </a:r>
          </a:p>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ES-Shared Land Theology-28</a:t>
            </a:r>
          </a:p>
          <a:p>
            <a:pPr eaLnBrk="1" hangingPunct="1"/>
            <a:r>
              <a:rPr lang="en-US" dirty="0">
                <a:latin typeface="Times New Roman" charset="0"/>
                <a:ea typeface="ＭＳ Ｐゴシック" charset="-128"/>
                <a:cs typeface="ＭＳ Ｐゴシック" charset="-128"/>
              </a:rPr>
              <a:t>OS-02-Exodus-444</a:t>
            </a:r>
          </a:p>
          <a:p>
            <a:pPr eaLnBrk="1" hangingPunct="1"/>
            <a:r>
              <a:rPr lang="en-US" dirty="0">
                <a:latin typeface="Times New Roman" charset="0"/>
                <a:ea typeface="ＭＳ Ｐゴシック" charset="-128"/>
                <a:cs typeface="ＭＳ Ｐゴシック" charset="-128"/>
              </a:rPr>
              <a:t>OS-31-Obadiah-145</a:t>
            </a:r>
          </a:p>
          <a:p>
            <a:pPr eaLnBrk="1" hangingPunct="1"/>
            <a:r>
              <a:rPr lang="en-US" dirty="0">
                <a:latin typeface="Times New Roman" charset="0"/>
                <a:ea typeface="ＭＳ Ｐゴシック" charset="-128"/>
                <a:cs typeface="ＭＳ Ｐゴシック" charset="-128"/>
              </a:rPr>
              <a:t>NS-06-Rom9-16-slide 26</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Common-383</a:t>
            </a:r>
          </a:p>
          <a:p>
            <a:r>
              <a:rPr lang="en-US" dirty="0">
                <a:latin typeface="Calibri" charset="0"/>
                <a:ea typeface="ＭＳ Ｐゴシック" charset="0"/>
                <a:cs typeface="ＭＳ Ｐゴシック" charset="0"/>
              </a:rPr>
              <a:t>ES-25-Shared Land Theology-31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99723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A0DC42-BB66-FE40-8E77-C209F25AC03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75646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58E7D3-447F-5E47-8678-84E1CDFB96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58E7D3-447F-5E47-8678-84E1CDFB96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58E7D3-447F-5E47-8678-84E1CDFB96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9" charset="0"/>
                <a:ea typeface="ＭＳ Ｐゴシック" pitchFamily="-112" charset="-128"/>
                <a:cs typeface="ＭＳ Ｐゴシック" pitchFamily="-112" charset="-128"/>
              </a:rPr>
              <a:t>"B. National purpose (9:12)</a:t>
            </a:r>
          </a:p>
          <a:p>
            <a:r>
              <a:rPr lang="en-US" sz="1200" b="1" kern="1200" dirty="0">
                <a:solidFill>
                  <a:schemeClr val="tx1"/>
                </a:solidFill>
                <a:effectLst/>
                <a:latin typeface="Times New Roman" pitchFamily="19" charset="0"/>
                <a:ea typeface="ＭＳ Ｐゴシック" pitchFamily="-112" charset="-128"/>
                <a:cs typeface="ＭＳ Ｐゴシック" pitchFamily="-112" charset="-128"/>
              </a:rPr>
              <a:t>9:12</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The united kingdom under its Davidic King will then become the source of blessing to all Gentiles.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Edom,</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a nation perpetually hostile toward God’s people (cf. Num. 20:14-21; Ps. 137:7; Obad. 1; see comments on Amos 1:11-12), and therefore representative of all Israel’s enemies, will become a sharer in the promises to David: Israel will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possess the remnant of</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Edom (cf. Obad. 19). In fact,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all ... nations</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will be brought under the dominion of the Davidic King, for they too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bear</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God’s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name.</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To “bear someone’s name” meant to be under the suzerainty and protection of that individual (cf. Deut. 28:9-10; 2 Sam. 12:26-28; 1 Kings 8:43; Isa. 4:1; 63:19; Jer. 15:16; Dan. 9:18-19). All nations belong to God (cf. Amos 1:3-2:16; 3:9; 9:4, 7) and therefore will be included in the blessings of the future kingdom.</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From the beginning, God’s plan has been to provide salvation for the Gentile nations. His promise to Abraham was that through his descendants “all peoples on earth” will be blessed (Gen. 12:3; cf. Gen. 18:18; 22:17-18; 26:3-4; 28:13-14). Through Isaiah God continually affirmed that a united Israel under its Davidic King, the Messiah, will bring light, justice, and full knowledge of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the LORD</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to all nations on the earth (Isa. 9:1-7; 11:1-13; 42:1-7; 45:22-25; 49:5-7; 55:1-5). When God restores the kingdom (the Millennium) under David’s Son, both Jews and Gentiles will bear the name of the Lord.</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At the Jerusalem Council, James cited Amos 9:11-12 as proof that the Gentiles of his day need not be circumcised and live as Jews in order to be saved (Acts. 15:1-20). James was aware that Israel’s judgments were not yet over (cf. the Lord’s statements regarding the coming destruction of the temple and renewed persecution and death, Matt. 24:1-22; Luke 21:5-24, and that the restoration had not yet begun; cf. Acts 1:6-7). But James also knew from Amos’ succinct statement and from extended passages in other prophets (cf. “prophets” in Acts 15:15; also note Isa. 42:6; 60:3; Mal. 1:11) that when the promised kingdom would come, the Gentiles will share in it as Gentiles and not as quasi-Jews. Since this was God’s millennial purpose, James concluded that the church should not require Gentiles to relinquish their identity and live as Jews. James was not saying the church fulfills the promises to Israel in Amos 9:11-12. He was saying that since Gentiles will be saved in the yet-to-come Millennium, they need not become Jews in the Church Age (see extended comments on Acts 15:15-18)."</a:t>
            </a:r>
          </a:p>
          <a:p>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9" charset="0"/>
                <a:ea typeface="ＭＳ Ｐゴシック" pitchFamily="-112" charset="-128"/>
                <a:cs typeface="ＭＳ Ｐゴシック" pitchFamily="-112" charset="-128"/>
              </a:rPr>
              <a:t>Donald R. Sunukjian, </a:t>
            </a:r>
            <a:r>
              <a:rPr lang="en-US" sz="1200" i="1" kern="1200" dirty="0">
                <a:solidFill>
                  <a:schemeClr val="tx1"/>
                </a:solidFill>
                <a:effectLst/>
                <a:latin typeface="Times New Roman" pitchFamily="19" charset="0"/>
                <a:ea typeface="ＭＳ Ｐゴシック" pitchFamily="-112" charset="-128"/>
                <a:cs typeface="ＭＳ Ｐゴシック" pitchFamily="-112" charset="-128"/>
              </a:rPr>
              <a:t>Amos</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(The Bible Knowledge Commentary; ed. John F. Walvoord and Roy B. Zuck; Accordance electronic ed. 2 vols.; Wheaton: Victor Books, 1985), 1:1451.</a:t>
            </a:r>
          </a:p>
          <a:p>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960438" y="739775"/>
            <a:ext cx="4933950" cy="370205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58E7D3-447F-5E47-8678-84E1CDFB96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9" charset="0"/>
                <a:ea typeface="ＭＳ Ｐゴシック" pitchFamily="-112" charset="-128"/>
                <a:cs typeface="ＭＳ Ｐゴシック" pitchFamily="-112" charset="-128"/>
              </a:rPr>
              <a:t>The final verses of Amos’ prophecy (9:11-12) provide hope for restoration to Israel after discipline by the LORD.  In fact, reference is made to both a restoration of the Davidic reign and expansion of the nation’s borders to include land as far southeast as Edom.  </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 </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James used this text from Amos at the Jerusalem Council of Acts 15:16-17 to argue for the inclusion of Gentiles in the church without the need for circumcision.  Yet notable differences remain between the two, as James does not quote Amos exactly. See the differences above.</a:t>
            </a:r>
          </a:p>
          <a:p>
            <a:pPr eaLnBrk="1" hangingPunct="1"/>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 “Edom” (consonants EDM) is from the Hebrew (Masoretic) Text with vowel pointing that was not added until the eighth century AD.  Yet in Amos’ time without the vowels, the same word could be read either as “Edom” or “mankind” (also consonants EDM).  In Acts 15 James quoted it as “mankind.”  A similar problem occurs between “possess” (consonants YRS) and “seek” (consonants DRS) which are only different by one consonant.</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 </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For interpretive problems such as the claim that the church is being referred to here, see the supplement to the book of Acts in my </a:t>
            </a:r>
            <a:r>
              <a:rPr lang="en-US" sz="1200" i="1" kern="1200" dirty="0">
                <a:solidFill>
                  <a:schemeClr val="tx1"/>
                </a:solidFill>
                <a:effectLst/>
                <a:latin typeface="Times New Roman" pitchFamily="19" charset="0"/>
                <a:ea typeface="ＭＳ Ｐゴシック" pitchFamily="-112" charset="-128"/>
                <a:cs typeface="ＭＳ Ｐゴシック" pitchFamily="-112" charset="-128"/>
              </a:rPr>
              <a:t>New Testament Survey</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Also, note the following from Donald R. Sunukjian, “Amos,” in </a:t>
            </a:r>
            <a:r>
              <a:rPr lang="en-US" sz="1200" i="1" kern="1200" dirty="0">
                <a:solidFill>
                  <a:schemeClr val="tx1"/>
                </a:solidFill>
                <a:effectLst/>
                <a:latin typeface="Times New Roman" pitchFamily="19" charset="0"/>
                <a:ea typeface="ＭＳ Ｐゴシック" pitchFamily="-112" charset="-128"/>
                <a:cs typeface="ＭＳ Ｐゴシック" pitchFamily="-112" charset="-128"/>
              </a:rPr>
              <a:t>The Bible Knowledge Commentary</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1:1451</a:t>
            </a:r>
          </a:p>
          <a:p>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V. The Restoration after Judgment (9:11-15)</a:t>
            </a:r>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After all God’s judgments are past, when the nation has received full punishment for her sins, the Lord will move in [Vol. 1, p. 1451] mercy to renew and refresh His people. God will restore David’s kingdom over both the North and the South, and through it He will bless all nations of the earth. He will reverse the covenant curses and bring unprecedented prosperity to the land. Dispersed Israel will be returned to her land, there to dwell securely and enjoy its goodness. Then He who has always claimed them as “My people” (7:8, 15; 8:2; 9:10, 14; cf. Hosea 2:23; Zech. 8:8; 13:9) will once again take the title “your God” (Amos 9:15).</a:t>
            </a:r>
          </a:p>
          <a:p>
            <a:br>
              <a:rPr lang="en-US" sz="1200" kern="1200" dirty="0">
                <a:solidFill>
                  <a:schemeClr val="tx1"/>
                </a:solidFill>
                <a:effectLst/>
                <a:latin typeface="Times New Roman" pitchFamily="19" charset="0"/>
                <a:ea typeface="ＭＳ Ｐゴシック" pitchFamily="-112" charset="-128"/>
                <a:cs typeface="ＭＳ Ｐゴシック" pitchFamily="-112" charset="-128"/>
              </a:rPr>
            </a:br>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A. Political renewal (9:11)</a:t>
            </a:r>
          </a:p>
          <a:p>
            <a:r>
              <a:rPr lang="en-US" sz="1200" b="1" kern="1200" dirty="0">
                <a:solidFill>
                  <a:schemeClr val="tx1"/>
                </a:solidFill>
                <a:effectLst/>
                <a:latin typeface="Times New Roman" pitchFamily="19" charset="0"/>
                <a:ea typeface="ＭＳ Ｐゴシック" pitchFamily="-112" charset="-128"/>
                <a:cs typeface="ＭＳ Ｐゴシック" pitchFamily="-112" charset="-128"/>
              </a:rPr>
              <a:t>9:11</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In that day</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(cf. Isa. 4:2; Micah 4:6; 5:10) God will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restore David’s fallen tent.</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Previous references in Amos to “that day” had spoken of it as a day of darkness and destruction (Amos 2:16; 3:14; 5:18-20; 8:3, 9, 11, 13). But when Israel’s ordeal is finally over, “that day” will also become the day of her renewal.</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God will reestablish David’s “tent” over both the Northern and Southern Kingdoms. A “tent” (lit., “booth”) or awning was made by setting up a simple frame and spreading branches over it. Its primary purpose was to shelter those under it, whether troops in the field (2 Sam. 11:11; 1 Kings 20:12-16), a watchman at post (Jonah 4:5), or pilgrims at the Feast of Booths (also called the Feast of Tabernacles, Lev. 23:33-42). David’s dynasty, which had been a protective canopy over all the people of Israel, had “fallen” with the great schism of the 10 Northern tribes from the 2 Southern tribes (1 Kings 12). This booth had been broken in two. But God promised to unite the two kingdoms once again under Davidic rule (cf. Jer. 30:3-10; Ezek. 37:15-28; Hosea 3:4-5). He will restore the sheltering tent,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repair its broken places,</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building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it as it used to be.</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God will carry out His good promise to David that He would raise up a Descendant after him and establish His rule forever (2 Sam. 7:11-16, 25-29)."</a:t>
            </a:r>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709357-5412-5743-9066-50B4778B5F2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680D51-0D8C-FC47-B5BB-9241866A6B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2676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23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910AC12-7144-194A-AD10-111517F0B2D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514DF8-C68E-6C49-A6F6-196B9D30C79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3922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en-US" b="1" dirty="0">
                <a:latin typeface="Times" charset="0"/>
              </a:rPr>
              <a:t>Practically speaking…just compare the geography…today</a:t>
            </a:r>
            <a:r>
              <a:rPr lang="fr-FR" altLang="ja-JP" b="1" dirty="0">
                <a:latin typeface="Times" charset="0"/>
              </a:rPr>
              <a:t>'</a:t>
            </a:r>
            <a:r>
              <a:rPr lang="en-US" b="1" dirty="0">
                <a:latin typeface="Times" charset="0"/>
              </a:rPr>
              <a:t>s Israel versus the rest of the Arab world!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4336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AD72AC2E-38C5-6049-84D6-31E024FFE44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49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33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3EA6750-04D6-8448-B1F9-D64A5E30C75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33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3366" name="Rectangle 3"/>
          <p:cNvSpPr>
            <a:spLocks noGrp="1" noChangeArrowheads="1"/>
          </p:cNvSpPr>
          <p:nvPr>
            <p:ph type="body"/>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99033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4541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E4445B67-7E1F-1943-B040-9EB409DA4B16}"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54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019775E-05F7-0D4E-9874-D2AF02AB877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54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5414" name="Rectangle 3"/>
          <p:cNvSpPr>
            <a:spLocks noGrp="1" noChangeArrowheads="1"/>
          </p:cNvSpPr>
          <p:nvPr>
            <p:ph type="body"/>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27636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4745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56B45A05-7598-AF44-A4B1-FE6E4918E4C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74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561FA4A-3B4E-974A-AC46-C0F420010F7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74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7462" name="Rectangle 3"/>
          <p:cNvSpPr>
            <a:spLocks noGrp="1" noChangeArrowheads="1"/>
          </p:cNvSpPr>
          <p:nvPr>
            <p:ph type="body"/>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32604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58871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E904EE-5616-744F-830C-29D54A0FA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Jeremiah also notes that Israel will be restored as a nation even after many centuries:</a:t>
            </a:r>
          </a:p>
          <a:p>
            <a:pPr eaLnBrk="1" hangingPunct="1"/>
            <a:endParaRPr lang="en-US" dirty="0">
              <a:latin typeface="Arial" charset="0"/>
              <a:ea typeface="ＭＳ Ｐゴシック" charset="0"/>
              <a:cs typeface="ＭＳ Ｐゴシック" charset="0"/>
            </a:endParaRPr>
          </a:p>
          <a:p>
            <a:r>
              <a:rPr lang="en-US" sz="1200" b="1" kern="1200" dirty="0">
                <a:solidFill>
                  <a:schemeClr val="tx1"/>
                </a:solidFill>
                <a:effectLst/>
                <a:latin typeface="Times New Roman" pitchFamily="-108" charset="0"/>
                <a:ea typeface="ＭＳ Ｐゴシック" pitchFamily="-111" charset="-128"/>
                <a:cs typeface="ＭＳ Ｐゴシック" pitchFamily="-111" charset="-128"/>
              </a:rPr>
              <a:t>Jer. 30:20</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Their children will prosper as they did long ago.</a:t>
            </a:r>
          </a:p>
          <a:p>
            <a:r>
              <a:rPr lang="en-US" sz="1200" kern="1200" dirty="0">
                <a:solidFill>
                  <a:schemeClr val="tx1"/>
                </a:solidFill>
                <a:effectLst/>
                <a:latin typeface="Times New Roman" pitchFamily="-108" charset="0"/>
                <a:ea typeface="ＭＳ Ｐゴシック" pitchFamily="-111" charset="-128"/>
                <a:cs typeface="ＭＳ Ｐゴシック" pitchFamily="-111" charset="-128"/>
              </a:rPr>
              <a:t>I will establish them as a </a:t>
            </a:r>
            <a:r>
              <a:rPr lang="en-US" sz="1200" b="1" kern="1200" dirty="0">
                <a:solidFill>
                  <a:schemeClr val="tx1"/>
                </a:solidFill>
                <a:effectLst/>
                <a:latin typeface="Times New Roman" pitchFamily="-108" charset="0"/>
                <a:ea typeface="ＭＳ Ｐゴシック" pitchFamily="-111" charset="-128"/>
                <a:cs typeface="ＭＳ Ｐゴシック" pitchFamily="-111" charset="-128"/>
              </a:rPr>
              <a:t>nation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before me,</a:t>
            </a:r>
          </a:p>
          <a:p>
            <a:r>
              <a:rPr lang="en-US" sz="1200" kern="1200" dirty="0">
                <a:solidFill>
                  <a:schemeClr val="tx1"/>
                </a:solidFill>
                <a:effectLst/>
                <a:latin typeface="Times New Roman" pitchFamily="-108" charset="0"/>
                <a:ea typeface="ＭＳ Ｐゴシック" pitchFamily="-111" charset="-128"/>
                <a:cs typeface="ＭＳ Ｐゴシック" pitchFamily="-111" charset="-128"/>
              </a:rPr>
              <a:t>and I will punish anyone who hurts them.</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28835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opposite happened to what Hitler tried to do. He sought to kill the Jews and pushed them out of his land.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7436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20403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902613-50FF-874E-BF8F-0886F4D813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Ezekiel 37 has one of the most amazing depictions in Scripture with bones coming to life.</a:t>
            </a:r>
          </a:p>
        </p:txBody>
      </p:sp>
    </p:spTree>
    <p:extLst>
      <p:ext uri="{BB962C8B-B14F-4D97-AF65-F5344CB8AC3E}">
        <p14:creationId xmlns:p14="http://schemas.microsoft.com/office/powerpoint/2010/main" val="3612193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a skeleton standing up on its own, growing flesh, and then coming alive.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18540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en-US" dirty="0">
                <a:latin typeface="Times" charset="0"/>
              </a:rPr>
              <a:t>But there is something else at work here.  Compare the Middle Eastern influence of Ishmael</a:t>
            </a:r>
            <a:r>
              <a:rPr lang="fr-FR" altLang="ja-JP" dirty="0">
                <a:latin typeface="Times" charset="0"/>
              </a:rPr>
              <a:t>'</a:t>
            </a:r>
            <a:r>
              <a:rPr lang="en-US" dirty="0">
                <a:latin typeface="Times" charset="0"/>
              </a:rPr>
              <a:t>s descendant, Mohammed, founder of Islam…with that of Isaac, the great Israelite patriarch, and the brother of Ishmael!</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47011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14214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will breathe life into Israel!</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3682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Amazingly, the same three meanings of the Hebrew </a:t>
            </a:r>
            <a:r>
              <a:rPr lang="en-US" i="1" dirty="0" err="1"/>
              <a:t>ruah</a:t>
            </a:r>
            <a:r>
              <a:rPr lang="en-US" i="0" dirty="0"/>
              <a:t> are replicated in the Greek </a:t>
            </a:r>
            <a:r>
              <a:rPr lang="en-US" i="1" dirty="0"/>
              <a:t>pneuma. </a:t>
            </a:r>
          </a:p>
          <a:p>
            <a:r>
              <a:rPr lang="en-US" i="0" dirty="0"/>
              <a:t>This probably is not true of any other Hebrew and Greek words.</a:t>
            </a:r>
          </a:p>
          <a:p>
            <a:r>
              <a:rPr lang="en-US" i="0" dirty="0"/>
              <a:t>So the angel told Ezekiel twice to prophesy to the </a:t>
            </a:r>
            <a:r>
              <a:rPr lang="en-US" i="1" dirty="0" err="1"/>
              <a:t>ruah</a:t>
            </a:r>
            <a:r>
              <a:rPr lang="en-US" i="0" dirty="0"/>
              <a:t>, but it is correct to translate it as "Spirit" the second time.</a:t>
            </a:r>
          </a:p>
          <a:p>
            <a:r>
              <a:rPr lang="en-US" i="0" dirty="0"/>
              <a:t>The point, of course, is that the Spirit gives life and breath to individuals—and will do so to Israel also in the last days.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01622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5ADF7C-6D0F-8A42-829C-9161717B8D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i="0" dirty="0">
                <a:latin typeface="Arial" charset="0"/>
                <a:ea typeface="ＭＳ Ｐゴシック" charset="0"/>
                <a:cs typeface="ＭＳ Ｐゴシック" charset="0"/>
              </a:rPr>
              <a:t>Israel returned to the land TWO times since Ezekiel lived. (Isaiah served even a century earlier.)</a:t>
            </a:r>
          </a:p>
          <a:p>
            <a:pPr eaLnBrk="1" hangingPunct="1"/>
            <a:r>
              <a:rPr lang="en-US" b="0" i="0" dirty="0">
                <a:latin typeface="Arial" charset="0"/>
                <a:ea typeface="ＭＳ Ｐゴシック" charset="0"/>
                <a:cs typeface="ＭＳ Ｐゴシック" charset="0"/>
              </a:rPr>
              <a:t>• The people were exiled to Babylon in 586 BC.</a:t>
            </a:r>
          </a:p>
          <a:p>
            <a:pPr eaLnBrk="1" hangingPunct="1"/>
            <a:r>
              <a:rPr lang="en-US" b="0" i="0" dirty="0">
                <a:latin typeface="Arial" charset="0"/>
                <a:ea typeface="ＭＳ Ｐゴシック" charset="0"/>
                <a:cs typeface="ＭＳ Ｐゴシック" charset="0"/>
              </a:rPr>
              <a:t>• And the first return was 516 BC at the end of our OT.</a:t>
            </a:r>
          </a:p>
          <a:p>
            <a:pPr eaLnBrk="1" hangingPunct="1"/>
            <a:r>
              <a:rPr lang="en-US" b="0" i="0" dirty="0">
                <a:latin typeface="Arial" charset="0"/>
                <a:ea typeface="ＭＳ Ｐゴシック" charset="0"/>
                <a:cs typeface="ＭＳ Ｐゴシック" charset="0"/>
              </a:rPr>
              <a:t>• But they were exiled a second time in AD 70 and went to many nations of the world.</a:t>
            </a:r>
          </a:p>
          <a:p>
            <a:pPr eaLnBrk="1" hangingPunct="1"/>
            <a:r>
              <a:rPr lang="en-US" b="0" i="0" dirty="0">
                <a:latin typeface="Arial" charset="0"/>
                <a:ea typeface="ＭＳ Ｐゴシック" charset="0"/>
                <a:cs typeface="ＭＳ Ｐゴシック" charset="0"/>
              </a:rPr>
              <a:t>• And their second return culminated in the State of Israel in 1948.</a:t>
            </a:r>
          </a:p>
          <a:p>
            <a:pPr eaLnBrk="1" hangingPunct="1"/>
            <a:r>
              <a:rPr lang="en-US" b="0" i="0" dirty="0">
                <a:latin typeface="Arial" charset="0"/>
                <a:ea typeface="ＭＳ Ｐゴシック" charset="0"/>
                <a:cs typeface="ＭＳ Ｐゴシック" charset="0"/>
              </a:rPr>
              <a:t>Now, which return was Ezekiel predicting? I say the second one.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But how do we know Ezekiel 37 relates to this second exile and return?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OS-23-Isaiah1-12—slide 354</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OS-23-Ezek 33-38—slide 62</a:t>
            </a:r>
          </a:p>
          <a:p>
            <a:pPr eaLnBrk="1" hangingPunct="1"/>
            <a:endParaRPr lang="en-US" b="0" i="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38482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773C2D-D45C-5E43-BE23-EF14FC8B58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7586" name="Rectangle 2"/>
          <p:cNvSpPr>
            <a:spLocks noGrp="1" noRot="1" noChangeAspect="1" noChangeArrowheads="1"/>
          </p:cNvSpPr>
          <p:nvPr>
            <p:ph type="sldImg"/>
          </p:nvPr>
        </p:nvSpPr>
        <p:spPr>
          <a:solidFill>
            <a:srgbClr val="FFFFFF"/>
          </a:solidFill>
          <a:ln/>
        </p:spPr>
      </p:sp>
      <p:sp>
        <p:nvSpPr>
          <p:cNvPr id="707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121474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See https://www.youtube.com/watch?v=_JF9cWmjgEc for PM Benjamin Netanyahu UN speech speech o</a:t>
            </a:r>
            <a:r>
              <a:rPr lang="en-US" baseline="0">
                <a:latin typeface="Arial"/>
                <a:cs typeface="Arial"/>
              </a:rPr>
              <a:t>n these dates at 18:00 minutes:</a:t>
            </a:r>
            <a:endParaRPr lang="en-US">
              <a:latin typeface="Arial"/>
              <a:cs typeface="Arial"/>
            </a:endParaRPr>
          </a:p>
          <a:p>
            <a:r>
              <a:rPr lang="en-US">
                <a:latin typeface="Arial"/>
                <a:cs typeface="Arial"/>
              </a:rPr>
              <a:t>1897 First Zionist</a:t>
            </a:r>
            <a:r>
              <a:rPr lang="en-US" baseline="0">
                <a:latin typeface="Arial"/>
                <a:cs typeface="Arial"/>
              </a:rPr>
              <a:t> Congress under Theodore Hertzel started bringing Jews back to Israel exactly 120 years ago (Gen 6:3 gave 120 years limit to man relating to the Flood)</a:t>
            </a:r>
          </a:p>
          <a:p>
            <a:r>
              <a:rPr lang="en-US" baseline="0">
                <a:latin typeface="Arial"/>
                <a:cs typeface="Arial"/>
              </a:rPr>
              <a:t>1967 Six-Day War captured Jerusalem 50-year generation 50 years ago (Matt 24:34 says "this generation will not pass away until all these things have happened")</a:t>
            </a:r>
          </a:p>
          <a:p>
            <a:r>
              <a:rPr lang="en-US" baseline="0">
                <a:latin typeface="Arial"/>
                <a:cs typeface="Arial"/>
              </a:rPr>
              <a:t>1917 Balfour Declaration of UK divided Middle East into present countries one 100-year generation ago to prepare for Jewish state 100 years ago (Gen 15:13 notes a 400-year slavery, which Gen 15:17 identifies as 4 generations of 100 years each)</a:t>
            </a:r>
          </a:p>
          <a:p>
            <a:r>
              <a:rPr lang="en-US" baseline="0">
                <a:latin typeface="Arial"/>
                <a:cs typeface="Arial"/>
              </a:rPr>
              <a:t>1947 UN Partition Plan granted minimal boundaries for modern Israel 70 years ago, similar to the 70-year exile from the land from 605-536 BC</a:t>
            </a:r>
          </a:p>
          <a:p>
            <a:endParaRPr lang="en-US" baseline="0">
              <a:latin typeface="Arial"/>
              <a:cs typeface="Arial"/>
            </a:endParaRPr>
          </a:p>
          <a:p>
            <a:r>
              <a:rPr lang="en-US" baseline="0">
                <a:latin typeface="Arial"/>
                <a:cs typeface="Arial"/>
              </a:rPr>
              <a:t>These four key modern events lead us to the year 2017 as paramount for Israel.</a:t>
            </a:r>
          </a:p>
          <a:p>
            <a:r>
              <a:rPr lang="en-US" baseline="0">
                <a:latin typeface="Arial"/>
                <a:cs typeface="Arial"/>
              </a:rPr>
              <a:t>________</a:t>
            </a:r>
          </a:p>
          <a:p>
            <a:endParaRPr lang="en-US" baseline="0">
              <a:latin typeface="Arial"/>
              <a:cs typeface="Arial"/>
            </a:endParaRPr>
          </a:p>
          <a:p>
            <a:r>
              <a:rPr lang="en-US" baseline="0">
                <a:latin typeface="Arial"/>
                <a:cs typeface="Arial"/>
              </a:rPr>
              <a:t>The above image and article below is reproduced from:</a:t>
            </a:r>
          </a:p>
          <a:p>
            <a:r>
              <a:rPr lang="en-US" b="1"/>
              <a:t>Reformation and Jubilees?</a:t>
            </a:r>
          </a:p>
          <a:p>
            <a:r>
              <a:rPr lang="en-US"/>
              <a:t>Posted on </a:t>
            </a:r>
            <a:r>
              <a:rPr lang="en-US">
                <a:hlinkClick r:id="rId3" tooltip="8:35 pm"/>
              </a:rPr>
              <a:t>July 10, 2017</a:t>
            </a:r>
            <a:r>
              <a:rPr lang="en-US"/>
              <a:t> by </a:t>
            </a:r>
            <a:r>
              <a:rPr lang="en-US">
                <a:hlinkClick r:id="rId4" tooltip="View all posts by Richard A. Volunteer"/>
              </a:rPr>
              <a:t>Richard A. Volunteer</a:t>
            </a:r>
            <a:r>
              <a:rPr lang="en-US"/>
              <a:t> </a:t>
            </a:r>
          </a:p>
          <a:p>
            <a:r>
              <a:rPr lang="en-US"/>
              <a:t>Accessed 20 Oct</a:t>
            </a:r>
            <a:r>
              <a:rPr lang="en-US" baseline="0"/>
              <a:t> 2017</a:t>
            </a:r>
          </a:p>
          <a:p>
            <a:endParaRPr lang="en-US"/>
          </a:p>
          <a:p>
            <a:r>
              <a:rPr lang="en-US" sz="1200" kern="1200">
                <a:solidFill>
                  <a:schemeClr val="tx1"/>
                </a:solidFill>
                <a:effectLst/>
                <a:latin typeface="Times New Roman" pitchFamily="-108" charset="0"/>
                <a:ea typeface="ＭＳ Ｐゴシック" pitchFamily="-111" charset="-128"/>
                <a:cs typeface="ＭＳ Ｐゴシック" pitchFamily="-111" charset="-128"/>
              </a:rPr>
              <a:t>"Blow the Shofar in Zion, and sound an alarm on My Holy Mountain!  Let all the inhabitants of the land tremble, For the day of the LORD, is coming; Surely it is near… (Joel 2:1)</a:t>
            </a:r>
            <a:endParaRPr lang="en-US"/>
          </a:p>
          <a:p>
            <a:r>
              <a:rPr lang="en-US"/>
              <a:t>The </a:t>
            </a:r>
            <a:r>
              <a:rPr lang="en-US" b="1"/>
              <a:t>Feast of Trumpets falls on Sept 21, 2017</a:t>
            </a:r>
            <a:r>
              <a:rPr lang="en-US"/>
              <a:t>, and Yom Kippur is 10 days later….</a:t>
            </a:r>
          </a:p>
          <a:p>
            <a:r>
              <a:rPr lang="en-US"/>
              <a:t>The U.N. declared International Day of Peace “just happens” to be September 21, 2017. The Theme this year “just happens” to be peace and safety.</a:t>
            </a:r>
          </a:p>
          <a:p>
            <a:r>
              <a:rPr lang="en-US"/>
              <a:t>It is </a:t>
            </a:r>
            <a:r>
              <a:rPr lang="en-US" b="1"/>
              <a:t>70 years from 1947</a:t>
            </a:r>
            <a:r>
              <a:rPr lang="en-US"/>
              <a:t> which was the rebirth of Israel. – On 29 November 1947, the UN General Assembly adopted the Plan as Resolution 181</a:t>
            </a:r>
          </a:p>
          <a:p>
            <a:r>
              <a:rPr lang="en-US"/>
              <a:t>It is the </a:t>
            </a:r>
            <a:r>
              <a:rPr lang="en-US" b="1"/>
              <a:t>50th anniversary or year</a:t>
            </a:r>
            <a:r>
              <a:rPr lang="en-US"/>
              <a:t> of Jubilee for Jerusalem. It was liberated in 1967 when Jerusalem was recaptured by Israel from the Jordanians. </a:t>
            </a:r>
            <a:r>
              <a:rPr lang="en-US" b="1"/>
              <a:t>Fifty years</a:t>
            </a:r>
            <a:r>
              <a:rPr lang="en-US"/>
              <a:t> earlier Jerusalem was liberated by Allenby in 1917 and 400 years earlier in the Turks conquered Jerusalem in 1517.</a:t>
            </a:r>
          </a:p>
          <a:p>
            <a:r>
              <a:rPr lang="en-US"/>
              <a:t>It is the </a:t>
            </a:r>
            <a:r>
              <a:rPr lang="en-US" b="1"/>
              <a:t>70th anniversary</a:t>
            </a:r>
            <a:r>
              <a:rPr lang="en-US"/>
              <a:t> of the Dead Sea Scrolls – early 1947</a:t>
            </a:r>
          </a:p>
          <a:p>
            <a:r>
              <a:rPr lang="en-US"/>
              <a:t>It is the </a:t>
            </a:r>
            <a:r>
              <a:rPr lang="en-US" b="1"/>
              <a:t>100th anniversary of the Balfour declaration</a:t>
            </a:r>
            <a:r>
              <a:rPr lang="en-US"/>
              <a:t> – On November 2, 1917, Foreign Secretary Arthur James Balfour writes a letter expressing the British government’s support for a Jewish homeland in Palestine.</a:t>
            </a:r>
          </a:p>
          <a:p>
            <a:r>
              <a:rPr lang="en-US"/>
              <a:t>It is the </a:t>
            </a:r>
            <a:r>
              <a:rPr lang="en-US" b="1"/>
              <a:t>120th anniversary of the First Zionist Congress</a:t>
            </a:r>
            <a:r>
              <a:rPr lang="en-US"/>
              <a:t> – “In Basel, I founded the Jewish state,” Zionist visionary Theodor Herzl said in 1897 of the First Zionist Congress.</a:t>
            </a:r>
          </a:p>
          <a:p>
            <a:r>
              <a:rPr lang="en-US"/>
              <a:t>It is the </a:t>
            </a:r>
            <a:r>
              <a:rPr lang="en-US" b="1"/>
              <a:t>500th anniversary</a:t>
            </a:r>
            <a:r>
              <a:rPr lang="en-US"/>
              <a:t> of the Reformation – Catholics and Lutherans will celebrate Reformation Day Oct 31st, 2017 in Jerusalem. They will begin to set aside differences that started with Luther actions on Oct 31, 1517, in Wittenberg Germany.</a:t>
            </a:r>
          </a:p>
          <a:p>
            <a:r>
              <a:rPr lang="en-US"/>
              <a:t> </a:t>
            </a:r>
          </a:p>
          <a:p>
            <a:r>
              <a:rPr lang="en-US"/>
              <a:t>It is 120 Jubilees from Adam.</a:t>
            </a:r>
          </a:p>
          <a:p>
            <a:r>
              <a:rPr lang="en-US"/>
              <a:t>It is 40 Jubilees since Christ’s death.</a:t>
            </a:r>
          </a:p>
          <a:p>
            <a:r>
              <a:rPr lang="en-US"/>
              <a:t>It is 70 Jubilees since Exodus (1483 B.C).</a:t>
            </a:r>
          </a:p>
          <a:p>
            <a:r>
              <a:rPr lang="en-US"/>
              <a:t>It marks year 5777 on the Jewish calendar.</a:t>
            </a:r>
          </a:p>
          <a:p>
            <a:r>
              <a:rPr lang="en-US"/>
              <a:t>So we pay attention and we note the time….for God moves in time and with design and order.</a:t>
            </a:r>
          </a:p>
          <a:p>
            <a:r>
              <a:rPr lang="en-US" b="1"/>
              <a:t>No</a:t>
            </a:r>
            <a:r>
              <a:rPr lang="en-US"/>
              <a:t> – I make no attempt to interpret the mind of God and His inscrutable plans. I do know that ‘coincidence” is not a Kosher word….We only pray to be part of whatever He plans to do among His people and we prepare spiritually."</a:t>
            </a: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901488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3E43AF-71C2-AC47-ADF5-50691FD713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9634" name="Rectangle 1026"/>
          <p:cNvSpPr>
            <a:spLocks noGrp="1" noRot="1" noChangeAspect="1" noChangeArrowheads="1"/>
          </p:cNvSpPr>
          <p:nvPr>
            <p:ph type="sldImg"/>
          </p:nvPr>
        </p:nvSpPr>
        <p:spPr>
          <a:solidFill>
            <a:srgbClr val="FFFFFF"/>
          </a:solidFill>
          <a:ln/>
        </p:spPr>
      </p:sp>
      <p:sp>
        <p:nvSpPr>
          <p:cNvPr id="7096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That 1948 return actually began with the First Zionist Congress by Theodore Herzl in 1897.</a:t>
            </a:r>
          </a:p>
        </p:txBody>
      </p:sp>
    </p:spTree>
    <p:extLst>
      <p:ext uri="{BB962C8B-B14F-4D97-AF65-F5344CB8AC3E}">
        <p14:creationId xmlns:p14="http://schemas.microsoft.com/office/powerpoint/2010/main" val="106043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93987F-DBF8-E549-AD0D-38315B98DC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www.bibleweb.org/ MEastStudies/Sem3.htm</a:t>
            </a:r>
          </a:p>
        </p:txBody>
      </p:sp>
    </p:spTree>
    <p:extLst>
      <p:ext uri="{BB962C8B-B14F-4D97-AF65-F5344CB8AC3E}">
        <p14:creationId xmlns:p14="http://schemas.microsoft.com/office/powerpoint/2010/main" val="1430831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35CC5-2637-0241-99D3-B38EE554F6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06006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r>
              <a:rPr lang="en-US" b="1" dirty="0">
                <a:latin typeface="Times" charset="0"/>
                <a:ea typeface="ＭＳ Ｐゴシック" charset="0"/>
              </a:rPr>
              <a:t>In today</a:t>
            </a:r>
            <a:r>
              <a:rPr lang="fr-FR" altLang="ja-JP" b="1" dirty="0">
                <a:latin typeface="Times" charset="0"/>
                <a:ea typeface="ＭＳ Ｐゴシック" charset="0"/>
              </a:rPr>
              <a:t>'</a:t>
            </a:r>
            <a:r>
              <a:rPr lang="en-US" b="1" dirty="0">
                <a:latin typeface="Times" charset="0"/>
                <a:ea typeface="ＭＳ Ｐゴシック" charset="0"/>
              </a:rPr>
              <a:t>s geopolitical world…compare the size of tiny Israel with</a:t>
            </a:r>
          </a:p>
          <a:p>
            <a:pPr lvl="1"/>
            <a:r>
              <a:rPr lang="en-US" b="1" dirty="0">
                <a:latin typeface="Times" charset="0"/>
                <a:ea typeface="ＭＳ Ｐゴシック" charset="0"/>
              </a:rPr>
              <a:t>Australia…</a:t>
            </a:r>
          </a:p>
          <a:p>
            <a:pPr lvl="1"/>
            <a:r>
              <a:rPr lang="en-US" b="1" dirty="0">
                <a:latin typeface="Times" charset="0"/>
                <a:ea typeface="ＭＳ Ｐゴシック" charset="0"/>
              </a:rPr>
              <a:t>////	Israel with France…</a:t>
            </a:r>
          </a:p>
          <a:p>
            <a:pPr lvl="1"/>
            <a:r>
              <a:rPr lang="en-US" b="1" dirty="0">
                <a:latin typeface="Times" charset="0"/>
                <a:ea typeface="ＭＳ Ｐゴシック" charset="0"/>
              </a:rPr>
              <a:t>////  	Israel and the United States</a:t>
            </a:r>
            <a:r>
              <a:rPr lang="fr-FR" altLang="ja-JP" b="1" dirty="0">
                <a:latin typeface="Times" charset="0"/>
                <a:ea typeface="ＭＳ Ｐゴシック" charset="0"/>
              </a:rPr>
              <a:t>'</a:t>
            </a:r>
            <a:r>
              <a:rPr lang="en-US" b="1" dirty="0">
                <a:latin typeface="Times" charset="0"/>
                <a:ea typeface="ＭＳ Ｐゴシック" charset="0"/>
              </a:rPr>
              <a:t> state of Maine…or</a:t>
            </a:r>
          </a:p>
          <a:p>
            <a:r>
              <a:rPr lang="en-US" b="1" dirty="0">
                <a:latin typeface="Times" charset="0"/>
              </a:rPr>
              <a:t>////	Israel and California.</a:t>
            </a:r>
          </a:p>
          <a:p>
            <a:r>
              <a:rPr lang="en-US" b="1" dirty="0">
                <a:latin typeface="Times" charset="0"/>
              </a:rPr>
              <a:t>////	The</a:t>
            </a:r>
            <a:r>
              <a:rPr lang="en-US" b="1" baseline="0" dirty="0">
                <a:latin typeface="Times" charset="0"/>
              </a:rPr>
              <a:t> width of Singapore and Israel are about the same.</a:t>
            </a:r>
            <a:endParaRPr lang="en-US" b="1" dirty="0">
              <a:latin typeface="Times"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35CC5-2637-0241-99D3-B38EE554F6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4527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1273B4-ECD5-C942-B952-9B732FFE03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447502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A0CF1E-1BA5-2B4C-8CA1-710B855AC7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476516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C4A7CB-E39F-6740-BC5A-2B601A7D12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339873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9E807B-BF38-F746-A8F6-6FA8C993E2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018049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Slide Image Placeholder 1"/>
          <p:cNvSpPr>
            <a:spLocks noGrp="1" noRot="1" noChangeAspect="1"/>
          </p:cNvSpPr>
          <p:nvPr>
            <p:ph type="sldImg"/>
          </p:nvPr>
        </p:nvSpPr>
        <p:spPr>
          <a:ln/>
        </p:spPr>
      </p:sp>
      <p:sp>
        <p:nvSpPr>
          <p:cNvPr id="7188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David Brickner, "Israel</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Salvation" (Jews for Jesus Publication, 8 July 2013) at http://www.jewsforjesus.org/images/population-israel-800w.jpg accessed 17 July 2013</a:t>
            </a:r>
          </a:p>
        </p:txBody>
      </p:sp>
      <p:sp>
        <p:nvSpPr>
          <p:cNvPr id="7188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9E4BD7-71F4-414B-A2B2-7E8A073EB5B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929218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16324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963124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843E33-5563-924A-860F-33E5E968EA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5410" name="Rectangle 2"/>
          <p:cNvSpPr>
            <a:spLocks noGrp="1" noRot="1" noChangeAspect="1" noChangeArrowheads="1" noTextEdit="1"/>
          </p:cNvSpPr>
          <p:nvPr>
            <p:ph type="sldImg"/>
          </p:nvPr>
        </p:nvSpPr>
        <p:spPr>
          <a:solidFill>
            <a:srgbClr val="FFFFFF"/>
          </a:solidFill>
          <a:ln/>
        </p:spPr>
      </p:sp>
      <p:sp>
        <p:nvSpPr>
          <p:cNvPr id="7854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 millennial tribes will be the same as in Joshua's time, but all allotments will lie west of the Jordan River and in equal divisions. </a:t>
            </a:r>
            <a:r>
              <a:rPr lang="en-US" b="0" dirty="0">
                <a:latin typeface="Times New Roman" charset="0"/>
                <a:ea typeface="ＭＳ Ｐゴシック" charset="0"/>
                <a:cs typeface="ＭＳ Ｐゴシック" charset="0"/>
              </a:rPr>
              <a:t>Ezekiel 47–48 shows that, in the millennium, the 12 tribal allotments under Joshua will all lie on the west side of the Jordan River. Among them also will live Gentiles with equal privileges. </a:t>
            </a:r>
            <a:r>
              <a:rPr lang="en-US" b="0" dirty="0"/>
              <a:t>As there exist no distinctions between Jews and Gentiles today in the Church (Galatians 3:28), so the same will be true in the land shared between these groups in the Millennium. God's plan has no second-class citizens: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distribute this land among yourselves according to the tribes of Israel.  </a:t>
            </a:r>
            <a:r>
              <a:rPr kumimoji="0" lang="en-SG" sz="1200" b="0"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22</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allot it as an inheritance for yourselves and </a:t>
            </a:r>
            <a:r>
              <a:rPr kumimoji="0" lang="en-SG" sz="1200" b="0"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for the aliens</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who have settled among you and who have children. You are to </a:t>
            </a:r>
            <a:r>
              <a:rPr kumimoji="0" lang="en-SG" sz="1200" b="0"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consider them as native-born Israelites</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along with you, they are to be allotted an inheritance among the tribes of Israel.  </a:t>
            </a:r>
            <a:r>
              <a:rPr kumimoji="0" lang="en-SG" sz="1200" b="0"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23</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In whatever tribe the alien settles, there you are to </a:t>
            </a:r>
            <a:r>
              <a:rPr kumimoji="0" lang="en-SG" sz="1200" b="0"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give him his inheritance</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declares the Sovereign L</a:t>
            </a:r>
            <a:r>
              <a:rPr kumimoji="0" lang="en-SG" sz="105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(Ezekiel 47:21-23 </a:t>
            </a:r>
            <a:r>
              <a:rPr kumimoji="0" lang="en-SG" sz="11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ES-26-Restoration of Israel-202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OS-06-Joshua-184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OS-26-Ezek44-48-slide 80</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42071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734014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23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910AC12-7144-194A-AD10-111517F0B2D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514DF8-C68E-6C49-A6F6-196B9D30C79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39221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18799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endParaRPr lang="en-US" dirty="0">
              <a:latin typeface="+mn-lt"/>
              <a:ea typeface="ＭＳ Ｐゴシック" charset="0"/>
              <a:cs typeface="ＭＳ Ｐゴシック" charset="0"/>
            </a:endParaRPr>
          </a:p>
        </p:txBody>
      </p:sp>
    </p:spTree>
    <p:extLst>
      <p:ext uri="{BB962C8B-B14F-4D97-AF65-F5344CB8AC3E}">
        <p14:creationId xmlns:p14="http://schemas.microsoft.com/office/powerpoint/2010/main" val="37718838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endParaRPr lang="en-US" dirty="0"/>
          </a:p>
        </p:txBody>
      </p:sp>
    </p:spTree>
    <p:extLst>
      <p:ext uri="{BB962C8B-B14F-4D97-AF65-F5344CB8AC3E}">
        <p14:creationId xmlns:p14="http://schemas.microsoft.com/office/powerpoint/2010/main" val="20460647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128285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context does not relate to the land but to the one who will fulfill the Abrahamic covenant.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39470468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parallels exist between them, not one place in the Bible does it ever call the Gentiles "Israel." </a:t>
            </a:r>
          </a:p>
          <a:p>
            <a:r>
              <a:rPr lang="en-US" dirty="0"/>
              <a:t>______________</a:t>
            </a:r>
          </a:p>
          <a:p>
            <a:r>
              <a:rPr lang="en-US" dirty="0"/>
              <a:t>OS-Isaiah49-59—slide 153</a:t>
            </a:r>
          </a:p>
          <a:p>
            <a:r>
              <a:rPr lang="en-US" dirty="0"/>
              <a:t>NS-06-Rom9-16—slide 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0700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zh-CN" dirty="0">
                <a:latin typeface="Times New Roman" charset="0"/>
              </a:rPr>
              <a:t>Paul illustrates salvation for both Jews and Gentiles with the metaphors of two trees. Note that the original, cultivated olive tree does NOT represent Israel. It is also NOT cut down and replaced with the Gentiles. In other words, the Church does not replace Israel in Paul's theology. </a:t>
            </a:r>
          </a:p>
          <a:p>
            <a:pPr eaLnBrk="1" hangingPunct="1"/>
            <a:endParaRPr lang="en-US" altLang="zh-CN" dirty="0">
              <a:latin typeface="Times New Roman" charset="0"/>
            </a:endParaRPr>
          </a:p>
          <a:p>
            <a:pPr eaLnBrk="1" hangingPunct="1"/>
            <a:r>
              <a:rPr lang="en-US" altLang="zh-CN" dirty="0">
                <a:latin typeface="Times New Roman" charset="0"/>
              </a:rPr>
              <a:t>Rather, the first tree represents the Abrahamic Covenant, through which Jews and Gentiles are saved. Those NOT saved are branches of that tree, whether Jew or Gentile.</a:t>
            </a:r>
          </a:p>
          <a:p>
            <a:pPr eaLnBrk="1" hangingPunct="1"/>
            <a:r>
              <a:rPr lang="en-US" altLang="zh-CN" dirty="0">
                <a:latin typeface="Times New Roman" charset="0"/>
              </a:rPr>
              <a:t>__________________</a:t>
            </a:r>
          </a:p>
          <a:p>
            <a:pPr eaLnBrk="1" hangingPunct="1"/>
            <a:r>
              <a:rPr lang="en-US" altLang="zh-CN" dirty="0">
                <a:latin typeface="Times New Roman" charset="0"/>
              </a:rPr>
              <a:t>CH-02-Nature-89</a:t>
            </a:r>
          </a:p>
          <a:p>
            <a:pPr eaLnBrk="1" hangingPunct="1"/>
            <a:r>
              <a:rPr lang="en-US" altLang="zh-CN" dirty="0">
                <a:latin typeface="Times New Roman" charset="0"/>
              </a:rPr>
              <a:t>ES-07-Dispenstionalism&amp; Premillennialism-85</a:t>
            </a:r>
          </a:p>
          <a:p>
            <a:pPr eaLnBrk="1" hangingPunct="1"/>
            <a:r>
              <a:rPr lang="en-US" altLang="zh-CN" dirty="0">
                <a:latin typeface="Times New Roman" charset="0"/>
              </a:rPr>
              <a:t>OS-02-Exodus-445</a:t>
            </a:r>
          </a:p>
          <a:p>
            <a:pPr eaLnBrk="1" hangingPunct="1"/>
            <a:r>
              <a:rPr lang="en-US" altLang="zh-CN" dirty="0">
                <a:latin typeface="Times New Roman" charset="0"/>
              </a:rPr>
              <a:t>NS-06-Rom9-16-slide 52</a:t>
            </a:r>
            <a:endParaRPr lang="zh-CN" altLang="en-US" dirty="0">
              <a:latin typeface="Times New Roman"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FB4617-F3E0-CC40-9FAE-7A0084F95F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938439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58F01D-4FDA-EA46-8112-9ACC7F5876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3955" name="Rectangle 2"/>
          <p:cNvSpPr>
            <a:spLocks noGrp="1" noRot="1" noChangeAspect="1" noChangeArrowheads="1"/>
          </p:cNvSpPr>
          <p:nvPr>
            <p:ph type="sldImg"/>
          </p:nvPr>
        </p:nvSpPr>
        <p:spPr>
          <a:solidFill>
            <a:srgbClr val="FFFFFF"/>
          </a:solidFill>
          <a:ln/>
        </p:spPr>
      </p:sp>
      <p:sp>
        <p:nvSpPr>
          <p:cNvPr id="893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79A930-78DE-9F4C-917D-22C6C61A2D8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Several differences exist between Israel and the Church that show they are not the same entity. Thus, it is a bit misleading to claim that the Church is "the new Israel."</a:t>
            </a:r>
          </a:p>
          <a:p>
            <a:pPr eaLnBrk="1" hangingPunct="1"/>
            <a:r>
              <a:rPr lang="en-US" altLang="zh-CN" dirty="0">
                <a:latin typeface="Times New Roman" charset="0"/>
              </a:rPr>
              <a:t>__________</a:t>
            </a:r>
          </a:p>
          <a:p>
            <a:pPr eaLnBrk="1" hangingPunct="1"/>
            <a:r>
              <a:rPr lang="en-US" altLang="zh-CN" dirty="0">
                <a:latin typeface="Times New Roman" charset="0"/>
              </a:rPr>
              <a:t>Common-348</a:t>
            </a:r>
          </a:p>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2D666-33BC-5F4A-963F-985126046F7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E92161-AA69-4441-9F55-BE367C1E67F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E8F966-92CF-2D4E-A8D8-3DE1AD7C7C8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9E62FB-39C8-B547-9ADF-2B1A64909D8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E0A90B-4A10-444C-AD76-867BD76589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6003" name="Rectangle 2"/>
          <p:cNvSpPr>
            <a:spLocks noGrp="1" noRot="1" noChangeAspect="1" noChangeArrowheads="1"/>
          </p:cNvSpPr>
          <p:nvPr>
            <p:ph type="sldImg"/>
          </p:nvPr>
        </p:nvSpPr>
        <p:spPr>
          <a:solidFill>
            <a:srgbClr val="FFFFFF"/>
          </a:solidFill>
          <a:ln/>
        </p:spPr>
      </p:sp>
      <p:sp>
        <p:nvSpPr>
          <p:cNvPr id="8960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1BBF1-2568-8A48-9A61-BF13F8B1CC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8051" name="Rectangle 2"/>
          <p:cNvSpPr>
            <a:spLocks noGrp="1" noRot="1" noChangeAspect="1" noChangeArrowheads="1"/>
          </p:cNvSpPr>
          <p:nvPr>
            <p:ph type="sldImg"/>
          </p:nvPr>
        </p:nvSpPr>
        <p:spPr>
          <a:solidFill>
            <a:srgbClr val="FFFFFF"/>
          </a:solidFill>
          <a:ln/>
        </p:spPr>
      </p:sp>
      <p:sp>
        <p:nvSpPr>
          <p:cNvPr id="89805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591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077834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467614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Munther Isaac notes on page 18 of his paper, </a:t>
            </a:r>
          </a:p>
          <a:p>
            <a:pPr lvl="1"/>
            <a:r>
              <a:rPr lang="en-US" dirty="0">
                <a:solidFill>
                  <a:srgbClr val="000000"/>
                </a:solidFill>
                <a:effectLst/>
                <a:latin typeface="Bell MT" panose="02020503060305020303" pitchFamily="18" charset="77"/>
              </a:rPr>
              <a:t>Richard Hays uses the term “incorporation” to describe the theology of Paul with</a:t>
            </a:r>
          </a:p>
          <a:p>
            <a:pPr lvl="1"/>
            <a:r>
              <a:rPr lang="en-US" dirty="0">
                <a:solidFill>
                  <a:srgbClr val="000000"/>
                </a:solidFill>
                <a:effectLst/>
                <a:latin typeface="Bell MT" panose="02020503060305020303" pitchFamily="18" charset="77"/>
              </a:rPr>
              <a:t>regards [sic] to Gentiles: Gentiles have been “incorporated” into Israel as a result of their faith in Christ.20 He also observes how in 1 Cor. 10:1, Paul calls the</a:t>
            </a:r>
          </a:p>
          <a:p>
            <a:pPr lvl="1"/>
            <a:r>
              <a:rPr lang="en-US" dirty="0">
                <a:solidFill>
                  <a:srgbClr val="000000"/>
                </a:solidFill>
                <a:effectLst/>
                <a:latin typeface="Bell MT" panose="02020503060305020303" pitchFamily="18" charset="77"/>
              </a:rPr>
              <a:t>attention of the Corinthians to the experience of “our fathers”,21 and in 1 Cor. 12:2</a:t>
            </a:r>
          </a:p>
          <a:p>
            <a:pPr lvl="1"/>
            <a:r>
              <a:rPr lang="en-US" dirty="0">
                <a:solidFill>
                  <a:srgbClr val="000000"/>
                </a:solidFill>
                <a:effectLst/>
                <a:latin typeface="Bell MT" panose="02020503060305020303" pitchFamily="18" charset="77"/>
              </a:rPr>
              <a:t>Paul says to the Gentiles that they “</a:t>
            </a:r>
            <a:r>
              <a:rPr lang="en-US" i="1" dirty="0">
                <a:solidFill>
                  <a:srgbClr val="000000"/>
                </a:solidFill>
                <a:effectLst/>
                <a:latin typeface="Bell MT" panose="02020503060305020303" pitchFamily="18" charset="77"/>
              </a:rPr>
              <a:t>were</a:t>
            </a:r>
            <a:r>
              <a:rPr lang="en-US" dirty="0">
                <a:solidFill>
                  <a:srgbClr val="000000"/>
                </a:solidFill>
                <a:effectLst/>
                <a:latin typeface="Bell MT" panose="02020503060305020303" pitchFamily="18" charset="77"/>
              </a:rPr>
              <a:t> Gentiles”: these phrases indicate that</a:t>
            </a:r>
          </a:p>
          <a:p>
            <a:pPr lvl="1"/>
            <a:r>
              <a:rPr lang="en-US" dirty="0">
                <a:solidFill>
                  <a:srgbClr val="000000"/>
                </a:solidFill>
                <a:effectLst/>
                <a:latin typeface="Bell MT" panose="02020503060305020303" pitchFamily="18" charset="77"/>
              </a:rPr>
              <a:t>Paul “thinks of the Corinthian Christians as Gentiles no longer”.22</a:t>
            </a:r>
          </a:p>
          <a:p>
            <a:pPr lvl="1"/>
            <a:endParaRPr lang="en-US" dirty="0">
              <a:solidFill>
                <a:srgbClr val="000000"/>
              </a:solidFill>
              <a:effectLst/>
              <a:latin typeface="Bell MT" panose="02020503060305020303" pitchFamily="18" charset="77"/>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Bell MT" panose="02020503060305020303" pitchFamily="18" charset="77"/>
              </a:rPr>
              <a:t>20 </a:t>
            </a:r>
            <a:r>
              <a:rPr lang="en-US" dirty="0">
                <a:solidFill>
                  <a:srgbClr val="000000"/>
                </a:solidFill>
                <a:effectLst/>
                <a:latin typeface="Times New Roman" panose="02020603050405020304" pitchFamily="18" charset="0"/>
              </a:rPr>
              <a:t>R.B. Hays, 1989, </a:t>
            </a:r>
            <a:r>
              <a:rPr lang="en-US" i="1" dirty="0">
                <a:solidFill>
                  <a:srgbClr val="000000"/>
                </a:solidFill>
                <a:effectLst/>
                <a:latin typeface="Times New Roman" panose="02020603050405020304" pitchFamily="18" charset="0"/>
              </a:rPr>
              <a:t>Echoes of Scripture in the Letters of Paul, </a:t>
            </a:r>
            <a:r>
              <a:rPr lang="en-US" dirty="0">
                <a:solidFill>
                  <a:srgbClr val="000000"/>
                </a:solidFill>
                <a:effectLst/>
                <a:latin typeface="Times New Roman" panose="02020603050405020304" pitchFamily="18" charset="0"/>
              </a:rPr>
              <a:t>Yale University Press, New Haven, p. 96</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Times New Roman" panose="02020603050405020304" pitchFamily="18" charset="0"/>
              </a:rPr>
              <a:t>21</a:t>
            </a:r>
            <a:r>
              <a:rPr lang="en-US" i="1" dirty="0">
                <a:solidFill>
                  <a:srgbClr val="000000"/>
                </a:solidFill>
                <a:effectLst/>
                <a:latin typeface="Times New Roman" panose="02020603050405020304" pitchFamily="18" charset="0"/>
              </a:rPr>
              <a:t> Ibid</a:t>
            </a:r>
            <a:r>
              <a:rPr lang="en-US" dirty="0">
                <a:solidFill>
                  <a:srgbClr val="000000"/>
                </a:solidFill>
                <a:effectLst/>
                <a:latin typeface="Times New Roman" panose="02020603050405020304" pitchFamily="18" charset="0"/>
              </a:rPr>
              <a:t>., p. 95.</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Times New Roman" panose="02020603050405020304" pitchFamily="18" charset="0"/>
              </a:rPr>
              <a:t>22</a:t>
            </a:r>
            <a:r>
              <a:rPr lang="en-US" i="1" dirty="0">
                <a:solidFill>
                  <a:srgbClr val="000000"/>
                </a:solidFill>
                <a:effectLst/>
                <a:latin typeface="Times New Roman" panose="02020603050405020304" pitchFamily="18" charset="0"/>
              </a:rPr>
              <a:t> Ibid</a:t>
            </a:r>
            <a:r>
              <a:rPr lang="en-US" dirty="0">
                <a:solidFill>
                  <a:srgbClr val="000000"/>
                </a:solidFill>
                <a:effectLst/>
                <a:latin typeface="Times New Roman" panose="02020603050405020304" pitchFamily="18" charset="0"/>
              </a:rPr>
              <a:t>., p. 96.</a:t>
            </a:r>
            <a:endParaRPr lang="en-US" dirty="0">
              <a:solidFill>
                <a:srgbClr val="000000"/>
              </a:solidFill>
              <a:effectLst/>
              <a:latin typeface="Bell MT" panose="02020503060305020303" pitchFamily="18" charset="77"/>
            </a:endParaRPr>
          </a:p>
          <a:p>
            <a:r>
              <a:rPr lang="en-US" dirty="0"/>
              <a:t>——————</a:t>
            </a:r>
          </a:p>
          <a:p>
            <a:r>
              <a:rPr lang="en-US" dirty="0"/>
              <a:t>But does Paul mean that the Corinthians were no longer Gentiles? The NAU, NIV, and NLT (among other translations) catch Paul's real meaning here that they were no longer "pagans." They certainly remained Gentiles. Jews will be Jews into eternity, as will Gentiles, even as our sexuality and physical characteristics will last into eternity, for these traits define our individuality. What Jesus has done is to make his Church composed of Jews and Gentiles, men and women, slave and free, etc. </a:t>
            </a:r>
            <a:r>
              <a:rPr lang="en-US"/>
              <a:t>not to eradicate these distinctions. </a:t>
            </a:r>
          </a:p>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343424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803069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496814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321621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1162323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128943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983404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extLst>
      <p:ext uri="{BB962C8B-B14F-4D97-AF65-F5344CB8AC3E}">
        <p14:creationId xmlns:p14="http://schemas.microsoft.com/office/powerpoint/2010/main" val="1998016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93091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126716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301595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7809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74528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68084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78156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34725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65259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350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192446855"/>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00092911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625210788"/>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391332414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4247532218"/>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770614145"/>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4103060646"/>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59594666"/>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491506483"/>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308715868"/>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585364612"/>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771852380"/>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24035805"/>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107865"/>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0146121"/>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1806963"/>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825933"/>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4749238"/>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218102"/>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347991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64044"/>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4053672"/>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48991"/>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909E7-270A-3944-8EAA-3289E31FF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7944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8BF1A-332C-4F44-9730-839614641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4336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DB216-EB64-924C-A635-73BA61A1E1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6810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23FEBE-0FB7-214B-80D6-19C3B18F8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7723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A3D2C0-B4E8-A640-9CD0-37F056EF9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97622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0E486A-7FD1-8145-B0D6-175DCA733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0138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166587-9B2F-4A40-984D-15B7D5E20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673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8785549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07E131-9EA4-CE43-A9A0-9C05BDEC06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982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BFF21F-B098-2047-A09E-2BD76629A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5259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FE6D2C-AE55-0247-8162-22EB17AC1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0657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BFA8E8-B545-8242-AF8C-638340DFC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0532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18823276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4213270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24809377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8176958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7179367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1800628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107273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8889877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23375924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5497603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20047144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905682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7"/>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40" y="2968632"/>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1" y="28956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1" name="Rectangle 9"/>
          <p:cNvSpPr>
            <a:spLocks noChangeArrowheads="1"/>
          </p:cNvSpPr>
          <p:nvPr/>
        </p:nvSpPr>
        <p:spPr bwMode="auto">
          <a:xfrm>
            <a:off x="635001" y="2438405"/>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2" name="Rectangle 15"/>
          <p:cNvSpPr>
            <a:spLocks noChangeArrowheads="1"/>
          </p:cNvSpPr>
          <p:nvPr/>
        </p:nvSpPr>
        <p:spPr bwMode="gray">
          <a:xfrm flipV="1">
            <a:off x="315929" y="3265496"/>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chemeClr val="bg2"/>
                </a:solidFill>
              </a:defRPr>
            </a:lvl1pPr>
          </a:lstStyle>
          <a:p>
            <a:pPr>
              <a:defRPr/>
            </a:pPr>
            <a:fld id="{8F2EB59A-266D-8E48-A524-7917C2F3FD31}" type="slidenum">
              <a:rPr lang="en-US"/>
              <a:pPr>
                <a:defRPr/>
              </a:pPr>
              <a:t>‹#›</a:t>
            </a:fld>
            <a:endParaRPr lang="en-US"/>
          </a:p>
        </p:txBody>
      </p:sp>
    </p:spTree>
    <p:extLst>
      <p:ext uri="{BB962C8B-B14F-4D97-AF65-F5344CB8AC3E}">
        <p14:creationId xmlns:p14="http://schemas.microsoft.com/office/powerpoint/2010/main" val="1166209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39A881F-8D20-FF4B-B899-DCE4FE0CD804}" type="slidenum">
              <a:rPr lang="en-US"/>
              <a:pPr>
                <a:defRPr/>
              </a:pPr>
              <a:t>‹#›</a:t>
            </a:fld>
            <a:endParaRPr lang="en-US"/>
          </a:p>
        </p:txBody>
      </p:sp>
    </p:spTree>
    <p:extLst>
      <p:ext uri="{BB962C8B-B14F-4D97-AF65-F5344CB8AC3E}">
        <p14:creationId xmlns:p14="http://schemas.microsoft.com/office/powerpoint/2010/main" val="13787162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FAE7ECA-FEC6-F34F-9468-5CB890AA102D}" type="slidenum">
              <a:rPr lang="en-US"/>
              <a:pPr>
                <a:defRPr/>
              </a:pPr>
              <a:t>‹#›</a:t>
            </a:fld>
            <a:endParaRPr lang="en-US"/>
          </a:p>
        </p:txBody>
      </p:sp>
    </p:spTree>
    <p:extLst>
      <p:ext uri="{BB962C8B-B14F-4D97-AF65-F5344CB8AC3E}">
        <p14:creationId xmlns:p14="http://schemas.microsoft.com/office/powerpoint/2010/main" val="35436602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56B7CA5-93D3-694C-9415-827BFF21411E}" type="slidenum">
              <a:rPr lang="en-US"/>
              <a:pPr>
                <a:defRPr/>
              </a:pPr>
              <a:t>‹#›</a:t>
            </a:fld>
            <a:endParaRPr lang="en-US"/>
          </a:p>
        </p:txBody>
      </p:sp>
    </p:spTree>
    <p:extLst>
      <p:ext uri="{BB962C8B-B14F-4D97-AF65-F5344CB8AC3E}">
        <p14:creationId xmlns:p14="http://schemas.microsoft.com/office/powerpoint/2010/main" val="27015520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9FF4B77C-FEBC-1041-9247-FFDC302FE894}" type="slidenum">
              <a:rPr lang="en-US"/>
              <a:pPr>
                <a:defRPr/>
              </a:pPr>
              <a:t>‹#›</a:t>
            </a:fld>
            <a:endParaRPr lang="en-US"/>
          </a:p>
        </p:txBody>
      </p:sp>
    </p:spTree>
    <p:extLst>
      <p:ext uri="{BB962C8B-B14F-4D97-AF65-F5344CB8AC3E}">
        <p14:creationId xmlns:p14="http://schemas.microsoft.com/office/powerpoint/2010/main" val="2918312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3267907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8252355C-75F6-7E4B-A0FE-C271CF7F226A}" type="slidenum">
              <a:rPr lang="en-US"/>
              <a:pPr>
                <a:defRPr/>
              </a:pPr>
              <a:t>‹#›</a:t>
            </a:fld>
            <a:endParaRPr lang="en-US"/>
          </a:p>
        </p:txBody>
      </p:sp>
    </p:spTree>
    <p:extLst>
      <p:ext uri="{BB962C8B-B14F-4D97-AF65-F5344CB8AC3E}">
        <p14:creationId xmlns:p14="http://schemas.microsoft.com/office/powerpoint/2010/main" val="26862908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8E18A7D7-646D-F742-818B-D7C51C339235}" type="slidenum">
              <a:rPr lang="en-US"/>
              <a:pPr>
                <a:defRPr/>
              </a:pPr>
              <a:t>‹#›</a:t>
            </a:fld>
            <a:endParaRPr lang="en-US"/>
          </a:p>
        </p:txBody>
      </p:sp>
    </p:spTree>
    <p:extLst>
      <p:ext uri="{BB962C8B-B14F-4D97-AF65-F5344CB8AC3E}">
        <p14:creationId xmlns:p14="http://schemas.microsoft.com/office/powerpoint/2010/main" val="38914997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88DCC31-6F85-3E4A-A8A9-C79D114B0431}" type="slidenum">
              <a:rPr lang="en-US"/>
              <a:pPr>
                <a:defRPr/>
              </a:pPr>
              <a:t>‹#›</a:t>
            </a:fld>
            <a:endParaRPr lang="en-US"/>
          </a:p>
        </p:txBody>
      </p:sp>
    </p:spTree>
    <p:extLst>
      <p:ext uri="{BB962C8B-B14F-4D97-AF65-F5344CB8AC3E}">
        <p14:creationId xmlns:p14="http://schemas.microsoft.com/office/powerpoint/2010/main" val="5731858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F9F4333-BE2D-EB4F-8EA8-6AD873D1FA29}" type="slidenum">
              <a:rPr lang="en-US"/>
              <a:pPr>
                <a:defRPr/>
              </a:pPr>
              <a:t>‹#›</a:t>
            </a:fld>
            <a:endParaRPr lang="en-US"/>
          </a:p>
        </p:txBody>
      </p:sp>
    </p:spTree>
    <p:extLst>
      <p:ext uri="{BB962C8B-B14F-4D97-AF65-F5344CB8AC3E}">
        <p14:creationId xmlns:p14="http://schemas.microsoft.com/office/powerpoint/2010/main" val="9572899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8201126-8A81-B141-8229-4058C8EF2591}" type="slidenum">
              <a:rPr lang="en-US"/>
              <a:pPr>
                <a:defRPr/>
              </a:pPr>
              <a:t>‹#›</a:t>
            </a:fld>
            <a:endParaRPr lang="en-US"/>
          </a:p>
        </p:txBody>
      </p:sp>
    </p:spTree>
    <p:extLst>
      <p:ext uri="{BB962C8B-B14F-4D97-AF65-F5344CB8AC3E}">
        <p14:creationId xmlns:p14="http://schemas.microsoft.com/office/powerpoint/2010/main" val="40144262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9" y="6175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566B233-E84F-154C-9F40-F03141577701}" type="slidenum">
              <a:rPr lang="en-US"/>
              <a:pPr>
                <a:defRPr/>
              </a:pPr>
              <a:t>‹#›</a:t>
            </a:fld>
            <a:endParaRPr lang="en-US"/>
          </a:p>
        </p:txBody>
      </p:sp>
    </p:spTree>
    <p:extLst>
      <p:ext uri="{BB962C8B-B14F-4D97-AF65-F5344CB8AC3E}">
        <p14:creationId xmlns:p14="http://schemas.microsoft.com/office/powerpoint/2010/main" val="8434358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A08BD-C136-944C-8759-62B93C18508F}" type="slidenum">
              <a:rPr lang="en-US"/>
              <a:pPr>
                <a:defRPr/>
              </a:pPr>
              <a:t>‹#›</a:t>
            </a:fld>
            <a:endParaRPr lang="en-US"/>
          </a:p>
        </p:txBody>
      </p:sp>
    </p:spTree>
    <p:extLst>
      <p:ext uri="{BB962C8B-B14F-4D97-AF65-F5344CB8AC3E}">
        <p14:creationId xmlns:p14="http://schemas.microsoft.com/office/powerpoint/2010/main" val="32722210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82B0E-A17B-A24D-817B-59F3DF4E418A}" type="slidenum">
              <a:rPr lang="en-US"/>
              <a:pPr>
                <a:defRPr/>
              </a:pPr>
              <a:t>‹#›</a:t>
            </a:fld>
            <a:endParaRPr lang="en-US"/>
          </a:p>
        </p:txBody>
      </p:sp>
    </p:spTree>
    <p:extLst>
      <p:ext uri="{BB962C8B-B14F-4D97-AF65-F5344CB8AC3E}">
        <p14:creationId xmlns:p14="http://schemas.microsoft.com/office/powerpoint/2010/main" val="17181715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20DED-CCF8-484F-8453-4E753EB6D972}" type="slidenum">
              <a:rPr lang="en-US"/>
              <a:pPr>
                <a:defRPr/>
              </a:pPr>
              <a:t>‹#›</a:t>
            </a:fld>
            <a:endParaRPr lang="en-US"/>
          </a:p>
        </p:txBody>
      </p:sp>
    </p:spTree>
    <p:extLst>
      <p:ext uri="{BB962C8B-B14F-4D97-AF65-F5344CB8AC3E}">
        <p14:creationId xmlns:p14="http://schemas.microsoft.com/office/powerpoint/2010/main" val="4256978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98471-DD71-7346-AD48-AA4D4EDC7CD5}" type="slidenum">
              <a:rPr lang="en-US"/>
              <a:pPr>
                <a:defRPr/>
              </a:pPr>
              <a:t>‹#›</a:t>
            </a:fld>
            <a:endParaRPr lang="en-US"/>
          </a:p>
        </p:txBody>
      </p:sp>
    </p:spTree>
    <p:extLst>
      <p:ext uri="{BB962C8B-B14F-4D97-AF65-F5344CB8AC3E}">
        <p14:creationId xmlns:p14="http://schemas.microsoft.com/office/powerpoint/2010/main" val="368325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2902545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A8DFA-D579-214E-AE0F-FC2264375004}" type="slidenum">
              <a:rPr lang="en-US"/>
              <a:pPr>
                <a:defRPr/>
              </a:pPr>
              <a:t>‹#›</a:t>
            </a:fld>
            <a:endParaRPr lang="en-US"/>
          </a:p>
        </p:txBody>
      </p:sp>
    </p:spTree>
    <p:extLst>
      <p:ext uri="{BB962C8B-B14F-4D97-AF65-F5344CB8AC3E}">
        <p14:creationId xmlns:p14="http://schemas.microsoft.com/office/powerpoint/2010/main" val="31223239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21C83-AB8C-DA48-A009-46061353D081}" type="slidenum">
              <a:rPr lang="en-US"/>
              <a:pPr>
                <a:defRPr/>
              </a:pPr>
              <a:t>‹#›</a:t>
            </a:fld>
            <a:endParaRPr lang="en-US"/>
          </a:p>
        </p:txBody>
      </p:sp>
    </p:spTree>
    <p:extLst>
      <p:ext uri="{BB962C8B-B14F-4D97-AF65-F5344CB8AC3E}">
        <p14:creationId xmlns:p14="http://schemas.microsoft.com/office/powerpoint/2010/main" val="10422163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02BC0D-FC90-914D-851D-001533FF51A7}" type="slidenum">
              <a:rPr lang="en-US"/>
              <a:pPr>
                <a:defRPr/>
              </a:pPr>
              <a:t>‹#›</a:t>
            </a:fld>
            <a:endParaRPr lang="en-US"/>
          </a:p>
        </p:txBody>
      </p:sp>
    </p:spTree>
    <p:extLst>
      <p:ext uri="{BB962C8B-B14F-4D97-AF65-F5344CB8AC3E}">
        <p14:creationId xmlns:p14="http://schemas.microsoft.com/office/powerpoint/2010/main" val="32451486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24C84-2CD6-4544-904C-858C34B2FB2C}" type="slidenum">
              <a:rPr lang="en-US"/>
              <a:pPr>
                <a:defRPr/>
              </a:pPr>
              <a:t>‹#›</a:t>
            </a:fld>
            <a:endParaRPr lang="en-US"/>
          </a:p>
        </p:txBody>
      </p:sp>
    </p:spTree>
    <p:extLst>
      <p:ext uri="{BB962C8B-B14F-4D97-AF65-F5344CB8AC3E}">
        <p14:creationId xmlns:p14="http://schemas.microsoft.com/office/powerpoint/2010/main" val="24823626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BA814-2A2B-7447-A5AF-190108241A4D}" type="slidenum">
              <a:rPr lang="en-US"/>
              <a:pPr>
                <a:defRPr/>
              </a:pPr>
              <a:t>‹#›</a:t>
            </a:fld>
            <a:endParaRPr lang="en-US"/>
          </a:p>
        </p:txBody>
      </p:sp>
    </p:spTree>
    <p:extLst>
      <p:ext uri="{BB962C8B-B14F-4D97-AF65-F5344CB8AC3E}">
        <p14:creationId xmlns:p14="http://schemas.microsoft.com/office/powerpoint/2010/main" val="12677824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DFB07-7652-4541-8ADD-E56DD667AFE3}" type="slidenum">
              <a:rPr lang="en-US"/>
              <a:pPr>
                <a:defRPr/>
              </a:pPr>
              <a:t>‹#›</a:t>
            </a:fld>
            <a:endParaRPr lang="en-US"/>
          </a:p>
        </p:txBody>
      </p:sp>
    </p:spTree>
    <p:extLst>
      <p:ext uri="{BB962C8B-B14F-4D97-AF65-F5344CB8AC3E}">
        <p14:creationId xmlns:p14="http://schemas.microsoft.com/office/powerpoint/2010/main" val="8832936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B2A-DA59-9E48-86E2-B04CC14403D8}" type="slidenum">
              <a:rPr lang="en-US"/>
              <a:pPr>
                <a:defRPr/>
              </a:pPr>
              <a:t>‹#›</a:t>
            </a:fld>
            <a:endParaRPr lang="en-US"/>
          </a:p>
        </p:txBody>
      </p:sp>
    </p:spTree>
    <p:extLst>
      <p:ext uri="{BB962C8B-B14F-4D97-AF65-F5344CB8AC3E}">
        <p14:creationId xmlns:p14="http://schemas.microsoft.com/office/powerpoint/2010/main" val="6962190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38266279"/>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8366757"/>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7268631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1336821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48689748"/>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7853316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8454385"/>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76023463"/>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75083489"/>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7056192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82200315"/>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5898939"/>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73141778"/>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3432196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0502106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8918769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26196696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42200549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13069092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19279969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21597004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2718396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12302651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27568695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240877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56340491"/>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40673810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241179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18470844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270992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784500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6991185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2535855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490366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1556139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222062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27028821"/>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64837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781212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7625805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410823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9022765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4877523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42594399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39538036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6927688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71389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662189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14691160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18858909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550498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36449115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42196230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20961389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9219896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8916053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2190285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A08BD-C136-944C-8759-62B93C18508F}" type="slidenum">
              <a:rPr lang="en-US"/>
              <a:pPr>
                <a:defRPr/>
              </a:pPr>
              <a:t>‹#›</a:t>
            </a:fld>
            <a:endParaRPr lang="en-US"/>
          </a:p>
        </p:txBody>
      </p:sp>
    </p:spTree>
    <p:extLst>
      <p:ext uri="{BB962C8B-B14F-4D97-AF65-F5344CB8AC3E}">
        <p14:creationId xmlns:p14="http://schemas.microsoft.com/office/powerpoint/2010/main" val="3029350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98546112"/>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82B0E-A17B-A24D-817B-59F3DF4E418A}" type="slidenum">
              <a:rPr lang="en-US"/>
              <a:pPr>
                <a:defRPr/>
              </a:pPr>
              <a:t>‹#›</a:t>
            </a:fld>
            <a:endParaRPr lang="en-US"/>
          </a:p>
        </p:txBody>
      </p:sp>
    </p:spTree>
    <p:extLst>
      <p:ext uri="{BB962C8B-B14F-4D97-AF65-F5344CB8AC3E}">
        <p14:creationId xmlns:p14="http://schemas.microsoft.com/office/powerpoint/2010/main" val="3694585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20DED-CCF8-484F-8453-4E753EB6D972}" type="slidenum">
              <a:rPr lang="en-US"/>
              <a:pPr>
                <a:defRPr/>
              </a:pPr>
              <a:t>‹#›</a:t>
            </a:fld>
            <a:endParaRPr lang="en-US"/>
          </a:p>
        </p:txBody>
      </p:sp>
    </p:spTree>
    <p:extLst>
      <p:ext uri="{BB962C8B-B14F-4D97-AF65-F5344CB8AC3E}">
        <p14:creationId xmlns:p14="http://schemas.microsoft.com/office/powerpoint/2010/main" val="217017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98471-DD71-7346-AD48-AA4D4EDC7CD5}" type="slidenum">
              <a:rPr lang="en-US"/>
              <a:pPr>
                <a:defRPr/>
              </a:pPr>
              <a:t>‹#›</a:t>
            </a:fld>
            <a:endParaRPr lang="en-US"/>
          </a:p>
        </p:txBody>
      </p:sp>
    </p:spTree>
    <p:extLst>
      <p:ext uri="{BB962C8B-B14F-4D97-AF65-F5344CB8AC3E}">
        <p14:creationId xmlns:p14="http://schemas.microsoft.com/office/powerpoint/2010/main" val="15637682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A8DFA-D579-214E-AE0F-FC2264375004}" type="slidenum">
              <a:rPr lang="en-US"/>
              <a:pPr>
                <a:defRPr/>
              </a:pPr>
              <a:t>‹#›</a:t>
            </a:fld>
            <a:endParaRPr lang="en-US"/>
          </a:p>
        </p:txBody>
      </p:sp>
    </p:spTree>
    <p:extLst>
      <p:ext uri="{BB962C8B-B14F-4D97-AF65-F5344CB8AC3E}">
        <p14:creationId xmlns:p14="http://schemas.microsoft.com/office/powerpoint/2010/main" val="5012868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21C83-AB8C-DA48-A009-46061353D081}" type="slidenum">
              <a:rPr lang="en-US"/>
              <a:pPr>
                <a:defRPr/>
              </a:pPr>
              <a:t>‹#›</a:t>
            </a:fld>
            <a:endParaRPr lang="en-US"/>
          </a:p>
        </p:txBody>
      </p:sp>
    </p:spTree>
    <p:extLst>
      <p:ext uri="{BB962C8B-B14F-4D97-AF65-F5344CB8AC3E}">
        <p14:creationId xmlns:p14="http://schemas.microsoft.com/office/powerpoint/2010/main" val="32448255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02BC0D-FC90-914D-851D-001533FF51A7}" type="slidenum">
              <a:rPr lang="en-US"/>
              <a:pPr>
                <a:defRPr/>
              </a:pPr>
              <a:t>‹#›</a:t>
            </a:fld>
            <a:endParaRPr lang="en-US"/>
          </a:p>
        </p:txBody>
      </p:sp>
    </p:spTree>
    <p:extLst>
      <p:ext uri="{BB962C8B-B14F-4D97-AF65-F5344CB8AC3E}">
        <p14:creationId xmlns:p14="http://schemas.microsoft.com/office/powerpoint/2010/main" val="11202002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24C84-2CD6-4544-904C-858C34B2FB2C}" type="slidenum">
              <a:rPr lang="en-US"/>
              <a:pPr>
                <a:defRPr/>
              </a:pPr>
              <a:t>‹#›</a:t>
            </a:fld>
            <a:endParaRPr lang="en-US"/>
          </a:p>
        </p:txBody>
      </p:sp>
    </p:spTree>
    <p:extLst>
      <p:ext uri="{BB962C8B-B14F-4D97-AF65-F5344CB8AC3E}">
        <p14:creationId xmlns:p14="http://schemas.microsoft.com/office/powerpoint/2010/main" val="30614628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BA814-2A2B-7447-A5AF-190108241A4D}" type="slidenum">
              <a:rPr lang="en-US"/>
              <a:pPr>
                <a:defRPr/>
              </a:pPr>
              <a:t>‹#›</a:t>
            </a:fld>
            <a:endParaRPr lang="en-US"/>
          </a:p>
        </p:txBody>
      </p:sp>
    </p:spTree>
    <p:extLst>
      <p:ext uri="{BB962C8B-B14F-4D97-AF65-F5344CB8AC3E}">
        <p14:creationId xmlns:p14="http://schemas.microsoft.com/office/powerpoint/2010/main" val="19946533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DFB07-7652-4541-8ADD-E56DD667AFE3}" type="slidenum">
              <a:rPr lang="en-US"/>
              <a:pPr>
                <a:defRPr/>
              </a:pPr>
              <a:t>‹#›</a:t>
            </a:fld>
            <a:endParaRPr lang="en-US"/>
          </a:p>
        </p:txBody>
      </p:sp>
    </p:spTree>
    <p:extLst>
      <p:ext uri="{BB962C8B-B14F-4D97-AF65-F5344CB8AC3E}">
        <p14:creationId xmlns:p14="http://schemas.microsoft.com/office/powerpoint/2010/main" val="14576243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B2A-DA59-9E48-86E2-B04CC14403D8}" type="slidenum">
              <a:rPr lang="en-US"/>
              <a:pPr>
                <a:defRPr/>
              </a:pPr>
              <a:t>‹#›</a:t>
            </a:fld>
            <a:endParaRPr lang="en-US"/>
          </a:p>
        </p:txBody>
      </p:sp>
    </p:spTree>
    <p:extLst>
      <p:ext uri="{BB962C8B-B14F-4D97-AF65-F5344CB8AC3E}">
        <p14:creationId xmlns:p14="http://schemas.microsoft.com/office/powerpoint/2010/main" val="423525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09795054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26424211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14472727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39706600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22757288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104956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12130874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13743459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37299920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18029197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1787922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15384364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144155411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42233FB-707B-6048-A73D-97A2DAB9699E}" type="slidenum">
              <a:rPr lang="en-US"/>
              <a:pPr>
                <a:defRPr/>
              </a:pPr>
              <a:t>‹#›</a:t>
            </a:fld>
            <a:endParaRPr lang="en-US"/>
          </a:p>
        </p:txBody>
      </p:sp>
    </p:spTree>
    <p:extLst>
      <p:ext uri="{BB962C8B-B14F-4D97-AF65-F5344CB8AC3E}">
        <p14:creationId xmlns:p14="http://schemas.microsoft.com/office/powerpoint/2010/main" val="28960160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06A7631-1077-744E-AA52-4D2F12111D5C}"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006182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24FBC69-F53F-974D-85EE-167272C74B6F}"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1251858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9659E4B-38AF-C041-B4C7-DAEE48947882}"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57025385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Slide Number Placeholder 7"/>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53FD81D-DA66-6841-92AF-831566E542D2}" type="slidenum">
              <a:rPr lang="en-US"/>
              <a:pPr>
                <a:defRPr/>
              </a:pPr>
              <a:t>‹#›</a:t>
            </a:fld>
            <a:endParaRPr lang="en-US"/>
          </a:p>
        </p:txBody>
      </p:sp>
      <p:sp>
        <p:nvSpPr>
          <p:cNvPr id="9" name="Footer Placeholder 8"/>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803227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Slide Number Placeholder 3"/>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D03CD07-7DC6-9547-BF97-B73AF2ECB0F4}" type="slidenum">
              <a:rPr lang="en-US"/>
              <a:pPr>
                <a:defRPr/>
              </a:pPr>
              <a:t>‹#›</a:t>
            </a:fld>
            <a:endParaRPr lang="en-US"/>
          </a:p>
        </p:txBody>
      </p:sp>
      <p:sp>
        <p:nvSpPr>
          <p:cNvPr id="5" name="Footer Placeholder 4"/>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3281751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Slide Number Placeholder 2"/>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E0FFF87-5603-674A-88A5-69DF3158A66F}" type="slidenum">
              <a:rPr lang="en-US"/>
              <a:pPr>
                <a:defRPr/>
              </a:pPr>
              <a:t>‹#›</a:t>
            </a:fld>
            <a:endParaRPr lang="en-US"/>
          </a:p>
        </p:txBody>
      </p:sp>
      <p:sp>
        <p:nvSpPr>
          <p:cNvPr id="4" name="Footer Placeholder 3"/>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7168608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58594EF-7FF9-0A4F-BC04-F00B4BCF9AEB}"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36751930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4C0A949-EB04-B744-9D00-D2EE4ADEDC10}"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241432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3" name="Slide Number Placeholder 2"/>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6DF3E9D-496B-D34A-9BF3-817F838176A2}" type="slidenum">
              <a:rPr lang="en-US"/>
              <a:pPr>
                <a:defRPr/>
              </a:pPr>
              <a:t>‹#›</a:t>
            </a:fld>
            <a:endParaRPr lang="en-US"/>
          </a:p>
        </p:txBody>
      </p:sp>
      <p:sp>
        <p:nvSpPr>
          <p:cNvPr id="4" name="Footer Placeholder 3"/>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5606603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DE656E5-7769-7E4A-AD3F-616EAFE38043}"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6013450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002E6C0-6DBB-A24E-9DCB-7C8E7F6500C9}"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2837530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Slide Number Placeholder 6"/>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F66692C-5451-BE41-A91B-447FE5493034}" type="slidenum">
              <a:rPr lang="en-US"/>
              <a:pPr>
                <a:defRPr/>
              </a:pPr>
              <a:t>‹#›</a:t>
            </a:fld>
            <a:endParaRPr lang="en-US"/>
          </a:p>
        </p:txBody>
      </p:sp>
      <p:sp>
        <p:nvSpPr>
          <p:cNvPr id="8" name="Footer Placeholder 7"/>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8097975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822230594"/>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779827755"/>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3640904412"/>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836588757"/>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2402029291"/>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3785289298"/>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601938787"/>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687944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984404878"/>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2083560614"/>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2843341164"/>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2926884881"/>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709375902"/>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5138667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755184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633904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29337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79650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437676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275765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95734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50708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696652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238864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6487972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4210223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1169149-D4B7-4E46-A5FB-39C1580BB6CE}" type="slidenum">
              <a:rPr lang="en-GB"/>
              <a:pPr>
                <a:defRPr/>
              </a:pPr>
              <a:t>‹#›</a:t>
            </a:fld>
            <a:endParaRPr lang="en-GB"/>
          </a:p>
        </p:txBody>
      </p:sp>
    </p:spTree>
    <p:extLst>
      <p:ext uri="{BB962C8B-B14F-4D97-AF65-F5344CB8AC3E}">
        <p14:creationId xmlns:p14="http://schemas.microsoft.com/office/powerpoint/2010/main" val="10864747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pPr>
                <a:defRPr/>
              </a:pPr>
              <a:t>‹#›</a:t>
            </a:fld>
            <a:endParaRPr lang="en-GB"/>
          </a:p>
        </p:txBody>
      </p:sp>
    </p:spTree>
    <p:extLst>
      <p:ext uri="{BB962C8B-B14F-4D97-AF65-F5344CB8AC3E}">
        <p14:creationId xmlns:p14="http://schemas.microsoft.com/office/powerpoint/2010/main" val="412807470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C2D915F-AEA3-D543-8CC5-F86E0C75E5FF}" type="slidenum">
              <a:rPr lang="en-GB"/>
              <a:pPr>
                <a:defRPr/>
              </a:pPr>
              <a:t>‹#›</a:t>
            </a:fld>
            <a:endParaRPr lang="en-GB"/>
          </a:p>
        </p:txBody>
      </p:sp>
    </p:spTree>
    <p:extLst>
      <p:ext uri="{BB962C8B-B14F-4D97-AF65-F5344CB8AC3E}">
        <p14:creationId xmlns:p14="http://schemas.microsoft.com/office/powerpoint/2010/main" val="1928530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541491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7631007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7714840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685918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7530807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799430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943454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333107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229925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2477664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1928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3746051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29674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5732482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0664690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33" indent="0" algn="ctr">
              <a:buNone/>
              <a:defRPr/>
            </a:lvl2pPr>
            <a:lvl3pPr marL="913865" indent="0" algn="ctr">
              <a:buNone/>
              <a:defRPr/>
            </a:lvl3pPr>
            <a:lvl4pPr marL="1370799" indent="0" algn="ctr">
              <a:buNone/>
              <a:defRPr/>
            </a:lvl4pPr>
            <a:lvl5pPr marL="1827731" indent="0" algn="ctr">
              <a:buNone/>
              <a:defRPr/>
            </a:lvl5pPr>
            <a:lvl6pPr marL="2284665" indent="0" algn="ctr">
              <a:buNone/>
              <a:defRPr/>
            </a:lvl6pPr>
            <a:lvl7pPr marL="2741596" indent="0" algn="ctr">
              <a:buNone/>
              <a:defRPr/>
            </a:lvl7pPr>
            <a:lvl8pPr marL="3198530" indent="0" algn="ctr">
              <a:buNone/>
              <a:defRPr/>
            </a:lvl8pPr>
            <a:lvl9pPr marL="365546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944852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4702640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194422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170474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403657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963989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95831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168207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0879703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0652049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499695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657204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pPr>
                <a:defRPr/>
              </a:pPr>
              <a:t>‹#›</a:t>
            </a:fld>
            <a:endParaRPr lang="en-US"/>
          </a:p>
        </p:txBody>
      </p:sp>
    </p:spTree>
    <p:extLst>
      <p:ext uri="{BB962C8B-B14F-4D97-AF65-F5344CB8AC3E}">
        <p14:creationId xmlns:p14="http://schemas.microsoft.com/office/powerpoint/2010/main" val="277249196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60608012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CDB55BF1-04A1-0E44-B6EB-F539A426E62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32365494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7E2B0C99-C7EA-BB4C-BE02-2B06408E7F2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685366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p:txBody>
          <a:bodyPr/>
          <a:lstStyle>
            <a:lvl1pPr defTabSz="914400">
              <a:defRPr/>
            </a:lvl1pPr>
          </a:lstStyle>
          <a:p>
            <a:pPr>
              <a:defRPr/>
            </a:pPr>
            <a:fld id="{D8A6A188-98EC-504C-9CB2-2A422D09604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6855343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p:txBody>
          <a:bodyPr/>
          <a:lstStyle>
            <a:lvl1pPr defTabSz="914400">
              <a:defRPr/>
            </a:lvl1pPr>
          </a:lstStyle>
          <a:p>
            <a:pPr>
              <a:defRPr/>
            </a:pPr>
            <a:fld id="{3B23685B-6C0D-0C4D-A019-0E88C973B3E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960272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626287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p:txBody>
          <a:bodyPr/>
          <a:lstStyle>
            <a:lvl1pPr defTabSz="914400">
              <a:defRPr/>
            </a:lvl1pPr>
          </a:lstStyle>
          <a:p>
            <a:pPr>
              <a:defRPr/>
            </a:pPr>
            <a:fld id="{8D2130B3-66A1-8F48-B8D9-3514447119B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1061066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p:txBody>
          <a:bodyPr/>
          <a:lstStyle>
            <a:lvl1pPr defTabSz="914400">
              <a:defRPr/>
            </a:lvl1pPr>
          </a:lstStyle>
          <a:p>
            <a:pPr>
              <a:defRPr/>
            </a:pPr>
            <a:fld id="{A6C3D205-0FEF-6E46-9F7A-C968183056BB}"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24771931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p:txBody>
          <a:bodyPr/>
          <a:lstStyle>
            <a:lvl1pPr defTabSz="914400">
              <a:defRPr/>
            </a:lvl1pPr>
          </a:lstStyle>
          <a:p>
            <a:pPr>
              <a:defRPr/>
            </a:pPr>
            <a:fld id="{4B8B9EDD-DC21-9B42-8B9B-003278F59877}"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0772263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a:lvl1pPr>
          </a:lstStyle>
          <a:p>
            <a:pPr>
              <a:defRPr/>
            </a:pPr>
            <a:fld id="{1DE86E98-5F95-954E-A985-C2D7290C202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87126839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a:lvl1pPr>
          </a:lstStyle>
          <a:p>
            <a:pPr>
              <a:defRPr/>
            </a:pPr>
            <a:fld id="{87EB8EC7-57EF-FD42-972F-86CD66D3DDF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5557993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398F9483-D875-BA48-8DD6-DD433D19107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09384051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75AF1276-F191-7C4C-A74E-FD994075D90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9020413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113252683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95640644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1800170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2618515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41917984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383191648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32855797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9869027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426409822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38952556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41692872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36118993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112271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354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152061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8513611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5050398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23840617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9657057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9966652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97941618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017708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6057895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6750975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61462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522674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6917552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2182749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8395153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26549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3506083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520404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3712618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8755113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652927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04845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670736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9321910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983520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3235100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301863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63806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9522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12348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445920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31511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8087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6736495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2086615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59292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82902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51AB926-81C8-CF48-8440-286DE1647362}" type="slidenum">
              <a:rPr lang="en-US"/>
              <a:pPr>
                <a:defRPr/>
              </a:pPr>
              <a:t>‹#›</a:t>
            </a:fld>
            <a:endParaRPr lang="en-US"/>
          </a:p>
        </p:txBody>
      </p:sp>
    </p:spTree>
    <p:extLst>
      <p:ext uri="{BB962C8B-B14F-4D97-AF65-F5344CB8AC3E}">
        <p14:creationId xmlns:p14="http://schemas.microsoft.com/office/powerpoint/2010/main" val="113282612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D84A01-67DF-3D42-92E2-625EB8D0F9EE}" type="slidenum">
              <a:rPr lang="en-US"/>
              <a:pPr>
                <a:defRPr/>
              </a:pPr>
              <a:t>‹#›</a:t>
            </a:fld>
            <a:endParaRPr lang="en-US"/>
          </a:p>
        </p:txBody>
      </p:sp>
    </p:spTree>
    <p:extLst>
      <p:ext uri="{BB962C8B-B14F-4D97-AF65-F5344CB8AC3E}">
        <p14:creationId xmlns:p14="http://schemas.microsoft.com/office/powerpoint/2010/main" val="2967257545"/>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655FF6-AFB2-EF49-BDB1-36C351439821}" type="slidenum">
              <a:rPr lang="en-US"/>
              <a:pPr>
                <a:defRPr/>
              </a:pPr>
              <a:t>‹#›</a:t>
            </a:fld>
            <a:endParaRPr lang="en-US"/>
          </a:p>
        </p:txBody>
      </p:sp>
    </p:spTree>
    <p:extLst>
      <p:ext uri="{BB962C8B-B14F-4D97-AF65-F5344CB8AC3E}">
        <p14:creationId xmlns:p14="http://schemas.microsoft.com/office/powerpoint/2010/main" val="3899322373"/>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62B26E0-A544-D040-A8D5-7EAD45919542}" type="slidenum">
              <a:rPr lang="en-US"/>
              <a:pPr>
                <a:defRPr/>
              </a:pPr>
              <a:t>‹#›</a:t>
            </a:fld>
            <a:endParaRPr lang="en-US"/>
          </a:p>
        </p:txBody>
      </p:sp>
    </p:spTree>
    <p:extLst>
      <p:ext uri="{BB962C8B-B14F-4D97-AF65-F5344CB8AC3E}">
        <p14:creationId xmlns:p14="http://schemas.microsoft.com/office/powerpoint/2010/main" val="2211655991"/>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318AEAD-4197-B146-9E49-7279BF0749FF}" type="slidenum">
              <a:rPr lang="en-US"/>
              <a:pPr>
                <a:defRPr/>
              </a:pPr>
              <a:t>‹#›</a:t>
            </a:fld>
            <a:endParaRPr lang="en-US"/>
          </a:p>
        </p:txBody>
      </p:sp>
    </p:spTree>
    <p:extLst>
      <p:ext uri="{BB962C8B-B14F-4D97-AF65-F5344CB8AC3E}">
        <p14:creationId xmlns:p14="http://schemas.microsoft.com/office/powerpoint/2010/main" val="288354350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6A9B96-4652-6540-A992-56161E1CA7E3}" type="slidenum">
              <a:rPr lang="en-US"/>
              <a:pPr>
                <a:defRPr/>
              </a:pPr>
              <a:t>‹#›</a:t>
            </a:fld>
            <a:endParaRPr lang="en-US"/>
          </a:p>
        </p:txBody>
      </p:sp>
    </p:spTree>
    <p:extLst>
      <p:ext uri="{BB962C8B-B14F-4D97-AF65-F5344CB8AC3E}">
        <p14:creationId xmlns:p14="http://schemas.microsoft.com/office/powerpoint/2010/main" val="4060660473"/>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224D864-976D-774E-98EE-7DB0266BBF71}" type="slidenum">
              <a:rPr lang="en-US"/>
              <a:pPr>
                <a:defRPr/>
              </a:pPr>
              <a:t>‹#›</a:t>
            </a:fld>
            <a:endParaRPr lang="en-US"/>
          </a:p>
        </p:txBody>
      </p:sp>
    </p:spTree>
    <p:extLst>
      <p:ext uri="{BB962C8B-B14F-4D97-AF65-F5344CB8AC3E}">
        <p14:creationId xmlns:p14="http://schemas.microsoft.com/office/powerpoint/2010/main" val="383834035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54662033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6DD4F99-E504-5345-8B2F-68BD126DAC31}" type="slidenum">
              <a:rPr lang="en-US"/>
              <a:pPr>
                <a:defRPr/>
              </a:pPr>
              <a:t>‹#›</a:t>
            </a:fld>
            <a:endParaRPr lang="en-US"/>
          </a:p>
        </p:txBody>
      </p:sp>
    </p:spTree>
    <p:extLst>
      <p:ext uri="{BB962C8B-B14F-4D97-AF65-F5344CB8AC3E}">
        <p14:creationId xmlns:p14="http://schemas.microsoft.com/office/powerpoint/2010/main" val="360516209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AC01CF-AA2E-244D-8141-3E05F23BB28F}" type="slidenum">
              <a:rPr lang="en-US"/>
              <a:pPr>
                <a:defRPr/>
              </a:pPr>
              <a:t>‹#›</a:t>
            </a:fld>
            <a:endParaRPr lang="en-US"/>
          </a:p>
        </p:txBody>
      </p:sp>
    </p:spTree>
    <p:extLst>
      <p:ext uri="{BB962C8B-B14F-4D97-AF65-F5344CB8AC3E}">
        <p14:creationId xmlns:p14="http://schemas.microsoft.com/office/powerpoint/2010/main" val="2550790492"/>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2566844-59E8-904A-B813-5006D8A8E284}" type="slidenum">
              <a:rPr lang="en-US"/>
              <a:pPr>
                <a:defRPr/>
              </a:pPr>
              <a:t>‹#›</a:t>
            </a:fld>
            <a:endParaRPr lang="en-US"/>
          </a:p>
        </p:txBody>
      </p:sp>
    </p:spTree>
    <p:extLst>
      <p:ext uri="{BB962C8B-B14F-4D97-AF65-F5344CB8AC3E}">
        <p14:creationId xmlns:p14="http://schemas.microsoft.com/office/powerpoint/2010/main" val="1033246573"/>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4348059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0010687"/>
      </p:ext>
    </p:extLst>
  </p:cSld>
  <p:clrMapOvr>
    <a:masterClrMapping/>
  </p:clrMapOvr>
  <p:transition>
    <p:wheel spokes="0"/>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141145"/>
      </p:ext>
    </p:extLst>
  </p:cSld>
  <p:clrMapOvr>
    <a:masterClrMapping/>
  </p:clrMapOvr>
  <p:transition>
    <p:wheel spokes="0"/>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04528717"/>
      </p:ext>
    </p:extLst>
  </p:cSld>
  <p:clrMapOvr>
    <a:masterClrMapping/>
  </p:clrMapOvr>
  <p:transition>
    <p:wheel spokes="0"/>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402936"/>
      </p:ext>
    </p:extLst>
  </p:cSld>
  <p:clrMapOvr>
    <a:masterClrMapping/>
  </p:clrMapOvr>
  <p:transition>
    <p:wheel spokes="0"/>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23473"/>
      </p:ext>
    </p:extLst>
  </p:cSld>
  <p:clrMapOvr>
    <a:masterClrMapping/>
  </p:clrMapOvr>
  <p:transition>
    <p:wheel spokes="0"/>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23236896"/>
      </p:ext>
    </p:extLst>
  </p:cSld>
  <p:clrMapOvr>
    <a:masterClrMapping/>
  </p:clrMapOvr>
  <p:transition>
    <p:wheel spokes="0"/>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265579014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080988"/>
      </p:ext>
    </p:extLst>
  </p:cSld>
  <p:clrMapOvr>
    <a:masterClrMapping/>
  </p:clrMapOvr>
  <p:transition>
    <p:wheel spokes="0"/>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3737673"/>
      </p:ext>
    </p:extLst>
  </p:cSld>
  <p:clrMapOvr>
    <a:masterClrMapping/>
  </p:clrMapOvr>
  <p:transition>
    <p:wheel spokes="0"/>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9589596"/>
      </p:ext>
    </p:extLst>
  </p:cSld>
  <p:clrMapOvr>
    <a:masterClrMapping/>
  </p:clrMapOvr>
  <p:transition>
    <p:wheel spokes="0"/>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611924"/>
      </p:ext>
    </p:extLst>
  </p:cSld>
  <p:clrMapOvr>
    <a:masterClrMapping/>
  </p:clrMapOvr>
  <p:transition>
    <p:wheel spokes="0"/>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041978"/>
      </p:ext>
    </p:extLst>
  </p:cSld>
  <p:clrMapOvr>
    <a:masterClrMapping/>
  </p:clrMapOvr>
  <p:transition>
    <p:wheel spokes="0"/>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082354"/>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56481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429192"/>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366687"/>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7016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369623040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65861"/>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17048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7096547"/>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10758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578097"/>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9549"/>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1/23/24</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248211233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416191973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354871870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2285138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1474541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89200702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364200751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400337720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111423422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296092306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107464671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256610926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224811074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098443933"/>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79059714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134032572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673001834"/>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3653868401"/>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302988706"/>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1281274624"/>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3008017601"/>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3159545080"/>
      </p:ext>
    </p:extLst>
  </p:cSld>
  <p:clrMapOvr>
    <a:masterClrMapping/>
  </p:clrMapOvr>
  <p:transition spd="med">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540363285"/>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490712963"/>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21756974"/>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24012377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128182818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0387C0F-7843-C647-91B0-A48F65BEEBCC}" type="slidenum">
              <a:rPr kumimoji="0" lang="en-US" altLang="zh-TW" sz="1800" b="0" i="0" u="none" strike="noStrike" kern="1200" cap="none" spc="0" normalizeH="0" baseline="0" noProof="0">
                <a:ln>
                  <a:noFill/>
                </a:ln>
                <a:solidFill>
                  <a:srgbClr val="000000"/>
                </a:solidFill>
                <a:effectLst/>
                <a:uLnTx/>
                <a:uFillTx/>
                <a:latin typeface="Arial" charset="0"/>
                <a:ea typeface="新細明體"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TW" sz="1800" b="0" i="0" u="none" strike="noStrike" kern="1200" cap="none" spc="0" normalizeH="0" baseline="0" noProof="0">
              <a:ln>
                <a:noFill/>
              </a:ln>
              <a:solidFill>
                <a:srgbClr val="000000"/>
              </a:solidFill>
              <a:effectLst/>
              <a:uLnTx/>
              <a:uFillTx/>
              <a:latin typeface="Arial" charset="0"/>
              <a:ea typeface="新細明體" charset="0"/>
            </a:endParaRPr>
          </a:p>
        </p:txBody>
      </p:sp>
    </p:spTree>
    <p:extLst>
      <p:ext uri="{BB962C8B-B14F-4D97-AF65-F5344CB8AC3E}">
        <p14:creationId xmlns:p14="http://schemas.microsoft.com/office/powerpoint/2010/main" val="48611349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3324888608"/>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pPr>
                <a:defRPr/>
              </a:pPr>
              <a:t>‹#›</a:t>
            </a:fld>
            <a:endParaRPr lang="en-US"/>
          </a:p>
        </p:txBody>
      </p:sp>
    </p:spTree>
    <p:extLst>
      <p:ext uri="{BB962C8B-B14F-4D97-AF65-F5344CB8AC3E}">
        <p14:creationId xmlns:p14="http://schemas.microsoft.com/office/powerpoint/2010/main" val="11285419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pPr>
                <a:defRPr/>
              </a:pPr>
              <a:t>‹#›</a:t>
            </a:fld>
            <a:endParaRPr lang="en-US"/>
          </a:p>
        </p:txBody>
      </p:sp>
    </p:spTree>
    <p:extLst>
      <p:ext uri="{BB962C8B-B14F-4D97-AF65-F5344CB8AC3E}">
        <p14:creationId xmlns:p14="http://schemas.microsoft.com/office/powerpoint/2010/main" val="75668813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pPr>
                <a:defRPr/>
              </a:pPr>
              <a:t>‹#›</a:t>
            </a:fld>
            <a:endParaRPr lang="en-US"/>
          </a:p>
        </p:txBody>
      </p:sp>
    </p:spTree>
    <p:extLst>
      <p:ext uri="{BB962C8B-B14F-4D97-AF65-F5344CB8AC3E}">
        <p14:creationId xmlns:p14="http://schemas.microsoft.com/office/powerpoint/2010/main" val="93227380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pPr>
                <a:defRPr/>
              </a:pPr>
              <a:t>‹#›</a:t>
            </a:fld>
            <a:endParaRPr lang="en-US"/>
          </a:p>
        </p:txBody>
      </p:sp>
    </p:spTree>
    <p:extLst>
      <p:ext uri="{BB962C8B-B14F-4D97-AF65-F5344CB8AC3E}">
        <p14:creationId xmlns:p14="http://schemas.microsoft.com/office/powerpoint/2010/main" val="19431584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pPr>
                <a:defRPr/>
              </a:pPr>
              <a:t>‹#›</a:t>
            </a:fld>
            <a:endParaRPr lang="en-US"/>
          </a:p>
        </p:txBody>
      </p:sp>
    </p:spTree>
    <p:extLst>
      <p:ext uri="{BB962C8B-B14F-4D97-AF65-F5344CB8AC3E}">
        <p14:creationId xmlns:p14="http://schemas.microsoft.com/office/powerpoint/2010/main" val="257768942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pPr>
                <a:defRPr/>
              </a:pPr>
              <a:t>‹#›</a:t>
            </a:fld>
            <a:endParaRPr lang="en-US"/>
          </a:p>
        </p:txBody>
      </p:sp>
    </p:spTree>
    <p:extLst>
      <p:ext uri="{BB962C8B-B14F-4D97-AF65-F5344CB8AC3E}">
        <p14:creationId xmlns:p14="http://schemas.microsoft.com/office/powerpoint/2010/main" val="351543385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pPr>
                <a:defRPr/>
              </a:pPr>
              <a:t>‹#›</a:t>
            </a:fld>
            <a:endParaRPr lang="en-US"/>
          </a:p>
        </p:txBody>
      </p:sp>
    </p:spTree>
    <p:extLst>
      <p:ext uri="{BB962C8B-B14F-4D97-AF65-F5344CB8AC3E}">
        <p14:creationId xmlns:p14="http://schemas.microsoft.com/office/powerpoint/2010/main" val="86749332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pPr>
                <a:defRPr/>
              </a:pPr>
              <a:t>‹#›</a:t>
            </a:fld>
            <a:endParaRPr lang="en-US"/>
          </a:p>
        </p:txBody>
      </p:sp>
    </p:spTree>
    <p:extLst>
      <p:ext uri="{BB962C8B-B14F-4D97-AF65-F5344CB8AC3E}">
        <p14:creationId xmlns:p14="http://schemas.microsoft.com/office/powerpoint/2010/main" val="1045668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201327223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pPr>
                <a:defRPr/>
              </a:pPr>
              <a:t>‹#›</a:t>
            </a:fld>
            <a:endParaRPr lang="en-US"/>
          </a:p>
        </p:txBody>
      </p:sp>
    </p:spTree>
    <p:extLst>
      <p:ext uri="{BB962C8B-B14F-4D97-AF65-F5344CB8AC3E}">
        <p14:creationId xmlns:p14="http://schemas.microsoft.com/office/powerpoint/2010/main" val="294744108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pPr>
                <a:defRPr/>
              </a:pPr>
              <a:t>‹#›</a:t>
            </a:fld>
            <a:endParaRPr lang="en-US"/>
          </a:p>
        </p:txBody>
      </p:sp>
    </p:spTree>
    <p:extLst>
      <p:ext uri="{BB962C8B-B14F-4D97-AF65-F5344CB8AC3E}">
        <p14:creationId xmlns:p14="http://schemas.microsoft.com/office/powerpoint/2010/main" val="26570722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pPr>
                <a:defRPr/>
              </a:pPr>
              <a:t>‹#›</a:t>
            </a:fld>
            <a:endParaRPr lang="en-US"/>
          </a:p>
        </p:txBody>
      </p:sp>
    </p:spTree>
    <p:extLst>
      <p:ext uri="{BB962C8B-B14F-4D97-AF65-F5344CB8AC3E}">
        <p14:creationId xmlns:p14="http://schemas.microsoft.com/office/powerpoint/2010/main" val="42882172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297997094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14916672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425948666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166083747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419392792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182482613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2403091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359345640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192837922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194930900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84931019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344284571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409512086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0347819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37814339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168597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1033236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22258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237378267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8635663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163785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55538706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7640849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7411071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BA522D4B-6703-1A45-91BF-A4ED53BDE418}" type="slidenum">
              <a:rPr lang="en-US"/>
              <a:pPr>
                <a:defRPr/>
              </a:pPr>
              <a:t>‹#›</a:t>
            </a:fld>
            <a:endParaRPr lang="en-US"/>
          </a:p>
        </p:txBody>
      </p:sp>
    </p:spTree>
    <p:extLst>
      <p:ext uri="{BB962C8B-B14F-4D97-AF65-F5344CB8AC3E}">
        <p14:creationId xmlns:p14="http://schemas.microsoft.com/office/powerpoint/2010/main" val="1648469922"/>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BB1E45-08D8-1442-8C0A-1DEA0D8B57F5}" type="slidenum">
              <a:rPr lang="en-US"/>
              <a:pPr>
                <a:defRPr/>
              </a:pPr>
              <a:t>‹#›</a:t>
            </a:fld>
            <a:endParaRPr lang="en-US"/>
          </a:p>
        </p:txBody>
      </p:sp>
    </p:spTree>
    <p:extLst>
      <p:ext uri="{BB962C8B-B14F-4D97-AF65-F5344CB8AC3E}">
        <p14:creationId xmlns:p14="http://schemas.microsoft.com/office/powerpoint/2010/main" val="72032543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1485474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167394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8859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4857551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9596180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110429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5833184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4741879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7166642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4459942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8739607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850067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3860458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61368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223415419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a:xfrm>
            <a:off x="6553200" y="6248400"/>
            <a:ext cx="2133600" cy="476250"/>
          </a:xfrm>
          <a:prstGeom prst="rect">
            <a:avLst/>
          </a:prstGeom>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100432581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0C252A8-0F79-E046-96E6-71EC696C4D84}" type="slidenum">
              <a:rPr lang="en-GB"/>
              <a:pPr>
                <a:defRPr/>
              </a:pPr>
              <a:t>‹#›</a:t>
            </a:fld>
            <a:endParaRPr lang="en-GB"/>
          </a:p>
        </p:txBody>
      </p:sp>
    </p:spTree>
    <p:extLst>
      <p:ext uri="{BB962C8B-B14F-4D97-AF65-F5344CB8AC3E}">
        <p14:creationId xmlns:p14="http://schemas.microsoft.com/office/powerpoint/2010/main" val="391458491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B66A5CF-E060-CB4A-B09F-288BED087A65}" type="slidenum">
              <a:rPr lang="en-GB"/>
              <a:pPr>
                <a:defRPr/>
              </a:pPr>
              <a:t>‹#›</a:t>
            </a:fld>
            <a:endParaRPr lang="en-GB"/>
          </a:p>
        </p:txBody>
      </p:sp>
    </p:spTree>
    <p:extLst>
      <p:ext uri="{BB962C8B-B14F-4D97-AF65-F5344CB8AC3E}">
        <p14:creationId xmlns:p14="http://schemas.microsoft.com/office/powerpoint/2010/main" val="345098365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08BE664-4955-0345-96A2-F65C9D04EA5A}" type="slidenum">
              <a:rPr lang="en-GB"/>
              <a:pPr>
                <a:defRPr/>
              </a:pPr>
              <a:t>‹#›</a:t>
            </a:fld>
            <a:endParaRPr lang="en-GB"/>
          </a:p>
        </p:txBody>
      </p:sp>
    </p:spTree>
    <p:extLst>
      <p:ext uri="{BB962C8B-B14F-4D97-AF65-F5344CB8AC3E}">
        <p14:creationId xmlns:p14="http://schemas.microsoft.com/office/powerpoint/2010/main" val="305225748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DDF2189-94BF-B041-9846-DBCE48E90A42}" type="slidenum">
              <a:rPr lang="en-GB"/>
              <a:pPr>
                <a:defRPr/>
              </a:pPr>
              <a:t>‹#›</a:t>
            </a:fld>
            <a:endParaRPr lang="en-GB"/>
          </a:p>
        </p:txBody>
      </p:sp>
    </p:spTree>
    <p:extLst>
      <p:ext uri="{BB962C8B-B14F-4D97-AF65-F5344CB8AC3E}">
        <p14:creationId xmlns:p14="http://schemas.microsoft.com/office/powerpoint/2010/main" val="391738272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315AD89-5D9B-6F41-9CF6-1DF403ACA777}" type="slidenum">
              <a:rPr lang="en-GB"/>
              <a:pPr>
                <a:defRPr/>
              </a:pPr>
              <a:t>‹#›</a:t>
            </a:fld>
            <a:endParaRPr lang="en-GB"/>
          </a:p>
        </p:txBody>
      </p:sp>
    </p:spTree>
    <p:extLst>
      <p:ext uri="{BB962C8B-B14F-4D97-AF65-F5344CB8AC3E}">
        <p14:creationId xmlns:p14="http://schemas.microsoft.com/office/powerpoint/2010/main" val="153784549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53DFAB7-95CF-DD41-8A13-8FDABA695C1F}" type="slidenum">
              <a:rPr lang="en-GB"/>
              <a:pPr>
                <a:defRPr/>
              </a:pPr>
              <a:t>‹#›</a:t>
            </a:fld>
            <a:endParaRPr lang="en-GB"/>
          </a:p>
        </p:txBody>
      </p:sp>
    </p:spTree>
    <p:extLst>
      <p:ext uri="{BB962C8B-B14F-4D97-AF65-F5344CB8AC3E}">
        <p14:creationId xmlns:p14="http://schemas.microsoft.com/office/powerpoint/2010/main" val="31325636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93D068B-376D-CB4D-A508-C541A6B157A0}" type="slidenum">
              <a:rPr lang="en-GB"/>
              <a:pPr>
                <a:defRPr/>
              </a:pPr>
              <a:t>‹#›</a:t>
            </a:fld>
            <a:endParaRPr lang="en-GB"/>
          </a:p>
        </p:txBody>
      </p:sp>
    </p:spTree>
    <p:extLst>
      <p:ext uri="{BB962C8B-B14F-4D97-AF65-F5344CB8AC3E}">
        <p14:creationId xmlns:p14="http://schemas.microsoft.com/office/powerpoint/2010/main" val="85541702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1AA5C45-4238-664D-8337-D98C34715EF9}" type="slidenum">
              <a:rPr lang="en-GB"/>
              <a:pPr>
                <a:defRPr/>
              </a:pPr>
              <a:t>‹#›</a:t>
            </a:fld>
            <a:endParaRPr lang="en-GB"/>
          </a:p>
        </p:txBody>
      </p:sp>
    </p:spTree>
    <p:extLst>
      <p:ext uri="{BB962C8B-B14F-4D97-AF65-F5344CB8AC3E}">
        <p14:creationId xmlns:p14="http://schemas.microsoft.com/office/powerpoint/2010/main" val="30882432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07EE3E9-71C4-DD44-985A-9D0B3F6D89A7}" type="slidenum">
              <a:rPr lang="en-GB"/>
              <a:pPr>
                <a:defRPr/>
              </a:pPr>
              <a:t>‹#›</a:t>
            </a:fld>
            <a:endParaRPr lang="en-GB"/>
          </a:p>
        </p:txBody>
      </p:sp>
    </p:spTree>
    <p:extLst>
      <p:ext uri="{BB962C8B-B14F-4D97-AF65-F5344CB8AC3E}">
        <p14:creationId xmlns:p14="http://schemas.microsoft.com/office/powerpoint/2010/main" val="3066484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39811658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C6A80F-7D38-E047-A9C3-C47EAB0B384E}" type="slidenum">
              <a:rPr lang="en-GB"/>
              <a:pPr>
                <a:defRPr/>
              </a:pPr>
              <a:t>‹#›</a:t>
            </a:fld>
            <a:endParaRPr lang="en-GB"/>
          </a:p>
        </p:txBody>
      </p:sp>
    </p:spTree>
    <p:extLst>
      <p:ext uri="{BB962C8B-B14F-4D97-AF65-F5344CB8AC3E}">
        <p14:creationId xmlns:p14="http://schemas.microsoft.com/office/powerpoint/2010/main" val="308715744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63B3359-8AFB-F446-A8C8-2B7A70D76210}" type="slidenum">
              <a:rPr lang="en-GB"/>
              <a:pPr>
                <a:defRPr/>
              </a:pPr>
              <a:t>‹#›</a:t>
            </a:fld>
            <a:endParaRPr lang="en-GB"/>
          </a:p>
        </p:txBody>
      </p:sp>
    </p:spTree>
    <p:extLst>
      <p:ext uri="{BB962C8B-B14F-4D97-AF65-F5344CB8AC3E}">
        <p14:creationId xmlns:p14="http://schemas.microsoft.com/office/powerpoint/2010/main" val="8428994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410647305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312678134"/>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92478366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293418252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4177114090"/>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269060607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380299229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280753677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389306958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718686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95827102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83083053"/>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430463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910726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847535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88955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358024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438907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25235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96502428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813631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768285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3165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9463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40777077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60722523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190447624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42109077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137610676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24381319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212451861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28667725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7904567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46255307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294642558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243796338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180927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8296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80484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88937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598813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2343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44813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677500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08535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388760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27851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925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110927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extLst>
      <p:ext uri="{BB962C8B-B14F-4D97-AF65-F5344CB8AC3E}">
        <p14:creationId xmlns:p14="http://schemas.microsoft.com/office/powerpoint/2010/main" val="138514091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extLst>
      <p:ext uri="{BB962C8B-B14F-4D97-AF65-F5344CB8AC3E}">
        <p14:creationId xmlns:p14="http://schemas.microsoft.com/office/powerpoint/2010/main" val="347144392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extLst>
      <p:ext uri="{BB962C8B-B14F-4D97-AF65-F5344CB8AC3E}">
        <p14:creationId xmlns:p14="http://schemas.microsoft.com/office/powerpoint/2010/main" val="31760835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extLst>
      <p:ext uri="{BB962C8B-B14F-4D97-AF65-F5344CB8AC3E}">
        <p14:creationId xmlns:p14="http://schemas.microsoft.com/office/powerpoint/2010/main" val="278466082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extLst>
      <p:ext uri="{BB962C8B-B14F-4D97-AF65-F5344CB8AC3E}">
        <p14:creationId xmlns:p14="http://schemas.microsoft.com/office/powerpoint/2010/main" val="260664426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extLst>
      <p:ext uri="{BB962C8B-B14F-4D97-AF65-F5344CB8AC3E}">
        <p14:creationId xmlns:p14="http://schemas.microsoft.com/office/powerpoint/2010/main" val="40435063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extLst>
      <p:ext uri="{BB962C8B-B14F-4D97-AF65-F5344CB8AC3E}">
        <p14:creationId xmlns:p14="http://schemas.microsoft.com/office/powerpoint/2010/main" val="352233896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extLst>
      <p:ext uri="{BB962C8B-B14F-4D97-AF65-F5344CB8AC3E}">
        <p14:creationId xmlns:p14="http://schemas.microsoft.com/office/powerpoint/2010/main" val="182513755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extLst>
      <p:ext uri="{BB962C8B-B14F-4D97-AF65-F5344CB8AC3E}">
        <p14:creationId xmlns:p14="http://schemas.microsoft.com/office/powerpoint/2010/main" val="61386641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extLst>
      <p:ext uri="{BB962C8B-B14F-4D97-AF65-F5344CB8AC3E}">
        <p14:creationId xmlns:p14="http://schemas.microsoft.com/office/powerpoint/2010/main" val="1924593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extLst>
      <p:ext uri="{BB962C8B-B14F-4D97-AF65-F5344CB8AC3E}">
        <p14:creationId xmlns:p14="http://schemas.microsoft.com/office/powerpoint/2010/main" val="3725004390"/>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1078786399"/>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945279413"/>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88403884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210145928"/>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943510068"/>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39686806"/>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4138208378"/>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09665727"/>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475747552"/>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1287612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24775637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468238740"/>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12.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theme" Target="../theme/theme13.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4.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5.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6.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7.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8.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9.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theme" Target="../theme/theme22.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theme" Target="../theme/theme23.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4.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5.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26.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8.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89.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1.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14.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1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4.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5.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6.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8.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9.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image" Target="../media/image1.jpeg"/><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40.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41.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42.xml"/><Relationship Id="rId1" Type="http://schemas.openxmlformats.org/officeDocument/2006/relationships/slideLayout" Target="../slideLayouts/slideLayout40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43.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slideLayout" Target="../slideLayouts/slideLayout430.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3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6.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3.jpe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7.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image" Target="../media/image4.png"/><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8.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9.xml"/><Relationship Id="rId1" Type="http://schemas.openxmlformats.org/officeDocument/2006/relationships/slideLayout" Target="../slideLayouts/slideLayout4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6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slideLayout" Target="../slideLayouts/slideLayout479.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48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53.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54.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55.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071449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extLst>
      <p:ext uri="{BB962C8B-B14F-4D97-AF65-F5344CB8AC3E}">
        <p14:creationId xmlns:p14="http://schemas.microsoft.com/office/powerpoint/2010/main" val="70119789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12853775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A95ACD-FD70-1448-A667-16509BC6A846}" type="slidenum">
              <a:rPr lang="en-US"/>
              <a:pPr>
                <a:defRPr/>
              </a:pPr>
              <a:t>‹#›</a:t>
            </a:fld>
            <a:endParaRPr lang="en-US"/>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126500"/>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15184818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4041953359"/>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2370250-F613-124A-AE3C-82C94AB536BB}"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360786049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extLst>
      <p:ext uri="{BB962C8B-B14F-4D97-AF65-F5344CB8AC3E}">
        <p14:creationId xmlns:p14="http://schemas.microsoft.com/office/powerpoint/2010/main" val="375968484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ltGray">
          <a:xfrm>
            <a:off x="417514" y="1098558"/>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19" name="Rectangle 3"/>
          <p:cNvSpPr>
            <a:spLocks noChangeArrowheads="1"/>
          </p:cNvSpPr>
          <p:nvPr/>
        </p:nvSpPr>
        <p:spPr bwMode="ltGray">
          <a:xfrm>
            <a:off x="800104" y="1098558"/>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0" name="Rectangle 4"/>
          <p:cNvSpPr>
            <a:spLocks noChangeArrowheads="1"/>
          </p:cNvSpPr>
          <p:nvPr/>
        </p:nvSpPr>
        <p:spPr bwMode="ltGray">
          <a:xfrm>
            <a:off x="541344" y="1520832"/>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1" name="Rectangle 5"/>
          <p:cNvSpPr>
            <a:spLocks noChangeArrowheads="1"/>
          </p:cNvSpPr>
          <p:nvPr/>
        </p:nvSpPr>
        <p:spPr bwMode="ltGray">
          <a:xfrm>
            <a:off x="911226" y="152083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2" name="Rectangle 6"/>
          <p:cNvSpPr>
            <a:spLocks noChangeArrowheads="1"/>
          </p:cNvSpPr>
          <p:nvPr/>
        </p:nvSpPr>
        <p:spPr bwMode="ltGray">
          <a:xfrm>
            <a:off x="127002" y="14478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3" name="Rectangle 7"/>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4" name="Rectangle 8"/>
          <p:cNvSpPr>
            <a:spLocks noChangeArrowheads="1"/>
          </p:cNvSpPr>
          <p:nvPr/>
        </p:nvSpPr>
        <p:spPr bwMode="gray">
          <a:xfrm flipV="1">
            <a:off x="460389"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111625" name="Rectangle 9"/>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b" anchorCtr="0" compatLnSpc="1">
            <a:prstTxWarp prst="textNoShape">
              <a:avLst/>
            </a:prstTxWarp>
          </a:bodyPr>
          <a:lstStyle/>
          <a:p>
            <a:pPr lvl="0"/>
            <a:r>
              <a:rPr lang="en-US"/>
              <a:t>Click to edit Master title style</a:t>
            </a:r>
          </a:p>
        </p:txBody>
      </p:sp>
      <p:sp>
        <p:nvSpPr>
          <p:cNvPr id="11162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400">
                <a:latin typeface="Arial" charset="0"/>
              </a:defRPr>
            </a:lvl1pPr>
          </a:lstStyle>
          <a:p>
            <a:pPr>
              <a:defRPr/>
            </a:pPr>
            <a:fld id="{69EA6815-36EF-304B-99F2-EF798A171DEE}" type="slidenum">
              <a:rPr lang="en-US"/>
              <a:pPr>
                <a:defRPr/>
              </a:pPr>
              <a:t>‹#›</a:t>
            </a:fld>
            <a:endParaRPr lang="en-US"/>
          </a:p>
        </p:txBody>
      </p:sp>
    </p:spTree>
    <p:extLst>
      <p:ext uri="{BB962C8B-B14F-4D97-AF65-F5344CB8AC3E}">
        <p14:creationId xmlns:p14="http://schemas.microsoft.com/office/powerpoint/2010/main" val="4219245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6686" algn="l" rtl="0" fontAlgn="base">
        <a:spcBef>
          <a:spcPct val="0"/>
        </a:spcBef>
        <a:spcAft>
          <a:spcPct val="0"/>
        </a:spcAft>
        <a:defRPr sz="4400">
          <a:solidFill>
            <a:schemeClr val="tx2"/>
          </a:solidFill>
          <a:latin typeface="Arial" pitchFamily="-110" charset="0"/>
        </a:defRPr>
      </a:lvl6pPr>
      <a:lvl7pPr marL="913370" algn="l" rtl="0" fontAlgn="base">
        <a:spcBef>
          <a:spcPct val="0"/>
        </a:spcBef>
        <a:spcAft>
          <a:spcPct val="0"/>
        </a:spcAft>
        <a:defRPr sz="4400">
          <a:solidFill>
            <a:schemeClr val="tx2"/>
          </a:solidFill>
          <a:latin typeface="Arial" pitchFamily="-110" charset="0"/>
        </a:defRPr>
      </a:lvl7pPr>
      <a:lvl8pPr marL="1370051" algn="l" rtl="0" fontAlgn="base">
        <a:spcBef>
          <a:spcPct val="0"/>
        </a:spcBef>
        <a:spcAft>
          <a:spcPct val="0"/>
        </a:spcAft>
        <a:defRPr sz="4400">
          <a:solidFill>
            <a:schemeClr val="tx2"/>
          </a:solidFill>
          <a:latin typeface="Arial" pitchFamily="-110" charset="0"/>
        </a:defRPr>
      </a:lvl8pPr>
      <a:lvl9pPr marL="1826739" algn="l" rtl="0" fontAlgn="base">
        <a:spcBef>
          <a:spcPct val="0"/>
        </a:spcBef>
        <a:spcAft>
          <a:spcPct val="0"/>
        </a:spcAft>
        <a:defRPr sz="4400">
          <a:solidFill>
            <a:schemeClr val="tx2"/>
          </a:solidFill>
          <a:latin typeface="Arial" pitchFamily="-110" charset="0"/>
        </a:defRPr>
      </a:lvl9pPr>
    </p:titleStyle>
    <p:bodyStyle>
      <a:lvl1pPr marL="342512" indent="-342512"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1759"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68447"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5126"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1814"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FB3A600B-6E19-EB4B-89BC-74ABBBF33EB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3396770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49763192"/>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812725"/>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9C02D1E-96AD-4548-98B7-C9603C8492B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9101077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544421007"/>
      </p:ext>
    </p:extLst>
  </p:cSld>
  <p:clrMap bg1="dk2" tx1="lt1" bg2="dk1"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743581933"/>
      </p:ext>
    </p:extLst>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B3A600B-6E19-EB4B-89BC-74ABBBF33EB3}" type="slidenum">
              <a:rPr lang="en-US"/>
              <a:pPr>
                <a:defRPr/>
              </a:pPr>
              <a:t>‹#›</a:t>
            </a:fld>
            <a:endParaRPr lang="en-US"/>
          </a:p>
        </p:txBody>
      </p:sp>
    </p:spTree>
    <p:extLst>
      <p:ext uri="{BB962C8B-B14F-4D97-AF65-F5344CB8AC3E}">
        <p14:creationId xmlns:p14="http://schemas.microsoft.com/office/powerpoint/2010/main" val="409867665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9C02D1E-96AD-4548-98B7-C9603C8492B1}" type="slidenum">
              <a:rPr lang="en-US"/>
              <a:pPr>
                <a:defRPr/>
              </a:pPr>
              <a:t>‹#›</a:t>
            </a:fld>
            <a:endParaRPr lang="en-US"/>
          </a:p>
        </p:txBody>
      </p:sp>
    </p:spTree>
    <p:extLst>
      <p:ext uri="{BB962C8B-B14F-4D97-AF65-F5344CB8AC3E}">
        <p14:creationId xmlns:p14="http://schemas.microsoft.com/office/powerpoint/2010/main" val="3225526978"/>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5AE43E14-9B6F-6D43-A523-CA2A2759F36A}" type="slidenum">
              <a:rPr lang="en-US"/>
              <a:pPr>
                <a:defRPr/>
              </a:pPr>
              <a:t>‹#›</a:t>
            </a:fld>
            <a:endParaRPr lang="en-US"/>
          </a:p>
        </p:txBody>
      </p:sp>
      <p:grpSp>
        <p:nvGrpSpPr>
          <p:cNvPr id="436228" name="Group 4"/>
          <p:cNvGrpSpPr>
            <a:grpSpLocks/>
          </p:cNvGrpSpPr>
          <p:nvPr/>
        </p:nvGrpSpPr>
        <p:grpSpPr bwMode="auto">
          <a:xfrm>
            <a:off x="0" y="0"/>
            <a:ext cx="9140825" cy="6850063"/>
            <a:chOff x="0" y="0"/>
            <a:chExt cx="5758" cy="4315"/>
          </a:xfrm>
        </p:grpSpPr>
        <p:grpSp>
          <p:nvGrpSpPr>
            <p:cNvPr id="43623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3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35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846568"/>
      </p:ext>
    </p:extLst>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260793"/>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67257628"/>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BE7F39C-2E18-7040-8B93-0167AF641266}" type="slidenum">
              <a:rPr lang="en-GB"/>
              <a:pPr>
                <a:defRPr/>
              </a:pPr>
              <a:t>‹#›</a:t>
            </a:fld>
            <a:endParaRPr lang="en-GB"/>
          </a:p>
        </p:txBody>
      </p:sp>
    </p:spTree>
    <p:extLst>
      <p:ext uri="{BB962C8B-B14F-4D97-AF65-F5344CB8AC3E}">
        <p14:creationId xmlns:p14="http://schemas.microsoft.com/office/powerpoint/2010/main" val="64083978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2047910264"/>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884726367"/>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30966679"/>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933" algn="ctr" rtl="0" fontAlgn="base">
        <a:spcBef>
          <a:spcPct val="0"/>
        </a:spcBef>
        <a:spcAft>
          <a:spcPct val="0"/>
        </a:spcAft>
        <a:defRPr sz="4400">
          <a:solidFill>
            <a:schemeClr val="tx2"/>
          </a:solidFill>
          <a:latin typeface="Arial" pitchFamily="-111" charset="0"/>
        </a:defRPr>
      </a:lvl6pPr>
      <a:lvl7pPr marL="913865" algn="ctr" rtl="0" fontAlgn="base">
        <a:spcBef>
          <a:spcPct val="0"/>
        </a:spcBef>
        <a:spcAft>
          <a:spcPct val="0"/>
        </a:spcAft>
        <a:defRPr sz="4400">
          <a:solidFill>
            <a:schemeClr val="tx2"/>
          </a:solidFill>
          <a:latin typeface="Arial" pitchFamily="-111" charset="0"/>
        </a:defRPr>
      </a:lvl7pPr>
      <a:lvl8pPr marL="1370799" algn="ctr" rtl="0" fontAlgn="base">
        <a:spcBef>
          <a:spcPct val="0"/>
        </a:spcBef>
        <a:spcAft>
          <a:spcPct val="0"/>
        </a:spcAft>
        <a:defRPr sz="4400">
          <a:solidFill>
            <a:schemeClr val="tx2"/>
          </a:solidFill>
          <a:latin typeface="Arial" pitchFamily="-111" charset="0"/>
        </a:defRPr>
      </a:lvl8pPr>
      <a:lvl9pPr marL="1827731" algn="ctr" rtl="0" fontAlgn="base">
        <a:spcBef>
          <a:spcPct val="0"/>
        </a:spcBef>
        <a:spcAft>
          <a:spcPct val="0"/>
        </a:spcAft>
        <a:defRPr sz="4400">
          <a:solidFill>
            <a:schemeClr val="tx2"/>
          </a:solidFill>
          <a:latin typeface="Arial" pitchFamily="-111" charset="0"/>
        </a:defRPr>
      </a:lvl9pPr>
    </p:titleStyle>
    <p:bodyStyle>
      <a:lvl1pPr marL="342699" indent="-34269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515" indent="-285582"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333" indent="-228465"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264" indent="-22846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6197" indent="-22846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3130" indent="-228465" algn="l" rtl="0" fontAlgn="base">
        <a:spcBef>
          <a:spcPct val="20000"/>
        </a:spcBef>
        <a:spcAft>
          <a:spcPct val="0"/>
        </a:spcAft>
        <a:buChar char="»"/>
        <a:defRPr sz="2000">
          <a:solidFill>
            <a:schemeClr val="tx1"/>
          </a:solidFill>
          <a:latin typeface="+mn-lt"/>
          <a:ea typeface="ＭＳ Ｐゴシック" pitchFamily="-111"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1"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1"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112394330"/>
      </p:ext>
    </p:extLst>
  </p:cSld>
  <p:clrMap bg1="lt1" tx1="dk1" bg2="lt2" tx2="dk2" accent1="accent1" accent2="accent2" accent3="accent3" accent4="accent4" accent5="accent5" accent6="accent6" hlink="hlink" folHlink="folHlink"/>
  <p:sldLayoutIdLst>
    <p:sldLayoutId id="2147484041"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defTabSz="914400" fontAlgn="base">
              <a:spcBef>
                <a:spcPct val="0"/>
              </a:spcBef>
              <a:spcAft>
                <a:spcPct val="0"/>
              </a:spcAft>
              <a:defRPr/>
            </a:pPr>
            <a:fld id="{DB440C94-BD17-4048-AF80-4E8689EDBD1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060587"/>
      </p:ext>
    </p:extLst>
  </p:cSld>
  <p:clrMap bg1="dk2" tx1="lt1" bg2="dk1" tx2="lt2" accent1="accent1" accent2="accent2" accent3="accent3" accent4="accent4" accent5="accent5" accent6="accent6" hlink="hlink" folHlink="folHlink"/>
  <p:sldLayoutIdLst>
    <p:sldLayoutId id="214748405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3250" name="Group 1"/>
          <p:cNvGrpSpPr>
            <a:grpSpLocks/>
          </p:cNvGrpSpPr>
          <p:nvPr/>
        </p:nvGrpSpPr>
        <p:grpSpPr bwMode="auto">
          <a:xfrm>
            <a:off x="228600" y="228600"/>
            <a:ext cx="8685213" cy="5942013"/>
            <a:chOff x="144" y="144"/>
            <a:chExt cx="5471" cy="3743"/>
          </a:xfrm>
        </p:grpSpPr>
        <p:sp>
          <p:nvSpPr>
            <p:cNvPr id="53256"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53257"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53258"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53251"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53252"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Clr>
                <a:srgbClr val="FFFFFF"/>
              </a:buClr>
              <a:buSzPct val="45000"/>
              <a:buFont typeface="Wingdings" charset="0"/>
              <a:buNone/>
              <a:defRPr sz="1800">
                <a:solidFill>
                  <a:srgbClr val="FFFFFF"/>
                </a:solidFill>
                <a:latin typeface="Times New Roman" charset="0"/>
              </a:defRPr>
            </a:lvl1pPr>
          </a:lstStyle>
          <a:p>
            <a:pPr fontAlgn="base">
              <a:spcBef>
                <a:spcPct val="0"/>
              </a:spcBef>
              <a:spcAft>
                <a:spcPct val="0"/>
              </a:spcAft>
              <a:defRPr/>
            </a:pPr>
            <a:fld id="{D6FC43B0-7508-AD4A-8ED5-7D86604FCA91}"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167880961"/>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Arial"/>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Arial"/>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Arial"/>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Arial"/>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Arial"/>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Arial"/>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4259220433"/>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51206563"/>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155241224"/>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212092863"/>
      </p:ext>
    </p:extLst>
  </p:cSld>
  <p:clrMap bg1="dk2" tx1="lt1" bg2="dk1" tx2="lt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00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7700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AADC89-8EB6-D149-A863-B826C482501A}" type="slidenum">
              <a:rPr lang="en-US"/>
              <a:pPr>
                <a:defRPr/>
              </a:pPr>
              <a:t>‹#›</a:t>
            </a:fld>
            <a:endParaRPr lang="en-US"/>
          </a:p>
        </p:txBody>
      </p:sp>
    </p:spTree>
    <p:extLst>
      <p:ext uri="{BB962C8B-B14F-4D97-AF65-F5344CB8AC3E}">
        <p14:creationId xmlns:p14="http://schemas.microsoft.com/office/powerpoint/2010/main" val="879147082"/>
      </p:ext>
    </p:extLst>
  </p:cSld>
  <p:clrMap bg1="dk2" tx1="lt1" bg2="dk1" tx2="lt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Arial" charset="0"/>
              </a:defRPr>
            </a:lvl1pPr>
          </a:lstStyle>
          <a:p>
            <a:pPr>
              <a:defRPr/>
            </a:pPr>
            <a:fld id="{5ACC310A-8B59-4D4D-AD21-B70E691295C1}" type="slidenum">
              <a:rPr lang="en-US"/>
              <a:pPr>
                <a:defRPr/>
              </a:pPr>
              <a:t>‹#›</a:t>
            </a:fld>
            <a:endParaRPr lang="en-US"/>
          </a:p>
        </p:txBody>
      </p:sp>
      <p:grpSp>
        <p:nvGrpSpPr>
          <p:cNvPr id="65540" name="Group 4"/>
          <p:cNvGrpSpPr>
            <a:grpSpLocks/>
          </p:cNvGrpSpPr>
          <p:nvPr/>
        </p:nvGrpSpPr>
        <p:grpSpPr bwMode="auto">
          <a:xfrm>
            <a:off x="0" y="0"/>
            <a:ext cx="9140825" cy="6850063"/>
            <a:chOff x="0" y="0"/>
            <a:chExt cx="5758" cy="4315"/>
          </a:xfrm>
        </p:grpSpPr>
        <p:grpSp>
          <p:nvGrpSpPr>
            <p:cNvPr id="655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1788153"/>
      </p:ext>
    </p:extLst>
  </p:cSld>
  <p:clrMap bg1="dk2" tx1="lt1" bg2="dk1" tx2="lt2" accent1="accent1" accent2="accent2" accent3="accent3" accent4="accent4" accent5="accent5" accent6="accent6" hlink="hlink" folHlink="folHlink"/>
  <p:sldLayoutIdLst>
    <p:sldLayoutId id="2147483689" r:id="rId1"/>
    <p:sldLayoutId id="2147483690"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a:solidFill>
                <a:srgbClr val="FFFFFF"/>
              </a:solidFill>
              <a:latin typeface="Arial"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2791053683"/>
      </p:ext>
    </p:extLst>
  </p:cSld>
  <p:clrMap bg1="dk2" tx1="lt1" bg2="dk1" tx2="lt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989929"/>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9246669"/>
      </p:ext>
    </p:extLst>
  </p:cSld>
  <p:clrMap bg1="dk2" tx1="lt1" bg2="dk1" tx2="lt2" accent1="accent1" accent2="accent2" accent3="accent3" accent4="accent4" accent5="accent5" accent6="accent6" hlink="hlink" folHlink="folHlink"/>
  <p:sldLayoutIdLst>
    <p:sldLayoutId id="2147484192"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a:defRPr/>
            </a:pPr>
            <a:fld id="{87B34705-C472-6945-BB48-301743A6C0D8}"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Tree>
    <p:extLst>
      <p:ext uri="{BB962C8B-B14F-4D97-AF65-F5344CB8AC3E}">
        <p14:creationId xmlns:p14="http://schemas.microsoft.com/office/powerpoint/2010/main" val="803759760"/>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729492"/>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1983752808"/>
      </p:ext>
    </p:extLst>
  </p:cSld>
  <p:clrMap bg1="lt1" tx1="dk1" bg2="lt2" tx2="dk2" accent1="accent1" accent2="accent2" accent3="accent3" accent4="accent4" accent5="accent5" accent6="accent6" hlink="hlink" folHlink="folHlink"/>
  <p:sldLayoutIdLst>
    <p:sldLayoutId id="2147484220"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pPr>
                <a:defRPr/>
              </a:pPr>
              <a:t>‹#›</a:t>
            </a:fld>
            <a:endParaRPr lang="en-US"/>
          </a:p>
        </p:txBody>
      </p:sp>
    </p:spTree>
    <p:extLst>
      <p:ext uri="{BB962C8B-B14F-4D97-AF65-F5344CB8AC3E}">
        <p14:creationId xmlns:p14="http://schemas.microsoft.com/office/powerpoint/2010/main" val="1107518601"/>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987311A-B911-6D48-8F13-5871492DFDB3}" type="slidenum">
              <a:rPr lang="en-US"/>
              <a:pPr>
                <a:defRPr/>
              </a:pPr>
              <a:t>‹#›</a:t>
            </a:fld>
            <a:endParaRPr lang="en-US"/>
          </a:p>
        </p:txBody>
      </p:sp>
    </p:spTree>
    <p:extLst>
      <p:ext uri="{BB962C8B-B14F-4D97-AF65-F5344CB8AC3E}">
        <p14:creationId xmlns:p14="http://schemas.microsoft.com/office/powerpoint/2010/main" val="367632244"/>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988862691"/>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bwMode="auto">
          <a:xfrm>
            <a:off x="34925" y="609600"/>
            <a:ext cx="8999538"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1027" name="Rectangle 3"/>
          <p:cNvSpPr>
            <a:spLocks noGrp="1" noChangeArrowheads="1"/>
          </p:cNvSpPr>
          <p:nvPr>
            <p:ph type="body" idx="1"/>
          </p:nvPr>
        </p:nvSpPr>
        <p:spPr bwMode="auto">
          <a:xfrm>
            <a:off x="34925" y="1981200"/>
            <a:ext cx="8999538"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12" charset="0"/>
                <a:ea typeface="Osaka" pitchFamily="-112" charset="-128"/>
                <a:cs typeface="Osaka" pitchFamily="-112" charset="-128"/>
              </a:defRPr>
            </a:lvl1pPr>
          </a:lstStyle>
          <a:p>
            <a:pPr>
              <a:defRPr/>
            </a:pPr>
            <a:endParaRPr lang="en-US"/>
          </a:p>
        </p:txBody>
      </p:sp>
      <p:sp>
        <p:nvSpPr>
          <p:cNvPr id="64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12" charset="0"/>
                <a:ea typeface="Osaka" pitchFamily="-112" charset="-128"/>
                <a:cs typeface="Osaka" pitchFamily="-112" charset="-128"/>
              </a:defRPr>
            </a:lvl1pPr>
          </a:lstStyle>
          <a:p>
            <a:pPr>
              <a:defRPr/>
            </a:pPr>
            <a:endParaRPr lang="en-US"/>
          </a:p>
        </p:txBody>
      </p:sp>
      <p:sp>
        <p:nvSpPr>
          <p:cNvPr id="64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A8E30208-F61B-0341-BCF5-FEAFC63473FA}" type="slidenum">
              <a:rPr lang="en-US"/>
              <a:pPr>
                <a:defRPr/>
              </a:pPr>
              <a:t>‹#›</a:t>
            </a:fld>
            <a:endParaRPr lang="en-US"/>
          </a:p>
        </p:txBody>
      </p:sp>
    </p:spTree>
    <p:extLst>
      <p:ext uri="{BB962C8B-B14F-4D97-AF65-F5344CB8AC3E}">
        <p14:creationId xmlns:p14="http://schemas.microsoft.com/office/powerpoint/2010/main" val="1129941078"/>
      </p:ext>
    </p:extLst>
  </p:cSld>
  <p:clrMap bg1="dk2" tx1="lt1" bg2="dk1" tx2="lt2" accent1="accent1" accent2="accent2" accent3="accent3" accent4="accent4" accent5="accent5" accent6="accent6" hlink="hlink" folHlink="folHlink"/>
  <p:sldLayoutIdLst>
    <p:sldLayoutId id="2147484258" r:id="rId1"/>
  </p:sldLayoutIdLst>
  <p:transition/>
  <p:hf sldNum="0" hdr="0"/>
  <p:txStyles>
    <p:titleStyle>
      <a:lvl1pPr algn="ctr" rtl="0" eaLnBrk="0" fontAlgn="base" hangingPunct="0">
        <a:spcBef>
          <a:spcPct val="0"/>
        </a:spcBef>
        <a:spcAft>
          <a:spcPct val="0"/>
        </a:spcAft>
        <a:defRPr sz="4400" b="1">
          <a:solidFill>
            <a:schemeClr val="tx2"/>
          </a:solidFill>
          <a:effectLst>
            <a:outerShdw blurRad="50800" dist="38100" dir="2700000">
              <a:srgbClr val="000000">
                <a:alpha val="43000"/>
              </a:srgbClr>
            </a:outerShdw>
          </a:effectLst>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ffectLst/>
              <a:latin typeface="Times New Roman"/>
            </a:endParaRPr>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ffectLst/>
              <a:latin typeface="Times New Roman"/>
            </a:endParaRPr>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solidFill>
                  <a:srgbClr val="000000"/>
                </a:solidFill>
                <a:effectLst/>
                <a:latin typeface="Times New Roman"/>
              </a:rPr>
              <a:pPr>
                <a:defRPr/>
              </a:pPr>
              <a:t>‹#›</a:t>
            </a:fld>
            <a:endParaRPr lang="en-US">
              <a:solidFill>
                <a:srgbClr val="000000"/>
              </a:solidFill>
              <a:effectLst/>
              <a:latin typeface="Times New Roman"/>
            </a:endParaRPr>
          </a:p>
        </p:txBody>
      </p:sp>
    </p:spTree>
    <p:extLst>
      <p:ext uri="{BB962C8B-B14F-4D97-AF65-F5344CB8AC3E}">
        <p14:creationId xmlns:p14="http://schemas.microsoft.com/office/powerpoint/2010/main" val="417782789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2B5A810D-7075-FF49-A9A0-BAEA9B0EB7D3}" type="slidenum">
              <a:rPr lang="en-US"/>
              <a:pPr>
                <a:defRPr/>
              </a:pPr>
              <a:t>‹#›</a:t>
            </a:fld>
            <a:endParaRPr lang="en-US"/>
          </a:p>
        </p:txBody>
      </p:sp>
    </p:spTree>
    <p:extLst>
      <p:ext uri="{BB962C8B-B14F-4D97-AF65-F5344CB8AC3E}">
        <p14:creationId xmlns:p14="http://schemas.microsoft.com/office/powerpoint/2010/main" val="809687293"/>
      </p:ext>
    </p:extLst>
  </p:cSld>
  <p:clrMap bg1="lt1" tx1="dk1" bg2="lt2" tx2="dk2" accent1="accent1" accent2="accent2" accent3="accent3" accent4="accent4" accent5="accent5" accent6="accent6" hlink="hlink" folHlink="folHlink"/>
  <p:sldLayoutIdLst>
    <p:sldLayoutId id="2147484260"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1212028268"/>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0"/>
            <a:ext cx="9145588" cy="6845300"/>
            <a:chOff x="0" y="0"/>
            <a:chExt cx="5761" cy="4312"/>
          </a:xfrm>
        </p:grpSpPr>
        <p:sp>
          <p:nvSpPr>
            <p:cNvPr id="962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endParaRPr>
            </a:p>
          </p:txBody>
        </p:sp>
        <p:sp useBgFill="1">
          <p:nvSpPr>
            <p:cNvPr id="962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defRPr/>
              </a:pPr>
              <a:endParaRPr lang="en-US"/>
            </a:p>
          </p:txBody>
        </p:sp>
      </p:grpSp>
      <p:sp>
        <p:nvSpPr>
          <p:cNvPr id="962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62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974447"/>
      </p:ext>
    </p:extLst>
  </p:cSld>
  <p:clrMap bg1="dk2" tx1="lt1" bg2="dk1" tx2="lt2" accent1="accent1" accent2="accent2" accent3="accent3" accent4="accent4" accent5="accent5" accent6="accent6" hlink="hlink" folHlink="folHlink"/>
  <p:sldLayoutIdLst>
    <p:sldLayoutId id="21474842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86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986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6B555569-C45D-A642-93C6-9B9A09BC1B5B}" type="slidenum">
              <a:rPr lang="en-GB"/>
              <a:pPr>
                <a:defRPr/>
              </a:pPr>
              <a:t>‹#›</a:t>
            </a:fld>
            <a:endParaRPr lang="en-GB"/>
          </a:p>
        </p:txBody>
      </p:sp>
    </p:spTree>
    <p:extLst>
      <p:ext uri="{BB962C8B-B14F-4D97-AF65-F5344CB8AC3E}">
        <p14:creationId xmlns:p14="http://schemas.microsoft.com/office/powerpoint/2010/main" val="1854374559"/>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extLst>
      <p:ext uri="{BB962C8B-B14F-4D97-AF65-F5344CB8AC3E}">
        <p14:creationId xmlns:p14="http://schemas.microsoft.com/office/powerpoint/2010/main" val="478038407"/>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4113754435"/>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1846467880"/>
      </p:ext>
    </p:extLst>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3094988387"/>
      </p:ext>
    </p:extLst>
  </p:cSld>
  <p:clrMap bg1="lt1" tx1="dk1" bg2="lt2" tx2="dk2" accent1="accent1" accent2="accent2" accent3="accent3" accent4="accent4" accent5="accent5" accent6="accent6" hlink="hlink" folHlink="folHlink"/>
  <p:sldLayoutIdLst>
    <p:sldLayoutId id="2147483719" r:id="rId1"/>
    <p:sldLayoutId id="2147483720"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31722403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33A5C97-87D1-8142-A30F-6E11483766D2}" type="slidenum">
              <a:rPr lang="en-US"/>
              <a:pPr>
                <a:defRPr/>
              </a:pPr>
              <a:t>‹#›</a:t>
            </a:fld>
            <a:endParaRPr lang="en-US"/>
          </a:p>
        </p:txBody>
      </p:sp>
    </p:spTree>
    <p:extLst>
      <p:ext uri="{BB962C8B-B14F-4D97-AF65-F5344CB8AC3E}">
        <p14:creationId xmlns:p14="http://schemas.microsoft.com/office/powerpoint/2010/main" val="359308816"/>
      </p:ext>
    </p:extLst>
  </p:cSld>
  <p:clrMap bg1="lt1" tx1="dk1" bg2="lt2" tx2="dk2" accent1="accent1" accent2="accent2" accent3="accent3" accent4="accent4" accent5="accent5" accent6="accent6" hlink="hlink" folHlink="folHlink"/>
  <p:sldLayoutIdLst>
    <p:sldLayoutId id="2147483740"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3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4.xml"/><Relationship Id="rId1" Type="http://schemas.openxmlformats.org/officeDocument/2006/relationships/slideLayout" Target="../slideLayouts/slideLayout349.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5.xml"/><Relationship Id="rId1" Type="http://schemas.openxmlformats.org/officeDocument/2006/relationships/slideLayout" Target="../slideLayouts/slideLayout349.xml"/></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6.xml"/><Relationship Id="rId1" Type="http://schemas.openxmlformats.org/officeDocument/2006/relationships/slideLayout" Target="../slideLayouts/slideLayout36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9.xml"/><Relationship Id="rId1" Type="http://schemas.openxmlformats.org/officeDocument/2006/relationships/slideLayout" Target="../slideLayouts/slideLayout8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4.xml"/><Relationship Id="rId1" Type="http://schemas.openxmlformats.org/officeDocument/2006/relationships/slideLayout" Target="../slideLayouts/slideLayout46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67.xml"/></Relationships>
</file>

<file path=ppt/slides/_rels/slide1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6.xml"/><Relationship Id="rId1" Type="http://schemas.openxmlformats.org/officeDocument/2006/relationships/slideLayout" Target="../slideLayouts/slideLayout468.xml"/></Relationships>
</file>

<file path=ppt/slides/_rels/slide11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4.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7.xml"/><Relationship Id="rId1" Type="http://schemas.openxmlformats.org/officeDocument/2006/relationships/slideLayout" Target="../slideLayouts/slideLayout467.xml"/></Relationships>
</file>

<file path=ppt/slides/_rels/slide11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8.xml"/><Relationship Id="rId1" Type="http://schemas.openxmlformats.org/officeDocument/2006/relationships/slideLayout" Target="../slideLayouts/slideLayout473.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9.xml"/><Relationship Id="rId1" Type="http://schemas.openxmlformats.org/officeDocument/2006/relationships/slideLayout" Target="../slideLayouts/slideLayout48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0.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0.xml"/><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1.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2.xml"/><Relationship Id="rId1" Type="http://schemas.openxmlformats.org/officeDocument/2006/relationships/slideLayout" Target="../slideLayouts/slideLayout25.xml"/><Relationship Id="rId5" Type="http://schemas.openxmlformats.org/officeDocument/2006/relationships/image" Target="../media/image103.jpeg"/><Relationship Id="rId4" Type="http://schemas.openxmlformats.org/officeDocument/2006/relationships/image" Target="../media/image102.png"/></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4.xml"/></Relationships>
</file>

<file path=ppt/slides/_rels/slide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3.xml"/><Relationship Id="rId1" Type="http://schemas.openxmlformats.org/officeDocument/2006/relationships/slideLayout" Target="../slideLayouts/slideLayout50.xml"/></Relationships>
</file>

<file path=ppt/slides/_rels/slide1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9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4.xml"/><Relationship Id="rId1" Type="http://schemas.openxmlformats.org/officeDocument/2006/relationships/slideLayout" Target="../slideLayouts/slideLayout50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5.xml"/><Relationship Id="rId1" Type="http://schemas.openxmlformats.org/officeDocument/2006/relationships/slideLayout" Target="../slideLayouts/slideLayout503.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50.xml"/><Relationship Id="rId1" Type="http://schemas.openxmlformats.org/officeDocument/2006/relationships/themeOverride" Target="../theme/themeOverride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50.xml"/><Relationship Id="rId1" Type="http://schemas.openxmlformats.org/officeDocument/2006/relationships/themeOverride" Target="../theme/themeOverride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50.xml"/><Relationship Id="rId1" Type="http://schemas.openxmlformats.org/officeDocument/2006/relationships/themeOverride" Target="../theme/themeOverride8.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50.xml"/><Relationship Id="rId1" Type="http://schemas.openxmlformats.org/officeDocument/2006/relationships/themeOverride" Target="../theme/themeOverride9.xml"/></Relationships>
</file>

<file path=ppt/slides/_rels/slide1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50.xml"/><Relationship Id="rId1" Type="http://schemas.openxmlformats.org/officeDocument/2006/relationships/themeOverride" Target="../theme/themeOverride1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6.xml"/><Relationship Id="rId1" Type="http://schemas.openxmlformats.org/officeDocument/2006/relationships/slideLayout" Target="../slideLayouts/slideLayout481.xml"/><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9.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83.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395.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40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7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87.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91.xml"/><Relationship Id="rId1" Type="http://schemas.openxmlformats.org/officeDocument/2006/relationships/themeOverride" Target="../theme/themeOverride1.xml"/><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9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1.xml"/><Relationship Id="rId1" Type="http://schemas.openxmlformats.org/officeDocument/2006/relationships/themeOverride" Target="../theme/themeOverride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03.xml"/><Relationship Id="rId1" Type="http://schemas.openxmlformats.org/officeDocument/2006/relationships/themeOverride" Target="../theme/themeOverride3.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91.xml"/><Relationship Id="rId1" Type="http://schemas.openxmlformats.org/officeDocument/2006/relationships/themeOverride" Target="../theme/themeOverride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87.xml"/><Relationship Id="rId1" Type="http://schemas.openxmlformats.org/officeDocument/2006/relationships/themeOverride" Target="../theme/themeOverride5.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8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8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16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89.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89.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91.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1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12.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21.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226.xml"/><Relationship Id="rId5" Type="http://schemas.openxmlformats.org/officeDocument/2006/relationships/image" Target="../media/image63.jpe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229.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240.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430.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166.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240.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241.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241.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24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241.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241.xml"/></Relationships>
</file>

<file path=ppt/slides/_rels/slide7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64.xml"/><Relationship Id="rId1" Type="http://schemas.openxmlformats.org/officeDocument/2006/relationships/slideLayout" Target="../slideLayouts/slideLayout25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268.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26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100.xml"/><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41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9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43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4.xml"/><Relationship Id="rId1" Type="http://schemas.openxmlformats.org/officeDocument/2006/relationships/slideLayout" Target="../slideLayouts/slideLayout333.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333.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438.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7.xml"/><Relationship Id="rId1" Type="http://schemas.openxmlformats.org/officeDocument/2006/relationships/slideLayout" Target="../slideLayouts/slideLayout44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2.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0.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466.xml"/><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2.xml"/><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455.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455.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455.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6.xml"/><Relationship Id="rId1" Type="http://schemas.openxmlformats.org/officeDocument/2006/relationships/slideLayout" Target="../slideLayouts/slideLayout455.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45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6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4561E0-08CA-C1CC-809C-8470214A0CAC}"/>
              </a:ext>
            </a:extLst>
          </p:cNvPr>
          <p:cNvPicPr>
            <a:picLocks noChangeAspect="1"/>
          </p:cNvPicPr>
          <p:nvPr/>
        </p:nvPicPr>
        <p:blipFill>
          <a:blip r:embed="rId2"/>
          <a:stretch>
            <a:fillRect/>
          </a:stretch>
        </p:blipFill>
        <p:spPr>
          <a:xfrm>
            <a:off x="-1" y="4039"/>
            <a:ext cx="9149393" cy="6853961"/>
          </a:xfrm>
          <a:prstGeom prst="rect">
            <a:avLst/>
          </a:prstGeom>
        </p:spPr>
      </p:pic>
      <p:sp>
        <p:nvSpPr>
          <p:cNvPr id="2" name="Title 1"/>
          <p:cNvSpPr>
            <a:spLocks noGrp="1"/>
          </p:cNvSpPr>
          <p:nvPr>
            <p:ph type="title"/>
          </p:nvPr>
        </p:nvSpPr>
        <p:spPr>
          <a:xfrm>
            <a:off x="0" y="326747"/>
            <a:ext cx="9049395" cy="2522151"/>
          </a:xfrm>
        </p:spPr>
        <p:txBody>
          <a:bodyPr/>
          <a:lstStyle/>
          <a:p>
            <a:r>
              <a:rPr lang="ar-JO" sz="6600" b="1" dirty="0">
                <a:effectLst>
                  <a:glow rad="177800">
                    <a:schemeClr val="bg2"/>
                  </a:glow>
                </a:effectLst>
                <a:latin typeface="Arial" panose="020B0604020202020204" pitchFamily="34" charset="0"/>
                <a:cs typeface="Arial" panose="020B0604020202020204" pitchFamily="34" charset="0"/>
              </a:rPr>
              <a:t>تجاه لاهوت                 الأرض المشتركة</a:t>
            </a:r>
            <a:endParaRPr lang="en-US" sz="6600" b="1" dirty="0">
              <a:effectLst>
                <a:glow rad="177800">
                  <a:schemeClr val="bg2"/>
                </a:glow>
              </a:effectLst>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81055354-11FE-984D-A2D6-DBE60882D59C}"/>
              </a:ext>
            </a:extLst>
          </p:cNvPr>
          <p:cNvSpPr txBox="1">
            <a:spLocks/>
          </p:cNvSpPr>
          <p:nvPr/>
        </p:nvSpPr>
        <p:spPr bwMode="auto">
          <a:xfrm>
            <a:off x="28135" y="3140285"/>
            <a:ext cx="9049395" cy="2522151"/>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a:r>
              <a:rPr lang="ar-JO" b="1" dirty="0">
                <a:effectLst>
                  <a:glow rad="177800">
                    <a:schemeClr val="bg2"/>
                  </a:glow>
                </a:effectLst>
                <a:latin typeface="Arial" panose="020B0604020202020204" pitchFamily="34" charset="0"/>
                <a:cs typeface="Arial" panose="020B0604020202020204" pitchFamily="34" charset="0"/>
              </a:rPr>
              <a:t>الرد على العرض التقديمي</a:t>
            </a:r>
          </a:p>
          <a:p>
            <a:pPr defTabSz="914400"/>
            <a:r>
              <a:rPr lang="ar-JO" b="1" kern="0" dirty="0">
                <a:effectLst>
                  <a:glow rad="177800">
                    <a:schemeClr val="bg2"/>
                  </a:glow>
                </a:effectLst>
                <a:latin typeface="Arial" panose="020B0604020202020204" pitchFamily="34" charset="0"/>
                <a:cs typeface="Arial" panose="020B0604020202020204" pitchFamily="34" charset="0"/>
              </a:rPr>
              <a:t>من قبل القس الدكتور منذر إسحق</a:t>
            </a:r>
            <a:endParaRPr lang="en-US" b="1" kern="0" dirty="0">
              <a:effectLst>
                <a:glow rad="177800">
                  <a:schemeClr val="bg2"/>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FD6E486-3E9D-A124-75EA-F826133D069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62767702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b="1" dirty="0">
                <a:solidFill>
                  <a:schemeClr val="bg1"/>
                </a:solidFill>
                <a:latin typeface="Arial" panose="020B0604020202020204" pitchFamily="34" charset="0"/>
                <a:cs typeface="Arial" panose="020B0604020202020204" pitchFamily="34" charset="0"/>
              </a:rPr>
              <a:t>حدود الأرض الموعودة لإبراهيم</a:t>
            </a:r>
            <a:endParaRPr kumimoji="1" lang="en-US" altLang="zh-CN" sz="20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2915479" y="4182627"/>
            <a:ext cx="6323778" cy="1815882"/>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15: 18</a:t>
            </a:r>
            <a:endPar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ذلك اليوم قطع الرب مع أبرام ميثاقاً قائلاً: لنسلك أعطي هذه الأرض من نهر مصر إلى النهر الكبير نهر الفرات.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3" y="2384979"/>
            <a:ext cx="106311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531ج</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5786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041149"/>
            <a:ext cx="9144000" cy="1911873"/>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عندما كنتم أمماً ...</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كو 12: 2</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5040560"/>
          </a:xfrm>
          <a:effectLst>
            <a:outerShdw blurRad="63500" dist="35921" dir="2700000" algn="ctr" rotWithShape="0">
              <a:schemeClr val="tx2">
                <a:alpha val="74998"/>
              </a:schemeClr>
            </a:outerShdw>
          </a:effectLst>
        </p:spPr>
        <p:txBody>
          <a:bodyPr anchor="t"/>
          <a:lstStyle/>
          <a:p>
            <a:pPr>
              <a:defRPr/>
            </a:pPr>
            <a:br>
              <a:rPr lang="ar-JO" sz="2800" b="1" dirty="0">
                <a:effectLst>
                  <a:glow rad="127000">
                    <a:schemeClr val="tx1"/>
                  </a:glow>
                </a:effectLst>
                <a:latin typeface="Arial" panose="020B0604020202020204" pitchFamily="34" charset="0"/>
                <a:cs typeface="Arial" panose="020B0604020202020204" pitchFamily="34" charset="0"/>
              </a:rPr>
            </a:br>
            <a:r>
              <a:rPr lang="ar-JO" sz="2800" b="1" dirty="0">
                <a:effectLst>
                  <a:glow rad="127000">
                    <a:schemeClr val="tx1"/>
                  </a:glow>
                </a:effectLst>
                <a:latin typeface="Arial" panose="020B0604020202020204" pitchFamily="34" charset="0"/>
                <a:cs typeface="Arial" panose="020B0604020202020204" pitchFamily="34" charset="0"/>
              </a:rPr>
              <a:t>11 لذلك أذكروا أنكم </a:t>
            </a:r>
            <a:r>
              <a:rPr lang="ar-JO" sz="2800" b="1" dirty="0">
                <a:solidFill>
                  <a:srgbClr val="FFFF00"/>
                </a:solidFill>
                <a:effectLst>
                  <a:glow rad="127000">
                    <a:schemeClr val="tx1"/>
                  </a:glow>
                </a:effectLst>
                <a:latin typeface="Arial" panose="020B0604020202020204" pitchFamily="34" charset="0"/>
                <a:cs typeface="Arial" panose="020B0604020202020204" pitchFamily="34" charset="0"/>
              </a:rPr>
              <a:t>أنتم الأمم </a:t>
            </a:r>
            <a:r>
              <a:rPr lang="ar-JO" sz="2800" b="1" dirty="0">
                <a:effectLst>
                  <a:glow rad="127000">
                    <a:schemeClr val="tx1"/>
                  </a:glow>
                </a:effectLst>
                <a:latin typeface="Arial" panose="020B0604020202020204" pitchFamily="34" charset="0"/>
                <a:cs typeface="Arial" panose="020B0604020202020204" pitchFamily="34" charset="0"/>
              </a:rPr>
              <a:t>قبلاً في الجسد المدعوين غرلة من المدعو ختاناً مصنوعا باليد في الجسد 12 أنكم كنتم في ذلك الوقت بدون مسيح أجنبيين عن رعوية إسرائيل وغرباء عن عهود الموعد لا رجاء لكم وبلا إله في العالم.</a:t>
            </a:r>
            <a:br>
              <a:rPr lang="ar-JO" sz="2800" b="1" dirty="0">
                <a:effectLst>
                  <a:glow rad="127000">
                    <a:schemeClr val="tx1"/>
                  </a:glow>
                </a:effectLst>
                <a:latin typeface="Arial" panose="020B0604020202020204" pitchFamily="34" charset="0"/>
                <a:cs typeface="Arial" panose="020B0604020202020204" pitchFamily="34" charset="0"/>
              </a:rPr>
            </a:br>
            <a:r>
              <a:rPr lang="ar-JO" sz="2800" b="1" dirty="0">
                <a:effectLst>
                  <a:glow rad="127000">
                    <a:schemeClr val="tx1"/>
                  </a:glow>
                </a:effectLst>
                <a:latin typeface="Arial" panose="020B0604020202020204" pitchFamily="34" charset="0"/>
                <a:cs typeface="Arial" panose="020B0604020202020204" pitchFamily="34" charset="0"/>
              </a:rPr>
              <a:t>13 ولكن الآن في المسيح يسوع أنتم الذين كنتم قبلاً بعيدين صرتم قريبين بدم المسيح.</a:t>
            </a:r>
            <a:br>
              <a:rPr lang="ar-JO" sz="2800" b="1" dirty="0">
                <a:effectLst>
                  <a:glow rad="127000">
                    <a:schemeClr val="tx1"/>
                  </a:glow>
                </a:effectLst>
                <a:latin typeface="Arial" panose="020B0604020202020204" pitchFamily="34" charset="0"/>
                <a:cs typeface="Arial" panose="020B0604020202020204" pitchFamily="34" charset="0"/>
              </a:rPr>
            </a:br>
            <a:r>
              <a:rPr lang="en-US" sz="2800" b="1" dirty="0">
                <a:effectLst>
                  <a:glow rad="127000">
                    <a:schemeClr val="tx1"/>
                  </a:glow>
                </a:effectLst>
                <a:latin typeface="Arial" panose="020B0604020202020204" pitchFamily="34" charset="0"/>
                <a:cs typeface="Arial" panose="020B0604020202020204" pitchFamily="34" charset="0"/>
              </a:rPr>
              <a:t> (</a:t>
            </a:r>
            <a:r>
              <a:rPr lang="ar-JO" sz="2800" dirty="0">
                <a:effectLst>
                  <a:glow rad="127000">
                    <a:schemeClr val="tx1"/>
                  </a:glow>
                </a:effectLst>
                <a:latin typeface="Arial" panose="020B0604020202020204" pitchFamily="34" charset="0"/>
                <a:cs typeface="Arial" panose="020B0604020202020204" pitchFamily="34" charset="0"/>
              </a:rPr>
              <a:t>أفسس 2: 11-13</a:t>
            </a:r>
            <a:r>
              <a:rPr lang="en-US" sz="2800" b="1" dirty="0">
                <a:effectLst>
                  <a:glow rad="127000">
                    <a:schemeClr val="tx1"/>
                  </a:glow>
                </a:effectLst>
                <a:latin typeface="Arial" panose="020B0604020202020204" pitchFamily="34" charset="0"/>
                <a:cs typeface="Arial" panose="020B0604020202020204" pitchFamily="34"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لا زالوا أمماً</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57856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12. إسرائيل اليوم</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07905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 لأنه هوذا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في تلك الأيام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وفي ذلك الوقت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عندما أرد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سبي يهوذا وأورشليم</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2 أجمع كل الأمم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وأنزلهم إلى              وادي يهوشافاط ...</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(يوئيل 3: 1-2أ)</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Up Arrow 2"/>
          <p:cNvSpPr/>
          <p:nvPr/>
        </p:nvSpPr>
        <p:spPr bwMode="auto">
          <a:xfrm rot="19118539">
            <a:off x="4096457" y="2449961"/>
            <a:ext cx="1272963" cy="143623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04977263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وأحاكمهم هناك على شعبي وميراثي إسرائيل        الذين بددوهم بين الأمم وقسموا أرضي</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glow rad="254000">
                    <a:srgbClr val="000000">
                      <a:alpha val="89000"/>
                    </a:srgbClr>
                  </a:glow>
                </a:effectLst>
                <a:latin typeface="Arial" panose="020B0604020202020204" pitchFamily="34" charset="0"/>
                <a:cs typeface="Arial" panose="020B0604020202020204" pitchFamily="34" charset="0"/>
              </a:rPr>
              <a:t>يوئيل 3: 2ب</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3" name="Picture 2"/>
          <p:cNvPicPr>
            <a:picLocks noChangeAspect="1"/>
          </p:cNvPicPr>
          <p:nvPr/>
        </p:nvPicPr>
        <p:blipFill>
          <a:blip r:embed="rId3"/>
          <a:stretch>
            <a:fillRect/>
          </a:stretch>
        </p:blipFill>
        <p:spPr>
          <a:xfrm>
            <a:off x="3957964" y="0"/>
            <a:ext cx="5186036" cy="5805264"/>
          </a:xfrm>
          <a:prstGeom prst="rect">
            <a:avLst/>
          </a:prstGeom>
        </p:spPr>
      </p:pic>
    </p:spTree>
    <p:extLst>
      <p:ext uri="{BB962C8B-B14F-4D97-AF65-F5344CB8AC3E}">
        <p14:creationId xmlns:p14="http://schemas.microsoft.com/office/powerpoint/2010/main" val="91724581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استرداد يهوذا</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 هأنذا أنهضهم من الموضع الذي بعتموهم إليه وأرد عملكم على رؤوسكم.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8 وأبيع بنيكم وبناتكم بيد بني يهوذا ليبيعوهم للسبائيين، لأمة بعيدة، لأن الرب قد تكلم.</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(يوئيل 3: 7-8)</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صيدون</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صور</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العربية</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اليونانيون</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77650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13. مسائل العدالة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64365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14. الأرض والحقيقة </a:t>
            </a:r>
            <a:b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السياسية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63700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eaLnBrk="1" hangingPunct="1"/>
            <a:r>
              <a:rPr kumimoji="1" lang="ar-JO" altLang="zh-CN" sz="3200" b="1" dirty="0">
                <a:solidFill>
                  <a:schemeClr val="bg1"/>
                </a:solidFill>
                <a:latin typeface="Arial" panose="020B0604020202020204" pitchFamily="34" charset="0"/>
                <a:cs typeface="Arial" panose="020B0604020202020204" pitchFamily="34" charset="0"/>
              </a:rPr>
              <a:t>ستبارك إسرائيل الألفية الأمم</a:t>
            </a:r>
            <a:endParaRPr kumimoji="1" lang="en-US" altLang="zh-CN" sz="20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9"/>
          <p:cNvSpPr txBox="1">
            <a:spLocks noChangeArrowheads="1"/>
          </p:cNvSpPr>
          <p:nvPr/>
        </p:nvSpPr>
        <p:spPr bwMode="auto">
          <a:xfrm>
            <a:off x="5652120" y="764704"/>
            <a:ext cx="114807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أشور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395536" y="515719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2843808" y="4819799"/>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531ج</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4355976" y="1550396"/>
            <a:ext cx="4741392" cy="2677656"/>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11 يوم بناء حيطانك، ذلك اليوم يبعد الميعاد.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12 هو يوم يأتون إليك من أشور ومدن مصر، ومن مصر إلى النهر. ومن البحر إلى البحر. ومن الجبل إلى الجبل.</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a:t>
            </a: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ميخا 7: 11-12</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9"/>
          <p:cNvSpPr txBox="1">
            <a:spLocks noChangeArrowheads="1"/>
          </p:cNvSpPr>
          <p:nvPr/>
        </p:nvSpPr>
        <p:spPr bwMode="auto">
          <a:xfrm>
            <a:off x="-210" y="2420888"/>
            <a:ext cx="12650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البحار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5" name="Text Box 9"/>
          <p:cNvSpPr txBox="1">
            <a:spLocks noChangeArrowheads="1"/>
          </p:cNvSpPr>
          <p:nvPr/>
        </p:nvSpPr>
        <p:spPr bwMode="auto">
          <a:xfrm>
            <a:off x="323528" y="692696"/>
            <a:ext cx="127631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الجبال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7686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15. مشاركة الأرض: أرض </a:t>
            </a:r>
            <a:b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السلام، العدل والمصالحة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2532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3. الأرض لها مطالب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76541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0EDBD-2C3C-54AD-72B6-F64452252083}"/>
              </a:ext>
            </a:extLst>
          </p:cNvPr>
          <p:cNvPicPr>
            <a:picLocks noChangeAspect="1"/>
          </p:cNvPicPr>
          <p:nvPr/>
        </p:nvPicPr>
        <p:blipFill rotWithShape="1">
          <a:blip r:embed="rId3"/>
          <a:srcRect r="16455" b="4710"/>
          <a:stretch/>
        </p:blipFill>
        <p:spPr>
          <a:xfrm>
            <a:off x="0" y="77489"/>
            <a:ext cx="9144000" cy="6741761"/>
          </a:xfrm>
          <a:prstGeom prst="rect">
            <a:avLst/>
          </a:prstGeom>
        </p:spPr>
      </p:pic>
      <p:sp>
        <p:nvSpPr>
          <p:cNvPr id="900098" name="Rectangle 2"/>
          <p:cNvSpPr>
            <a:spLocks noGrp="1" noChangeArrowheads="1"/>
          </p:cNvSpPr>
          <p:nvPr>
            <p:ph type="ctrTitle"/>
          </p:nvPr>
        </p:nvSpPr>
        <p:spPr>
          <a:xfrm>
            <a:off x="0" y="105398"/>
            <a:ext cx="9144000" cy="203289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الهجمات الصاروخية من غزة على إسرائيل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97120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خلاصة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31396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س و ج</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19" y="0"/>
            <a:ext cx="9144000" cy="6858000"/>
          </a:xfrm>
          <a:prstGeom prst="rect">
            <a:avLst/>
          </a:prstGeom>
        </p:spPr>
      </p:pic>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lgn="r">
              <a:defRPr/>
            </a:pP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 وكان كلام رب الجنود قائلاً:</a:t>
            </a:r>
            <a:b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2 هكذا قال رب الجنود: غرت على صهيون غيرة عظيمة وبسخط عظيم غرت عليها.</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زك 8: 1-2</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1608640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هكذا قال الرب: قد رجعت إلى صهيون وأسكن في وسط أورشليم فتدعى أورشليم مدينة الحق وجبل رب الجنود الجبل المقدس</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(زك 8: 3)</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4"/>
          <p:cNvSpPr txBox="1">
            <a:spLocks noChangeArrowheads="1"/>
          </p:cNvSpPr>
          <p:nvPr/>
        </p:nvSpPr>
        <p:spPr bwMode="auto">
          <a:xfrm>
            <a:off x="8329040" y="65344"/>
            <a:ext cx="7040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649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00121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B4A6ECD-21AF-0F42-A34B-D57FFBC4B6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6523"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B893B32-291E-6940-8BD0-C0D2A2EC7812}"/>
              </a:ext>
            </a:extLst>
          </p:cNvPr>
          <p:cNvSpPr/>
          <p:nvPr/>
        </p:nvSpPr>
        <p:spPr>
          <a:xfrm>
            <a:off x="-36512" y="4221089"/>
            <a:ext cx="9276523" cy="2708920"/>
          </a:xfrm>
          <a:prstGeom prst="rect">
            <a:avLst/>
          </a:prstGeom>
          <a:noFill/>
          <a:ln>
            <a:noFill/>
          </a:ln>
        </p:spPr>
        <p:txBody>
          <a:bodyPr vert="horz" wrap="square" lIns="91440" tIns="45720" rIns="91440" bIns="45720" numCol="1" anchor="t" anchorCtr="0" compatLnSpc="1">
            <a:prstTxWarp prst="textNoShape">
              <a:avLst/>
            </a:prstTxWarp>
          </a:bodyPr>
          <a:lstStyle/>
          <a:p>
            <a:pPr lvl="0" algn="ctr" defTabSz="449263" eaLnBrk="0" fontAlgn="base" hangingPunct="0">
              <a:spcBef>
                <a:spcPct val="0"/>
              </a:spcBef>
              <a:spcAft>
                <a:spcPct val="0"/>
              </a:spcAft>
              <a:tabLst>
                <a:tab pos="1714500" algn="l"/>
                <a:tab pos="4454525" algn="l"/>
              </a:tabLst>
              <a:defRPr/>
            </a:pPr>
            <a:r>
              <a:rPr lang="ar-JO" sz="2800" b="1" dirty="0">
                <a:solidFill>
                  <a:srgbClr val="FFFFFF"/>
                </a:solidFill>
                <a:effectLst>
                  <a:glow rad="228600">
                    <a:srgbClr val="000000">
                      <a:alpha val="86712"/>
                    </a:srgbClr>
                  </a:glow>
                </a:effectLst>
                <a:latin typeface="Arial" panose="020B0604020202020204" pitchFamily="34" charset="0"/>
                <a:ea typeface="ＭＳ Ｐゴシック" pitchFamily="-108" charset="-128"/>
                <a:cs typeface="Arial" panose="020B0604020202020204" pitchFamily="34" charset="0"/>
              </a:rPr>
              <a:t>7 هكذا قال رب الجنود: هأنذا أخلص شعبي من أرض المشرق ومن أرض مغرب الشمس 8 وآتي بهم فيسكنون في وسط أورشليم ويكونون لي شعباً وأنا أكون لهم إلها بالحق والبر. (زك 8: 7-8)</a:t>
            </a:r>
            <a:endParaRPr kumimoji="0" lang="en-US" sz="2800" b="1" i="0" u="none" strike="noStrike" kern="1200" cap="none" spc="0" normalizeH="0" baseline="0" noProof="0" dirty="0">
              <a:ln>
                <a:noFill/>
              </a:ln>
              <a:solidFill>
                <a:srgbClr val="FFFFFF"/>
              </a:solidFill>
              <a:effectLst>
                <a:glow rad="228600">
                  <a:srgbClr val="000000">
                    <a:alpha val="86712"/>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Rectangle 4">
            <a:extLst>
              <a:ext uri="{FF2B5EF4-FFF2-40B4-BE49-F238E27FC236}">
                <a16:creationId xmlns:a16="http://schemas.microsoft.com/office/drawing/2014/main" id="{2219C4FB-7B9E-664A-BA30-908014F78223}"/>
              </a:ext>
            </a:extLst>
          </p:cNvPr>
          <p:cNvSpPr/>
          <p:nvPr/>
        </p:nvSpPr>
        <p:spPr>
          <a:xfrm>
            <a:off x="162427" y="484160"/>
            <a:ext cx="8879306" cy="156966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Tx/>
              <a:buSzTx/>
              <a:buFontTx/>
              <a:buNone/>
              <a:tabLst>
                <a:tab pos="1714500" algn="l"/>
                <a:tab pos="4454525" algn="l"/>
              </a:tabLst>
              <a:defRPr/>
            </a:pPr>
            <a:r>
              <a:rPr kumimoji="0" lang="ar-JO" sz="2800" b="1" i="0" u="none" strike="noStrike" kern="1200" cap="none" spc="0" normalizeH="0" baseline="0" noProof="0" dirty="0">
                <a:ln>
                  <a:noFill/>
                </a:ln>
                <a:solidFill>
                  <a:srgbClr val="FFFFFF"/>
                </a:solidFill>
                <a:effectLst>
                  <a:glow rad="228600">
                    <a:srgbClr val="000000">
                      <a:alpha val="86712"/>
                    </a:srgbClr>
                  </a:glow>
                </a:effectLst>
                <a:uLnTx/>
                <a:uFillTx/>
                <a:latin typeface="Arial" panose="020B0604020202020204" pitchFamily="34" charset="0"/>
                <a:ea typeface="ＭＳ Ｐゴシック" pitchFamily="-108" charset="-128"/>
                <a:cs typeface="Arial" panose="020B0604020202020204" pitchFamily="34" charset="0"/>
              </a:rPr>
              <a:t>12 ويرفع راية للأمم ويجمع منفيي إسرائيل ويضم مشتتي يهوذا من أربعة أطراف الأرض.</a:t>
            </a:r>
          </a:p>
          <a:p>
            <a:pPr marL="0" marR="0" lvl="0" indent="0" algn="ctr" defTabSz="449263" rtl="0" eaLnBrk="0" fontAlgn="base" latinLnBrk="0" hangingPunct="0">
              <a:lnSpc>
                <a:spcPct val="100000"/>
              </a:lnSpc>
              <a:spcBef>
                <a:spcPct val="0"/>
              </a:spcBef>
              <a:spcAft>
                <a:spcPct val="0"/>
              </a:spcAft>
              <a:buClrTx/>
              <a:buSzTx/>
              <a:buFontTx/>
              <a:buNone/>
              <a:tabLst>
                <a:tab pos="1714500" algn="l"/>
                <a:tab pos="4454525" algn="l"/>
              </a:tabLst>
              <a:defRPr/>
            </a:pPr>
            <a:r>
              <a:rPr kumimoji="0" lang="en-US" sz="2800" b="1" i="0" u="none" strike="noStrike" kern="1200" cap="none" spc="0" normalizeH="0" baseline="0" noProof="0" dirty="0">
                <a:ln>
                  <a:noFill/>
                </a:ln>
                <a:solidFill>
                  <a:srgbClr val="FFFFFF"/>
                </a:solidFill>
                <a:effectLst>
                  <a:glow rad="228600">
                    <a:srgbClr val="000000">
                      <a:alpha val="86712"/>
                    </a:srgbClr>
                  </a:glow>
                </a:effectLst>
                <a:uLnTx/>
                <a:uFillTx/>
                <a:latin typeface="Arial" panose="020B0604020202020204" pitchFamily="34" charset="0"/>
                <a:ea typeface="ＭＳ Ｐゴシック" pitchFamily="-108" charset="-128"/>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228600">
                    <a:srgbClr val="000000">
                      <a:alpha val="86712"/>
                    </a:srgbClr>
                  </a:glow>
                </a:effectLst>
                <a:uLnTx/>
                <a:uFillTx/>
                <a:latin typeface="Arial" panose="020B0604020202020204" pitchFamily="34" charset="0"/>
                <a:ea typeface="ＭＳ Ｐゴシック" pitchFamily="-108" charset="-128"/>
                <a:cs typeface="Arial" panose="020B0604020202020204" pitchFamily="34" charset="0"/>
              </a:rPr>
              <a:t>(أش 11: 12)</a:t>
            </a:r>
            <a:endParaRPr kumimoji="0" lang="en-US" sz="2800" b="1" i="0" u="none" strike="noStrike" kern="1200" cap="none" spc="0" normalizeH="0" baseline="0" noProof="0" dirty="0">
              <a:ln>
                <a:noFill/>
              </a:ln>
              <a:solidFill>
                <a:srgbClr val="FFFFFF"/>
              </a:solidFill>
              <a:effectLst>
                <a:glow rad="228600">
                  <a:srgbClr val="000000">
                    <a:alpha val="86712"/>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2" name="TextBox 1">
            <a:extLst>
              <a:ext uri="{FF2B5EF4-FFF2-40B4-BE49-F238E27FC236}">
                <a16:creationId xmlns:a16="http://schemas.microsoft.com/office/drawing/2014/main" id="{B2099581-65D6-AEAE-8BB3-30B3B7930C0A}"/>
              </a:ext>
            </a:extLst>
          </p:cNvPr>
          <p:cNvSpPr txBox="1"/>
          <p:nvPr/>
        </p:nvSpPr>
        <p:spPr>
          <a:xfrm>
            <a:off x="-1380226" y="6349042"/>
            <a:ext cx="184731"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713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8"/>
              </a:srgbClr>
            </a:outerShdw>
          </a:effectLst>
        </p:spPr>
        <p:txBody>
          <a:bodyPr/>
          <a:lstStyle/>
          <a:p>
            <a:pPr eaLnBrk="1" hangingPunct="1">
              <a:defRPr/>
            </a:pPr>
            <a:r>
              <a:rPr lang="ar-JO" dirty="0">
                <a:solidFill>
                  <a:schemeClr val="tx1"/>
                </a:solidFill>
                <a:effectLst/>
                <a:latin typeface="Arial" charset="0"/>
                <a:ea typeface="ＭＳ Ｐゴシック" charset="0"/>
                <a:cs typeface="Arial" charset="0"/>
              </a:rPr>
              <a:t>سيتم البحث عن اليهود</a:t>
            </a:r>
            <a:endParaRPr lang="en-US" sz="6000" dirty="0">
              <a:solidFill>
                <a:schemeClr val="tx1"/>
              </a:solidFill>
              <a:effectLst/>
              <a:latin typeface="Arial" charset="0"/>
              <a:ea typeface="ＭＳ Ｐゴシック" charset="0"/>
              <a:cs typeface="Arial" charset="0"/>
            </a:endParaRPr>
          </a:p>
        </p:txBody>
      </p:sp>
      <p:sp>
        <p:nvSpPr>
          <p:cNvPr id="157699" name="Text Box 3"/>
          <p:cNvSpPr txBox="1">
            <a:spLocks noChangeArrowheads="1"/>
          </p:cNvSpPr>
          <p:nvPr/>
        </p:nvSpPr>
        <p:spPr bwMode="auto">
          <a:xfrm>
            <a:off x="8458200" y="-476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649</a:t>
            </a:r>
            <a:endParaRPr kumimoji="0" lang="en-US" sz="2400" b="1" i="0" u="none" strike="noStrike" kern="1200" cap="none" spc="0" normalizeH="0" baseline="0" noProof="0" dirty="0">
              <a:ln>
                <a:noFill/>
              </a:ln>
              <a:solidFill>
                <a:srgbClr val="FFFFCC"/>
              </a:solidFill>
              <a:effectLst/>
              <a:uLnTx/>
              <a:uFillTx/>
              <a:latin typeface="Arial" charset="0"/>
              <a:ea typeface="ＭＳ Ｐゴシック" charset="0"/>
              <a:cs typeface="Arial" charset="0"/>
            </a:endParaRPr>
          </a:p>
        </p:txBody>
      </p:sp>
      <p:pic>
        <p:nvPicPr>
          <p:cNvPr id="157700" name="Picture 4"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هكذا قال رب الجنود: في تلك الأيام يمسك عشرة رجال من جميع ألسنة الأمم بذيل رجل يهودي قائلين: نذهب معكم لأننا سمعنا أن الله معكم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 (</a:t>
            </a:r>
            <a:r>
              <a:rPr kumimoji="0" lang="ar-JO"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زك 8: 23</a:t>
            </a:r>
            <a:r>
              <a:rPr kumimoji="0" lang="en-US"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602052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11B34"/>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28393" y="29469"/>
            <a:ext cx="5615607" cy="6828531"/>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فهوذا الحجر الذي وضعته قدام يهوشع على حجر واحد سبع أعين. هأنذا ناقش نقشه يقول رب الجنود و</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أزيل إثم تلك الأرض في يوم واحد</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زكريا 3: 9</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1026" name="Picture 2" descr="Parashat Pinchas פִּינְחָס - Teimani Weekly Torah (Netzarim Israel)">
            <a:extLst>
              <a:ext uri="{FF2B5EF4-FFF2-40B4-BE49-F238E27FC236}">
                <a16:creationId xmlns:a16="http://schemas.microsoft.com/office/drawing/2014/main" id="{8EF1A09A-1440-01D8-55AE-66B55A44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9" b="17544"/>
          <a:stretch/>
        </p:blipFill>
        <p:spPr bwMode="auto">
          <a:xfrm>
            <a:off x="0" y="29469"/>
            <a:ext cx="352839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67973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bwMode="auto">
          <a:xfrm>
            <a:off x="-29668" y="0"/>
            <a:ext cx="5940152" cy="6858000"/>
          </a:xfrm>
          <a:prstGeom prst="rect">
            <a:avLst/>
          </a:prstGeom>
          <a:solidFill>
            <a:srgbClr val="19194D"/>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endParaRPr>
          </a:p>
        </p:txBody>
      </p:sp>
      <p:sp>
        <p:nvSpPr>
          <p:cNvPr id="158723" name="TextBox 2"/>
          <p:cNvSpPr txBox="1">
            <a:spLocks noChangeArrowheads="1"/>
          </p:cNvSpPr>
          <p:nvPr/>
        </p:nvSpPr>
        <p:spPr bwMode="auto">
          <a:xfrm>
            <a:off x="35496" y="764704"/>
            <a:ext cx="5904656" cy="5909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5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5400" b="1" baseline="30000" dirty="0">
                <a:solidFill>
                  <a:srgbClr val="FFFFFF"/>
                </a:solidFill>
                <a:latin typeface="Arial" charset="0"/>
                <a:cs typeface="Arial" charset="0"/>
              </a:rPr>
              <a:t>25 </a:t>
            </a:r>
            <a:r>
              <a:rPr kumimoji="0" lang="ar-JO" sz="5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فإني لست أريد أيها الإخوة أن تجهلوا هذا السر لئلا تكونوا عند أنفسكم حكماء: أن القساوة قد حصلت جزئيا لإسرائيل إلى أن يدخل ملؤ الأمم،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26 وهكذا </a:t>
            </a:r>
            <a:r>
              <a:rPr kumimoji="0" lang="ar-JO" sz="5400" b="1" i="0" u="none" strike="noStrike" kern="1200" cap="none" spc="0" normalizeH="0" baseline="30000" noProof="0" dirty="0">
                <a:ln>
                  <a:noFill/>
                </a:ln>
                <a:solidFill>
                  <a:srgbClr val="FFFF00"/>
                </a:solidFill>
                <a:effectLst/>
                <a:uLnTx/>
                <a:uFillTx/>
                <a:latin typeface="Arial" charset="0"/>
                <a:ea typeface="ＭＳ Ｐゴシック" charset="0"/>
                <a:cs typeface="Arial" charset="0"/>
              </a:rPr>
              <a:t>سيخلص جميع إسرائيل</a:t>
            </a:r>
            <a:r>
              <a:rPr kumimoji="0" lang="ar-JO" sz="5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 كما هو مكتوب: سيخرج من صهيون المنقذ ويرد الفجور عن يعقوب.</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27 وهذا هو العهد من قبلي لهم متى نزعت خطاياهم</a:t>
            </a:r>
            <a:endParaRPr kumimoji="0" lang="en-US" sz="5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JO" altLang="ja-JP" sz="3200" b="1" dirty="0">
                <a:latin typeface="Arial" panose="020B0604020202020204" pitchFamily="34" charset="0"/>
                <a:ea typeface="ＭＳ Ｐゴシック" charset="0"/>
                <a:cs typeface="Arial" panose="020B0604020202020204" pitchFamily="34" charset="0"/>
              </a:rPr>
              <a:t>سيخلص جميع إسرائيل </a:t>
            </a:r>
            <a:r>
              <a:rPr lang="en-US" altLang="ja-JP" sz="3200" b="1" dirty="0">
                <a:latin typeface="Arial" panose="020B0604020202020204" pitchFamily="34" charset="0"/>
                <a:ea typeface="ＭＳ Ｐゴシック" charset="0"/>
                <a:cs typeface="Arial" panose="020B0604020202020204" pitchFamily="34" charset="0"/>
              </a:rPr>
              <a:t> </a:t>
            </a:r>
            <a:r>
              <a:rPr lang="en-US" sz="2400" b="1" dirty="0">
                <a:latin typeface="Arial" panose="020B0604020202020204" pitchFamily="34" charset="0"/>
                <a:ea typeface="ＭＳ Ｐゴシック" charset="0"/>
                <a:cs typeface="Arial" panose="020B0604020202020204" pitchFamily="34" charset="0"/>
              </a:rPr>
              <a:t>(</a:t>
            </a:r>
            <a:r>
              <a:rPr lang="ar-JO" sz="2400" b="1" dirty="0">
                <a:latin typeface="Arial" panose="020B0604020202020204" pitchFamily="34" charset="0"/>
                <a:ea typeface="ＭＳ Ｐゴシック" charset="0"/>
                <a:cs typeface="Arial" panose="020B0604020202020204" pitchFamily="34" charset="0"/>
              </a:rPr>
              <a:t>رو 11: 25-27</a:t>
            </a:r>
            <a:r>
              <a:rPr lang="en-US" sz="2400" b="1" dirty="0">
                <a:latin typeface="Arial" panose="020B0604020202020204" pitchFamily="34" charset="0"/>
                <a:ea typeface="ＭＳ Ｐゴシック" charset="0"/>
                <a:cs typeface="Arial" panose="020B0604020202020204" pitchFamily="34" charset="0"/>
              </a:rPr>
              <a:t>)</a:t>
            </a:r>
            <a:endParaRPr lang="en-US" sz="3200" b="1" dirty="0">
              <a:latin typeface="Arial" panose="020B0604020202020204" pitchFamily="34" charset="0"/>
              <a:ea typeface="ＭＳ Ｐゴシック" charset="0"/>
              <a:cs typeface="Arial" panose="020B0604020202020204" pitchFamily="34" charset="0"/>
            </a:endParaRPr>
          </a:p>
        </p:txBody>
      </p:sp>
      <p:sp>
        <p:nvSpPr>
          <p:cNvPr id="8" name="Text Box 8"/>
          <p:cNvSpPr txBox="1">
            <a:spLocks noChangeArrowheads="1"/>
          </p:cNvSpPr>
          <p:nvPr/>
        </p:nvSpPr>
        <p:spPr bwMode="auto">
          <a:xfrm>
            <a:off x="8077200" y="0"/>
            <a:ext cx="1112838"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م ع ج</a:t>
            </a: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 </a:t>
            </a: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155ل</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endParaRPr>
          </a:p>
        </p:txBody>
      </p:sp>
    </p:spTree>
    <p:extLst>
      <p:ext uri="{BB962C8B-B14F-4D97-AF65-F5344CB8AC3E}">
        <p14:creationId xmlns:p14="http://schemas.microsoft.com/office/powerpoint/2010/main" val="1122524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الغرب = اليهود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4306" name="Rectangle 2"/>
          <p:cNvSpPr>
            <a:spLocks noGrp="1" noRot="1" noChangeArrowheads="1"/>
          </p:cNvSpPr>
          <p:nvPr>
            <p:ph type="title"/>
          </p:nvPr>
        </p:nvSpPr>
        <p:spPr>
          <a:xfrm>
            <a:off x="0" y="0"/>
            <a:ext cx="3563888" cy="908720"/>
          </a:xfrm>
          <a:solidFill>
            <a:schemeClr val="bg1"/>
          </a:solidFill>
        </p:spPr>
        <p:txBody>
          <a:bodyPr/>
          <a:lstStyle/>
          <a:p>
            <a:pPr eaLnBrk="1" hangingPunct="1">
              <a:defRPr/>
            </a:pPr>
            <a:r>
              <a:rPr lang="ar-JO" sz="2800" dirty="0">
                <a:solidFill>
                  <a:schemeClr val="tx1"/>
                </a:solidFill>
                <a:effectLst/>
                <a:latin typeface="Arial" panose="020B0604020202020204" pitchFamily="34" charset="0"/>
                <a:cs typeface="Arial" panose="020B0604020202020204" pitchFamily="34" charset="0"/>
              </a:rPr>
              <a:t>سكان أورشليم (2002)</a:t>
            </a:r>
            <a:endParaRPr lang="en-US" sz="2800" dirty="0">
              <a:solidFill>
                <a:schemeClr val="tx1"/>
              </a:solidFill>
              <a:effectLst/>
              <a:latin typeface="Arial" panose="020B0604020202020204" pitchFamily="34" charset="0"/>
              <a:cs typeface="Arial" panose="020B0604020202020204" pitchFamily="34" charset="0"/>
            </a:endParaRP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الشرق = العرب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483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2800" b="1" dirty="0">
                <a:solidFill>
                  <a:schemeClr val="bg1"/>
                </a:solidFill>
                <a:latin typeface="Arial" panose="020B0604020202020204" pitchFamily="34" charset="0"/>
                <a:cs typeface="Arial" panose="020B0604020202020204" pitchFamily="34" charset="0"/>
              </a:rPr>
              <a:t>أرض أبدية لنسل إبراهيم</a:t>
            </a:r>
            <a:endParaRPr kumimoji="1" lang="en-US" altLang="zh-CN" sz="18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3612551" y="726885"/>
            <a:ext cx="5531449" cy="2677656"/>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تكوين 17: 7-8</a:t>
            </a:r>
            <a:endPar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7 وأقيم عهدي بيني وبينك وبين </a:t>
            </a:r>
            <a:r>
              <a:rPr kumimoji="0" lang="ar-JO"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نسلك</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في أجيالهم </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عهداً أبديا</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لأكون إلها لك ول</a:t>
            </a:r>
            <a:r>
              <a:rPr kumimoji="0" lang="ar-JO"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نسلك</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8 وأعطي لك ول</a:t>
            </a:r>
            <a:r>
              <a:rPr kumimoji="0" lang="ar-JO"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نسلك</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أرض غربتك، كل أرض كنعان </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ملكاً أبدياً</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وأكون إلههم.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1953323" y="2659559"/>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725217"/>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ar-JO" dirty="0"/>
              <a:t>أورشليم (2002)</a:t>
            </a:r>
            <a:endParaRPr lang="en-US" dirty="0"/>
          </a:p>
        </p:txBody>
      </p:sp>
      <p:pic>
        <p:nvPicPr>
          <p:cNvPr id="1402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91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Text Box 4"/>
          <p:cNvSpPr txBox="1">
            <a:spLocks noChangeArrowheads="1"/>
          </p:cNvSpPr>
          <p:nvPr/>
        </p:nvSpPr>
        <p:spPr bwMode="auto">
          <a:xfrm>
            <a:off x="7003772" y="6137275"/>
            <a:ext cx="1965603" cy="63094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ar-JO" sz="1400" b="0" i="0" u="none" strike="noStrike" kern="1200" cap="none" spc="0" normalizeH="0" baseline="0" noProof="0" dirty="0">
                <a:ln>
                  <a:noFill/>
                </a:ln>
                <a:solidFill>
                  <a:srgbClr val="FFFFFF"/>
                </a:solidFill>
                <a:effectLst/>
                <a:uLnTx/>
                <a:uFillTx/>
                <a:latin typeface="Arial"/>
                <a:ea typeface="ＭＳ Ｐゴシック" charset="-128"/>
                <a:cs typeface="Arial"/>
              </a:rPr>
              <a:t>أساس السلام في الشرق الأوسط</a:t>
            </a:r>
            <a:endParaRPr kumimoji="0" lang="en-US" sz="1400" b="0"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128"/>
                <a:cs typeface="Arial"/>
              </a:rPr>
              <a:t>(</a:t>
            </a:r>
            <a:r>
              <a:rPr lang="ar-JO" sz="1400" dirty="0">
                <a:solidFill>
                  <a:srgbClr val="FFFFFF"/>
                </a:solidFill>
                <a:latin typeface="Arial"/>
                <a:ea typeface="ＭＳ Ｐゴシック" charset="-128"/>
                <a:cs typeface="Arial"/>
              </a:rPr>
              <a:t>آذار 2002</a:t>
            </a:r>
            <a:r>
              <a:rPr kumimoji="0" lang="en-US" sz="1400" b="0" i="0" u="none" strike="noStrike" kern="1200" cap="none" spc="0" normalizeH="0" baseline="0" noProof="0" dirty="0">
                <a:ln>
                  <a:noFill/>
                </a:ln>
                <a:solidFill>
                  <a:srgbClr val="FFFFFF"/>
                </a:solidFill>
                <a:effectLst/>
                <a:uLnTx/>
                <a:uFillTx/>
                <a:latin typeface="Arial"/>
                <a:ea typeface="ＭＳ Ｐゴシック" charset="-128"/>
                <a:cs typeface="Arial"/>
              </a:rPr>
              <a:t>)</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ar-JO" sz="3200" dirty="0"/>
              <a:t>المدينة القديمة اليوم</a:t>
            </a:r>
            <a:endParaRPr lang="en-US" sz="280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44388" name="Rectangle 3"/>
          <p:cNvSpPr>
            <a:spLocks noGrp="1" noRot="1" noChangeArrowheads="1"/>
          </p:cNvSpPr>
          <p:nvPr>
            <p:ph type="title"/>
          </p:nvPr>
        </p:nvSpPr>
        <p:spPr>
          <a:xfrm>
            <a:off x="1295400" y="0"/>
            <a:ext cx="7620000" cy="1447800"/>
          </a:xfrm>
          <a:solidFill>
            <a:schemeClr val="tx2"/>
          </a:solidFill>
          <a:ln w="38100">
            <a:solidFill>
              <a:schemeClr val="bg2"/>
            </a:solidFill>
          </a:ln>
        </p:spPr>
        <p:txBody>
          <a:bodyPr/>
          <a:lstStyle/>
          <a:p>
            <a:pPr eaLnBrk="1" hangingPunct="1"/>
            <a:r>
              <a:rPr lang="ar-JO" altLang="ja-JP" sz="3200" dirty="0">
                <a:solidFill>
                  <a:schemeClr val="bg2"/>
                </a:solidFill>
                <a:effectLst/>
                <a:latin typeface="Arial" charset="0"/>
                <a:cs typeface="Arial" charset="0"/>
              </a:rPr>
              <a:t>أورشليم المعاصرة </a:t>
            </a:r>
            <a:br>
              <a:rPr lang="ar-JO" altLang="ja-JP" sz="3200" dirty="0">
                <a:solidFill>
                  <a:schemeClr val="bg2"/>
                </a:solidFill>
                <a:effectLst/>
                <a:latin typeface="Arial" charset="0"/>
                <a:cs typeface="Arial" charset="0"/>
              </a:rPr>
            </a:br>
            <a:r>
              <a:rPr lang="ar-JO" altLang="ja-JP" sz="3200" dirty="0">
                <a:solidFill>
                  <a:schemeClr val="bg2"/>
                </a:solidFill>
                <a:effectLst/>
                <a:latin typeface="Arial" charset="0"/>
                <a:cs typeface="Arial" charset="0"/>
              </a:rPr>
              <a:t>سيعيش كثيرون خارج أسوار المدينة (زك 2: 4)</a:t>
            </a:r>
            <a:endParaRPr lang="en-US" sz="3600" dirty="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93187"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rPr>
              <a:t>649</a:t>
            </a:r>
            <a:endPar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48485" name="Rectangle 5"/>
          <p:cNvSpPr>
            <a:spLocks noGrp="1" noChangeArrowheads="1"/>
          </p:cNvSpPr>
          <p:nvPr>
            <p:ph type="title" idx="4294967295"/>
          </p:nvPr>
        </p:nvSpPr>
        <p:spPr>
          <a:xfrm>
            <a:off x="0" y="317500"/>
            <a:ext cx="9144000" cy="1003300"/>
          </a:xfrm>
          <a:effectLst>
            <a:outerShdw blurRad="63500" dist="38099" dir="2700000" algn="ctr" rotWithShape="0">
              <a:schemeClr val="bg2">
                <a:alpha val="74998"/>
              </a:schemeClr>
            </a:outerShdw>
          </a:effectLst>
        </p:spPr>
        <p:txBody>
          <a:bodyPr/>
          <a:lstStyle/>
          <a:p>
            <a:pPr eaLnBrk="1" hangingPunct="1">
              <a:defRPr/>
            </a:pPr>
            <a:r>
              <a:rPr lang="ar-JO" sz="4000" dirty="0">
                <a:effectLst/>
                <a:latin typeface="Arial" charset="0"/>
                <a:ea typeface="ＭＳ Ｐゴシック" charset="0"/>
                <a:cs typeface="Times New Roman" charset="0"/>
              </a:rPr>
              <a:t>سور النار (زك 2: 3-5)</a:t>
            </a:r>
            <a:endParaRPr lang="en-US" sz="4000" dirty="0">
              <a:effectLst/>
              <a:latin typeface="Arial" charset="0"/>
              <a:ea typeface="ＭＳ Ｐゴシック" charset="0"/>
              <a:cs typeface="Times New Roman" charset="0"/>
            </a:endParaRPr>
          </a:p>
        </p:txBody>
      </p:sp>
      <p:sp>
        <p:nvSpPr>
          <p:cNvPr id="5" name="Rectangle 5"/>
          <p:cNvSpPr txBox="1">
            <a:spLocks noChangeArrowheads="1"/>
          </p:cNvSpPr>
          <p:nvPr/>
        </p:nvSpPr>
        <p:spPr bwMode="auto">
          <a:xfrm>
            <a:off x="0" y="1725054"/>
            <a:ext cx="9144000" cy="5132946"/>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lvl="0" defTabSz="914400" eaLnBrk="1" hangingPunct="1">
              <a:defRPr/>
            </a:pPr>
            <a:r>
              <a:rPr lang="ar-JO" sz="2800" dirty="0">
                <a:solidFill>
                  <a:srgbClr val="FFFFCC"/>
                </a:solidFill>
                <a:effectLst>
                  <a:glow rad="165100">
                    <a:srgbClr val="000000"/>
                  </a:glow>
                </a:effectLst>
              </a:rPr>
              <a:t>3 وإذا بالملاك الذي كلمني قد خرج وخرج ملاك آخر للقائه 4 فقال له: اجر وكلم هذا الغلام قائلاً: كالأعراء تسكن أورشليم من كثرة الناس والبهائم فيها</a:t>
            </a:r>
          </a:p>
          <a:p>
            <a:pPr lvl="0" defTabSz="914400" eaLnBrk="1" hangingPunct="1">
              <a:defRPr/>
            </a:pPr>
            <a:r>
              <a:rPr lang="ar-JO" sz="2800" dirty="0">
                <a:solidFill>
                  <a:srgbClr val="FFFFCC"/>
                </a:solidFill>
                <a:effectLst>
                  <a:glow rad="165100">
                    <a:srgbClr val="000000"/>
                  </a:glow>
                </a:effectLst>
              </a:rPr>
              <a:t>5 وأنا يقول الرب أكون لها سور نار من حولها وأكون مجداً في وسطها.</a:t>
            </a:r>
            <a:endParaRPr kumimoji="0" lang="en-US" sz="2800" b="1" i="0" u="none" strike="noStrike" kern="1200" cap="none" spc="0" normalizeH="0" baseline="0" noProof="0" dirty="0">
              <a:ln>
                <a:noFill/>
              </a:ln>
              <a:solidFill>
                <a:srgbClr val="FFFFCC"/>
              </a:solidFill>
              <a:effectLst>
                <a:glow rad="165100">
                  <a:srgbClr val="000000"/>
                </a:glow>
              </a:effectLst>
              <a:uLnTx/>
              <a:uFillTx/>
              <a:latin typeface="Arial"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defRPr/>
            </a:pPr>
            <a:r>
              <a:rPr lang="ar-JO"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توبة إسرائيل</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وأفيض على بيت داود وعلى سكان أورشليم روح النعمة والتضرعات </a:t>
            </a:r>
            <a:r>
              <a:rPr kumimoji="0" lang="ar-JO" altLang="ja-JP"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فينظرون إلي، الذي طعنوه</a:t>
            </a: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وينوحون عليه كنائح على وحيد له ويكونون في مرارة عليه كمن هو في مرارة على بكره.</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lang="ar-JO" altLang="ja-JP" sz="2800" b="1" dirty="0">
                <a:solidFill>
                  <a:srgbClr val="FFFFFF"/>
                </a:solidFill>
                <a:effectLst>
                  <a:glow rad="228600">
                    <a:srgbClr val="000000"/>
                  </a:glow>
                </a:effectLst>
                <a:latin typeface="Arial" charset="0"/>
                <a:cs typeface="Arial" charset="0"/>
              </a:rPr>
              <a:t>زك 12: 10</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eaLnBrk="1" hangingPunct="1">
              <a:defRPr/>
            </a:pPr>
            <a:r>
              <a:rPr lang="ar-JO" sz="4000" b="1" dirty="0">
                <a:solidFill>
                  <a:schemeClr val="bg1"/>
                </a:solidFill>
                <a:effectLst>
                  <a:outerShdw blurRad="38100" dist="38100" dir="2700000" algn="tl">
                    <a:srgbClr val="000000"/>
                  </a:outerShdw>
                </a:effectLst>
                <a:latin typeface="Arial"/>
                <a:cs typeface="Arial"/>
              </a:rPr>
              <a:t>نتائج الضيقة</a:t>
            </a:r>
            <a:endParaRPr lang="en-US" sz="4000" b="1" dirty="0">
              <a:solidFill>
                <a:schemeClr val="bg1"/>
              </a:solidFill>
              <a:effectLst>
                <a:outerShdw blurRad="38100" dist="38100" dir="2700000" algn="tl">
                  <a:srgbClr val="000000"/>
                </a:outerShdw>
              </a:effectLst>
              <a:latin typeface="Arial"/>
              <a:cs typeface="Arial"/>
            </a:endParaRPr>
          </a:p>
        </p:txBody>
      </p:sp>
      <p:sp>
        <p:nvSpPr>
          <p:cNvPr id="579588" name="Rectangle 4"/>
          <p:cNvSpPr>
            <a:spLocks noChangeArrowheads="1"/>
          </p:cNvSpPr>
          <p:nvPr/>
        </p:nvSpPr>
        <p:spPr bwMode="auto">
          <a:xfrm>
            <a:off x="228600" y="914400"/>
            <a:ext cx="4572000" cy="1828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وينظرون إلي الذي طعنوه</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(زك 12: 1-10، خصوصاً ع10)</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ويأتي الفادي إلى صهيون وإلى التائبين عن المعصية في يعقوب (أش 59: 20)</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وهكذا سيخلص جميع إسرائيل (رو 11: 26أ)</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سيخرج من صهيون المنقذ    ويرد الفجور عن يعقوب</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(رو 11: 26ب)</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3627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rev 19 Maranath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0"/>
            <a:ext cx="9113837" cy="543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62" y="2708920"/>
            <a:ext cx="9139238" cy="2952328"/>
          </a:xfrm>
        </p:spPr>
        <p:txBody>
          <a:bodyPr lIns="91440" tIns="45720" rIns="91440" bIns="45720"/>
          <a:lstStyle/>
          <a:p>
            <a:pPr>
              <a:defRPr/>
            </a:pPr>
            <a:r>
              <a:rPr lang="ar-JO" sz="2800" b="1" dirty="0">
                <a:effectLst>
                  <a:glow rad="165100">
                    <a:schemeClr val="tx1"/>
                  </a:glow>
                </a:effectLst>
                <a:latin typeface="Arial" charset="0"/>
                <a:cs typeface="+mj-cs"/>
              </a:rPr>
              <a:t>7 هوذا يأتي مع السحاب</a:t>
            </a:r>
            <a:br>
              <a:rPr lang="ar-JO" sz="2800" b="1" dirty="0">
                <a:effectLst>
                  <a:glow rad="165100">
                    <a:schemeClr val="tx1"/>
                  </a:glow>
                </a:effectLst>
                <a:latin typeface="Arial" charset="0"/>
                <a:cs typeface="+mj-cs"/>
              </a:rPr>
            </a:br>
            <a:r>
              <a:rPr lang="ar-JO" sz="2800" b="1" dirty="0">
                <a:effectLst>
                  <a:glow rad="165100">
                    <a:schemeClr val="tx1"/>
                  </a:glow>
                </a:effectLst>
                <a:latin typeface="Arial" charset="0"/>
                <a:cs typeface="+mj-cs"/>
              </a:rPr>
              <a:t>وستنظره كل عين</a:t>
            </a:r>
            <a:br>
              <a:rPr lang="ar-JO" sz="2800" b="1" dirty="0">
                <a:effectLst>
                  <a:glow rad="165100">
                    <a:schemeClr val="tx1"/>
                  </a:glow>
                </a:effectLst>
                <a:latin typeface="Arial" charset="0"/>
                <a:cs typeface="+mj-cs"/>
              </a:rPr>
            </a:br>
            <a:r>
              <a:rPr lang="ar-JO" sz="2800" b="1" dirty="0">
                <a:effectLst>
                  <a:glow rad="165100">
                    <a:schemeClr val="tx1"/>
                  </a:glow>
                </a:effectLst>
                <a:latin typeface="Arial" charset="0"/>
                <a:cs typeface="+mj-cs"/>
              </a:rPr>
              <a:t>والذين طعنوه</a:t>
            </a:r>
            <a:br>
              <a:rPr lang="ar-JO" sz="2800" b="1" dirty="0">
                <a:effectLst>
                  <a:glow rad="165100">
                    <a:schemeClr val="tx1"/>
                  </a:glow>
                </a:effectLst>
                <a:latin typeface="Arial" charset="0"/>
                <a:cs typeface="+mj-cs"/>
              </a:rPr>
            </a:br>
            <a:r>
              <a:rPr lang="ar-JO" sz="2800" b="1" dirty="0">
                <a:effectLst>
                  <a:glow rad="165100">
                    <a:schemeClr val="tx1"/>
                  </a:glow>
                </a:effectLst>
                <a:latin typeface="Arial" charset="0"/>
                <a:cs typeface="+mj-cs"/>
              </a:rPr>
              <a:t>وينوح عليه </a:t>
            </a:r>
            <a:r>
              <a:rPr lang="ar-JO" sz="2800" b="1" dirty="0">
                <a:solidFill>
                  <a:srgbClr val="FFFF00"/>
                </a:solidFill>
                <a:effectLst>
                  <a:glow rad="165100">
                    <a:schemeClr val="tx1"/>
                  </a:glow>
                </a:effectLst>
                <a:latin typeface="Arial" charset="0"/>
                <a:cs typeface="+mj-cs"/>
              </a:rPr>
              <a:t>جميع قبائل الأرض</a:t>
            </a:r>
            <a:r>
              <a:rPr lang="ar-JO" sz="2800" b="1" dirty="0">
                <a:effectLst>
                  <a:glow rad="165100">
                    <a:schemeClr val="tx1"/>
                  </a:glow>
                </a:effectLst>
                <a:latin typeface="Arial" charset="0"/>
                <a:cs typeface="+mj-cs"/>
              </a:rPr>
              <a:t> </a:t>
            </a:r>
            <a:br>
              <a:rPr lang="ar-JO" sz="2800" b="1" dirty="0">
                <a:effectLst>
                  <a:glow rad="165100">
                    <a:schemeClr val="tx1"/>
                  </a:glow>
                </a:effectLst>
                <a:latin typeface="Arial" charset="0"/>
                <a:cs typeface="+mj-cs"/>
              </a:rPr>
            </a:br>
            <a:r>
              <a:rPr lang="ar-JO" sz="2800" b="1" dirty="0">
                <a:effectLst>
                  <a:glow rad="165100">
                    <a:schemeClr val="tx1"/>
                  </a:glow>
                </a:effectLst>
                <a:latin typeface="Arial" charset="0"/>
                <a:cs typeface="+mj-cs"/>
              </a:rPr>
              <a:t>نعم آمين.</a:t>
            </a:r>
            <a:endParaRPr lang="en-US" sz="28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lang="ar-JO" sz="2800" b="1" dirty="0">
                <a:effectLst>
                  <a:glow rad="165100">
                    <a:srgbClr val="000000"/>
                  </a:glow>
                </a:effectLst>
                <a:latin typeface="Arial" charset="0"/>
                <a:cs typeface="Geneva"/>
              </a:rPr>
              <a:t>رؤ 1: 7</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أنظر زك 12: 10</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ch | 2017 | noahide news">
            <a:extLst>
              <a:ext uri="{FF2B5EF4-FFF2-40B4-BE49-F238E27FC236}">
                <a16:creationId xmlns:a16="http://schemas.microsoft.com/office/drawing/2014/main" id="{BE15A4D6-7888-1C42-BE6B-CA9B88BD6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64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725143"/>
            <a:ext cx="9144000" cy="2016225"/>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في ذلك اليوم يعظم النوح في أورشليم كنوح هددرمون في بقعة مجدون.</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زك 12: 11</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37406615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ch | 2017 | noahide news">
            <a:extLst>
              <a:ext uri="{FF2B5EF4-FFF2-40B4-BE49-F238E27FC236}">
                <a16:creationId xmlns:a16="http://schemas.microsoft.com/office/drawing/2014/main" id="{BE15A4D6-7888-1C42-BE6B-CA9B88BD6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64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573016"/>
            <a:ext cx="9144000" cy="3312368"/>
          </a:xfrm>
          <a:effectLst>
            <a:outerShdw blurRad="63500" dist="35921" dir="2700000" algn="ctr" rotWithShape="0">
              <a:schemeClr val="tx2">
                <a:alpha val="74998"/>
              </a:schemeClr>
            </a:outerShdw>
          </a:effectLst>
        </p:spPr>
        <p:txBody>
          <a:bodyPr anchor="ct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12 وتنوح الأرض عشائر عشائر على حدتها: عشيرة بيت داود على حدتها، ونساؤهم على حدتهن. عشيرة بيت ناثان على حدتها، ونساؤهم على حدتهن.</a:t>
            </a:r>
            <a:b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13 عشيرة بيت لاوي على حدتها، ونساؤهم على حدتهن. عشيرة شمعي على حدتها، ونساؤهم على حدتهن.</a:t>
            </a:r>
            <a:b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14 كل العشائر الباقية عشيرة عشيرة على حدتها، ونساؤهم على حدتهن.</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زك 12: 12-14</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56659374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وتقف قدماه في ذلك اليوم على جبل الزيتون الذي قدام أورشليم من الشرق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ar-JO"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زك 14: 4أ</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630703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4. ميراثاً ـــ أبدياً؟</a:t>
            </a:r>
            <a:r>
              <a:rPr lang="en-US" sz="72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28016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فينشق جبل الزيتون من وسطه نحو الشرق ونحو الغرب واديا عظيما جدا، وينتقل نصف الجبل نحو الشمال، ونصفه نحو الجنوب.</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lang="ar-JO" altLang="ja-JP" sz="2800" b="1" dirty="0">
                <a:solidFill>
                  <a:srgbClr val="FFFFFF"/>
                </a:solidFill>
                <a:effectLst>
                  <a:glow rad="152400">
                    <a:srgbClr val="000000"/>
                  </a:glow>
                </a:effectLst>
                <a:latin typeface="Arial" charset="0"/>
                <a:cs typeface="Arial" charset="0"/>
              </a:rPr>
              <a:t>زك 14: 4ب</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0"/>
            <a:ext cx="4067944" cy="68580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وتهربون في جواء جبالي، لأن جواء الجبال يصل إلى آصل. وتهربون كما هربتم من الزلزلة في أيام عزيا ملك يهوذا. ويأتي الرب إلهي وجميع القديسين معك.</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lang="ar-JO" altLang="ja-JP" sz="2800" b="1" dirty="0">
                <a:solidFill>
                  <a:srgbClr val="FFFFFF"/>
                </a:solidFill>
                <a:effectLst>
                  <a:glow rad="152400">
                    <a:srgbClr val="000000"/>
                  </a:glow>
                </a:effectLst>
                <a:latin typeface="Arial" charset="0"/>
                <a:cs typeface="Arial" charset="0"/>
              </a:rPr>
              <a:t>زك 14: 5</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452500126"/>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3779912" y="1728192"/>
            <a:ext cx="5395838" cy="52292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ja-JP" sz="2800" b="1" dirty="0">
                <a:solidFill>
                  <a:srgbClr val="FFFFFF"/>
                </a:solidFill>
                <a:effectLst>
                  <a:glow rad="152400">
                    <a:srgbClr val="000000"/>
                  </a:glow>
                </a:effectLst>
                <a:latin typeface="Arial" charset="0"/>
                <a:cs typeface="Arial" charset="0"/>
              </a:rPr>
              <a:t>6 ويكون في ذلك اليوم أنه لا يكون نور. الدراري تنقبض.</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ja-JP" sz="2800" b="1" dirty="0">
                <a:solidFill>
                  <a:srgbClr val="FFFFFF"/>
                </a:solidFill>
                <a:effectLst>
                  <a:glow rad="152400">
                    <a:srgbClr val="000000"/>
                  </a:glow>
                </a:effectLst>
                <a:latin typeface="Arial" charset="0"/>
                <a:cs typeface="Arial" charset="0"/>
              </a:rPr>
              <a:t>7 ويكون يوم واحد معروف للرب. لا نهار ولا ليل، بل يحدث أنه في وقت المساء يكون نور.</a:t>
            </a:r>
            <a:endParaRPr lang="en-US" altLang="ja-JP" sz="2800" b="1" dirty="0">
              <a:solidFill>
                <a:srgbClr val="FFFFFF"/>
              </a:solidFill>
              <a:effectLst>
                <a:glow rad="152400">
                  <a:srgbClr val="000000"/>
                </a:glow>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r>
              <a:rPr lang="ar-JO" altLang="ja-JP" sz="2800" b="1" dirty="0">
                <a:solidFill>
                  <a:srgbClr val="FFFFFF"/>
                </a:solidFill>
                <a:effectLst>
                  <a:glow rad="152400">
                    <a:srgbClr val="000000"/>
                  </a:glow>
                </a:effectLst>
                <a:latin typeface="Arial" charset="0"/>
                <a:cs typeface="Arial" charset="0"/>
              </a:rPr>
              <a:t>زك 14: 6-7</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67247311"/>
      </p:ext>
    </p:extLst>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ar-JO" sz="3600" b="1" dirty="0">
                <a:solidFill>
                  <a:srgbClr val="FFFFFF"/>
                </a:solidFill>
                <a:effectLst>
                  <a:glow rad="228600">
                    <a:schemeClr val="tx1"/>
                  </a:glow>
                </a:effectLst>
                <a:latin typeface="Arial" charset="0"/>
                <a:ea typeface="ＭＳ Ｐゴシック" charset="0"/>
                <a:cs typeface="Arial" charset="0"/>
              </a:rPr>
              <a:t>ماء حي</a:t>
            </a:r>
            <a:endParaRPr lang="en-US" sz="3600" b="1" dirty="0">
              <a:solidFill>
                <a:srgbClr val="FFFFFF"/>
              </a:solidFill>
              <a:effectLst>
                <a:glow rad="228600">
                  <a:schemeClr val="tx1"/>
                </a:glow>
              </a:effectLst>
              <a:latin typeface="Arial" charset="0"/>
              <a:ea typeface="ＭＳ Ｐゴシック" charset="0"/>
              <a:cs typeface="Arial" charset="0"/>
            </a:endParaRP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ويكون في ذلك اليوم أن مياهاً حية تخرج من أورشليم نصفها إلى البحر الشرقي ونصفها إلى البحر الغربي في الصيف وفي الخريف تكون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r>
              <a:rPr kumimoji="0" lang="ar-JO"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زك 14: 8</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2163828048"/>
      </p:ext>
    </p:extLst>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latin typeface="Arial" charset="0"/>
                <a:ea typeface="ＭＳ Ｐゴシック" charset="0"/>
              </a:rPr>
              <a:t> علم الأمور الأخيرة</a:t>
            </a:r>
            <a:r>
              <a:rPr lang="en-US" sz="3200" b="1" dirty="0">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850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defRPr/>
            </a:pPr>
            <a:r>
              <a:rPr lang="ar-JO"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توبة إسرائيل</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وأفيض على بيت داود وعلى سكان أورشليم روح النعمة والتضرعات، </a:t>
            </a:r>
            <a:r>
              <a:rPr kumimoji="0" lang="ar-JO" altLang="ja-JP"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فينظرون إلي الذي طعنوه</a:t>
            </a: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وينوحون عليه كنائح على وحيد له ويكونون في مرارة عليه كمن هو في مرارة على بكره.</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effectLst>
                  <a:glow rad="228600">
                    <a:srgbClr val="000000"/>
                  </a:glow>
                </a:effectLst>
                <a:latin typeface="Arial" charset="0"/>
                <a:cs typeface="Arial" charset="0"/>
              </a:rPr>
              <a:t>(زك 12: 10)</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eaLnBrk="1" hangingPunct="1">
              <a:defRPr/>
            </a:pPr>
            <a:r>
              <a:rPr lang="ar-JO" sz="4000" b="1" dirty="0">
                <a:solidFill>
                  <a:schemeClr val="bg1"/>
                </a:solidFill>
                <a:effectLst>
                  <a:outerShdw blurRad="38100" dist="38100" dir="2700000" algn="tl">
                    <a:srgbClr val="000000"/>
                  </a:outerShdw>
                </a:effectLst>
                <a:latin typeface="Arial"/>
                <a:cs typeface="Arial"/>
              </a:rPr>
              <a:t>نتائج الضيقة</a:t>
            </a:r>
            <a:endParaRPr lang="en-US" sz="4000" b="1" dirty="0">
              <a:solidFill>
                <a:schemeClr val="bg1"/>
              </a:solidFill>
              <a:effectLst>
                <a:outerShdw blurRad="38100" dist="38100" dir="2700000" algn="tl">
                  <a:srgbClr val="000000"/>
                </a:outerShdw>
              </a:effectLst>
              <a:latin typeface="Arial"/>
              <a:cs typeface="Arial"/>
            </a:endParaRPr>
          </a:p>
        </p:txBody>
      </p:sp>
      <p:sp>
        <p:nvSpPr>
          <p:cNvPr id="579588" name="Rectangle 4"/>
          <p:cNvSpPr>
            <a:spLocks noChangeArrowheads="1"/>
          </p:cNvSpPr>
          <p:nvPr/>
        </p:nvSpPr>
        <p:spPr bwMode="auto">
          <a:xfrm>
            <a:off x="228600" y="914400"/>
            <a:ext cx="4572000" cy="1828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وينظرون إلي الذي طعنوه</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000000"/>
                </a:solidFill>
                <a:latin typeface="Arial"/>
                <a:ea typeface="ＭＳ Ｐゴシック" charset="0"/>
                <a:cs typeface="Arial"/>
              </a:rPr>
              <a:t>(زك 12: 1-10، خصوصاً ع10)</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ctr" defTabSz="914400" fontAlgn="base">
              <a:spcBef>
                <a:spcPct val="20000"/>
              </a:spcBef>
              <a:spcAft>
                <a:spcPct val="0"/>
              </a:spcAft>
              <a:defRPr/>
            </a:pPr>
            <a:r>
              <a:rPr lang="ar-JO" sz="2800" b="1" dirty="0">
                <a:solidFill>
                  <a:srgbClr val="000000"/>
                </a:solidFill>
                <a:latin typeface="Arial"/>
                <a:ea typeface="ＭＳ Ｐゴシック" charset="0"/>
                <a:cs typeface="Arial"/>
              </a:rPr>
              <a:t>ويأتي الفادي إلى صهيون وإلى التائبين عن المعصية في يعقوب (أش 59: 20)</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FFFFFF"/>
                </a:solidFill>
                <a:effectLst>
                  <a:outerShdw blurRad="38100" dist="38100" dir="2700000" algn="tl">
                    <a:srgbClr val="000000"/>
                  </a:outerShdw>
                </a:effectLst>
                <a:latin typeface="Arial"/>
                <a:ea typeface="ＭＳ Ｐゴシック" charset="0"/>
                <a:cs typeface="Arial"/>
              </a:rPr>
              <a:t>وهكذا سيخلص جميع إسرائيل (رو 11: 26أ)</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ctr" defTabSz="914400" fontAlgn="base">
              <a:spcBef>
                <a:spcPct val="20000"/>
              </a:spcBef>
              <a:spcAft>
                <a:spcPct val="0"/>
              </a:spcAft>
              <a:defRPr/>
            </a:pPr>
            <a:r>
              <a:rPr lang="ar-JO" altLang="ja-JP" sz="2800" b="1" dirty="0">
                <a:solidFill>
                  <a:srgbClr val="000000"/>
                </a:solidFill>
                <a:latin typeface="Arial"/>
                <a:ea typeface="ＭＳ Ｐゴシック" charset="0"/>
                <a:cs typeface="Arial"/>
              </a:rPr>
              <a:t>سيخرج من صهيون المنقذ    ويرد الفجور عن يعقوب</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lvl="0" algn="ctr" defTabSz="914400" fontAlgn="base">
              <a:spcBef>
                <a:spcPct val="20000"/>
              </a:spcBef>
              <a:spcAft>
                <a:spcPct val="0"/>
              </a:spcAft>
              <a:defRPr/>
            </a:pPr>
            <a:r>
              <a:rPr lang="ar-JO" sz="2800" b="1" dirty="0">
                <a:solidFill>
                  <a:srgbClr val="000000"/>
                </a:solidFill>
                <a:latin typeface="Arial"/>
                <a:ea typeface="ＭＳ Ｐゴシック" charset="0"/>
                <a:cs typeface="Arial"/>
              </a:rPr>
              <a:t>(رو 11: 26ب)</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40182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4B958E-79A5-6755-774B-BD7B8DBD9823}"/>
              </a:ext>
            </a:extLst>
          </p:cNvPr>
          <p:cNvGrpSpPr/>
          <p:nvPr/>
        </p:nvGrpSpPr>
        <p:grpSpPr>
          <a:xfrm>
            <a:off x="101224" y="3657600"/>
            <a:ext cx="8791441" cy="3200400"/>
            <a:chOff x="101224" y="3657600"/>
            <a:chExt cx="8791441" cy="3200400"/>
          </a:xfrm>
        </p:grpSpPr>
        <p:sp>
          <p:nvSpPr>
            <p:cNvPr id="4" name="AutoShape 2">
              <a:extLst>
                <a:ext uri="{FF2B5EF4-FFF2-40B4-BE49-F238E27FC236}">
                  <a16:creationId xmlns:a16="http://schemas.microsoft.com/office/drawing/2014/main" id="{6E363924-0436-CB37-B76B-653EC3E1B1C3}"/>
                </a:ext>
              </a:extLst>
            </p:cNvPr>
            <p:cNvSpPr>
              <a:spLocks noChangeArrowheads="1"/>
            </p:cNvSpPr>
            <p:nvPr/>
          </p:nvSpPr>
          <p:spPr bwMode="auto">
            <a:xfrm>
              <a:off x="123315" y="3657600"/>
              <a:ext cx="876935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22">
              <a:extLst>
                <a:ext uri="{FF2B5EF4-FFF2-40B4-BE49-F238E27FC236}">
                  <a16:creationId xmlns:a16="http://schemas.microsoft.com/office/drawing/2014/main" id="{1ED133CA-DA1B-1CE3-9359-833154A53C27}"/>
                </a:ext>
              </a:extLst>
            </p:cNvPr>
            <p:cNvSpPr txBox="1">
              <a:spLocks noChangeArrowheads="1"/>
            </p:cNvSpPr>
            <p:nvPr/>
          </p:nvSpPr>
          <p:spPr bwMode="auto">
            <a:xfrm>
              <a:off x="101224" y="5670550"/>
              <a:ext cx="87693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آه لأن ذلك اليوم عظيم وليس مثله. وهو وقت ضيق على يعقوب ولكنه سيخلص منه.</a:t>
              </a:r>
              <a:br>
                <a:rPr kumimoji="0" lang="en-US"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lang="ar-JO" altLang="ja-JP" b="1" dirty="0">
                  <a:solidFill>
                    <a:srgbClr val="FFFFFF"/>
                  </a:solidFill>
                  <a:latin typeface="Arial" panose="020B0604020202020204" pitchFamily="34" charset="0"/>
                  <a:cs typeface="Arial" panose="020B0604020202020204" pitchFamily="34" charset="0"/>
                </a:rPr>
                <a:t>إر 30: 7</a:t>
              </a:r>
              <a:r>
                <a:rPr kumimoji="0" lang="en-US"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 name="Group 1"/>
          <p:cNvGrpSpPr>
            <a:grpSpLocks/>
          </p:cNvGrpSpPr>
          <p:nvPr/>
        </p:nvGrpSpPr>
        <p:grpSpPr bwMode="auto">
          <a:xfrm>
            <a:off x="-6350" y="161589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10278" y="3120840"/>
            <a:ext cx="1763922" cy="525401"/>
          </a:xfrm>
          <a:prstGeom prst="rect">
            <a:avLst/>
          </a:pr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عصر الكنيسة</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774" name="Text Box 6"/>
          <p:cNvSpPr txBox="1">
            <a:spLocks noChangeArrowheads="1"/>
          </p:cNvSpPr>
          <p:nvPr/>
        </p:nvSpPr>
        <p:spPr bwMode="auto">
          <a:xfrm>
            <a:off x="2484438" y="312084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زك 14: 1-2</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5" name="Text Box 7"/>
          <p:cNvSpPr txBox="1">
            <a:spLocks noChangeArrowheads="1"/>
          </p:cNvSpPr>
          <p:nvPr/>
        </p:nvSpPr>
        <p:spPr bwMode="auto">
          <a:xfrm>
            <a:off x="5422799" y="3120840"/>
            <a:ext cx="1927429" cy="894733"/>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زك 14: 6-21</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7" name="Text Box 9"/>
          <p:cNvSpPr txBox="1">
            <a:spLocks noChangeArrowheads="1"/>
          </p:cNvSpPr>
          <p:nvPr/>
        </p:nvSpPr>
        <p:spPr bwMode="auto">
          <a:xfrm>
            <a:off x="1043736" y="1146954"/>
            <a:ext cx="2808287" cy="83317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b="1" dirty="0">
                <a:solidFill>
                  <a:srgbClr val="000000"/>
                </a:solidFill>
                <a:latin typeface="Arial" panose="020B0604020202020204" pitchFamily="34" charset="0"/>
                <a:cs typeface="Arial" panose="020B0604020202020204" pitchFamily="34" charset="0"/>
              </a:rPr>
              <a:t>الإختطاف</a:t>
            </a:r>
            <a:b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lang="ar-JO" b="1" noProof="0" dirty="0">
                <a:solidFill>
                  <a:srgbClr val="000000"/>
                </a:solidFill>
                <a:latin typeface="Arial" panose="020B0604020202020204" pitchFamily="34" charset="0"/>
                <a:cs typeface="Arial" panose="020B0604020202020204" pitchFamily="34" charset="0"/>
              </a:rPr>
              <a:t>1 تس 4: 13-18</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78" name="Line 10"/>
          <p:cNvSpPr>
            <a:spLocks noChangeShapeType="1"/>
          </p:cNvSpPr>
          <p:nvPr/>
        </p:nvSpPr>
        <p:spPr bwMode="auto">
          <a:xfrm>
            <a:off x="517366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086121" y="1146954"/>
            <a:ext cx="1754304" cy="833178"/>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b="1" dirty="0">
                <a:solidFill>
                  <a:srgbClr val="000000"/>
                </a:solidFill>
                <a:latin typeface="Arial" panose="020B0604020202020204" pitchFamily="34" charset="0"/>
                <a:cs typeface="Arial" panose="020B0604020202020204" pitchFamily="34" charset="0"/>
              </a:rPr>
              <a:t>المجيء الثاني</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زك 14: 3-5</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80" name="Text Box 12"/>
          <p:cNvSpPr txBox="1">
            <a:spLocks noChangeArrowheads="1"/>
          </p:cNvSpPr>
          <p:nvPr/>
        </p:nvSpPr>
        <p:spPr bwMode="auto">
          <a:xfrm>
            <a:off x="3354612" y="4277288"/>
            <a:ext cx="1860101" cy="1325620"/>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جوج وماجوج</a:t>
            </a:r>
            <a:br>
              <a:rPr kumimoji="0" lang="en-GB"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lang="ar-JO" sz="2800" b="1" dirty="0">
                <a:solidFill>
                  <a:srgbClr val="000000"/>
                </a:solidFill>
                <a:latin typeface="Arial" panose="020B0604020202020204" pitchFamily="34" charset="0"/>
                <a:cs typeface="Arial" panose="020B0604020202020204" pitchFamily="34" charset="0"/>
              </a:rPr>
              <a:t>هرمجدون</a:t>
            </a:r>
            <a:r>
              <a:rPr kumimoji="0" lang="en-GB"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br>
              <a:rPr kumimoji="0" lang="en-GB"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lang="ar-JO" b="1" noProof="0" dirty="0">
                <a:solidFill>
                  <a:srgbClr val="000000"/>
                </a:solidFill>
                <a:latin typeface="Arial" panose="020B0604020202020204" pitchFamily="34" charset="0"/>
                <a:cs typeface="Arial" panose="020B0604020202020204" pitchFamily="34" charset="0"/>
              </a:rPr>
              <a:t>حز 38-39</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81" name="Text Box 13"/>
          <p:cNvSpPr txBox="1">
            <a:spLocks noChangeArrowheads="1"/>
          </p:cNvSpPr>
          <p:nvPr/>
        </p:nvSpPr>
        <p:spPr bwMode="auto">
          <a:xfrm>
            <a:off x="6275726" y="4296338"/>
            <a:ext cx="2493288" cy="89473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إعادة جوج وماجوج</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رؤ 20: 7-10</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83" name="Line 15"/>
          <p:cNvSpPr>
            <a:spLocks noChangeShapeType="1"/>
          </p:cNvSpPr>
          <p:nvPr/>
        </p:nvSpPr>
        <p:spPr bwMode="auto">
          <a:xfrm flipV="1">
            <a:off x="5189538" y="3445345"/>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3464395"/>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09702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الخط الزمني التدبيري</a:t>
            </a:r>
            <a:endParaRPr lang="en-US" sz="5400" b="1" dirty="0">
              <a:latin typeface="Arial" panose="020B0604020202020204" pitchFamily="34" charset="0"/>
              <a:ea typeface="ＭＳ Ｐゴシック" charset="0"/>
              <a:cs typeface="Arial" panose="020B0604020202020204" pitchFamily="34" charset="0"/>
            </a:endParaRPr>
          </a:p>
        </p:txBody>
      </p:sp>
      <p:sp>
        <p:nvSpPr>
          <p:cNvPr id="19" name="Line 10"/>
          <p:cNvSpPr>
            <a:spLocks noChangeShapeType="1"/>
          </p:cNvSpPr>
          <p:nvPr/>
        </p:nvSpPr>
        <p:spPr bwMode="auto">
          <a:xfrm>
            <a:off x="779621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003931" y="1097850"/>
            <a:ext cx="3140069" cy="833178"/>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العرش العظيم الأبيض</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رؤ 20: 11-14</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0" name="Line 15"/>
          <p:cNvSpPr>
            <a:spLocks noChangeShapeType="1"/>
          </p:cNvSpPr>
          <p:nvPr/>
        </p:nvSpPr>
        <p:spPr bwMode="auto">
          <a:xfrm flipV="1">
            <a:off x="2484438" y="206600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 ع ق</a:t>
            </a:r>
          </a:p>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صفحة 437</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4"/>
          <p:cNvSpPr txBox="1">
            <a:spLocks noChangeArrowheads="1"/>
          </p:cNvSpPr>
          <p:nvPr/>
        </p:nvSpPr>
        <p:spPr bwMode="auto">
          <a:xfrm>
            <a:off x="2571648" y="223350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يوم الرب</a:t>
            </a:r>
            <a:endPar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7087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7" presetClass="entr" fill="hold" nodeType="afterEffect">
                                  <p:stCondLst>
                                    <p:cond delay="0"/>
                                  </p:stCondLst>
                                  <p:childTnLst>
                                    <p:set>
                                      <p:cBhvr additive="repl">
                                        <p:cTn id="25" dur="1" fill="hold">
                                          <p:stCondLst>
                                            <p:cond delay="0"/>
                                          </p:stCondLst>
                                        </p:cTn>
                                        <p:tgtEl>
                                          <p:spTgt spid="19"/>
                                        </p:tgtEl>
                                        <p:attrNameLst>
                                          <p:attrName>style.visibility</p:attrName>
                                        </p:attrNameLst>
                                      </p:cBhvr>
                                      <p:to>
                                        <p:strVal val="visible"/>
                                      </p:to>
                                    </p:set>
                                    <p:animEffect transition="in" filter="fade">
                                      <p:cBhvr additive="repl">
                                        <p:cTn id="26" dur="2000"/>
                                        <p:tgtEl>
                                          <p:spTgt spid="19"/>
                                        </p:tgtEl>
                                      </p:cBhvr>
                                    </p:animEffect>
                                    <p:anim calcmode="lin" valueType="num">
                                      <p:cBhvr additive="repl">
                                        <p:cTn id="27" dur="2000" fill="hold"/>
                                        <p:tgtEl>
                                          <p:spTgt spid="19"/>
                                        </p:tgtEl>
                                        <p:attrNameLst>
                                          <p:attrName>ppt_x</p:attrName>
                                        </p:attrNameLst>
                                      </p:cBhvr>
                                      <p:tavLst>
                                        <p:tav tm="100000">
                                          <p:val>
                                            <p:strVal val="#ppt_x"/>
                                          </p:val>
                                        </p:tav>
                                        <p:tav>
                                          <p:val>
                                            <p:strVal val="#ppt_x"/>
                                          </p:val>
                                        </p:tav>
                                      </p:tavLst>
                                    </p:anim>
                                    <p:anim calcmode="lin" valueType="num">
                                      <p:cBhvr additive="repl">
                                        <p:cTn id="28" dur="2000" fill="hold"/>
                                        <p:tgtEl>
                                          <p:spTgt spid="19"/>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nodeType="afterGroup">
                            <p:stCondLst>
                              <p:cond delay="12500"/>
                            </p:stCondLst>
                            <p:childTnLst>
                              <p:par>
                                <p:cTn id="38" presetID="9" presetClass="entr" fill="hold" nodeType="afterEffect">
                                  <p:stCondLst>
                                    <p:cond delay="0"/>
                                  </p:stCondLst>
                                  <p:childTnLst>
                                    <p:set>
                                      <p:cBhvr additive="repl">
                                        <p:cTn id="39" dur="1" fill="hold">
                                          <p:stCondLst>
                                            <p:cond delay="0"/>
                                          </p:stCondLst>
                                        </p:cTn>
                                        <p:tgtEl>
                                          <p:spTgt spid="32779"/>
                                        </p:tgtEl>
                                        <p:attrNameLst>
                                          <p:attrName>style.visibility</p:attrName>
                                        </p:attrNameLst>
                                      </p:cBhvr>
                                      <p:to>
                                        <p:strVal val="visible"/>
                                      </p:to>
                                    </p:set>
                                    <p:animEffect transition="in" filter="dissolve">
                                      <p:cBhvr additive="repl">
                                        <p:cTn id="40" dur="2000"/>
                                        <p:tgtEl>
                                          <p:spTgt spid="32779"/>
                                        </p:tgtEl>
                                      </p:cBhvr>
                                    </p:animEffect>
                                  </p:childTnLst>
                                </p:cTn>
                              </p:par>
                            </p:childTnLst>
                          </p:cTn>
                        </p:par>
                        <p:par>
                          <p:cTn id="41" fill="hold" nodeType="afterGroup">
                            <p:stCondLst>
                              <p:cond delay="14500"/>
                            </p:stCondLst>
                            <p:childTnLst>
                              <p:par>
                                <p:cTn id="42" presetID="47" presetClass="entr" fill="hold" nodeType="afterEffect">
                                  <p:stCondLst>
                                    <p:cond delay="0"/>
                                  </p:stCondLst>
                                  <p:childTnLst>
                                    <p:set>
                                      <p:cBhvr additive="repl">
                                        <p:cTn id="43" dur="1" fill="hold">
                                          <p:stCondLst>
                                            <p:cond delay="0"/>
                                          </p:stCondLst>
                                        </p:cTn>
                                        <p:tgtEl>
                                          <p:spTgt spid="32778"/>
                                        </p:tgtEl>
                                        <p:attrNameLst>
                                          <p:attrName>style.visibility</p:attrName>
                                        </p:attrNameLst>
                                      </p:cBhvr>
                                      <p:to>
                                        <p:strVal val="visible"/>
                                      </p:to>
                                    </p:set>
                                    <p:animEffect transition="in" filter="fade">
                                      <p:cBhvr additive="repl">
                                        <p:cTn id="44" dur="2000"/>
                                        <p:tgtEl>
                                          <p:spTgt spid="32778"/>
                                        </p:tgtEl>
                                      </p:cBhvr>
                                    </p:animEffect>
                                    <p:anim calcmode="lin" valueType="num">
                                      <p:cBhvr additive="repl">
                                        <p:cTn id="45" dur="2000" fill="hold"/>
                                        <p:tgtEl>
                                          <p:spTgt spid="32778"/>
                                        </p:tgtEl>
                                        <p:attrNameLst>
                                          <p:attrName>ppt_x</p:attrName>
                                        </p:attrNameLst>
                                      </p:cBhvr>
                                      <p:tavLst>
                                        <p:tav tm="100000">
                                          <p:val>
                                            <p:strVal val="#ppt_x"/>
                                          </p:val>
                                        </p:tav>
                                        <p:tav>
                                          <p:val>
                                            <p:strVal val="#ppt_x"/>
                                          </p:val>
                                        </p:tav>
                                      </p:tavLst>
                                    </p:anim>
                                    <p:anim calcmode="lin" valueType="num">
                                      <p:cBhvr additive="repl">
                                        <p:cTn id="46" dur="2000" fill="hold"/>
                                        <p:tgtEl>
                                          <p:spTgt spid="32778"/>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6500"/>
                            </p:stCondLst>
                            <p:childTnLst>
                              <p:par>
                                <p:cTn id="48" presetID="9" presetClass="entr" fill="hold" nodeType="afterEffect">
                                  <p:stCondLst>
                                    <p:cond delay="0"/>
                                  </p:stCondLst>
                                  <p:childTnLst>
                                    <p:set>
                                      <p:cBhvr additive="repl">
                                        <p:cTn id="49" dur="1" fill="hold">
                                          <p:stCondLst>
                                            <p:cond delay="0"/>
                                          </p:stCondLst>
                                        </p:cTn>
                                        <p:tgtEl>
                                          <p:spTgt spid="32780"/>
                                        </p:tgtEl>
                                        <p:attrNameLst>
                                          <p:attrName>style.visibility</p:attrName>
                                        </p:attrNameLst>
                                      </p:cBhvr>
                                      <p:to>
                                        <p:strVal val="visible"/>
                                      </p:to>
                                    </p:set>
                                    <p:animEffect transition="in" filter="dissolve">
                                      <p:cBhvr additive="repl">
                                        <p:cTn id="50" dur="2000"/>
                                        <p:tgtEl>
                                          <p:spTgt spid="32780"/>
                                        </p:tgtEl>
                                      </p:cBhvr>
                                    </p:animEffect>
                                  </p:childTnLst>
                                </p:cTn>
                              </p:par>
                            </p:childTnLst>
                          </p:cTn>
                        </p:par>
                        <p:par>
                          <p:cTn id="51" fill="hold" nodeType="afterGroup">
                            <p:stCondLst>
                              <p:cond delay="185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4" dur="2000"/>
                                        <p:tgtEl>
                                          <p:spTgt spid="32780">
                                            <p:txEl>
                                              <p:pRg st="0" end="0"/>
                                            </p:txEl>
                                          </p:spTgt>
                                        </p:tgtEl>
                                      </p:cBhvr>
                                    </p:animEffect>
                                  </p:childTnLst>
                                </p:cTn>
                              </p:par>
                            </p:childTnLst>
                          </p:cTn>
                        </p:par>
                        <p:par>
                          <p:cTn id="55" fill="hold" nodeType="afterGroup">
                            <p:stCondLst>
                              <p:cond delay="205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25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45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65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285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05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25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71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11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83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0300"/>
                            </p:stCondLst>
                            <p:childTnLst>
                              <p:par>
                                <p:cTn id="105" presetID="9" presetClass="entr" fill="hold" nodeType="afterEffect">
                                  <p:stCondLst>
                                    <p:cond delay="0"/>
                                  </p:stCondLst>
                                  <p:childTnLst>
                                    <p:set>
                                      <p:cBhvr additive="repl">
                                        <p:cTn id="106" dur="1" fill="hold">
                                          <p:stCondLst>
                                            <p:cond delay="0"/>
                                          </p:stCondLst>
                                        </p:cTn>
                                        <p:tgtEl>
                                          <p:spTgt spid="32782"/>
                                        </p:tgtEl>
                                        <p:attrNameLst>
                                          <p:attrName>style.visibility</p:attrName>
                                        </p:attrNameLst>
                                      </p:cBhvr>
                                      <p:to>
                                        <p:strVal val="visible"/>
                                      </p:to>
                                    </p:set>
                                    <p:animEffect transition="in" filter="dissolve">
                                      <p:cBhvr additive="repl">
                                        <p:cTn id="107" dur="2000"/>
                                        <p:tgtEl>
                                          <p:spTgt spid="32782"/>
                                        </p:tgtEl>
                                      </p:cBhvr>
                                    </p:animEffect>
                                  </p:childTnLst>
                                </p:cTn>
                              </p:par>
                            </p:childTnLst>
                          </p:cTn>
                        </p:par>
                        <p:par>
                          <p:cTn id="108" fill="hold">
                            <p:stCondLst>
                              <p:cond delay="52300"/>
                            </p:stCondLst>
                            <p:childTnLst>
                              <p:par>
                                <p:cTn id="109" presetID="9" presetClass="entr" fill="hold" nodeType="afterEffect">
                                  <p:stCondLst>
                                    <p:cond delay="0"/>
                                  </p:stCondLst>
                                  <p:childTnLst>
                                    <p:set>
                                      <p:cBhvr additive="repl">
                                        <p:cTn id="110" dur="1" fill="hold">
                                          <p:stCondLst>
                                            <p:cond delay="0"/>
                                          </p:stCondLst>
                                        </p:cTn>
                                        <p:tgtEl>
                                          <p:spTgt spid="22"/>
                                        </p:tgtEl>
                                        <p:attrNameLst>
                                          <p:attrName>style.visibility</p:attrName>
                                        </p:attrNameLst>
                                      </p:cBhvr>
                                      <p:to>
                                        <p:strVal val="visible"/>
                                      </p:to>
                                    </p:set>
                                    <p:animEffect transition="in" filter="dissolve">
                                      <p:cBhvr additive="repl">
                                        <p:cTn id="111" dur="2000"/>
                                        <p:tgtEl>
                                          <p:spTgt spid="22"/>
                                        </p:tgtEl>
                                      </p:cBhvr>
                                    </p:animEffect>
                                  </p:childTnLst>
                                </p:cTn>
                              </p:par>
                            </p:childTnLst>
                          </p:cTn>
                        </p:par>
                        <p:par>
                          <p:cTn id="112" fill="hold">
                            <p:stCondLst>
                              <p:cond delay="54300"/>
                            </p:stCondLst>
                            <p:childTnLst>
                              <p:par>
                                <p:cTn id="113" presetID="22" presetClass="entr" presetSubtype="8"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5. من هم إسرائيل في الكتاب </a:t>
            </a:r>
            <a:b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    المقدس؟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675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2767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اختيار الله عادل؟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17828" y="1380127"/>
            <a:ext cx="5477873" cy="5477873"/>
          </a:xfrm>
          <a:prstGeom prst="rect">
            <a:avLst/>
          </a:prstGeom>
        </p:spPr>
      </p:pic>
    </p:spTree>
    <p:extLst>
      <p:ext uri="{BB962C8B-B14F-4D97-AF65-F5344CB8AC3E}">
        <p14:creationId xmlns:p14="http://schemas.microsoft.com/office/powerpoint/2010/main" val="1499676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0996" y="3600980"/>
            <a:ext cx="5210730" cy="33449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8"/>
            <a:ext cx="9143999" cy="3638419"/>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14 فماذا نقول؟ ألعل عند الله ظلماً؟ حاشا</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15 لأنه يقول لموسى: إني أرحم من أرحم وأتراءف على من أتراءف.</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16 فإذا ليس لمن يشاء ولا لمن يسعى بل لله الذي يرحم.</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(رومية 9: 14-16)</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454465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Box 3"/>
          <p:cNvSpPr txBox="1">
            <a:spLocks noChangeArrowheads="1"/>
          </p:cNvSpPr>
          <p:nvPr/>
        </p:nvSpPr>
        <p:spPr bwMode="auto">
          <a:xfrm>
            <a:off x="9972675" y="2078833"/>
            <a:ext cx="18466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rgbClr val="000000"/>
                </a:solidFill>
                <a:latin typeface="Arial" charset="0"/>
                <a:ea typeface="华文细黑" charset="0"/>
                <a:cs typeface="华文细黑" charset="0"/>
                <a:sym typeface="Arial" charset="0"/>
              </a:defRPr>
            </a:lvl1pPr>
            <a:lvl2pPr marL="742950" indent="-285750" eaLnBrk="0" hangingPunct="0">
              <a:defRPr sz="2200" b="1">
                <a:solidFill>
                  <a:srgbClr val="000000"/>
                </a:solidFill>
                <a:latin typeface="Arial" charset="0"/>
                <a:ea typeface="华文细黑" charset="0"/>
                <a:cs typeface="华文细黑" charset="0"/>
                <a:sym typeface="Arial" charset="0"/>
              </a:defRPr>
            </a:lvl2pPr>
            <a:lvl3pPr marL="1143000" indent="-228600" eaLnBrk="0" hangingPunct="0">
              <a:defRPr sz="2200" b="1">
                <a:solidFill>
                  <a:srgbClr val="000000"/>
                </a:solidFill>
                <a:latin typeface="Arial" charset="0"/>
                <a:ea typeface="华文细黑" charset="0"/>
                <a:cs typeface="华文细黑" charset="0"/>
                <a:sym typeface="Arial" charset="0"/>
              </a:defRPr>
            </a:lvl3pPr>
            <a:lvl4pPr marL="1600200" indent="-228600" eaLnBrk="0" hangingPunct="0">
              <a:defRPr sz="2200" b="1">
                <a:solidFill>
                  <a:srgbClr val="000000"/>
                </a:solidFill>
                <a:latin typeface="Arial" charset="0"/>
                <a:ea typeface="华文细黑" charset="0"/>
                <a:cs typeface="华文细黑" charset="0"/>
                <a:sym typeface="Arial" charset="0"/>
              </a:defRPr>
            </a:lvl4pPr>
            <a:lvl5pPr marL="2057400" indent="-228600" eaLnBrk="0" hangingPunct="0">
              <a:defRPr sz="2200" b="1">
                <a:solidFill>
                  <a:srgbClr val="000000"/>
                </a:solidFill>
                <a:latin typeface="Arial" charset="0"/>
                <a:ea typeface="华文细黑" charset="0"/>
                <a:cs typeface="华文细黑" charset="0"/>
                <a:sym typeface="Arial" charset="0"/>
              </a:defRPr>
            </a:lvl5pPr>
            <a:lvl6pPr marL="2514600" indent="-228600" eaLnBrk="0" fontAlgn="base" hangingPunct="0">
              <a:spcBef>
                <a:spcPct val="0"/>
              </a:spcBef>
              <a:spcAft>
                <a:spcPct val="0"/>
              </a:spcAft>
              <a:defRPr sz="2200" b="1">
                <a:solidFill>
                  <a:srgbClr val="000000"/>
                </a:solidFill>
                <a:latin typeface="Arial" charset="0"/>
                <a:ea typeface="华文细黑" charset="0"/>
                <a:cs typeface="华文细黑" charset="0"/>
                <a:sym typeface="Arial" charset="0"/>
              </a:defRPr>
            </a:lvl6pPr>
            <a:lvl7pPr marL="2971800" indent="-228600" eaLnBrk="0" fontAlgn="base" hangingPunct="0">
              <a:spcBef>
                <a:spcPct val="0"/>
              </a:spcBef>
              <a:spcAft>
                <a:spcPct val="0"/>
              </a:spcAft>
              <a:defRPr sz="2200" b="1">
                <a:solidFill>
                  <a:srgbClr val="000000"/>
                </a:solidFill>
                <a:latin typeface="Arial" charset="0"/>
                <a:ea typeface="华文细黑" charset="0"/>
                <a:cs typeface="华文细黑" charset="0"/>
                <a:sym typeface="Arial" charset="0"/>
              </a:defRPr>
            </a:lvl7pPr>
            <a:lvl8pPr marL="3429000" indent="-228600" eaLnBrk="0" fontAlgn="base" hangingPunct="0">
              <a:spcBef>
                <a:spcPct val="0"/>
              </a:spcBef>
              <a:spcAft>
                <a:spcPct val="0"/>
              </a:spcAft>
              <a:defRPr sz="2200" b="1">
                <a:solidFill>
                  <a:srgbClr val="000000"/>
                </a:solidFill>
                <a:latin typeface="Arial" charset="0"/>
                <a:ea typeface="华文细黑" charset="0"/>
                <a:cs typeface="华文细黑" charset="0"/>
                <a:sym typeface="Arial" charset="0"/>
              </a:defRPr>
            </a:lvl8pPr>
            <a:lvl9pPr marL="3886200" indent="-228600" eaLnBrk="0" fontAlgn="base" hangingPunct="0">
              <a:spcBef>
                <a:spcPct val="0"/>
              </a:spcBef>
              <a:spcAft>
                <a:spcPct val="0"/>
              </a:spcAft>
              <a:defRPr sz="2200" b="1">
                <a:solidFill>
                  <a:srgbClr val="000000"/>
                </a:solidFill>
                <a:latin typeface="Arial" charset="0"/>
                <a:ea typeface="华文细黑" charset="0"/>
                <a:cs typeface="华文细黑" charset="0"/>
                <a:sym typeface="Arial" charset="0"/>
              </a:defRPr>
            </a:lvl9pPr>
          </a:lstStyle>
          <a:p>
            <a:pPr defTabSz="914400" eaLnBrk="1" fontAlgn="base" hangingPunct="1">
              <a:spcBef>
                <a:spcPct val="0"/>
              </a:spcBef>
              <a:spcAft>
                <a:spcPct val="0"/>
              </a:spcAft>
            </a:pPr>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7A2B31-2E1A-984C-98EF-4229EEB9D78D}"/>
              </a:ext>
            </a:extLst>
          </p:cNvPr>
          <p:cNvSpPr txBox="1"/>
          <p:nvPr/>
        </p:nvSpPr>
        <p:spPr>
          <a:xfrm>
            <a:off x="581187" y="2004125"/>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A9E66ED9-EE87-5445-97A9-0CDA60A3EE7B}"/>
              </a:ext>
            </a:extLst>
          </p:cNvPr>
          <p:cNvSpPr txBox="1"/>
          <p:nvPr/>
        </p:nvSpPr>
        <p:spPr>
          <a:xfrm>
            <a:off x="4842982" y="274059"/>
            <a:ext cx="4246061" cy="2631490"/>
          </a:xfrm>
          <a:prstGeom prst="rect">
            <a:avLst/>
          </a:prstGeom>
          <a:noFill/>
        </p:spPr>
        <p:txBody>
          <a:bodyPr wrap="square" rtlCol="0">
            <a:spAutoFit/>
          </a:bodyPr>
          <a:lstStyle/>
          <a:p>
            <a:pPr algn="ctr"/>
            <a:r>
              <a:rPr lang="ar-JO" sz="3300" b="1" dirty="0">
                <a:latin typeface="Arial" panose="020B0604020202020204" pitchFamily="34" charset="0"/>
                <a:cs typeface="Arial" panose="020B0604020202020204" pitchFamily="34" charset="0"/>
              </a:rPr>
              <a:t>مؤتمر كلية الكتاب المقدس في سنغافورة وقد تم تنظيمه بالاشتراك مع مؤسسة فريدريش إيبرت سنغافورة (17 يوليو 2019)</a:t>
            </a:r>
            <a:endParaRPr lang="en-US" sz="33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D8C2DE0-3631-5DB4-CBF5-435459C75FA6}"/>
              </a:ext>
            </a:extLst>
          </p:cNvPr>
          <p:cNvPicPr>
            <a:picLocks noChangeAspect="1"/>
          </p:cNvPicPr>
          <p:nvPr/>
        </p:nvPicPr>
        <p:blipFill>
          <a:blip r:embed="rId2"/>
          <a:stretch>
            <a:fillRect/>
          </a:stretch>
        </p:blipFill>
        <p:spPr>
          <a:xfrm>
            <a:off x="0" y="0"/>
            <a:ext cx="4842982" cy="6842181"/>
          </a:xfrm>
          <a:prstGeom prst="rect">
            <a:avLst/>
          </a:prstGeom>
        </p:spPr>
      </p:pic>
    </p:spTree>
    <p:extLst>
      <p:ext uri="{BB962C8B-B14F-4D97-AF65-F5344CB8AC3E}">
        <p14:creationId xmlns:p14="http://schemas.microsoft.com/office/powerpoint/2010/main" val="1459285231"/>
      </p:ext>
    </p:extLst>
  </p:cSld>
  <p:clrMapOvr>
    <a:masterClrMapping/>
  </p:clrMapOvr>
  <p:transition advClick="0" advTm="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041846" y="29468"/>
            <a:ext cx="5102154" cy="5240895"/>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17 لأنه يقول الكتاب لفرعون: إني لهذا بعينه أقمتك لكي أظهر فيك قوتي ولكي ينادى باسمي في كل الأرض.</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4041845" cy="2979417"/>
          </a:xfrm>
          <a:prstGeom prst="rect">
            <a:avLst/>
          </a:prstGeom>
        </p:spPr>
      </p:pic>
      <p:sp>
        <p:nvSpPr>
          <p:cNvPr id="6" name="Rectangle 2"/>
          <p:cNvSpPr txBox="1">
            <a:spLocks noChangeArrowheads="1"/>
          </p:cNvSpPr>
          <p:nvPr/>
        </p:nvSpPr>
        <p:spPr bwMode="auto">
          <a:xfrm>
            <a:off x="0" y="4130827"/>
            <a:ext cx="9143999" cy="2457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5400" b="1" baseline="300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18 فإذا هو يرحم من يشاء ويقسي من يشاء.</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lvl="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(رومية 9: 17-18)</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402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 y="29468"/>
            <a:ext cx="5329424" cy="3222963"/>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19 فستقول لي: لماذا يلوم بعد؟ لأن من يقاوم مشيئته؟</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590104" y="29467"/>
            <a:ext cx="3553896" cy="2843117"/>
          </a:xfrm>
          <a:prstGeom prst="rect">
            <a:avLst/>
          </a:prstGeom>
        </p:spPr>
      </p:pic>
      <p:sp>
        <p:nvSpPr>
          <p:cNvPr id="5" name="Rectangle 2"/>
          <p:cNvSpPr txBox="1">
            <a:spLocks noChangeArrowheads="1"/>
          </p:cNvSpPr>
          <p:nvPr/>
        </p:nvSpPr>
        <p:spPr bwMode="auto">
          <a:xfrm>
            <a:off x="0" y="3252431"/>
            <a:ext cx="9143998" cy="2730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4800" b="1" baseline="300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20 بل من أنت أيها الإنسان الذي تجاوب الله؟ ألعل الجبلة تقول لجابلها: لماذا صنعتني هكذا؟</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(رومية 9: 19-20)</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776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7598"/>
            <a:ext cx="3678173" cy="6828532"/>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21 أم ليس للخزاف سلطان على الطين أن يصنع من كتلة واحدة إناء للكرامة وآخر للهوان؟</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(رومية 9: 21)</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678174" y="47481"/>
            <a:ext cx="5465826" cy="6858000"/>
          </a:xfrm>
          <a:prstGeom prst="rect">
            <a:avLst/>
          </a:prstGeom>
        </p:spPr>
      </p:pic>
    </p:spTree>
    <p:extLst>
      <p:ext uri="{BB962C8B-B14F-4D97-AF65-F5344CB8AC3E}">
        <p14:creationId xmlns:p14="http://schemas.microsoft.com/office/powerpoint/2010/main" val="26804046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41752"/>
            <a:ext cx="9143999" cy="4901735"/>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22 فماذا؟ إن كان الله وهو يريد أن يظهر غضبه ويبين قوته احتمل بأناة كثيرة آنية غضب مهيأة للهلاك.</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23 ولكي يبين غنى مجده على آنية رحمة قد سبق فأعدها للمجد</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24 التي أيضاً دعانا نحن إياها ليس من اليهود فقط بل من الأمم أيضاً.</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رومية 9: 22-24</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19333"/>
            <a:ext cx="9143999" cy="1938667"/>
          </a:xfrm>
          <a:prstGeom prst="rect">
            <a:avLst/>
          </a:prstGeom>
        </p:spPr>
      </p:pic>
    </p:spTree>
    <p:extLst>
      <p:ext uri="{BB962C8B-B14F-4D97-AF65-F5344CB8AC3E}">
        <p14:creationId xmlns:p14="http://schemas.microsoft.com/office/powerpoint/2010/main" val="42065872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200" b="0" i="0" u="none" strike="noStrike" kern="1200" cap="none" spc="0" normalizeH="0" baseline="0" noProof="0">
                <a:ln>
                  <a:noFill/>
                </a:ln>
                <a:solidFill>
                  <a:srgbClr val="898989"/>
                </a:solidFill>
                <a:effectLst/>
                <a:uLnTx/>
                <a:uFillTx/>
                <a:latin typeface="Arial" panose="020B0604020202020204" pitchFamily="34" charset="0"/>
                <a:cs typeface="Arial" panose="020B0604020202020204" pitchFamily="34"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2140790"/>
            <a:ext cx="5129591" cy="231050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26 لأنكم جميعاً أبناء الله بالإيمان بالمسيح يسوع.</a:t>
            </a:r>
          </a:p>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27 لأن كلكم الذين اعتمدتم بالمسيح قد لبستم المسيح</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ar-JO" sz="4000" b="1" kern="1200" dirty="0">
                <a:solidFill>
                  <a:srgbClr val="FFFFFF"/>
                </a:solidFill>
                <a:latin typeface="Arial" panose="020B0604020202020204" pitchFamily="34" charset="0"/>
                <a:ea typeface="SimSun"/>
                <a:cs typeface="Arial" panose="020B0604020202020204" pitchFamily="34" charset="0"/>
              </a:rPr>
              <a:t>غلاطية 3: 26-27</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231050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000000"/>
                </a:solidFill>
                <a:effectLst/>
                <a:uLnTx/>
                <a:uFillTx/>
                <a:latin typeface="Arial"/>
                <a:ea typeface="SimSun" charset="0"/>
                <a:cs typeface="Arial"/>
              </a:rPr>
              <a:t>28 ليس يهودي ولا يوناني ليس عبد ولا حر ليس ذكر وأنثى لأنكم جميعاً واحد في المسيح يسوع.</a:t>
            </a:r>
            <a:endParaRPr kumimoji="0" lang="en-US" sz="3600" b="1"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r>
              <a:rPr lang="ar-JO" b="1" dirty="0">
                <a:solidFill>
                  <a:schemeClr val="bg1"/>
                </a:solidFill>
                <a:latin typeface="Arial" panose="020B0604020202020204" pitchFamily="34" charset="0"/>
                <a:cs typeface="Arial" panose="020B0604020202020204" pitchFamily="34" charset="0"/>
              </a:rPr>
              <a:t>غلاطية 3: 28</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33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17565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a:ea typeface="SimSun" charset="0"/>
                <a:cs typeface="Arial"/>
              </a:rPr>
              <a:t>29 فإن كنتم للمسيح فأنتم إذاً نسل إبراهيم وحسب الموعد ورثة.</a:t>
            </a:r>
            <a:endParaRPr kumimoji="0" lang="en-US" sz="3600" b="1" i="0" u="none" strike="noStrike" kern="1200" cap="none" spc="0" normalizeH="0" baseline="0" noProof="0" dirty="0">
              <a:ln>
                <a:noFill/>
              </a:ln>
              <a:solidFill>
                <a:srgbClr val="FFFFFF"/>
              </a:solidFill>
              <a:effectLst/>
              <a:uLnTx/>
              <a:uFillTx/>
              <a:latin typeface="Arial"/>
              <a:ea typeface="SimSun" charset="0"/>
              <a:cs typeface="Arial"/>
            </a:endParaRPr>
          </a:p>
        </p:txBody>
      </p:sp>
      <p:sp>
        <p:nvSpPr>
          <p:cNvPr id="2" name="Title 1">
            <a:extLst>
              <a:ext uri="{FF2B5EF4-FFF2-40B4-BE49-F238E27FC236}">
                <a16:creationId xmlns:a16="http://schemas.microsoft.com/office/drawing/2014/main" id="{377D78DB-3C62-45CE-6BC7-A997E1D87ABB}"/>
              </a:ext>
            </a:extLst>
          </p:cNvPr>
          <p:cNvSpPr>
            <a:spLocks noGrp="1"/>
          </p:cNvSpPr>
          <p:nvPr>
            <p:ph type="title" idx="4294967295"/>
          </p:nvPr>
        </p:nvSpPr>
        <p:spPr>
          <a:xfrm>
            <a:off x="530001" y="5716588"/>
            <a:ext cx="8228013" cy="1141412"/>
          </a:xfrm>
        </p:spPr>
        <p:txBody>
          <a:bodyPr/>
          <a:lstStyle/>
          <a:p>
            <a:r>
              <a:rPr lang="ar-JO" sz="4000" b="1" dirty="0">
                <a:solidFill>
                  <a:schemeClr val="bg1"/>
                </a:solidFill>
                <a:latin typeface="Arial" panose="020B0604020202020204" pitchFamily="34" charset="0"/>
                <a:cs typeface="Arial" panose="020B0604020202020204" pitchFamily="34" charset="0"/>
              </a:rPr>
              <a:t>غلاطية 3: 29</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Screen Shot 2016-02-10 at 12.19.1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3968" y="692697"/>
            <a:ext cx="4860032" cy="3168352"/>
          </a:xfrm>
          <a:prstGeom prst="rect">
            <a:avLst/>
          </a:prstGeom>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ar-JO" sz="3200" b="1" dirty="0">
                <a:solidFill>
                  <a:schemeClr val="bg1"/>
                </a:solidFill>
                <a:latin typeface="Arial" panose="020B0604020202020204" pitchFamily="34" charset="0"/>
                <a:ea typeface="ＭＳ Ｐゴシック" charset="0"/>
                <a:cs typeface="Arial" panose="020B0604020202020204" pitchFamily="34" charset="0"/>
              </a:rPr>
              <a:t>من هم إسرائيل الله (غل 6: 16) ؟</a:t>
            </a:r>
            <a:endParaRPr lang="en-US" sz="4000" b="1" dirty="0">
              <a:latin typeface="Arial" panose="020B0604020202020204" pitchFamily="34" charset="0"/>
              <a:ea typeface="ＭＳ Ｐゴシック" charset="0"/>
              <a:cs typeface="Arial" panose="020B0604020202020204" pitchFamily="34" charset="0"/>
            </a:endParaRPr>
          </a:p>
        </p:txBody>
      </p:sp>
      <p:sp>
        <p:nvSpPr>
          <p:cNvPr id="217094" name="Rectangle 6"/>
          <p:cNvSpPr>
            <a:spLocks noChangeArrowheads="1"/>
          </p:cNvSpPr>
          <p:nvPr/>
        </p:nvSpPr>
        <p:spPr bwMode="auto">
          <a:xfrm>
            <a:off x="35496" y="692696"/>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سلام ورحمة لكل الذين يتبعون هذا القانون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حتى</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إلى إسرائيل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(NIV).</a:t>
            </a:r>
          </a:p>
        </p:txBody>
      </p:sp>
      <p:sp>
        <p:nvSpPr>
          <p:cNvPr id="12" name="Rectangle 6"/>
          <p:cNvSpPr>
            <a:spLocks noChangeArrowheads="1"/>
          </p:cNvSpPr>
          <p:nvPr/>
        </p:nvSpPr>
        <p:spPr bwMode="auto">
          <a:xfrm>
            <a:off x="9756576" y="692696"/>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kai« o¢soi twˆ◊ kano/ni tou/twˆ stoich/sousin, ei˙rh/nh e˙p∆ aujtou\ß kai« e¶leoß </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kai</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e˙pi« to\n ∆Israh\l touv </a:t>
            </a:r>
            <a:r>
              <a:rPr kumimoji="0" lang="en-US"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qeouv</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يوناني</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6"/>
          <p:cNvSpPr>
            <a:spLocks noChangeArrowheads="1"/>
          </p:cNvSpPr>
          <p:nvPr/>
        </p:nvSpPr>
        <p:spPr bwMode="auto">
          <a:xfrm>
            <a:off x="35496" y="3861048"/>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ليكن سلام ورحمة الله على كل الذين يعيشون بحسب هذا المبدأ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هم</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شعب الله الجديد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(NLT).</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6"/>
          <p:cNvSpPr>
            <a:spLocks noChangeArrowheads="1"/>
          </p:cNvSpPr>
          <p:nvPr/>
        </p:nvSpPr>
        <p:spPr bwMode="auto">
          <a:xfrm>
            <a:off x="4499992" y="3861048"/>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وهؤلاء الذين يسلكون بهذا القانون رحمة وسلام لهم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إسرائيل 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(NAU).</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8749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1" y="0"/>
            <a:ext cx="9144000" cy="685800"/>
          </a:xfrm>
          <a:solidFill>
            <a:srgbClr val="000000"/>
          </a:solidFill>
        </p:spPr>
        <p:txBody>
          <a:bodyPr/>
          <a:lstStyle/>
          <a:p>
            <a:r>
              <a:rPr lang="ar-JO" altLang="ja-JP" sz="2800" b="1" dirty="0">
                <a:solidFill>
                  <a:schemeClr val="bg1"/>
                </a:solidFill>
                <a:latin typeface="Arial" panose="020B0604020202020204" pitchFamily="34" charset="0"/>
                <a:ea typeface="ＭＳ Ｐゴシック" charset="0"/>
                <a:cs typeface="Arial" panose="020B0604020202020204" pitchFamily="34" charset="0"/>
              </a:rPr>
              <a:t>على إسرائيل الله (غل 6: 16)</a:t>
            </a:r>
            <a:r>
              <a:rPr lang="en-US" sz="2800" b="1" dirty="0">
                <a:solidFill>
                  <a:schemeClr val="bg1"/>
                </a:solidFill>
                <a:latin typeface="Arial" panose="020B0604020202020204" pitchFamily="34" charset="0"/>
                <a:ea typeface="ＭＳ Ｐゴシック" charset="0"/>
                <a:cs typeface="Arial" panose="020B0604020202020204" pitchFamily="34" charset="0"/>
              </a:rPr>
              <a:t> (</a:t>
            </a:r>
            <a:r>
              <a:rPr lang="en-US" sz="2800" b="1" i="1" dirty="0">
                <a:solidFill>
                  <a:srgbClr val="FFFF00"/>
                </a:solidFill>
                <a:latin typeface="Arial" panose="020B0604020202020204" pitchFamily="34" charset="0"/>
                <a:ea typeface="ＭＳ Ｐゴシック" charset="0"/>
                <a:cs typeface="Arial" panose="020B0604020202020204" pitchFamily="34" charset="0"/>
              </a:rPr>
              <a:t>kai</a:t>
            </a:r>
            <a:r>
              <a:rPr lang="en-US" sz="2800" b="1" dirty="0">
                <a:solidFill>
                  <a:schemeClr val="bg1"/>
                </a:solidFill>
                <a:latin typeface="Arial" panose="020B0604020202020204" pitchFamily="34" charset="0"/>
                <a:ea typeface="ＭＳ Ｐゴシック" charset="0"/>
                <a:cs typeface="Arial" panose="020B0604020202020204" pitchFamily="34" charset="0"/>
              </a:rPr>
              <a:t>) </a:t>
            </a:r>
            <a:r>
              <a:rPr lang="ar-JO" sz="2800" b="1" dirty="0">
                <a:solidFill>
                  <a:schemeClr val="bg1"/>
                </a:solidFill>
                <a:latin typeface="Arial" panose="020B0604020202020204" pitchFamily="34" charset="0"/>
                <a:ea typeface="ＭＳ Ｐゴシック" charset="0"/>
                <a:cs typeface="Arial" panose="020B0604020202020204" pitchFamily="34" charset="0"/>
              </a:rPr>
              <a:t>و</a:t>
            </a:r>
            <a:endParaRPr lang="en-US" sz="3600" b="1" dirty="0">
              <a:latin typeface="Arial" panose="020B0604020202020204" pitchFamily="34" charset="0"/>
              <a:ea typeface="ＭＳ Ｐゴシック" charset="0"/>
              <a:cs typeface="Arial" panose="020B0604020202020204" pitchFamily="34" charset="0"/>
            </a:endParaRPr>
          </a:p>
        </p:txBody>
      </p:sp>
      <p:sp>
        <p:nvSpPr>
          <p:cNvPr id="217092" name="Rectangle 4"/>
          <p:cNvSpPr>
            <a:spLocks noChangeArrowheads="1"/>
          </p:cNvSpPr>
          <p:nvPr/>
        </p:nvSpPr>
        <p:spPr bwMode="auto">
          <a:xfrm>
            <a:off x="800100" y="914400"/>
            <a:ext cx="3429000" cy="1600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حتى</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إلى إسرائيل 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(NIV)</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3" name="Rectangle 5"/>
          <p:cNvSpPr>
            <a:spLocks noChangeArrowheads="1"/>
          </p:cNvSpPr>
          <p:nvPr/>
        </p:nvSpPr>
        <p:spPr bwMode="auto">
          <a:xfrm>
            <a:off x="5292080" y="990600"/>
            <a:ext cx="3623320" cy="14478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a:t>
            </a:r>
            <a:r>
              <a:rPr kumimoji="0" lang="ar-JO"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إسرائيل الله  </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(NAU)</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4" name="Rectangle 6"/>
          <p:cNvSpPr>
            <a:spLocks noChangeArrowheads="1"/>
          </p:cNvSpPr>
          <p:nvPr/>
        </p:nvSpPr>
        <p:spPr bwMode="auto">
          <a:xfrm>
            <a:off x="800100" y="5791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الكنيسة = إسرائيل</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5" name="Rectangle 7"/>
          <p:cNvSpPr>
            <a:spLocks noChangeArrowheads="1"/>
          </p:cNvSpPr>
          <p:nvPr/>
        </p:nvSpPr>
        <p:spPr bwMode="auto">
          <a:xfrm>
            <a:off x="5029200" y="5791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الكنيسة</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7" name="Rectangle 9"/>
          <p:cNvSpPr>
            <a:spLocks noChangeArrowheads="1"/>
          </p:cNvSpPr>
          <p:nvPr/>
        </p:nvSpPr>
        <p:spPr bwMode="auto">
          <a:xfrm>
            <a:off x="990600" y="44196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كل المؤمنين</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8" name="Rectangle 10"/>
          <p:cNvSpPr>
            <a:spLocks noChangeArrowheads="1"/>
          </p:cNvSpPr>
          <p:nvPr/>
        </p:nvSpPr>
        <p:spPr bwMode="auto">
          <a:xfrm>
            <a:off x="5029200" y="4394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اليهود المؤمنون</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100" name="Rectangle 12"/>
          <p:cNvSpPr>
            <a:spLocks noChangeArrowheads="1"/>
          </p:cNvSpPr>
          <p:nvPr/>
        </p:nvSpPr>
        <p:spPr bwMode="auto">
          <a:xfrm>
            <a:off x="990600" y="30480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استخدام غير طبيعي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32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kai</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Rectangle 13"/>
          <p:cNvSpPr>
            <a:spLocks noChangeArrowheads="1"/>
          </p:cNvSpPr>
          <p:nvPr/>
        </p:nvSpPr>
        <p:spPr bwMode="auto">
          <a:xfrm>
            <a:off x="5486400" y="2997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استخدام طبيعي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kai</a:t>
            </a:r>
          </a:p>
        </p:txBody>
      </p:sp>
    </p:spTree>
    <p:extLst>
      <p:ext uri="{BB962C8B-B14F-4D97-AF65-F5344CB8AC3E}">
        <p14:creationId xmlns:p14="http://schemas.microsoft.com/office/powerpoint/2010/main" val="194743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0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1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0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70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709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7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P spid="217093" grpId="0"/>
      <p:bldP spid="217094" grpId="0"/>
      <p:bldP spid="217095" grpId="0"/>
      <p:bldP spid="217097" grpId="0"/>
      <p:bldP spid="217098" grpId="0"/>
      <p:bldP spid="217100" grpId="0"/>
      <p:bldP spid="21710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ar-JO" sz="3200" b="1" dirty="0">
                <a:solidFill>
                  <a:schemeClr val="bg1"/>
                </a:solidFill>
                <a:effectLst>
                  <a:outerShdw blurRad="38100" dist="38100" dir="2700000" algn="tl">
                    <a:srgbClr val="000000"/>
                  </a:outerShdw>
                </a:effectLst>
                <a:latin typeface="Arial" charset="0"/>
                <a:ea typeface="ＭＳ Ｐゴシック" charset="0"/>
                <a:cs typeface="Arial" charset="0"/>
              </a:rPr>
              <a:t>اليهود في يوم الخمسين – (أعمال 2: 9-11)</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00035" name="Text Box 3"/>
          <p:cNvSpPr txBox="1">
            <a:spLocks noChangeArrowheads="1"/>
          </p:cNvSpPr>
          <p:nvPr/>
        </p:nvSpPr>
        <p:spPr bwMode="auto">
          <a:xfrm>
            <a:off x="8363474" y="41281"/>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132</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TextBox 4"/>
          <p:cNvSpPr txBox="1"/>
          <p:nvPr/>
        </p:nvSpPr>
        <p:spPr>
          <a:xfrm>
            <a:off x="283526" y="533401"/>
            <a:ext cx="110617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روما (13)</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6" name="TextBox 5"/>
          <p:cNvSpPr txBox="1"/>
          <p:nvPr/>
        </p:nvSpPr>
        <p:spPr>
          <a:xfrm>
            <a:off x="2505379" y="4343401"/>
            <a:ext cx="140433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القيروان (12)</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7" name="TextBox 6"/>
          <p:cNvSpPr txBox="1"/>
          <p:nvPr/>
        </p:nvSpPr>
        <p:spPr>
          <a:xfrm>
            <a:off x="4703276" y="1276350"/>
            <a:ext cx="91061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أسيا (8)</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8" name="TextBox 7"/>
          <p:cNvSpPr txBox="1"/>
          <p:nvPr/>
        </p:nvSpPr>
        <p:spPr>
          <a:xfrm>
            <a:off x="5625332" y="1733550"/>
            <a:ext cx="113663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فريجية (9)</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9" name="TextBox 8"/>
          <p:cNvSpPr txBox="1"/>
          <p:nvPr/>
        </p:nvSpPr>
        <p:spPr>
          <a:xfrm>
            <a:off x="5666713" y="2209800"/>
            <a:ext cx="127609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بمفيلية (10)</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10" name="TextBox 9"/>
          <p:cNvSpPr txBox="1"/>
          <p:nvPr/>
        </p:nvSpPr>
        <p:spPr>
          <a:xfrm>
            <a:off x="7237111" y="1066801"/>
            <a:ext cx="120235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كبدوكية (6)</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11" name="TextBox 10"/>
          <p:cNvSpPr txBox="1"/>
          <p:nvPr/>
        </p:nvSpPr>
        <p:spPr>
          <a:xfrm>
            <a:off x="6564172" y="533401"/>
            <a:ext cx="100679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بنتس (7)</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12" name="TextBox 11"/>
          <p:cNvSpPr txBox="1"/>
          <p:nvPr/>
        </p:nvSpPr>
        <p:spPr>
          <a:xfrm>
            <a:off x="5172925" y="5334000"/>
            <a:ext cx="112701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مصر (11)</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13" name="TextBox 12"/>
          <p:cNvSpPr txBox="1"/>
          <p:nvPr/>
        </p:nvSpPr>
        <p:spPr>
          <a:xfrm>
            <a:off x="3362190" y="3048000"/>
            <a:ext cx="116709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كريت (14*</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14" name="TextBox 13"/>
          <p:cNvSpPr txBox="1"/>
          <p:nvPr/>
        </p:nvSpPr>
        <p:spPr>
          <a:xfrm>
            <a:off x="6414570" y="4572000"/>
            <a:ext cx="124884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اليهودية (5)</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15" name="TextBox 14"/>
          <p:cNvSpPr txBox="1"/>
          <p:nvPr/>
        </p:nvSpPr>
        <p:spPr>
          <a:xfrm>
            <a:off x="7655062" y="5943600"/>
            <a:ext cx="127770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العربية (15)</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16" name="TextBox 15"/>
          <p:cNvSpPr txBox="1"/>
          <p:nvPr/>
        </p:nvSpPr>
        <p:spPr>
          <a:xfrm>
            <a:off x="7968323" y="1981200"/>
            <a:ext cx="100198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فرثية (1)</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17" name="TextBox 16"/>
          <p:cNvSpPr txBox="1"/>
          <p:nvPr/>
        </p:nvSpPr>
        <p:spPr>
          <a:xfrm>
            <a:off x="8046177" y="3124201"/>
            <a:ext cx="98915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مادي (2)</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18" name="TextBox 17"/>
          <p:cNvSpPr txBox="1"/>
          <p:nvPr/>
        </p:nvSpPr>
        <p:spPr>
          <a:xfrm>
            <a:off x="8092902" y="3581401"/>
            <a:ext cx="100999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عيلام (3)</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19" name="TextBox 18"/>
          <p:cNvSpPr txBox="1"/>
          <p:nvPr/>
        </p:nvSpPr>
        <p:spPr>
          <a:xfrm>
            <a:off x="7197830" y="2590801"/>
            <a:ext cx="1774632"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ما بين النهرين (4)</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1" name="TextBox 20"/>
          <p:cNvSpPr txBox="1"/>
          <p:nvPr/>
        </p:nvSpPr>
        <p:spPr>
          <a:xfrm>
            <a:off x="403820" y="4992691"/>
            <a:ext cx="2822995"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آسيا – مقاطعات الإمبراطورية الرومانية</a:t>
            </a:r>
            <a:endPar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2" name="TextBox 21"/>
          <p:cNvSpPr txBox="1"/>
          <p:nvPr/>
        </p:nvSpPr>
        <p:spPr>
          <a:xfrm>
            <a:off x="572619" y="5221293"/>
            <a:ext cx="2712388"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مقاطعات مادي–-الإمبراطورية البارثية</a:t>
            </a:r>
            <a:endPar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3" name="TextBox 22"/>
          <p:cNvSpPr txBox="1"/>
          <p:nvPr/>
        </p:nvSpPr>
        <p:spPr>
          <a:xfrm>
            <a:off x="419223" y="5449891"/>
            <a:ext cx="949085"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روما - مدن</a:t>
            </a:r>
            <a:endPar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4" name="TextBox 23"/>
          <p:cNvSpPr txBox="1"/>
          <p:nvPr/>
        </p:nvSpPr>
        <p:spPr>
          <a:xfrm>
            <a:off x="534054" y="5711825"/>
            <a:ext cx="1003587"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كريت - جزر</a:t>
            </a:r>
            <a:endPar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5" name="TextBox 24"/>
          <p:cNvSpPr txBox="1"/>
          <p:nvPr/>
        </p:nvSpPr>
        <p:spPr>
          <a:xfrm>
            <a:off x="186794" y="6096002"/>
            <a:ext cx="653559"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Miles</a:t>
            </a:r>
          </a:p>
        </p:txBody>
      </p:sp>
      <p:sp>
        <p:nvSpPr>
          <p:cNvPr id="26" name="TextBox 25"/>
          <p:cNvSpPr txBox="1"/>
          <p:nvPr/>
        </p:nvSpPr>
        <p:spPr>
          <a:xfrm>
            <a:off x="187720" y="6400803"/>
            <a:ext cx="591352"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Kms</a:t>
            </a: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 (2) (3) إلخ تشير إلى التسلسل في أعمال الرسل 2: 9-11</a:t>
            </a:r>
            <a:endParaRPr kumimoji="0" lang="en-US" sz="1400" b="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62" name="TextBox 61"/>
          <p:cNvSpPr txBox="1"/>
          <p:nvPr/>
        </p:nvSpPr>
        <p:spPr>
          <a:xfrm>
            <a:off x="6613519" y="4114808"/>
            <a:ext cx="977938"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203200">
                    <a:srgbClr val="1C1C1C">
                      <a:alpha val="87000"/>
                    </a:srgbClr>
                  </a:glow>
                </a:effectLst>
                <a:uLnTx/>
                <a:uFillTx/>
                <a:latin typeface="Arial" charset="0"/>
                <a:ea typeface="ＭＳ Ｐゴシック" charset="0"/>
                <a:cs typeface="Arial" charset="0"/>
              </a:rPr>
              <a:t>أورشليم</a:t>
            </a:r>
            <a:endParaRPr kumimoji="0" lang="en-US" sz="2400" b="1" u="none" strike="noStrike" kern="1200" cap="none" spc="0" normalizeH="0" baseline="0" noProof="0" dirty="0">
              <a:ln>
                <a:noFill/>
              </a:ln>
              <a:solidFill>
                <a:srgbClr val="FFFF00"/>
              </a:solidFill>
              <a:effectLst>
                <a:glow rad="203200">
                  <a:srgbClr val="1C1C1C">
                    <a:alpha val="87000"/>
                  </a:srgbClr>
                </a:glow>
              </a:effectLst>
              <a:uLnTx/>
              <a:uFillTx/>
              <a:latin typeface="Arial" charset="0"/>
              <a:ea typeface="ＭＳ Ｐゴシック" charset="0"/>
              <a:cs typeface="Arial" charset="0"/>
            </a:endParaRP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414843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16934" y="76202"/>
            <a:ext cx="9144000" cy="685800"/>
          </a:xfrm>
        </p:spPr>
        <p:txBody>
          <a:bodyPr/>
          <a:lstStyle/>
          <a:p>
            <a:pPr eaLnBrk="1" hangingPunct="1">
              <a:defRPr/>
            </a:pPr>
            <a:r>
              <a:rPr lang="en-US" sz="4800" b="1" dirty="0">
                <a:solidFill>
                  <a:srgbClr val="FFFFFF"/>
                </a:solidFill>
                <a:latin typeface="Arial" charset="0"/>
                <a:ea typeface="ＭＳ Ｐゴシック" charset="0"/>
              </a:rPr>
              <a:t>BibleStudyDownloads.org</a:t>
            </a:r>
            <a:endParaRPr lang="en-US" sz="18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863601"/>
            <a:ext cx="3606800" cy="3278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استخدم رمز الإستجابة السريعة هذا للإرتباط بالموارد</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4341544"/>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1080945"/>
            <a:ext cx="5357029" cy="5357029"/>
          </a:xfrm>
          <a:prstGeom prst="rect">
            <a:avLst/>
          </a:prstGeom>
        </p:spPr>
      </p:pic>
    </p:spTree>
    <p:extLst>
      <p:ext uri="{BB962C8B-B14F-4D97-AF65-F5344CB8AC3E}">
        <p14:creationId xmlns:p14="http://schemas.microsoft.com/office/powerpoint/2010/main" val="269999343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
        <p:nvSpPr>
          <p:cNvPr id="4" name="Striped Right Arrow 3"/>
          <p:cNvSpPr/>
          <p:nvPr/>
        </p:nvSpPr>
        <p:spPr bwMode="auto">
          <a:xfrm>
            <a:off x="2907665" y="914400"/>
            <a:ext cx="6273800" cy="4876800"/>
          </a:xfrm>
          <a:prstGeom prst="stripedRightArrow">
            <a:avLst/>
          </a:prstGeom>
          <a:blipFill rotWithShape="1">
            <a:blip r:embed="rId4"/>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2" charset="0"/>
              <a:ea typeface="Osaka"/>
              <a:cs typeface="Osaka"/>
            </a:endParaRPr>
          </a:p>
        </p:txBody>
      </p:sp>
      <p:sp>
        <p:nvSpPr>
          <p:cNvPr id="428034" name="Rectangle 2"/>
          <p:cNvSpPr>
            <a:spLocks noGrp="1" noChangeArrowheads="1"/>
          </p:cNvSpPr>
          <p:nvPr>
            <p:ph type="ctrTitle"/>
          </p:nvPr>
        </p:nvSpPr>
        <p:spPr>
          <a:xfrm>
            <a:off x="0" y="1066800"/>
            <a:ext cx="3581400" cy="4724400"/>
          </a:xfrm>
          <a:effectLst>
            <a:outerShdw blurRad="63500" dist="35921" dir="2700000" algn="ctr" rotWithShape="0">
              <a:schemeClr val="tx2">
                <a:alpha val="74998"/>
              </a:schemeClr>
            </a:outerShdw>
          </a:effectLst>
        </p:spPr>
        <p:txBody>
          <a:bodyPr/>
          <a:lstStyle/>
          <a:p>
            <a:pPr eaLnBrk="1" hangingPunct="1">
              <a:defRPr/>
            </a:pPr>
            <a:r>
              <a:rPr lang="ar-JO" sz="6000" dirty="0">
                <a:solidFill>
                  <a:schemeClr val="bg1"/>
                </a:solidFill>
                <a:latin typeface="Arial" panose="020B0604020202020204" pitchFamily="34" charset="0"/>
                <a:cs typeface="Arial" panose="020B0604020202020204" pitchFamily="34" charset="0"/>
              </a:rPr>
              <a:t>هل هناك مستقبل  للعرق اليهودي؟</a:t>
            </a:r>
            <a:endParaRPr lang="en-US" dirty="0">
              <a:latin typeface="Arial" panose="020B0604020202020204" pitchFamily="34" charset="0"/>
              <a:cs typeface="Arial" panose="020B0604020202020204" pitchFamily="34" charset="0"/>
            </a:endParaRPr>
          </a:p>
        </p:txBody>
      </p:sp>
      <p:sp>
        <p:nvSpPr>
          <p:cNvPr id="428036" name="Text Box 4"/>
          <p:cNvSpPr txBox="1">
            <a:spLocks noChangeArrowheads="1"/>
          </p:cNvSpPr>
          <p:nvPr/>
        </p:nvSpPr>
        <p:spPr bwMode="auto">
          <a:xfrm>
            <a:off x="8059119" y="195222"/>
            <a:ext cx="865943"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155ظ</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314915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582346"/>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لاويين 26: 44-45</a:t>
            </a:r>
            <a:br>
              <a:rPr lang="en-SG"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SG"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44 ولكن مع ذلك أيضاً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متى كانوا في أرض أعدائهم ما أبيتهم ولا كرهتهم حتى أبيدهم وأنكث ميثاقي معهم</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لأني أنا الرب إلههم.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45 بل أذكر لهم الميثاق مع الأولين الذين أخرجتهم من أرض مصر أمام أعين الشعوب لأكون لهم إلهاً أنا الرب.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111022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7089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3600" b="1" dirty="0">
                <a:effectLst>
                  <a:glow rad="127000">
                    <a:schemeClr val="tx1"/>
                  </a:glow>
                </a:effectLst>
                <a:latin typeface="Arial" charset="0"/>
                <a:ea typeface="ＭＳ Ｐゴシック" charset="0"/>
              </a:rPr>
              <a:t>تثنية 30: 3-5أ</a:t>
            </a:r>
            <a:br>
              <a:rPr lang="en-US" sz="3600" b="1" dirty="0">
                <a:effectLst>
                  <a:glow rad="127000">
                    <a:schemeClr val="tx1"/>
                  </a:glow>
                </a:effectLst>
                <a:latin typeface="Arial" charset="0"/>
                <a:ea typeface="ＭＳ Ｐゴシック" charset="0"/>
              </a:rPr>
            </a:br>
            <a:br>
              <a:rPr lang="en-US" sz="3600" b="1" dirty="0">
                <a:effectLst>
                  <a:glow rad="127000">
                    <a:schemeClr val="tx1"/>
                  </a:glow>
                </a:effectLst>
                <a:latin typeface="Arial" charset="0"/>
                <a:ea typeface="ＭＳ Ｐゴシック" charset="0"/>
              </a:rPr>
            </a:br>
            <a:br>
              <a:rPr lang="ar-JO" sz="3600" b="1" dirty="0">
                <a:effectLst>
                  <a:glow rad="127000">
                    <a:schemeClr val="tx1"/>
                  </a:glow>
                </a:effectLst>
                <a:latin typeface="Arial" charset="0"/>
                <a:ea typeface="ＭＳ Ｐゴシック" charset="0"/>
              </a:rPr>
            </a:br>
            <a:r>
              <a:rPr lang="ar-JO" sz="3600" b="1" dirty="0">
                <a:effectLst>
                  <a:glow rad="127000">
                    <a:schemeClr val="tx1"/>
                  </a:glow>
                </a:effectLst>
                <a:latin typeface="Arial" charset="0"/>
                <a:ea typeface="ＭＳ Ｐゴシック" charset="0"/>
              </a:rPr>
              <a:t>3 يرد الرب إلهك سبيك ويرحمك </a:t>
            </a:r>
            <a:r>
              <a:rPr lang="ar-JO" sz="3600" b="1" dirty="0">
                <a:solidFill>
                  <a:srgbClr val="FFFF00"/>
                </a:solidFill>
                <a:effectLst>
                  <a:glow rad="127000">
                    <a:schemeClr val="tx1"/>
                  </a:glow>
                </a:effectLst>
                <a:latin typeface="Arial" charset="0"/>
                <a:ea typeface="ＭＳ Ｐゴシック" charset="0"/>
              </a:rPr>
              <a:t>ويعود فيجمعك من جميع الشعوب الذين بددك إليهم الرب إلهك.</a:t>
            </a:r>
            <a:br>
              <a:rPr lang="ar-JO" sz="3600" b="1" dirty="0">
                <a:solidFill>
                  <a:srgbClr val="FFFF00"/>
                </a:solidFill>
                <a:effectLst>
                  <a:glow rad="127000">
                    <a:schemeClr val="tx1"/>
                  </a:glow>
                </a:effectLst>
                <a:latin typeface="Arial" charset="0"/>
                <a:ea typeface="ＭＳ Ｐゴシック" charset="0"/>
              </a:rPr>
            </a:br>
            <a:r>
              <a:rPr lang="ar-JO" sz="3600" b="1" dirty="0">
                <a:effectLst>
                  <a:glow rad="127000">
                    <a:schemeClr val="tx1"/>
                  </a:glow>
                </a:effectLst>
                <a:latin typeface="Arial" charset="0"/>
                <a:ea typeface="ＭＳ Ｐゴシック" charset="0"/>
              </a:rPr>
              <a:t>4 إن يكن قد بددك إلى أقصاء السماوات فمن هناك يجمعك الرب إلهك ومن هناك يأخذك</a:t>
            </a:r>
            <a:br>
              <a:rPr lang="ar-JO" sz="3600" b="1" dirty="0">
                <a:effectLst>
                  <a:glow rad="127000">
                    <a:schemeClr val="tx1"/>
                  </a:glow>
                </a:effectLst>
                <a:latin typeface="Arial" charset="0"/>
                <a:ea typeface="ＭＳ Ｐゴシック" charset="0"/>
              </a:rPr>
            </a:br>
            <a:r>
              <a:rPr lang="ar-JO" sz="3600" b="1" dirty="0">
                <a:effectLst>
                  <a:glow rad="127000">
                    <a:schemeClr val="tx1"/>
                  </a:glow>
                </a:effectLst>
                <a:latin typeface="Arial" charset="0"/>
                <a:ea typeface="ＭＳ Ｐゴシック" charset="0"/>
              </a:rPr>
              <a:t>5 ويأتي بك الرب إلهك إلى الأرض التي امتلكها آباؤك فتمتلكها ...</a:t>
            </a:r>
            <a:endParaRPr lang="en-US" sz="36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ar-JO" altLang="ja-JP" b="1" dirty="0">
                <a:solidFill>
                  <a:schemeClr val="bg1"/>
                </a:solidFill>
                <a:latin typeface="Arial" panose="020B0604020202020204" pitchFamily="34" charset="0"/>
                <a:ea typeface="Osaka" charset="0"/>
                <a:cs typeface="Arial" panose="020B0604020202020204" pitchFamily="34" charset="0"/>
              </a:rPr>
              <a:t>كيفية التخلص من اليهود</a:t>
            </a:r>
            <a:endParaRPr lang="en-US" b="1" dirty="0">
              <a:solidFill>
                <a:schemeClr val="bg1"/>
              </a:solidFill>
              <a:latin typeface="Arial" panose="020B0604020202020204" pitchFamily="34" charset="0"/>
              <a:ea typeface="Osaka" charset="0"/>
              <a:cs typeface="Arial" panose="020B0604020202020204" pitchFamily="34" charset="0"/>
            </a:endParaRPr>
          </a:p>
        </p:txBody>
      </p:sp>
      <p:sp>
        <p:nvSpPr>
          <p:cNvPr id="3" name="Title 1"/>
          <p:cNvSpPr txBox="1">
            <a:spLocks/>
          </p:cNvSpPr>
          <p:nvPr/>
        </p:nvSpPr>
        <p:spPr bwMode="auto">
          <a:xfrm>
            <a:off x="131992" y="0"/>
            <a:ext cx="4082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495300">
                    <a:srgbClr val="000000">
                      <a:alpha val="75000"/>
                    </a:srgbClr>
                  </a:glow>
                </a:effectLst>
                <a:latin typeface="Arial" panose="020B0604020202020204" pitchFamily="34" charset="0"/>
                <a:cs typeface="Arial" panose="020B0604020202020204" pitchFamily="34" charset="0"/>
              </a:rPr>
              <a:t>35 هكذا قال الرب </a:t>
            </a:r>
          </a:p>
          <a:p>
            <a:pPr lvl="0" algn="r" defTabSz="914400" eaLnBrk="1" fontAlgn="base" hangingPunct="1">
              <a:spcBef>
                <a:spcPct val="0"/>
              </a:spcBef>
              <a:spcAft>
                <a:spcPct val="0"/>
              </a:spcAft>
              <a:defRPr/>
            </a:pPr>
            <a:r>
              <a:rPr lang="ar-JO" b="1" dirty="0">
                <a:solidFill>
                  <a:srgbClr val="FFFF00"/>
                </a:solidFill>
                <a:effectLst>
                  <a:glow rad="495300">
                    <a:srgbClr val="000000">
                      <a:alpha val="75000"/>
                    </a:srgbClr>
                  </a:glow>
                </a:effectLst>
                <a:latin typeface="Arial" panose="020B0604020202020204" pitchFamily="34" charset="0"/>
                <a:cs typeface="Arial" panose="020B0604020202020204" pitchFamily="34" charset="0"/>
              </a:rPr>
              <a:t>الجاعل الشمس </a:t>
            </a:r>
          </a:p>
          <a:p>
            <a:pPr lvl="0" algn="r" defTabSz="914400" eaLnBrk="1" fontAlgn="base" hangingPunct="1">
              <a:spcBef>
                <a:spcPct val="0"/>
              </a:spcBef>
              <a:spcAft>
                <a:spcPct val="0"/>
              </a:spcAft>
              <a:defRPr/>
            </a:pPr>
            <a:r>
              <a:rPr lang="ar-JO" b="1" dirty="0">
                <a:solidFill>
                  <a:srgbClr val="FFFF00"/>
                </a:solidFill>
                <a:effectLst>
                  <a:glow rad="495300">
                    <a:srgbClr val="000000">
                      <a:alpha val="75000"/>
                    </a:srgbClr>
                  </a:glow>
                </a:effectLst>
                <a:latin typeface="Arial" panose="020B0604020202020204" pitchFamily="34" charset="0"/>
                <a:cs typeface="Arial" panose="020B0604020202020204" pitchFamily="34" charset="0"/>
              </a:rPr>
              <a:t>للإضاءة نهاراً </a:t>
            </a:r>
          </a:p>
          <a:p>
            <a:pPr lvl="0" algn="r" defTabSz="914400" eaLnBrk="1" fontAlgn="base" hangingPunct="1">
              <a:spcBef>
                <a:spcPct val="0"/>
              </a:spcBef>
              <a:spcAft>
                <a:spcPct val="0"/>
              </a:spcAft>
              <a:defRPr/>
            </a:pPr>
            <a:r>
              <a:rPr lang="ar-JO" b="1" dirty="0">
                <a:solidFill>
                  <a:srgbClr val="FFFF00"/>
                </a:solidFill>
                <a:effectLst>
                  <a:glow rad="495300">
                    <a:srgbClr val="000000">
                      <a:alpha val="75000"/>
                    </a:srgbClr>
                  </a:glow>
                </a:effectLst>
                <a:latin typeface="Arial" panose="020B0604020202020204" pitchFamily="34" charset="0"/>
                <a:cs typeface="Arial" panose="020B0604020202020204" pitchFamily="34" charset="0"/>
              </a:rPr>
              <a:t>وفرائض القمر والنجوم </a:t>
            </a:r>
          </a:p>
          <a:p>
            <a:pPr lvl="0" algn="r" defTabSz="914400" eaLnBrk="1" fontAlgn="base" hangingPunct="1">
              <a:spcBef>
                <a:spcPct val="0"/>
              </a:spcBef>
              <a:spcAft>
                <a:spcPct val="0"/>
              </a:spcAft>
              <a:defRPr/>
            </a:pPr>
            <a:r>
              <a:rPr lang="ar-JO" b="1" dirty="0">
                <a:solidFill>
                  <a:srgbClr val="FFFF00"/>
                </a:solidFill>
                <a:effectLst>
                  <a:glow rad="495300">
                    <a:srgbClr val="000000">
                      <a:alpha val="75000"/>
                    </a:srgbClr>
                  </a:glow>
                </a:effectLst>
                <a:latin typeface="Arial" panose="020B0604020202020204" pitchFamily="34" charset="0"/>
                <a:cs typeface="Arial" panose="020B0604020202020204" pitchFamily="34" charset="0"/>
              </a:rPr>
              <a:t>للإضاءة ليلاً</a:t>
            </a:r>
          </a:p>
          <a:p>
            <a:pPr lvl="0" algn="r" defTabSz="914400" eaLnBrk="1" fontAlgn="base" hangingPunct="1">
              <a:spcBef>
                <a:spcPct val="0"/>
              </a:spcBef>
              <a:spcAft>
                <a:spcPct val="0"/>
              </a:spcAft>
              <a:defRPr/>
            </a:pPr>
            <a:r>
              <a:rPr lang="ar-JO" b="1" dirty="0">
                <a:solidFill>
                  <a:srgbClr val="FFFF00"/>
                </a:solidFill>
                <a:effectLst>
                  <a:glow rad="495300">
                    <a:srgbClr val="000000">
                      <a:alpha val="75000"/>
                    </a:srgbClr>
                  </a:glow>
                </a:effectLst>
                <a:latin typeface="Arial" panose="020B0604020202020204" pitchFamily="34" charset="0"/>
                <a:cs typeface="Arial" panose="020B0604020202020204" pitchFamily="34" charset="0"/>
              </a:rPr>
              <a:t> الزاجر البحر </a:t>
            </a:r>
          </a:p>
          <a:p>
            <a:pPr lvl="0" algn="r" defTabSz="914400" eaLnBrk="1" fontAlgn="base" hangingPunct="1">
              <a:spcBef>
                <a:spcPct val="0"/>
              </a:spcBef>
              <a:spcAft>
                <a:spcPct val="0"/>
              </a:spcAft>
              <a:defRPr/>
            </a:pPr>
            <a:r>
              <a:rPr lang="ar-JO" b="1" dirty="0">
                <a:solidFill>
                  <a:srgbClr val="FFFF00"/>
                </a:solidFill>
                <a:effectLst>
                  <a:glow rad="495300">
                    <a:srgbClr val="000000">
                      <a:alpha val="75000"/>
                    </a:srgbClr>
                  </a:glow>
                </a:effectLst>
                <a:latin typeface="Arial" panose="020B0604020202020204" pitchFamily="34" charset="0"/>
                <a:cs typeface="Arial" panose="020B0604020202020204" pitchFamily="34" charset="0"/>
              </a:rPr>
              <a:t>حين تعج أمواجه</a:t>
            </a:r>
          </a:p>
          <a:p>
            <a:pPr lvl="0" algn="r" defTabSz="914400" eaLnBrk="1" fontAlgn="base" hangingPunct="1">
              <a:spcBef>
                <a:spcPct val="0"/>
              </a:spcBef>
              <a:spcAft>
                <a:spcPct val="0"/>
              </a:spcAft>
              <a:defRPr/>
            </a:pPr>
            <a:r>
              <a:rPr lang="ar-JO" b="1" dirty="0">
                <a:solidFill>
                  <a:srgbClr val="FFFFFF"/>
                </a:solidFill>
                <a:effectLst>
                  <a:glow rad="495300">
                    <a:srgbClr val="000000">
                      <a:alpha val="75000"/>
                    </a:srgbClr>
                  </a:glow>
                </a:effectLst>
                <a:latin typeface="Arial" panose="020B0604020202020204" pitchFamily="34" charset="0"/>
                <a:cs typeface="Arial" panose="020B0604020202020204" pitchFamily="34" charset="0"/>
              </a:rPr>
              <a:t>رب الجنود اسمه:</a:t>
            </a: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endParaRPr>
          </a:p>
          <a:p>
            <a:pPr lvl="0" algn="r" defTabSz="914400" eaLnBrk="1" fontAlgn="base" hangingPunct="1">
              <a:spcBef>
                <a:spcPct val="0"/>
              </a:spcBef>
              <a:spcAft>
                <a:spcPct val="0"/>
              </a:spcAft>
              <a:defRPr/>
            </a:pPr>
            <a:r>
              <a:rPr lang="ar-JO" b="1" dirty="0">
                <a:solidFill>
                  <a:srgbClr val="FFFFFF"/>
                </a:solidFill>
                <a:effectLst>
                  <a:glow rad="495300">
                    <a:srgbClr val="000000">
                      <a:alpha val="75000"/>
                    </a:srgbClr>
                  </a:glow>
                </a:effectLst>
                <a:latin typeface="Arial" panose="020B0604020202020204" pitchFamily="34" charset="0"/>
                <a:cs typeface="Arial" panose="020B0604020202020204" pitchFamily="34" charset="0"/>
              </a:rPr>
              <a:t>36 إن كانت هذه الفرائض تزول </a:t>
            </a:r>
          </a:p>
          <a:p>
            <a:pPr lvl="0" algn="r" defTabSz="914400" eaLnBrk="1" fontAlgn="base" hangingPunct="1">
              <a:spcBef>
                <a:spcPct val="0"/>
              </a:spcBef>
              <a:spcAft>
                <a:spcPct val="0"/>
              </a:spcAft>
              <a:defRPr/>
            </a:pPr>
            <a:r>
              <a:rPr lang="ar-JO" b="1" dirty="0">
                <a:solidFill>
                  <a:srgbClr val="FFFFFF"/>
                </a:solidFill>
                <a:effectLst>
                  <a:glow rad="495300">
                    <a:srgbClr val="000000">
                      <a:alpha val="75000"/>
                    </a:srgbClr>
                  </a:glow>
                </a:effectLst>
                <a:latin typeface="Arial" panose="020B0604020202020204" pitchFamily="34" charset="0"/>
                <a:cs typeface="Arial" panose="020B0604020202020204" pitchFamily="34" charset="0"/>
              </a:rPr>
              <a:t>من أمامي يقول الرب</a:t>
            </a:r>
          </a:p>
          <a:p>
            <a:pPr lvl="0" algn="r" defTabSz="914400" eaLnBrk="1" fontAlgn="base" hangingPunct="1">
              <a:spcBef>
                <a:spcPct val="0"/>
              </a:spcBef>
              <a:spcAft>
                <a:spcPct val="0"/>
              </a:spcAft>
              <a:defRPr/>
            </a:pPr>
            <a:r>
              <a:rPr lang="ar-JO" b="1" dirty="0">
                <a:solidFill>
                  <a:srgbClr val="FFFFFF"/>
                </a:solidFill>
                <a:effectLst>
                  <a:glow rad="495300">
                    <a:srgbClr val="000000">
                      <a:alpha val="75000"/>
                    </a:srgbClr>
                  </a:glow>
                </a:effectLst>
                <a:latin typeface="Arial" panose="020B0604020202020204" pitchFamily="34" charset="0"/>
                <a:cs typeface="Arial" panose="020B0604020202020204" pitchFamily="34" charset="0"/>
              </a:rPr>
              <a:t>فإن نسل إسرائيل أيضا يكف </a:t>
            </a:r>
          </a:p>
          <a:p>
            <a:pPr lvl="0" algn="r" defTabSz="914400" eaLnBrk="1" fontAlgn="base" hangingPunct="1">
              <a:spcBef>
                <a:spcPct val="0"/>
              </a:spcBef>
              <a:spcAft>
                <a:spcPct val="0"/>
              </a:spcAft>
              <a:defRPr/>
            </a:pPr>
            <a:r>
              <a:rPr lang="ar-JO" b="1" dirty="0">
                <a:solidFill>
                  <a:srgbClr val="FFFFFF"/>
                </a:solidFill>
                <a:effectLst>
                  <a:glow rad="495300">
                    <a:srgbClr val="000000">
                      <a:alpha val="75000"/>
                    </a:srgbClr>
                  </a:glow>
                </a:effectLst>
                <a:latin typeface="Arial" panose="020B0604020202020204" pitchFamily="34" charset="0"/>
                <a:cs typeface="Arial" panose="020B0604020202020204" pitchFamily="34" charset="0"/>
              </a:rPr>
              <a:t>من أن يكون أمة أمامي كل الأيام.</a:t>
            </a: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endParaRPr>
          </a:p>
          <a:p>
            <a:pPr lvl="0" algn="r" defTabSz="914400" eaLnBrk="1" fontAlgn="base" hangingPunct="1">
              <a:spcBef>
                <a:spcPct val="0"/>
              </a:spcBef>
              <a:spcAft>
                <a:spcPct val="0"/>
              </a:spcAft>
              <a:defRPr/>
            </a:pPr>
            <a:r>
              <a:rPr lang="ar-JO" b="1" dirty="0">
                <a:solidFill>
                  <a:srgbClr val="FFFFFF"/>
                </a:solidFill>
                <a:effectLst>
                  <a:glow rad="495300">
                    <a:srgbClr val="000000">
                      <a:alpha val="75000"/>
                    </a:srgbClr>
                  </a:glow>
                </a:effectLst>
                <a:latin typeface="Arial" panose="020B0604020202020204" pitchFamily="34" charset="0"/>
                <a:cs typeface="Arial" panose="020B0604020202020204" pitchFamily="34" charset="0"/>
              </a:rPr>
              <a:t>37 هكذا قال الرب: </a:t>
            </a:r>
          </a:p>
          <a:p>
            <a:pPr lvl="0" algn="r" defTabSz="914400" eaLnBrk="1" fontAlgn="base" hangingPunct="1">
              <a:spcBef>
                <a:spcPct val="0"/>
              </a:spcBef>
              <a:spcAft>
                <a:spcPct val="0"/>
              </a:spcAft>
              <a:defRPr/>
            </a:pPr>
            <a:r>
              <a:rPr lang="ar-JO" b="1" dirty="0">
                <a:solidFill>
                  <a:srgbClr val="FFFF00"/>
                </a:solidFill>
                <a:effectLst>
                  <a:glow rad="495300">
                    <a:srgbClr val="000000">
                      <a:alpha val="75000"/>
                    </a:srgbClr>
                  </a:glow>
                </a:effectLst>
                <a:latin typeface="Arial" panose="020B0604020202020204" pitchFamily="34" charset="0"/>
                <a:cs typeface="Arial" panose="020B0604020202020204" pitchFamily="34" charset="0"/>
              </a:rPr>
              <a:t>إن كانت السماوات تقاس من فوق </a:t>
            </a:r>
          </a:p>
          <a:p>
            <a:pPr lvl="0" algn="r" defTabSz="914400" eaLnBrk="1" fontAlgn="base" hangingPunct="1">
              <a:spcBef>
                <a:spcPct val="0"/>
              </a:spcBef>
              <a:spcAft>
                <a:spcPct val="0"/>
              </a:spcAft>
              <a:defRPr/>
            </a:pPr>
            <a:r>
              <a:rPr lang="ar-JO" b="1" dirty="0">
                <a:solidFill>
                  <a:srgbClr val="FFFF00"/>
                </a:solidFill>
                <a:effectLst>
                  <a:glow rad="495300">
                    <a:srgbClr val="000000">
                      <a:alpha val="75000"/>
                    </a:srgbClr>
                  </a:glow>
                </a:effectLst>
                <a:latin typeface="Arial" panose="020B0604020202020204" pitchFamily="34" charset="0"/>
                <a:cs typeface="Arial" panose="020B0604020202020204" pitchFamily="34" charset="0"/>
              </a:rPr>
              <a:t>وتفحص أساسات الأرض من أسفل </a:t>
            </a:r>
          </a:p>
          <a:p>
            <a:pPr lvl="0" algn="r" defTabSz="914400" eaLnBrk="1" fontAlgn="base" hangingPunct="1">
              <a:spcBef>
                <a:spcPct val="0"/>
              </a:spcBef>
              <a:spcAft>
                <a:spcPct val="0"/>
              </a:spcAft>
              <a:defRPr/>
            </a:pPr>
            <a:r>
              <a:rPr lang="ar-JO" b="1" dirty="0">
                <a:solidFill>
                  <a:srgbClr val="FFFFFF"/>
                </a:solidFill>
                <a:effectLst>
                  <a:glow rad="495300">
                    <a:srgbClr val="000000">
                      <a:alpha val="75000"/>
                    </a:srgbClr>
                  </a:glow>
                </a:effectLst>
                <a:latin typeface="Arial" panose="020B0604020202020204" pitchFamily="34" charset="0"/>
                <a:cs typeface="Arial" panose="020B0604020202020204" pitchFamily="34" charset="0"/>
              </a:rPr>
              <a:t>فإني أنا أيضا أرفض كل نسل إسرائيل </a:t>
            </a:r>
          </a:p>
          <a:p>
            <a:pPr lvl="0" algn="r" defTabSz="914400" eaLnBrk="1" fontAlgn="base" hangingPunct="1">
              <a:spcBef>
                <a:spcPct val="0"/>
              </a:spcBef>
              <a:spcAft>
                <a:spcPct val="0"/>
              </a:spcAft>
              <a:defRPr/>
            </a:pPr>
            <a:r>
              <a:rPr lang="ar-JO" b="1" dirty="0">
                <a:solidFill>
                  <a:srgbClr val="FFFFFF"/>
                </a:solidFill>
                <a:effectLst>
                  <a:glow rad="495300">
                    <a:srgbClr val="000000">
                      <a:alpha val="75000"/>
                    </a:srgbClr>
                  </a:glow>
                </a:effectLst>
                <a:latin typeface="Arial" panose="020B0604020202020204" pitchFamily="34" charset="0"/>
                <a:cs typeface="Arial" panose="020B0604020202020204" pitchFamily="34" charset="0"/>
              </a:rPr>
              <a:t>من أجل كل ما عملوا</a:t>
            </a:r>
          </a:p>
          <a:p>
            <a:pPr lvl="0" algn="r" defTabSz="914400" eaLnBrk="1" fontAlgn="base" hangingPunct="1">
              <a:spcBef>
                <a:spcPct val="0"/>
              </a:spcBef>
              <a:spcAft>
                <a:spcPct val="0"/>
              </a:spcAft>
              <a:defRPr/>
            </a:pPr>
            <a:r>
              <a:rPr lang="ar-JO" b="1" dirty="0">
                <a:solidFill>
                  <a:srgbClr val="FFFFFF"/>
                </a:solidFill>
                <a:effectLst>
                  <a:glow rad="495300">
                    <a:srgbClr val="000000">
                      <a:alpha val="75000"/>
                    </a:srgbClr>
                  </a:glow>
                </a:effectLst>
                <a:latin typeface="Arial" panose="020B0604020202020204" pitchFamily="34" charset="0"/>
                <a:cs typeface="Arial" panose="020B0604020202020204" pitchFamily="34" charset="0"/>
              </a:rPr>
              <a:t>يقول الرب (إر 31: 35-37)</a:t>
            </a: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122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سيسترد إسرائيل إسرائيل إلى الأرض مرتين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8135" y="1056410"/>
            <a:ext cx="9144000" cy="53725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10 ويكون في ذلك اليوم أن أصل يسى القائم راية للشعوب إياه تطلب الأمم، ويكون محله مجداً 11 </a:t>
            </a:r>
            <a:r>
              <a:rPr lang="ar-JO" sz="3200" dirty="0">
                <a:solidFill>
                  <a:srgbClr val="FFFF00"/>
                </a:solidFill>
                <a:latin typeface="Arial" panose="020B0604020202020204" pitchFamily="34" charset="0"/>
                <a:cs typeface="Arial" panose="020B0604020202020204" pitchFamily="34" charset="0"/>
              </a:rPr>
              <a:t>ويكون في ذلك اليوم أن السيد يعيد يده ثانية</a:t>
            </a:r>
            <a:r>
              <a:rPr lang="ar-JO" sz="3200" dirty="0">
                <a:latin typeface="Arial" panose="020B0604020202020204" pitchFamily="34" charset="0"/>
                <a:cs typeface="Arial" panose="020B0604020202020204" pitchFamily="34" charset="0"/>
              </a:rPr>
              <a:t> ليقتني بقية شعبه التي بقيت من أشور ومن مصر ومن فتروس ومن كوش ومن عيلام ومن شنعار ومن حماة ومن جزائر البحر.</a:t>
            </a:r>
          </a:p>
          <a:p>
            <a:r>
              <a:rPr lang="ar-JO" sz="3200" dirty="0">
                <a:latin typeface="Arial" panose="020B0604020202020204" pitchFamily="34" charset="0"/>
                <a:cs typeface="Arial" panose="020B0604020202020204" pitchFamily="34" charset="0"/>
              </a:rPr>
              <a:t>(أش 11: 10-11)</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endParaRPr kumimoji="0" 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129027" name="Rectangle 5"/>
          <p:cNvSpPr>
            <a:spLocks noGrp="1" noChangeArrowheads="1"/>
          </p:cNvSpPr>
          <p:nvPr>
            <p:ph type="title"/>
          </p:nvPr>
        </p:nvSpPr>
        <p:spPr>
          <a:xfrm>
            <a:off x="0" y="228600"/>
            <a:ext cx="8153400" cy="914400"/>
          </a:xfrm>
          <a:solidFill>
            <a:srgbClr val="000000"/>
          </a:solidFill>
        </p:spPr>
        <p:txBody>
          <a:bodyPr/>
          <a:lstStyle/>
          <a:p>
            <a:pPr eaLnBrk="1" hangingPunct="1"/>
            <a:r>
              <a:rPr lang="ar-JO" sz="4000" b="1" dirty="0">
                <a:solidFill>
                  <a:srgbClr val="FFFFFF"/>
                </a:solidFill>
                <a:latin typeface="Arial" charset="0"/>
                <a:ea typeface="ＭＳ Ｐゴシック" charset="0"/>
                <a:cs typeface="Arial" charset="0"/>
              </a:rPr>
              <a:t>هل تستطيع استرداد خيمة ساقطة؟</a:t>
            </a:r>
            <a:endParaRPr lang="en-US" sz="4000" b="1" dirty="0">
              <a:solidFill>
                <a:srgbClr val="FFFFFF"/>
              </a:solidFill>
              <a:latin typeface="Arial" charset="0"/>
              <a:ea typeface="ＭＳ Ｐゴシック" charset="0"/>
              <a:cs typeface="Arial" charset="0"/>
            </a:endParaRPr>
          </a:p>
        </p:txBody>
      </p:sp>
      <p:sp>
        <p:nvSpPr>
          <p:cNvPr id="5" name="Rectangle 5"/>
          <p:cNvSpPr txBox="1">
            <a:spLocks noChangeArrowheads="1"/>
          </p:cNvSpPr>
          <p:nvPr/>
        </p:nvSpPr>
        <p:spPr bwMode="auto">
          <a:xfrm>
            <a:off x="251520" y="5661248"/>
            <a:ext cx="8153400" cy="914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الله يستطيع</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2639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3107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endParaRPr kumimoji="0" 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131076"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ar-JO" b="1" dirty="0">
                <a:solidFill>
                  <a:srgbClr val="FFFFFF"/>
                </a:solidFill>
                <a:latin typeface="Arial" charset="0"/>
                <a:ea typeface="ＭＳ Ｐゴシック" charset="0"/>
                <a:cs typeface="Arial" charset="0"/>
              </a:rPr>
              <a:t>عاموس 9: 11</a:t>
            </a:r>
            <a:endParaRPr lang="en-US"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52400" y="1412776"/>
            <a:ext cx="8839200" cy="5140424"/>
          </a:xfrm>
          <a:prstGeom prst="rect">
            <a:avLst/>
          </a:prstGeom>
          <a:noFill/>
          <a:ln w="9525">
            <a:noFill/>
            <a:miter lim="800000"/>
            <a:headEnd/>
            <a:tailEnd/>
          </a:ln>
          <a:effectLst/>
        </p:spPr>
        <p:txBody>
          <a:bodyPr/>
          <a:lstStyle/>
          <a:p>
            <a:pPr marL="342900" lvl="0" indent="-342900" algn="ctr" defTabSz="914400" fontAlgn="base">
              <a:spcBef>
                <a:spcPct val="20000"/>
              </a:spcBef>
              <a:spcAft>
                <a:spcPct val="0"/>
              </a:spcAft>
              <a:defRPr/>
            </a:pPr>
            <a:r>
              <a:rPr lang="ar-JO" sz="3200" b="1" dirty="0">
                <a:solidFill>
                  <a:srgbClr val="FFFFFF"/>
                </a:solidFill>
                <a:effectLst>
                  <a:glow rad="152400">
                    <a:srgbClr val="000000"/>
                  </a:glow>
                </a:effectLst>
                <a:latin typeface="Arial" charset="0"/>
                <a:ea typeface="Times New Roman" charset="0"/>
              </a:rPr>
              <a:t>في ذلك اليوم أقيم مظلة داود الساقطة وأحصن شقوقها وأقيم ردمها وأبنيها كأيام الدهر.</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7126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593</a:t>
            </a:r>
            <a:endParaRPr kumimoji="0" 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
        <p:nvSpPr>
          <p:cNvPr id="131076"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عاموء 9: 11</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152400" y="1268760"/>
            <a:ext cx="8839200" cy="1728192"/>
          </a:xfrm>
          <a:prstGeom prst="rect">
            <a:avLst/>
          </a:prstGeom>
          <a:noFill/>
          <a:ln w="9525">
            <a:noFill/>
            <a:miter lim="800000"/>
            <a:headEnd/>
            <a:tailEnd/>
          </a:ln>
          <a:effectLst/>
        </p:spPr>
        <p:txBody>
          <a:bodyPr/>
          <a:lstStyle/>
          <a:p>
            <a:pPr marL="342900" lvl="0" indent="-342900" algn="ctr" defTabSz="914400" fontAlgn="base">
              <a:spcBef>
                <a:spcPct val="20000"/>
              </a:spcBef>
              <a:spcAft>
                <a:spcPct val="0"/>
              </a:spcAft>
              <a:defRPr/>
            </a:pPr>
            <a:r>
              <a:rPr lang="ar-JO" sz="3200" b="1" dirty="0">
                <a:solidFill>
                  <a:srgbClr val="FFFFFF"/>
                </a:solidFill>
                <a:effectLst>
                  <a:glow rad="152400">
                    <a:srgbClr val="000000"/>
                  </a:glow>
                </a:effectLst>
                <a:latin typeface="Arial" panose="020B0604020202020204" pitchFamily="34" charset="0"/>
                <a:ea typeface="Times New Roman" charset="0"/>
                <a:cs typeface="Arial" panose="020B0604020202020204" pitchFamily="34" charset="0"/>
              </a:rPr>
              <a:t>في ذلك اليوم أقيم مظلة داود الساقطة وأحصن شقوقها وأقيم ردمها وأبنيها كأيام الدهر.</a:t>
            </a:r>
          </a:p>
        </p:txBody>
      </p:sp>
      <p:grpSp>
        <p:nvGrpSpPr>
          <p:cNvPr id="3" name="Group 2"/>
          <p:cNvGrpSpPr/>
          <p:nvPr/>
        </p:nvGrpSpPr>
        <p:grpSpPr>
          <a:xfrm>
            <a:off x="0" y="3068960"/>
            <a:ext cx="5319464" cy="3789040"/>
            <a:chOff x="0" y="2996952"/>
            <a:chExt cx="5319464" cy="3861048"/>
          </a:xfrm>
        </p:grpSpPr>
        <p:pic>
          <p:nvPicPr>
            <p:cNvPr id="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996952"/>
              <a:ext cx="5319464" cy="3861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1183568" y="3068960"/>
              <a:ext cx="2952328" cy="1584176"/>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خلع              صدقيا            586 ق.م</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5319464" y="2996952"/>
            <a:ext cx="3861048" cy="3861048"/>
            <a:chOff x="5319464" y="2996952"/>
            <a:chExt cx="3861048" cy="3861048"/>
          </a:xfrm>
        </p:grpSpPr>
        <p:pic>
          <p:nvPicPr>
            <p:cNvPr id="2" name="Picture 1"/>
            <p:cNvPicPr>
              <a:picLocks noChangeAspect="1"/>
            </p:cNvPicPr>
            <p:nvPr/>
          </p:nvPicPr>
          <p:blipFill>
            <a:blip r:embed="rId5"/>
            <a:stretch>
              <a:fillRect/>
            </a:stretch>
          </p:blipFill>
          <p:spPr>
            <a:xfrm>
              <a:off x="5319464" y="2996952"/>
              <a:ext cx="3861048" cy="3861048"/>
            </a:xfrm>
            <a:prstGeom prst="rect">
              <a:avLst/>
            </a:prstGeom>
          </p:spPr>
        </p:pic>
        <p:sp>
          <p:nvSpPr>
            <p:cNvPr id="9" name="Rectangle 6"/>
            <p:cNvSpPr>
              <a:spLocks noChangeArrowheads="1"/>
            </p:cNvSpPr>
            <p:nvPr/>
          </p:nvSpPr>
          <p:spPr bwMode="auto">
            <a:xfrm>
              <a:off x="5773824" y="3068960"/>
              <a:ext cx="2952328" cy="1584176"/>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المسيح            يحكم</a:t>
              </a:r>
              <a:br>
                <a:rPr kumimoji="0" lang="en-US"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b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rPr>
                <a:t>؟؟ م</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649224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79712" y="1768729"/>
            <a:ext cx="6441380" cy="50679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60389" y="5877272"/>
            <a:ext cx="8876107" cy="836712"/>
          </a:xfrm>
          <a:effectLst>
            <a:outerShdw blurRad="63500" dist="35921" dir="2700000" algn="ctr" rotWithShape="0">
              <a:schemeClr val="tx2">
                <a:alpha val="74998"/>
              </a:schemeClr>
            </a:outerShdw>
          </a:effectLst>
        </p:spPr>
        <p:txBody>
          <a:bodyPr anchor="ctr"/>
          <a:lstStyle/>
          <a:p>
            <a:pPr algn="l">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عاموس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4340" y="188640"/>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سيستبدل إكيل أشواك المسيح بإكليل الملك</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010033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descr="Divided Kingdom Region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 name="Text Box 6"/>
          <p:cNvSpPr txBox="1">
            <a:spLocks noChangeArrowheads="1"/>
          </p:cNvSpPr>
          <p:nvPr/>
        </p:nvSpPr>
        <p:spPr bwMode="auto">
          <a:xfrm>
            <a:off x="4067944" y="4221088"/>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يهوذا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أدوم</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1" name="Right Arrow 10"/>
          <p:cNvSpPr/>
          <p:nvPr/>
        </p:nvSpPr>
        <p:spPr bwMode="auto">
          <a:xfrm rot="4208430">
            <a:off x="5045069" y="5354186"/>
            <a:ext cx="1466189"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131076" name="Rectangle 5"/>
          <p:cNvSpPr>
            <a:spLocks noGrp="1" noChangeArrowheads="1"/>
          </p:cNvSpPr>
          <p:nvPr>
            <p:ph type="title"/>
          </p:nvPr>
        </p:nvSpPr>
        <p:spPr>
          <a:xfrm>
            <a:off x="179512" y="602432"/>
            <a:ext cx="4176464" cy="738336"/>
          </a:xfrm>
          <a:solidFill>
            <a:srgbClr val="000000"/>
          </a:solidFill>
        </p:spPr>
        <p:txBody>
          <a:bodyPr/>
          <a:lstStyle/>
          <a:p>
            <a:pPr eaLnBrk="1" hangingPunct="1"/>
            <a:r>
              <a:rPr lang="ar-JO" sz="3200" b="1" dirty="0">
                <a:solidFill>
                  <a:srgbClr val="FFFFFF"/>
                </a:solidFill>
                <a:latin typeface="Arial" charset="0"/>
                <a:ea typeface="ＭＳ Ｐゴシック" charset="0"/>
                <a:cs typeface="Arial" charset="0"/>
              </a:rPr>
              <a:t>عاموس 9: 11-12</a:t>
            </a:r>
            <a:endParaRPr lang="en-US" sz="3200" b="1" dirty="0">
              <a:solidFill>
                <a:srgbClr val="FFFFFF"/>
              </a:solidFill>
              <a:latin typeface="Arial" charset="0"/>
              <a:ea typeface="ＭＳ Ｐゴシック" charset="0"/>
              <a:cs typeface="Arial" charset="0"/>
            </a:endParaRPr>
          </a:p>
        </p:txBody>
      </p:sp>
      <p:sp>
        <p:nvSpPr>
          <p:cNvPr id="35844" name="Text Box 4"/>
          <p:cNvSpPr txBox="1">
            <a:spLocks noChangeArrowheads="1"/>
          </p:cNvSpPr>
          <p:nvPr/>
        </p:nvSpPr>
        <p:spPr bwMode="auto">
          <a:xfrm>
            <a:off x="8426450" y="44624"/>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endParaRPr kumimoji="0" 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35846" name="Rectangle 6"/>
          <p:cNvSpPr>
            <a:spLocks noChangeArrowheads="1"/>
          </p:cNvSpPr>
          <p:nvPr/>
        </p:nvSpPr>
        <p:spPr bwMode="auto">
          <a:xfrm>
            <a:off x="35496" y="1528936"/>
            <a:ext cx="4563616" cy="5140424"/>
          </a:xfrm>
          <a:prstGeom prst="rect">
            <a:avLst/>
          </a:prstGeom>
          <a:noFill/>
          <a:ln w="9525">
            <a:noFill/>
            <a:miter lim="800000"/>
            <a:headEnd/>
            <a:tailEnd/>
          </a:ln>
          <a:effectLst/>
        </p:spPr>
        <p:txBody>
          <a:bodyPr/>
          <a:lstStyle/>
          <a:p>
            <a:pPr marL="179388" lvl="0" indent="-179388"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11 في ذلك اليوم أقيم مظلة داود الساقطة وأحصن شقوقها وأقيم ردمها وأبنيها كأيام الدهر.</a:t>
            </a:r>
          </a:p>
          <a:p>
            <a:pPr marL="179388" lvl="0" indent="-179388"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12 لكي </a:t>
            </a:r>
            <a:r>
              <a:rPr lang="ar-JO" sz="2800" b="1" dirty="0">
                <a:solidFill>
                  <a:srgbClr val="FFFF00"/>
                </a:solidFill>
                <a:effectLst>
                  <a:glow rad="152400">
                    <a:srgbClr val="000000"/>
                  </a:glow>
                </a:effectLst>
                <a:latin typeface="Arial" charset="0"/>
                <a:ea typeface="ＭＳ Ｐゴシック" charset="0"/>
                <a:cs typeface="Arial" charset="0"/>
              </a:rPr>
              <a:t>يرثوا</a:t>
            </a:r>
            <a:r>
              <a:rPr lang="ar-JO" sz="2800" b="1" dirty="0">
                <a:solidFill>
                  <a:srgbClr val="FFFFFF"/>
                </a:solidFill>
                <a:effectLst>
                  <a:glow rad="152400">
                    <a:srgbClr val="000000"/>
                  </a:glow>
                </a:effectLst>
                <a:latin typeface="Arial" charset="0"/>
                <a:ea typeface="ＭＳ Ｐゴシック" charset="0"/>
                <a:cs typeface="Arial" charset="0"/>
              </a:rPr>
              <a:t> بقية </a:t>
            </a:r>
            <a:r>
              <a:rPr lang="ar-JO" sz="2800" b="1" dirty="0">
                <a:solidFill>
                  <a:schemeClr val="accent1">
                    <a:lumMod val="40000"/>
                    <a:lumOff val="60000"/>
                  </a:schemeClr>
                </a:solidFill>
                <a:effectLst>
                  <a:glow rad="152400">
                    <a:srgbClr val="000000"/>
                  </a:glow>
                </a:effectLst>
                <a:latin typeface="Arial" charset="0"/>
                <a:ea typeface="ＭＳ Ｐゴシック" charset="0"/>
                <a:cs typeface="Arial" charset="0"/>
              </a:rPr>
              <a:t>أدوم</a:t>
            </a:r>
            <a:r>
              <a:rPr lang="ar-JO" sz="2800" b="1" dirty="0">
                <a:solidFill>
                  <a:srgbClr val="FFFFFF"/>
                </a:solidFill>
                <a:effectLst>
                  <a:glow rad="152400">
                    <a:srgbClr val="000000"/>
                  </a:glow>
                </a:effectLst>
                <a:latin typeface="Arial" charset="0"/>
                <a:ea typeface="ＭＳ Ｐゴシック" charset="0"/>
                <a:cs typeface="Arial" charset="0"/>
              </a:rPr>
              <a:t> وجميع الأمم الذين دعي اسمي عليهم، يقول الرب، الصانع هذا.</a:t>
            </a:r>
            <a:endParaRPr kumimoji="0" lang="en-GB"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008508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التعريفات</a:t>
            </a:r>
            <a:br>
              <a:rPr lang="en-US" sz="9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مسيحي صهيوني</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فلسطيني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9531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ctrTitle"/>
          </p:nvPr>
        </p:nvSpPr>
        <p:spPr>
          <a:xfrm>
            <a:off x="1" y="2"/>
            <a:ext cx="9144688" cy="764704"/>
          </a:xfrm>
          <a:noFill/>
          <a:effectLst/>
        </p:spPr>
        <p:txBody>
          <a:bodyPr/>
          <a:lstStyle/>
          <a:p>
            <a:pPr algn="ctr" eaLnBrk="1" hangingPunct="1">
              <a:defRPr/>
            </a:pPr>
            <a:r>
              <a:rPr lang="ar-JO" sz="3600" b="1" dirty="0">
                <a:ea typeface="ＭＳ Ｐゴシック" charset="0"/>
              </a:rPr>
              <a:t>قاد بطرس 3000 شخص للمسيح في يوم الخمسين</a:t>
            </a:r>
            <a:endParaRPr lang="en-US" sz="3600" b="1" dirty="0">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noFill/>
          <a:ln w="9525">
            <a:noFill/>
            <a:miter lim="800000"/>
            <a:headEnd/>
            <a:tailEnd/>
          </a:ln>
          <a:effectLst/>
        </p:spPr>
        <p:txBody>
          <a:bodyPr lIns="92020" tIns="46011" rIns="92020" bIns="4601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أعمال 2: 41</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pic>
        <p:nvPicPr>
          <p:cNvPr id="3" name="Picture 2"/>
          <p:cNvPicPr>
            <a:picLocks noChangeAspect="1"/>
          </p:cNvPicPr>
          <p:nvPr/>
        </p:nvPicPr>
        <p:blipFill>
          <a:blip r:embed="rId4"/>
          <a:stretch>
            <a:fillRect/>
          </a:stretch>
        </p:blipFill>
        <p:spPr>
          <a:xfrm>
            <a:off x="762000" y="889000"/>
            <a:ext cx="7620000" cy="5067300"/>
          </a:xfrm>
          <a:prstGeom prst="rect">
            <a:avLst/>
          </a:prstGeom>
        </p:spPr>
      </p:pic>
      <p:sp>
        <p:nvSpPr>
          <p:cNvPr id="6" name="Rectangle 5"/>
          <p:cNvSpPr>
            <a:spLocks noChangeArrowheads="1"/>
          </p:cNvSpPr>
          <p:nvPr/>
        </p:nvSpPr>
        <p:spPr bwMode="auto">
          <a:xfrm>
            <a:off x="755576" y="4365104"/>
            <a:ext cx="7632848" cy="1584176"/>
          </a:xfrm>
          <a:prstGeom prst="rect">
            <a:avLst/>
          </a:prstGeom>
          <a:noFill/>
          <a:ln w="9525">
            <a:noFill/>
            <a:miter lim="800000"/>
            <a:headEnd/>
            <a:tailEnd/>
          </a:ln>
          <a:effectLst/>
        </p:spPr>
        <p:txBody>
          <a:bodyPr lIns="92020" tIns="46011" rIns="92020" bIns="4601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فقبلوا كلامه بفرح واعتمدوا وانضم في ذلك اليوم نحو ثلاثة آلاف نفس.</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913562359"/>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31076" name="Rectangle 5"/>
          <p:cNvSpPr>
            <a:spLocks noGrp="1" noChangeArrowheads="1"/>
          </p:cNvSpPr>
          <p:nvPr>
            <p:ph type="title"/>
          </p:nvPr>
        </p:nvSpPr>
        <p:spPr>
          <a:xfrm>
            <a:off x="179512" y="602432"/>
            <a:ext cx="4176464" cy="738336"/>
          </a:xfrm>
          <a:solidFill>
            <a:srgbClr val="000000"/>
          </a:solidFill>
        </p:spPr>
        <p:txBody>
          <a:bodyPr/>
          <a:lstStyle/>
          <a:p>
            <a:pPr eaLnBrk="1" hangingPunct="1"/>
            <a:r>
              <a:rPr lang="ar-JO" sz="3200" b="1" dirty="0">
                <a:solidFill>
                  <a:srgbClr val="FFFFFF"/>
                </a:solidFill>
                <a:latin typeface="Arial" charset="0"/>
                <a:ea typeface="ＭＳ Ｐゴシック" charset="0"/>
                <a:cs typeface="Arial" charset="0"/>
              </a:rPr>
              <a:t>عاموس 9: 11-12</a:t>
            </a:r>
            <a:endParaRPr lang="en-US" sz="3200" b="1" dirty="0">
              <a:solidFill>
                <a:srgbClr val="FFFFFF"/>
              </a:solidFill>
              <a:latin typeface="Arial" charset="0"/>
              <a:ea typeface="ＭＳ Ｐゴシック" charset="0"/>
              <a:cs typeface="Arial" charset="0"/>
            </a:endParaRPr>
          </a:p>
        </p:txBody>
      </p:sp>
      <p:sp>
        <p:nvSpPr>
          <p:cNvPr id="7" name="Rectangle 5"/>
          <p:cNvSpPr txBox="1">
            <a:spLocks noChangeArrowheads="1"/>
          </p:cNvSpPr>
          <p:nvPr/>
        </p:nvSpPr>
        <p:spPr bwMode="auto">
          <a:xfrm>
            <a:off x="4860032" y="602432"/>
            <a:ext cx="4176464" cy="73833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أعمال 15: 16-18</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844" name="Text Box 4"/>
          <p:cNvSpPr txBox="1">
            <a:spLocks noChangeArrowheads="1"/>
          </p:cNvSpPr>
          <p:nvPr/>
        </p:nvSpPr>
        <p:spPr bwMode="auto">
          <a:xfrm>
            <a:off x="8426450" y="44624"/>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endParaRPr kumimoji="0" 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35846" name="Rectangle 6"/>
          <p:cNvSpPr>
            <a:spLocks noChangeArrowheads="1"/>
          </p:cNvSpPr>
          <p:nvPr/>
        </p:nvSpPr>
        <p:spPr bwMode="auto">
          <a:xfrm>
            <a:off x="35496" y="1528936"/>
            <a:ext cx="4563616" cy="5140424"/>
          </a:xfrm>
          <a:prstGeom prst="rect">
            <a:avLst/>
          </a:prstGeom>
          <a:noFill/>
          <a:ln w="9525">
            <a:noFill/>
            <a:miter lim="800000"/>
            <a:headEnd/>
            <a:tailEnd/>
          </a:ln>
          <a:effectLst/>
        </p:spPr>
        <p:txBody>
          <a:bodyPr/>
          <a:lstStyle/>
          <a:p>
            <a:pPr marL="179388" lvl="0" indent="-179388"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11 في ذلك اليوم أقيم مظلة داود </a:t>
            </a:r>
          </a:p>
          <a:p>
            <a:pPr marL="179388" lvl="0" indent="-179388"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     الساقطة وأحصن شقوقها وأقيم </a:t>
            </a:r>
          </a:p>
          <a:p>
            <a:pPr marL="179388" lvl="0" indent="-179388"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     ردمها وأبنيها كأيام الدهر.</a:t>
            </a:r>
          </a:p>
          <a:p>
            <a:pPr marL="179388" lvl="0" indent="-179388"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12 لكي </a:t>
            </a:r>
            <a:r>
              <a:rPr lang="ar-JO" sz="2800" b="1" dirty="0">
                <a:solidFill>
                  <a:srgbClr val="FFFF00"/>
                </a:solidFill>
                <a:effectLst>
                  <a:glow rad="152400">
                    <a:srgbClr val="000000"/>
                  </a:glow>
                </a:effectLst>
                <a:latin typeface="Arial" charset="0"/>
                <a:ea typeface="ＭＳ Ｐゴシック" charset="0"/>
                <a:cs typeface="Arial" charset="0"/>
              </a:rPr>
              <a:t>يرثوا</a:t>
            </a:r>
            <a:r>
              <a:rPr lang="ar-JO" sz="2800" b="1" dirty="0">
                <a:solidFill>
                  <a:srgbClr val="FFFFFF"/>
                </a:solidFill>
                <a:effectLst>
                  <a:glow rad="152400">
                    <a:srgbClr val="000000"/>
                  </a:glow>
                </a:effectLst>
                <a:latin typeface="Arial" charset="0"/>
                <a:ea typeface="ＭＳ Ｐゴシック" charset="0"/>
                <a:cs typeface="Arial" charset="0"/>
              </a:rPr>
              <a:t> بقية </a:t>
            </a:r>
            <a:r>
              <a:rPr lang="ar-JO" sz="2800" b="1" dirty="0">
                <a:solidFill>
                  <a:schemeClr val="accent1">
                    <a:lumMod val="40000"/>
                    <a:lumOff val="60000"/>
                  </a:schemeClr>
                </a:solidFill>
                <a:effectLst>
                  <a:glow rad="152400">
                    <a:srgbClr val="000000"/>
                  </a:glow>
                </a:effectLst>
                <a:latin typeface="Arial" charset="0"/>
                <a:ea typeface="ＭＳ Ｐゴシック" charset="0"/>
                <a:cs typeface="Arial" charset="0"/>
              </a:rPr>
              <a:t>أدوم</a:t>
            </a:r>
            <a:r>
              <a:rPr lang="ar-JO" sz="2800" b="1" dirty="0">
                <a:solidFill>
                  <a:srgbClr val="FFFFFF"/>
                </a:solidFill>
                <a:effectLst>
                  <a:glow rad="152400">
                    <a:srgbClr val="000000"/>
                  </a:glow>
                </a:effectLst>
                <a:latin typeface="Arial" charset="0"/>
                <a:ea typeface="ＭＳ Ｐゴシック" charset="0"/>
                <a:cs typeface="Arial" charset="0"/>
              </a:rPr>
              <a:t> وجميع الأمم </a:t>
            </a:r>
          </a:p>
          <a:p>
            <a:pPr marL="179388" lvl="0" indent="-179388"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     الذين دعي اسمي عليهم يقول </a:t>
            </a:r>
          </a:p>
          <a:p>
            <a:pPr marL="179388" lvl="0" indent="-179388"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     الرب الصانع هذا.</a:t>
            </a:r>
            <a:endParaRPr kumimoji="0" lang="en-GB"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6" name="Rectangle 6"/>
          <p:cNvSpPr>
            <a:spLocks noChangeArrowheads="1"/>
          </p:cNvSpPr>
          <p:nvPr/>
        </p:nvSpPr>
        <p:spPr bwMode="auto">
          <a:xfrm>
            <a:off x="4599112" y="1528936"/>
            <a:ext cx="4563616" cy="5140424"/>
          </a:xfrm>
          <a:prstGeom prst="rect">
            <a:avLst/>
          </a:prstGeom>
          <a:noFill/>
          <a:ln w="9525">
            <a:noFill/>
            <a:miter lim="800000"/>
            <a:headEnd/>
            <a:tailEnd/>
          </a:ln>
          <a:effectLst/>
        </p:spPr>
        <p:txBody>
          <a:bodyPr/>
          <a:lstStyle/>
          <a:p>
            <a:pPr marL="269875" lvl="0" indent="-269875"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16 سأرجع بعد هذا وأبني أيضا خيمة </a:t>
            </a:r>
          </a:p>
          <a:p>
            <a:pPr marL="269875" lvl="0" indent="-269875"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     داود الساقطة وأبني أيضا ردمها </a:t>
            </a:r>
          </a:p>
          <a:p>
            <a:pPr marL="269875" lvl="0" indent="-269875"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     وأقيمها ثانية</a:t>
            </a:r>
          </a:p>
          <a:p>
            <a:pPr marL="269875" lvl="0" indent="-269875"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17 لكي </a:t>
            </a:r>
            <a:r>
              <a:rPr lang="ar-JO" sz="2800" b="1" dirty="0">
                <a:solidFill>
                  <a:srgbClr val="FFFF00"/>
                </a:solidFill>
                <a:effectLst>
                  <a:glow rad="152400">
                    <a:srgbClr val="000000"/>
                  </a:glow>
                </a:effectLst>
                <a:latin typeface="Arial" charset="0"/>
                <a:ea typeface="ＭＳ Ｐゴシック" charset="0"/>
                <a:cs typeface="Arial" charset="0"/>
              </a:rPr>
              <a:t>يطلب</a:t>
            </a:r>
            <a:r>
              <a:rPr lang="ar-JO" sz="2800" b="1" dirty="0">
                <a:solidFill>
                  <a:srgbClr val="FFFFFF"/>
                </a:solidFill>
                <a:effectLst>
                  <a:glow rad="152400">
                    <a:srgbClr val="000000"/>
                  </a:glow>
                </a:effectLst>
                <a:latin typeface="Arial" charset="0"/>
                <a:ea typeface="ＭＳ Ｐゴシック" charset="0"/>
                <a:cs typeface="Arial" charset="0"/>
              </a:rPr>
              <a:t> الباقون من </a:t>
            </a:r>
            <a:r>
              <a:rPr lang="ar-JO" sz="2800" b="1" dirty="0">
                <a:solidFill>
                  <a:schemeClr val="accent1">
                    <a:lumMod val="40000"/>
                    <a:lumOff val="60000"/>
                  </a:schemeClr>
                </a:solidFill>
                <a:effectLst>
                  <a:glow rad="152400">
                    <a:srgbClr val="000000"/>
                  </a:glow>
                </a:effectLst>
                <a:latin typeface="Arial" charset="0"/>
                <a:ea typeface="ＭＳ Ｐゴシック" charset="0"/>
                <a:cs typeface="Arial" charset="0"/>
              </a:rPr>
              <a:t>الناس</a:t>
            </a:r>
            <a:r>
              <a:rPr lang="ar-JO" sz="2800" b="1" dirty="0">
                <a:solidFill>
                  <a:srgbClr val="FFFFFF"/>
                </a:solidFill>
                <a:effectLst>
                  <a:glow rad="152400">
                    <a:srgbClr val="000000"/>
                  </a:glow>
                </a:effectLst>
                <a:latin typeface="Arial" charset="0"/>
                <a:ea typeface="ＭＳ Ｐゴシック" charset="0"/>
                <a:cs typeface="Arial" charset="0"/>
              </a:rPr>
              <a:t> الرب</a:t>
            </a:r>
          </a:p>
          <a:p>
            <a:pPr marL="269875" lvl="0" indent="-269875"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     وجميع الأمم الذين دعي اسمي </a:t>
            </a:r>
          </a:p>
          <a:p>
            <a:pPr marL="269875" lvl="0" indent="-269875" algn="r" defTabSz="914400" fontAlgn="base">
              <a:spcBef>
                <a:spcPct val="20000"/>
              </a:spcBef>
              <a:spcAft>
                <a:spcPct val="0"/>
              </a:spcAft>
              <a:defRPr/>
            </a:pPr>
            <a:r>
              <a:rPr lang="ar-JO" sz="2800" b="1" dirty="0">
                <a:solidFill>
                  <a:srgbClr val="FFFFFF"/>
                </a:solidFill>
                <a:effectLst>
                  <a:glow rad="152400">
                    <a:srgbClr val="000000"/>
                  </a:glow>
                </a:effectLst>
                <a:latin typeface="Arial" charset="0"/>
                <a:ea typeface="ＭＳ Ｐゴシック" charset="0"/>
                <a:cs typeface="Arial" charset="0"/>
              </a:rPr>
              <a:t>     عليهم يقول الرب الصانع هذا كله.</a:t>
            </a:r>
          </a:p>
        </p:txBody>
      </p:sp>
    </p:spTree>
    <p:extLst>
      <p:ext uri="{BB962C8B-B14F-4D97-AF65-F5344CB8AC3E}">
        <p14:creationId xmlns:p14="http://schemas.microsoft.com/office/powerpoint/2010/main" val="17717153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endParaRPr kumimoji="0" 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133123"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ar-JO" b="1" dirty="0">
                <a:solidFill>
                  <a:srgbClr val="FFFFFF"/>
                </a:solidFill>
                <a:latin typeface="Arial" charset="0"/>
                <a:ea typeface="ＭＳ Ｐゴシック" charset="0"/>
                <a:cs typeface="Arial" charset="0"/>
              </a:rPr>
              <a:t>عاموس 9: 13أ</a:t>
            </a:r>
            <a:endParaRPr lang="en-US" b="1" dirty="0">
              <a:solidFill>
                <a:srgbClr val="FFFFFF"/>
              </a:solidFill>
              <a:latin typeface="Arial" charset="0"/>
              <a:ea typeface="ＭＳ Ｐゴシック" charset="0"/>
              <a:cs typeface="Arial" charset="0"/>
            </a:endParaRPr>
          </a:p>
        </p:txBody>
      </p:sp>
      <p:pic>
        <p:nvPicPr>
          <p:cNvPr id="133124"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3498850"/>
            <a:ext cx="9144000" cy="335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6" name="Rectangle 6"/>
          <p:cNvSpPr>
            <a:spLocks noChangeArrowheads="1"/>
          </p:cNvSpPr>
          <p:nvPr/>
        </p:nvSpPr>
        <p:spPr bwMode="auto">
          <a:xfrm>
            <a:off x="0" y="1268760"/>
            <a:ext cx="8919592" cy="1944216"/>
          </a:xfrm>
          <a:prstGeom prst="rect">
            <a:avLst/>
          </a:prstGeom>
          <a:noFill/>
          <a:ln w="9525">
            <a:noFill/>
            <a:miter lim="800000"/>
            <a:headEnd/>
            <a:tailEnd/>
          </a:ln>
          <a:effectLst/>
        </p:spPr>
        <p:txBody>
          <a:bodyPr/>
          <a:lstStyle/>
          <a:p>
            <a:pPr marL="342900" lvl="0" indent="-342900" algn="r" defTabSz="914400" fontAlgn="base">
              <a:spcBef>
                <a:spcPct val="20000"/>
              </a:spcBef>
              <a:spcAft>
                <a:spcPct val="0"/>
              </a:spcAft>
              <a:defRPr/>
            </a:pPr>
            <a:r>
              <a:rPr lang="ar-JO" sz="3200" b="1" dirty="0">
                <a:solidFill>
                  <a:srgbClr val="FFFFFF"/>
                </a:solidFill>
                <a:effectLst>
                  <a:glow rad="152400">
                    <a:srgbClr val="000000"/>
                  </a:glow>
                </a:effectLst>
                <a:latin typeface="Arial" charset="0"/>
                <a:ea typeface="Times New Roman" charset="0"/>
              </a:rPr>
              <a:t>ها أيام تأتي يقول الرب يدرك الحارث الحاصد ودائس العنب باذر الزرع .</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endParaRPr>
          </a:p>
        </p:txBody>
      </p:sp>
    </p:spTree>
    <p:extLst>
      <p:ext uri="{BB962C8B-B14F-4D97-AF65-F5344CB8AC3E}">
        <p14:creationId xmlns:p14="http://schemas.microsoft.com/office/powerpoint/2010/main" val="30160931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49300"/>
            <a:ext cx="9144000" cy="763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593</a:t>
            </a:r>
            <a:endParaRPr kumimoji="0" 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
        <p:nvSpPr>
          <p:cNvPr id="135171"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عاموس 9: 13ب</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lvl="0" indent="-342900" algn="r" defTabSz="914400" fontAlgn="base">
              <a:spcBef>
                <a:spcPct val="20000"/>
              </a:spcBef>
              <a:spcAft>
                <a:spcPct val="0"/>
              </a:spcAft>
              <a:defRPr/>
            </a:pPr>
            <a:r>
              <a:rPr lang="ar-JO" sz="4400" b="1" dirty="0">
                <a:solidFill>
                  <a:srgbClr val="FFFFFF"/>
                </a:solidFill>
                <a:effectLst>
                  <a:glow rad="152400">
                    <a:srgbClr val="000000"/>
                  </a:glow>
                </a:effectLst>
                <a:latin typeface="Arial" panose="020B0604020202020204" pitchFamily="34" charset="0"/>
                <a:ea typeface="Times New Roman" charset="0"/>
                <a:cs typeface="Arial" panose="020B0604020202020204" pitchFamily="34" charset="0"/>
              </a:rPr>
              <a:t>تقطر الجبال عصيراً        وتسيل جميع التلال. </a:t>
            </a:r>
            <a:endParaRPr kumimoji="0" lang="en-GB" sz="4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972263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5"/>
          <p:cNvSpPr>
            <a:spLocks noGrp="1" noChangeArrowheads="1"/>
          </p:cNvSpPr>
          <p:nvPr>
            <p:ph type="title"/>
          </p:nvPr>
        </p:nvSpPr>
        <p:spPr>
          <a:xfrm>
            <a:off x="0" y="0"/>
            <a:ext cx="9144000" cy="836613"/>
          </a:xfrm>
          <a:solidFill>
            <a:srgbClr val="000000"/>
          </a:solidFill>
        </p:spPr>
        <p:txBody>
          <a:bodyPr/>
          <a:lstStyle/>
          <a:p>
            <a:pPr eaLnBrk="1" hangingPunct="1"/>
            <a:r>
              <a:rPr lang="ar-JO" b="1" dirty="0">
                <a:solidFill>
                  <a:srgbClr val="FFFFFF"/>
                </a:solidFill>
                <a:latin typeface="Arial" charset="0"/>
                <a:ea typeface="ＭＳ Ｐゴシック" charset="0"/>
                <a:cs typeface="Arial" charset="0"/>
              </a:rPr>
              <a:t>عاموس 9: 14-15</a:t>
            </a:r>
            <a:endParaRPr lang="en-US" b="1" dirty="0">
              <a:solidFill>
                <a:srgbClr val="FFFFFF"/>
              </a:solidFill>
              <a:latin typeface="Arial" charset="0"/>
              <a:ea typeface="ＭＳ Ｐゴシック" charset="0"/>
              <a:cs typeface="Arial" charset="0"/>
            </a:endParaRPr>
          </a:p>
        </p:txBody>
      </p:sp>
      <p:pic>
        <p:nvPicPr>
          <p:cNvPr id="137218"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9139238" cy="607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endParaRPr kumimoji="0" 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35846" name="Rectangle 6"/>
          <p:cNvSpPr>
            <a:spLocks noChangeArrowheads="1"/>
          </p:cNvSpPr>
          <p:nvPr/>
        </p:nvSpPr>
        <p:spPr bwMode="auto">
          <a:xfrm>
            <a:off x="1138" y="836712"/>
            <a:ext cx="6253888" cy="6021288"/>
          </a:xfrm>
          <a:prstGeom prst="rect">
            <a:avLst/>
          </a:prstGeom>
          <a:noFill/>
          <a:ln w="9525">
            <a:noFill/>
            <a:miter lim="800000"/>
            <a:headEnd/>
            <a:tailEnd/>
          </a:ln>
          <a:effectLst/>
        </p:spPr>
        <p:txBody>
          <a:bodyPr/>
          <a:lstStyle/>
          <a:p>
            <a:pPr marL="342900" lvl="0" indent="-342900" algn="r" defTabSz="914400" fontAlgn="base">
              <a:spcBef>
                <a:spcPct val="20000"/>
              </a:spcBef>
              <a:spcAft>
                <a:spcPct val="0"/>
              </a:spcAft>
              <a:defRPr/>
            </a:pPr>
            <a:r>
              <a:rPr lang="ar-JO" sz="3200" b="1" dirty="0">
                <a:solidFill>
                  <a:srgbClr val="FFFFFF"/>
                </a:solidFill>
                <a:effectLst>
                  <a:glow rad="279400">
                    <a:srgbClr val="000000"/>
                  </a:glow>
                </a:effectLst>
                <a:latin typeface="Arial" charset="0"/>
                <a:ea typeface="Times New Roman" charset="0"/>
              </a:rPr>
              <a:t>14 وأرد سبي شعبي إسرائيل فيبنون </a:t>
            </a:r>
          </a:p>
          <a:p>
            <a:pPr marL="342900" lvl="0" indent="-342900" algn="r" defTabSz="914400" fontAlgn="base">
              <a:spcBef>
                <a:spcPct val="20000"/>
              </a:spcBef>
              <a:spcAft>
                <a:spcPct val="0"/>
              </a:spcAft>
              <a:defRPr/>
            </a:pPr>
            <a:r>
              <a:rPr lang="ar-JO" sz="3200" b="1" dirty="0">
                <a:solidFill>
                  <a:srgbClr val="FFFFFF"/>
                </a:solidFill>
                <a:effectLst>
                  <a:glow rad="279400">
                    <a:srgbClr val="000000"/>
                  </a:glow>
                </a:effectLst>
                <a:latin typeface="Arial" charset="0"/>
                <a:ea typeface="Times New Roman" charset="0"/>
              </a:rPr>
              <a:t>     مدنا خربة ويسكنون ويغرسون </a:t>
            </a:r>
          </a:p>
          <a:p>
            <a:pPr marL="342900" lvl="0" indent="-342900" algn="r" defTabSz="914400" fontAlgn="base">
              <a:spcBef>
                <a:spcPct val="20000"/>
              </a:spcBef>
              <a:spcAft>
                <a:spcPct val="0"/>
              </a:spcAft>
              <a:defRPr/>
            </a:pPr>
            <a:r>
              <a:rPr lang="ar-JO" sz="3200" b="1" dirty="0">
                <a:solidFill>
                  <a:srgbClr val="FFFFFF"/>
                </a:solidFill>
                <a:effectLst>
                  <a:glow rad="279400">
                    <a:srgbClr val="000000"/>
                  </a:glow>
                </a:effectLst>
                <a:latin typeface="Arial" charset="0"/>
                <a:ea typeface="Times New Roman" charset="0"/>
              </a:rPr>
              <a:t>     كروماً ويشربون خمرها ويصنعون </a:t>
            </a:r>
          </a:p>
          <a:p>
            <a:pPr marL="342900" lvl="0" indent="-342900" algn="r" defTabSz="914400" fontAlgn="base">
              <a:spcBef>
                <a:spcPct val="20000"/>
              </a:spcBef>
              <a:spcAft>
                <a:spcPct val="0"/>
              </a:spcAft>
              <a:defRPr/>
            </a:pPr>
            <a:r>
              <a:rPr lang="ar-JO" sz="3200" b="1" dirty="0">
                <a:solidFill>
                  <a:srgbClr val="FFFFFF"/>
                </a:solidFill>
                <a:effectLst>
                  <a:glow rad="279400">
                    <a:srgbClr val="000000"/>
                  </a:glow>
                </a:effectLst>
                <a:latin typeface="Arial" charset="0"/>
                <a:ea typeface="Times New Roman" charset="0"/>
              </a:rPr>
              <a:t>     جنات ويأكلون أثمارها.</a:t>
            </a:r>
          </a:p>
          <a:p>
            <a:pPr marL="342900" lvl="0" indent="-342900" algn="r" defTabSz="914400" fontAlgn="base">
              <a:spcBef>
                <a:spcPct val="20000"/>
              </a:spcBef>
              <a:spcAft>
                <a:spcPct val="0"/>
              </a:spcAft>
              <a:defRPr/>
            </a:pPr>
            <a:r>
              <a:rPr lang="ar-JO" sz="3200" b="1" dirty="0">
                <a:solidFill>
                  <a:srgbClr val="FFFFFF"/>
                </a:solidFill>
                <a:effectLst>
                  <a:glow rad="279400">
                    <a:srgbClr val="000000"/>
                  </a:glow>
                </a:effectLst>
                <a:latin typeface="Arial" charset="0"/>
                <a:ea typeface="Times New Roman" charset="0"/>
              </a:rPr>
              <a:t>15 </a:t>
            </a:r>
            <a:r>
              <a:rPr lang="ar-JO" sz="3200" b="1" dirty="0">
                <a:solidFill>
                  <a:srgbClr val="FFFF00"/>
                </a:solidFill>
                <a:effectLst>
                  <a:glow rad="279400">
                    <a:srgbClr val="000000"/>
                  </a:glow>
                </a:effectLst>
                <a:latin typeface="Arial" charset="0"/>
                <a:ea typeface="Times New Roman" charset="0"/>
              </a:rPr>
              <a:t>وأغرسهم في أرضهم ولن يقلعوا بعد     </a:t>
            </a:r>
          </a:p>
          <a:p>
            <a:pPr marL="342900" lvl="0" indent="-342900" algn="r" defTabSz="914400" fontAlgn="base">
              <a:spcBef>
                <a:spcPct val="20000"/>
              </a:spcBef>
              <a:spcAft>
                <a:spcPct val="0"/>
              </a:spcAft>
              <a:defRPr/>
            </a:pPr>
            <a:r>
              <a:rPr lang="ar-JO" sz="3200" b="1" dirty="0">
                <a:solidFill>
                  <a:srgbClr val="FFFF00"/>
                </a:solidFill>
                <a:effectLst>
                  <a:glow rad="279400">
                    <a:srgbClr val="000000"/>
                  </a:glow>
                </a:effectLst>
                <a:latin typeface="Arial" charset="0"/>
                <a:ea typeface="Times New Roman" charset="0"/>
              </a:rPr>
              <a:t>     من أرضهم التي أعطيتهم</a:t>
            </a:r>
            <a:r>
              <a:rPr lang="ar-JO" sz="3200" b="1" dirty="0">
                <a:solidFill>
                  <a:srgbClr val="FFFFFF"/>
                </a:solidFill>
                <a:effectLst>
                  <a:glow rad="279400">
                    <a:srgbClr val="000000"/>
                  </a:glow>
                </a:effectLst>
                <a:latin typeface="Arial" charset="0"/>
                <a:ea typeface="Times New Roman" charset="0"/>
              </a:rPr>
              <a:t> قال الرب إلهك.</a:t>
            </a:r>
            <a:endParaRPr kumimoji="0" lang="en-GB"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endParaRPr>
          </a:p>
        </p:txBody>
      </p:sp>
    </p:spTree>
    <p:extLst>
      <p:ext uri="{BB962C8B-B14F-4D97-AF65-F5344CB8AC3E}">
        <p14:creationId xmlns:p14="http://schemas.microsoft.com/office/powerpoint/2010/main" val="907254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zech-7blessing via israel.jpg"/>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0" name="Title 2"/>
          <p:cNvSpPr>
            <a:spLocks noGrp="1"/>
          </p:cNvSpPr>
          <p:nvPr>
            <p:ph type="title" idx="4294967295"/>
          </p:nvPr>
        </p:nvSpPr>
        <p:spPr>
          <a:xfrm>
            <a:off x="0" y="0"/>
            <a:ext cx="9144000" cy="914400"/>
          </a:xfrm>
          <a:solidFill>
            <a:srgbClr val="000000"/>
          </a:solidFill>
        </p:spPr>
        <p:txBody>
          <a:bodyPr/>
          <a:lstStyle/>
          <a:p>
            <a:r>
              <a:rPr lang="ar-JO" sz="3600" b="1" dirty="0">
                <a:solidFill>
                  <a:srgbClr val="FFFFFF"/>
                </a:solidFill>
                <a:latin typeface="Arial" charset="0"/>
                <a:ea typeface="ＭＳ Ｐゴシック" charset="0"/>
                <a:cs typeface="Arial" charset="0"/>
              </a:rPr>
              <a:t>العبادة الألفية</a:t>
            </a:r>
            <a:endParaRPr lang="en-US" sz="3600" b="1" dirty="0">
              <a:solidFill>
                <a:srgbClr val="FFFFFF"/>
              </a:solidFill>
              <a:latin typeface="Arial" charset="0"/>
              <a:ea typeface="ＭＳ Ｐゴシック" charset="0"/>
              <a:cs typeface="Arial" charset="0"/>
            </a:endParaRPr>
          </a:p>
        </p:txBody>
      </p:sp>
      <p:sp>
        <p:nvSpPr>
          <p:cNvPr id="4" name="Title 2"/>
          <p:cNvSpPr txBox="1">
            <a:spLocks/>
          </p:cNvSpPr>
          <p:nvPr/>
        </p:nvSpPr>
        <p:spPr bwMode="auto">
          <a:xfrm>
            <a:off x="0" y="685800"/>
            <a:ext cx="8931965" cy="6019800"/>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r" defTabSz="914400" eaLnBrk="1" fontAlgn="base" hangingPunct="1">
              <a:spcBef>
                <a:spcPct val="0"/>
              </a:spcBef>
              <a:spcAft>
                <a:spcPct val="0"/>
              </a:spcAft>
              <a:defRPr/>
            </a:pPr>
            <a:r>
              <a:rPr lang="ar-JO" sz="3200" b="1" dirty="0">
                <a:solidFill>
                  <a:srgbClr val="FFFFFF"/>
                </a:solidFill>
                <a:effectLst>
                  <a:glow rad="254000">
                    <a:srgbClr val="000000">
                      <a:alpha val="89000"/>
                    </a:srgbClr>
                  </a:glow>
                </a:effectLst>
                <a:latin typeface="Arial" charset="0"/>
                <a:cs typeface="Arial" charset="0"/>
              </a:rPr>
              <a:t>16 ويكون أن كل الباقي من جميع الأمم الذين جاءوا على أورشليم يصعدون من سنة إلى سنة ليسجدوا للملك رب الجنود وليعيدوا عيد المظال 17 ويكون أن كل من لا يصعد من قبائل الأرض إلى أورشليم ليسجد للملك رب الجنود لا يكون عليهم مطر 18 وإن لا تصعد ولا تأت قبيلة مصر ولا مطر عليها تكن عليها الضربة التي يضرب بها الرب الأمم الذين لا يصعدون ليعيدوا عيد المظال 19 هذا يكون قصاص مصر وقصاص كل الأمم الذين لا يصعدون ليعيدوا عيد المظال.</a:t>
            </a:r>
            <a:endParaRPr kumimoji="0" lang="en-US" sz="32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glow rad="254000">
                    <a:srgbClr val="000000">
                      <a:alpha val="89000"/>
                    </a:srgbClr>
                  </a:glow>
                </a:effectLst>
                <a:latin typeface="Arial" charset="0"/>
                <a:cs typeface="Arial" charset="0"/>
              </a:rPr>
              <a:t>(زكريا 14: 16-19)</a:t>
            </a:r>
            <a:endParaRPr kumimoji="0" lang="en-US" sz="32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2" name="Title 1"/>
          <p:cNvSpPr>
            <a:spLocks noGrp="1"/>
          </p:cNvSpPr>
          <p:nvPr>
            <p:ph type="title"/>
          </p:nvPr>
        </p:nvSpPr>
        <p:spPr>
          <a:xfrm>
            <a:off x="29882" y="5169647"/>
            <a:ext cx="9144000" cy="1688354"/>
          </a:xfrm>
          <a:solidFill>
            <a:schemeClr val="tx1"/>
          </a:solidFill>
        </p:spPr>
        <p:txBody>
          <a:bodyPr anchor="ctr"/>
          <a:lstStyle/>
          <a:p>
            <a:pPr>
              <a:defRPr/>
            </a:pPr>
            <a:r>
              <a:rPr lang="ar-JO" sz="3200" dirty="0">
                <a:effectLst/>
                <a:latin typeface="Arial" charset="0"/>
              </a:rPr>
              <a:t>وجعلتنا لإلهنا ملوكا وكهنة </a:t>
            </a:r>
            <a:r>
              <a:rPr lang="ar-JO" sz="3200" dirty="0">
                <a:solidFill>
                  <a:srgbClr val="FFFF00"/>
                </a:solidFill>
                <a:effectLst/>
                <a:latin typeface="Arial" charset="0"/>
              </a:rPr>
              <a:t>فسنملك على الأرض </a:t>
            </a:r>
            <a:r>
              <a:rPr lang="ar-JO" sz="3200" dirty="0">
                <a:solidFill>
                  <a:schemeClr val="bg1"/>
                </a:solidFill>
                <a:effectLst/>
                <a:latin typeface="Arial" charset="0"/>
              </a:rPr>
              <a:t>(رؤ 5: 10)</a:t>
            </a:r>
            <a:endParaRPr lang="en-US" sz="3200" dirty="0">
              <a:solidFill>
                <a:schemeClr val="bg1"/>
              </a:solidFill>
              <a:effectLst/>
              <a:latin typeface="Arial" charset="0"/>
            </a:endParaRP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3" name="Picture 2" descr="rev 5v10 saints reign 0-King20Jesus.jpg">
            <a:extLst>
              <a:ext uri="{FF2B5EF4-FFF2-40B4-BE49-F238E27FC236}">
                <a16:creationId xmlns:a16="http://schemas.microsoft.com/office/drawing/2014/main" id="{4D4380C3-D7F9-6CB9-E056-6A1CACC948A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932706" cy="5199530"/>
          </a:xfrm>
          <a:prstGeom prst="rect">
            <a:avLst/>
          </a:prstGeom>
        </p:spPr>
      </p:pic>
    </p:spTree>
    <p:extLst>
      <p:ext uri="{BB962C8B-B14F-4D97-AF65-F5344CB8AC3E}">
        <p14:creationId xmlns:p14="http://schemas.microsoft.com/office/powerpoint/2010/main" val="2367618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4000" b="1" dirty="0">
                <a:solidFill>
                  <a:srgbClr val="E5E5FF"/>
                </a:solidFill>
                <a:effectLst>
                  <a:outerShdw blurRad="38100" dist="38100" dir="2700000" algn="tl">
                    <a:srgbClr val="000000"/>
                  </a:outerShdw>
                </a:effectLst>
                <a:cs typeface="Arial"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121291"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لأنه من صهيون تخرج الشريعة</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ومن أورشليم كلمة الرب.</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أشعياء 2: 3</a:t>
            </a:r>
            <a:endPar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461ب</a:t>
            </a:r>
            <a:endParaRPr kumimoji="0" lang="en-GB" sz="2400" b="1" i="0" u="none" strike="noStrike" kern="1200" cap="none" spc="0" normalizeH="0" baseline="0" noProof="0" dirty="0">
              <a:ln>
                <a:noFill/>
              </a:ln>
              <a:solidFill>
                <a:srgbClr val="00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93776287"/>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ar-JO" sz="3600" dirty="0">
                <a:effectLst/>
                <a:latin typeface="Arial" charset="0"/>
                <a:ea typeface="ＭＳ Ｐゴシック" charset="0"/>
                <a:cs typeface="Arial" charset="0"/>
              </a:rPr>
              <a:t>أورشليم الألفية (ميخا)</a:t>
            </a:r>
            <a:endParaRPr lang="en-US" sz="3600" dirty="0">
              <a:effectLst/>
              <a:latin typeface="Arial" charset="0"/>
              <a:ea typeface="ＭＳ Ｐゴシック" charset="0"/>
              <a:cs typeface="Arial" charset="0"/>
            </a:endParaRP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لأنه من صهيون تخرج الشريعة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ومن أورشليم كلمة الرب.</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 4: 2</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106</a:t>
            </a:r>
            <a:endParaRPr kumimoji="0" lang="en-US" sz="2800" b="0" i="0" u="none" strike="noStrike" kern="1200" cap="none" spc="0" normalizeH="0" baseline="0" noProof="0" dirty="0">
              <a:ln>
                <a:noFill/>
              </a:ln>
              <a:solidFill>
                <a:srgbClr val="00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82751686"/>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44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من نسخ عن من؟</a:t>
            </a:r>
            <a:endParaRPr kumimoji="0" lang="en-GB"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
        <p:nvSpPr>
          <p:cNvPr id="142338"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أشعياء 2: 2 ويكون في آخر الأيام أن جبل بيت الرب يكون ثابتاً في رأس الجبال ويرتفع فوق التلال وتجري إليه </a:t>
            </a:r>
            <a:r>
              <a:rPr kumimoji="0" lang="ar-JO"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كل الأمم</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2339"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ميخا 4: 1 ويكون في آخر الأيام أن جبل بيت الرب يكون ثابتاً في رأس الجبال ويرتفع فوق التلال وتجري إليه </a:t>
            </a:r>
            <a:r>
              <a:rPr kumimoji="0" lang="ar-JO"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شعوب</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76465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1. الأرض تنتمي لله</a:t>
            </a:r>
            <a:r>
              <a:rPr lang="en-US" sz="72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2242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من نسخ عن من؟</a:t>
            </a:r>
            <a:endParaRPr kumimoji="0" lang="en-GB"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
        <p:nvSpPr>
          <p:cNvPr id="144386" name="Rectangle 2"/>
          <p:cNvSpPr>
            <a:spLocks noChangeArrowheads="1"/>
          </p:cNvSpPr>
          <p:nvPr/>
        </p:nvSpPr>
        <p:spPr bwMode="auto">
          <a:xfrm>
            <a:off x="762000" y="1295400"/>
            <a:ext cx="3810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أشعياء 2: 3  وتسير </a:t>
            </a:r>
            <a:r>
              <a:rPr kumimoji="0" lang="ar-JO"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شعوب</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كثيرة ويقولون: هلم نصعد إلى جبل الرب إلى بيت إله يعقوب فيعلمنا من طرقه ونسلك في سبله. لأنه من صهيون </a:t>
            </a:r>
            <a:r>
              <a:rPr kumimoji="0" lang="ar-JO"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تخرج</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الشريعة ومن أورشليم كلمة الرب.</a:t>
            </a:r>
            <a:endPar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4387" name="Rectangle 3"/>
          <p:cNvSpPr>
            <a:spLocks noChangeArrowheads="1"/>
          </p:cNvSpPr>
          <p:nvPr/>
        </p:nvSpPr>
        <p:spPr bwMode="auto">
          <a:xfrm>
            <a:off x="4724400" y="1295400"/>
            <a:ext cx="41148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ميخا 4: 2  وتسير </a:t>
            </a:r>
            <a:r>
              <a:rPr kumimoji="0" lang="ar-JO"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أمم</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كثيرة ويقولون: هلم نصعد إلى جبل الرب وإلى بيت إله يعقوب فيعلمنا من طرقه ونسلك في سبله. لأنه من صهيون </a:t>
            </a:r>
            <a:r>
              <a:rPr kumimoji="0" lang="ar-JO"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تخرج</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الشريعة ومن أورشليم كلمة الرب.</a:t>
            </a:r>
            <a: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3329071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من نسخ عن من؟</a:t>
            </a:r>
            <a:endParaRPr kumimoji="0" lang="en-GB"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
        <p:nvSpPr>
          <p:cNvPr id="146434" name="Rectangle 2"/>
          <p:cNvSpPr>
            <a:spLocks noChangeArrowheads="1"/>
          </p:cNvSpPr>
          <p:nvPr/>
        </p:nvSpPr>
        <p:spPr bwMode="auto">
          <a:xfrm>
            <a:off x="685800" y="1295400"/>
            <a:ext cx="3810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أشعياء 2: 4  فيقضي بين </a:t>
            </a:r>
            <a:r>
              <a:rPr kumimoji="0" lang="ar-JO"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الأمم</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وينصف </a:t>
            </a:r>
            <a:r>
              <a:rPr kumimoji="0" lang="ar-JO"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لشعوب كثيرين</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فيطبعون سيوفهم سككاً ورماحهم مناجل. لا ترفع أمة على أمة سيفاً ولا يتعلمون الحرب في ما بعد.</a:t>
            </a:r>
            <a:endPar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35" name="Rectangle 3"/>
          <p:cNvSpPr>
            <a:spLocks noChangeArrowheads="1"/>
          </p:cNvSpPr>
          <p:nvPr/>
        </p:nvSpPr>
        <p:spPr bwMode="auto">
          <a:xfrm>
            <a:off x="4648200" y="1295400"/>
            <a:ext cx="3810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فيقضي بين </a:t>
            </a:r>
            <a:r>
              <a:rPr kumimoji="0" lang="ar-JO"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شعوب</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كثيرين وينصف </a:t>
            </a:r>
            <a:r>
              <a:rPr kumimoji="0" lang="ar-JO"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لأمم قوية بعيدة</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فيطبعون سيوفهم سككاً ورماحهم مناجل. لا ترفع أمة على أمة سيفاً ولا يتعلمون الحرب فيما بعد.</a:t>
            </a:r>
            <a:endPar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7622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6. النبوات وواقع اليوم</a:t>
            </a:r>
            <a:r>
              <a:rPr lang="en-US" sz="72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4449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Rectangle 3"/>
          <p:cNvSpPr>
            <a:spLocks noGrp="1" noChangeArrowheads="1"/>
          </p:cNvSpPr>
          <p:nvPr>
            <p:ph type="ctrTitle"/>
          </p:nvPr>
        </p:nvSpPr>
        <p:spPr>
          <a:xfrm>
            <a:off x="0" y="5334000"/>
            <a:ext cx="6248400" cy="1524000"/>
          </a:xfrm>
          <a:gradFill rotWithShape="1">
            <a:gsLst>
              <a:gs pos="0">
                <a:srgbClr val="800080"/>
              </a:gs>
              <a:gs pos="100000">
                <a:srgbClr val="800080">
                  <a:gamma/>
                  <a:shade val="46275"/>
                  <a:invGamma/>
                </a:srgbClr>
              </a:gs>
            </a:gsLst>
            <a:path path="shape">
              <a:fillToRect l="50000" t="50000" r="50000" b="50000"/>
            </a:path>
          </a:gradFill>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لكن هل يستطيع الله أن يسترد </a:t>
            </a:r>
            <a:r>
              <a:rPr lang="ar-JO" b="1" u="sng" dirty="0">
                <a:solidFill>
                  <a:schemeClr val="bg1"/>
                </a:solidFill>
                <a:latin typeface="Arial" panose="020B0604020202020204" pitchFamily="34" charset="0"/>
                <a:ea typeface="ＭＳ Ｐゴシック" charset="0"/>
                <a:cs typeface="Arial" panose="020B0604020202020204" pitchFamily="34" charset="0"/>
              </a:rPr>
              <a:t>إسرائيل</a:t>
            </a:r>
            <a:r>
              <a:rPr lang="ar-JO" b="1" dirty="0">
                <a:solidFill>
                  <a:schemeClr val="bg1"/>
                </a:solidFill>
                <a:latin typeface="Arial" panose="020B0604020202020204" pitchFamily="34" charset="0"/>
                <a:ea typeface="ＭＳ Ｐゴシック" charset="0"/>
                <a:cs typeface="Arial" panose="020B0604020202020204" pitchFamily="34" charset="0"/>
              </a:rPr>
              <a:t> كأمة؟</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95299" name="Text Box 4"/>
          <p:cNvSpPr txBox="1">
            <a:spLocks noChangeArrowheads="1"/>
          </p:cNvSpPr>
          <p:nvPr/>
        </p:nvSpPr>
        <p:spPr bwMode="auto">
          <a:xfrm>
            <a:off x="8316913"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508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539402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7345" name="Title 1"/>
          <p:cNvSpPr>
            <a:spLocks noGrp="1"/>
          </p:cNvSpPr>
          <p:nvPr>
            <p:ph type="title"/>
          </p:nvPr>
        </p:nvSpPr>
        <p:spPr>
          <a:xfrm>
            <a:off x="0" y="1"/>
            <a:ext cx="3495675" cy="2420887"/>
          </a:xfrm>
        </p:spPr>
        <p:txBody>
          <a:bodyPr/>
          <a:lstStyle/>
          <a:p>
            <a:pPr algn="ctr"/>
            <a:r>
              <a:rPr lang="ar-JO" b="1" dirty="0">
                <a:solidFill>
                  <a:srgbClr val="FFFFFF"/>
                </a:solidFill>
                <a:effectLst>
                  <a:glow rad="355600">
                    <a:schemeClr val="tx1"/>
                  </a:glow>
                </a:effectLst>
                <a:latin typeface="Arial" charset="0"/>
                <a:ea typeface="新細明體" charset="0"/>
              </a:rPr>
              <a:t>شجع هتلر اليهود على الذهاب     إلى أرضهم</a:t>
            </a:r>
            <a:endParaRPr lang="en-US" b="1" dirty="0">
              <a:solidFill>
                <a:srgbClr val="FFFFFF"/>
              </a:solidFill>
              <a:effectLst>
                <a:glow rad="355600">
                  <a:schemeClr val="tx1"/>
                </a:glow>
              </a:effectLst>
              <a:latin typeface="Arial" charset="0"/>
              <a:ea typeface="新細明體" charset="0"/>
            </a:endParaRPr>
          </a:p>
        </p:txBody>
      </p:sp>
    </p:spTree>
    <p:extLst>
      <p:ext uri="{BB962C8B-B14F-4D97-AF65-F5344CB8AC3E}">
        <p14:creationId xmlns:p14="http://schemas.microsoft.com/office/powerpoint/2010/main" val="909308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pPr algn="ctr"/>
            <a:r>
              <a:rPr lang="ar-JO" b="1" dirty="0">
                <a:solidFill>
                  <a:srgbClr val="FFFFFF"/>
                </a:solidFill>
                <a:effectLst>
                  <a:glow rad="355600">
                    <a:schemeClr val="tx1"/>
                  </a:glow>
                </a:effectLst>
                <a:latin typeface="Arial" charset="0"/>
                <a:ea typeface="新細明體" charset="0"/>
              </a:rPr>
              <a:t>شجع هتلر اليهود      على الذهاب             إلى أرضهم</a:t>
            </a:r>
            <a:endParaRPr lang="en-US" b="1" dirty="0">
              <a:solidFill>
                <a:srgbClr val="FFFFFF"/>
              </a:solidFill>
              <a:effectLst>
                <a:glow rad="355600">
                  <a:schemeClr val="tx1"/>
                </a:glow>
              </a:effectLst>
              <a:latin typeface="Arial" charset="0"/>
              <a:ea typeface="新細明體" charset="0"/>
            </a:endParaRPr>
          </a:p>
        </p:txBody>
      </p:sp>
      <p:grpSp>
        <p:nvGrpSpPr>
          <p:cNvPr id="4" name="Group 3">
            <a:extLst>
              <a:ext uri="{FF2B5EF4-FFF2-40B4-BE49-F238E27FC236}">
                <a16:creationId xmlns:a16="http://schemas.microsoft.com/office/drawing/2014/main" id="{A6AE0D96-15DD-8FF9-A545-49F545682D4A}"/>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5B6B2D5F-726D-68A7-7B50-E0D5E0FF51F4}"/>
                </a:ext>
              </a:extLst>
            </p:cNvPr>
            <p:cNvGrpSpPr/>
            <p:nvPr/>
          </p:nvGrpSpPr>
          <p:grpSpPr>
            <a:xfrm>
              <a:off x="4605" y="2420888"/>
              <a:ext cx="9135229" cy="4437111"/>
              <a:chOff x="4605" y="2420888"/>
              <a:chExt cx="9135229" cy="4437111"/>
            </a:xfrm>
          </p:grpSpPr>
          <p:pic>
            <p:nvPicPr>
              <p:cNvPr id="9" name="Picture 8">
                <a:extLst>
                  <a:ext uri="{FF2B5EF4-FFF2-40B4-BE49-F238E27FC236}">
                    <a16:creationId xmlns:a16="http://schemas.microsoft.com/office/drawing/2014/main" id="{F7976778-8AE8-F28B-DA70-3E393433384D}"/>
                  </a:ext>
                </a:extLst>
              </p:cNvPr>
              <p:cNvPicPr>
                <a:picLocks noChangeAspect="1"/>
              </p:cNvPicPr>
              <p:nvPr/>
            </p:nvPicPr>
            <p:blipFill>
              <a:blip r:embed="rId3"/>
              <a:stretch>
                <a:fillRect/>
              </a:stretch>
            </p:blipFill>
            <p:spPr>
              <a:xfrm>
                <a:off x="4605" y="2420888"/>
                <a:ext cx="9135229" cy="4437111"/>
              </a:xfrm>
              <a:prstGeom prst="rect">
                <a:avLst/>
              </a:prstGeom>
            </p:spPr>
          </p:pic>
          <p:sp>
            <p:nvSpPr>
              <p:cNvPr id="10" name="Rectangle 9">
                <a:extLst>
                  <a:ext uri="{FF2B5EF4-FFF2-40B4-BE49-F238E27FC236}">
                    <a16:creationId xmlns:a16="http://schemas.microsoft.com/office/drawing/2014/main" id="{AEBB0888-3AC7-CA27-86E7-2DD6C39A67E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11" name="Rectangle 10">
                <a:extLst>
                  <a:ext uri="{FF2B5EF4-FFF2-40B4-BE49-F238E27FC236}">
                    <a16:creationId xmlns:a16="http://schemas.microsoft.com/office/drawing/2014/main" id="{6946D17C-A483-9C26-511B-09B2576F055F}"/>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sp>
          <p:nvSpPr>
            <p:cNvPr id="6" name="Title 1">
              <a:extLst>
                <a:ext uri="{FF2B5EF4-FFF2-40B4-BE49-F238E27FC236}">
                  <a16:creationId xmlns:a16="http://schemas.microsoft.com/office/drawing/2014/main" id="{7F681769-B80C-2541-C576-99D299BEAD30}"/>
                </a:ext>
              </a:extLst>
            </p:cNvPr>
            <p:cNvSpPr txBox="1">
              <a:spLocks/>
            </p:cNvSpPr>
            <p:nvPr/>
          </p:nvSpPr>
          <p:spPr bwMode="auto">
            <a:xfrm>
              <a:off x="6528599" y="2722762"/>
              <a:ext cx="2226114" cy="893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新細明體" charset="0"/>
                  <a:cs typeface="Arial"/>
                </a:rPr>
                <a:t>هجرة اليهود               من ألمانيا</a:t>
              </a:r>
              <a:b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br>
              <a:r>
                <a:rPr kumimoji="0" lang="ar-JO" sz="1800" b="1" i="0" u="none" strike="noStrike" kern="0" cap="none" spc="0" normalizeH="0" baseline="0" noProof="0" dirty="0">
                  <a:ln>
                    <a:noFill/>
                  </a:ln>
                  <a:solidFill>
                    <a:srgbClr val="000000"/>
                  </a:solidFill>
                  <a:effectLst/>
                  <a:uLnTx/>
                  <a:uFillTx/>
                  <a:latin typeface="Arial" charset="0"/>
                  <a:ea typeface="新細明體" charset="0"/>
                  <a:cs typeface="Arial"/>
                </a:rPr>
                <a:t>1933-1938</a:t>
              </a:r>
              <a:endPar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endParaRPr>
            </a:p>
          </p:txBody>
        </p:sp>
        <p:sp>
          <p:nvSpPr>
            <p:cNvPr id="7" name="Title 1">
              <a:extLst>
                <a:ext uri="{FF2B5EF4-FFF2-40B4-BE49-F238E27FC236}">
                  <a16:creationId xmlns:a16="http://schemas.microsoft.com/office/drawing/2014/main" id="{BBE4FD1A-A117-D833-CC67-9759A9AC5F8D}"/>
                </a:ext>
              </a:extLst>
            </p:cNvPr>
            <p:cNvSpPr txBox="1">
              <a:spLocks/>
            </p:cNvSpPr>
            <p:nvPr/>
          </p:nvSpPr>
          <p:spPr bwMode="auto">
            <a:xfrm>
              <a:off x="7092015" y="3577644"/>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0" cap="none" spc="0" normalizeH="0" baseline="0" noProof="0" dirty="0">
                  <a:ln>
                    <a:noFill/>
                  </a:ln>
                  <a:solidFill>
                    <a:srgbClr val="000000"/>
                  </a:solidFill>
                  <a:effectLst/>
                  <a:uLnTx/>
                  <a:uFillTx/>
                  <a:latin typeface="Arial" charset="0"/>
                  <a:ea typeface="新細明體" charset="0"/>
                  <a:cs typeface="Arial"/>
                </a:rPr>
                <a:t>طريق</a:t>
              </a:r>
              <a:endPar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endParaRPr>
            </a:p>
          </p:txBody>
        </p:sp>
        <p:sp>
          <p:nvSpPr>
            <p:cNvPr id="8" name="Title 1">
              <a:extLst>
                <a:ext uri="{FF2B5EF4-FFF2-40B4-BE49-F238E27FC236}">
                  <a16:creationId xmlns:a16="http://schemas.microsoft.com/office/drawing/2014/main" id="{00BC8986-D098-3C0A-CB7A-4EBC849C8109}"/>
                </a:ext>
              </a:extLst>
            </p:cNvPr>
            <p:cNvSpPr txBox="1">
              <a:spLocks/>
            </p:cNvSpPr>
            <p:nvPr/>
          </p:nvSpPr>
          <p:spPr bwMode="auto">
            <a:xfrm>
              <a:off x="7092015" y="3811803"/>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0" cap="none" spc="0" normalizeH="0" baseline="0" noProof="0" dirty="0">
                  <a:ln>
                    <a:noFill/>
                  </a:ln>
                  <a:solidFill>
                    <a:srgbClr val="000000"/>
                  </a:solidFill>
                  <a:effectLst/>
                  <a:uLnTx/>
                  <a:uFillTx/>
                  <a:latin typeface="Arial" charset="0"/>
                  <a:ea typeface="新細明體" charset="0"/>
                  <a:cs typeface="Arial"/>
                </a:rPr>
                <a:t>عدد</a:t>
              </a:r>
              <a:endPar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endParaRPr>
            </a:p>
          </p:txBody>
        </p:sp>
      </p:grpSp>
      <p:sp>
        <p:nvSpPr>
          <p:cNvPr id="12" name="Title 1">
            <a:extLst>
              <a:ext uri="{FF2B5EF4-FFF2-40B4-BE49-F238E27FC236}">
                <a16:creationId xmlns:a16="http://schemas.microsoft.com/office/drawing/2014/main" id="{0F18E61A-863B-60CA-4550-B12039CE0C90}"/>
              </a:ext>
            </a:extLst>
          </p:cNvPr>
          <p:cNvSpPr txBox="1">
            <a:spLocks/>
          </p:cNvSpPr>
          <p:nvPr/>
        </p:nvSpPr>
        <p:spPr bwMode="auto">
          <a:xfrm>
            <a:off x="2298615" y="3735544"/>
            <a:ext cx="1399166" cy="41353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AFBF9"/>
                </a:solidFill>
                <a:effectLst/>
                <a:uLnTx/>
                <a:uFillTx/>
                <a:latin typeface="Arial" charset="0"/>
                <a:ea typeface="新細明體" charset="0"/>
                <a:cs typeface="Arial"/>
              </a:rPr>
              <a:t>ألمانيا</a:t>
            </a:r>
            <a:endParaRPr kumimoji="0" lang="en-US" sz="1800" b="1" i="0" u="none" strike="noStrike" kern="0" cap="none" spc="0" normalizeH="0" baseline="0" noProof="0" dirty="0">
              <a:ln>
                <a:noFill/>
              </a:ln>
              <a:solidFill>
                <a:srgbClr val="FAFBF9"/>
              </a:solidFill>
              <a:effectLst/>
              <a:uLnTx/>
              <a:uFillTx/>
              <a:latin typeface="Arial" charset="0"/>
              <a:ea typeface="新細明體" charset="0"/>
              <a:cs typeface="Arial"/>
            </a:endParaRPr>
          </a:p>
        </p:txBody>
      </p:sp>
    </p:spTree>
    <p:extLst>
      <p:ext uri="{BB962C8B-B14F-4D97-AF65-F5344CB8AC3E}">
        <p14:creationId xmlns:p14="http://schemas.microsoft.com/office/powerpoint/2010/main" val="16880087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1524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العظام اليابسة في حزقيال 37</a:t>
            </a:r>
            <a:endParaRPr lang="en-US" b="1" dirty="0">
              <a:latin typeface="Arial" panose="020B0604020202020204" pitchFamily="34" charset="0"/>
              <a:ea typeface="ＭＳ Ｐゴシック" charset="0"/>
              <a:cs typeface="Arial" panose="020B0604020202020204" pitchFamily="34" charset="0"/>
            </a:endParaRPr>
          </a:p>
        </p:txBody>
      </p:sp>
      <p:sp>
        <p:nvSpPr>
          <p:cNvPr id="698371" name="Rectangle 3"/>
          <p:cNvSpPr>
            <a:spLocks noGrp="1" noChangeArrowheads="1"/>
          </p:cNvSpPr>
          <p:nvPr>
            <p:ph type="body" idx="1"/>
          </p:nvPr>
        </p:nvSpPr>
        <p:spPr>
          <a:xfrm>
            <a:off x="381000" y="4800600"/>
            <a:ext cx="8229600" cy="1524000"/>
          </a:xfrm>
        </p:spPr>
        <p:txBody>
          <a:bodyPr/>
          <a:lstStyle/>
          <a:p>
            <a:pPr algn="ctr" rtl="1" eaLnBrk="1" hangingPunct="1"/>
            <a:r>
              <a:rPr lang="ar-JO" sz="3600" b="1" dirty="0">
                <a:solidFill>
                  <a:schemeClr val="tx2"/>
                </a:solidFill>
                <a:latin typeface="Arial" panose="020B0604020202020204" pitchFamily="34" charset="0"/>
                <a:ea typeface="ＭＳ Ｐゴシック" charset="0"/>
                <a:cs typeface="Arial" panose="020B0604020202020204" pitchFamily="34" charset="0"/>
              </a:rPr>
              <a:t>ماذا تعني؟</a:t>
            </a:r>
            <a:endParaRPr lang="en-US" sz="3600" b="1" dirty="0">
              <a:solidFill>
                <a:schemeClr val="tx2"/>
              </a:solidFill>
              <a:latin typeface="Arial" panose="020B0604020202020204" pitchFamily="34" charset="0"/>
              <a:ea typeface="ＭＳ Ｐゴシック" charset="0"/>
              <a:cs typeface="Arial" panose="020B0604020202020204" pitchFamily="34" charset="0"/>
            </a:endParaRPr>
          </a:p>
          <a:p>
            <a:pPr algn="ctr" rtl="1" eaLnBrk="1" hangingPunct="1"/>
            <a:r>
              <a:rPr lang="ar-JO" sz="3600" b="1" dirty="0">
                <a:solidFill>
                  <a:schemeClr val="tx2"/>
                </a:solidFill>
                <a:latin typeface="Arial" panose="020B0604020202020204" pitchFamily="34" charset="0"/>
                <a:ea typeface="ＭＳ Ｐゴシック" charset="0"/>
                <a:cs typeface="Arial" panose="020B0604020202020204" pitchFamily="34" charset="0"/>
              </a:rPr>
              <a:t>متى سيكون التتميم؟</a:t>
            </a:r>
            <a:endParaRPr lang="en-US" sz="3600" b="1" dirty="0">
              <a:solidFill>
                <a:schemeClr val="tx2"/>
              </a:solidFill>
              <a:latin typeface="Arial" panose="020B0604020202020204" pitchFamily="34" charset="0"/>
              <a:ea typeface="ＭＳ Ｐゴシック" charset="0"/>
              <a:cs typeface="Arial" panose="020B0604020202020204" pitchFamily="34" charset="0"/>
            </a:endParaRPr>
          </a:p>
        </p:txBody>
      </p:sp>
      <p:pic>
        <p:nvPicPr>
          <p:cNvPr id="6983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1274763"/>
            <a:ext cx="6172200" cy="354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8373" name="Text Box 5"/>
          <p:cNvSpPr txBox="1">
            <a:spLocks noChangeArrowheads="1"/>
          </p:cNvSpPr>
          <p:nvPr/>
        </p:nvSpPr>
        <p:spPr bwMode="auto">
          <a:xfrm>
            <a:off x="83883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788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Title 1"/>
          <p:cNvSpPr>
            <a:spLocks noGrp="1"/>
          </p:cNvSpPr>
          <p:nvPr>
            <p:ph type="title"/>
          </p:nvPr>
        </p:nvSpPr>
        <p:spPr>
          <a:xfrm>
            <a:off x="0" y="0"/>
            <a:ext cx="9144000" cy="838200"/>
          </a:xfrm>
        </p:spPr>
        <p:txBody>
          <a:bodyPr/>
          <a:lstStyle/>
          <a:p>
            <a:pPr algn="ctr"/>
            <a:r>
              <a:rPr lang="ar-JO" sz="3600" b="1" i="0" dirty="0">
                <a:latin typeface="Arial" charset="0"/>
                <a:ea typeface="新細明體" charset="0"/>
              </a:rPr>
              <a:t>وادي العظام اليابسة (حزقيال 37)</a:t>
            </a:r>
            <a:endParaRPr lang="en-US" sz="3600" b="1" i="0" dirty="0">
              <a:latin typeface="Arial" charset="0"/>
              <a:ea typeface="新細明體" charset="0"/>
            </a:endParaRPr>
          </a:p>
        </p:txBody>
      </p:sp>
      <p:pic>
        <p:nvPicPr>
          <p:cNvPr id="700418" name="Picture 3" descr="Ezek 37 Dry 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73013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ar-JO" b="1" i="0" dirty="0">
                <a:solidFill>
                  <a:srgbClr val="FAFBF9"/>
                </a:solidFill>
                <a:latin typeface="Arial" charset="0"/>
                <a:ea typeface="新細明體" charset="0"/>
              </a:rPr>
              <a:t>وادي العظام اليابسة (حزقيال 37)</a:t>
            </a:r>
            <a:endParaRPr lang="en-US" b="1" i="0" dirty="0">
              <a:solidFill>
                <a:srgbClr val="FAFBF9"/>
              </a:solidFill>
              <a:latin typeface="Arial" charset="0"/>
              <a:ea typeface="新細明體" charset="0"/>
            </a:endParaRP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6200" y="1295400"/>
            <a:ext cx="2865783" cy="1905000"/>
          </a:xfrm>
          <a:prstGeom prst="rect">
            <a:avLst/>
          </a:prstGeom>
          <a:noFill/>
          <a:ln w="9525">
            <a:noFill/>
            <a:miter lim="800000"/>
            <a:headEnd/>
            <a:tailEnd/>
          </a:ln>
        </p:spPr>
        <p:txBody>
          <a:bodyPr lIns="92075" tIns="46038" rIns="92075" bIns="46038"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228600">
                    <a:srgbClr val="000000">
                      <a:alpha val="84000"/>
                    </a:srgbClr>
                  </a:glow>
                </a:effectLst>
                <a:latin typeface="Arial" pitchFamily="-107" charset="0"/>
                <a:ea typeface="新細明體"/>
                <a:cs typeface="Arial"/>
              </a:rPr>
              <a:t>المرحلة 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الرجوع في عدم إيمان</a:t>
            </a:r>
            <a:endParaRPr kumimoji="0" lang="en-US" sz="4000" b="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endParaRPr>
          </a:p>
        </p:txBody>
      </p:sp>
    </p:spTree>
    <p:extLst>
      <p:ext uri="{BB962C8B-B14F-4D97-AF65-F5344CB8AC3E}">
        <p14:creationId xmlns:p14="http://schemas.microsoft.com/office/powerpoint/2010/main" val="1326780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ar-JO" b="1" i="0" dirty="0">
                <a:solidFill>
                  <a:srgbClr val="FAFBF9"/>
                </a:solidFill>
                <a:latin typeface="Arial" charset="0"/>
                <a:ea typeface="新細明體" charset="0"/>
              </a:rPr>
              <a:t>وادي العظام اليابسة (حزقيال 37)</a:t>
            </a:r>
            <a:endParaRPr lang="en-US" b="1" i="0" dirty="0">
              <a:solidFill>
                <a:srgbClr val="FAFBF9"/>
              </a:solidFill>
              <a:latin typeface="Arial" charset="0"/>
              <a:ea typeface="新細明體" charset="0"/>
            </a:endParaRP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76200" y="1295400"/>
            <a:ext cx="2895600" cy="1905000"/>
          </a:xfrm>
          <a:prstGeom prst="rect">
            <a:avLst/>
          </a:prstGeom>
          <a:noFill/>
          <a:ln w="9525">
            <a:noFill/>
            <a:miter lim="800000"/>
            <a:headEnd/>
            <a:tailEnd/>
          </a:ln>
        </p:spPr>
        <p:txBody>
          <a:bodyPr lIns="92075" tIns="46038" rIns="92075" bIns="46038"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المرحلة 1</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228600">
                    <a:srgbClr val="000000">
                      <a:alpha val="84000"/>
                    </a:srgbClr>
                  </a:glow>
                </a:effectLst>
                <a:latin typeface="Arial" pitchFamily="-107" charset="0"/>
                <a:ea typeface="新細明體"/>
                <a:cs typeface="Arial"/>
              </a:rPr>
              <a:t>الرجوع في عدم إيمان</a:t>
            </a:r>
            <a:endParaRPr kumimoji="0" lang="en-US" sz="4000" b="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endParaRPr>
          </a:p>
        </p:txBody>
      </p:sp>
      <p:grpSp>
        <p:nvGrpSpPr>
          <p:cNvPr id="2" name="Group 12"/>
          <p:cNvGrpSpPr>
            <a:grpSpLocks/>
          </p:cNvGrpSpPr>
          <p:nvPr/>
        </p:nvGrpSpPr>
        <p:grpSpPr bwMode="auto">
          <a:xfrm>
            <a:off x="4343400" y="1143000"/>
            <a:ext cx="4800600" cy="5715000"/>
            <a:chOff x="4343400" y="1143000"/>
            <a:chExt cx="4800600" cy="5715000"/>
          </a:xfrm>
        </p:grpSpPr>
        <p:pic>
          <p:nvPicPr>
            <p:cNvPr id="702471" name="Picture 6" descr="Salomon, G Phot000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2472" name="Picture 8" descr="MosheFrontPage.jpg"/>
            <p:cNvPicPr>
              <a:picLocks noChangeAspect="1"/>
            </p:cNvPicPr>
            <p:nvPr/>
          </p:nvPicPr>
          <p:blipFill>
            <a:blip r:embed="rId6">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2473" name="Picture 9" descr="hopper_faces_of_israe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Title 1"/>
          <p:cNvSpPr txBox="1">
            <a:spLocks/>
          </p:cNvSpPr>
          <p:nvPr/>
        </p:nvSpPr>
        <p:spPr bwMode="auto">
          <a:xfrm>
            <a:off x="4419600" y="1295400"/>
            <a:ext cx="2209800" cy="1905000"/>
          </a:xfrm>
          <a:prstGeom prst="rect">
            <a:avLst/>
          </a:prstGeom>
          <a:noFill/>
          <a:ln w="9525">
            <a:noFill/>
            <a:miter lim="800000"/>
            <a:headEnd/>
            <a:tailEnd/>
          </a:ln>
        </p:spPr>
        <p:txBody>
          <a:bodyPr lIns="92075" tIns="46038" rIns="92075" bIns="46038"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المرحلة 2</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228600">
                    <a:srgbClr val="000000">
                      <a:alpha val="84000"/>
                    </a:srgbClr>
                  </a:glow>
                </a:effectLst>
                <a:latin typeface="Arial" pitchFamily="-107" charset="0"/>
                <a:ea typeface="新細明體"/>
                <a:cs typeface="Arial"/>
              </a:rPr>
              <a:t>الثقة في المسيا</a:t>
            </a:r>
            <a:endParaRPr kumimoji="0" lang="en-US" sz="4000" b="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endParaRPr>
          </a:p>
        </p:txBody>
      </p:sp>
    </p:spTree>
    <p:extLst>
      <p:ext uri="{BB962C8B-B14F-4D97-AF65-F5344CB8AC3E}">
        <p14:creationId xmlns:p14="http://schemas.microsoft.com/office/powerpoint/2010/main" val="217381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476251" y="7938"/>
            <a:ext cx="939800" cy="1720850"/>
            <a:chOff x="300" y="5"/>
            <a:chExt cx="592" cy="1084"/>
          </a:xfrm>
        </p:grpSpPr>
        <p:sp>
          <p:nvSpPr>
            <p:cNvPr id="746525" name="Rectangle 29"/>
            <p:cNvSpPr>
              <a:spLocks noChangeArrowheads="1"/>
            </p:cNvSpPr>
            <p:nvPr/>
          </p:nvSpPr>
          <p:spPr bwMode="auto">
            <a:xfrm>
              <a:off x="300" y="5"/>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764"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L - S - B</a:t>
            </a:r>
          </a:p>
        </p:txBody>
      </p:sp>
      <p:sp>
        <p:nvSpPr>
          <p:cNvPr id="74765" name="Rectangle 11"/>
          <p:cNvSpPr>
            <a:spLocks noChangeArrowheads="1"/>
          </p:cNvSpPr>
          <p:nvPr/>
        </p:nvSpPr>
        <p:spPr bwMode="auto">
          <a:xfrm>
            <a:off x="8175625" y="3654425"/>
            <a:ext cx="7277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CALL</a:t>
            </a:r>
          </a:p>
        </p:txBody>
      </p:sp>
      <p:sp>
        <p:nvSpPr>
          <p:cNvPr id="74766" name="Rectangle 12"/>
          <p:cNvSpPr>
            <a:spLocks noChangeArrowheads="1"/>
          </p:cNvSpPr>
          <p:nvPr/>
        </p:nvSpPr>
        <p:spPr bwMode="auto">
          <a:xfrm>
            <a:off x="8004175" y="3432175"/>
            <a:ext cx="7790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ABRAHAM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770"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قارن الجغرافيا</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46522" name="Rectangle 2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34</a:t>
            </a:r>
          </a:p>
        </p:txBody>
      </p:sp>
      <p:sp>
        <p:nvSpPr>
          <p:cNvPr id="74774" name="Text Box 27"/>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27" name="Text Box 34"/>
          <p:cNvSpPr txBox="1">
            <a:spLocks noChangeArrowheads="1"/>
          </p:cNvSpPr>
          <p:nvPr/>
        </p:nvSpPr>
        <p:spPr bwMode="auto">
          <a:xfrm>
            <a:off x="979904" y="4151148"/>
            <a:ext cx="3352382" cy="584776"/>
          </a:xfrm>
          <a:prstGeom prst="rect">
            <a:avLst/>
          </a:prstGeom>
          <a:solidFill>
            <a:srgbClr val="800000"/>
          </a:solidFill>
          <a:ln>
            <a:noFill/>
          </a:ln>
          <a:effectLst/>
        </p:spPr>
        <p:txBody>
          <a:bodyPr wrap="square">
            <a:spAutoFit/>
            <a:flatTx/>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altLang="ja-JP" sz="3200" b="1" i="0" u="none" strike="noStrike" kern="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العالم العربي</a:t>
            </a:r>
            <a:endParaRPr kumimoji="0" lang="zh-CN" altLang="en-US" sz="3200" b="1" i="0" u="none" strike="noStrike" kern="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marL="0" marR="0" lvl="0" indent="0" algn="ctr" defTabSz="457200" rtl="0" eaLnBrk="1" fontAlgn="auto" latinLnBrk="0" hangingPunct="1">
              <a:lnSpc>
                <a:spcPct val="80000"/>
              </a:lnSpc>
              <a:spcBef>
                <a:spcPct val="50000"/>
              </a:spcBef>
              <a:spcAft>
                <a:spcPts val="0"/>
              </a:spcAft>
              <a:buClrTx/>
              <a:buSzTx/>
              <a:buFontTx/>
              <a:buNone/>
              <a:tabLst/>
              <a:defRPr/>
            </a:pPr>
            <a:r>
              <a:rPr kumimoji="0" lang="ar-JO" altLang="zh-CN" sz="28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إسرائيل و....</a:t>
            </a:r>
            <a:endParaRPr kumimoji="0" lang="en-US" altLang="zh-CN" sz="28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64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819472"/>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Jott 43 Extended" charset="0"/>
                <a:ea typeface="ＭＳ Ｐゴシック" charset="0"/>
                <a:cs typeface="+mn-cs"/>
              </a:rPr>
              <a:t>Ezekiel 37:5</a:t>
            </a:r>
            <a:endParaRPr kumimoji="0" lang="en-US" sz="7200" b="1" i="0"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sp>
        <p:nvSpPr>
          <p:cNvPr id="5" name="Text Box 2"/>
          <p:cNvSpPr txBox="1">
            <a:spLocks noChangeArrowheads="1"/>
          </p:cNvSpPr>
          <p:nvPr/>
        </p:nvSpPr>
        <p:spPr bwMode="auto">
          <a:xfrm>
            <a:off x="107950" y="6150114"/>
            <a:ext cx="9036050" cy="584776"/>
          </a:xfrm>
          <a:prstGeom prst="rect">
            <a:avLst/>
          </a:prstGeom>
          <a:solidFill>
            <a:schemeClr val="bg1"/>
          </a:soli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Jott 43 Extended" charset="0"/>
                <a:ea typeface="ＭＳ Ｐゴシック" charset="0"/>
                <a:cs typeface="+mn-cs"/>
              </a:rPr>
              <a:t>* Don't try that on the final exam</a:t>
            </a:r>
            <a:endParaRPr kumimoji="0" lang="en-US" sz="6000" b="1" i="1"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pic>
        <p:nvPicPr>
          <p:cNvPr id="3" name="Picture 2" descr="Ezekiel 37:5 [fullsc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8445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3490" name="Title 1"/>
          <p:cNvSpPr>
            <a:spLocks noGrp="1"/>
          </p:cNvSpPr>
          <p:nvPr>
            <p:ph type="title"/>
          </p:nvPr>
        </p:nvSpPr>
        <p:spPr>
          <a:xfrm>
            <a:off x="265043" y="152400"/>
            <a:ext cx="8650357" cy="838200"/>
          </a:xfrm>
        </p:spPr>
        <p:txBody>
          <a:bodyPr/>
          <a:lstStyle/>
          <a:p>
            <a:pPr algn="ctr"/>
            <a:r>
              <a:rPr lang="ar-JO" b="1" i="0" dirty="0">
                <a:latin typeface="Arial" charset="0"/>
                <a:ea typeface="新細明體" charset="0"/>
              </a:rPr>
              <a:t>التلاعب بالكلمات العبرية</a:t>
            </a:r>
            <a:endParaRPr lang="en-US" b="1" i="0" dirty="0">
              <a:latin typeface="Arial" charset="0"/>
              <a:ea typeface="新細明體" charset="0"/>
            </a:endParaRPr>
          </a:p>
        </p:txBody>
      </p:sp>
      <p:sp>
        <p:nvSpPr>
          <p:cNvPr id="4" name="TextBox 3"/>
          <p:cNvSpPr txBox="1">
            <a:spLocks noChangeArrowheads="1"/>
          </p:cNvSpPr>
          <p:nvPr/>
        </p:nvSpPr>
        <p:spPr bwMode="auto">
          <a:xfrm>
            <a:off x="764729" y="1524000"/>
            <a:ext cx="3342582"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ea typeface="新細明體" charset="0"/>
                <a:cs typeface="Arial" panose="020B0604020202020204" pitchFamily="34" charset="0"/>
              </a:rPr>
              <a:t>تنبأ </a:t>
            </a:r>
            <a:r>
              <a:rPr lang="ar-JO" sz="3200" b="1" dirty="0">
                <a:solidFill>
                  <a:srgbClr val="FFFF00"/>
                </a:solidFill>
                <a:latin typeface="Arial" panose="020B0604020202020204" pitchFamily="34" charset="0"/>
                <a:ea typeface="新細明體" charset="0"/>
                <a:cs typeface="Arial" panose="020B0604020202020204" pitchFamily="34" charset="0"/>
              </a:rPr>
              <a:t>للنَفَس</a:t>
            </a:r>
            <a:r>
              <a:rPr lang="ar-JO" sz="3200" b="1" dirty="0">
                <a:solidFill>
                  <a:srgbClr val="FFFFCC"/>
                </a:solidFill>
                <a:latin typeface="Arial" panose="020B0604020202020204" pitchFamily="34" charset="0"/>
                <a:ea typeface="新細明體" charset="0"/>
                <a:cs typeface="Arial" panose="020B0604020202020204" pitchFamily="34" charset="0"/>
              </a:rPr>
              <a:t> (37: 5، 9)</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5" name="TextBox 4"/>
          <p:cNvSpPr txBox="1">
            <a:spLocks noChangeArrowheads="1"/>
          </p:cNvSpPr>
          <p:nvPr/>
        </p:nvSpPr>
        <p:spPr bwMode="auto">
          <a:xfrm>
            <a:off x="5211522" y="1524000"/>
            <a:ext cx="3135794"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ea typeface="新細明體" charset="0"/>
                <a:cs typeface="Arial" panose="020B0604020202020204" pitchFamily="34" charset="0"/>
              </a:rPr>
              <a:t>تنبأ </a:t>
            </a:r>
            <a:r>
              <a:rPr lang="ar-JO" sz="3200" b="1" dirty="0">
                <a:solidFill>
                  <a:srgbClr val="FFFF00"/>
                </a:solidFill>
                <a:latin typeface="Arial" panose="020B0604020202020204" pitchFamily="34" charset="0"/>
                <a:ea typeface="新細明體" charset="0"/>
                <a:cs typeface="Arial" panose="020B0604020202020204" pitchFamily="34" charset="0"/>
              </a:rPr>
              <a:t>للروح</a:t>
            </a:r>
            <a:r>
              <a:rPr lang="ar-JO" sz="3200" b="1" dirty="0">
                <a:solidFill>
                  <a:srgbClr val="FFFFCC"/>
                </a:solidFill>
                <a:latin typeface="Arial" panose="020B0604020202020204" pitchFamily="34" charset="0"/>
                <a:ea typeface="新細明體" charset="0"/>
                <a:cs typeface="Arial" panose="020B0604020202020204" pitchFamily="34" charset="0"/>
              </a:rPr>
              <a:t> (37: 14)</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 name="TextBox 5"/>
          <p:cNvSpPr txBox="1">
            <a:spLocks noChangeArrowheads="1"/>
          </p:cNvSpPr>
          <p:nvPr/>
        </p:nvSpPr>
        <p:spPr bwMode="auto">
          <a:xfrm>
            <a:off x="4395788" y="1770063"/>
            <a:ext cx="423862"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a:ln>
                  <a:noFill/>
                </a:ln>
                <a:solidFill>
                  <a:srgbClr val="FFFFCC"/>
                </a:solidFill>
                <a:effectLst/>
                <a:uLnTx/>
                <a:uFillTx/>
                <a:latin typeface="Arial" charset="0"/>
                <a:ea typeface="新細明體" charset="0"/>
                <a:cs typeface="新細明體" charset="0"/>
              </a:rPr>
              <a:t>=</a:t>
            </a:r>
          </a:p>
        </p:txBody>
      </p:sp>
      <p:sp>
        <p:nvSpPr>
          <p:cNvPr id="8" name="TextBox 7"/>
          <p:cNvSpPr txBox="1">
            <a:spLocks noChangeArrowheads="1"/>
          </p:cNvSpPr>
          <p:nvPr/>
        </p:nvSpPr>
        <p:spPr bwMode="auto">
          <a:xfrm>
            <a:off x="0" y="2971800"/>
            <a:ext cx="4495800" cy="156966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عبري</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insert</a:t>
            </a:r>
            <a:endParaRPr kumimoji="0" lang="ar-JO"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solidFill>
                  <a:srgbClr val="FFFF00"/>
                </a:solidFill>
                <a:latin typeface="Arial" panose="020B0604020202020204" pitchFamily="34" charset="0"/>
                <a:ea typeface="新細明體" charset="0"/>
                <a:cs typeface="Arial" panose="020B0604020202020204" pitchFamily="34" charset="0"/>
              </a:rPr>
              <a:t>نَفَس، ريح، روح</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تك 2: 7</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9" name="TextBox 8"/>
          <p:cNvSpPr txBox="1">
            <a:spLocks noChangeArrowheads="1"/>
          </p:cNvSpPr>
          <p:nvPr/>
        </p:nvSpPr>
        <p:spPr bwMode="auto">
          <a:xfrm>
            <a:off x="4267200" y="2971800"/>
            <a:ext cx="4876800" cy="156966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0" fontAlgn="base" hangingPunct="0">
              <a:spcBef>
                <a:spcPct val="0"/>
              </a:spcBef>
              <a:spcAft>
                <a:spcPct val="0"/>
              </a:spcAf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يوناني</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insert</a:t>
            </a:r>
            <a:b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br>
            <a:r>
              <a:rPr lang="ar-JO" altLang="ja-JP" sz="3200" b="1" dirty="0">
                <a:solidFill>
                  <a:srgbClr val="FFFF00"/>
                </a:solidFill>
                <a:latin typeface="Arial" panose="020B0604020202020204" pitchFamily="34" charset="0"/>
                <a:ea typeface="新細明體" charset="0"/>
                <a:cs typeface="Arial" panose="020B0604020202020204" pitchFamily="34" charset="0"/>
              </a:rPr>
              <a:t>نَفَس، ريح، روح</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ea typeface="新細明體" charset="0"/>
                <a:cs typeface="Arial" panose="020B0604020202020204" pitchFamily="34" charset="0"/>
              </a:rPr>
              <a:t>يو 3: 5، 8، 2 تس 2: 8</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10" name="TextBox 9"/>
          <p:cNvSpPr txBox="1">
            <a:spLocks noChangeArrowheads="1"/>
          </p:cNvSpPr>
          <p:nvPr/>
        </p:nvSpPr>
        <p:spPr bwMode="auto">
          <a:xfrm>
            <a:off x="4267200" y="3454400"/>
            <a:ext cx="423863"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a:ln>
                  <a:noFill/>
                </a:ln>
                <a:solidFill>
                  <a:srgbClr val="FFFFCC"/>
                </a:solidFill>
                <a:effectLst/>
                <a:uLnTx/>
                <a:uFillTx/>
                <a:latin typeface="Arial" charset="0"/>
                <a:ea typeface="新細明體" charset="0"/>
                <a:cs typeface="新細明體" charset="0"/>
              </a:rPr>
              <a:t>=</a:t>
            </a:r>
          </a:p>
        </p:txBody>
      </p:sp>
      <p:pic>
        <p:nvPicPr>
          <p:cNvPr id="11" name="Picture 10" descr="ru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3048000"/>
            <a:ext cx="1143000"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pnue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3124200"/>
            <a:ext cx="18288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323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3" name="Picture 2" descr="e_learning_prt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ctrTitle"/>
          </p:nvPr>
        </p:nvSpPr>
        <p:spPr>
          <a:xfrm>
            <a:off x="762000" y="228600"/>
            <a:ext cx="8153400" cy="1143000"/>
          </a:xfrm>
          <a:effectLst>
            <a:outerShdw blurRad="63500" dist="107763" dir="8100000" algn="ctr" rotWithShape="0">
              <a:schemeClr val="tx2">
                <a:alpha val="74998"/>
              </a:schemeClr>
            </a:outerShdw>
          </a:effectLst>
        </p:spPr>
        <p:txBody>
          <a:bodyPr/>
          <a:lstStyle/>
          <a:p>
            <a:pPr eaLnBrk="1" hangingPunct="1">
              <a:defRPr/>
            </a:pPr>
            <a:r>
              <a:rPr lang="ar-JO" sz="6000" b="1" dirty="0">
                <a:solidFill>
                  <a:schemeClr val="bg1"/>
                </a:solidFill>
                <a:latin typeface="Arial" panose="020B0604020202020204" pitchFamily="34" charset="0"/>
                <a:ea typeface="ＭＳ Ｐゴシック" charset="0"/>
                <a:cs typeface="Arial" panose="020B0604020202020204" pitchFamily="34" charset="0"/>
              </a:rPr>
              <a:t>السبي والرجوع المتكرر</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6868" name="Text Box 4"/>
          <p:cNvSpPr txBox="1">
            <a:spLocks noChangeArrowheads="1"/>
          </p:cNvSpPr>
          <p:nvPr/>
        </p:nvSpPr>
        <p:spPr bwMode="auto">
          <a:xfrm>
            <a:off x="1219200" y="3082925"/>
            <a:ext cx="17526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السبي          إلى           بابل           من           خلال        الملك نبوخدنصر (586 ق.م)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04516" name="Text Box 5"/>
          <p:cNvSpPr txBox="1">
            <a:spLocks noChangeArrowheads="1"/>
          </p:cNvSpPr>
          <p:nvPr/>
        </p:nvSpPr>
        <p:spPr bwMode="auto">
          <a:xfrm rot="-5400000">
            <a:off x="-1485900" y="4071938"/>
            <a:ext cx="3886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زمن حزقيال (597 ق.م)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870" name="Text Box 6"/>
          <p:cNvSpPr txBox="1">
            <a:spLocks noChangeArrowheads="1"/>
          </p:cNvSpPr>
          <p:nvPr/>
        </p:nvSpPr>
        <p:spPr bwMode="auto">
          <a:xfrm>
            <a:off x="5334000" y="3082925"/>
            <a:ext cx="17526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السبي         إلى           الأمم          من          خلال      الجنرال الروماني     تيطس       (70 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871" name="Text Box 7"/>
          <p:cNvSpPr txBox="1">
            <a:spLocks noChangeArrowheads="1"/>
          </p:cNvSpPr>
          <p:nvPr/>
        </p:nvSpPr>
        <p:spPr bwMode="auto">
          <a:xfrm>
            <a:off x="3352800" y="3448050"/>
            <a:ext cx="17526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الرجوع       إلى        إسرائيل       من           خلال        الملك      كورش    (516 ق.م)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872" name="Text Box 8"/>
          <p:cNvSpPr txBox="1">
            <a:spLocks noChangeArrowheads="1"/>
          </p:cNvSpPr>
          <p:nvPr/>
        </p:nvSpPr>
        <p:spPr bwMode="auto">
          <a:xfrm>
            <a:off x="7086600" y="3813175"/>
            <a:ext cx="17526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الرجوع       إلى         إسرائيل        من          خلال الصهيونيين (1948 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873" name="AutoShape 9"/>
          <p:cNvSpPr>
            <a:spLocks noChangeArrowheads="1"/>
          </p:cNvSpPr>
          <p:nvPr/>
        </p:nvSpPr>
        <p:spPr bwMode="auto">
          <a:xfrm rot="-3087360">
            <a:off x="6318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4" name="AutoShape 10"/>
          <p:cNvSpPr>
            <a:spLocks noChangeArrowheads="1"/>
          </p:cNvSpPr>
          <p:nvPr/>
        </p:nvSpPr>
        <p:spPr bwMode="auto">
          <a:xfrm rot="2825468">
            <a:off x="26670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5" name="AutoShape 11"/>
          <p:cNvSpPr>
            <a:spLocks noChangeArrowheads="1"/>
          </p:cNvSpPr>
          <p:nvPr/>
        </p:nvSpPr>
        <p:spPr bwMode="auto">
          <a:xfrm rot="-3087360">
            <a:off x="46323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6" name="AutoShape 12"/>
          <p:cNvSpPr>
            <a:spLocks noChangeArrowheads="1"/>
          </p:cNvSpPr>
          <p:nvPr/>
        </p:nvSpPr>
        <p:spPr bwMode="auto">
          <a:xfrm rot="2825468">
            <a:off x="66675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7" name="Text Box 13"/>
          <p:cNvSpPr txBox="1">
            <a:spLocks noChangeArrowheads="1"/>
          </p:cNvSpPr>
          <p:nvPr/>
        </p:nvSpPr>
        <p:spPr bwMode="auto">
          <a:xfrm>
            <a:off x="0" y="6453188"/>
            <a:ext cx="9180513" cy="40011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cs typeface="Arial" panose="020B0604020202020204" pitchFamily="34" charset="0"/>
              </a:rPr>
              <a:t>لكن كيف نعرف أن حزقيال 37 مرتبط بالسبي والرجوع الثاني؟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04525" name="Text Box 14"/>
          <p:cNvSpPr txBox="1">
            <a:spLocks noChangeArrowheads="1"/>
          </p:cNvSpPr>
          <p:nvPr/>
        </p:nvSpPr>
        <p:spPr bwMode="auto">
          <a:xfrm>
            <a:off x="831691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619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wipe(down)">
                                      <p:cBhvr>
                                        <p:cTn id="10" dur="500"/>
                                        <p:tgtEl>
                                          <p:spTgt spid="368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874"/>
                                        </p:tgtEl>
                                        <p:attrNameLst>
                                          <p:attrName>style.visibility</p:attrName>
                                        </p:attrNameLst>
                                      </p:cBhvr>
                                      <p:to>
                                        <p:strVal val="visible"/>
                                      </p:to>
                                    </p:set>
                                    <p:animEffect transition="in" filter="wipe(up)">
                                      <p:cBhvr>
                                        <p:cTn id="15" dur="500"/>
                                        <p:tgtEl>
                                          <p:spTgt spid="3687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871"/>
                                        </p:tgtEl>
                                        <p:attrNameLst>
                                          <p:attrName>style.visibility</p:attrName>
                                        </p:attrNameLst>
                                      </p:cBhvr>
                                      <p:to>
                                        <p:strVal val="visible"/>
                                      </p:to>
                                    </p:set>
                                    <p:animEffect transition="in" filter="wipe(up)">
                                      <p:cBhvr>
                                        <p:cTn id="18" dur="500"/>
                                        <p:tgtEl>
                                          <p:spTgt spid="368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870"/>
                                        </p:tgtEl>
                                        <p:attrNameLst>
                                          <p:attrName>style.visibility</p:attrName>
                                        </p:attrNameLst>
                                      </p:cBhvr>
                                      <p:to>
                                        <p:strVal val="visible"/>
                                      </p:to>
                                    </p:set>
                                    <p:animEffect transition="in" filter="wipe(up)">
                                      <p:cBhvr>
                                        <p:cTn id="23" dur="500"/>
                                        <p:tgtEl>
                                          <p:spTgt spid="368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5"/>
                                        </p:tgtEl>
                                        <p:attrNameLst>
                                          <p:attrName>style.visibility</p:attrName>
                                        </p:attrNameLst>
                                      </p:cBhvr>
                                      <p:to>
                                        <p:strVal val="visible"/>
                                      </p:to>
                                    </p:set>
                                    <p:animEffect transition="in" filter="wipe(down)">
                                      <p:cBhvr>
                                        <p:cTn id="26" dur="500"/>
                                        <p:tgtEl>
                                          <p:spTgt spid="368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876"/>
                                        </p:tgtEl>
                                        <p:attrNameLst>
                                          <p:attrName>style.visibility</p:attrName>
                                        </p:attrNameLst>
                                      </p:cBhvr>
                                      <p:to>
                                        <p:strVal val="visible"/>
                                      </p:to>
                                    </p:set>
                                    <p:animEffect transition="in" filter="wipe(up)">
                                      <p:cBhvr>
                                        <p:cTn id="31" dur="500"/>
                                        <p:tgtEl>
                                          <p:spTgt spid="3687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6872"/>
                                        </p:tgtEl>
                                        <p:attrNameLst>
                                          <p:attrName>style.visibility</p:attrName>
                                        </p:attrNameLst>
                                      </p:cBhvr>
                                      <p:to>
                                        <p:strVal val="visible"/>
                                      </p:to>
                                    </p:set>
                                    <p:animEffect transition="in" filter="wipe(up)">
                                      <p:cBhvr>
                                        <p:cTn id="34" dur="500"/>
                                        <p:tgtEl>
                                          <p:spTgt spid="3687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6877"/>
                                        </p:tgtEl>
                                        <p:attrNameLst>
                                          <p:attrName>style.visibility</p:attrName>
                                        </p:attrNameLst>
                                      </p:cBhvr>
                                      <p:to>
                                        <p:strVal val="visible"/>
                                      </p:to>
                                    </p:set>
                                    <p:animEffect transition="in" filter="wipe(left)">
                                      <p:cBhvr>
                                        <p:cTn id="39"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0" grpId="0"/>
      <p:bldP spid="36871" grpId="0"/>
      <p:bldP spid="36872" grpId="0"/>
      <p:bldP spid="36873" grpId="0" animBg="1"/>
      <p:bldP spid="36874" grpId="0" animBg="1"/>
      <p:bldP spid="36875" grpId="0" animBg="1"/>
      <p:bldP spid="36876" grpId="0" animBg="1"/>
      <p:bldP spid="3687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7BE7A5-97FB-BF45-9827-CEBAF53DA49C}"/>
              </a:ext>
            </a:extLst>
          </p:cNvPr>
          <p:cNvSpPr/>
          <p:nvPr/>
        </p:nvSpPr>
        <p:spPr bwMode="auto">
          <a:xfrm>
            <a:off x="8797925" y="0"/>
            <a:ext cx="381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pic>
        <p:nvPicPr>
          <p:cNvPr id="706562"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63" name="Rectangle 3"/>
          <p:cNvSpPr>
            <a:spLocks noGrp="1" noChangeArrowheads="1"/>
          </p:cNvSpPr>
          <p:nvPr>
            <p:ph type="ctrTitle"/>
          </p:nvPr>
        </p:nvSpPr>
        <p:spPr>
          <a:xfrm>
            <a:off x="0" y="-59112"/>
            <a:ext cx="9144000" cy="1278312"/>
          </a:xfrm>
          <a:solidFill>
            <a:schemeClr val="tx1"/>
          </a:solidFill>
        </p:spPr>
        <p:txBody>
          <a:bodyPr anchor="b"/>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تفسير نبوة حزقيال</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6564" name="Rectangle 4"/>
          <p:cNvSpPr>
            <a:spLocks noChangeArrowheads="1"/>
          </p:cNvSpPr>
          <p:nvPr/>
        </p:nvSpPr>
        <p:spPr bwMode="auto">
          <a:xfrm>
            <a:off x="360363" y="6402013"/>
            <a:ext cx="8458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مقتبس من</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www.bibleweb.org/ </a:t>
            </a: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MEastStudies</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/Sem3.htm</a:t>
            </a:r>
          </a:p>
        </p:txBody>
      </p:sp>
      <p:sp>
        <p:nvSpPr>
          <p:cNvPr id="706581" name="Text Box 37"/>
          <p:cNvSpPr txBox="1">
            <a:spLocks noChangeArrowheads="1"/>
          </p:cNvSpPr>
          <p:nvPr/>
        </p:nvSpPr>
        <p:spPr bwMode="auto">
          <a:xfrm>
            <a:off x="8101013" y="12700"/>
            <a:ext cx="70403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76C3196-66DD-3C7C-0422-CCD8A9061111}"/>
              </a:ext>
            </a:extLst>
          </p:cNvPr>
          <p:cNvSpPr/>
          <p:nvPr/>
        </p:nvSpPr>
        <p:spPr bwMode="auto">
          <a:xfrm>
            <a:off x="0" y="0"/>
            <a:ext cx="381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graphicFrame>
        <p:nvGraphicFramePr>
          <p:cNvPr id="38917" name="Group 5"/>
          <p:cNvGraphicFramePr>
            <a:graphicFrameLocks noGrp="1"/>
          </p:cNvGraphicFramePr>
          <p:nvPr>
            <p:extLst>
              <p:ext uri="{D42A27DB-BD31-4B8C-83A1-F6EECF244321}">
                <p14:modId xmlns:p14="http://schemas.microsoft.com/office/powerpoint/2010/main" val="716355413"/>
              </p:ext>
            </p:extLst>
          </p:nvPr>
        </p:nvGraphicFramePr>
        <p:xfrm>
          <a:off x="0" y="1524000"/>
          <a:ext cx="9143999" cy="3916680"/>
        </p:xfrm>
        <a:graphic>
          <a:graphicData uri="http://schemas.openxmlformats.org/drawingml/2006/table">
            <a:tbl>
              <a:tblPr/>
              <a:tblGrid>
                <a:gridCol w="370790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4932039">
                  <a:extLst>
                    <a:ext uri="{9D8B030D-6E8A-4147-A177-3AD203B41FA5}">
                      <a16:colId xmlns:a16="http://schemas.microsoft.com/office/drawing/2014/main" val="20002"/>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الرؤيا</a:t>
                      </a:r>
                      <a:endParaRPr kumimoji="0" lang="en-US" sz="36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المعنى</a:t>
                      </a:r>
                      <a:endParaRPr kumimoji="0" lang="en-US" sz="36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العظام</a:t>
                      </a:r>
                      <a:endPar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بيت إسرائيل</a:t>
                      </a:r>
                      <a:endPar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العظام اليابسة</a:t>
                      </a:r>
                      <a:endPar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ذهاب وانقطاع الرجاء</a:t>
                      </a:r>
                      <a:endPar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89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تقارب العظام</a:t>
                      </a:r>
                      <a:endPar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رجوع اليهود إلى إسرائيل</a:t>
                      </a:r>
                      <a:endPar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الروح فيهم</a:t>
                      </a:r>
                      <a:endPar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rPr>
                        <a:t>روح الله في إسرائيل</a:t>
                      </a:r>
                      <a:endPar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54609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20827348">
            <a:off x="-1883817" y="-235518"/>
            <a:ext cx="11233248" cy="2650405"/>
          </a:xfrm>
          <a:prstGeom prst="rect">
            <a:avLst/>
          </a:prstGeom>
          <a:solidFill>
            <a:srgbClr val="00BDBA"/>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5" name="Rectangle 4"/>
          <p:cNvSpPr/>
          <p:nvPr/>
        </p:nvSpPr>
        <p:spPr bwMode="auto">
          <a:xfrm rot="20827348">
            <a:off x="-977279" y="2198348"/>
            <a:ext cx="11233248" cy="1800215"/>
          </a:xfrm>
          <a:prstGeom prst="rect">
            <a:avLst/>
          </a:prstGeom>
          <a:solidFill>
            <a:srgbClr val="BDD033"/>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6" name="Rectangle 5"/>
          <p:cNvSpPr/>
          <p:nvPr/>
        </p:nvSpPr>
        <p:spPr bwMode="auto">
          <a:xfrm rot="20827348">
            <a:off x="-697253" y="3938047"/>
            <a:ext cx="11233248" cy="1800215"/>
          </a:xfrm>
          <a:prstGeom prst="rect">
            <a:avLst/>
          </a:prstGeom>
          <a:solidFill>
            <a:srgbClr val="FF71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7" name="Rectangle 6"/>
          <p:cNvSpPr/>
          <p:nvPr/>
        </p:nvSpPr>
        <p:spPr bwMode="auto">
          <a:xfrm rot="20827348">
            <a:off x="-5475" y="5589297"/>
            <a:ext cx="11233248" cy="2192417"/>
          </a:xfrm>
          <a:prstGeom prst="rect">
            <a:avLst/>
          </a:prstGeom>
          <a:solidFill>
            <a:srgbClr val="F8292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pic>
        <p:nvPicPr>
          <p:cNvPr id="3" name="Picture 2" descr="Screen Shot 2017-09-26 at 9.09.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6879315"/>
            <a:ext cx="3240360" cy="2396128"/>
          </a:xfrm>
          <a:prstGeom prst="rect">
            <a:avLst/>
          </a:prstGeom>
        </p:spPr>
      </p:pic>
      <p:sp>
        <p:nvSpPr>
          <p:cNvPr id="19" name="Rectangle 18"/>
          <p:cNvSpPr/>
          <p:nvPr/>
        </p:nvSpPr>
        <p:spPr bwMode="auto">
          <a:xfrm rot="4715421">
            <a:off x="551354" y="3893735"/>
            <a:ext cx="8424000" cy="11880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8" name="Title 1"/>
          <p:cNvSpPr txBox="1">
            <a:spLocks/>
          </p:cNvSpPr>
          <p:nvPr/>
        </p:nvSpPr>
        <p:spPr bwMode="auto">
          <a:xfrm>
            <a:off x="251520" y="531442"/>
            <a:ext cx="3635896" cy="6206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90"/>
                </a:solidFill>
                <a:effectLst/>
                <a:uLnTx/>
                <a:uFillTx/>
                <a:latin typeface="Arial" charset="0"/>
                <a:ea typeface="新細明體" charset="0"/>
                <a:cs typeface="Arial"/>
              </a:rPr>
              <a:t>تك 6: 3</a:t>
            </a:r>
            <a:endParaRPr kumimoji="0" lang="en-US" sz="2800" b="1" i="0" u="none" strike="noStrike" kern="1200" cap="none" spc="0" normalizeH="0" baseline="0" noProof="0" dirty="0">
              <a:ln>
                <a:noFill/>
              </a:ln>
              <a:solidFill>
                <a:srgbClr val="000090"/>
              </a:solidFill>
              <a:effectLst/>
              <a:uLnTx/>
              <a:uFillTx/>
              <a:latin typeface="Arial" charset="0"/>
              <a:ea typeface="新細明體" charset="0"/>
              <a:cs typeface="Arial"/>
            </a:endParaRPr>
          </a:p>
        </p:txBody>
      </p:sp>
      <p:sp>
        <p:nvSpPr>
          <p:cNvPr id="9" name="Title 1"/>
          <p:cNvSpPr txBox="1">
            <a:spLocks/>
          </p:cNvSpPr>
          <p:nvPr/>
        </p:nvSpPr>
        <p:spPr bwMode="auto">
          <a:xfrm>
            <a:off x="251520" y="5544617"/>
            <a:ext cx="3635896" cy="6206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90"/>
                </a:solidFill>
                <a:effectLst/>
                <a:uLnTx/>
                <a:uFillTx/>
                <a:latin typeface="Arial" charset="0"/>
                <a:ea typeface="新細明體" charset="0"/>
                <a:cs typeface="Arial"/>
              </a:rPr>
              <a:t>تك 15: 13، 16</a:t>
            </a:r>
            <a:endParaRPr kumimoji="0" lang="en-US" sz="2800" b="1" i="0" u="none" strike="noStrike" kern="1200" cap="none" spc="0" normalizeH="0" baseline="0" noProof="0" dirty="0">
              <a:ln>
                <a:noFill/>
              </a:ln>
              <a:solidFill>
                <a:srgbClr val="000090"/>
              </a:solidFill>
              <a:effectLst/>
              <a:uLnTx/>
              <a:uFillTx/>
              <a:latin typeface="Arial" charset="0"/>
              <a:ea typeface="新細明體" charset="0"/>
              <a:cs typeface="Arial"/>
            </a:endParaRPr>
          </a:p>
        </p:txBody>
      </p:sp>
      <p:sp>
        <p:nvSpPr>
          <p:cNvPr id="10" name="Title 1"/>
          <p:cNvSpPr txBox="1">
            <a:spLocks/>
          </p:cNvSpPr>
          <p:nvPr/>
        </p:nvSpPr>
        <p:spPr bwMode="auto">
          <a:xfrm>
            <a:off x="251520" y="3456385"/>
            <a:ext cx="3635896" cy="6206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90"/>
                </a:solidFill>
                <a:effectLst/>
                <a:uLnTx/>
                <a:uFillTx/>
                <a:latin typeface="Arial" charset="0"/>
                <a:ea typeface="新細明體" charset="0"/>
                <a:cs typeface="Arial"/>
              </a:rPr>
              <a:t>متى 24: 34</a:t>
            </a:r>
            <a:endParaRPr kumimoji="0" lang="en-US" sz="2800" b="1" i="0" u="none" strike="noStrike" kern="1200" cap="none" spc="0" normalizeH="0" baseline="0" noProof="0" dirty="0">
              <a:ln>
                <a:noFill/>
              </a:ln>
              <a:solidFill>
                <a:srgbClr val="000090"/>
              </a:solidFill>
              <a:effectLst/>
              <a:uLnTx/>
              <a:uFillTx/>
              <a:latin typeface="Arial" charset="0"/>
              <a:ea typeface="新細明體" charset="0"/>
              <a:cs typeface="Arial"/>
            </a:endParaRPr>
          </a:p>
        </p:txBody>
      </p:sp>
      <p:sp>
        <p:nvSpPr>
          <p:cNvPr id="11" name="Title 1"/>
          <p:cNvSpPr txBox="1">
            <a:spLocks/>
          </p:cNvSpPr>
          <p:nvPr/>
        </p:nvSpPr>
        <p:spPr bwMode="auto">
          <a:xfrm rot="20867749">
            <a:off x="-935108" y="1402265"/>
            <a:ext cx="3378953"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新細明體" charset="0"/>
                <a:cs typeface="Arial"/>
              </a:rPr>
              <a:t>المؤتمر        الصهيوني           الأول</a:t>
            </a:r>
            <a:endPar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endParaRPr>
          </a:p>
        </p:txBody>
      </p:sp>
      <p:sp>
        <p:nvSpPr>
          <p:cNvPr id="12" name="Title 1"/>
          <p:cNvSpPr txBox="1">
            <a:spLocks/>
          </p:cNvSpPr>
          <p:nvPr/>
        </p:nvSpPr>
        <p:spPr bwMode="auto">
          <a:xfrm rot="20867749">
            <a:off x="721076" y="4282585"/>
            <a:ext cx="3378953"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新細明體" charset="0"/>
                <a:cs typeface="Arial"/>
              </a:rPr>
              <a:t>وعد بلفور</a:t>
            </a:r>
            <a:endPar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endParaRPr>
          </a:p>
        </p:txBody>
      </p:sp>
      <p:sp>
        <p:nvSpPr>
          <p:cNvPr id="13" name="Title 1"/>
          <p:cNvSpPr txBox="1">
            <a:spLocks/>
          </p:cNvSpPr>
          <p:nvPr/>
        </p:nvSpPr>
        <p:spPr bwMode="auto">
          <a:xfrm rot="20867749">
            <a:off x="5041556" y="1618289"/>
            <a:ext cx="3378953"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新細明體" charset="0"/>
                <a:cs typeface="Arial"/>
              </a:rPr>
              <a:t>إعادة                توحيد             أورشليم</a:t>
            </a:r>
            <a:endPar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endParaRPr>
          </a:p>
        </p:txBody>
      </p:sp>
      <p:sp>
        <p:nvSpPr>
          <p:cNvPr id="14" name="Title 1"/>
          <p:cNvSpPr txBox="1">
            <a:spLocks/>
          </p:cNvSpPr>
          <p:nvPr/>
        </p:nvSpPr>
        <p:spPr bwMode="auto">
          <a:xfrm rot="20867749">
            <a:off x="6841754" y="4930657"/>
            <a:ext cx="3378953"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新細明體" charset="0"/>
                <a:cs typeface="Arial"/>
              </a:rPr>
              <a:t>خطة تقسيم           الأمم المتحدة</a:t>
            </a:r>
            <a:endPar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endParaRPr>
          </a:p>
        </p:txBody>
      </p:sp>
      <p:sp>
        <p:nvSpPr>
          <p:cNvPr id="15" name="Title 1"/>
          <p:cNvSpPr txBox="1">
            <a:spLocks/>
          </p:cNvSpPr>
          <p:nvPr/>
        </p:nvSpPr>
        <p:spPr bwMode="auto">
          <a:xfrm rot="20867749">
            <a:off x="2285174" y="509950"/>
            <a:ext cx="4931154"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600" b="1" i="0" u="none" strike="noStrike" kern="1200" cap="none" spc="0" normalizeH="0" baseline="0" noProof="0" dirty="0">
                <a:ln>
                  <a:noFill/>
                </a:ln>
                <a:solidFill>
                  <a:srgbClr val="FFFFFF"/>
                </a:solidFill>
                <a:effectLst/>
                <a:uLnTx/>
                <a:uFillTx/>
                <a:latin typeface="Arial" charset="0"/>
                <a:ea typeface="新細明體" charset="0"/>
                <a:cs typeface="Arial"/>
              </a:rPr>
              <a:t>1</a:t>
            </a:r>
            <a:r>
              <a:rPr kumimoji="0" lang="ar-JO" sz="16600" b="1" i="0" u="none" strike="noStrike" kern="1200" cap="none" spc="0" normalizeH="0" baseline="0" noProof="0" dirty="0">
                <a:ln>
                  <a:noFill/>
                </a:ln>
                <a:solidFill>
                  <a:schemeClr val="accent1"/>
                </a:solidFill>
                <a:effectLst/>
                <a:uLnTx/>
                <a:uFillTx/>
                <a:latin typeface="Arial" charset="0"/>
                <a:ea typeface="新細明體" charset="0"/>
                <a:cs typeface="Arial"/>
              </a:rPr>
              <a:t>2</a:t>
            </a:r>
            <a:r>
              <a:rPr kumimoji="0" lang="ar-JO" sz="16600" b="1" i="0" u="none" strike="noStrike" kern="1200" cap="none" spc="0" normalizeH="0" baseline="0" noProof="0" dirty="0">
                <a:ln>
                  <a:noFill/>
                </a:ln>
                <a:solidFill>
                  <a:srgbClr val="FFFFFF"/>
                </a:solidFill>
                <a:effectLst/>
                <a:uLnTx/>
                <a:uFillTx/>
                <a:latin typeface="Arial" charset="0"/>
                <a:ea typeface="新細明體" charset="0"/>
                <a:cs typeface="Arial"/>
              </a:rPr>
              <a:t>0</a:t>
            </a:r>
            <a:endPar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endParaRPr>
          </a:p>
        </p:txBody>
      </p:sp>
      <p:sp>
        <p:nvSpPr>
          <p:cNvPr id="16" name="Title 1"/>
          <p:cNvSpPr txBox="1">
            <a:spLocks/>
          </p:cNvSpPr>
          <p:nvPr/>
        </p:nvSpPr>
        <p:spPr bwMode="auto">
          <a:xfrm rot="20867749">
            <a:off x="4085374" y="3718400"/>
            <a:ext cx="4931154"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600" b="1" i="0" u="none" strike="noStrike" kern="1200" cap="none" spc="0" normalizeH="0" baseline="0" noProof="0" dirty="0">
                <a:ln>
                  <a:noFill/>
                </a:ln>
                <a:solidFill>
                  <a:srgbClr val="FF7100"/>
                </a:solidFill>
                <a:effectLst/>
                <a:uLnTx/>
                <a:uFillTx/>
                <a:latin typeface="Arial" charset="0"/>
                <a:ea typeface="新細明體" charset="0"/>
                <a:cs typeface="Arial"/>
              </a:rPr>
              <a:t>1</a:t>
            </a:r>
            <a:r>
              <a:rPr kumimoji="0" lang="ar-JO" sz="16600" b="1" i="0" u="none" strike="noStrike" kern="1200" cap="none" spc="0" normalizeH="0" baseline="0" noProof="0" dirty="0">
                <a:ln>
                  <a:noFill/>
                </a:ln>
                <a:effectLst/>
                <a:uLnTx/>
                <a:uFillTx/>
                <a:latin typeface="Arial" charset="0"/>
                <a:ea typeface="新細明體" charset="0"/>
                <a:cs typeface="Arial"/>
              </a:rPr>
              <a:t>00</a:t>
            </a:r>
            <a:endParaRPr kumimoji="0" lang="en-US" sz="16600" b="1" i="0" u="none" strike="noStrike" kern="1200" cap="none" spc="0" normalizeH="0" baseline="0" noProof="0" dirty="0">
              <a:ln>
                <a:noFill/>
              </a:ln>
              <a:effectLst/>
              <a:uLnTx/>
              <a:uFillTx/>
              <a:latin typeface="Arial" charset="0"/>
              <a:ea typeface="新細明體" charset="0"/>
              <a:cs typeface="Arial"/>
            </a:endParaRPr>
          </a:p>
        </p:txBody>
      </p:sp>
      <p:sp>
        <p:nvSpPr>
          <p:cNvPr id="17" name="Title 1"/>
          <p:cNvSpPr txBox="1">
            <a:spLocks/>
          </p:cNvSpPr>
          <p:nvPr/>
        </p:nvSpPr>
        <p:spPr bwMode="auto">
          <a:xfrm rot="20867749">
            <a:off x="4458473" y="5466043"/>
            <a:ext cx="3752650"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600" b="1" i="0" u="none" strike="noStrike" kern="1200" cap="none" spc="0" normalizeH="0" baseline="0" noProof="0" dirty="0">
                <a:ln>
                  <a:noFill/>
                </a:ln>
                <a:solidFill>
                  <a:srgbClr val="F82925"/>
                </a:solidFill>
                <a:effectLst/>
                <a:uLnTx/>
                <a:uFillTx/>
                <a:latin typeface="Arial" charset="0"/>
                <a:ea typeface="新細明體" charset="0"/>
                <a:cs typeface="Arial"/>
              </a:rPr>
              <a:t>7</a:t>
            </a:r>
            <a:r>
              <a:rPr kumimoji="0" lang="ar-JO" sz="16600" b="1" i="0" u="none" strike="noStrike" kern="1200" cap="none" spc="0" normalizeH="0" baseline="0" noProof="0" dirty="0">
                <a:ln>
                  <a:noFill/>
                </a:ln>
                <a:effectLst/>
                <a:uLnTx/>
                <a:uFillTx/>
                <a:latin typeface="Arial" charset="0"/>
                <a:ea typeface="新細明體" charset="0"/>
                <a:cs typeface="Arial"/>
              </a:rPr>
              <a:t>0</a:t>
            </a:r>
            <a:endParaRPr kumimoji="0" lang="en-US" sz="16600" b="1" i="0" u="none" strike="noStrike" kern="1200" cap="none" spc="0" normalizeH="0" baseline="0" noProof="0" dirty="0">
              <a:ln>
                <a:noFill/>
              </a:ln>
              <a:effectLst/>
              <a:uLnTx/>
              <a:uFillTx/>
              <a:latin typeface="Arial" charset="0"/>
              <a:ea typeface="新細明體" charset="0"/>
              <a:cs typeface="Arial"/>
            </a:endParaRPr>
          </a:p>
        </p:txBody>
      </p:sp>
      <p:sp>
        <p:nvSpPr>
          <p:cNvPr id="18" name="Title 1"/>
          <p:cNvSpPr txBox="1">
            <a:spLocks/>
          </p:cNvSpPr>
          <p:nvPr/>
        </p:nvSpPr>
        <p:spPr bwMode="auto">
          <a:xfrm rot="20867749">
            <a:off x="2666715" y="2388893"/>
            <a:ext cx="3252988" cy="139734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600" b="1" i="0" u="none" strike="noStrike" kern="1200" cap="none" spc="0" normalizeH="0" baseline="0" noProof="0" dirty="0">
                <a:ln>
                  <a:noFill/>
                </a:ln>
                <a:solidFill>
                  <a:srgbClr val="FFFFFF"/>
                </a:solidFill>
                <a:effectLst/>
                <a:uLnTx/>
                <a:uFillTx/>
                <a:latin typeface="Arial" charset="0"/>
                <a:ea typeface="新細明體" charset="0"/>
                <a:cs typeface="Arial"/>
              </a:rPr>
              <a:t>5</a:t>
            </a:r>
            <a:r>
              <a:rPr kumimoji="0" lang="ar-JO" sz="16600" b="1" i="0" u="none" strike="noStrike" kern="1200" cap="none" spc="0" normalizeH="0" baseline="0" noProof="0" dirty="0">
                <a:ln>
                  <a:noFill/>
                </a:ln>
                <a:solidFill>
                  <a:srgbClr val="CCFF33"/>
                </a:solidFill>
                <a:effectLst/>
                <a:uLnTx/>
                <a:uFillTx/>
                <a:latin typeface="Arial" charset="0"/>
                <a:ea typeface="新細明體" charset="0"/>
                <a:cs typeface="Arial"/>
              </a:rPr>
              <a:t>0</a:t>
            </a:r>
            <a:endParaRPr kumimoji="0" lang="en-US" sz="16600" b="1" i="0" u="none" strike="noStrike" kern="1200" cap="none" spc="0" normalizeH="0" baseline="0" noProof="0" dirty="0">
              <a:ln>
                <a:noFill/>
              </a:ln>
              <a:solidFill>
                <a:srgbClr val="CCFF33"/>
              </a:solidFill>
              <a:effectLst/>
              <a:uLnTx/>
              <a:uFillTx/>
              <a:latin typeface="Arial" charset="0"/>
              <a:ea typeface="新細明體" charset="0"/>
              <a:cs typeface="Arial"/>
            </a:endParaRPr>
          </a:p>
        </p:txBody>
      </p:sp>
      <p:sp>
        <p:nvSpPr>
          <p:cNvPr id="697345" name="Title 1"/>
          <p:cNvSpPr>
            <a:spLocks noGrp="1"/>
          </p:cNvSpPr>
          <p:nvPr>
            <p:ph type="title"/>
          </p:nvPr>
        </p:nvSpPr>
        <p:spPr>
          <a:xfrm>
            <a:off x="0" y="1"/>
            <a:ext cx="9144000" cy="620687"/>
          </a:xfrm>
          <a:solidFill>
            <a:schemeClr val="tx1"/>
          </a:solidFill>
        </p:spPr>
        <p:txBody>
          <a:bodyPr/>
          <a:lstStyle/>
          <a:p>
            <a:pPr algn="ctr"/>
            <a:r>
              <a:rPr lang="ar-JO" sz="3600" b="1" dirty="0">
                <a:solidFill>
                  <a:srgbClr val="FFFFFF"/>
                </a:solidFill>
                <a:effectLst/>
                <a:latin typeface="Arial" charset="0"/>
                <a:ea typeface="新細明體" charset="0"/>
              </a:rPr>
              <a:t>كانت سنة 2017 ذات أهمية في إسرائيل</a:t>
            </a:r>
            <a:endParaRPr lang="en-US" sz="3600" b="1" dirty="0">
              <a:solidFill>
                <a:srgbClr val="FFFFFF"/>
              </a:solidFill>
              <a:effectLst/>
              <a:latin typeface="Arial" charset="0"/>
              <a:ea typeface="新細明體" charset="0"/>
            </a:endParaRPr>
          </a:p>
        </p:txBody>
      </p:sp>
    </p:spTree>
    <p:extLst>
      <p:ext uri="{BB962C8B-B14F-4D97-AF65-F5344CB8AC3E}">
        <p14:creationId xmlns:p14="http://schemas.microsoft.com/office/powerpoint/2010/main" val="4213523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5" descr="TheodorHerz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134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Rectangle 3"/>
          <p:cNvSpPr>
            <a:spLocks noGrp="1" noChangeArrowheads="1"/>
          </p:cNvSpPr>
          <p:nvPr>
            <p:ph type="ctrTitle"/>
          </p:nvPr>
        </p:nvSpPr>
        <p:spPr>
          <a:xfrm>
            <a:off x="5334000" y="76200"/>
            <a:ext cx="3810000" cy="2133600"/>
          </a:xfrm>
          <a:effectLst>
            <a:outerShdw blurRad="63500" dist="107763" dir="8100000" algn="ctr" rotWithShape="0">
              <a:schemeClr val="bg1">
                <a:alpha val="74998"/>
              </a:schemeClr>
            </a:outerShdw>
          </a:effectLst>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ثيودور        هرتزل</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8611" name="Rectangle 4"/>
          <p:cNvSpPr>
            <a:spLocks noGrp="1" noChangeArrowheads="1"/>
          </p:cNvSpPr>
          <p:nvPr>
            <p:ph type="subTitle" idx="1"/>
          </p:nvPr>
        </p:nvSpPr>
        <p:spPr>
          <a:xfrm>
            <a:off x="5715000" y="3141663"/>
            <a:ext cx="3429000" cy="3889375"/>
          </a:xfrm>
        </p:spPr>
        <p:txBody>
          <a:bodyPr/>
          <a:lstStyle/>
          <a:p>
            <a:pPr eaLnBrk="1" hangingPunct="1"/>
            <a:r>
              <a:rPr lang="ar-JO" sz="4400" b="1" i="1" dirty="0">
                <a:solidFill>
                  <a:schemeClr val="tx1"/>
                </a:solidFill>
                <a:latin typeface="Arial" panose="020B0604020202020204" pitchFamily="34" charset="0"/>
                <a:ea typeface="ＭＳ Ｐゴシック" charset="0"/>
                <a:cs typeface="Arial" panose="020B0604020202020204" pitchFamily="34" charset="0"/>
              </a:rPr>
              <a:t>مؤتمر  الصهيونية الأول 1897</a:t>
            </a:r>
          </a:p>
          <a:p>
            <a:pPr eaLnBrk="1" hangingPunct="1"/>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9664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5541" name="Text Box 5"/>
          <p:cNvSpPr txBox="1">
            <a:spLocks noChangeArrowheads="1"/>
          </p:cNvSpPr>
          <p:nvPr/>
        </p:nvSpPr>
        <p:spPr bwMode="auto">
          <a:xfrm>
            <a:off x="1619672" y="614015"/>
            <a:ext cx="4681538" cy="366713"/>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www.bibleweb.org/ MEastStudies/Sem3.htm</a:t>
            </a:r>
          </a:p>
        </p:txBody>
      </p:sp>
      <p:sp>
        <p:nvSpPr>
          <p:cNvPr id="40962" name="Rectangle 2"/>
          <p:cNvSpPr>
            <a:spLocks noGrp="1" noChangeArrowheads="1"/>
          </p:cNvSpPr>
          <p:nvPr>
            <p:ph type="ctrTitle"/>
          </p:nvPr>
        </p:nvSpPr>
        <p:spPr>
          <a:xfrm>
            <a:off x="0" y="-15329"/>
            <a:ext cx="9144000" cy="708025"/>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ar-JO" sz="3600" b="1" dirty="0">
                <a:solidFill>
                  <a:schemeClr val="bg1"/>
                </a:solidFill>
                <a:latin typeface="Arial" panose="020B0604020202020204" pitchFamily="34" charset="0"/>
                <a:ea typeface="ＭＳ Ｐゴシック" charset="0"/>
                <a:cs typeface="Arial" panose="020B0604020202020204" pitchFamily="34" charset="0"/>
              </a:rPr>
              <a:t>رجوع اليهود في القرن العشرون</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5539" name="Rectangle 3"/>
          <p:cNvSpPr>
            <a:spLocks noGrp="1" noChangeArrowheads="1"/>
          </p:cNvSpPr>
          <p:nvPr>
            <p:ph type="subTitle" idx="1"/>
          </p:nvPr>
        </p:nvSpPr>
        <p:spPr>
          <a:xfrm>
            <a:off x="76200" y="4114800"/>
            <a:ext cx="5105400" cy="381000"/>
          </a:xfrm>
        </p:spPr>
        <p:txBody>
          <a:bodyPr/>
          <a:lstStyle/>
          <a:p>
            <a:pPr eaLnBrk="1" hangingPunct="1">
              <a:lnSpc>
                <a:spcPct val="90000"/>
              </a:lnSpc>
            </a:pPr>
            <a:endParaRPr lang="en-US" sz="2000">
              <a:latin typeface="Arial" panose="020B0604020202020204" pitchFamily="34" charset="0"/>
              <a:ea typeface="ＭＳ Ｐゴシック" charset="0"/>
              <a:cs typeface="Arial" panose="020B0604020202020204" pitchFamily="34" charset="0"/>
            </a:endParaRPr>
          </a:p>
        </p:txBody>
      </p:sp>
      <p:sp>
        <p:nvSpPr>
          <p:cNvPr id="40967" name="Text Box 7"/>
          <p:cNvSpPr txBox="1">
            <a:spLocks noChangeArrowheads="1"/>
          </p:cNvSpPr>
          <p:nvPr/>
        </p:nvSpPr>
        <p:spPr bwMode="auto">
          <a:xfrm>
            <a:off x="8257820" y="0"/>
            <a:ext cx="904415"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195ب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2"/>
          <p:cNvGrpSpPr/>
          <p:nvPr/>
        </p:nvGrpSpPr>
        <p:grpSpPr>
          <a:xfrm>
            <a:off x="4857" y="908719"/>
            <a:ext cx="8167543" cy="5976207"/>
            <a:chOff x="4857" y="908719"/>
            <a:chExt cx="8167543" cy="5976207"/>
          </a:xfrm>
        </p:grpSpPr>
        <p:pic>
          <p:nvPicPr>
            <p:cNvPr id="7055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 y="908719"/>
              <a:ext cx="8167543" cy="5976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755576" y="1340768"/>
              <a:ext cx="424847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0" name="Rectangle 9"/>
            <p:cNvSpPr/>
            <p:nvPr/>
          </p:nvSpPr>
          <p:spPr bwMode="auto">
            <a:xfrm>
              <a:off x="107504" y="980728"/>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Rectangle 10"/>
            <p:cNvSpPr/>
            <p:nvPr/>
          </p:nvSpPr>
          <p:spPr bwMode="auto">
            <a:xfrm>
              <a:off x="2843808" y="2060848"/>
              <a:ext cx="273630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grpSp>
      <p:sp>
        <p:nvSpPr>
          <p:cNvPr id="8" name="Rectangle 2"/>
          <p:cNvSpPr txBox="1">
            <a:spLocks noChangeArrowheads="1"/>
          </p:cNvSpPr>
          <p:nvPr/>
        </p:nvSpPr>
        <p:spPr bwMode="auto">
          <a:xfrm>
            <a:off x="107504" y="908720"/>
            <a:ext cx="1584176"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الملايين</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2843808" y="1916832"/>
            <a:ext cx="1584176"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المجموع</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2843808" y="2276872"/>
            <a:ext cx="1584176"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971600" y="1340768"/>
            <a:ext cx="5040560" cy="708025"/>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نمو التعداد السكان في أورشليم</a:t>
            </a:r>
            <a:endPar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1916-1986</a:t>
            </a:r>
            <a:endParaRPr kumimoji="0" lang="en-US" sz="1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96012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2" descr="w041"/>
          <p:cNvPicPr>
            <a:picLocks noChangeAspect="1" noChangeArrowheads="1"/>
          </p:cNvPicPr>
          <p:nvPr/>
        </p:nvPicPr>
        <p:blipFill>
          <a:blip r:embed="rId3" cstate="screen">
            <a:extLst>
              <a:ext uri="{28A0092B-C50C-407E-A947-70E740481C1C}">
                <a14:useLocalDpi xmlns:a14="http://schemas.microsoft.com/office/drawing/2010/main"/>
              </a:ext>
            </a:extLst>
          </a:blip>
          <a:srcRect t="-1276"/>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7586" name="Rectangle 3"/>
          <p:cNvSpPr>
            <a:spLocks noGrp="1" noChangeArrowheads="1"/>
          </p:cNvSpPr>
          <p:nvPr>
            <p:ph type="title"/>
          </p:nvPr>
        </p:nvSpPr>
        <p:spPr>
          <a:xfrm>
            <a:off x="381000" y="152400"/>
            <a:ext cx="8458200" cy="685800"/>
          </a:xfrm>
          <a:solidFill>
            <a:schemeClr val="tx1"/>
          </a:solidFill>
        </p:spPr>
        <p:txBody>
          <a:bodyPr/>
          <a:lstStyle/>
          <a:p>
            <a:pPr eaLnBrk="1" hangingPunct="1"/>
            <a:r>
              <a:rPr lang="ar-JO" sz="3600" dirty="0">
                <a:solidFill>
                  <a:schemeClr val="bg1"/>
                </a:solidFill>
                <a:latin typeface="Arial" panose="020B0604020202020204" pitchFamily="34" charset="0"/>
                <a:ea typeface="ＭＳ Ｐゴシック" charset="0"/>
                <a:cs typeface="Arial" panose="020B0604020202020204" pitchFamily="34" charset="0"/>
              </a:rPr>
              <a:t>التعداد السكاني لليهود في العالم أجمع في 1997</a:t>
            </a:r>
            <a:endParaRPr lang="en-US" sz="36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7587" name="Rectangle 4"/>
          <p:cNvSpPr>
            <a:spLocks noGrp="1" noChangeArrowheads="1"/>
          </p:cNvSpPr>
          <p:nvPr>
            <p:ph type="body" idx="1"/>
          </p:nvPr>
        </p:nvSpPr>
        <p:spPr>
          <a:xfrm>
            <a:off x="0" y="2819400"/>
            <a:ext cx="1828800" cy="3048000"/>
          </a:xfrm>
        </p:spPr>
        <p:txBody>
          <a:bodyPr/>
          <a:lstStyle/>
          <a:p>
            <a:pPr algn="r" rtl="1" eaLnBrk="1" hangingPunct="1">
              <a:lnSpc>
                <a:spcPct val="90000"/>
              </a:lnSpc>
            </a:pPr>
            <a:r>
              <a:rPr lang="ar-JO" sz="2400" b="1" dirty="0">
                <a:latin typeface="Arial" panose="020B0604020202020204" pitchFamily="34" charset="0"/>
                <a:ea typeface="ＭＳ Ｐゴシック" charset="0"/>
                <a:cs typeface="Arial" panose="020B0604020202020204" pitchFamily="34" charset="0"/>
              </a:rPr>
              <a:t>لاحظ أن معظم اليهود لم يعودوا بعد إلى إسرائيل</a:t>
            </a:r>
            <a:endParaRPr lang="en-US" sz="2400" b="1" dirty="0">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3635896" y="4365104"/>
            <a:ext cx="3024336" cy="2340523"/>
            <a:chOff x="3635896" y="4365104"/>
            <a:chExt cx="3024336" cy="2340523"/>
          </a:xfrm>
        </p:grpSpPr>
        <p:sp>
          <p:nvSpPr>
            <p:cNvPr id="7" name="Rectangle 6"/>
            <p:cNvSpPr/>
            <p:nvPr/>
          </p:nvSpPr>
          <p:spPr bwMode="auto">
            <a:xfrm>
              <a:off x="4788024" y="4869160"/>
              <a:ext cx="1080120" cy="360040"/>
            </a:xfrm>
            <a:prstGeom prst="rect">
              <a:avLst/>
            </a:prstGeom>
            <a:solidFill>
              <a:srgbClr val="94BE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8" name="Rectangle 7"/>
            <p:cNvSpPr/>
            <p:nvPr/>
          </p:nvSpPr>
          <p:spPr bwMode="auto">
            <a:xfrm>
              <a:off x="5364088" y="6093296"/>
              <a:ext cx="504056" cy="360040"/>
            </a:xfrm>
            <a:prstGeom prst="rect">
              <a:avLst/>
            </a:prstGeom>
            <a:solidFill>
              <a:srgbClr val="91C03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2" name="Rectangle 1"/>
            <p:cNvSpPr/>
            <p:nvPr/>
          </p:nvSpPr>
          <p:spPr bwMode="auto">
            <a:xfrm>
              <a:off x="6156176" y="5445224"/>
              <a:ext cx="504056" cy="360040"/>
            </a:xfrm>
            <a:prstGeom prst="rect">
              <a:avLst/>
            </a:prstGeom>
            <a:solidFill>
              <a:srgbClr val="FEFE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2" name="Rectangle 11"/>
            <p:cNvSpPr/>
            <p:nvPr/>
          </p:nvSpPr>
          <p:spPr bwMode="auto">
            <a:xfrm>
              <a:off x="3635896" y="4365104"/>
              <a:ext cx="1152128" cy="360040"/>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8" name="Rectangle 17"/>
            <p:cNvSpPr/>
            <p:nvPr/>
          </p:nvSpPr>
          <p:spPr bwMode="auto">
            <a:xfrm>
              <a:off x="3779912" y="5301208"/>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9" name="Rectangle 18"/>
            <p:cNvSpPr/>
            <p:nvPr/>
          </p:nvSpPr>
          <p:spPr bwMode="auto">
            <a:xfrm rot="20189638">
              <a:off x="3925500" y="5841531"/>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grpSp>
      <p:sp>
        <p:nvSpPr>
          <p:cNvPr id="5" name="Rectangle 2"/>
          <p:cNvSpPr txBox="1">
            <a:spLocks noChangeArrowheads="1"/>
          </p:cNvSpPr>
          <p:nvPr/>
        </p:nvSpPr>
        <p:spPr bwMode="auto">
          <a:xfrm>
            <a:off x="6012160" y="5301208"/>
            <a:ext cx="720080"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 29%</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932040" y="4653136"/>
            <a:ext cx="1080120"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شمال أمريكا 38%</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5292080" y="6021288"/>
            <a:ext cx="720080"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أوروبا 4ر18%</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635896" y="4437112"/>
            <a:ext cx="1224136"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200" b="1" dirty="0">
                <a:solidFill>
                  <a:srgbClr val="000000"/>
                </a:solidFill>
                <a:latin typeface="Arial" panose="020B0604020202020204" pitchFamily="34" charset="0"/>
                <a:ea typeface="ＭＳ Ｐゴシック" charset="0"/>
                <a:cs typeface="Arial" panose="020B0604020202020204" pitchFamily="34" charset="0"/>
              </a:rPr>
              <a:t>8ر15 مليون يهودي في 1997</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419872" y="5373216"/>
            <a:ext cx="1224136" cy="21602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أوقيانوسيا 8ر0%</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3347864" y="5625244"/>
            <a:ext cx="1224136" cy="21602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إفريقيا 8ر1%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3419872" y="5877272"/>
            <a:ext cx="1224136" cy="21602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روسيا 4ر4%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2"/>
          <p:cNvSpPr txBox="1">
            <a:spLocks noChangeArrowheads="1"/>
          </p:cNvSpPr>
          <p:nvPr/>
        </p:nvSpPr>
        <p:spPr bwMode="auto">
          <a:xfrm>
            <a:off x="3347864" y="6309320"/>
            <a:ext cx="1440160" cy="21602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1200" b="1" dirty="0">
                <a:solidFill>
                  <a:srgbClr val="000000"/>
                </a:solidFill>
                <a:latin typeface="Arial" panose="020B0604020202020204" pitchFamily="34" charset="0"/>
                <a:ea typeface="ＭＳ Ｐゴシック" charset="0"/>
                <a:cs typeface="Arial" panose="020B0604020202020204" pitchFamily="34" charset="0"/>
              </a:rPr>
              <a:t>جنوب أمريكا 6ر7%</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8559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04"/>
          <a:stretch/>
        </p:blipFill>
        <p:spPr>
          <a:xfrm>
            <a:off x="0" y="615010"/>
            <a:ext cx="9144000" cy="6231043"/>
          </a:xfrm>
          <a:prstGeom prst="rect">
            <a:avLst/>
          </a:prstGeom>
        </p:spPr>
      </p:pic>
      <p:sp>
        <p:nvSpPr>
          <p:cNvPr id="707586" name="Rectangle 3"/>
          <p:cNvSpPr>
            <a:spLocks noGrp="1" noChangeArrowheads="1"/>
          </p:cNvSpPr>
          <p:nvPr>
            <p:ph type="title"/>
          </p:nvPr>
        </p:nvSpPr>
        <p:spPr>
          <a:xfrm>
            <a:off x="381000" y="44624"/>
            <a:ext cx="8458200" cy="685800"/>
          </a:xfrm>
          <a:solidFill>
            <a:schemeClr val="tx1"/>
          </a:solidFill>
        </p:spPr>
        <p:txBody>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التعداد السكاني لليهود في العالم أجمع في 2016</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7587" name="Rectangle 4"/>
          <p:cNvSpPr>
            <a:spLocks noGrp="1" noChangeArrowheads="1"/>
          </p:cNvSpPr>
          <p:nvPr>
            <p:ph type="body" idx="1"/>
          </p:nvPr>
        </p:nvSpPr>
        <p:spPr>
          <a:xfrm>
            <a:off x="0" y="5949280"/>
            <a:ext cx="9144000" cy="293710"/>
          </a:xfrm>
        </p:spPr>
        <p:txBody>
          <a:bodyPr/>
          <a:lstStyle/>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لاحظ أن معظم اليهود لا زالوا خارج إسرائيل</a:t>
            </a:r>
            <a:endParaRPr lang="en-US" sz="2400" b="1" dirty="0">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6156176" y="836712"/>
            <a:ext cx="2988000" cy="1043995"/>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83%</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يعيشون في إسرائيل والولايات المتحدة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836712"/>
            <a:ext cx="2988000" cy="1043995"/>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355600" marR="0" lvl="0" indent="0"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التعداد السكاني اليهودي</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lang="ar-JO" sz="1200" b="1" dirty="0">
                <a:solidFill>
                  <a:srgbClr val="FFFFFF"/>
                </a:solidFill>
                <a:latin typeface="Arial" panose="020B0604020202020204" pitchFamily="34" charset="0"/>
                <a:ea typeface="ＭＳ Ｐゴシック" charset="0"/>
                <a:cs typeface="Arial" panose="020B0604020202020204" pitchFamily="34" charset="0"/>
              </a:rPr>
              <a:t>في كل بلد</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078088" y="836712"/>
            <a:ext cx="2988000" cy="1043995"/>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538163" marR="0" lvl="0" indent="0"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14500000</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المجموع العالمي</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37813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25975" y="76200"/>
            <a:ext cx="4267200" cy="44958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حتى يعودوا إلى أرض إسرائيل على اليهود أن يصيروا أمة مرة ثانية (1948)</a:t>
            </a:r>
            <a:endParaRPr lang="en-US" sz="3600" b="1" dirty="0">
              <a:latin typeface="Arial" panose="020B0604020202020204" pitchFamily="34" charset="0"/>
              <a:ea typeface="ＭＳ Ｐゴシック" charset="0"/>
              <a:cs typeface="Arial" panose="020B0604020202020204" pitchFamily="34" charset="0"/>
            </a:endParaRPr>
          </a:p>
        </p:txBody>
      </p:sp>
      <p:pic>
        <p:nvPicPr>
          <p:cNvPr id="7096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33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95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476251" y="7938"/>
            <a:ext cx="939800" cy="1720850"/>
            <a:chOff x="300" y="5"/>
            <a:chExt cx="592" cy="1084"/>
          </a:xfrm>
        </p:grpSpPr>
        <p:sp>
          <p:nvSpPr>
            <p:cNvPr id="745508" name="Rectangle 36"/>
            <p:cNvSpPr>
              <a:spLocks noChangeArrowheads="1"/>
            </p:cNvSpPr>
            <p:nvPr/>
          </p:nvSpPr>
          <p:spPr bwMode="auto">
            <a:xfrm>
              <a:off x="300" y="5"/>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6812"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L - S - B</a:t>
            </a:r>
          </a:p>
        </p:txBody>
      </p:sp>
      <p:sp>
        <p:nvSpPr>
          <p:cNvPr id="76813" name="Rectangle 20"/>
          <p:cNvSpPr>
            <a:spLocks noChangeArrowheads="1"/>
          </p:cNvSpPr>
          <p:nvPr/>
        </p:nvSpPr>
        <p:spPr bwMode="auto">
          <a:xfrm>
            <a:off x="8175625" y="3654425"/>
            <a:ext cx="7277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CALL</a:t>
            </a:r>
          </a:p>
        </p:txBody>
      </p:sp>
      <p:sp>
        <p:nvSpPr>
          <p:cNvPr id="76814" name="Rectangle 21"/>
          <p:cNvSpPr>
            <a:spLocks noChangeArrowheads="1"/>
          </p:cNvSpPr>
          <p:nvPr/>
        </p:nvSpPr>
        <p:spPr bwMode="auto">
          <a:xfrm>
            <a:off x="8004175" y="3432175"/>
            <a:ext cx="7790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ABRAHAM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6818"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قارن الجغرافيا</a:t>
            </a:r>
            <a:endPar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محمد مقابل إسحق</a:t>
            </a:r>
            <a:endPar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45505" name="Rectangle 3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35</a:t>
            </a:r>
          </a:p>
        </p:txBody>
      </p:sp>
      <p:sp>
        <p:nvSpPr>
          <p:cNvPr id="76824" name="Text Box 34"/>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Tree>
    <p:extLst>
      <p:ext uri="{BB962C8B-B14F-4D97-AF65-F5344CB8AC3E}">
        <p14:creationId xmlns:p14="http://schemas.microsoft.com/office/powerpoint/2010/main" val="49131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34988"/>
            <a:ext cx="9144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استردت إسرائيل الحدود القديمة على مراحل (1947-2005)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6463" y="6597650"/>
            <a:ext cx="4449762"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charset="0"/>
                <a:ea typeface="ＭＳ Ｐゴシック" charset="0"/>
              </a:rPr>
              <a:t>http://kmhouseindia.blogspot.com/2012/11/palestinian-statehood-bid.html</a:t>
            </a:r>
          </a:p>
        </p:txBody>
      </p:sp>
    </p:spTree>
    <p:extLst>
      <p:ext uri="{BB962C8B-B14F-4D97-AF65-F5344CB8AC3E}">
        <p14:creationId xmlns:p14="http://schemas.microsoft.com/office/powerpoint/2010/main" val="40149946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2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استردت إسرائيل الحدود القديمة على مراحل (1946-2000)</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http://tema1tema.blogspot.com/2011/05/stop-israeli-war-crimes-yells-woman-at.html</a:t>
            </a:r>
          </a:p>
        </p:txBody>
      </p:sp>
    </p:spTree>
    <p:extLst>
      <p:ext uri="{BB962C8B-B14F-4D97-AF65-F5344CB8AC3E}">
        <p14:creationId xmlns:p14="http://schemas.microsoft.com/office/powerpoint/2010/main" val="3825194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5211763"/>
          </a:xfrm>
        </p:spPr>
        <p:txBody>
          <a:bodyPr anchor="t"/>
          <a:lstStyle/>
          <a:p>
            <a:pPr eaLnBrk="1" hangingPunct="1">
              <a:defRPr/>
            </a:pPr>
            <a:r>
              <a:rPr lang="ar-JO" sz="3600" dirty="0"/>
              <a:t>احتاج اليهود أيضاً إلى استعادة أورشليم وهذا ما حدث في حرب الأيام الستة (1967)</a:t>
            </a:r>
            <a:endParaRPr lang="en-US" sz="3600" dirty="0"/>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107950" y="-963613"/>
            <a:ext cx="57912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5867400" y="6181725"/>
            <a:ext cx="3168650" cy="63182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Foundation for Middle East Peace</a:t>
            </a:r>
          </a:p>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(March 2002)</a:t>
            </a:r>
          </a:p>
        </p:txBody>
      </p:sp>
    </p:spTree>
    <p:extLst>
      <p:ext uri="{BB962C8B-B14F-4D97-AF65-F5344CB8AC3E}">
        <p14:creationId xmlns:p14="http://schemas.microsoft.com/office/powerpoint/2010/main" val="965533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5" name="Picture 3" descr="Jewish Populations 1948-201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2550"/>
            <a:ext cx="9144000" cy="677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26" name="Title 1"/>
          <p:cNvSpPr txBox="1">
            <a:spLocks/>
          </p:cNvSpPr>
          <p:nvPr/>
        </p:nvSpPr>
        <p:spPr bwMode="auto">
          <a:xfrm>
            <a:off x="323850" y="5373688"/>
            <a:ext cx="647700"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27" name="Title 1"/>
          <p:cNvSpPr txBox="1">
            <a:spLocks/>
          </p:cNvSpPr>
          <p:nvPr/>
        </p:nvSpPr>
        <p:spPr bwMode="auto">
          <a:xfrm rot="-5400000">
            <a:off x="-2939256" y="3523456"/>
            <a:ext cx="6237287" cy="43180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الملايين</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28" name="Title 1"/>
          <p:cNvSpPr txBox="1">
            <a:spLocks/>
          </p:cNvSpPr>
          <p:nvPr/>
        </p:nvSpPr>
        <p:spPr bwMode="auto">
          <a:xfrm>
            <a:off x="323850" y="4568825"/>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4</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29" name="Title 1"/>
          <p:cNvSpPr txBox="1">
            <a:spLocks/>
          </p:cNvSpPr>
          <p:nvPr/>
        </p:nvSpPr>
        <p:spPr bwMode="auto">
          <a:xfrm>
            <a:off x="323850" y="3765550"/>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6</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30" name="Title 1"/>
          <p:cNvSpPr txBox="1">
            <a:spLocks/>
          </p:cNvSpPr>
          <p:nvPr/>
        </p:nvSpPr>
        <p:spPr bwMode="auto">
          <a:xfrm>
            <a:off x="323850" y="2960688"/>
            <a:ext cx="647700"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8</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31" name="Title 1"/>
          <p:cNvSpPr txBox="1">
            <a:spLocks/>
          </p:cNvSpPr>
          <p:nvPr/>
        </p:nvSpPr>
        <p:spPr bwMode="auto">
          <a:xfrm>
            <a:off x="323850" y="2157413"/>
            <a:ext cx="647700"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10</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32" name="Title 1"/>
          <p:cNvSpPr txBox="1">
            <a:spLocks/>
          </p:cNvSpPr>
          <p:nvPr/>
        </p:nvSpPr>
        <p:spPr bwMode="auto">
          <a:xfrm>
            <a:off x="323850" y="1352550"/>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12</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33" name="Title 1"/>
          <p:cNvSpPr txBox="1">
            <a:spLocks/>
          </p:cNvSpPr>
          <p:nvPr/>
        </p:nvSpPr>
        <p:spPr bwMode="auto">
          <a:xfrm>
            <a:off x="323850" y="549275"/>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14</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34" name="Title 1"/>
          <p:cNvSpPr>
            <a:spLocks noGrp="1"/>
          </p:cNvSpPr>
          <p:nvPr>
            <p:ph type="title"/>
          </p:nvPr>
        </p:nvSpPr>
        <p:spPr>
          <a:xfrm>
            <a:off x="-6350" y="12700"/>
            <a:ext cx="9150350" cy="649288"/>
          </a:xfrm>
          <a:solidFill>
            <a:schemeClr val="tx1"/>
          </a:solidFill>
        </p:spPr>
        <p:txBody>
          <a:bodyPr/>
          <a:lstStyle/>
          <a:p>
            <a:r>
              <a:rPr lang="ar-JO" sz="2800" b="1" dirty="0">
                <a:latin typeface="Arial" charset="0"/>
                <a:ea typeface="ＭＳ Ｐゴシック" charset="0"/>
              </a:rPr>
              <a:t>السكان اليهود حسب المناطق الرئيسية (1948-2012)</a:t>
            </a:r>
            <a:endParaRPr lang="en-US" sz="2800" b="1" dirty="0">
              <a:latin typeface="Arial" charset="0"/>
              <a:ea typeface="ＭＳ Ｐゴシック" charset="0"/>
            </a:endParaRPr>
          </a:p>
        </p:txBody>
      </p:sp>
      <p:sp>
        <p:nvSpPr>
          <p:cNvPr id="717835" name="Title 1"/>
          <p:cNvSpPr txBox="1">
            <a:spLocks/>
          </p:cNvSpPr>
          <p:nvPr/>
        </p:nvSpPr>
        <p:spPr bwMode="auto">
          <a:xfrm>
            <a:off x="323850" y="6092825"/>
            <a:ext cx="647700" cy="576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0</a:t>
            </a:r>
            <a:endParaRPr kumimoji="0" lang="en-US" sz="2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36" name="Title 1"/>
          <p:cNvSpPr txBox="1">
            <a:spLocks/>
          </p:cNvSpPr>
          <p:nvPr/>
        </p:nvSpPr>
        <p:spPr bwMode="auto">
          <a:xfrm>
            <a:off x="1187450" y="6473825"/>
            <a:ext cx="1152525"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1948</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37" name="Title 1"/>
          <p:cNvSpPr txBox="1">
            <a:spLocks/>
          </p:cNvSpPr>
          <p:nvPr/>
        </p:nvSpPr>
        <p:spPr bwMode="auto">
          <a:xfrm>
            <a:off x="3311525" y="6473825"/>
            <a:ext cx="1152525"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1970</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38" name="Title 1"/>
          <p:cNvSpPr txBox="1">
            <a:spLocks/>
          </p:cNvSpPr>
          <p:nvPr/>
        </p:nvSpPr>
        <p:spPr bwMode="auto">
          <a:xfrm>
            <a:off x="5435600" y="6473825"/>
            <a:ext cx="1152525"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2012</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39" name="Title 1"/>
          <p:cNvSpPr txBox="1">
            <a:spLocks/>
          </p:cNvSpPr>
          <p:nvPr/>
        </p:nvSpPr>
        <p:spPr bwMode="auto">
          <a:xfrm>
            <a:off x="7164388" y="609282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إسرائيل</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40" name="Title 1"/>
          <p:cNvSpPr txBox="1">
            <a:spLocks/>
          </p:cNvSpPr>
          <p:nvPr/>
        </p:nvSpPr>
        <p:spPr bwMode="auto">
          <a:xfrm>
            <a:off x="7164388" y="555307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غرب أوروبا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41" name="Title 1"/>
          <p:cNvSpPr txBox="1">
            <a:spLocks/>
          </p:cNvSpPr>
          <p:nvPr/>
        </p:nvSpPr>
        <p:spPr bwMode="auto">
          <a:xfrm>
            <a:off x="7164388" y="501332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شرق أوروبا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42" name="Title 1"/>
          <p:cNvSpPr txBox="1">
            <a:spLocks/>
          </p:cNvSpPr>
          <p:nvPr/>
        </p:nvSpPr>
        <p:spPr bwMode="auto">
          <a:xfrm>
            <a:off x="7164388" y="4473575"/>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الإتحاد السوفيتي أوروبا</a:t>
            </a:r>
            <a:endParaRPr kumimoji="0" lang="en-US" sz="18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43" name="Title 1"/>
          <p:cNvSpPr txBox="1">
            <a:spLocks/>
          </p:cNvSpPr>
          <p:nvPr/>
        </p:nvSpPr>
        <p:spPr bwMode="auto">
          <a:xfrm>
            <a:off x="7164388" y="3933825"/>
            <a:ext cx="1979612"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الإتحاد السوفيتي آسيا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44" name="Title 1"/>
          <p:cNvSpPr txBox="1">
            <a:spLocks/>
          </p:cNvSpPr>
          <p:nvPr/>
        </p:nvSpPr>
        <p:spPr bwMode="auto">
          <a:xfrm>
            <a:off x="7164388" y="339248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آسيا الآخرى</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45" name="Title 1"/>
          <p:cNvSpPr txBox="1">
            <a:spLocks/>
          </p:cNvSpPr>
          <p:nvPr/>
        </p:nvSpPr>
        <p:spPr bwMode="auto">
          <a:xfrm>
            <a:off x="7164388" y="285273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شمال إفريقيا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46" name="Title 1"/>
          <p:cNvSpPr txBox="1">
            <a:spLocks/>
          </p:cNvSpPr>
          <p:nvPr/>
        </p:nvSpPr>
        <p:spPr bwMode="auto">
          <a:xfrm>
            <a:off x="7164388" y="231298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جنوب إفريقيا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47" name="Title 1"/>
          <p:cNvSpPr txBox="1">
            <a:spLocks/>
          </p:cNvSpPr>
          <p:nvPr/>
        </p:nvSpPr>
        <p:spPr bwMode="auto">
          <a:xfrm>
            <a:off x="7164388" y="1773238"/>
            <a:ext cx="1979612" cy="3603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أمريكا الشمالية</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48" name="Title 1"/>
          <p:cNvSpPr txBox="1">
            <a:spLocks/>
          </p:cNvSpPr>
          <p:nvPr/>
        </p:nvSpPr>
        <p:spPr bwMode="auto">
          <a:xfrm>
            <a:off x="7164388" y="1233488"/>
            <a:ext cx="1979612" cy="358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أمريكا اللاتينية</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17849" name="Title 1"/>
          <p:cNvSpPr txBox="1">
            <a:spLocks/>
          </p:cNvSpPr>
          <p:nvPr/>
        </p:nvSpPr>
        <p:spPr bwMode="auto">
          <a:xfrm>
            <a:off x="7164388" y="692150"/>
            <a:ext cx="1979612"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أوقيانوسيا</a:t>
            </a:r>
            <a:endParaRPr kumimoji="0" lang="en-US" sz="20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30" name="Group 29"/>
          <p:cNvGrpSpPr>
            <a:grpSpLocks/>
          </p:cNvGrpSpPr>
          <p:nvPr/>
        </p:nvGrpSpPr>
        <p:grpSpPr bwMode="auto">
          <a:xfrm>
            <a:off x="971550" y="1844675"/>
            <a:ext cx="2087563" cy="4321175"/>
            <a:chOff x="971600" y="1844824"/>
            <a:chExt cx="2088232" cy="4320480"/>
          </a:xfrm>
        </p:grpSpPr>
        <p:sp>
          <p:nvSpPr>
            <p:cNvPr id="717859"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11      مليون   خارج إسرائيل</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9" name="Right Brace 28"/>
            <p:cNvSpPr/>
            <p:nvPr/>
          </p:nvSpPr>
          <p:spPr bwMode="auto">
            <a:xfrm>
              <a:off x="971600" y="1844824"/>
              <a:ext cx="576448"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grpSp>
        <p:nvGrpSpPr>
          <p:cNvPr id="31" name="Group 30"/>
          <p:cNvGrpSpPr>
            <a:grpSpLocks/>
          </p:cNvGrpSpPr>
          <p:nvPr/>
        </p:nvGrpSpPr>
        <p:grpSpPr bwMode="auto">
          <a:xfrm>
            <a:off x="2987675" y="1341438"/>
            <a:ext cx="2089150" cy="4103687"/>
            <a:chOff x="971600" y="1844824"/>
            <a:chExt cx="2088232" cy="4320480"/>
          </a:xfrm>
        </p:grpSpPr>
        <p:sp>
          <p:nvSpPr>
            <p:cNvPr id="717857"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10     مليون   خارج إسرائيل</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3" name="Right Brace 32"/>
            <p:cNvSpPr/>
            <p:nvPr/>
          </p:nvSpPr>
          <p:spPr bwMode="auto">
            <a:xfrm>
              <a:off x="971600" y="1844824"/>
              <a:ext cx="576010"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grpSp>
        <p:nvGrpSpPr>
          <p:cNvPr id="34" name="Group 33"/>
          <p:cNvGrpSpPr>
            <a:grpSpLocks/>
          </p:cNvGrpSpPr>
          <p:nvPr/>
        </p:nvGrpSpPr>
        <p:grpSpPr bwMode="auto">
          <a:xfrm>
            <a:off x="5219700" y="908050"/>
            <a:ext cx="1800225" cy="3168650"/>
            <a:chOff x="899592" y="1844824"/>
            <a:chExt cx="1800200" cy="4320480"/>
          </a:xfrm>
        </p:grpSpPr>
        <p:sp>
          <p:nvSpPr>
            <p:cNvPr id="717855" name="Title 1"/>
            <p:cNvSpPr txBox="1">
              <a:spLocks/>
            </p:cNvSpPr>
            <p:nvPr/>
          </p:nvSpPr>
          <p:spPr bwMode="auto">
            <a:xfrm>
              <a:off x="1403648" y="2139404"/>
              <a:ext cx="1296144" cy="36331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7     مليون خارج إسرائيل</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6" name="Right Brace 35"/>
            <p:cNvSpPr/>
            <p:nvPr/>
          </p:nvSpPr>
          <p:spPr bwMode="auto">
            <a:xfrm>
              <a:off x="899592" y="1844824"/>
              <a:ext cx="576255"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sp>
        <p:nvSpPr>
          <p:cNvPr id="37" name="Title 1"/>
          <p:cNvSpPr txBox="1">
            <a:spLocks/>
          </p:cNvSpPr>
          <p:nvPr/>
        </p:nvSpPr>
        <p:spPr bwMode="auto">
          <a:xfrm>
            <a:off x="5219700" y="4149725"/>
            <a:ext cx="1584325"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الله          يعيد       شعبه</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17854" name="Title 1"/>
          <p:cNvSpPr txBox="1">
            <a:spLocks/>
          </p:cNvSpPr>
          <p:nvPr/>
        </p:nvSpPr>
        <p:spPr bwMode="auto">
          <a:xfrm>
            <a:off x="7153275" y="6524625"/>
            <a:ext cx="1979613"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 ليسوع</a:t>
            </a:r>
            <a:endParaRPr kumimoji="0" lang="en-US" sz="16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2030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70"/>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glow rad="228600">
              <a:schemeClr val="accent4">
                <a:satMod val="175000"/>
                <a:alpha val="40000"/>
              </a:scheme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ctrTitle"/>
          </p:nvPr>
        </p:nvSpPr>
        <p:spPr>
          <a:xfrm>
            <a:off x="72008" y="8384"/>
            <a:ext cx="6732240" cy="2124472"/>
          </a:xfrm>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ar-JO" b="1"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rPr>
              <a:t>لماذا يصور حزقيال الرجوع الثاني؟</a:t>
            </a:r>
            <a:endParaRPr lang="en-US" sz="4000" dirty="0">
              <a:solidFill>
                <a:srgbClr val="FAFBF9"/>
              </a:solidFill>
              <a:effectLst>
                <a:glow rad="228600">
                  <a:schemeClr val="accent4">
                    <a:satMod val="175000"/>
                    <a:alpha val="77000"/>
                  </a:schemeClr>
                </a:glow>
              </a:effectLst>
              <a:latin typeface="Arial" panose="020B0604020202020204" pitchFamily="34" charset="0"/>
              <a:ea typeface="ＭＳ Ｐゴシック" charset="0"/>
              <a:cs typeface="Arial" panose="020B0604020202020204" pitchFamily="34" charset="0"/>
            </a:endParaRPr>
          </a:p>
        </p:txBody>
      </p:sp>
      <p:sp>
        <p:nvSpPr>
          <p:cNvPr id="45060" name="Rectangle 4"/>
          <p:cNvSpPr>
            <a:spLocks noGrp="1" noChangeArrowheads="1"/>
          </p:cNvSpPr>
          <p:nvPr>
            <p:ph type="subTitle" idx="1"/>
          </p:nvPr>
        </p:nvSpPr>
        <p:spPr>
          <a:xfrm>
            <a:off x="304800" y="2132856"/>
            <a:ext cx="8839200" cy="4725144"/>
          </a:xfrm>
          <a:noFill/>
          <a:ln>
            <a:noFill/>
          </a:ln>
          <a:effectLst/>
        </p:spPr>
        <p:txBody>
          <a:bodyPr vert="horz" wrap="square" lIns="91440" tIns="45720" rIns="91440" bIns="45720" numCol="1" anchor="t" anchorCtr="0" compatLnSpc="1">
            <a:prstTxWarp prst="textNoShape">
              <a:avLst/>
            </a:prstTxWarp>
          </a:bodyPr>
          <a:lstStyle/>
          <a:p>
            <a:pPr algn="r" eaLnBrk="1" hangingPunct="1"/>
            <a:r>
              <a:rPr lang="ar-JO" b="1" dirty="0">
                <a:solidFill>
                  <a:srgbClr val="FAFBF9"/>
                </a:solidFill>
                <a:effectLst>
                  <a:glow rad="228600">
                    <a:schemeClr val="accent4">
                      <a:satMod val="175000"/>
                      <a:alpha val="77000"/>
                    </a:schemeClr>
                  </a:glow>
                </a:effectLst>
                <a:latin typeface="Arial" charset="0"/>
                <a:ea typeface="ＭＳ Ｐゴシック" charset="0"/>
              </a:rPr>
              <a:t>أ. سوف تثق إسرائيل في مسيحها (37: 14)</a:t>
            </a:r>
          </a:p>
          <a:p>
            <a:pPr algn="r" eaLnBrk="1" hangingPunct="1"/>
            <a:r>
              <a:rPr lang="ar-JO" b="1" dirty="0">
                <a:solidFill>
                  <a:srgbClr val="FAFBF9"/>
                </a:solidFill>
                <a:effectLst>
                  <a:glow rad="228600">
                    <a:schemeClr val="accent4">
                      <a:satMod val="175000"/>
                      <a:alpha val="77000"/>
                    </a:schemeClr>
                  </a:glow>
                </a:effectLst>
                <a:latin typeface="Arial" charset="0"/>
                <a:ea typeface="ＭＳ Ｐゴシック" charset="0"/>
              </a:rPr>
              <a:t>ب. إعادة توحيد إسرائيل ويهوذا (37: 15-23)</a:t>
            </a:r>
          </a:p>
          <a:p>
            <a:pPr algn="r" eaLnBrk="1" hangingPunct="1"/>
            <a:r>
              <a:rPr lang="ar-JO" b="1" dirty="0">
                <a:solidFill>
                  <a:srgbClr val="FAFBF9"/>
                </a:solidFill>
                <a:effectLst>
                  <a:glow rad="228600">
                    <a:schemeClr val="accent4">
                      <a:satMod val="175000"/>
                      <a:alpha val="77000"/>
                    </a:schemeClr>
                  </a:glow>
                </a:effectLst>
                <a:latin typeface="Arial" charset="0"/>
                <a:ea typeface="ＭＳ Ｐゴシック" charset="0"/>
              </a:rPr>
              <a:t>ت. سوف يقودهم المسيا (37: 24)</a:t>
            </a:r>
          </a:p>
          <a:p>
            <a:pPr algn="r" eaLnBrk="1" hangingPunct="1"/>
            <a:r>
              <a:rPr lang="ar-JO" b="1" dirty="0">
                <a:solidFill>
                  <a:srgbClr val="FAFBF9"/>
                </a:solidFill>
                <a:effectLst>
                  <a:glow rad="228600">
                    <a:schemeClr val="accent4">
                      <a:satMod val="175000"/>
                      <a:alpha val="77000"/>
                    </a:schemeClr>
                  </a:glow>
                </a:effectLst>
                <a:latin typeface="Arial" charset="0"/>
                <a:ea typeface="ＭＳ Ｐゴシック" charset="0"/>
              </a:rPr>
              <a:t>ث. سوف يملك المسيا للأبد (37: 25)</a:t>
            </a:r>
          </a:p>
          <a:p>
            <a:pPr algn="r" eaLnBrk="1" hangingPunct="1"/>
            <a:r>
              <a:rPr lang="ar-JO" b="1" dirty="0">
                <a:solidFill>
                  <a:srgbClr val="FAFBF9"/>
                </a:solidFill>
                <a:effectLst>
                  <a:glow rad="228600">
                    <a:schemeClr val="accent4">
                      <a:satMod val="175000"/>
                      <a:alpha val="77000"/>
                    </a:schemeClr>
                  </a:glow>
                </a:effectLst>
                <a:latin typeface="Arial" charset="0"/>
                <a:ea typeface="ＭＳ Ｐゴシック" charset="0"/>
              </a:rPr>
              <a:t>ج. هيكل دائم (37: 26ب، 28)</a:t>
            </a:r>
          </a:p>
          <a:p>
            <a:pPr algn="r" eaLnBrk="1" hangingPunct="1"/>
            <a:r>
              <a:rPr lang="ar-JO" b="1" dirty="0">
                <a:solidFill>
                  <a:srgbClr val="FAFBF9"/>
                </a:solidFill>
                <a:effectLst>
                  <a:glow rad="228600">
                    <a:schemeClr val="accent4">
                      <a:satMod val="175000"/>
                      <a:alpha val="77000"/>
                    </a:schemeClr>
                  </a:glow>
                </a:effectLst>
                <a:latin typeface="Arial" charset="0"/>
                <a:ea typeface="ＭＳ Ｐゴシック" charset="0"/>
              </a:rPr>
              <a:t>ح. نبوة ما بعد السبي (زك 10: 9-10)</a:t>
            </a:r>
          </a:p>
          <a:p>
            <a:pPr algn="r" eaLnBrk="1" hangingPunct="1"/>
            <a:r>
              <a:rPr lang="ar-JO" b="1" dirty="0">
                <a:solidFill>
                  <a:srgbClr val="FAFBF9"/>
                </a:solidFill>
                <a:effectLst>
                  <a:glow rad="228600">
                    <a:schemeClr val="accent4">
                      <a:satMod val="175000"/>
                      <a:alpha val="77000"/>
                    </a:schemeClr>
                  </a:glow>
                </a:effectLst>
                <a:latin typeface="Arial" charset="0"/>
                <a:ea typeface="ＭＳ Ｐゴシック" charset="0"/>
              </a:rPr>
              <a:t>خ. إعادة التجمع ثانية (أش 11: 11)</a:t>
            </a:r>
            <a:endParaRPr lang="en-US" b="1" dirty="0">
              <a:solidFill>
                <a:srgbClr val="FAFBF9"/>
              </a:solidFill>
              <a:effectLst>
                <a:glow rad="228600">
                  <a:schemeClr val="accent4">
                    <a:satMod val="175000"/>
                    <a:alpha val="77000"/>
                  </a:schemeClr>
                </a:glow>
              </a:effectLst>
              <a:latin typeface="Arial" charset="0"/>
              <a:ea typeface="ＭＳ Ｐゴシック" charset="0"/>
            </a:endParaRPr>
          </a:p>
        </p:txBody>
      </p:sp>
      <p:sp>
        <p:nvSpPr>
          <p:cNvPr id="45061" name="Text Box 5"/>
          <p:cNvSpPr txBox="1">
            <a:spLocks noChangeArrowheads="1"/>
          </p:cNvSpPr>
          <p:nvPr/>
        </p:nvSpPr>
        <p:spPr bwMode="auto">
          <a:xfrm>
            <a:off x="8077200" y="76200"/>
            <a:ext cx="986167" cy="461665"/>
          </a:xfrm>
          <a:prstGeom prst="rect">
            <a:avLst/>
          </a:prstGeom>
          <a:noFill/>
          <a:ln w="9525">
            <a:noFill/>
            <a:miter lim="800000"/>
            <a:headEnd/>
            <a:tailEnd/>
          </a:ln>
          <a:effectLst>
            <a:glow rad="228600">
              <a:schemeClr val="accent4">
                <a:satMod val="175000"/>
                <a:alpha val="40000"/>
              </a:schemeClr>
            </a:glow>
            <a:outerShdw blurRad="63500" dist="38099" dir="2700000" algn="ctr" rotWithShape="0">
              <a:schemeClr val="bg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glow rad="228600">
                    <a:schemeClr val="accent4">
                      <a:satMod val="175000"/>
                      <a:alpha val="77000"/>
                    </a:schemeClr>
                  </a:glow>
                </a:effectLst>
                <a:uLnTx/>
                <a:uFillTx/>
                <a:latin typeface="Arial" charset="0"/>
                <a:ea typeface="ＭＳ Ｐゴシック" charset="0"/>
              </a:rPr>
              <a:t>33-34</a:t>
            </a:r>
            <a:endParaRPr kumimoji="0" lang="en-US" sz="2400" b="1" u="none" strike="noStrike" kern="1200" cap="none" spc="0" normalizeH="0" baseline="0" noProof="0" dirty="0">
              <a:ln>
                <a:noFill/>
              </a:ln>
              <a:solidFill>
                <a:srgbClr val="FAFBF9"/>
              </a:solidFill>
              <a:effectLst>
                <a:glow rad="228600">
                  <a:schemeClr val="accent4">
                    <a:satMod val="175000"/>
                    <a:alpha val="77000"/>
                  </a:schemeClr>
                </a:glow>
              </a:effectLst>
              <a:uLnTx/>
              <a:uFillTx/>
              <a:latin typeface="Arial" charset="0"/>
              <a:ea typeface="ＭＳ Ｐゴシック" charset="0"/>
            </a:endParaRPr>
          </a:p>
        </p:txBody>
      </p:sp>
    </p:spTree>
    <p:extLst>
      <p:ext uri="{BB962C8B-B14F-4D97-AF65-F5344CB8AC3E}">
        <p14:creationId xmlns:p14="http://schemas.microsoft.com/office/powerpoint/2010/main" val="1686674978"/>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7. الأرض: جامعة وعالمية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6764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2000" cy="6934200"/>
            <a:chOff x="2878" y="0"/>
            <a:chExt cx="2880" cy="4368"/>
          </a:xfrm>
        </p:grpSpPr>
        <p:pic>
          <p:nvPicPr>
            <p:cNvPr id="784392"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4393" name="Rectangle 4"/>
            <p:cNvSpPr>
              <a:spLocks noChangeArrowheads="1"/>
            </p:cNvSpPr>
            <p:nvPr/>
          </p:nvSpPr>
          <p:spPr bwMode="auto">
            <a:xfrm>
              <a:off x="2926" y="576"/>
              <a:ext cx="1394"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000514"/>
                  </a:solidFill>
                  <a:latin typeface="Arial" panose="020B0604020202020204" pitchFamily="34" charset="0"/>
                  <a:ea typeface="ＭＳ Ｐゴシック" charset="0"/>
                  <a:cs typeface="Arial" panose="020B0604020202020204" pitchFamily="34" charset="0"/>
                </a:rPr>
                <a:t>إسرائيل الألفية (حزقيال 47-48)</a:t>
              </a:r>
              <a:endParaRPr kumimoji="0" lang="en-US" sz="28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784394" name="Text Box 5"/>
            <p:cNvSpPr txBox="1">
              <a:spLocks noChangeArrowheads="1"/>
            </p:cNvSpPr>
            <p:nvPr/>
          </p:nvSpPr>
          <p:spPr bwMode="auto">
            <a:xfrm>
              <a:off x="4704" y="0"/>
              <a:ext cx="8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دان</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395" name="Text Box 6"/>
            <p:cNvSpPr txBox="1">
              <a:spLocks noChangeArrowheads="1"/>
            </p:cNvSpPr>
            <p:nvPr/>
          </p:nvSpPr>
          <p:spPr bwMode="auto">
            <a:xfrm>
              <a:off x="4607" y="397"/>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أشير</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396" name="Text Box 7"/>
            <p:cNvSpPr txBox="1">
              <a:spLocks noChangeArrowheads="1"/>
            </p:cNvSpPr>
            <p:nvPr/>
          </p:nvSpPr>
          <p:spPr bwMode="auto">
            <a:xfrm>
              <a:off x="4464" y="79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نفتالي</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397" name="Text Box 8"/>
            <p:cNvSpPr txBox="1">
              <a:spLocks noChangeArrowheads="1"/>
            </p:cNvSpPr>
            <p:nvPr/>
          </p:nvSpPr>
          <p:spPr bwMode="auto">
            <a:xfrm>
              <a:off x="4416" y="1191"/>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منسى</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398" name="Text Box 9"/>
            <p:cNvSpPr txBox="1">
              <a:spLocks noChangeArrowheads="1"/>
            </p:cNvSpPr>
            <p:nvPr/>
          </p:nvSpPr>
          <p:spPr bwMode="auto">
            <a:xfrm>
              <a:off x="4224" y="1589"/>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أفرايم</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399" name="Text Box 10"/>
            <p:cNvSpPr txBox="1">
              <a:spLocks noChangeArrowheads="1"/>
            </p:cNvSpPr>
            <p:nvPr/>
          </p:nvSpPr>
          <p:spPr bwMode="auto">
            <a:xfrm>
              <a:off x="4224" y="198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رأوبين</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400" name="Text Box 11"/>
            <p:cNvSpPr txBox="1">
              <a:spLocks noChangeArrowheads="1"/>
            </p:cNvSpPr>
            <p:nvPr/>
          </p:nvSpPr>
          <p:spPr bwMode="auto">
            <a:xfrm>
              <a:off x="4128" y="2383"/>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يهوذا</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401" name="Text Box 12"/>
            <p:cNvSpPr txBox="1">
              <a:spLocks noChangeArrowheads="1"/>
            </p:cNvSpPr>
            <p:nvPr/>
          </p:nvSpPr>
          <p:spPr bwMode="auto">
            <a:xfrm>
              <a:off x="3696" y="2713"/>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القادة والهيكل</a:t>
              </a:r>
              <a:endParaRPr kumimoji="0" lang="en-US" sz="16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402" name="Text Box 13"/>
            <p:cNvSpPr txBox="1">
              <a:spLocks noChangeArrowheads="1"/>
            </p:cNvSpPr>
            <p:nvPr/>
          </p:nvSpPr>
          <p:spPr bwMode="auto">
            <a:xfrm>
              <a:off x="3696" y="297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بنيامين</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403" name="Text Box 14"/>
            <p:cNvSpPr txBox="1">
              <a:spLocks noChangeArrowheads="1"/>
            </p:cNvSpPr>
            <p:nvPr/>
          </p:nvSpPr>
          <p:spPr bwMode="auto">
            <a:xfrm>
              <a:off x="3600" y="3287"/>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شمعون</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404" name="Text Box 15"/>
            <p:cNvSpPr txBox="1">
              <a:spLocks noChangeArrowheads="1"/>
            </p:cNvSpPr>
            <p:nvPr/>
          </p:nvSpPr>
          <p:spPr bwMode="auto">
            <a:xfrm>
              <a:off x="3504" y="3551"/>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يساكر</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405" name="Text Box 16"/>
            <p:cNvSpPr txBox="1">
              <a:spLocks noChangeArrowheads="1"/>
            </p:cNvSpPr>
            <p:nvPr/>
          </p:nvSpPr>
          <p:spPr bwMode="auto">
            <a:xfrm>
              <a:off x="3360" y="381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زبولون</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406"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جاد</a:t>
              </a:r>
              <a:endParaRPr kumimoji="0" lang="en-US" sz="24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grpSp>
      <p:pic>
        <p:nvPicPr>
          <p:cNvPr id="784387"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إعادة توزيع الأسباط</a:t>
            </a:r>
            <a:endParaRPr lang="en-US" dirty="0">
              <a:latin typeface="Arial" panose="020B0604020202020204" pitchFamily="34" charset="0"/>
              <a:ea typeface="ＭＳ Ｐゴシック" charset="0"/>
              <a:cs typeface="Arial" panose="020B0604020202020204" pitchFamily="34" charset="0"/>
            </a:endParaRPr>
          </a:p>
        </p:txBody>
      </p:sp>
      <p:sp>
        <p:nvSpPr>
          <p:cNvPr id="784389" name="Text Box 21"/>
          <p:cNvSpPr txBox="1">
            <a:spLocks noChangeArrowheads="1"/>
          </p:cNvSpPr>
          <p:nvPr/>
        </p:nvSpPr>
        <p:spPr bwMode="auto">
          <a:xfrm>
            <a:off x="8382000" y="0"/>
            <a:ext cx="768350" cy="6413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531ث</a:t>
            </a:r>
            <a:br>
              <a:rPr kumimoji="0" lang="en-US" sz="1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br>
            <a:r>
              <a:rPr kumimoji="0" lang="ar-JO" sz="1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531ج</a:t>
            </a:r>
            <a:endParaRPr kumimoji="0" lang="en-US" sz="1800" b="1"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784390"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4391"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بعد الغزو</a:t>
            </a:r>
            <a:br>
              <a:rPr kumimoji="0" lang="en-US" sz="28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br>
            <a:r>
              <a:rPr kumimoji="0" lang="ar-JO" sz="28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(يشوع 13)</a:t>
            </a:r>
            <a:endParaRPr kumimoji="0" lang="en-US" sz="28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5E31AAAA-BC05-4184-6351-49B3890CCC32}"/>
              </a:ext>
            </a:extLst>
          </p:cNvPr>
          <p:cNvSpPr txBox="1"/>
          <p:nvPr/>
        </p:nvSpPr>
        <p:spPr>
          <a:xfrm>
            <a:off x="-1676400" y="3788229"/>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أؤض مشتركة بين اليهود والأمم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0" y="913272"/>
            <a:ext cx="914400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21 فتقتسمون هذه الأرض لكم لأسباط إسرائيل.</a:t>
            </a:r>
          </a:p>
          <a:p>
            <a:r>
              <a:rPr lang="ar-JO" sz="3200" dirty="0">
                <a:latin typeface="Arial" panose="020B0604020202020204" pitchFamily="34" charset="0"/>
                <a:cs typeface="Arial" panose="020B0604020202020204" pitchFamily="34" charset="0"/>
              </a:rPr>
              <a:t>22 ويكون أنكم تقسمونها بالقرعة لكم و</a:t>
            </a:r>
            <a:r>
              <a:rPr lang="ar-JO" sz="3200" dirty="0">
                <a:solidFill>
                  <a:srgbClr val="FFFF00"/>
                </a:solidFill>
                <a:latin typeface="Arial" panose="020B0604020202020204" pitchFamily="34" charset="0"/>
                <a:cs typeface="Arial" panose="020B0604020202020204" pitchFamily="34" charset="0"/>
              </a:rPr>
              <a:t>للغرباء </a:t>
            </a:r>
            <a:r>
              <a:rPr lang="ar-JO" sz="3200" dirty="0">
                <a:latin typeface="Arial" panose="020B0604020202020204" pitchFamily="34" charset="0"/>
                <a:cs typeface="Arial" panose="020B0604020202020204" pitchFamily="34" charset="0"/>
              </a:rPr>
              <a:t>المتغربين في وسطكم الذين يلدون بنين في وسطكم </a:t>
            </a:r>
            <a:r>
              <a:rPr lang="ar-JO" sz="3200" dirty="0">
                <a:solidFill>
                  <a:srgbClr val="FFFF00"/>
                </a:solidFill>
                <a:latin typeface="Arial" panose="020B0604020202020204" pitchFamily="34" charset="0"/>
                <a:cs typeface="Arial" panose="020B0604020202020204" pitchFamily="34" charset="0"/>
              </a:rPr>
              <a:t>فيكونون لكم كالوطنيين من بني إسرائيل</a:t>
            </a:r>
            <a:r>
              <a:rPr lang="ar-JO" sz="3200" dirty="0">
                <a:latin typeface="Arial" panose="020B0604020202020204" pitchFamily="34" charset="0"/>
                <a:cs typeface="Arial" panose="020B0604020202020204" pitchFamily="34" charset="0"/>
              </a:rPr>
              <a:t>. يقاسمونكم الميراث في وسط أسباط إسرائيل.</a:t>
            </a:r>
          </a:p>
          <a:p>
            <a:r>
              <a:rPr lang="ar-JO" sz="3200" dirty="0">
                <a:latin typeface="Arial" panose="020B0604020202020204" pitchFamily="34" charset="0"/>
                <a:cs typeface="Arial" panose="020B0604020202020204" pitchFamily="34" charset="0"/>
              </a:rPr>
              <a:t>23 ويكون أنه في السبط الذي فيه يتغرب غريب هناك </a:t>
            </a:r>
            <a:r>
              <a:rPr lang="ar-JO" sz="3200" dirty="0">
                <a:solidFill>
                  <a:srgbClr val="FFFF00"/>
                </a:solidFill>
                <a:latin typeface="Arial" panose="020B0604020202020204" pitchFamily="34" charset="0"/>
                <a:cs typeface="Arial" panose="020B0604020202020204" pitchFamily="34" charset="0"/>
              </a:rPr>
              <a:t>تعطونه ميراثه</a:t>
            </a:r>
            <a:r>
              <a:rPr lang="ar-JO" sz="3200" dirty="0">
                <a:latin typeface="Arial" panose="020B0604020202020204" pitchFamily="34" charset="0"/>
                <a:cs typeface="Arial" panose="020B0604020202020204" pitchFamily="34" charset="0"/>
              </a:rPr>
              <a:t>، يقول السيد الرب.</a:t>
            </a:r>
          </a:p>
          <a:p>
            <a:r>
              <a:rPr lang="ar-JO" sz="3200" dirty="0">
                <a:latin typeface="Arial" panose="020B0604020202020204" pitchFamily="34" charset="0"/>
                <a:cs typeface="Arial" panose="020B0604020202020204" pitchFamily="34" charset="0"/>
              </a:rPr>
              <a:t>(حزقيال 47: 21-23)</a:t>
            </a:r>
          </a:p>
          <a:p>
            <a:endParaRPr lang="en-SG"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8. العهد الجديد والأرض</a:t>
            </a:r>
            <a:r>
              <a:rPr lang="en-US" sz="72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30154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4000" b="1" dirty="0">
                <a:solidFill>
                  <a:srgbClr val="E5E5FF"/>
                </a:solidFill>
                <a:effectLst>
                  <a:outerShdw blurRad="38100" dist="38100" dir="2700000" algn="tl">
                    <a:srgbClr val="000000"/>
                  </a:outerShdw>
                </a:effectLst>
                <a:cs typeface="Arial"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121291"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لأنه من صهيون تخرج الشريعة ومن أورشليم كلمة الرب.</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200" b="1" dirty="0">
                <a:solidFill>
                  <a:srgbClr val="FFFFFF"/>
                </a:solidFill>
                <a:cs typeface="Arial" charset="0"/>
              </a:rPr>
              <a:t>أشعياء 2: 3</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461ب</a:t>
            </a:r>
            <a:endParaRPr kumimoji="0" lang="en-GB" sz="2400" b="1" i="0" u="none" strike="noStrike" kern="1200" cap="none" spc="0" normalizeH="0" baseline="0" noProof="0" dirty="0">
              <a:ln>
                <a:noFill/>
              </a:ln>
              <a:solidFill>
                <a:srgbClr val="00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07452746"/>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531349" y="6592180"/>
            <a:ext cx="721672" cy="246221"/>
          </a:xfrm>
          <a:prstGeom prst="rect">
            <a:avLst/>
          </a:prstGeom>
          <a:solidFill>
            <a:srgbClr val="800000"/>
          </a:solid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uLnTx/>
              <a:uFillTx/>
              <a:latin typeface="Arial" panose="020B0604020202020204" pitchFamily="34" charset="0"/>
              <a:ea typeface="Gulim" charset="0"/>
              <a:cs typeface="Arial" panose="020B0604020202020204" pitchFamily="34"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A27C"/>
              </a:solidFill>
              <a:effectLst/>
              <a:uLnTx/>
              <a:uFillTx/>
              <a:latin typeface="Arial" panose="020B0604020202020204" pitchFamily="34" charset="0"/>
              <a:ea typeface="Gulim" charset="0"/>
              <a:cs typeface="Arial" panose="020B0604020202020204" pitchFamily="34" charset="0"/>
            </a:endParaRPr>
          </a:p>
        </p:txBody>
      </p:sp>
      <p:grpSp>
        <p:nvGrpSpPr>
          <p:cNvPr id="80899" name="Group 17"/>
          <p:cNvGrpSpPr>
            <a:grpSpLocks/>
          </p:cNvGrpSpPr>
          <p:nvPr/>
        </p:nvGrpSpPr>
        <p:grpSpPr bwMode="auto">
          <a:xfrm>
            <a:off x="620713" y="160338"/>
            <a:ext cx="811213" cy="1444624"/>
            <a:chOff x="391" y="101"/>
            <a:chExt cx="511" cy="910"/>
          </a:xfrm>
        </p:grpSpPr>
        <p:sp>
          <p:nvSpPr>
            <p:cNvPr id="747538" name="Rectangle 18"/>
            <p:cNvSpPr>
              <a:spLocks noChangeArrowheads="1"/>
            </p:cNvSpPr>
            <p:nvPr/>
          </p:nvSpPr>
          <p:spPr bwMode="auto">
            <a:xfrm>
              <a:off x="391" y="101"/>
              <a:ext cx="511" cy="91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8800" b="0" i="0" u="none" strike="noStrike" kern="1200" cap="none" spc="0" normalizeH="0" baseline="0" noProof="0">
                  <a:ln>
                    <a:noFill/>
                  </a:ln>
                  <a:solidFill>
                    <a:srgbClr val="FFD34A"/>
                  </a:solidFill>
                  <a:effectLst/>
                  <a:uLnTx/>
                  <a:uFillTx/>
                  <a:latin typeface="Arial" panose="020B0604020202020204" pitchFamily="34" charset="0"/>
                  <a:ea typeface="Gulim" charset="0"/>
                  <a:cs typeface="Arial" panose="020B0604020202020204" pitchFamily="34"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747540" name="Text Box 20"/>
          <p:cNvSpPr txBox="1">
            <a:spLocks noChangeArrowheads="1"/>
          </p:cNvSpPr>
          <p:nvPr/>
        </p:nvSpPr>
        <p:spPr bwMode="auto">
          <a:xfrm>
            <a:off x="8590615" y="6403946"/>
            <a:ext cx="3273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dirty="0">
                <a:ln>
                  <a:noFill/>
                </a:ln>
                <a:solidFill>
                  <a:srgbClr val="FFFFFF"/>
                </a:solidFill>
                <a:effectLst/>
                <a:uLnTx/>
                <a:uFillTx/>
                <a:latin typeface="Arial" panose="020B0604020202020204" pitchFamily="34" charset="0"/>
                <a:ea typeface="Gulim" charset="0"/>
                <a:cs typeface="Arial" panose="020B0604020202020204" pitchFamily="34" charset="0"/>
              </a:rPr>
              <a:t>4</a:t>
            </a:r>
          </a:p>
        </p:txBody>
      </p:sp>
      <p:sp>
        <p:nvSpPr>
          <p:cNvPr id="747549" name="Text Box 29"/>
          <p:cNvSpPr txBox="1">
            <a:spLocks noChangeArrowheads="1"/>
          </p:cNvSpPr>
          <p:nvPr/>
        </p:nvSpPr>
        <p:spPr bwMode="auto">
          <a:xfrm>
            <a:off x="2108200" y="465138"/>
            <a:ext cx="640556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flatTx/>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قارن الجغرافيا</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7550" name="Rectangle 30"/>
          <p:cNvSpPr>
            <a:spLocks noChangeArrowheads="1"/>
          </p:cNvSpPr>
          <p:nvPr/>
        </p:nvSpPr>
        <p:spPr bwMode="auto">
          <a:xfrm>
            <a:off x="8111853" y="6590592"/>
            <a:ext cx="32573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Gulim" charset="0"/>
                <a:cs typeface="Arial" panose="020B0604020202020204" pitchFamily="34" charset="0"/>
              </a:rPr>
              <a:t>36</a:t>
            </a:r>
          </a:p>
        </p:txBody>
      </p:sp>
      <p:sp>
        <p:nvSpPr>
          <p:cNvPr id="747551" name="Text Box 31"/>
          <p:cNvSpPr txBox="1">
            <a:spLocks noChangeArrowheads="1"/>
          </p:cNvSpPr>
          <p:nvPr/>
        </p:nvSpPr>
        <p:spPr bwMode="auto">
          <a:xfrm>
            <a:off x="6859507" y="6240870"/>
            <a:ext cx="190358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200" b="1" i="0" u="none" strike="noStrike" kern="1200" cap="none" spc="0" normalizeH="0" baseline="0" noProof="0" dirty="0">
                <a:ln>
                  <a:noFill/>
                </a:ln>
                <a:solidFill>
                  <a:srgbClr val="FFFFFF"/>
                </a:solidFill>
                <a:effectLst/>
                <a:uLnTx/>
                <a:uFillTx/>
                <a:latin typeface="Arial" panose="020B0604020202020204" pitchFamily="34" charset="0"/>
                <a:ea typeface="Gulim" charset="0"/>
                <a:cs typeface="Arial" panose="020B0604020202020204" pitchFamily="34" charset="0"/>
              </a:rPr>
              <a:t>Handbook, pages 19-24</a:t>
            </a:r>
          </a:p>
        </p:txBody>
      </p:sp>
      <p:grpSp>
        <p:nvGrpSpPr>
          <p:cNvPr id="80913" name="Group 33"/>
          <p:cNvGrpSpPr>
            <a:grpSpLocks/>
          </p:cNvGrpSpPr>
          <p:nvPr/>
        </p:nvGrpSpPr>
        <p:grpSpPr bwMode="auto">
          <a:xfrm>
            <a:off x="8004175" y="3432175"/>
            <a:ext cx="1000125" cy="1231900"/>
            <a:chOff x="8004175" y="3432175"/>
            <a:chExt cx="1000125"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0921"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L - S - B</a:t>
              </a:r>
            </a:p>
          </p:txBody>
        </p:sp>
        <p:sp>
          <p:nvSpPr>
            <p:cNvPr id="80922" name="Rectangle 11"/>
            <p:cNvSpPr>
              <a:spLocks noChangeArrowheads="1"/>
            </p:cNvSpPr>
            <p:nvPr/>
          </p:nvSpPr>
          <p:spPr bwMode="auto">
            <a:xfrm>
              <a:off x="8175625" y="3654425"/>
              <a:ext cx="7277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CALL</a:t>
              </a:r>
            </a:p>
          </p:txBody>
        </p:sp>
        <p:sp>
          <p:nvSpPr>
            <p:cNvPr id="80923" name="Rectangle 12"/>
            <p:cNvSpPr>
              <a:spLocks noChangeArrowheads="1"/>
            </p:cNvSpPr>
            <p:nvPr/>
          </p:nvSpPr>
          <p:spPr bwMode="auto">
            <a:xfrm>
              <a:off x="8004175" y="3432175"/>
              <a:ext cx="7790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ABRAHAM</a:t>
              </a: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0927"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I - I</a:t>
              </a: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a:t>
              </a:r>
              <a:endParaRPr kumimoji="0" lang="en-US"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endParaRP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0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a:t>
              </a:r>
              <a:endParaRPr kumimoji="0" lang="en-US" altLang="ko-KR" sz="20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endParaRP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a:t>
              </a:r>
              <a:endParaRPr kumimoji="0" lang="en-US"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endParaRP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srgbClr val="FFFFFF"/>
                  </a:solidFill>
                  <a:latin typeface="Arial" panose="020B0604020202020204" pitchFamily="34" charset="0"/>
                  <a:ea typeface="ＭＳ Ｐゴシック"/>
                  <a:cs typeface="Arial" panose="020B0604020202020204" pitchFamily="34" charset="0"/>
                </a:rPr>
                <a:t>ماين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48" name="TextBox 47"/>
          <p:cNvSpPr txBox="1"/>
          <p:nvPr/>
        </p:nvSpPr>
        <p:spPr>
          <a:xfrm>
            <a:off x="6215366" y="5459938"/>
            <a:ext cx="238914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a:cs typeface="Arial" panose="020B0604020202020204" pitchFamily="34" charset="0"/>
              </a:rPr>
              <a:t>خرائط مرسومة بنفس المقياس مع إسرائيل باللون الأزرق</a:t>
            </a:r>
            <a:endParaRPr kumimoji="0" lang="en-US" sz="1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a:cs typeface="Arial" panose="020B0604020202020204" pitchFamily="34" charset="0"/>
            </a:endParaRPr>
          </a:p>
        </p:txBody>
      </p:sp>
      <p:grpSp>
        <p:nvGrpSpPr>
          <p:cNvPr id="12" name="Group 11"/>
          <p:cNvGrpSpPr/>
          <p:nvPr/>
        </p:nvGrpSpPr>
        <p:grpSpPr>
          <a:xfrm>
            <a:off x="2773377" y="2533848"/>
            <a:ext cx="3221327" cy="3790057"/>
            <a:chOff x="2226349" y="2533848"/>
            <a:chExt cx="3145751" cy="3790057"/>
          </a:xfrm>
        </p:grpSpPr>
        <p:sp>
          <p:nvSpPr>
            <p:cNvPr id="10" name="Rectangle 9"/>
            <p:cNvSpPr/>
            <p:nvPr/>
          </p:nvSpPr>
          <p:spPr bwMode="auto">
            <a:xfrm>
              <a:off x="2226349" y="2533848"/>
              <a:ext cx="3145751" cy="3790057"/>
            </a:xfrm>
            <a:prstGeom prst="rect">
              <a:avLst/>
            </a:prstGeom>
            <a:solidFill>
              <a:schemeClr val="accent3"/>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ko-KR" sz="2400" dirty="0">
                  <a:solidFill>
                    <a:srgbClr val="33CC33"/>
                  </a:solidFill>
                  <a:latin typeface="Arial" panose="020B0604020202020204" pitchFamily="34" charset="0"/>
                  <a:ea typeface="Gulim" charset="0"/>
                  <a:cs typeface="Arial" panose="020B0604020202020204" pitchFamily="34" charset="0"/>
                </a:rPr>
                <a:t>إ</a:t>
              </a: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سرائيل و...</a:t>
              </a:r>
              <a:endParaRPr kumimoji="0" lang="en-US"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endParaRP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6367507" y="1044053"/>
            <a:ext cx="2389143" cy="3553347"/>
            <a:chOff x="5580063"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a:t>
              </a:r>
              <a:endParaRPr kumimoji="0" lang="en-US"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endParaRPr>
            </a:p>
          </p:txBody>
        </p:sp>
        <p:sp>
          <p:nvSpPr>
            <p:cNvPr id="2" name="TextBox 1"/>
            <p:cNvSpPr txBox="1"/>
            <p:nvPr/>
          </p:nvSpPr>
          <p:spPr>
            <a:xfrm>
              <a:off x="6550736" y="2238673"/>
              <a:ext cx="1599704" cy="523220"/>
            </a:xfrm>
            <a:prstGeom prst="rect">
              <a:avLst/>
            </a:prstGeom>
            <a:solidFill>
              <a:srgbClr val="790015"/>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كاليفورنيا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40606127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0" y="101888"/>
            <a:ext cx="4355976" cy="1022856"/>
          </a:xfrm>
          <a:effectLst/>
        </p:spPr>
        <p:txBody>
          <a:bodyPr/>
          <a:lstStyle/>
          <a:p>
            <a:pPr eaLnBrk="1" hangingPunct="1"/>
            <a:r>
              <a:rPr lang="ar-JO" altLang="en-US" sz="4000" dirty="0">
                <a:solidFill>
                  <a:schemeClr val="bg1"/>
                </a:solidFill>
                <a:effectLst>
                  <a:glow rad="228600">
                    <a:schemeClr val="accent4">
                      <a:satMod val="175000"/>
                      <a:alpha val="79000"/>
                    </a:schemeClr>
                  </a:glow>
                  <a:outerShdw blurRad="38100" dist="38100" dir="2700000" algn="tl">
                    <a:srgbClr val="808080"/>
                  </a:outerShdw>
                </a:effectLst>
                <a:latin typeface="Arial" panose="020B0604020202020204" pitchFamily="34" charset="0"/>
                <a:ea typeface="ＭＳ Ｐゴシック" panose="020B0600070205080204" pitchFamily="34" charset="-128"/>
              </a:rPr>
              <a:t>أنا الكرمة</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يوحنا 15: 5</a:t>
            </a:r>
            <a:endParaRPr kumimoji="0" lang="en-US" altLang="en-US" sz="32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3923818" y="6716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أنتم الأغصان</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defTabSz="914400" eaLnBrk="1" hangingPunct="1">
              <a:defRPr/>
            </a:pPr>
            <a:r>
              <a:rPr lang="ar-JO" altLang="en-US" sz="4000" kern="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الذي يثبت في وأنا فيه         هذا يأتي بثمر كثير            لأنكم بدوني لا تقدرون          أن تفعلوا شيئاً</a:t>
            </a:r>
            <a:endParaRPr kumimoji="0" lang="en-US"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endParaRP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9. يسوع، الملكوت والأرض</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90107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dirty="0">
                <a:effectLst>
                  <a:glow rad="228600">
                    <a:srgbClr val="000000"/>
                  </a:glow>
                </a:effectLst>
                <a:ea typeface="ＭＳ Ｐゴシック" charset="0"/>
              </a:rPr>
              <a:t>سؤال عظيم (أعمال 1: 6)</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أما هم المجتمعون فسألوه قائلين: يا رب هل في هذا الوقت ترد الملك إلى إسرائيل؟</a:t>
            </a:r>
            <a:endPar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dirty="0">
                <a:effectLst>
                  <a:glow rad="228600">
                    <a:srgbClr val="000000"/>
                  </a:glow>
                </a:effectLst>
                <a:ea typeface="ＭＳ Ｐゴシック" charset="0"/>
              </a:rPr>
              <a:t>إجابة عظيمة (أعمال 1: 7)</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فقال لهم: ليس لكم أن تعرفوا الأزمنة والأوقات التي جعلها الآب في سلطانه</a:t>
            </a:r>
            <a:endPar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399" y="304800"/>
            <a:ext cx="4648200" cy="990600"/>
          </a:xfrm>
          <a:effectLst>
            <a:outerShdw blurRad="63500" dist="35921" dir="2700000" algn="ctr" rotWithShape="0">
              <a:schemeClr val="tx2">
                <a:alpha val="74998"/>
              </a:scheme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أعمال 1: 8</a:t>
            </a:r>
            <a:endParaRPr lang="en-US" sz="1800" b="1" dirty="0">
              <a:latin typeface="Arial" panose="020B0604020202020204" pitchFamily="34" charset="0"/>
              <a:ea typeface="ＭＳ Ｐゴシック" charset="0"/>
              <a:cs typeface="Arial" panose="020B0604020202020204" pitchFamily="34"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24015"/>
            <a:ext cx="4468812" cy="255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a:t>
            </a:r>
            <a:r>
              <a:rPr kumimoji="0" lang="ar-JO" sz="3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أورشليم</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وفي كل </a:t>
            </a:r>
            <a:r>
              <a:rPr kumimoji="0" lang="ar-JO" sz="3200" b="1" i="0" u="none" strike="noStrike" kern="1200" cap="none" spc="0" normalizeH="0" baseline="0" noProof="0" dirty="0">
                <a:ln>
                  <a:noFill/>
                </a:ln>
                <a:solidFill>
                  <a:schemeClr val="accent6">
                    <a:lumMod val="60000"/>
                    <a:lumOff val="40000"/>
                  </a:schemeClr>
                </a:solidFill>
                <a:effectLst/>
                <a:uLnTx/>
                <a:uFillTx/>
                <a:latin typeface="Arial" panose="020B0604020202020204" pitchFamily="34" charset="0"/>
                <a:cs typeface="Arial" panose="020B0604020202020204" pitchFamily="34" charset="0"/>
              </a:rPr>
              <a:t>اليهودية والسامرة</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وإلى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أقصى الأرض</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أقصى الأرض</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715000" y="2628900"/>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7730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ar-JO" b="1" dirty="0">
                <a:effectLst>
                  <a:outerShdw blurRad="38100" dist="38100" dir="2700000" algn="tl">
                    <a:srgbClr val="FFFFFF"/>
                  </a:outerShdw>
                </a:effectLst>
                <a:latin typeface="Arial" panose="020B0604020202020204" pitchFamily="34" charset="0"/>
                <a:cs typeface="Arial" panose="020B0604020202020204" pitchFamily="34" charset="0"/>
              </a:rPr>
              <a:t>ملكوت        سياسي         حرفي</a:t>
            </a:r>
            <a:endParaRPr lang="en-US" sz="28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ar-JO" sz="2800" b="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فقال لهم يسوع: الحق أقول لكم: إنكم أنتم الذين تبعتموني  في التجديد  متى جلس ابن الإنسان على كرسي مجده  تجلسون أنتم أيضا على اثني عشر كرسياً تدينون أسباط إسرائيل الاثني عشر.</a:t>
            </a:r>
            <a:endParaRPr lang="en-US" sz="2800" b="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a:p>
            <a:pPr marL="14288" indent="-14288" algn="ctr" eaLnBrk="1" hangingPunct="1">
              <a:buFontTx/>
              <a:buNone/>
              <a:defRPr/>
            </a:pPr>
            <a:r>
              <a:rPr lang="ar-JO" sz="2800" b="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(مت 19: 28)</a:t>
            </a:r>
            <a:endParaRPr lang="en-US" sz="2800" b="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14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Effect transition="in" filter="circle(in)">
                                      <p:cBhvr>
                                        <p:cTn id="12" dur="2000"/>
                                        <p:tgtEl>
                                          <p:spTgt spid="245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10. بولس والميراث </a:t>
            </a:r>
            <a:b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      الإبراهيمي</a:t>
            </a:r>
            <a:b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34281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3051356"/>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وأما المواعيد فقيلت في إبراهيم وفي نسله. لا يقول: وفي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الأنسال</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كأنه عن كثيرين بل كأنه عن واحد: وفي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نسلك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الذي هو المسيح.</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66D4949A-794F-2049-AB57-BFAEBA912651}"/>
              </a:ext>
            </a:extLst>
          </p:cNvPr>
          <p:cNvSpPr txBox="1">
            <a:spLocks noChangeArrowheads="1"/>
          </p:cNvSpPr>
          <p:nvPr/>
        </p:nvSpPr>
        <p:spPr bwMode="auto">
          <a:xfrm>
            <a:off x="0" y="3080825"/>
            <a:ext cx="9144000" cy="37771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rPr>
              <a:t>إن التركيز على النسل (راجع تك 12: 7؛ 13: 15؛ 24: 7) وليس الأنسال كان ببساطة لتذكير القراء بأن المؤمنين في إسرائيل كانوا يدركون دائماً أن البركة ستأتي في النهاية من خلال فرد واحد المسيح (راجع غل 3: 19) —كامبل، بي كيه سي، 2 :598</a:t>
            </a:r>
            <a:endParaRPr lang="en-US"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0" y="304800"/>
            <a:ext cx="9144000" cy="838200"/>
          </a:xfrm>
        </p:spPr>
        <p:txBody>
          <a:bodyPr/>
          <a:lstStyle/>
          <a:p>
            <a:pPr eaLnBrk="1" hangingPunct="1"/>
            <a:r>
              <a:rPr lang="ar-JO" sz="4000" b="1" dirty="0">
                <a:solidFill>
                  <a:schemeClr val="bg1"/>
                </a:solidFill>
                <a:latin typeface="Arial" panose="020B0604020202020204" pitchFamily="34" charset="0"/>
                <a:ea typeface="ＭＳ Ｐゴシック" charset="-128"/>
                <a:cs typeface="Arial" panose="020B0604020202020204" pitchFamily="34" charset="0"/>
              </a:rPr>
              <a:t>البر في رومية</a:t>
            </a:r>
            <a:endParaRPr lang="en-US" sz="4000"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875523"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128"/>
                <a:cs typeface="Arial"/>
              </a:rPr>
              <a:t>145</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graphicFrame>
        <p:nvGraphicFramePr>
          <p:cNvPr id="433193" name="Group 41"/>
          <p:cNvGraphicFramePr>
            <a:graphicFrameLocks noGrp="1"/>
          </p:cNvGraphicFramePr>
          <p:nvPr>
            <p:extLst>
              <p:ext uri="{D42A27DB-BD31-4B8C-83A1-F6EECF244321}">
                <p14:modId xmlns:p14="http://schemas.microsoft.com/office/powerpoint/2010/main" val="1034839422"/>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هناك حاجة له</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تم تزويده</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منقول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مثبت</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مطبق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منتشرة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المقدمة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    3: 20</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21 -      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الإختيار</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 – 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الإنتشار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 – 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ar-JO" altLang="ja-JP" sz="2800" b="1" dirty="0">
                <a:solidFill>
                  <a:schemeClr val="tx1"/>
                </a:solidFill>
                <a:ea typeface="Arial" charset="0"/>
                <a:cs typeface="Arial" charset="0"/>
              </a:rPr>
              <a:t>تعني إسرائيل دائماً نسل يعقوب العرقي (9: 1-5)</a:t>
            </a:r>
            <a:endParaRPr lang="en-US" sz="4000" b="1" dirty="0">
              <a:solidFill>
                <a:schemeClr val="tx1"/>
              </a:solidFill>
              <a:ea typeface="Arial" charset="0"/>
              <a:cs typeface="Arial" charset="0"/>
            </a:endParaRPr>
          </a:p>
        </p:txBody>
      </p:sp>
      <p:sp>
        <p:nvSpPr>
          <p:cNvPr id="1333252" name="Text Box 4"/>
          <p:cNvSpPr txBox="1">
            <a:spLocks noChangeArrowheads="1"/>
          </p:cNvSpPr>
          <p:nvPr/>
        </p:nvSpPr>
        <p:spPr bwMode="auto">
          <a:xfrm>
            <a:off x="8229600" y="76200"/>
            <a:ext cx="883575"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155ك</a:t>
            </a:r>
            <a:endParaRPr kumimoji="0" lang="en-US"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endParaRPr>
          </a:p>
        </p:txBody>
      </p:sp>
      <p:sp>
        <p:nvSpPr>
          <p:cNvPr id="27" name="Text Box 4"/>
          <p:cNvSpPr txBox="1">
            <a:spLocks noChangeArrowheads="1"/>
          </p:cNvSpPr>
          <p:nvPr/>
        </p:nvSpPr>
        <p:spPr bwMode="auto">
          <a:xfrm>
            <a:off x="3657600" y="304800"/>
            <a:ext cx="3200400" cy="138499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lvl="0" indent="-185738" algn="ctr" defTabSz="914400" eaLnBrk="0" fontAlgn="base" hangingPunct="0">
              <a:spcBef>
                <a:spcPct val="0"/>
              </a:spcBef>
              <a:spcAft>
                <a:spcPct val="0"/>
              </a:spcAft>
              <a:defRPr/>
            </a:pPr>
            <a:r>
              <a:rPr lang="ar-JO" sz="2800" b="1" dirty="0">
                <a:solidFill>
                  <a:srgbClr val="000000"/>
                </a:solidFill>
                <a:ea typeface="ＭＳ Ｐゴシック" pitchFamily="-112" charset="-128"/>
                <a:cs typeface="Arial"/>
              </a:rPr>
              <a:t>لأن ليس جميع الذين من إسرائيل هم إسرائيليون</a:t>
            </a:r>
          </a:p>
          <a:p>
            <a:pPr marL="185738" lvl="0" indent="-185738" algn="ctr" defTabSz="914400" eaLnBrk="0" fontAlgn="base" hangingPunct="0">
              <a:spcBef>
                <a:spcPct val="0"/>
              </a:spcBef>
              <a:spcAft>
                <a:spcPct val="0"/>
              </a:spcAft>
              <a:defRPr/>
            </a:pPr>
            <a:r>
              <a:rPr kumimoji="0" lang="ar-JO"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(رو 9: 6)</a:t>
            </a:r>
            <a:endPar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endParaRPr>
          </a:p>
        </p:txBody>
      </p:sp>
      <p:sp>
        <p:nvSpPr>
          <p:cNvPr id="28" name="Text Box 4"/>
          <p:cNvSpPr txBox="1">
            <a:spLocks noChangeArrowheads="1"/>
          </p:cNvSpPr>
          <p:nvPr/>
        </p:nvSpPr>
        <p:spPr bwMode="auto">
          <a:xfrm>
            <a:off x="4903304" y="2812360"/>
            <a:ext cx="4240696" cy="52322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squar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 </a:t>
            </a:r>
            <a:r>
              <a:rPr lang="ar-JO" sz="2800" b="1" dirty="0">
                <a:solidFill>
                  <a:srgbClr val="000000"/>
                </a:solidFill>
                <a:latin typeface="Arial" charset="0"/>
                <a:ea typeface="Arial" charset="0"/>
                <a:cs typeface="Arial" charset="0"/>
              </a:rPr>
              <a:t>إسرائيل تشير إلى الأمم المؤمنين</a:t>
            </a:r>
            <a:endPar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 </a:t>
            </a:r>
            <a:r>
              <a:rPr kumimoji="0" lang="ar-JO"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ليس كل اليهود مؤمنين</a:t>
            </a:r>
            <a:endPar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2. أين كانت حدود أرض </a:t>
            </a:r>
            <a:b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    الموعد؟</a:t>
            </a:r>
            <a:r>
              <a:rPr lang="en-US" sz="72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85188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90" name="Rectangle 24"/>
          <p:cNvSpPr>
            <a:spLocks noChangeArrowheads="1"/>
          </p:cNvSpPr>
          <p:nvPr/>
        </p:nvSpPr>
        <p:spPr bwMode="auto">
          <a:xfrm>
            <a:off x="0" y="69575"/>
            <a:ext cx="9144000" cy="6858000"/>
          </a:xfrm>
          <a:prstGeom prst="rect">
            <a:avLst/>
          </a:prstGeom>
          <a:solidFill>
            <a:srgbClr val="FFFFFF"/>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grpSp>
        <p:nvGrpSpPr>
          <p:cNvPr id="217091" name="Group 23"/>
          <p:cNvGrpSpPr>
            <a:grpSpLocks/>
          </p:cNvGrpSpPr>
          <p:nvPr/>
        </p:nvGrpSpPr>
        <p:grpSpPr bwMode="auto">
          <a:xfrm>
            <a:off x="914400" y="139700"/>
            <a:ext cx="7848600" cy="6718300"/>
            <a:chOff x="528" y="-48"/>
            <a:chExt cx="4944" cy="4232"/>
          </a:xfrm>
        </p:grpSpPr>
        <p:pic>
          <p:nvPicPr>
            <p:cNvPr id="217109" name="Picture 6" descr="NTS 155q Gentile Engrafting Rom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8" y="-48"/>
              <a:ext cx="4094" cy="4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7110" name="Group 21"/>
            <p:cNvGrpSpPr>
              <a:grpSpLocks/>
            </p:cNvGrpSpPr>
            <p:nvPr/>
          </p:nvGrpSpPr>
          <p:grpSpPr bwMode="auto">
            <a:xfrm>
              <a:off x="2016" y="96"/>
              <a:ext cx="3456" cy="2496"/>
              <a:chOff x="2304" y="288"/>
              <a:chExt cx="3456" cy="2496"/>
            </a:xfrm>
          </p:grpSpPr>
          <p:sp>
            <p:nvSpPr>
              <p:cNvPr id="217111" name="Rectangle 18"/>
              <p:cNvSpPr>
                <a:spLocks noChangeArrowheads="1"/>
              </p:cNvSpPr>
              <p:nvPr/>
            </p:nvSpPr>
            <p:spPr bwMode="auto">
              <a:xfrm>
                <a:off x="2400" y="288"/>
                <a:ext cx="2496" cy="15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17112" name="Rectangle 19"/>
              <p:cNvSpPr>
                <a:spLocks noChangeArrowheads="1"/>
              </p:cNvSpPr>
              <p:nvPr/>
            </p:nvSpPr>
            <p:spPr bwMode="auto">
              <a:xfrm>
                <a:off x="2304" y="1824"/>
                <a:ext cx="2496" cy="9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17113" name="Rectangle 20"/>
              <p:cNvSpPr>
                <a:spLocks noChangeArrowheads="1"/>
              </p:cNvSpPr>
              <p:nvPr/>
            </p:nvSpPr>
            <p:spPr bwMode="auto">
              <a:xfrm>
                <a:off x="2544" y="1200"/>
                <a:ext cx="3216"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grpSp>
      </p:grpSp>
      <p:sp>
        <p:nvSpPr>
          <p:cNvPr id="1333255" name="Rectangle 7"/>
          <p:cNvSpPr>
            <a:spLocks noChangeArrowheads="1"/>
          </p:cNvSpPr>
          <p:nvPr/>
        </p:nvSpPr>
        <p:spPr bwMode="auto">
          <a:xfrm>
            <a:off x="-1" y="4514850"/>
            <a:ext cx="4059237" cy="24425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17093" name="Rectangle 2"/>
          <p:cNvSpPr>
            <a:spLocks noGrp="1" noChangeArrowheads="1"/>
          </p:cNvSpPr>
          <p:nvPr>
            <p:ph type="ctrTitle"/>
          </p:nvPr>
        </p:nvSpPr>
        <p:spPr>
          <a:xfrm>
            <a:off x="4267200" y="5509592"/>
            <a:ext cx="4876800" cy="1447800"/>
          </a:xfrm>
          <a:solidFill>
            <a:schemeClr val="bg1"/>
          </a:solidFill>
        </p:spPr>
        <p:txBody>
          <a:bodyPr/>
          <a:lstStyle/>
          <a:p>
            <a:pPr eaLnBrk="1" hangingPunct="1"/>
            <a:r>
              <a:rPr lang="ar-JO" sz="3600" b="1" dirty="0">
                <a:solidFill>
                  <a:schemeClr val="accent2"/>
                </a:solidFill>
                <a:latin typeface="Arial" panose="020B0604020202020204" pitchFamily="34" charset="0"/>
                <a:ea typeface="Osaka" charset="0"/>
                <a:cs typeface="Arial" panose="020B0604020202020204" pitchFamily="34" charset="0"/>
              </a:rPr>
              <a:t>تطعيم الأمم</a:t>
            </a:r>
            <a:endParaRPr lang="en-US" sz="3600" dirty="0">
              <a:latin typeface="Arial" panose="020B0604020202020204" pitchFamily="34" charset="0"/>
              <a:ea typeface="Osaka" charset="0"/>
              <a:cs typeface="Arial" panose="020B0604020202020204" pitchFamily="34" charset="0"/>
            </a:endParaRPr>
          </a:p>
        </p:txBody>
      </p:sp>
      <p:sp>
        <p:nvSpPr>
          <p:cNvPr id="1333252" name="Text Box 4"/>
          <p:cNvSpPr txBox="1">
            <a:spLocks noChangeArrowheads="1"/>
          </p:cNvSpPr>
          <p:nvPr/>
        </p:nvSpPr>
        <p:spPr bwMode="auto">
          <a:xfrm>
            <a:off x="8229600" y="76200"/>
            <a:ext cx="904415" cy="461665"/>
          </a:xfrm>
          <a:prstGeom prst="rect">
            <a:avLst/>
          </a:prstGeom>
          <a:solidFill>
            <a:schemeClr val="bg1"/>
          </a:solid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rPr>
              <a:t>131ب</a:t>
            </a:r>
            <a:endParaRPr kumimoji="0" lang="en-US" sz="2400" b="1"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endParaRPr>
          </a:p>
        </p:txBody>
      </p:sp>
      <p:sp>
        <p:nvSpPr>
          <p:cNvPr id="1333256" name="Text Box 8"/>
          <p:cNvSpPr txBox="1">
            <a:spLocks noChangeArrowheads="1"/>
          </p:cNvSpPr>
          <p:nvPr/>
        </p:nvSpPr>
        <p:spPr bwMode="auto">
          <a:xfrm>
            <a:off x="3505200" y="3895105"/>
            <a:ext cx="4059238" cy="5191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الدذر (11: 16-18)</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333257" name="Text Box 9"/>
          <p:cNvSpPr txBox="1">
            <a:spLocks noChangeArrowheads="1"/>
          </p:cNvSpPr>
          <p:nvPr/>
        </p:nvSpPr>
        <p:spPr bwMode="auto">
          <a:xfrm>
            <a:off x="3505200" y="3407742"/>
            <a:ext cx="4059238" cy="519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الأصل (11: 17ب)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333260" name="Text Box 12"/>
          <p:cNvSpPr txBox="1">
            <a:spLocks noChangeArrowheads="1"/>
          </p:cNvSpPr>
          <p:nvPr/>
        </p:nvSpPr>
        <p:spPr bwMode="auto">
          <a:xfrm>
            <a:off x="3962400" y="1242392"/>
            <a:ext cx="4059238"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0"/>
              </a:spcBef>
              <a:spcAft>
                <a:spcPct val="0"/>
              </a:spcAft>
              <a:defRPr/>
            </a:pPr>
            <a:r>
              <a:rPr lang="ar-JO" sz="1800" b="1" dirty="0">
                <a:solidFill>
                  <a:srgbClr val="000000"/>
                </a:solidFill>
                <a:latin typeface="Arial" panose="020B0604020202020204" pitchFamily="34" charset="0"/>
                <a:ea typeface="Osaka" charset="0"/>
                <a:cs typeface="Arial" panose="020B0604020202020204" pitchFamily="34" charset="0"/>
              </a:rPr>
              <a:t>1) البقية/المطعمة = المؤمنون (11: 23-24)</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333261" name="Text Box 13"/>
          <p:cNvSpPr txBox="1">
            <a:spLocks noChangeArrowheads="1"/>
          </p:cNvSpPr>
          <p:nvPr/>
        </p:nvSpPr>
        <p:spPr bwMode="auto">
          <a:xfrm>
            <a:off x="3810000" y="836712"/>
            <a:ext cx="4627563"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R="0" lvl="0" algn="r" defTabSz="914400" rtl="0" eaLnBrk="1" fontAlgn="base" latinLnBrk="0" hangingPunct="1">
              <a:lnSpc>
                <a:spcPct val="100000"/>
              </a:lnSpc>
              <a:spcBef>
                <a:spcPct val="0"/>
              </a:spcBef>
              <a:spcAft>
                <a:spcPct val="0"/>
              </a:spcAft>
              <a:buClrTx/>
              <a:buSzTx/>
              <a:tabLst/>
              <a:defRPr/>
            </a:pPr>
            <a:r>
              <a:rPr lang="ar-JO" b="1" dirty="0">
                <a:solidFill>
                  <a:srgbClr val="000000"/>
                </a:solidFill>
                <a:latin typeface="Arial" panose="020B0604020202020204" pitchFamily="34" charset="0"/>
                <a:ea typeface="Osaka" charset="0"/>
                <a:cs typeface="Arial" panose="020B0604020202020204" pitchFamily="34" charset="0"/>
              </a:rPr>
              <a:t>أ. طبيعي: إسرائيل العرقية (9: 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333262" name="Text Box 14"/>
          <p:cNvSpPr txBox="1">
            <a:spLocks noChangeArrowheads="1"/>
          </p:cNvSpPr>
          <p:nvPr/>
        </p:nvSpPr>
        <p:spPr bwMode="auto">
          <a:xfrm>
            <a:off x="3962400" y="1547192"/>
            <a:ext cx="4059238"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0"/>
              </a:spcBef>
              <a:spcAft>
                <a:spcPct val="0"/>
              </a:spcAft>
              <a:defRPr/>
            </a:pPr>
            <a:r>
              <a:rPr lang="ar-JO" sz="1800" b="1" dirty="0">
                <a:solidFill>
                  <a:srgbClr val="000000"/>
                </a:solidFill>
                <a:latin typeface="Arial" panose="020B0604020202020204" pitchFamily="34" charset="0"/>
                <a:ea typeface="Osaka" charset="0"/>
                <a:cs typeface="Arial" panose="020B0604020202020204" pitchFamily="34" charset="0"/>
              </a:rPr>
              <a:t>2) القطع = غير المؤمنين (11: 19-21).</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pic>
        <p:nvPicPr>
          <p:cNvPr id="1333280" name="Picture 32" descr="NTS 155q Gentile Engrafting Rom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0800" y="3223592"/>
            <a:ext cx="1217613"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3290" name="AutoShape 42"/>
          <p:cNvSpPr>
            <a:spLocks noChangeArrowheads="1"/>
          </p:cNvSpPr>
          <p:nvPr/>
        </p:nvSpPr>
        <p:spPr bwMode="auto">
          <a:xfrm rot="-1178176">
            <a:off x="4186238" y="4798392"/>
            <a:ext cx="2517775" cy="762000"/>
          </a:xfrm>
          <a:prstGeom prst="rightArrow">
            <a:avLst>
              <a:gd name="adj1" fmla="val 50000"/>
              <a:gd name="adj2" fmla="val 77526"/>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pic>
        <p:nvPicPr>
          <p:cNvPr id="217102" name="Picture 44" descr="NTS 155q Gentile Engrafting Rom 11"/>
          <p:cNvPicPr>
            <a:picLocks noChangeAspect="1" noChangeArrowheads="1"/>
          </p:cNvPicPr>
          <p:nvPr/>
        </p:nvPicPr>
        <p:blipFill rotWithShape="1">
          <a:blip r:embed="rId4">
            <a:extLst>
              <a:ext uri="{28A0092B-C50C-407E-A947-70E740481C1C}">
                <a14:useLocalDpi xmlns:a14="http://schemas.microsoft.com/office/drawing/2010/main"/>
              </a:ext>
            </a:extLst>
          </a:blip>
          <a:srcRect b="9274"/>
          <a:stretch/>
        </p:blipFill>
        <p:spPr bwMode="auto">
          <a:xfrm>
            <a:off x="2224220" y="1584176"/>
            <a:ext cx="1123644" cy="12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3258" name="Text Box 10"/>
          <p:cNvSpPr txBox="1">
            <a:spLocks noChangeArrowheads="1"/>
          </p:cNvSpPr>
          <p:nvPr/>
        </p:nvSpPr>
        <p:spPr bwMode="auto">
          <a:xfrm>
            <a:off x="3505200" y="2918792"/>
            <a:ext cx="40592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0"/>
              </a:spcBef>
              <a:spcAft>
                <a:spcPct val="0"/>
              </a:spcAft>
              <a:defRPr/>
            </a:pPr>
            <a:r>
              <a:rPr lang="ar-JO" sz="2800" b="1" dirty="0">
                <a:solidFill>
                  <a:srgbClr val="000000"/>
                </a:solidFill>
                <a:latin typeface="Arial" panose="020B0604020202020204" pitchFamily="34" charset="0"/>
                <a:ea typeface="Osaka" charset="0"/>
                <a:cs typeface="Arial" panose="020B0604020202020204" pitchFamily="34" charset="0"/>
              </a:rPr>
              <a:t>الجذع (11:24)</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333265" name="Text Box 17"/>
          <p:cNvSpPr txBox="1">
            <a:spLocks noChangeArrowheads="1"/>
          </p:cNvSpPr>
          <p:nvPr/>
        </p:nvSpPr>
        <p:spPr bwMode="auto">
          <a:xfrm>
            <a:off x="3962400" y="2613992"/>
            <a:ext cx="3930084"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0"/>
              </a:spcBef>
              <a:spcAft>
                <a:spcPct val="0"/>
              </a:spcAft>
              <a:defRPr/>
            </a:pPr>
            <a:r>
              <a:rPr lang="ar-JO" sz="1800" b="1" dirty="0">
                <a:solidFill>
                  <a:srgbClr val="000000"/>
                </a:solidFill>
                <a:latin typeface="Arial" panose="020B0604020202020204" pitchFamily="34" charset="0"/>
                <a:ea typeface="Osaka" charset="0"/>
                <a:cs typeface="Arial" panose="020B0604020202020204" pitchFamily="34" charset="0"/>
              </a:rPr>
              <a:t>2) القطع = عدم الإيمان (11: 21ب)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333263" name="Text Box 15"/>
          <p:cNvSpPr txBox="1">
            <a:spLocks noChangeArrowheads="1"/>
          </p:cNvSpPr>
          <p:nvPr/>
        </p:nvSpPr>
        <p:spPr bwMode="auto">
          <a:xfrm>
            <a:off x="3962400" y="2309192"/>
            <a:ext cx="3909446"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0"/>
              </a:spcBef>
              <a:spcAft>
                <a:spcPct val="0"/>
              </a:spcAft>
              <a:defRPr/>
            </a:pPr>
            <a:r>
              <a:rPr lang="ar-JO" sz="1800" b="1" dirty="0">
                <a:solidFill>
                  <a:srgbClr val="000000"/>
                </a:solidFill>
                <a:latin typeface="Arial" panose="020B0604020202020204" pitchFamily="34" charset="0"/>
                <a:ea typeface="Osaka" charset="0"/>
                <a:cs typeface="Arial" panose="020B0604020202020204" pitchFamily="34" charset="0"/>
              </a:rPr>
              <a:t>1) المطعوم = المؤمنون (11: 17ب، 22)</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333291" name="AutoShape 43"/>
          <p:cNvSpPr>
            <a:spLocks noChangeArrowheads="1"/>
          </p:cNvSpPr>
          <p:nvPr/>
        </p:nvSpPr>
        <p:spPr bwMode="auto">
          <a:xfrm rot="-9368578">
            <a:off x="3803650" y="2721942"/>
            <a:ext cx="2516188" cy="762000"/>
          </a:xfrm>
          <a:prstGeom prst="rightArrow">
            <a:avLst>
              <a:gd name="adj1" fmla="val 50000"/>
              <a:gd name="adj2" fmla="val 77477"/>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333259" name="Text Box 11"/>
          <p:cNvSpPr txBox="1">
            <a:spLocks noChangeArrowheads="1"/>
          </p:cNvSpPr>
          <p:nvPr/>
        </p:nvSpPr>
        <p:spPr bwMode="auto">
          <a:xfrm>
            <a:off x="3505200" y="381000"/>
            <a:ext cx="4059238" cy="519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0"/>
              </a:spcBef>
              <a:spcAft>
                <a:spcPct val="0"/>
              </a:spcAft>
              <a:defRPr/>
            </a:pPr>
            <a:r>
              <a:rPr lang="ar-JO" sz="2800" b="1" dirty="0">
                <a:solidFill>
                  <a:srgbClr val="000000"/>
                </a:solidFill>
                <a:latin typeface="Arial" panose="020B0604020202020204" pitchFamily="34" charset="0"/>
                <a:ea typeface="Osaka" charset="0"/>
                <a:cs typeface="Arial" panose="020B0604020202020204" pitchFamily="34" charset="0"/>
              </a:rPr>
              <a:t>الأغصان (١١: ١٧-٢١)</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333264" name="Text Box 16"/>
          <p:cNvSpPr txBox="1">
            <a:spLocks noChangeArrowheads="1"/>
          </p:cNvSpPr>
          <p:nvPr/>
        </p:nvSpPr>
        <p:spPr bwMode="auto">
          <a:xfrm>
            <a:off x="3810000" y="1928192"/>
            <a:ext cx="4518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0"/>
              </a:spcBef>
              <a:spcAft>
                <a:spcPct val="0"/>
              </a:spcAft>
              <a:defRPr/>
            </a:pPr>
            <a:r>
              <a:rPr lang="ar-JO" b="1" dirty="0">
                <a:solidFill>
                  <a:srgbClr val="000000"/>
                </a:solidFill>
                <a:latin typeface="Arial" panose="020B0604020202020204" pitchFamily="34" charset="0"/>
                <a:ea typeface="Osaka" charset="0"/>
                <a:cs typeface="Arial" panose="020B0604020202020204" pitchFamily="34" charset="0"/>
              </a:rPr>
              <a:t>ب. البرية: الإنسانية الأممية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3256"/>
                                        </p:tgtEl>
                                        <p:attrNameLst>
                                          <p:attrName>style.visibility</p:attrName>
                                        </p:attrNameLst>
                                      </p:cBhvr>
                                      <p:to>
                                        <p:strVal val="visible"/>
                                      </p:to>
                                    </p:set>
                                    <p:animEffect transition="in" filter="dissolve">
                                      <p:cBhvr>
                                        <p:cTn id="7" dur="500"/>
                                        <p:tgtEl>
                                          <p:spTgt spid="133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3257"/>
                                        </p:tgtEl>
                                        <p:attrNameLst>
                                          <p:attrName>style.visibility</p:attrName>
                                        </p:attrNameLst>
                                      </p:cBhvr>
                                      <p:to>
                                        <p:strVal val="visible"/>
                                      </p:to>
                                    </p:set>
                                    <p:animEffect transition="in" filter="dissolve">
                                      <p:cBhvr>
                                        <p:cTn id="12" dur="500"/>
                                        <p:tgtEl>
                                          <p:spTgt spid="1333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3258"/>
                                        </p:tgtEl>
                                        <p:attrNameLst>
                                          <p:attrName>style.visibility</p:attrName>
                                        </p:attrNameLst>
                                      </p:cBhvr>
                                      <p:to>
                                        <p:strVal val="visible"/>
                                      </p:to>
                                    </p:set>
                                    <p:animEffect transition="in" filter="dissolve">
                                      <p:cBhvr>
                                        <p:cTn id="17" dur="500"/>
                                        <p:tgtEl>
                                          <p:spTgt spid="13332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3259"/>
                                        </p:tgtEl>
                                        <p:attrNameLst>
                                          <p:attrName>style.visibility</p:attrName>
                                        </p:attrNameLst>
                                      </p:cBhvr>
                                      <p:to>
                                        <p:strVal val="visible"/>
                                      </p:to>
                                    </p:set>
                                    <p:animEffect transition="in" filter="dissolve">
                                      <p:cBhvr>
                                        <p:cTn id="22" dur="500"/>
                                        <p:tgtEl>
                                          <p:spTgt spid="13332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3261"/>
                                        </p:tgtEl>
                                        <p:attrNameLst>
                                          <p:attrName>style.visibility</p:attrName>
                                        </p:attrNameLst>
                                      </p:cBhvr>
                                      <p:to>
                                        <p:strVal val="visible"/>
                                      </p:to>
                                    </p:set>
                                    <p:animEffect transition="in" filter="dissolve">
                                      <p:cBhvr>
                                        <p:cTn id="27" dur="500"/>
                                        <p:tgtEl>
                                          <p:spTgt spid="1333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3260"/>
                                        </p:tgtEl>
                                        <p:attrNameLst>
                                          <p:attrName>style.visibility</p:attrName>
                                        </p:attrNameLst>
                                      </p:cBhvr>
                                      <p:to>
                                        <p:strVal val="visible"/>
                                      </p:to>
                                    </p:set>
                                    <p:animEffect transition="in" filter="dissolve">
                                      <p:cBhvr>
                                        <p:cTn id="32" dur="500"/>
                                        <p:tgtEl>
                                          <p:spTgt spid="1333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3262"/>
                                        </p:tgtEl>
                                        <p:attrNameLst>
                                          <p:attrName>style.visibility</p:attrName>
                                        </p:attrNameLst>
                                      </p:cBhvr>
                                      <p:to>
                                        <p:strVal val="visible"/>
                                      </p:to>
                                    </p:set>
                                    <p:animEffect transition="in" filter="dissolve">
                                      <p:cBhvr>
                                        <p:cTn id="37" dur="500"/>
                                        <p:tgtEl>
                                          <p:spTgt spid="13332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grpId="0" nodeType="clickEffect">
                                  <p:stCondLst>
                                    <p:cond delay="0"/>
                                  </p:stCondLst>
                                  <p:childTnLst>
                                    <p:animEffect transition="out" filter="wipe(down)">
                                      <p:cBhvr>
                                        <p:cTn id="41" dur="500"/>
                                        <p:tgtEl>
                                          <p:spTgt spid="1333255"/>
                                        </p:tgtEl>
                                      </p:cBhvr>
                                    </p:animEffect>
                                    <p:set>
                                      <p:cBhvr>
                                        <p:cTn id="42" dur="1" fill="hold">
                                          <p:stCondLst>
                                            <p:cond delay="499"/>
                                          </p:stCondLst>
                                        </p:cTn>
                                        <p:tgtEl>
                                          <p:spTgt spid="133325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3264"/>
                                        </p:tgtEl>
                                        <p:attrNameLst>
                                          <p:attrName>style.visibility</p:attrName>
                                        </p:attrNameLst>
                                      </p:cBhvr>
                                      <p:to>
                                        <p:strVal val="visible"/>
                                      </p:to>
                                    </p:set>
                                    <p:animEffect transition="in" filter="dissolve">
                                      <p:cBhvr>
                                        <p:cTn id="47" dur="500"/>
                                        <p:tgtEl>
                                          <p:spTgt spid="133326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333263"/>
                                        </p:tgtEl>
                                        <p:attrNameLst>
                                          <p:attrName>style.visibility</p:attrName>
                                        </p:attrNameLst>
                                      </p:cBhvr>
                                      <p:to>
                                        <p:strVal val="visible"/>
                                      </p:to>
                                    </p:set>
                                    <p:animEffect transition="in" filter="dissolve">
                                      <p:cBhvr>
                                        <p:cTn id="52" dur="500"/>
                                        <p:tgtEl>
                                          <p:spTgt spid="133326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33290"/>
                                        </p:tgtEl>
                                        <p:attrNameLst>
                                          <p:attrName>style.visibility</p:attrName>
                                        </p:attrNameLst>
                                      </p:cBhvr>
                                      <p:to>
                                        <p:strVal val="visible"/>
                                      </p:to>
                                    </p:set>
                                    <p:animEffect transition="in" filter="wipe(left)">
                                      <p:cBhvr>
                                        <p:cTn id="57" dur="500"/>
                                        <p:tgtEl>
                                          <p:spTgt spid="13332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xit" presetSubtype="4" fill="hold" grpId="1" nodeType="clickEffect">
                                  <p:stCondLst>
                                    <p:cond delay="0"/>
                                  </p:stCondLst>
                                  <p:childTnLst>
                                    <p:animEffect transition="out" filter="wipe(down)">
                                      <p:cBhvr>
                                        <p:cTn id="61" dur="500"/>
                                        <p:tgtEl>
                                          <p:spTgt spid="1333290"/>
                                        </p:tgtEl>
                                      </p:cBhvr>
                                    </p:animEffect>
                                    <p:set>
                                      <p:cBhvr>
                                        <p:cTn id="62" dur="1" fill="hold">
                                          <p:stCondLst>
                                            <p:cond delay="499"/>
                                          </p:stCondLst>
                                        </p:cTn>
                                        <p:tgtEl>
                                          <p:spTgt spid="1333290"/>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33328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xit" presetSubtype="4" fill="hold" nodeType="clickEffect">
                                  <p:stCondLst>
                                    <p:cond delay="0"/>
                                  </p:stCondLst>
                                  <p:childTnLst>
                                    <p:animEffect transition="out" filter="wipe(down)">
                                      <p:cBhvr>
                                        <p:cTn id="70" dur="500"/>
                                        <p:tgtEl>
                                          <p:spTgt spid="1333280"/>
                                        </p:tgtEl>
                                      </p:cBhvr>
                                    </p:animEffect>
                                    <p:set>
                                      <p:cBhvr>
                                        <p:cTn id="71" dur="1" fill="hold">
                                          <p:stCondLst>
                                            <p:cond delay="499"/>
                                          </p:stCondLst>
                                        </p:cTn>
                                        <p:tgtEl>
                                          <p:spTgt spid="1333280"/>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333291"/>
                                        </p:tgtEl>
                                        <p:attrNameLst>
                                          <p:attrName>style.visibility</p:attrName>
                                        </p:attrNameLst>
                                      </p:cBhvr>
                                      <p:to>
                                        <p:strVal val="visible"/>
                                      </p:to>
                                    </p:set>
                                    <p:animEffect transition="in" filter="wipe(down)">
                                      <p:cBhvr>
                                        <p:cTn id="76" dur="500"/>
                                        <p:tgtEl>
                                          <p:spTgt spid="133329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xit" presetSubtype="4" fill="hold" grpId="1" nodeType="clickEffect">
                                  <p:stCondLst>
                                    <p:cond delay="0"/>
                                  </p:stCondLst>
                                  <p:childTnLst>
                                    <p:animEffect transition="out" filter="wipe(down)">
                                      <p:cBhvr>
                                        <p:cTn id="80" dur="500"/>
                                        <p:tgtEl>
                                          <p:spTgt spid="1333291"/>
                                        </p:tgtEl>
                                      </p:cBhvr>
                                    </p:animEffect>
                                    <p:set>
                                      <p:cBhvr>
                                        <p:cTn id="81" dur="1" fill="hold">
                                          <p:stCondLst>
                                            <p:cond delay="499"/>
                                          </p:stCondLst>
                                        </p:cTn>
                                        <p:tgtEl>
                                          <p:spTgt spid="1333291"/>
                                        </p:tgtEl>
                                        <p:attrNameLst>
                                          <p:attrName>style.visibility</p:attrName>
                                        </p:attrNameLst>
                                      </p:cBhvr>
                                      <p:to>
                                        <p:strVal val="hidden"/>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333265"/>
                                        </p:tgtEl>
                                        <p:attrNameLst>
                                          <p:attrName>style.visibility</p:attrName>
                                        </p:attrNameLst>
                                      </p:cBhvr>
                                      <p:to>
                                        <p:strVal val="visible"/>
                                      </p:to>
                                    </p:set>
                                    <p:animEffect transition="in" filter="dissolve">
                                      <p:cBhvr>
                                        <p:cTn id="86" dur="500"/>
                                        <p:tgtEl>
                                          <p:spTgt spid="133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5" grpId="0" animBg="1"/>
      <p:bldP spid="1333256" grpId="0" animBg="1" autoUpdateAnimBg="0"/>
      <p:bldP spid="1333257" grpId="0" animBg="1" autoUpdateAnimBg="0"/>
      <p:bldP spid="1333260" grpId="0" animBg="1" autoUpdateAnimBg="0"/>
      <p:bldP spid="1333261" grpId="0" animBg="1" autoUpdateAnimBg="0"/>
      <p:bldP spid="1333262" grpId="0" animBg="1" autoUpdateAnimBg="0"/>
      <p:bldP spid="1333290" grpId="0" animBg="1"/>
      <p:bldP spid="1333290" grpId="1" animBg="1"/>
      <p:bldP spid="1333258" grpId="0"/>
      <p:bldP spid="1333265" grpId="0" animBg="1" autoUpdateAnimBg="0"/>
      <p:bldP spid="1333263" grpId="0" animBg="1" autoUpdateAnimBg="0"/>
      <p:bldP spid="1333291" grpId="0" animBg="1"/>
      <p:bldP spid="1333291" grpId="1" animBg="1"/>
      <p:bldP spid="1333259" grpId="0" animBg="1" autoUpdateAnimBg="0"/>
      <p:bldP spid="133326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381000" y="304800"/>
            <a:ext cx="8077200" cy="1447800"/>
          </a:xfrm>
        </p:spPr>
        <p:txBody>
          <a:bodyPr/>
          <a:lstStyle/>
          <a:p>
            <a:pPr eaLnBrk="1" hangingPunct="1"/>
            <a:r>
              <a:rPr lang="ar-JO" b="1" dirty="0">
                <a:latin typeface="Arial" panose="020B0604020202020204" pitchFamily="34" charset="0"/>
                <a:cs typeface="Arial" panose="020B0604020202020204" pitchFamily="34" charset="0"/>
              </a:rPr>
              <a:t>التمايز بين إسرائيل والكنيسة</a:t>
            </a:r>
            <a:endParaRPr lang="en-US" b="1" dirty="0">
              <a:latin typeface="Arial" panose="020B0604020202020204" pitchFamily="34" charset="0"/>
              <a:cs typeface="Arial" panose="020B0604020202020204" pitchFamily="34" charset="0"/>
            </a:endParaRPr>
          </a:p>
        </p:txBody>
      </p:sp>
      <p:sp>
        <p:nvSpPr>
          <p:cNvPr id="430085" name="Text Box 5"/>
          <p:cNvSpPr txBox="1">
            <a:spLocks noChangeArrowheads="1"/>
          </p:cNvSpPr>
          <p:nvPr/>
        </p:nvSpPr>
        <p:spPr bwMode="auto">
          <a:xfrm>
            <a:off x="8149715" y="71438"/>
            <a:ext cx="89319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ea typeface="Arial" charset="0"/>
                <a:cs typeface="Arial" panose="020B0604020202020204" pitchFamily="34" charset="0"/>
              </a:rPr>
              <a:t>155ق</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0086" name="Rectangle 6"/>
          <p:cNvSpPr>
            <a:spLocks noChangeArrowheads="1"/>
          </p:cNvSpPr>
          <p:nvPr/>
        </p:nvSpPr>
        <p:spPr bwMode="auto">
          <a:xfrm>
            <a:off x="1524000" y="2362200"/>
            <a:ext cx="7391400" cy="3505200"/>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sz="3600" b="1" dirty="0">
                <a:solidFill>
                  <a:srgbClr val="000000"/>
                </a:solidFill>
                <a:latin typeface="Arial" panose="020B0604020202020204" pitchFamily="34" charset="0"/>
                <a:ea typeface="Osaka" charset="-128"/>
                <a:cs typeface="Arial" panose="020B0604020202020204" pitchFamily="34" charset="0"/>
              </a:rPr>
              <a:t>عدم الإستمرارية (155ق)</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الإستمرارية (155ك)</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sz="3600" b="1" dirty="0">
                <a:solidFill>
                  <a:srgbClr val="000000"/>
                </a:solidFill>
                <a:latin typeface="Arial" panose="020B0604020202020204" pitchFamily="34" charset="0"/>
                <a:ea typeface="Osaka" charset="-128"/>
                <a:cs typeface="Arial" panose="020B0604020202020204" pitchFamily="34" charset="0"/>
              </a:rPr>
              <a:t>المقاطع ذات الإشكالية (155ل-هـ)</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30086">
                                            <p:txEl>
                                              <p:pRg st="0" end="0"/>
                                            </p:txEl>
                                          </p:spTgt>
                                        </p:tgtEl>
                                        <p:attrNameLst>
                                          <p:attrName>style.visibility</p:attrName>
                                        </p:attrNameLst>
                                      </p:cBhvr>
                                      <p:to>
                                        <p:strVal val="visible"/>
                                      </p:to>
                                    </p:set>
                                    <p:animEffect transition="in" filter="fade">
                                      <p:cBhvr>
                                        <p:cTn id="7" dur="770" decel="100000"/>
                                        <p:tgtEl>
                                          <p:spTgt spid="430086">
                                            <p:txEl>
                                              <p:pRg st="0" end="0"/>
                                            </p:txEl>
                                          </p:spTgt>
                                        </p:tgtEl>
                                      </p:cBhvr>
                                    </p:animEffect>
                                    <p:animScale>
                                      <p:cBhvr>
                                        <p:cTn id="8" dur="770" decel="100000"/>
                                        <p:tgtEl>
                                          <p:spTgt spid="430086">
                                            <p:txEl>
                                              <p:pRg st="0" end="0"/>
                                            </p:txEl>
                                          </p:spTgt>
                                        </p:tgtEl>
                                      </p:cBhvr>
                                      <p:from x="10000" y="10000"/>
                                      <p:to x="200000" y="450000"/>
                                    </p:animScale>
                                    <p:animScale>
                                      <p:cBhvr>
                                        <p:cTn id="9" dur="1230" accel="100000" fill="hold">
                                          <p:stCondLst>
                                            <p:cond delay="770"/>
                                          </p:stCondLst>
                                        </p:cTn>
                                        <p:tgtEl>
                                          <p:spTgt spid="430086">
                                            <p:txEl>
                                              <p:pRg st="0" end="0"/>
                                            </p:txEl>
                                          </p:spTgt>
                                        </p:tgtEl>
                                      </p:cBhvr>
                                      <p:from x="200000" y="450000"/>
                                      <p:to x="100000" y="100000"/>
                                    </p:animScale>
                                    <p:set>
                                      <p:cBhvr>
                                        <p:cTn id="10" dur="770" fill="hold"/>
                                        <p:tgtEl>
                                          <p:spTgt spid="430086">
                                            <p:txEl>
                                              <p:pRg st="0" end="0"/>
                                            </p:txEl>
                                          </p:spTgt>
                                        </p:tgtEl>
                                        <p:attrNameLst>
                                          <p:attrName>ppt_x</p:attrName>
                                        </p:attrNameLst>
                                      </p:cBhvr>
                                      <p:to>
                                        <p:strVal val="(0.5)"/>
                                      </p:to>
                                    </p:set>
                                    <p:anim from="(0.5)" to="(#ppt_x)" calcmode="lin" valueType="num">
                                      <p:cBhvr>
                                        <p:cTn id="11" dur="1230" accel="100000" fill="hold">
                                          <p:stCondLst>
                                            <p:cond delay="770"/>
                                          </p:stCondLst>
                                        </p:cTn>
                                        <p:tgtEl>
                                          <p:spTgt spid="430086">
                                            <p:txEl>
                                              <p:pRg st="0" end="0"/>
                                            </p:txEl>
                                          </p:spTgt>
                                        </p:tgtEl>
                                        <p:attrNameLst>
                                          <p:attrName>ppt_x</p:attrName>
                                        </p:attrNameLst>
                                      </p:cBhvr>
                                    </p:anim>
                                    <p:set>
                                      <p:cBhvr>
                                        <p:cTn id="12" dur="770" fill="hold"/>
                                        <p:tgtEl>
                                          <p:spTgt spid="430086">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30086">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430086">
                                            <p:txEl>
                                              <p:pRg st="1" end="1"/>
                                            </p:txEl>
                                          </p:spTgt>
                                        </p:tgtEl>
                                        <p:attrNameLst>
                                          <p:attrName>style.visibility</p:attrName>
                                        </p:attrNameLst>
                                      </p:cBhvr>
                                      <p:to>
                                        <p:strVal val="visible"/>
                                      </p:to>
                                    </p:set>
                                    <p:animEffect transition="in" filter="fade">
                                      <p:cBhvr>
                                        <p:cTn id="18" dur="770" decel="100000"/>
                                        <p:tgtEl>
                                          <p:spTgt spid="430086">
                                            <p:txEl>
                                              <p:pRg st="1" end="1"/>
                                            </p:txEl>
                                          </p:spTgt>
                                        </p:tgtEl>
                                      </p:cBhvr>
                                    </p:animEffect>
                                    <p:animScale>
                                      <p:cBhvr>
                                        <p:cTn id="19" dur="770" decel="100000"/>
                                        <p:tgtEl>
                                          <p:spTgt spid="430086">
                                            <p:txEl>
                                              <p:pRg st="1" end="1"/>
                                            </p:txEl>
                                          </p:spTgt>
                                        </p:tgtEl>
                                      </p:cBhvr>
                                      <p:from x="10000" y="10000"/>
                                      <p:to x="200000" y="450000"/>
                                    </p:animScale>
                                    <p:animScale>
                                      <p:cBhvr>
                                        <p:cTn id="20" dur="1230" accel="100000" fill="hold">
                                          <p:stCondLst>
                                            <p:cond delay="770"/>
                                          </p:stCondLst>
                                        </p:cTn>
                                        <p:tgtEl>
                                          <p:spTgt spid="430086">
                                            <p:txEl>
                                              <p:pRg st="1" end="1"/>
                                            </p:txEl>
                                          </p:spTgt>
                                        </p:tgtEl>
                                      </p:cBhvr>
                                      <p:from x="200000" y="450000"/>
                                      <p:to x="100000" y="100000"/>
                                    </p:animScale>
                                    <p:set>
                                      <p:cBhvr>
                                        <p:cTn id="21" dur="770" fill="hold"/>
                                        <p:tgtEl>
                                          <p:spTgt spid="430086">
                                            <p:txEl>
                                              <p:pRg st="1" end="1"/>
                                            </p:txEl>
                                          </p:spTgt>
                                        </p:tgtEl>
                                        <p:attrNameLst>
                                          <p:attrName>ppt_x</p:attrName>
                                        </p:attrNameLst>
                                      </p:cBhvr>
                                      <p:to>
                                        <p:strVal val="(0.5)"/>
                                      </p:to>
                                    </p:set>
                                    <p:anim from="(0.5)" to="(#ppt_x)" calcmode="lin" valueType="num">
                                      <p:cBhvr>
                                        <p:cTn id="22" dur="1230" accel="100000" fill="hold">
                                          <p:stCondLst>
                                            <p:cond delay="770"/>
                                          </p:stCondLst>
                                        </p:cTn>
                                        <p:tgtEl>
                                          <p:spTgt spid="430086">
                                            <p:txEl>
                                              <p:pRg st="1" end="1"/>
                                            </p:txEl>
                                          </p:spTgt>
                                        </p:tgtEl>
                                        <p:attrNameLst>
                                          <p:attrName>ppt_x</p:attrName>
                                        </p:attrNameLst>
                                      </p:cBhvr>
                                    </p:anim>
                                    <p:set>
                                      <p:cBhvr>
                                        <p:cTn id="23" dur="770" fill="hold"/>
                                        <p:tgtEl>
                                          <p:spTgt spid="430086">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430086">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430086">
                                            <p:txEl>
                                              <p:pRg st="2" end="2"/>
                                            </p:txEl>
                                          </p:spTgt>
                                        </p:tgtEl>
                                        <p:attrNameLst>
                                          <p:attrName>style.visibility</p:attrName>
                                        </p:attrNameLst>
                                      </p:cBhvr>
                                      <p:to>
                                        <p:strVal val="visible"/>
                                      </p:to>
                                    </p:set>
                                    <p:animEffect transition="in" filter="fade">
                                      <p:cBhvr>
                                        <p:cTn id="29" dur="770" decel="100000"/>
                                        <p:tgtEl>
                                          <p:spTgt spid="430086">
                                            <p:txEl>
                                              <p:pRg st="2" end="2"/>
                                            </p:txEl>
                                          </p:spTgt>
                                        </p:tgtEl>
                                      </p:cBhvr>
                                    </p:animEffect>
                                    <p:animScale>
                                      <p:cBhvr>
                                        <p:cTn id="30" dur="770" decel="100000"/>
                                        <p:tgtEl>
                                          <p:spTgt spid="430086">
                                            <p:txEl>
                                              <p:pRg st="2" end="2"/>
                                            </p:txEl>
                                          </p:spTgt>
                                        </p:tgtEl>
                                      </p:cBhvr>
                                      <p:from x="10000" y="10000"/>
                                      <p:to x="200000" y="450000"/>
                                    </p:animScale>
                                    <p:animScale>
                                      <p:cBhvr>
                                        <p:cTn id="31" dur="1230" accel="100000" fill="hold">
                                          <p:stCondLst>
                                            <p:cond delay="770"/>
                                          </p:stCondLst>
                                        </p:cTn>
                                        <p:tgtEl>
                                          <p:spTgt spid="430086">
                                            <p:txEl>
                                              <p:pRg st="2" end="2"/>
                                            </p:txEl>
                                          </p:spTgt>
                                        </p:tgtEl>
                                      </p:cBhvr>
                                      <p:from x="200000" y="450000"/>
                                      <p:to x="100000" y="100000"/>
                                    </p:animScale>
                                    <p:set>
                                      <p:cBhvr>
                                        <p:cTn id="32" dur="770" fill="hold"/>
                                        <p:tgtEl>
                                          <p:spTgt spid="430086">
                                            <p:txEl>
                                              <p:pRg st="2" end="2"/>
                                            </p:txEl>
                                          </p:spTgt>
                                        </p:tgtEl>
                                        <p:attrNameLst>
                                          <p:attrName>ppt_x</p:attrName>
                                        </p:attrNameLst>
                                      </p:cBhvr>
                                      <p:to>
                                        <p:strVal val="(0.5)"/>
                                      </p:to>
                                    </p:set>
                                    <p:anim from="(0.5)" to="(#ppt_x)" calcmode="lin" valueType="num">
                                      <p:cBhvr>
                                        <p:cTn id="33" dur="1230" accel="100000" fill="hold">
                                          <p:stCondLst>
                                            <p:cond delay="770"/>
                                          </p:stCondLst>
                                        </p:cTn>
                                        <p:tgtEl>
                                          <p:spTgt spid="430086">
                                            <p:txEl>
                                              <p:pRg st="2" end="2"/>
                                            </p:txEl>
                                          </p:spTgt>
                                        </p:tgtEl>
                                        <p:attrNameLst>
                                          <p:attrName>ppt_x</p:attrName>
                                        </p:attrNameLst>
                                      </p:cBhvr>
                                    </p:anim>
                                    <p:set>
                                      <p:cBhvr>
                                        <p:cTn id="34" dur="770" fill="hold"/>
                                        <p:tgtEl>
                                          <p:spTgt spid="430086">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430086">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6" grpId="0" build="p"/>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BE7A0FB8-7304-3FDA-9E02-28672AD2B0C2}"/>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ctangle 74">
            <a:extLst>
              <a:ext uri="{FF2B5EF4-FFF2-40B4-BE49-F238E27FC236}">
                <a16:creationId xmlns:a16="http://schemas.microsoft.com/office/drawing/2014/main" id="{BF93187F-E145-297A-FC00-E1549ADBEBCF}"/>
              </a:ext>
            </a:extLst>
          </p:cNvPr>
          <p:cNvSpPr>
            <a:spLocks noChangeArrowheads="1"/>
          </p:cNvSpPr>
          <p:nvPr/>
        </p:nvSpPr>
        <p:spPr bwMode="auto">
          <a:xfrm>
            <a:off x="0" y="573088"/>
            <a:ext cx="9072109" cy="704143"/>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52962" name="Group 102"/>
          <p:cNvGrpSpPr>
            <a:grpSpLocks/>
          </p:cNvGrpSpPr>
          <p:nvPr/>
        </p:nvGrpSpPr>
        <p:grpSpPr bwMode="auto">
          <a:xfrm>
            <a:off x="0" y="609600"/>
            <a:ext cx="9144000" cy="6324600"/>
            <a:chOff x="0" y="336"/>
            <a:chExt cx="5760" cy="2211"/>
          </a:xfrm>
        </p:grpSpPr>
        <p:grpSp>
          <p:nvGrpSpPr>
            <p:cNvPr id="552965" name="Group 3"/>
            <p:cNvGrpSpPr>
              <a:grpSpLocks/>
            </p:cNvGrpSpPr>
            <p:nvPr/>
          </p:nvGrpSpPr>
          <p:grpSpPr bwMode="auto">
            <a:xfrm>
              <a:off x="0" y="336"/>
              <a:ext cx="951" cy="224"/>
              <a:chOff x="0" y="0"/>
              <a:chExt cx="672" cy="422"/>
            </a:xfrm>
          </p:grpSpPr>
          <p:sp>
            <p:nvSpPr>
              <p:cNvPr id="553021" name="Rectangle 4"/>
              <p:cNvSpPr>
                <a:spLocks noChangeArrowheads="1"/>
              </p:cNvSpPr>
              <p:nvPr/>
            </p:nvSpPr>
            <p:spPr bwMode="auto">
              <a:xfrm>
                <a:off x="0" y="0"/>
                <a:ext cx="67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nvGrpSpPr>
              <p:cNvPr id="553022" name="Group 5"/>
              <p:cNvGrpSpPr>
                <a:grpSpLocks/>
              </p:cNvGrpSpPr>
              <p:nvPr/>
            </p:nvGrpSpPr>
            <p:grpSpPr bwMode="auto">
              <a:xfrm>
                <a:off x="0" y="0"/>
                <a:ext cx="672" cy="422"/>
                <a:chOff x="0" y="0"/>
                <a:chExt cx="672" cy="422"/>
              </a:xfrm>
            </p:grpSpPr>
            <p:sp>
              <p:nvSpPr>
                <p:cNvPr id="553023" name="Rectangle 6"/>
                <p:cNvSpPr>
                  <a:spLocks noChangeArrowheads="1"/>
                </p:cNvSpPr>
                <p:nvPr/>
              </p:nvSpPr>
              <p:spPr bwMode="auto">
                <a:xfrm>
                  <a:off x="32" y="0"/>
                  <a:ext cx="60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p>
              </p:txBody>
            </p:sp>
            <p:sp>
              <p:nvSpPr>
                <p:cNvPr id="553024" name="Rectangle 7"/>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grpSp>
          <p:nvGrpSpPr>
            <p:cNvPr id="552966" name="Group 8"/>
            <p:cNvGrpSpPr>
              <a:grpSpLocks/>
            </p:cNvGrpSpPr>
            <p:nvPr/>
          </p:nvGrpSpPr>
          <p:grpSpPr bwMode="auto">
            <a:xfrm>
              <a:off x="951" y="336"/>
              <a:ext cx="2387" cy="224"/>
              <a:chOff x="672" y="0"/>
              <a:chExt cx="1688" cy="422"/>
            </a:xfrm>
          </p:grpSpPr>
          <p:sp>
            <p:nvSpPr>
              <p:cNvPr id="553017" name="Rectangle 9"/>
              <p:cNvSpPr>
                <a:spLocks noChangeArrowheads="1"/>
              </p:cNvSpPr>
              <p:nvPr/>
            </p:nvSpPr>
            <p:spPr bwMode="auto">
              <a:xfrm>
                <a:off x="672" y="0"/>
                <a:ext cx="168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nvGrpSpPr>
              <p:cNvPr id="553018" name="Group 10"/>
              <p:cNvGrpSpPr>
                <a:grpSpLocks/>
              </p:cNvGrpSpPr>
              <p:nvPr/>
            </p:nvGrpSpPr>
            <p:grpSpPr bwMode="auto">
              <a:xfrm>
                <a:off x="672" y="0"/>
                <a:ext cx="1688" cy="422"/>
                <a:chOff x="672" y="0"/>
                <a:chExt cx="1688" cy="422"/>
              </a:xfrm>
            </p:grpSpPr>
            <p:sp>
              <p:nvSpPr>
                <p:cNvPr id="553019" name="Rectangle 11"/>
                <p:cNvSpPr>
                  <a:spLocks noChangeArrowheads="1"/>
                </p:cNvSpPr>
                <p:nvPr/>
              </p:nvSpPr>
              <p:spPr bwMode="auto">
                <a:xfrm>
                  <a:off x="704" y="0"/>
                  <a:ext cx="1624" cy="422"/>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20" name="Rectangle 12"/>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grpSp>
          <p:nvGrpSpPr>
            <p:cNvPr id="552967" name="Group 13"/>
            <p:cNvGrpSpPr>
              <a:grpSpLocks/>
            </p:cNvGrpSpPr>
            <p:nvPr/>
          </p:nvGrpSpPr>
          <p:grpSpPr bwMode="auto">
            <a:xfrm>
              <a:off x="3338" y="336"/>
              <a:ext cx="2422" cy="224"/>
              <a:chOff x="2360" y="0"/>
              <a:chExt cx="1712" cy="422"/>
            </a:xfrm>
          </p:grpSpPr>
          <p:sp>
            <p:nvSpPr>
              <p:cNvPr id="553013" name="Rectangle 14"/>
              <p:cNvSpPr>
                <a:spLocks noChangeArrowheads="1"/>
              </p:cNvSpPr>
              <p:nvPr/>
            </p:nvSpPr>
            <p:spPr bwMode="auto">
              <a:xfrm>
                <a:off x="2360" y="0"/>
                <a:ext cx="171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nvGrpSpPr>
              <p:cNvPr id="553014" name="Group 15"/>
              <p:cNvGrpSpPr>
                <a:grpSpLocks/>
              </p:cNvGrpSpPr>
              <p:nvPr/>
            </p:nvGrpSpPr>
            <p:grpSpPr bwMode="auto">
              <a:xfrm>
                <a:off x="2360" y="0"/>
                <a:ext cx="1712" cy="422"/>
                <a:chOff x="2360" y="0"/>
                <a:chExt cx="1712" cy="422"/>
              </a:xfrm>
            </p:grpSpPr>
            <p:sp>
              <p:nvSpPr>
                <p:cNvPr id="553015" name="Rectangle 16"/>
                <p:cNvSpPr>
                  <a:spLocks noChangeArrowheads="1"/>
                </p:cNvSpPr>
                <p:nvPr/>
              </p:nvSpPr>
              <p:spPr bwMode="auto">
                <a:xfrm>
                  <a:off x="2392" y="0"/>
                  <a:ext cx="1648" cy="422"/>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الكنيسة</a:t>
                  </a:r>
                  <a:endParaRPr kumimoji="0" lang="en-US" altLang="zh-CN" sz="28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16" name="Rectangle 17"/>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grpSp>
          <p:nvGrpSpPr>
            <p:cNvPr id="552968" name="Group 18"/>
            <p:cNvGrpSpPr>
              <a:grpSpLocks/>
            </p:cNvGrpSpPr>
            <p:nvPr/>
          </p:nvGrpSpPr>
          <p:grpSpPr bwMode="auto">
            <a:xfrm>
              <a:off x="0" y="560"/>
              <a:ext cx="951" cy="398"/>
              <a:chOff x="0" y="422"/>
              <a:chExt cx="672" cy="748"/>
            </a:xfrm>
          </p:grpSpPr>
          <p:sp>
            <p:nvSpPr>
              <p:cNvPr id="553011" name="Rectangle 19"/>
              <p:cNvSpPr>
                <a:spLocks noChangeArrowheads="1"/>
              </p:cNvSpPr>
              <p:nvPr/>
            </p:nvSpPr>
            <p:spPr bwMode="auto">
              <a:xfrm>
                <a:off x="32" y="422"/>
                <a:ext cx="60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الهوية</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12" name="Rectangle 20"/>
              <p:cNvSpPr>
                <a:spLocks noChangeArrowheads="1"/>
              </p:cNvSpPr>
              <p:nvPr/>
            </p:nvSpPr>
            <p:spPr bwMode="auto">
              <a:xfrm>
                <a:off x="0" y="422"/>
                <a:ext cx="672"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69" name="Group 21"/>
            <p:cNvGrpSpPr>
              <a:grpSpLocks/>
            </p:cNvGrpSpPr>
            <p:nvPr/>
          </p:nvGrpSpPr>
          <p:grpSpPr bwMode="auto">
            <a:xfrm>
              <a:off x="951" y="560"/>
              <a:ext cx="2387" cy="398"/>
              <a:chOff x="672" y="422"/>
              <a:chExt cx="1688" cy="748"/>
            </a:xfrm>
          </p:grpSpPr>
          <p:sp>
            <p:nvSpPr>
              <p:cNvPr id="553009" name="Rectangle 22"/>
              <p:cNvSpPr>
                <a:spLocks noChangeArrowheads="1"/>
              </p:cNvSpPr>
              <p:nvPr/>
            </p:nvSpPr>
            <p:spPr bwMode="auto">
              <a:xfrm>
                <a:off x="704" y="422"/>
                <a:ext cx="162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نسل إبراهيم الجسدي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a:t>
                </a: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غل 6: 12-16</a:t>
                </a: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a:t>
                </a:r>
              </a:p>
            </p:txBody>
          </p:sp>
          <p:sp>
            <p:nvSpPr>
              <p:cNvPr id="553010" name="Rectangle 23"/>
              <p:cNvSpPr>
                <a:spLocks noChangeArrowheads="1"/>
              </p:cNvSpPr>
              <p:nvPr/>
            </p:nvSpPr>
            <p:spPr bwMode="auto">
              <a:xfrm>
                <a:off x="672" y="422"/>
                <a:ext cx="168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0" name="Group 24"/>
            <p:cNvGrpSpPr>
              <a:grpSpLocks/>
            </p:cNvGrpSpPr>
            <p:nvPr/>
          </p:nvGrpSpPr>
          <p:grpSpPr bwMode="auto">
            <a:xfrm>
              <a:off x="3338" y="560"/>
              <a:ext cx="2422" cy="398"/>
              <a:chOff x="2360" y="422"/>
              <a:chExt cx="1712" cy="748"/>
            </a:xfrm>
          </p:grpSpPr>
          <p:sp>
            <p:nvSpPr>
              <p:cNvPr id="553007" name="Rectangle 25"/>
              <p:cNvSpPr>
                <a:spLocks noChangeArrowheads="1"/>
              </p:cNvSpPr>
              <p:nvPr/>
            </p:nvSpPr>
            <p:spPr bwMode="auto">
              <a:xfrm>
                <a:off x="2392" y="422"/>
                <a:ext cx="164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dirty="0">
                    <a:solidFill>
                      <a:srgbClr val="FFFFFF"/>
                    </a:solidFill>
                    <a:effectLst>
                      <a:glow rad="228600">
                        <a:srgbClr val="000000">
                          <a:alpha val="72000"/>
                        </a:srgbClr>
                      </a:glow>
                    </a:effectLst>
                    <a:latin typeface="Arial Narrow" charset="0"/>
                    <a:ea typeface="ＭＳ Ｐゴシック" charset="0"/>
                    <a:cs typeface="Times New Roman" charset="0"/>
                  </a:rPr>
                  <a:t>نسل إبراهيم 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(غل 3: 7، 29)</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08" name="Rectangle 26"/>
              <p:cNvSpPr>
                <a:spLocks noChangeArrowheads="1"/>
              </p:cNvSpPr>
              <p:nvPr/>
            </p:nvSpPr>
            <p:spPr bwMode="auto">
              <a:xfrm>
                <a:off x="2360" y="422"/>
                <a:ext cx="1712"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1" name="Group 27"/>
            <p:cNvGrpSpPr>
              <a:grpSpLocks/>
            </p:cNvGrpSpPr>
            <p:nvPr/>
          </p:nvGrpSpPr>
          <p:grpSpPr bwMode="auto">
            <a:xfrm>
              <a:off x="0" y="958"/>
              <a:ext cx="951" cy="458"/>
              <a:chOff x="0" y="1170"/>
              <a:chExt cx="672" cy="863"/>
            </a:xfrm>
          </p:grpSpPr>
          <p:sp>
            <p:nvSpPr>
              <p:cNvPr id="553005" name="Rectangle 28"/>
              <p:cNvSpPr>
                <a:spLocks noChangeArrowheads="1"/>
              </p:cNvSpPr>
              <p:nvPr/>
            </p:nvSpPr>
            <p:spPr bwMode="auto">
              <a:xfrm>
                <a:off x="32" y="1170"/>
                <a:ext cx="60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عهد الأرض</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06" name="Rectangle 29"/>
              <p:cNvSpPr>
                <a:spLocks noChangeArrowheads="1"/>
              </p:cNvSpPr>
              <p:nvPr/>
            </p:nvSpPr>
            <p:spPr bwMode="auto">
              <a:xfrm>
                <a:off x="0" y="1170"/>
                <a:ext cx="672"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2" name="Group 30"/>
            <p:cNvGrpSpPr>
              <a:grpSpLocks/>
            </p:cNvGrpSpPr>
            <p:nvPr/>
          </p:nvGrpSpPr>
          <p:grpSpPr bwMode="auto">
            <a:xfrm>
              <a:off x="951" y="958"/>
              <a:ext cx="2387" cy="458"/>
              <a:chOff x="672" y="1170"/>
              <a:chExt cx="1688" cy="863"/>
            </a:xfrm>
          </p:grpSpPr>
          <p:sp>
            <p:nvSpPr>
              <p:cNvPr id="553003" name="Rectangle 31"/>
              <p:cNvSpPr>
                <a:spLocks noChangeArrowheads="1"/>
              </p:cNvSpPr>
              <p:nvPr/>
            </p:nvSpPr>
            <p:spPr bwMode="auto">
              <a:xfrm>
                <a:off x="704" y="1170"/>
                <a:ext cx="162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لا يزال معلقاً (تث 30: 1-10) ولكنها تحققت جزئيًا منذ عام 1948 (حز 37: 1-7).</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04" name="Rectangle 32"/>
              <p:cNvSpPr>
                <a:spLocks noChangeArrowheads="1"/>
              </p:cNvSpPr>
              <p:nvPr/>
            </p:nvSpPr>
            <p:spPr bwMode="auto">
              <a:xfrm>
                <a:off x="672" y="1170"/>
                <a:ext cx="1688"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3" name="Group 33"/>
            <p:cNvGrpSpPr>
              <a:grpSpLocks/>
            </p:cNvGrpSpPr>
            <p:nvPr/>
          </p:nvGrpSpPr>
          <p:grpSpPr bwMode="auto">
            <a:xfrm>
              <a:off x="3338" y="958"/>
              <a:ext cx="2422" cy="458"/>
              <a:chOff x="2360" y="1170"/>
              <a:chExt cx="1712" cy="863"/>
            </a:xfrm>
          </p:grpSpPr>
          <p:sp>
            <p:nvSpPr>
              <p:cNvPr id="553001" name="Rectangle 34"/>
              <p:cNvSpPr>
                <a:spLocks noChangeArrowheads="1"/>
              </p:cNvSpPr>
              <p:nvPr/>
            </p:nvSpPr>
            <p:spPr bwMode="auto">
              <a:xfrm>
                <a:off x="2392" y="1170"/>
                <a:ext cx="164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لا يمكن للمؤمنين الحاضرين المطالبة بالوعد بالأرض (العهد الفلسطيني).</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02" name="Rectangle 35"/>
              <p:cNvSpPr>
                <a:spLocks noChangeArrowheads="1"/>
              </p:cNvSpPr>
              <p:nvPr/>
            </p:nvSpPr>
            <p:spPr bwMode="auto">
              <a:xfrm>
                <a:off x="2360" y="1170"/>
                <a:ext cx="1712"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4" name="Group 36"/>
            <p:cNvGrpSpPr>
              <a:grpSpLocks/>
            </p:cNvGrpSpPr>
            <p:nvPr/>
          </p:nvGrpSpPr>
          <p:grpSpPr bwMode="auto">
            <a:xfrm>
              <a:off x="0" y="1416"/>
              <a:ext cx="951" cy="336"/>
              <a:chOff x="0" y="2033"/>
              <a:chExt cx="672" cy="633"/>
            </a:xfrm>
          </p:grpSpPr>
          <p:sp>
            <p:nvSpPr>
              <p:cNvPr id="552999" name="Rectangle 37"/>
              <p:cNvSpPr>
                <a:spLocks noChangeArrowheads="1"/>
              </p:cNvSpPr>
              <p:nvPr/>
            </p:nvSpPr>
            <p:spPr bwMode="auto">
              <a:xfrm>
                <a:off x="32" y="2033"/>
                <a:ext cx="60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الناموس</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00" name="Rectangle 38"/>
              <p:cNvSpPr>
                <a:spLocks noChangeArrowheads="1"/>
              </p:cNvSpPr>
              <p:nvPr/>
            </p:nvSpPr>
            <p:spPr bwMode="auto">
              <a:xfrm>
                <a:off x="0" y="2033"/>
                <a:ext cx="67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5" name="Group 39"/>
            <p:cNvGrpSpPr>
              <a:grpSpLocks/>
            </p:cNvGrpSpPr>
            <p:nvPr/>
          </p:nvGrpSpPr>
          <p:grpSpPr bwMode="auto">
            <a:xfrm>
              <a:off x="951" y="1416"/>
              <a:ext cx="2387" cy="336"/>
              <a:chOff x="672" y="2033"/>
              <a:chExt cx="1688" cy="633"/>
            </a:xfrm>
          </p:grpSpPr>
          <p:sp>
            <p:nvSpPr>
              <p:cNvPr id="552997" name="Rectangle 40"/>
              <p:cNvSpPr>
                <a:spLocks noChangeArrowheads="1"/>
              </p:cNvSpPr>
              <p:nvPr/>
            </p:nvSpPr>
            <p:spPr bwMode="auto">
              <a:xfrm>
                <a:off x="704" y="2033"/>
                <a:ext cx="162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طاعة الناموس مطلوبة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a:t>
                </a: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خر 19-20</a:t>
                </a: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a:t>
                </a:r>
              </a:p>
            </p:txBody>
          </p:sp>
          <p:sp>
            <p:nvSpPr>
              <p:cNvPr id="552998" name="Rectangle 41"/>
              <p:cNvSpPr>
                <a:spLocks noChangeArrowheads="1"/>
              </p:cNvSpPr>
              <p:nvPr/>
            </p:nvSpPr>
            <p:spPr bwMode="auto">
              <a:xfrm>
                <a:off x="672" y="2033"/>
                <a:ext cx="1688"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6" name="Group 42"/>
            <p:cNvGrpSpPr>
              <a:grpSpLocks/>
            </p:cNvGrpSpPr>
            <p:nvPr/>
          </p:nvGrpSpPr>
          <p:grpSpPr bwMode="auto">
            <a:xfrm>
              <a:off x="3338" y="1416"/>
              <a:ext cx="2422" cy="336"/>
              <a:chOff x="2360" y="2033"/>
              <a:chExt cx="1712" cy="633"/>
            </a:xfrm>
          </p:grpSpPr>
          <p:sp>
            <p:nvSpPr>
              <p:cNvPr id="552995" name="Rectangle 43"/>
              <p:cNvSpPr>
                <a:spLocks noChangeArrowheads="1"/>
              </p:cNvSpPr>
              <p:nvPr/>
            </p:nvSpPr>
            <p:spPr bwMode="auto">
              <a:xfrm>
                <a:off x="2392" y="2033"/>
                <a:ext cx="164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lang="ar-JO" altLang="zh-CN" sz="2400" b="1" dirty="0">
                    <a:solidFill>
                      <a:srgbClr val="FFFFFF"/>
                    </a:solidFill>
                    <a:effectLst>
                      <a:glow rad="228600">
                        <a:srgbClr val="000000">
                          <a:alpha val="72000"/>
                        </a:srgbClr>
                      </a:glow>
                    </a:effectLst>
                    <a:latin typeface="Arial Narrow" charset="0"/>
                    <a:ea typeface="ＭＳ Ｐゴシック" charset="0"/>
                    <a:cs typeface="Times New Roman" charset="0"/>
                  </a:rPr>
                  <a:t>حرية من الناموس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(رو 7، غل 3)</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2996" name="Rectangle 44"/>
              <p:cNvSpPr>
                <a:spLocks noChangeArrowheads="1"/>
              </p:cNvSpPr>
              <p:nvPr/>
            </p:nvSpPr>
            <p:spPr bwMode="auto">
              <a:xfrm>
                <a:off x="2360" y="2033"/>
                <a:ext cx="171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7" name="Group 45"/>
            <p:cNvGrpSpPr>
              <a:grpSpLocks/>
            </p:cNvGrpSpPr>
            <p:nvPr/>
          </p:nvGrpSpPr>
          <p:grpSpPr bwMode="auto">
            <a:xfrm>
              <a:off x="0" y="1752"/>
              <a:ext cx="951" cy="398"/>
              <a:chOff x="0" y="2666"/>
              <a:chExt cx="672" cy="748"/>
            </a:xfrm>
          </p:grpSpPr>
          <p:sp>
            <p:nvSpPr>
              <p:cNvPr id="552993" name="Rectangle 46"/>
              <p:cNvSpPr>
                <a:spLocks noChangeArrowheads="1"/>
              </p:cNvSpPr>
              <p:nvPr/>
            </p:nvSpPr>
            <p:spPr bwMode="auto">
              <a:xfrm>
                <a:off x="32" y="2666"/>
                <a:ext cx="60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الفترة</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2994" name="Rectangle 47"/>
              <p:cNvSpPr>
                <a:spLocks noChangeArrowheads="1"/>
              </p:cNvSpPr>
              <p:nvPr/>
            </p:nvSpPr>
            <p:spPr bwMode="auto">
              <a:xfrm>
                <a:off x="0" y="2666"/>
                <a:ext cx="672"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8" name="Group 48"/>
            <p:cNvGrpSpPr>
              <a:grpSpLocks/>
            </p:cNvGrpSpPr>
            <p:nvPr/>
          </p:nvGrpSpPr>
          <p:grpSpPr bwMode="auto">
            <a:xfrm>
              <a:off x="951" y="1752"/>
              <a:ext cx="2387" cy="398"/>
              <a:chOff x="672" y="2666"/>
              <a:chExt cx="1688" cy="748"/>
            </a:xfrm>
          </p:grpSpPr>
          <p:sp>
            <p:nvSpPr>
              <p:cNvPr id="552991" name="Rectangle 49"/>
              <p:cNvSpPr>
                <a:spLocks noChangeArrowheads="1"/>
              </p:cNvSpPr>
              <p:nvPr/>
            </p:nvSpPr>
            <p:spPr bwMode="auto">
              <a:xfrm>
                <a:off x="704" y="2666"/>
                <a:ext cx="162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lang="ar-JO" altLang="zh-CN" sz="2400" b="1" dirty="0">
                    <a:solidFill>
                      <a:srgbClr val="FFFFFF"/>
                    </a:solidFill>
                    <a:effectLst>
                      <a:glow rad="228600">
                        <a:srgbClr val="000000">
                          <a:alpha val="72000"/>
                        </a:srgbClr>
                      </a:glow>
                    </a:effectLst>
                    <a:latin typeface="Arial Narrow" charset="0"/>
                    <a:ea typeface="ＭＳ Ｐゴシック" charset="0"/>
                    <a:cs typeface="Times New Roman" charset="0"/>
                  </a:rPr>
                  <a:t>إبراهيم (تك 12: 1-3) إلى الأبدية (إر 31: 35-37)</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2992" name="Rectangle 50"/>
              <p:cNvSpPr>
                <a:spLocks noChangeArrowheads="1"/>
              </p:cNvSpPr>
              <p:nvPr/>
            </p:nvSpPr>
            <p:spPr bwMode="auto">
              <a:xfrm>
                <a:off x="672" y="2666"/>
                <a:ext cx="168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9" name="Group 51"/>
            <p:cNvGrpSpPr>
              <a:grpSpLocks/>
            </p:cNvGrpSpPr>
            <p:nvPr/>
          </p:nvGrpSpPr>
          <p:grpSpPr bwMode="auto">
            <a:xfrm>
              <a:off x="3338" y="1752"/>
              <a:ext cx="2422" cy="398"/>
              <a:chOff x="2360" y="2666"/>
              <a:chExt cx="1712" cy="748"/>
            </a:xfrm>
          </p:grpSpPr>
          <p:sp>
            <p:nvSpPr>
              <p:cNvPr id="552989" name="Rectangle 52"/>
              <p:cNvSpPr>
                <a:spLocks noChangeArrowheads="1"/>
              </p:cNvSpPr>
              <p:nvPr/>
            </p:nvSpPr>
            <p:spPr bwMode="auto">
              <a:xfrm>
                <a:off x="2392" y="2666"/>
                <a:ext cx="164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lang="ar-JO" altLang="zh-CN" sz="2400" b="1" dirty="0">
                    <a:solidFill>
                      <a:srgbClr val="FFFFFF"/>
                    </a:solidFill>
                    <a:effectLst>
                      <a:glow rad="228600">
                        <a:srgbClr val="000000">
                          <a:alpha val="72000"/>
                        </a:srgbClr>
                      </a:glow>
                    </a:effectLst>
                    <a:latin typeface="Arial Narrow" charset="0"/>
                    <a:ea typeface="ＭＳ Ｐゴシック" charset="0"/>
                    <a:cs typeface="Times New Roman" charset="0"/>
                  </a:rPr>
                  <a:t>يوم الخمسين</a:t>
                </a: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(أع ٢) إلى الاختطاف (١ تس ٤: ١٣-١٨) أو حتى بعد ذلك (؟)</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2990" name="Rectangle 53"/>
              <p:cNvSpPr>
                <a:spLocks noChangeArrowheads="1"/>
              </p:cNvSpPr>
              <p:nvPr/>
            </p:nvSpPr>
            <p:spPr bwMode="auto">
              <a:xfrm>
                <a:off x="2360" y="2666"/>
                <a:ext cx="1712"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80" name="Group 54"/>
            <p:cNvGrpSpPr>
              <a:grpSpLocks/>
            </p:cNvGrpSpPr>
            <p:nvPr/>
          </p:nvGrpSpPr>
          <p:grpSpPr bwMode="auto">
            <a:xfrm>
              <a:off x="0" y="2150"/>
              <a:ext cx="951" cy="397"/>
              <a:chOff x="0" y="3414"/>
              <a:chExt cx="672" cy="748"/>
            </a:xfrm>
          </p:grpSpPr>
          <p:sp>
            <p:nvSpPr>
              <p:cNvPr id="552987" name="Rectangle 55"/>
              <p:cNvSpPr>
                <a:spLocks noChangeArrowheads="1"/>
              </p:cNvSpPr>
              <p:nvPr/>
            </p:nvSpPr>
            <p:spPr bwMode="auto">
              <a:xfrm>
                <a:off x="32" y="3414"/>
                <a:ext cx="60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الغضب</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2988" name="Rectangle 56"/>
              <p:cNvSpPr>
                <a:spLocks noChangeArrowheads="1"/>
              </p:cNvSpPr>
              <p:nvPr/>
            </p:nvSpPr>
            <p:spPr bwMode="auto">
              <a:xfrm>
                <a:off x="0" y="3414"/>
                <a:ext cx="672"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81" name="Group 57"/>
            <p:cNvGrpSpPr>
              <a:grpSpLocks/>
            </p:cNvGrpSpPr>
            <p:nvPr/>
          </p:nvGrpSpPr>
          <p:grpSpPr bwMode="auto">
            <a:xfrm>
              <a:off x="951" y="2150"/>
              <a:ext cx="2387" cy="397"/>
              <a:chOff x="672" y="3414"/>
              <a:chExt cx="1688" cy="748"/>
            </a:xfrm>
          </p:grpSpPr>
          <p:sp>
            <p:nvSpPr>
              <p:cNvPr id="552985" name="Rectangle 58"/>
              <p:cNvSpPr>
                <a:spLocks noChangeArrowheads="1"/>
              </p:cNvSpPr>
              <p:nvPr/>
            </p:nvSpPr>
            <p:spPr bwMode="auto">
              <a:xfrm>
                <a:off x="704" y="3414"/>
                <a:ext cx="162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يتم اختباره في الضيقة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a:t>
                </a:r>
                <a:r>
                  <a:rPr kumimoji="0" lang="ar-JO"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إر 30: 7</a:t>
                </a: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a:t>
                </a:r>
              </a:p>
            </p:txBody>
          </p:sp>
          <p:sp>
            <p:nvSpPr>
              <p:cNvPr id="552986" name="Rectangle 59"/>
              <p:cNvSpPr>
                <a:spLocks noChangeArrowheads="1"/>
              </p:cNvSpPr>
              <p:nvPr/>
            </p:nvSpPr>
            <p:spPr bwMode="auto">
              <a:xfrm>
                <a:off x="672" y="3414"/>
                <a:ext cx="168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82" name="Group 60"/>
            <p:cNvGrpSpPr>
              <a:grpSpLocks/>
            </p:cNvGrpSpPr>
            <p:nvPr/>
          </p:nvGrpSpPr>
          <p:grpSpPr bwMode="auto">
            <a:xfrm>
              <a:off x="3338" y="2150"/>
              <a:ext cx="2422" cy="397"/>
              <a:chOff x="2360" y="3414"/>
              <a:chExt cx="1712" cy="748"/>
            </a:xfrm>
          </p:grpSpPr>
          <p:sp>
            <p:nvSpPr>
              <p:cNvPr id="552983" name="Rectangle 61"/>
              <p:cNvSpPr>
                <a:spLocks noChangeArrowheads="1"/>
              </p:cNvSpPr>
              <p:nvPr/>
            </p:nvSpPr>
            <p:spPr bwMode="auto">
              <a:xfrm>
                <a:off x="2392" y="3414"/>
                <a:ext cx="164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dirty="0">
                    <a:solidFill>
                      <a:srgbClr val="FFFFFF"/>
                    </a:solidFill>
                    <a:effectLst>
                      <a:glow rad="228600">
                        <a:srgbClr val="000000">
                          <a:alpha val="72000"/>
                        </a:srgbClr>
                      </a:glow>
                    </a:effectLst>
                    <a:latin typeface="Arial Narrow" charset="0"/>
                    <a:ea typeface="ＭＳ Ｐゴシック" charset="0"/>
                    <a:cs typeface="Times New Roman" charset="0"/>
                  </a:rPr>
                  <a:t>أحرار من الغضب                        (1 تس 5: 9، رؤ 3: 10)</a:t>
                </a:r>
                <a:endPar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2984" name="Rectangle 62"/>
              <p:cNvSpPr>
                <a:spLocks noChangeArrowheads="1"/>
              </p:cNvSpPr>
              <p:nvPr/>
            </p:nvSpPr>
            <p:spPr bwMode="auto">
              <a:xfrm>
                <a:off x="2360" y="3414"/>
                <a:ext cx="1712"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sp>
        <p:nvSpPr>
          <p:cNvPr id="68707" name="Rectangle 99"/>
          <p:cNvSpPr>
            <a:spLocks noGrp="1" noChangeArrowheads="1"/>
          </p:cNvSpPr>
          <p:nvPr>
            <p:ph type="title"/>
          </p:nvPr>
        </p:nvSpPr>
        <p:spPr>
          <a:xfrm>
            <a:off x="152400" y="76200"/>
            <a:ext cx="8077200" cy="457200"/>
          </a:xfrm>
          <a:solidFill>
            <a:srgbClr val="800000"/>
          </a:solidFill>
        </p:spPr>
        <p:txBody>
          <a:bodyPr/>
          <a:lstStyle/>
          <a:p>
            <a:pPr>
              <a:defRPr/>
            </a:pPr>
            <a:r>
              <a:rPr lang="ar-JO" altLang="zh-CN" sz="3200" dirty="0">
                <a:effectLst>
                  <a:glow rad="228600">
                    <a:srgbClr val="000000">
                      <a:alpha val="72000"/>
                    </a:srgbClr>
                  </a:glow>
                  <a:outerShdw blurRad="38100" dist="38100" dir="2700000" algn="tl">
                    <a:srgbClr val="000000"/>
                  </a:outerShdw>
                </a:effectLst>
                <a:latin typeface="Arial Black" charset="0"/>
                <a:ea typeface="SimSun" charset="0"/>
                <a:cs typeface="SimSun" charset="0"/>
              </a:rPr>
              <a:t>إسرائيل والكنيسة: عدم الإستمرارية</a:t>
            </a:r>
            <a:endParaRPr lang="en-US" sz="3200" dirty="0">
              <a:effectLst>
                <a:glow rad="228600">
                  <a:srgbClr val="000000">
                    <a:alpha val="72000"/>
                  </a:srgbClr>
                </a:glow>
                <a:outerShdw blurRad="38100" dist="38100" dir="2700000" algn="tl">
                  <a:srgbClr val="000000"/>
                </a:outerShdw>
              </a:effectLst>
              <a:latin typeface="Arial Black" charset="0"/>
              <a:ea typeface="SimSun" charset="0"/>
              <a:cs typeface="SimSun" charset="0"/>
            </a:endParaRPr>
          </a:p>
        </p:txBody>
      </p:sp>
      <p:sp>
        <p:nvSpPr>
          <p:cNvPr id="552964" name="Text Box 100"/>
          <p:cNvSpPr txBox="1">
            <a:spLocks noChangeArrowheads="1"/>
          </p:cNvSpPr>
          <p:nvPr/>
        </p:nvSpPr>
        <p:spPr bwMode="auto">
          <a:xfrm>
            <a:off x="8147456" y="762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rPr>
              <a:t>117</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476976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7AF62F05-FA88-CBFD-3784-929D2F96E49E}"/>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ctangle 74">
            <a:extLst>
              <a:ext uri="{FF2B5EF4-FFF2-40B4-BE49-F238E27FC236}">
                <a16:creationId xmlns:a16="http://schemas.microsoft.com/office/drawing/2014/main" id="{5901DB1A-2C89-0690-2C22-43F3F693E521}"/>
              </a:ext>
            </a:extLst>
          </p:cNvPr>
          <p:cNvSpPr>
            <a:spLocks noChangeArrowheads="1"/>
          </p:cNvSpPr>
          <p:nvPr/>
        </p:nvSpPr>
        <p:spPr bwMode="auto">
          <a:xfrm>
            <a:off x="0" y="573088"/>
            <a:ext cx="9072109" cy="704143"/>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55010" name="Group 191"/>
          <p:cNvGrpSpPr>
            <a:grpSpLocks/>
          </p:cNvGrpSpPr>
          <p:nvPr/>
        </p:nvGrpSpPr>
        <p:grpSpPr bwMode="auto">
          <a:xfrm>
            <a:off x="0" y="495300"/>
            <a:ext cx="9144000" cy="6324600"/>
            <a:chOff x="0" y="336"/>
            <a:chExt cx="5760" cy="1995"/>
          </a:xfrm>
        </p:grpSpPr>
        <p:grpSp>
          <p:nvGrpSpPr>
            <p:cNvPr id="555013" name="Group 125"/>
            <p:cNvGrpSpPr>
              <a:grpSpLocks/>
            </p:cNvGrpSpPr>
            <p:nvPr/>
          </p:nvGrpSpPr>
          <p:grpSpPr bwMode="auto">
            <a:xfrm>
              <a:off x="0" y="336"/>
              <a:ext cx="951" cy="224"/>
              <a:chOff x="0" y="0"/>
              <a:chExt cx="672" cy="422"/>
            </a:xfrm>
          </p:grpSpPr>
          <p:sp>
            <p:nvSpPr>
              <p:cNvPr id="555061" name="Rectangle 124"/>
              <p:cNvSpPr>
                <a:spLocks noChangeArrowheads="1"/>
              </p:cNvSpPr>
              <p:nvPr/>
            </p:nvSpPr>
            <p:spPr bwMode="auto">
              <a:xfrm>
                <a:off x="0" y="0"/>
                <a:ext cx="67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5062" name="Group 123"/>
              <p:cNvGrpSpPr>
                <a:grpSpLocks/>
              </p:cNvGrpSpPr>
              <p:nvPr/>
            </p:nvGrpSpPr>
            <p:grpSpPr bwMode="auto">
              <a:xfrm>
                <a:off x="0" y="0"/>
                <a:ext cx="672" cy="422"/>
                <a:chOff x="0" y="0"/>
                <a:chExt cx="672" cy="422"/>
              </a:xfrm>
            </p:grpSpPr>
            <p:sp>
              <p:nvSpPr>
                <p:cNvPr id="555063" name="Rectangle 92"/>
                <p:cNvSpPr>
                  <a:spLocks noChangeArrowheads="1"/>
                </p:cNvSpPr>
                <p:nvPr/>
              </p:nvSpPr>
              <p:spPr bwMode="auto">
                <a:xfrm>
                  <a:off x="32" y="0"/>
                  <a:ext cx="60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p>
              </p:txBody>
            </p:sp>
            <p:sp>
              <p:nvSpPr>
                <p:cNvPr id="555064" name="Rectangle 12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5014" name="Group 129"/>
            <p:cNvGrpSpPr>
              <a:grpSpLocks/>
            </p:cNvGrpSpPr>
            <p:nvPr/>
          </p:nvGrpSpPr>
          <p:grpSpPr bwMode="auto">
            <a:xfrm>
              <a:off x="951" y="336"/>
              <a:ext cx="2387" cy="224"/>
              <a:chOff x="672" y="0"/>
              <a:chExt cx="1688" cy="422"/>
            </a:xfrm>
          </p:grpSpPr>
          <p:sp>
            <p:nvSpPr>
              <p:cNvPr id="555057" name="Rectangle 128"/>
              <p:cNvSpPr>
                <a:spLocks noChangeArrowheads="1"/>
              </p:cNvSpPr>
              <p:nvPr/>
            </p:nvSpPr>
            <p:spPr bwMode="auto">
              <a:xfrm>
                <a:off x="672" y="0"/>
                <a:ext cx="168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5058" name="Group 127"/>
              <p:cNvGrpSpPr>
                <a:grpSpLocks/>
              </p:cNvGrpSpPr>
              <p:nvPr/>
            </p:nvGrpSpPr>
            <p:grpSpPr bwMode="auto">
              <a:xfrm>
                <a:off x="672" y="0"/>
                <a:ext cx="1688" cy="422"/>
                <a:chOff x="672" y="0"/>
                <a:chExt cx="1688" cy="422"/>
              </a:xfrm>
            </p:grpSpPr>
            <p:sp>
              <p:nvSpPr>
                <p:cNvPr id="555059" name="Rectangle 93"/>
                <p:cNvSpPr>
                  <a:spLocks noChangeArrowheads="1"/>
                </p:cNvSpPr>
                <p:nvPr/>
              </p:nvSpPr>
              <p:spPr bwMode="auto">
                <a:xfrm>
                  <a:off x="704" y="0"/>
                  <a:ext cx="16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60" name="Rectangle 12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5015" name="Group 133"/>
            <p:cNvGrpSpPr>
              <a:grpSpLocks/>
            </p:cNvGrpSpPr>
            <p:nvPr/>
          </p:nvGrpSpPr>
          <p:grpSpPr bwMode="auto">
            <a:xfrm>
              <a:off x="3338" y="336"/>
              <a:ext cx="2422" cy="224"/>
              <a:chOff x="2360" y="0"/>
              <a:chExt cx="1712" cy="422"/>
            </a:xfrm>
          </p:grpSpPr>
          <p:sp>
            <p:nvSpPr>
              <p:cNvPr id="555053" name="Rectangle 132"/>
              <p:cNvSpPr>
                <a:spLocks noChangeArrowheads="1"/>
              </p:cNvSpPr>
              <p:nvPr/>
            </p:nvSpPr>
            <p:spPr bwMode="auto">
              <a:xfrm>
                <a:off x="2360" y="0"/>
                <a:ext cx="171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5054" name="Group 131"/>
              <p:cNvGrpSpPr>
                <a:grpSpLocks/>
              </p:cNvGrpSpPr>
              <p:nvPr/>
            </p:nvGrpSpPr>
            <p:grpSpPr bwMode="auto">
              <a:xfrm>
                <a:off x="2360" y="0"/>
                <a:ext cx="1712" cy="422"/>
                <a:chOff x="2360" y="0"/>
                <a:chExt cx="1712" cy="422"/>
              </a:xfrm>
            </p:grpSpPr>
            <p:sp>
              <p:nvSpPr>
                <p:cNvPr id="555055" name="Rectangle 94"/>
                <p:cNvSpPr>
                  <a:spLocks noChangeArrowheads="1"/>
                </p:cNvSpPr>
                <p:nvPr/>
              </p:nvSpPr>
              <p:spPr bwMode="auto">
                <a:xfrm>
                  <a:off x="2392" y="0"/>
                  <a:ext cx="16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الكنيسة</a:t>
                  </a:r>
                  <a:endPar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56" name="Rectangle 13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5016" name="Group 190"/>
            <p:cNvGrpSpPr>
              <a:grpSpLocks/>
            </p:cNvGrpSpPr>
            <p:nvPr/>
          </p:nvGrpSpPr>
          <p:grpSpPr bwMode="auto">
            <a:xfrm>
              <a:off x="0" y="558"/>
              <a:ext cx="5760" cy="1773"/>
              <a:chOff x="0" y="2547"/>
              <a:chExt cx="5760" cy="1773"/>
            </a:xfrm>
          </p:grpSpPr>
          <p:grpSp>
            <p:nvGrpSpPr>
              <p:cNvPr id="555017" name="Group 165"/>
              <p:cNvGrpSpPr>
                <a:grpSpLocks/>
              </p:cNvGrpSpPr>
              <p:nvPr/>
            </p:nvGrpSpPr>
            <p:grpSpPr bwMode="auto">
              <a:xfrm>
                <a:off x="0" y="2547"/>
                <a:ext cx="951" cy="336"/>
                <a:chOff x="0" y="4162"/>
                <a:chExt cx="672" cy="633"/>
              </a:xfrm>
            </p:grpSpPr>
            <p:sp>
              <p:nvSpPr>
                <p:cNvPr id="555051" name="Rectangle 110"/>
                <p:cNvSpPr>
                  <a:spLocks noChangeArrowheads="1"/>
                </p:cNvSpPr>
                <p:nvPr/>
              </p:nvSpPr>
              <p:spPr bwMode="auto">
                <a:xfrm>
                  <a:off x="32" y="4162"/>
                  <a:ext cx="60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الإيمان</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52" name="Rectangle 164"/>
                <p:cNvSpPr>
                  <a:spLocks noChangeArrowheads="1"/>
                </p:cNvSpPr>
                <p:nvPr/>
              </p:nvSpPr>
              <p:spPr bwMode="auto">
                <a:xfrm>
                  <a:off x="0" y="4162"/>
                  <a:ext cx="67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18" name="Group 167"/>
              <p:cNvGrpSpPr>
                <a:grpSpLocks/>
              </p:cNvGrpSpPr>
              <p:nvPr/>
            </p:nvGrpSpPr>
            <p:grpSpPr bwMode="auto">
              <a:xfrm>
                <a:off x="951" y="2547"/>
                <a:ext cx="2387" cy="336"/>
                <a:chOff x="672" y="4162"/>
                <a:chExt cx="1688" cy="633"/>
              </a:xfrm>
            </p:grpSpPr>
            <p:sp>
              <p:nvSpPr>
                <p:cNvPr id="555049" name="Rectangle 111"/>
                <p:cNvSpPr>
                  <a:spLocks noChangeArrowheads="1"/>
                </p:cNvSpPr>
                <p:nvPr/>
              </p:nvSpPr>
              <p:spPr bwMode="auto">
                <a:xfrm>
                  <a:off x="704" y="4162"/>
                  <a:ext cx="162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ظاهر في الذبائح والتقدمات</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50" name="Rectangle 166"/>
                <p:cNvSpPr>
                  <a:spLocks noChangeArrowheads="1"/>
                </p:cNvSpPr>
                <p:nvPr/>
              </p:nvSpPr>
              <p:spPr bwMode="auto">
                <a:xfrm>
                  <a:off x="672" y="4162"/>
                  <a:ext cx="1688"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19" name="Group 169"/>
              <p:cNvGrpSpPr>
                <a:grpSpLocks/>
              </p:cNvGrpSpPr>
              <p:nvPr/>
            </p:nvGrpSpPr>
            <p:grpSpPr bwMode="auto">
              <a:xfrm>
                <a:off x="3338" y="2547"/>
                <a:ext cx="2422" cy="336"/>
                <a:chOff x="2360" y="4162"/>
                <a:chExt cx="1712" cy="633"/>
              </a:xfrm>
            </p:grpSpPr>
            <p:sp>
              <p:nvSpPr>
                <p:cNvPr id="555047" name="Rectangle 112"/>
                <p:cNvSpPr>
                  <a:spLocks noChangeArrowheads="1"/>
                </p:cNvSpPr>
                <p:nvPr/>
              </p:nvSpPr>
              <p:spPr bwMode="auto">
                <a:xfrm>
                  <a:off x="2392" y="4162"/>
                  <a:ext cx="164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200" b="1" dirty="0">
                      <a:solidFill>
                        <a:srgbClr val="FFFFFF"/>
                      </a:solidFill>
                      <a:effectLst>
                        <a:glow rad="228600">
                          <a:srgbClr val="000000"/>
                        </a:glow>
                      </a:effectLst>
                      <a:latin typeface="Arial Narrow" charset="0"/>
                      <a:ea typeface="ＭＳ Ｐゴシック" charset="0"/>
                      <a:cs typeface="Times New Roman" charset="0"/>
                    </a:rPr>
                    <a:t>ظاهر من خلال الثقة بذبيحة المسيح</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48" name="Rectangle 168"/>
                <p:cNvSpPr>
                  <a:spLocks noChangeArrowheads="1"/>
                </p:cNvSpPr>
                <p:nvPr/>
              </p:nvSpPr>
              <p:spPr bwMode="auto">
                <a:xfrm>
                  <a:off x="2360" y="4162"/>
                  <a:ext cx="171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0" name="Group 171"/>
              <p:cNvGrpSpPr>
                <a:grpSpLocks/>
              </p:cNvGrpSpPr>
              <p:nvPr/>
            </p:nvGrpSpPr>
            <p:grpSpPr bwMode="auto">
              <a:xfrm>
                <a:off x="0" y="2883"/>
                <a:ext cx="951" cy="337"/>
                <a:chOff x="0" y="4795"/>
                <a:chExt cx="672" cy="633"/>
              </a:xfrm>
            </p:grpSpPr>
            <p:sp>
              <p:nvSpPr>
                <p:cNvPr id="555045" name="Rectangle 113"/>
                <p:cNvSpPr>
                  <a:spLocks noChangeArrowheads="1"/>
                </p:cNvSpPr>
                <p:nvPr/>
              </p:nvSpPr>
              <p:spPr bwMode="auto">
                <a:xfrm>
                  <a:off x="32" y="4795"/>
                  <a:ext cx="60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الكهنوت</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46" name="Rectangle 170"/>
                <p:cNvSpPr>
                  <a:spLocks noChangeArrowheads="1"/>
                </p:cNvSpPr>
                <p:nvPr/>
              </p:nvSpPr>
              <p:spPr bwMode="auto">
                <a:xfrm>
                  <a:off x="0" y="4795"/>
                  <a:ext cx="67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1" name="Group 173"/>
              <p:cNvGrpSpPr>
                <a:grpSpLocks/>
              </p:cNvGrpSpPr>
              <p:nvPr/>
            </p:nvGrpSpPr>
            <p:grpSpPr bwMode="auto">
              <a:xfrm>
                <a:off x="951" y="2883"/>
                <a:ext cx="2387" cy="337"/>
                <a:chOff x="672" y="4795"/>
                <a:chExt cx="1688" cy="633"/>
              </a:xfrm>
            </p:grpSpPr>
            <p:sp>
              <p:nvSpPr>
                <p:cNvPr id="555043" name="Rectangle 114"/>
                <p:cNvSpPr>
                  <a:spLocks noChangeArrowheads="1"/>
                </p:cNvSpPr>
                <p:nvPr/>
              </p:nvSpPr>
              <p:spPr bwMode="auto">
                <a:xfrm>
                  <a:off x="704" y="4795"/>
                  <a:ext cx="162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ar-JO" altLang="zh-CN"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له واحد: فئة خاصة بالوراثة</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44" name="Rectangle 172"/>
                <p:cNvSpPr>
                  <a:spLocks noChangeArrowheads="1"/>
                </p:cNvSpPr>
                <p:nvPr/>
              </p:nvSpPr>
              <p:spPr bwMode="auto">
                <a:xfrm>
                  <a:off x="672" y="4795"/>
                  <a:ext cx="1688"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2" name="Group 175"/>
              <p:cNvGrpSpPr>
                <a:grpSpLocks/>
              </p:cNvGrpSpPr>
              <p:nvPr/>
            </p:nvGrpSpPr>
            <p:grpSpPr bwMode="auto">
              <a:xfrm>
                <a:off x="3338" y="2883"/>
                <a:ext cx="2422" cy="337"/>
                <a:chOff x="2360" y="4795"/>
                <a:chExt cx="1712" cy="633"/>
              </a:xfrm>
            </p:grpSpPr>
            <p:sp>
              <p:nvSpPr>
                <p:cNvPr id="555041" name="Rectangle 115"/>
                <p:cNvSpPr>
                  <a:spLocks noChangeArrowheads="1"/>
                </p:cNvSpPr>
                <p:nvPr/>
              </p:nvSpPr>
              <p:spPr bwMode="auto">
                <a:xfrm>
                  <a:off x="2392" y="4795"/>
                  <a:ext cx="164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lang="ar-JO" altLang="zh-CN" sz="2200" b="1" dirty="0">
                      <a:solidFill>
                        <a:srgbClr val="FFFFFF"/>
                      </a:solidFill>
                      <a:effectLst>
                        <a:glow rad="228600">
                          <a:srgbClr val="000000"/>
                        </a:glow>
                      </a:effectLst>
                      <a:latin typeface="Arial Narrow" charset="0"/>
                      <a:ea typeface="ＭＳ Ｐゴシック" charset="0"/>
                      <a:cs typeface="Times New Roman" charset="0"/>
                    </a:rPr>
                    <a:t>واحدة: الجميع كهنة (1 بط 2: 5)</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42" name="Rectangle 174"/>
                <p:cNvSpPr>
                  <a:spLocks noChangeArrowheads="1"/>
                </p:cNvSpPr>
                <p:nvPr/>
              </p:nvSpPr>
              <p:spPr bwMode="auto">
                <a:xfrm>
                  <a:off x="2360" y="4795"/>
                  <a:ext cx="171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3" name="Group 177"/>
              <p:cNvGrpSpPr>
                <a:grpSpLocks/>
              </p:cNvGrpSpPr>
              <p:nvPr/>
            </p:nvGrpSpPr>
            <p:grpSpPr bwMode="auto">
              <a:xfrm>
                <a:off x="0" y="3220"/>
                <a:ext cx="951" cy="458"/>
                <a:chOff x="0" y="5428"/>
                <a:chExt cx="672" cy="863"/>
              </a:xfrm>
            </p:grpSpPr>
            <p:sp>
              <p:nvSpPr>
                <p:cNvPr id="555039" name="Rectangle 116"/>
                <p:cNvSpPr>
                  <a:spLocks noChangeArrowheads="1"/>
                </p:cNvSpPr>
                <p:nvPr/>
              </p:nvSpPr>
              <p:spPr bwMode="auto">
                <a:xfrm>
                  <a:off x="32" y="5428"/>
                  <a:ext cx="60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النشاط</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40" name="Rectangle 176"/>
                <p:cNvSpPr>
                  <a:spLocks noChangeArrowheads="1"/>
                </p:cNvSpPr>
                <p:nvPr/>
              </p:nvSpPr>
              <p:spPr bwMode="auto">
                <a:xfrm>
                  <a:off x="0" y="5428"/>
                  <a:ext cx="672"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4" name="Group 179"/>
              <p:cNvGrpSpPr>
                <a:grpSpLocks/>
              </p:cNvGrpSpPr>
              <p:nvPr/>
            </p:nvGrpSpPr>
            <p:grpSpPr bwMode="auto">
              <a:xfrm>
                <a:off x="951" y="3220"/>
                <a:ext cx="2387" cy="458"/>
                <a:chOff x="672" y="5428"/>
                <a:chExt cx="1688" cy="863"/>
              </a:xfrm>
            </p:grpSpPr>
            <p:sp>
              <p:nvSpPr>
                <p:cNvPr id="555037" name="Rectangle 117"/>
                <p:cNvSpPr>
                  <a:spLocks noChangeArrowheads="1"/>
                </p:cNvSpPr>
                <p:nvPr/>
              </p:nvSpPr>
              <p:spPr bwMode="auto">
                <a:xfrm>
                  <a:off x="704" y="5428"/>
                  <a:ext cx="162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مخصص ما بين الأسبوعين 69 و70  (دا 9: 24-27) – وهو جزء من أزمنة الأمم (لو 21: 24).</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38" name="Rectangle 178"/>
                <p:cNvSpPr>
                  <a:spLocks noChangeArrowheads="1"/>
                </p:cNvSpPr>
                <p:nvPr/>
              </p:nvSpPr>
              <p:spPr bwMode="auto">
                <a:xfrm>
                  <a:off x="672" y="5428"/>
                  <a:ext cx="1688"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5" name="Group 181"/>
              <p:cNvGrpSpPr>
                <a:grpSpLocks/>
              </p:cNvGrpSpPr>
              <p:nvPr/>
            </p:nvGrpSpPr>
            <p:grpSpPr bwMode="auto">
              <a:xfrm>
                <a:off x="3338" y="3220"/>
                <a:ext cx="2422" cy="458"/>
                <a:chOff x="2360" y="5428"/>
                <a:chExt cx="1712" cy="863"/>
              </a:xfrm>
            </p:grpSpPr>
            <p:sp>
              <p:nvSpPr>
                <p:cNvPr id="555035" name="Rectangle 118"/>
                <p:cNvSpPr>
                  <a:spLocks noChangeArrowheads="1"/>
                </p:cNvSpPr>
                <p:nvPr/>
              </p:nvSpPr>
              <p:spPr bwMode="auto">
                <a:xfrm>
                  <a:off x="2392" y="5428"/>
                  <a:ext cx="164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ar-JO"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بين الأسبوعين 69 و70 أصبحت الكنيسة سراً غير متوقع في العهد القديم (أف 3: 1-9؛ كو 1: 26).</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36" name="Rectangle 180"/>
                <p:cNvSpPr>
                  <a:spLocks noChangeArrowheads="1"/>
                </p:cNvSpPr>
                <p:nvPr/>
              </p:nvSpPr>
              <p:spPr bwMode="auto">
                <a:xfrm>
                  <a:off x="2360" y="5428"/>
                  <a:ext cx="1712"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6" name="Group 183"/>
              <p:cNvGrpSpPr>
                <a:grpSpLocks/>
              </p:cNvGrpSpPr>
              <p:nvPr/>
            </p:nvGrpSpPr>
            <p:grpSpPr bwMode="auto">
              <a:xfrm>
                <a:off x="0" y="3678"/>
                <a:ext cx="951" cy="642"/>
                <a:chOff x="0" y="6291"/>
                <a:chExt cx="672" cy="1208"/>
              </a:xfrm>
            </p:grpSpPr>
            <p:sp>
              <p:nvSpPr>
                <p:cNvPr id="555033" name="Rectangle 119"/>
                <p:cNvSpPr>
                  <a:spLocks noChangeArrowheads="1"/>
                </p:cNvSpPr>
                <p:nvPr/>
              </p:nvSpPr>
              <p:spPr bwMode="auto">
                <a:xfrm>
                  <a:off x="32" y="6291"/>
                  <a:ext cx="608" cy="1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المؤهل</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34" name="Rectangle 182"/>
                <p:cNvSpPr>
                  <a:spLocks noChangeArrowheads="1"/>
                </p:cNvSpPr>
                <p:nvPr/>
              </p:nvSpPr>
              <p:spPr bwMode="auto">
                <a:xfrm>
                  <a:off x="0" y="6291"/>
                  <a:ext cx="672"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7" name="Group 185"/>
              <p:cNvGrpSpPr>
                <a:grpSpLocks/>
              </p:cNvGrpSpPr>
              <p:nvPr/>
            </p:nvGrpSpPr>
            <p:grpSpPr bwMode="auto">
              <a:xfrm>
                <a:off x="951" y="3678"/>
                <a:ext cx="2387" cy="642"/>
                <a:chOff x="672" y="6291"/>
                <a:chExt cx="1688" cy="1208"/>
              </a:xfrm>
            </p:grpSpPr>
            <p:sp>
              <p:nvSpPr>
                <p:cNvPr id="555031" name="Rectangle 120"/>
                <p:cNvSpPr>
                  <a:spLocks noChangeArrowheads="1"/>
                </p:cNvSpPr>
                <p:nvPr/>
              </p:nvSpPr>
              <p:spPr bwMode="auto">
                <a:xfrm>
                  <a:off x="678" y="6291"/>
                  <a:ext cx="1671" cy="1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المنحدرون العرقيون من إبراهيم أو المهتدون الأمميون الذين أصبحوا يهوداً عن طريق الختان كبركة يتم عن طريق إسرائيل (1 مل 8: 41-43؛ إش2: 2-3؛ 19: 19-25؛ 49: 6؛ 51: 4؛ 56 :6-8؛ زك 14: 16-19)</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32" name="Rectangle 184"/>
                <p:cNvSpPr>
                  <a:spLocks noChangeArrowheads="1"/>
                </p:cNvSpPr>
                <p:nvPr/>
              </p:nvSpPr>
              <p:spPr bwMode="auto">
                <a:xfrm>
                  <a:off x="672" y="6291"/>
                  <a:ext cx="1688"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8" name="Group 187"/>
              <p:cNvGrpSpPr>
                <a:grpSpLocks/>
              </p:cNvGrpSpPr>
              <p:nvPr/>
            </p:nvGrpSpPr>
            <p:grpSpPr bwMode="auto">
              <a:xfrm>
                <a:off x="3338" y="3678"/>
                <a:ext cx="2422" cy="642"/>
                <a:chOff x="2360" y="6291"/>
                <a:chExt cx="1712" cy="1208"/>
              </a:xfrm>
            </p:grpSpPr>
            <p:sp>
              <p:nvSpPr>
                <p:cNvPr id="555029" name="Rectangle 121"/>
                <p:cNvSpPr>
                  <a:spLocks noChangeArrowheads="1"/>
                </p:cNvSpPr>
                <p:nvPr/>
              </p:nvSpPr>
              <p:spPr bwMode="auto">
                <a:xfrm>
                  <a:off x="2392" y="6291"/>
                  <a:ext cx="1648" cy="1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لا عرقي – لا يهودي ولا أممي (غل 3: 28) يعني مزيج من اليهود والأمم دون الحاجة إلى أن يصبحوا مهتدين يهود   (أع 15؛ أف 3: 3، 6).</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30" name="Rectangle 186"/>
                <p:cNvSpPr>
                  <a:spLocks noChangeArrowheads="1"/>
                </p:cNvSpPr>
                <p:nvPr/>
              </p:nvSpPr>
              <p:spPr bwMode="auto">
                <a:xfrm>
                  <a:off x="2360" y="6291"/>
                  <a:ext cx="1712"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sp>
        <p:nvSpPr>
          <p:cNvPr id="64514" name="Rectangle 2"/>
          <p:cNvSpPr>
            <a:spLocks noGrp="1" noChangeArrowheads="1"/>
          </p:cNvSpPr>
          <p:nvPr>
            <p:ph type="title"/>
          </p:nvPr>
        </p:nvSpPr>
        <p:spPr>
          <a:xfrm>
            <a:off x="152400" y="76200"/>
            <a:ext cx="8077200" cy="457200"/>
          </a:xfrm>
          <a:solidFill>
            <a:srgbClr val="800000"/>
          </a:solidFill>
        </p:spPr>
        <p:txBody>
          <a:bodyPr/>
          <a:lstStyle/>
          <a:p>
            <a:pPr>
              <a:defRPr/>
            </a:pPr>
            <a:r>
              <a:rPr lang="ar-JO" altLang="zh-CN" sz="3200" dirty="0">
                <a:effectLst>
                  <a:glow rad="228600">
                    <a:srgbClr val="000000"/>
                  </a:glow>
                  <a:outerShdw blurRad="38100" dist="38100" dir="2700000" algn="tl">
                    <a:srgbClr val="000000"/>
                  </a:outerShdw>
                </a:effectLst>
                <a:latin typeface="Arial Black" charset="0"/>
                <a:ea typeface="SimSun" charset="0"/>
                <a:cs typeface="SimSun" charset="0"/>
              </a:rPr>
              <a:t>إسرائيل والكنيسة: عدم الإستمرارية</a:t>
            </a:r>
            <a:endParaRPr lang="en-US" sz="3200" dirty="0">
              <a:effectLst>
                <a:glow rad="228600">
                  <a:srgbClr val="000000"/>
                </a:glow>
                <a:outerShdw blurRad="38100" dist="38100" dir="2700000" algn="tl">
                  <a:srgbClr val="000000"/>
                </a:outerShdw>
              </a:effectLst>
              <a:latin typeface="Arial Black" charset="0"/>
              <a:ea typeface="SimSun" charset="0"/>
              <a:cs typeface="SimSun" charset="0"/>
            </a:endParaRPr>
          </a:p>
        </p:txBody>
      </p:sp>
      <p:sp>
        <p:nvSpPr>
          <p:cNvPr id="555012" name="Text Box 3"/>
          <p:cNvSpPr txBox="1">
            <a:spLocks noChangeArrowheads="1"/>
          </p:cNvSpPr>
          <p:nvPr/>
        </p:nvSpPr>
        <p:spPr bwMode="auto">
          <a:xfrm>
            <a:off x="8147456" y="762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rPr>
              <a:t>117</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153645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5EC91E8F-6A27-AE0D-ACD4-DAC21CB1FD6E}"/>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635" name="Rectangle 99"/>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alpha val="87000"/>
                    </a:srgbClr>
                  </a:glow>
                  <a:outerShdw blurRad="38100" dist="38100" dir="2700000" algn="tl">
                    <a:srgbClr val="000000"/>
                  </a:outerShdw>
                </a:effectLst>
                <a:latin typeface="Arial Black" charset="0"/>
                <a:ea typeface="SimSun" charset="0"/>
                <a:cs typeface="SimSun" charset="0"/>
              </a:rPr>
              <a:t>إسرائيل والكنيسة: الإستمرارية</a:t>
            </a:r>
            <a:endParaRPr lang="en-US" sz="3200" dirty="0">
              <a:effectLst>
                <a:glow rad="228600">
                  <a:srgbClr val="000000">
                    <a:alpha val="87000"/>
                  </a:srgbClr>
                </a:glow>
                <a:outerShdw blurRad="38100" dist="38100" dir="2700000" algn="tl">
                  <a:srgbClr val="000000"/>
                </a:outerShdw>
              </a:effectLst>
              <a:latin typeface="Arial Black" charset="0"/>
              <a:ea typeface="SimSun" charset="0"/>
              <a:cs typeface="SimSun" charset="0"/>
            </a:endParaRPr>
          </a:p>
        </p:txBody>
      </p:sp>
      <p:sp>
        <p:nvSpPr>
          <p:cNvPr id="557059" name="Text Box 100"/>
          <p:cNvSpPr txBox="1">
            <a:spLocks noChangeArrowheads="1"/>
          </p:cNvSpPr>
          <p:nvPr/>
        </p:nvSpPr>
        <p:spPr bwMode="auto">
          <a:xfrm>
            <a:off x="8147456" y="762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rPr>
              <a:t>118</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57060" name="Group 152"/>
          <p:cNvGrpSpPr>
            <a:grpSpLocks/>
          </p:cNvGrpSpPr>
          <p:nvPr/>
        </p:nvGrpSpPr>
        <p:grpSpPr bwMode="auto">
          <a:xfrm>
            <a:off x="0" y="631825"/>
            <a:ext cx="9144000" cy="6226175"/>
            <a:chOff x="0" y="0"/>
            <a:chExt cx="4072" cy="3874"/>
          </a:xfrm>
        </p:grpSpPr>
        <p:grpSp>
          <p:nvGrpSpPr>
            <p:cNvPr id="557061" name="Group 119"/>
            <p:cNvGrpSpPr>
              <a:grpSpLocks/>
            </p:cNvGrpSpPr>
            <p:nvPr/>
          </p:nvGrpSpPr>
          <p:grpSpPr bwMode="auto">
            <a:xfrm>
              <a:off x="0" y="0"/>
              <a:ext cx="672" cy="422"/>
              <a:chOff x="0" y="0"/>
              <a:chExt cx="672" cy="422"/>
            </a:xfrm>
          </p:grpSpPr>
          <p:sp>
            <p:nvSpPr>
              <p:cNvPr id="557108" name="Rectangle 118"/>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nvGrpSpPr>
              <p:cNvPr id="557109" name="Group 117"/>
              <p:cNvGrpSpPr>
                <a:grpSpLocks/>
              </p:cNvGrpSpPr>
              <p:nvPr/>
            </p:nvGrpSpPr>
            <p:grpSpPr bwMode="auto">
              <a:xfrm>
                <a:off x="0" y="0"/>
                <a:ext cx="672" cy="422"/>
                <a:chOff x="0" y="0"/>
                <a:chExt cx="672" cy="422"/>
              </a:xfrm>
            </p:grpSpPr>
            <p:sp>
              <p:nvSpPr>
                <p:cNvPr id="557110" name="Rectangle 101"/>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p>
              </p:txBody>
            </p:sp>
            <p:sp>
              <p:nvSpPr>
                <p:cNvPr id="557111" name="Rectangle 116"/>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grpSp>
          <p:nvGrpSpPr>
            <p:cNvPr id="557062" name="Group 123"/>
            <p:cNvGrpSpPr>
              <a:grpSpLocks/>
            </p:cNvGrpSpPr>
            <p:nvPr/>
          </p:nvGrpSpPr>
          <p:grpSpPr bwMode="auto">
            <a:xfrm>
              <a:off x="672" y="0"/>
              <a:ext cx="1688" cy="422"/>
              <a:chOff x="672" y="0"/>
              <a:chExt cx="1688" cy="422"/>
            </a:xfrm>
          </p:grpSpPr>
          <p:sp>
            <p:nvSpPr>
              <p:cNvPr id="557104" name="Rectangle 122"/>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nvGrpSpPr>
              <p:cNvPr id="557105" name="Group 121"/>
              <p:cNvGrpSpPr>
                <a:grpSpLocks/>
              </p:cNvGrpSpPr>
              <p:nvPr/>
            </p:nvGrpSpPr>
            <p:grpSpPr bwMode="auto">
              <a:xfrm>
                <a:off x="672" y="0"/>
                <a:ext cx="1688" cy="422"/>
                <a:chOff x="672" y="0"/>
                <a:chExt cx="1688" cy="422"/>
              </a:xfrm>
            </p:grpSpPr>
            <p:sp>
              <p:nvSpPr>
                <p:cNvPr id="557106" name="Rectangle 102"/>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107" name="Rectangle 120"/>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grpSp>
          <p:nvGrpSpPr>
            <p:cNvPr id="557063" name="Group 127"/>
            <p:cNvGrpSpPr>
              <a:grpSpLocks/>
            </p:cNvGrpSpPr>
            <p:nvPr/>
          </p:nvGrpSpPr>
          <p:grpSpPr bwMode="auto">
            <a:xfrm>
              <a:off x="2360" y="0"/>
              <a:ext cx="1712" cy="422"/>
              <a:chOff x="2360" y="0"/>
              <a:chExt cx="1712" cy="422"/>
            </a:xfrm>
          </p:grpSpPr>
          <p:sp>
            <p:nvSpPr>
              <p:cNvPr id="557100" name="Rectangle 126"/>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nvGrpSpPr>
              <p:cNvPr id="557101" name="Group 125"/>
              <p:cNvGrpSpPr>
                <a:grpSpLocks/>
              </p:cNvGrpSpPr>
              <p:nvPr/>
            </p:nvGrpSpPr>
            <p:grpSpPr bwMode="auto">
              <a:xfrm>
                <a:off x="2360" y="0"/>
                <a:ext cx="1712" cy="422"/>
                <a:chOff x="2360" y="0"/>
                <a:chExt cx="1712" cy="422"/>
              </a:xfrm>
            </p:grpSpPr>
            <p:sp>
              <p:nvSpPr>
                <p:cNvPr id="557102" name="Rectangle 103"/>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الكنيسة</a:t>
                  </a:r>
                  <a:endPar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7103" name="Rectangle 124"/>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grpSp>
          <p:nvGrpSpPr>
            <p:cNvPr id="557064" name="Group 129"/>
            <p:cNvGrpSpPr>
              <a:grpSpLocks/>
            </p:cNvGrpSpPr>
            <p:nvPr/>
          </p:nvGrpSpPr>
          <p:grpSpPr bwMode="auto">
            <a:xfrm>
              <a:off x="0" y="422"/>
              <a:ext cx="672" cy="863"/>
              <a:chOff x="0" y="422"/>
              <a:chExt cx="672" cy="863"/>
            </a:xfrm>
          </p:grpSpPr>
          <p:sp>
            <p:nvSpPr>
              <p:cNvPr id="557098" name="Rectangle 104"/>
              <p:cNvSpPr>
                <a:spLocks noChangeArrowheads="1"/>
              </p:cNvSpPr>
              <p:nvPr/>
            </p:nvSpPr>
            <p:spPr bwMode="auto">
              <a:xfrm>
                <a:off x="32" y="422"/>
                <a:ext cx="60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العهد الإبراهيمي</a:t>
                </a:r>
                <a:endPar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99" name="Rectangle 128"/>
              <p:cNvSpPr>
                <a:spLocks noChangeArrowheads="1"/>
              </p:cNvSpPr>
              <p:nvPr/>
            </p:nvSpPr>
            <p:spPr bwMode="auto">
              <a:xfrm>
                <a:off x="0" y="422"/>
                <a:ext cx="672"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5" name="Group 131"/>
            <p:cNvGrpSpPr>
              <a:grpSpLocks/>
            </p:cNvGrpSpPr>
            <p:nvPr/>
          </p:nvGrpSpPr>
          <p:grpSpPr bwMode="auto">
            <a:xfrm>
              <a:off x="672" y="422"/>
              <a:ext cx="1688" cy="863"/>
              <a:chOff x="672" y="422"/>
              <a:chExt cx="1688" cy="863"/>
            </a:xfrm>
          </p:grpSpPr>
          <p:sp>
            <p:nvSpPr>
              <p:cNvPr id="557096" name="Rectangle 105"/>
              <p:cNvSpPr>
                <a:spLocks noChangeArrowheads="1"/>
              </p:cNvSpPr>
              <p:nvPr/>
            </p:nvSpPr>
            <p:spPr bwMode="auto">
              <a:xfrm>
                <a:off x="704" y="422"/>
                <a:ext cx="162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dirty="0">
                    <a:solidFill>
                      <a:srgbClr val="FFFFFF"/>
                    </a:solidFill>
                    <a:effectLst>
                      <a:glow rad="228600">
                        <a:srgbClr val="000000">
                          <a:alpha val="87000"/>
                        </a:srgbClr>
                      </a:glow>
                    </a:effectLst>
                    <a:latin typeface="Arial Narrow" charset="0"/>
                    <a:ea typeface="ＭＳ Ｐゴシック" charset="0"/>
                    <a:cs typeface="Times New Roman" charset="0"/>
                  </a:rPr>
                  <a:t>الأصل في إبراهيم كأب لجميع الأمم (تك 12: 1-3)</a:t>
                </a:r>
                <a:endPar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97" name="Rectangle 130"/>
              <p:cNvSpPr>
                <a:spLocks noChangeArrowheads="1"/>
              </p:cNvSpPr>
              <p:nvPr/>
            </p:nvSpPr>
            <p:spPr bwMode="auto">
              <a:xfrm>
                <a:off x="672" y="422"/>
                <a:ext cx="1688"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6" name="Group 133"/>
            <p:cNvGrpSpPr>
              <a:grpSpLocks/>
            </p:cNvGrpSpPr>
            <p:nvPr/>
          </p:nvGrpSpPr>
          <p:grpSpPr bwMode="auto">
            <a:xfrm>
              <a:off x="2360" y="422"/>
              <a:ext cx="1712" cy="863"/>
              <a:chOff x="2360" y="422"/>
              <a:chExt cx="1712" cy="863"/>
            </a:xfrm>
          </p:grpSpPr>
          <p:sp>
            <p:nvSpPr>
              <p:cNvPr id="557094" name="Rectangle 106"/>
              <p:cNvSpPr>
                <a:spLocks noChangeArrowheads="1"/>
              </p:cNvSpPr>
              <p:nvPr/>
            </p:nvSpPr>
            <p:spPr bwMode="auto">
              <a:xfrm>
                <a:off x="2392" y="422"/>
                <a:ext cx="164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المؤمنون اليوم يُطعمون في نفس العهد (رو 11: 17-21؛ راجع غل 3: 29).</a:t>
                </a:r>
                <a:endPar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95" name="Rectangle 132"/>
              <p:cNvSpPr>
                <a:spLocks noChangeArrowheads="1"/>
              </p:cNvSpPr>
              <p:nvPr/>
            </p:nvSpPr>
            <p:spPr bwMode="auto">
              <a:xfrm>
                <a:off x="2360" y="422"/>
                <a:ext cx="1712"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7" name="Group 135"/>
            <p:cNvGrpSpPr>
              <a:grpSpLocks/>
            </p:cNvGrpSpPr>
            <p:nvPr/>
          </p:nvGrpSpPr>
          <p:grpSpPr bwMode="auto">
            <a:xfrm>
              <a:off x="0" y="1285"/>
              <a:ext cx="672" cy="748"/>
              <a:chOff x="0" y="1285"/>
              <a:chExt cx="672" cy="748"/>
            </a:xfrm>
          </p:grpSpPr>
          <p:sp>
            <p:nvSpPr>
              <p:cNvPr id="557092" name="Rectangle 107"/>
              <p:cNvSpPr>
                <a:spLocks noChangeArrowheads="1"/>
              </p:cNvSpPr>
              <p:nvPr/>
            </p:nvSpPr>
            <p:spPr bwMode="auto">
              <a:xfrm>
                <a:off x="32" y="1285"/>
                <a:ext cx="60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العهد الداوودي</a:t>
                </a:r>
                <a:endPar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93" name="Rectangle 134"/>
              <p:cNvSpPr>
                <a:spLocks noChangeArrowheads="1"/>
              </p:cNvSpPr>
              <p:nvPr/>
            </p:nvSpPr>
            <p:spPr bwMode="auto">
              <a:xfrm>
                <a:off x="0" y="1285"/>
                <a:ext cx="672"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8" name="Group 137"/>
            <p:cNvGrpSpPr>
              <a:grpSpLocks/>
            </p:cNvGrpSpPr>
            <p:nvPr/>
          </p:nvGrpSpPr>
          <p:grpSpPr bwMode="auto">
            <a:xfrm>
              <a:off x="672" y="1285"/>
              <a:ext cx="1688" cy="748"/>
              <a:chOff x="672" y="1285"/>
              <a:chExt cx="1688" cy="748"/>
            </a:xfrm>
          </p:grpSpPr>
          <p:sp>
            <p:nvSpPr>
              <p:cNvPr id="557090" name="Rectangle 108"/>
              <p:cNvSpPr>
                <a:spLocks noChangeArrowheads="1"/>
              </p:cNvSpPr>
              <p:nvPr/>
            </p:nvSpPr>
            <p:spPr bwMode="auto">
              <a:xfrm>
                <a:off x="704" y="1285"/>
                <a:ext cx="162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الوعد بالهيكل الحرفي (2 صم 7: 13) الذي حققه سليمان (الملوك الأول)</a:t>
                </a:r>
                <a:endPar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91" name="Rectangle 136"/>
              <p:cNvSpPr>
                <a:spLocks noChangeArrowheads="1"/>
              </p:cNvSpPr>
              <p:nvPr/>
            </p:nvSpPr>
            <p:spPr bwMode="auto">
              <a:xfrm>
                <a:off x="672" y="1285"/>
                <a:ext cx="168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9" name="Group 139"/>
            <p:cNvGrpSpPr>
              <a:grpSpLocks/>
            </p:cNvGrpSpPr>
            <p:nvPr/>
          </p:nvGrpSpPr>
          <p:grpSpPr bwMode="auto">
            <a:xfrm>
              <a:off x="2360" y="1285"/>
              <a:ext cx="1712" cy="748"/>
              <a:chOff x="2360" y="1285"/>
              <a:chExt cx="1712" cy="748"/>
            </a:xfrm>
          </p:grpSpPr>
          <p:sp>
            <p:nvSpPr>
              <p:cNvPr id="557088" name="Rectangle 109"/>
              <p:cNvSpPr>
                <a:spLocks noChangeArrowheads="1"/>
              </p:cNvSpPr>
              <p:nvPr/>
            </p:nvSpPr>
            <p:spPr bwMode="auto">
              <a:xfrm>
                <a:off x="2392" y="1285"/>
                <a:ext cx="164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يعمل الآن كهيكل روحي (أف ٢: ١٩-٢٢؛ ١ بط ٢: ٤-١٠).</a:t>
                </a:r>
                <a:endPar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89" name="Rectangle 138"/>
              <p:cNvSpPr>
                <a:spLocks noChangeArrowheads="1"/>
              </p:cNvSpPr>
              <p:nvPr/>
            </p:nvSpPr>
            <p:spPr bwMode="auto">
              <a:xfrm>
                <a:off x="2360" y="1285"/>
                <a:ext cx="1712"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0" name="Group 141"/>
            <p:cNvGrpSpPr>
              <a:grpSpLocks/>
            </p:cNvGrpSpPr>
            <p:nvPr/>
          </p:nvGrpSpPr>
          <p:grpSpPr bwMode="auto">
            <a:xfrm>
              <a:off x="0" y="2033"/>
              <a:ext cx="672" cy="978"/>
              <a:chOff x="0" y="2033"/>
              <a:chExt cx="672" cy="978"/>
            </a:xfrm>
          </p:grpSpPr>
          <p:sp>
            <p:nvSpPr>
              <p:cNvPr id="557086" name="Rectangle 110"/>
              <p:cNvSpPr>
                <a:spLocks noChangeArrowheads="1"/>
              </p:cNvSpPr>
              <p:nvPr/>
            </p:nvSpPr>
            <p:spPr bwMode="auto">
              <a:xfrm>
                <a:off x="32" y="2033"/>
                <a:ext cx="608"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العهد الجديد</a:t>
                </a:r>
                <a:endPar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87" name="Rectangle 140"/>
              <p:cNvSpPr>
                <a:spLocks noChangeArrowheads="1"/>
              </p:cNvSpPr>
              <p:nvPr/>
            </p:nvSpPr>
            <p:spPr bwMode="auto">
              <a:xfrm>
                <a:off x="0" y="2033"/>
                <a:ext cx="672"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1" name="Group 143"/>
            <p:cNvGrpSpPr>
              <a:grpSpLocks/>
            </p:cNvGrpSpPr>
            <p:nvPr/>
          </p:nvGrpSpPr>
          <p:grpSpPr bwMode="auto">
            <a:xfrm>
              <a:off x="672" y="2033"/>
              <a:ext cx="1688" cy="978"/>
              <a:chOff x="672" y="2033"/>
              <a:chExt cx="1688" cy="978"/>
            </a:xfrm>
          </p:grpSpPr>
          <p:sp>
            <p:nvSpPr>
              <p:cNvPr id="557084" name="Rectangle 111"/>
              <p:cNvSpPr>
                <a:spLocks noChangeArrowheads="1"/>
              </p:cNvSpPr>
              <p:nvPr/>
            </p:nvSpPr>
            <p:spPr bwMode="auto">
              <a:xfrm>
                <a:off x="704" y="2033"/>
                <a:ext cx="1624"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غفران الخطايا، سكنى الروح، القلب الجديد، إعادة توحيد إسرائيل ويهوذا، ومعرفة الله في كل مكان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(إر 31: 31-34).</a:t>
                </a:r>
                <a:endParaRPr kumimoji="0" lang="en-US" altLang="zh-CN" sz="22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85" name="Rectangle 142"/>
              <p:cNvSpPr>
                <a:spLocks noChangeArrowheads="1"/>
              </p:cNvSpPr>
              <p:nvPr/>
            </p:nvSpPr>
            <p:spPr bwMode="auto">
              <a:xfrm>
                <a:off x="672" y="2033"/>
                <a:ext cx="1688"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2" name="Group 145"/>
            <p:cNvGrpSpPr>
              <a:grpSpLocks/>
            </p:cNvGrpSpPr>
            <p:nvPr/>
          </p:nvGrpSpPr>
          <p:grpSpPr bwMode="auto">
            <a:xfrm>
              <a:off x="2360" y="2033"/>
              <a:ext cx="1712" cy="978"/>
              <a:chOff x="2360" y="2033"/>
              <a:chExt cx="1712" cy="978"/>
            </a:xfrm>
          </p:grpSpPr>
          <p:sp>
            <p:nvSpPr>
              <p:cNvPr id="557082" name="Rectangle 112"/>
              <p:cNvSpPr>
                <a:spLocks noChangeArrowheads="1"/>
              </p:cNvSpPr>
              <p:nvPr/>
            </p:nvSpPr>
            <p:spPr bwMode="auto">
              <a:xfrm>
                <a:off x="2392" y="2033"/>
                <a:ext cx="1648"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الجوانب الثلاثة الأولى (مغفرة الخطايا، سكنى الروح، القلب الجديد) صحيحة اليوم في تحقيق العهد التدريجي (لو 22: 20)</a:t>
                </a:r>
                <a:endParaRPr kumimoji="0" lang="en-US" altLang="zh-CN" sz="22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83" name="Rectangle 144"/>
              <p:cNvSpPr>
                <a:spLocks noChangeArrowheads="1"/>
              </p:cNvSpPr>
              <p:nvPr/>
            </p:nvSpPr>
            <p:spPr bwMode="auto">
              <a:xfrm>
                <a:off x="2360" y="2033"/>
                <a:ext cx="1712"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3" name="Group 147"/>
            <p:cNvGrpSpPr>
              <a:grpSpLocks/>
            </p:cNvGrpSpPr>
            <p:nvPr/>
          </p:nvGrpSpPr>
          <p:grpSpPr bwMode="auto">
            <a:xfrm>
              <a:off x="0" y="3011"/>
              <a:ext cx="672" cy="863"/>
              <a:chOff x="0" y="3011"/>
              <a:chExt cx="672" cy="863"/>
            </a:xfrm>
          </p:grpSpPr>
          <p:sp>
            <p:nvSpPr>
              <p:cNvPr id="557080" name="Rectangle 113"/>
              <p:cNvSpPr>
                <a:spLocks noChangeArrowheads="1"/>
              </p:cNvSpPr>
              <p:nvPr/>
            </p:nvSpPr>
            <p:spPr bwMode="auto">
              <a:xfrm>
                <a:off x="32" y="3011"/>
                <a:ext cx="60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الناموس</a:t>
                </a:r>
                <a:endParaRPr kumimoji="0" lang="zh-CN" altLang="en-US"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81" name="Rectangle 146"/>
              <p:cNvSpPr>
                <a:spLocks noChangeArrowheads="1"/>
              </p:cNvSpPr>
              <p:nvPr/>
            </p:nvSpPr>
            <p:spPr bwMode="auto">
              <a:xfrm>
                <a:off x="0" y="3011"/>
                <a:ext cx="672"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4" name="Group 149"/>
            <p:cNvGrpSpPr>
              <a:grpSpLocks/>
            </p:cNvGrpSpPr>
            <p:nvPr/>
          </p:nvGrpSpPr>
          <p:grpSpPr bwMode="auto">
            <a:xfrm>
              <a:off x="672" y="3011"/>
              <a:ext cx="1688" cy="863"/>
              <a:chOff x="672" y="3011"/>
              <a:chExt cx="1688" cy="863"/>
            </a:xfrm>
          </p:grpSpPr>
          <p:sp>
            <p:nvSpPr>
              <p:cNvPr id="557078" name="Rectangle 114"/>
              <p:cNvSpPr>
                <a:spLocks noChangeArrowheads="1"/>
              </p:cNvSpPr>
              <p:nvPr/>
            </p:nvSpPr>
            <p:spPr bwMode="auto">
              <a:xfrm>
                <a:off x="704" y="3011"/>
                <a:ext cx="162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مطلوب إطاعة الشريعة الموسوية (خروج 19-20).</a:t>
                </a:r>
                <a:endPar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79" name="Rectangle 148"/>
              <p:cNvSpPr>
                <a:spLocks noChangeArrowheads="1"/>
              </p:cNvSpPr>
              <p:nvPr/>
            </p:nvSpPr>
            <p:spPr bwMode="auto">
              <a:xfrm>
                <a:off x="672" y="3011"/>
                <a:ext cx="1688"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5" name="Group 151"/>
            <p:cNvGrpSpPr>
              <a:grpSpLocks/>
            </p:cNvGrpSpPr>
            <p:nvPr/>
          </p:nvGrpSpPr>
          <p:grpSpPr bwMode="auto">
            <a:xfrm>
              <a:off x="2360" y="3011"/>
              <a:ext cx="1712" cy="863"/>
              <a:chOff x="2360" y="3011"/>
              <a:chExt cx="1712" cy="863"/>
            </a:xfrm>
          </p:grpSpPr>
          <p:sp>
            <p:nvSpPr>
              <p:cNvPr id="557076" name="Rectangle 115"/>
              <p:cNvSpPr>
                <a:spLocks noChangeArrowheads="1"/>
              </p:cNvSpPr>
              <p:nvPr/>
            </p:nvSpPr>
            <p:spPr bwMode="auto">
              <a:xfrm>
                <a:off x="2392" y="3011"/>
                <a:ext cx="164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يجب أن نطيع شريعة المسيح (غل 6: 2) أو الشريعة التي تمنح الحرية    (يع 1: 25؛ 2: 12).</a:t>
                </a:r>
                <a:endPar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77" name="Rectangle 150"/>
              <p:cNvSpPr>
                <a:spLocks noChangeArrowheads="1"/>
              </p:cNvSpPr>
              <p:nvPr/>
            </p:nvSpPr>
            <p:spPr bwMode="auto">
              <a:xfrm>
                <a:off x="2360" y="3011"/>
                <a:ext cx="1712"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6194889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7E97F043-A51F-B84E-D238-5D91AB0ACEE0}"/>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9634" name="Rectangle 2"/>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alpha val="88000"/>
                    </a:srgbClr>
                  </a:glow>
                  <a:outerShdw blurRad="38100" dist="38100" dir="2700000" algn="tl">
                    <a:srgbClr val="000000"/>
                  </a:outerShdw>
                </a:effectLst>
                <a:latin typeface="Arial Black" charset="0"/>
                <a:ea typeface="SimSun" charset="0"/>
                <a:cs typeface="SimSun" charset="0"/>
              </a:rPr>
              <a:t>إسرائيل والكنيسة: الإستمرارية</a:t>
            </a:r>
            <a:endParaRPr lang="en-US" sz="3200" dirty="0">
              <a:effectLst>
                <a:glow rad="228600">
                  <a:srgbClr val="000000">
                    <a:alpha val="88000"/>
                  </a:srgbClr>
                </a:glow>
                <a:outerShdw blurRad="38100" dist="38100" dir="2700000" algn="tl">
                  <a:srgbClr val="000000"/>
                </a:outerShdw>
              </a:effectLst>
              <a:latin typeface="Arial Black" charset="0"/>
              <a:ea typeface="SimSun" charset="0"/>
              <a:cs typeface="SimSun" charset="0"/>
            </a:endParaRPr>
          </a:p>
        </p:txBody>
      </p:sp>
      <p:sp>
        <p:nvSpPr>
          <p:cNvPr id="559107" name="Text Box 3"/>
          <p:cNvSpPr txBox="1">
            <a:spLocks noChangeArrowheads="1"/>
          </p:cNvSpPr>
          <p:nvPr/>
        </p:nvSpPr>
        <p:spPr bwMode="auto">
          <a:xfrm>
            <a:off x="8147456" y="762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rPr>
              <a:t>118</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59108" name="Group 145"/>
          <p:cNvGrpSpPr>
            <a:grpSpLocks/>
          </p:cNvGrpSpPr>
          <p:nvPr/>
        </p:nvGrpSpPr>
        <p:grpSpPr bwMode="auto">
          <a:xfrm>
            <a:off x="0" y="685800"/>
            <a:ext cx="9144000" cy="6019800"/>
            <a:chOff x="844" y="506"/>
            <a:chExt cx="4072" cy="2953"/>
          </a:xfrm>
        </p:grpSpPr>
        <p:grpSp>
          <p:nvGrpSpPr>
            <p:cNvPr id="559109" name="Group 86"/>
            <p:cNvGrpSpPr>
              <a:grpSpLocks/>
            </p:cNvGrpSpPr>
            <p:nvPr/>
          </p:nvGrpSpPr>
          <p:grpSpPr bwMode="auto">
            <a:xfrm>
              <a:off x="844" y="506"/>
              <a:ext cx="672" cy="422"/>
              <a:chOff x="0" y="0"/>
              <a:chExt cx="672" cy="422"/>
            </a:xfrm>
          </p:grpSpPr>
          <p:sp>
            <p:nvSpPr>
              <p:cNvPr id="559157" name="Rectangle 85"/>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9158" name="Group 84"/>
              <p:cNvGrpSpPr>
                <a:grpSpLocks/>
              </p:cNvGrpSpPr>
              <p:nvPr/>
            </p:nvGrpSpPr>
            <p:grpSpPr bwMode="auto">
              <a:xfrm>
                <a:off x="0" y="0"/>
                <a:ext cx="672" cy="422"/>
                <a:chOff x="0" y="0"/>
                <a:chExt cx="672" cy="422"/>
              </a:xfrm>
            </p:grpSpPr>
            <p:sp>
              <p:nvSpPr>
                <p:cNvPr id="559159" name="Rectangle 56"/>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p>
              </p:txBody>
            </p:sp>
            <p:sp>
              <p:nvSpPr>
                <p:cNvPr id="559160" name="Rectangle 83"/>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9110" name="Group 90"/>
            <p:cNvGrpSpPr>
              <a:grpSpLocks/>
            </p:cNvGrpSpPr>
            <p:nvPr/>
          </p:nvGrpSpPr>
          <p:grpSpPr bwMode="auto">
            <a:xfrm>
              <a:off x="1516" y="506"/>
              <a:ext cx="1688" cy="422"/>
              <a:chOff x="672" y="0"/>
              <a:chExt cx="1688" cy="422"/>
            </a:xfrm>
          </p:grpSpPr>
          <p:sp>
            <p:nvSpPr>
              <p:cNvPr id="559153" name="Rectangle 89"/>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9154" name="Group 88"/>
              <p:cNvGrpSpPr>
                <a:grpSpLocks/>
              </p:cNvGrpSpPr>
              <p:nvPr/>
            </p:nvGrpSpPr>
            <p:grpSpPr bwMode="auto">
              <a:xfrm>
                <a:off x="672" y="0"/>
                <a:ext cx="1688" cy="422"/>
                <a:chOff x="672" y="0"/>
                <a:chExt cx="1688" cy="422"/>
              </a:xfrm>
            </p:grpSpPr>
            <p:sp>
              <p:nvSpPr>
                <p:cNvPr id="559155" name="Rectangle 57"/>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56" name="Rectangle 87"/>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9111" name="Group 94"/>
            <p:cNvGrpSpPr>
              <a:grpSpLocks/>
            </p:cNvGrpSpPr>
            <p:nvPr/>
          </p:nvGrpSpPr>
          <p:grpSpPr bwMode="auto">
            <a:xfrm>
              <a:off x="3204" y="506"/>
              <a:ext cx="1712" cy="422"/>
              <a:chOff x="2360" y="0"/>
              <a:chExt cx="1712" cy="422"/>
            </a:xfrm>
          </p:grpSpPr>
          <p:sp>
            <p:nvSpPr>
              <p:cNvPr id="559149" name="Rectangle 93"/>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9150" name="Group 92"/>
              <p:cNvGrpSpPr>
                <a:grpSpLocks/>
              </p:cNvGrpSpPr>
              <p:nvPr/>
            </p:nvGrpSpPr>
            <p:grpSpPr bwMode="auto">
              <a:xfrm>
                <a:off x="2360" y="0"/>
                <a:ext cx="1712" cy="422"/>
                <a:chOff x="2360" y="0"/>
                <a:chExt cx="1712" cy="422"/>
              </a:xfrm>
            </p:grpSpPr>
            <p:sp>
              <p:nvSpPr>
                <p:cNvPr id="559151" name="Rectangle 58"/>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الكنيسة</a:t>
                  </a:r>
                  <a:endPar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52" name="Rectangle 91"/>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9112" name="Group 144"/>
            <p:cNvGrpSpPr>
              <a:grpSpLocks/>
            </p:cNvGrpSpPr>
            <p:nvPr/>
          </p:nvGrpSpPr>
          <p:grpSpPr bwMode="auto">
            <a:xfrm>
              <a:off x="844" y="927"/>
              <a:ext cx="4072" cy="2532"/>
              <a:chOff x="844" y="4380"/>
              <a:chExt cx="4072" cy="2532"/>
            </a:xfrm>
          </p:grpSpPr>
          <p:grpSp>
            <p:nvGrpSpPr>
              <p:cNvPr id="559113" name="Group 120"/>
              <p:cNvGrpSpPr>
                <a:grpSpLocks/>
              </p:cNvGrpSpPr>
              <p:nvPr/>
            </p:nvGrpSpPr>
            <p:grpSpPr bwMode="auto">
              <a:xfrm>
                <a:off x="844" y="4380"/>
                <a:ext cx="672" cy="633"/>
                <a:chOff x="0" y="3874"/>
                <a:chExt cx="672" cy="633"/>
              </a:xfrm>
            </p:grpSpPr>
            <p:sp>
              <p:nvSpPr>
                <p:cNvPr id="559147" name="Rectangle 71"/>
                <p:cNvSpPr>
                  <a:spLocks noChangeArrowheads="1"/>
                </p:cNvSpPr>
                <p:nvPr/>
              </p:nvSpPr>
              <p:spPr bwMode="auto">
                <a:xfrm>
                  <a:off x="32" y="3874"/>
                  <a:ext cx="60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الخلاص من خلال</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48" name="Rectangle 119"/>
                <p:cNvSpPr>
                  <a:spLocks noChangeArrowheads="1"/>
                </p:cNvSpPr>
                <p:nvPr/>
              </p:nvSpPr>
              <p:spPr bwMode="auto">
                <a:xfrm>
                  <a:off x="0" y="3874"/>
                  <a:ext cx="67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4" name="Group 122"/>
              <p:cNvGrpSpPr>
                <a:grpSpLocks/>
              </p:cNvGrpSpPr>
              <p:nvPr/>
            </p:nvGrpSpPr>
            <p:grpSpPr bwMode="auto">
              <a:xfrm>
                <a:off x="1516" y="4380"/>
                <a:ext cx="1688" cy="633"/>
                <a:chOff x="672" y="3874"/>
                <a:chExt cx="1688" cy="633"/>
              </a:xfrm>
            </p:grpSpPr>
            <p:sp>
              <p:nvSpPr>
                <p:cNvPr id="559145" name="Rectangle 72"/>
                <p:cNvSpPr>
                  <a:spLocks noChangeArrowheads="1"/>
                </p:cNvSpPr>
                <p:nvPr/>
              </p:nvSpPr>
              <p:spPr bwMode="auto">
                <a:xfrm>
                  <a:off x="704" y="3874"/>
                  <a:ext cx="162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نعمة الله بالإيمان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r>
                    <a:rPr kumimoji="0" lang="ar-JO"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تك 15: 6</a:t>
                  </a:r>
                  <a:r>
                    <a:rPr kumimoji="0" lang="en-US"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46" name="Rectangle 121"/>
                <p:cNvSpPr>
                  <a:spLocks noChangeArrowheads="1"/>
                </p:cNvSpPr>
                <p:nvPr/>
              </p:nvSpPr>
              <p:spPr bwMode="auto">
                <a:xfrm>
                  <a:off x="672" y="3874"/>
                  <a:ext cx="1688"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5" name="Group 124"/>
              <p:cNvGrpSpPr>
                <a:grpSpLocks/>
              </p:cNvGrpSpPr>
              <p:nvPr/>
            </p:nvGrpSpPr>
            <p:grpSpPr bwMode="auto">
              <a:xfrm>
                <a:off x="3204" y="4380"/>
                <a:ext cx="1712" cy="633"/>
                <a:chOff x="2360" y="3874"/>
                <a:chExt cx="1712" cy="633"/>
              </a:xfrm>
            </p:grpSpPr>
            <p:sp>
              <p:nvSpPr>
                <p:cNvPr id="559143" name="Rectangle 73"/>
                <p:cNvSpPr>
                  <a:spLocks noChangeArrowheads="1"/>
                </p:cNvSpPr>
                <p:nvPr/>
              </p:nvSpPr>
              <p:spPr bwMode="auto">
                <a:xfrm>
                  <a:off x="2392" y="3874"/>
                  <a:ext cx="164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نعمة الله بالإيمان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r>
                    <a:rPr kumimoji="0" lang="ar-JO"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رو 4: 3</a:t>
                  </a:r>
                  <a:r>
                    <a:rPr kumimoji="0" lang="en-US"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44" name="Rectangle 123"/>
                <p:cNvSpPr>
                  <a:spLocks noChangeArrowheads="1"/>
                </p:cNvSpPr>
                <p:nvPr/>
              </p:nvSpPr>
              <p:spPr bwMode="auto">
                <a:xfrm>
                  <a:off x="2360" y="3874"/>
                  <a:ext cx="171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6" name="Group 126"/>
              <p:cNvGrpSpPr>
                <a:grpSpLocks/>
              </p:cNvGrpSpPr>
              <p:nvPr/>
            </p:nvGrpSpPr>
            <p:grpSpPr bwMode="auto">
              <a:xfrm>
                <a:off x="844" y="5013"/>
                <a:ext cx="672" cy="633"/>
                <a:chOff x="0" y="4507"/>
                <a:chExt cx="672" cy="633"/>
              </a:xfrm>
            </p:grpSpPr>
            <p:sp>
              <p:nvSpPr>
                <p:cNvPr id="559141" name="Rectangle 74"/>
                <p:cNvSpPr>
                  <a:spLocks noChangeArrowheads="1"/>
                </p:cNvSpPr>
                <p:nvPr/>
              </p:nvSpPr>
              <p:spPr bwMode="auto">
                <a:xfrm>
                  <a:off x="32" y="4507"/>
                  <a:ext cx="60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أساس الخلاص</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42" name="Rectangle 125"/>
                <p:cNvSpPr>
                  <a:spLocks noChangeArrowheads="1"/>
                </p:cNvSpPr>
                <p:nvPr/>
              </p:nvSpPr>
              <p:spPr bwMode="auto">
                <a:xfrm>
                  <a:off x="0" y="4507"/>
                  <a:ext cx="67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7" name="Group 128"/>
              <p:cNvGrpSpPr>
                <a:grpSpLocks/>
              </p:cNvGrpSpPr>
              <p:nvPr/>
            </p:nvGrpSpPr>
            <p:grpSpPr bwMode="auto">
              <a:xfrm>
                <a:off x="1516" y="5013"/>
                <a:ext cx="1688" cy="633"/>
                <a:chOff x="672" y="4507"/>
                <a:chExt cx="1688" cy="633"/>
              </a:xfrm>
            </p:grpSpPr>
            <p:sp>
              <p:nvSpPr>
                <p:cNvPr id="559139" name="Rectangle 75"/>
                <p:cNvSpPr>
                  <a:spLocks noChangeArrowheads="1"/>
                </p:cNvSpPr>
                <p:nvPr/>
              </p:nvSpPr>
              <p:spPr bwMode="auto">
                <a:xfrm>
                  <a:off x="704" y="4507"/>
                  <a:ext cx="162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حمل الذبيحة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40" name="Rectangle 127"/>
                <p:cNvSpPr>
                  <a:spLocks noChangeArrowheads="1"/>
                </p:cNvSpPr>
                <p:nvPr/>
              </p:nvSpPr>
              <p:spPr bwMode="auto">
                <a:xfrm>
                  <a:off x="672" y="4507"/>
                  <a:ext cx="1688"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8" name="Group 130"/>
              <p:cNvGrpSpPr>
                <a:grpSpLocks/>
              </p:cNvGrpSpPr>
              <p:nvPr/>
            </p:nvGrpSpPr>
            <p:grpSpPr bwMode="auto">
              <a:xfrm>
                <a:off x="3204" y="5013"/>
                <a:ext cx="1712" cy="633"/>
                <a:chOff x="2360" y="4507"/>
                <a:chExt cx="1712" cy="633"/>
              </a:xfrm>
            </p:grpSpPr>
            <p:sp>
              <p:nvSpPr>
                <p:cNvPr id="559137" name="Rectangle 76"/>
                <p:cNvSpPr>
                  <a:spLocks noChangeArrowheads="1"/>
                </p:cNvSpPr>
                <p:nvPr/>
              </p:nvSpPr>
              <p:spPr bwMode="auto">
                <a:xfrm>
                  <a:off x="2392" y="4507"/>
                  <a:ext cx="164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حمل الذبيحة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38" name="Rectangle 129"/>
                <p:cNvSpPr>
                  <a:spLocks noChangeArrowheads="1"/>
                </p:cNvSpPr>
                <p:nvPr/>
              </p:nvSpPr>
              <p:spPr bwMode="auto">
                <a:xfrm>
                  <a:off x="2360" y="4507"/>
                  <a:ext cx="171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9" name="Group 132"/>
              <p:cNvGrpSpPr>
                <a:grpSpLocks/>
              </p:cNvGrpSpPr>
              <p:nvPr/>
            </p:nvGrpSpPr>
            <p:grpSpPr bwMode="auto">
              <a:xfrm>
                <a:off x="844" y="5646"/>
                <a:ext cx="672" cy="633"/>
                <a:chOff x="0" y="5140"/>
                <a:chExt cx="672" cy="633"/>
              </a:xfrm>
            </p:grpSpPr>
            <p:sp>
              <p:nvSpPr>
                <p:cNvPr id="559135" name="Rectangle 77"/>
                <p:cNvSpPr>
                  <a:spLocks noChangeArrowheads="1"/>
                </p:cNvSpPr>
                <p:nvPr/>
              </p:nvSpPr>
              <p:spPr bwMode="auto">
                <a:xfrm>
                  <a:off x="32" y="5140"/>
                  <a:ext cx="60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الروح</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36" name="Rectangle 131"/>
                <p:cNvSpPr>
                  <a:spLocks noChangeArrowheads="1"/>
                </p:cNvSpPr>
                <p:nvPr/>
              </p:nvSpPr>
              <p:spPr bwMode="auto">
                <a:xfrm>
                  <a:off x="0" y="5140"/>
                  <a:ext cx="67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0" name="Group 134"/>
              <p:cNvGrpSpPr>
                <a:grpSpLocks/>
              </p:cNvGrpSpPr>
              <p:nvPr/>
            </p:nvGrpSpPr>
            <p:grpSpPr bwMode="auto">
              <a:xfrm>
                <a:off x="1516" y="5646"/>
                <a:ext cx="1688" cy="633"/>
                <a:chOff x="672" y="5140"/>
                <a:chExt cx="1688" cy="633"/>
              </a:xfrm>
            </p:grpSpPr>
            <p:sp>
              <p:nvSpPr>
                <p:cNvPr id="559133" name="Rectangle 78"/>
                <p:cNvSpPr>
                  <a:spLocks noChangeArrowheads="1"/>
                </p:cNvSpPr>
                <p:nvPr/>
              </p:nvSpPr>
              <p:spPr bwMode="auto">
                <a:xfrm>
                  <a:off x="704" y="5140"/>
                  <a:ext cx="162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يحل على القادة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34" name="Rectangle 133"/>
                <p:cNvSpPr>
                  <a:spLocks noChangeArrowheads="1"/>
                </p:cNvSpPr>
                <p:nvPr/>
              </p:nvSpPr>
              <p:spPr bwMode="auto">
                <a:xfrm>
                  <a:off x="672" y="5140"/>
                  <a:ext cx="1688"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1" name="Group 136"/>
              <p:cNvGrpSpPr>
                <a:grpSpLocks/>
              </p:cNvGrpSpPr>
              <p:nvPr/>
            </p:nvGrpSpPr>
            <p:grpSpPr bwMode="auto">
              <a:xfrm>
                <a:off x="3204" y="5646"/>
                <a:ext cx="1712" cy="633"/>
                <a:chOff x="2360" y="5140"/>
                <a:chExt cx="1712" cy="633"/>
              </a:xfrm>
            </p:grpSpPr>
            <p:sp>
              <p:nvSpPr>
                <p:cNvPr id="559131" name="Rectangle 79"/>
                <p:cNvSpPr>
                  <a:spLocks noChangeArrowheads="1"/>
                </p:cNvSpPr>
                <p:nvPr/>
              </p:nvSpPr>
              <p:spPr bwMode="auto">
                <a:xfrm>
                  <a:off x="2392" y="5140"/>
                  <a:ext cx="164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السكنى في جميع المؤمنين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رو 8: 9</a:t>
                  </a:r>
                  <a:r>
                    <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p>
              </p:txBody>
            </p:sp>
            <p:sp>
              <p:nvSpPr>
                <p:cNvPr id="559132" name="Rectangle 135"/>
                <p:cNvSpPr>
                  <a:spLocks noChangeArrowheads="1"/>
                </p:cNvSpPr>
                <p:nvPr/>
              </p:nvSpPr>
              <p:spPr bwMode="auto">
                <a:xfrm>
                  <a:off x="2360" y="5140"/>
                  <a:ext cx="171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2" name="Group 138"/>
              <p:cNvGrpSpPr>
                <a:grpSpLocks/>
              </p:cNvGrpSpPr>
              <p:nvPr/>
            </p:nvGrpSpPr>
            <p:grpSpPr bwMode="auto">
              <a:xfrm>
                <a:off x="844" y="6279"/>
                <a:ext cx="672" cy="633"/>
                <a:chOff x="0" y="5773"/>
                <a:chExt cx="672" cy="633"/>
              </a:xfrm>
            </p:grpSpPr>
            <p:sp>
              <p:nvSpPr>
                <p:cNvPr id="559129" name="Rectangle 80"/>
                <p:cNvSpPr>
                  <a:spLocks noChangeArrowheads="1"/>
                </p:cNvSpPr>
                <p:nvPr/>
              </p:nvSpPr>
              <p:spPr bwMode="auto">
                <a:xfrm>
                  <a:off x="32" y="5773"/>
                  <a:ext cx="60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الأنبياء</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30" name="Rectangle 137"/>
                <p:cNvSpPr>
                  <a:spLocks noChangeArrowheads="1"/>
                </p:cNvSpPr>
                <p:nvPr/>
              </p:nvSpPr>
              <p:spPr bwMode="auto">
                <a:xfrm>
                  <a:off x="0" y="5773"/>
                  <a:ext cx="67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3" name="Group 140"/>
              <p:cNvGrpSpPr>
                <a:grpSpLocks/>
              </p:cNvGrpSpPr>
              <p:nvPr/>
            </p:nvGrpSpPr>
            <p:grpSpPr bwMode="auto">
              <a:xfrm>
                <a:off x="1516" y="6279"/>
                <a:ext cx="1688" cy="633"/>
                <a:chOff x="672" y="5773"/>
                <a:chExt cx="1688" cy="633"/>
              </a:xfrm>
            </p:grpSpPr>
            <p:sp>
              <p:nvSpPr>
                <p:cNvPr id="559127" name="Rectangle 81"/>
                <p:cNvSpPr>
                  <a:spLocks noChangeArrowheads="1"/>
                </p:cNvSpPr>
                <p:nvPr/>
              </p:nvSpPr>
              <p:spPr bwMode="auto">
                <a:xfrm>
                  <a:off x="704" y="5773"/>
                  <a:ext cx="162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يقدم إعلان كلمة الله</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28" name="Rectangle 139"/>
                <p:cNvSpPr>
                  <a:spLocks noChangeArrowheads="1"/>
                </p:cNvSpPr>
                <p:nvPr/>
              </p:nvSpPr>
              <p:spPr bwMode="auto">
                <a:xfrm>
                  <a:off x="672" y="5773"/>
                  <a:ext cx="1688"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4" name="Group 142"/>
              <p:cNvGrpSpPr>
                <a:grpSpLocks/>
              </p:cNvGrpSpPr>
              <p:nvPr/>
            </p:nvGrpSpPr>
            <p:grpSpPr bwMode="auto">
              <a:xfrm>
                <a:off x="3204" y="6279"/>
                <a:ext cx="1712" cy="633"/>
                <a:chOff x="2360" y="5773"/>
                <a:chExt cx="1712" cy="633"/>
              </a:xfrm>
            </p:grpSpPr>
            <p:sp>
              <p:nvSpPr>
                <p:cNvPr id="559125" name="Rectangle 82"/>
                <p:cNvSpPr>
                  <a:spLocks noChangeArrowheads="1"/>
                </p:cNvSpPr>
                <p:nvPr/>
              </p:nvSpPr>
              <p:spPr bwMode="auto">
                <a:xfrm>
                  <a:off x="2392" y="5773"/>
                  <a:ext cx="164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أساس الكنيسة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أف 2: 20</a:t>
                  </a:r>
                  <a:r>
                    <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p>
              </p:txBody>
            </p:sp>
            <p:sp>
              <p:nvSpPr>
                <p:cNvPr id="559126" name="Rectangle 141"/>
                <p:cNvSpPr>
                  <a:spLocks noChangeArrowheads="1"/>
                </p:cNvSpPr>
                <p:nvPr/>
              </p:nvSpPr>
              <p:spPr bwMode="auto">
                <a:xfrm>
                  <a:off x="2360" y="5773"/>
                  <a:ext cx="171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spTree>
    <p:extLst>
      <p:ext uri="{BB962C8B-B14F-4D97-AF65-F5344CB8AC3E}">
        <p14:creationId xmlns:p14="http://schemas.microsoft.com/office/powerpoint/2010/main" val="6701922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870DBD36-A12D-5AB3-6B7A-82E1F1AD1701}"/>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6802" name="Rectangle 2"/>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alpha val="91000"/>
                    </a:srgbClr>
                  </a:glow>
                  <a:outerShdw blurRad="38100" dist="38100" dir="2700000" algn="tl">
                    <a:srgbClr val="000000"/>
                  </a:outerShdw>
                </a:effectLst>
                <a:latin typeface="Arial Black" charset="0"/>
                <a:ea typeface="SimSun" charset="0"/>
                <a:cs typeface="SimSun" charset="0"/>
              </a:rPr>
              <a:t>إسرائيل والكنيسة: الإستمرارية</a:t>
            </a:r>
            <a:endParaRPr lang="en-US" sz="3200" dirty="0">
              <a:effectLst>
                <a:glow rad="228600">
                  <a:srgbClr val="000000">
                    <a:alpha val="91000"/>
                  </a:srgbClr>
                </a:glow>
                <a:outerShdw blurRad="38100" dist="38100" dir="2700000" algn="tl">
                  <a:srgbClr val="000000"/>
                </a:outerShdw>
              </a:effectLst>
              <a:latin typeface="Arial Black" charset="0"/>
              <a:ea typeface="SimSun" charset="0"/>
              <a:cs typeface="SimSun" charset="0"/>
            </a:endParaRPr>
          </a:p>
        </p:txBody>
      </p:sp>
      <p:sp>
        <p:nvSpPr>
          <p:cNvPr id="561155" name="Text Box 3"/>
          <p:cNvSpPr txBox="1">
            <a:spLocks noChangeArrowheads="1"/>
          </p:cNvSpPr>
          <p:nvPr/>
        </p:nvSpPr>
        <p:spPr bwMode="auto">
          <a:xfrm>
            <a:off x="8147456" y="762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rPr>
              <a:t>118</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61156" name="Group 108"/>
          <p:cNvGrpSpPr>
            <a:grpSpLocks/>
          </p:cNvGrpSpPr>
          <p:nvPr/>
        </p:nvGrpSpPr>
        <p:grpSpPr bwMode="auto">
          <a:xfrm>
            <a:off x="0" y="585788"/>
            <a:ext cx="9144000" cy="6272212"/>
            <a:chOff x="0" y="0"/>
            <a:chExt cx="4072" cy="3759"/>
          </a:xfrm>
        </p:grpSpPr>
        <p:grpSp>
          <p:nvGrpSpPr>
            <p:cNvPr id="561157" name="Group 75"/>
            <p:cNvGrpSpPr>
              <a:grpSpLocks/>
            </p:cNvGrpSpPr>
            <p:nvPr/>
          </p:nvGrpSpPr>
          <p:grpSpPr bwMode="auto">
            <a:xfrm>
              <a:off x="0" y="0"/>
              <a:ext cx="672" cy="422"/>
              <a:chOff x="0" y="0"/>
              <a:chExt cx="672" cy="422"/>
            </a:xfrm>
          </p:grpSpPr>
          <p:sp>
            <p:nvSpPr>
              <p:cNvPr id="561204" name="Rectangle 74"/>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61205" name="Group 73"/>
              <p:cNvGrpSpPr>
                <a:grpSpLocks/>
              </p:cNvGrpSpPr>
              <p:nvPr/>
            </p:nvGrpSpPr>
            <p:grpSpPr bwMode="auto">
              <a:xfrm>
                <a:off x="0" y="0"/>
                <a:ext cx="672" cy="422"/>
                <a:chOff x="0" y="0"/>
                <a:chExt cx="672" cy="422"/>
              </a:xfrm>
            </p:grpSpPr>
            <p:sp>
              <p:nvSpPr>
                <p:cNvPr id="561206" name="Rectangle 57"/>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207" name="Rectangle 7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grpSp>
          <p:nvGrpSpPr>
            <p:cNvPr id="561158" name="Group 79"/>
            <p:cNvGrpSpPr>
              <a:grpSpLocks/>
            </p:cNvGrpSpPr>
            <p:nvPr/>
          </p:nvGrpSpPr>
          <p:grpSpPr bwMode="auto">
            <a:xfrm>
              <a:off x="672" y="0"/>
              <a:ext cx="1688" cy="422"/>
              <a:chOff x="672" y="0"/>
              <a:chExt cx="1688" cy="422"/>
            </a:xfrm>
          </p:grpSpPr>
          <p:sp>
            <p:nvSpPr>
              <p:cNvPr id="561200" name="Rectangle 78"/>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61201" name="Group 77"/>
              <p:cNvGrpSpPr>
                <a:grpSpLocks/>
              </p:cNvGrpSpPr>
              <p:nvPr/>
            </p:nvGrpSpPr>
            <p:grpSpPr bwMode="auto">
              <a:xfrm>
                <a:off x="672" y="0"/>
                <a:ext cx="1688" cy="422"/>
                <a:chOff x="672" y="0"/>
                <a:chExt cx="1688" cy="422"/>
              </a:xfrm>
            </p:grpSpPr>
            <p:sp>
              <p:nvSpPr>
                <p:cNvPr id="561202" name="Rectangle 58"/>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203" name="Rectangle 7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grpSp>
          <p:nvGrpSpPr>
            <p:cNvPr id="561159" name="Group 83"/>
            <p:cNvGrpSpPr>
              <a:grpSpLocks/>
            </p:cNvGrpSpPr>
            <p:nvPr/>
          </p:nvGrpSpPr>
          <p:grpSpPr bwMode="auto">
            <a:xfrm>
              <a:off x="2360" y="0"/>
              <a:ext cx="1712" cy="422"/>
              <a:chOff x="2360" y="0"/>
              <a:chExt cx="1712" cy="422"/>
            </a:xfrm>
          </p:grpSpPr>
          <p:sp>
            <p:nvSpPr>
              <p:cNvPr id="561196" name="Rectangle 82"/>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61197" name="Group 81"/>
              <p:cNvGrpSpPr>
                <a:grpSpLocks/>
              </p:cNvGrpSpPr>
              <p:nvPr/>
            </p:nvGrpSpPr>
            <p:grpSpPr bwMode="auto">
              <a:xfrm>
                <a:off x="2360" y="0"/>
                <a:ext cx="1712" cy="422"/>
                <a:chOff x="2360" y="0"/>
                <a:chExt cx="1712" cy="422"/>
              </a:xfrm>
            </p:grpSpPr>
            <p:sp>
              <p:nvSpPr>
                <p:cNvPr id="561198" name="Rectangle 59"/>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الكنيسة</a:t>
                  </a:r>
                  <a:endParaRPr kumimoji="0" lang="en-US" altLang="zh-CN" sz="28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99" name="Rectangle 8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grpSp>
          <p:nvGrpSpPr>
            <p:cNvPr id="561160" name="Group 85"/>
            <p:cNvGrpSpPr>
              <a:grpSpLocks/>
            </p:cNvGrpSpPr>
            <p:nvPr/>
          </p:nvGrpSpPr>
          <p:grpSpPr bwMode="auto">
            <a:xfrm>
              <a:off x="0" y="422"/>
              <a:ext cx="672" cy="633"/>
              <a:chOff x="0" y="422"/>
              <a:chExt cx="672" cy="633"/>
            </a:xfrm>
          </p:grpSpPr>
          <p:sp>
            <p:nvSpPr>
              <p:cNvPr id="561194" name="Rectangle 60"/>
              <p:cNvSpPr>
                <a:spLocks noChangeArrowheads="1"/>
              </p:cNvSpPr>
              <p:nvPr/>
            </p:nvSpPr>
            <p:spPr bwMode="auto">
              <a:xfrm>
                <a:off x="32" y="422"/>
                <a:ext cx="60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الإختيار</a:t>
                </a:r>
                <a:endParaRPr kumimoji="0" lang="en-US"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95" name="Rectangle 84"/>
              <p:cNvSpPr>
                <a:spLocks noChangeArrowheads="1"/>
              </p:cNvSpPr>
              <p:nvPr/>
            </p:nvSpPr>
            <p:spPr bwMode="auto">
              <a:xfrm>
                <a:off x="0" y="422"/>
                <a:ext cx="67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1" name="Group 87"/>
            <p:cNvGrpSpPr>
              <a:grpSpLocks/>
            </p:cNvGrpSpPr>
            <p:nvPr/>
          </p:nvGrpSpPr>
          <p:grpSpPr bwMode="auto">
            <a:xfrm>
              <a:off x="672" y="422"/>
              <a:ext cx="1688" cy="633"/>
              <a:chOff x="672" y="422"/>
              <a:chExt cx="1688" cy="633"/>
            </a:xfrm>
          </p:grpSpPr>
          <p:sp>
            <p:nvSpPr>
              <p:cNvPr id="561192" name="Rectangle 61"/>
              <p:cNvSpPr>
                <a:spLocks noChangeArrowheads="1"/>
              </p:cNvSpPr>
              <p:nvPr/>
            </p:nvSpPr>
            <p:spPr bwMode="auto">
              <a:xfrm>
                <a:off x="704" y="422"/>
                <a:ext cx="162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lang="ar-JO" altLang="zh-CN" sz="2200" b="1" dirty="0">
                    <a:solidFill>
                      <a:srgbClr val="FFFFFF"/>
                    </a:solidFill>
                    <a:effectLst>
                      <a:glow rad="228600">
                        <a:srgbClr val="000000">
                          <a:alpha val="91000"/>
                        </a:srgbClr>
                      </a:glow>
                    </a:effectLst>
                    <a:latin typeface="Arial Narrow" charset="0"/>
                    <a:ea typeface="ＭＳ Ｐゴシック" charset="0"/>
                    <a:cs typeface="Times New Roman" charset="0"/>
                  </a:rPr>
                  <a:t>معتمدة على النعمة (ملا 1: 2)</a:t>
                </a:r>
                <a:endParaRPr kumimoji="0" lang="en-US"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93" name="Rectangle 86"/>
              <p:cNvSpPr>
                <a:spLocks noChangeArrowheads="1"/>
              </p:cNvSpPr>
              <p:nvPr/>
            </p:nvSpPr>
            <p:spPr bwMode="auto">
              <a:xfrm>
                <a:off x="672" y="422"/>
                <a:ext cx="1688"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2" name="Group 89"/>
            <p:cNvGrpSpPr>
              <a:grpSpLocks/>
            </p:cNvGrpSpPr>
            <p:nvPr/>
          </p:nvGrpSpPr>
          <p:grpSpPr bwMode="auto">
            <a:xfrm>
              <a:off x="2360" y="422"/>
              <a:ext cx="1712" cy="633"/>
              <a:chOff x="2360" y="422"/>
              <a:chExt cx="1712" cy="633"/>
            </a:xfrm>
          </p:grpSpPr>
          <p:sp>
            <p:nvSpPr>
              <p:cNvPr id="561190" name="Rectangle 62"/>
              <p:cNvSpPr>
                <a:spLocks noChangeArrowheads="1"/>
              </p:cNvSpPr>
              <p:nvPr/>
            </p:nvSpPr>
            <p:spPr bwMode="auto">
              <a:xfrm>
                <a:off x="2392" y="422"/>
                <a:ext cx="164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200" b="1" dirty="0">
                    <a:solidFill>
                      <a:srgbClr val="FFFFFF"/>
                    </a:solidFill>
                    <a:effectLst>
                      <a:glow rad="228600">
                        <a:srgbClr val="000000">
                          <a:alpha val="91000"/>
                        </a:srgbClr>
                      </a:glow>
                    </a:effectLst>
                    <a:latin typeface="Arial Narrow" charset="0"/>
                    <a:ea typeface="ＭＳ Ｐゴシック" charset="0"/>
                    <a:cs typeface="Times New Roman" charset="0"/>
                  </a:rPr>
                  <a:t>معتمدة على النعمة (أف 1: 4-6، 11)</a:t>
                </a:r>
                <a:endParaRPr kumimoji="0" lang="en-US"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91" name="Rectangle 88"/>
              <p:cNvSpPr>
                <a:spLocks noChangeArrowheads="1"/>
              </p:cNvSpPr>
              <p:nvPr/>
            </p:nvSpPr>
            <p:spPr bwMode="auto">
              <a:xfrm>
                <a:off x="2360" y="422"/>
                <a:ext cx="171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3" name="Group 91"/>
            <p:cNvGrpSpPr>
              <a:grpSpLocks/>
            </p:cNvGrpSpPr>
            <p:nvPr/>
          </p:nvGrpSpPr>
          <p:grpSpPr bwMode="auto">
            <a:xfrm>
              <a:off x="0" y="1055"/>
              <a:ext cx="672" cy="748"/>
              <a:chOff x="0" y="1055"/>
              <a:chExt cx="672" cy="748"/>
            </a:xfrm>
          </p:grpSpPr>
          <p:sp>
            <p:nvSpPr>
              <p:cNvPr id="561188" name="Rectangle 63"/>
              <p:cNvSpPr>
                <a:spLocks noChangeArrowheads="1"/>
              </p:cNvSpPr>
              <p:nvPr/>
            </p:nvSpPr>
            <p:spPr bwMode="auto">
              <a:xfrm>
                <a:off x="32" y="1055"/>
                <a:ext cx="60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العصيان</a:t>
                </a:r>
                <a:endParaRPr kumimoji="0" lang="en-US" altLang="zh-CN" sz="19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89" name="Rectangle 90"/>
              <p:cNvSpPr>
                <a:spLocks noChangeArrowheads="1"/>
              </p:cNvSpPr>
              <p:nvPr/>
            </p:nvSpPr>
            <p:spPr bwMode="auto">
              <a:xfrm>
                <a:off x="0" y="1055"/>
                <a:ext cx="672"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4" name="Group 93"/>
            <p:cNvGrpSpPr>
              <a:grpSpLocks/>
            </p:cNvGrpSpPr>
            <p:nvPr/>
          </p:nvGrpSpPr>
          <p:grpSpPr bwMode="auto">
            <a:xfrm>
              <a:off x="672" y="1055"/>
              <a:ext cx="1688" cy="748"/>
              <a:chOff x="672" y="1055"/>
              <a:chExt cx="1688" cy="748"/>
            </a:xfrm>
          </p:grpSpPr>
          <p:sp>
            <p:nvSpPr>
              <p:cNvPr id="561186" name="Rectangle 64"/>
              <p:cNvSpPr>
                <a:spLocks noChangeArrowheads="1"/>
              </p:cNvSpPr>
              <p:nvPr/>
            </p:nvSpPr>
            <p:spPr bwMode="auto">
              <a:xfrm>
                <a:off x="704" y="1055"/>
                <a:ext cx="162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يؤدي إلى تأديب الله</a:t>
                </a:r>
                <a:endParaRPr kumimoji="0" lang="en-US" altLang="ja-JP"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endParaRPr>
              </a:p>
            </p:txBody>
          </p:sp>
          <p:sp>
            <p:nvSpPr>
              <p:cNvPr id="561187" name="Rectangle 92"/>
              <p:cNvSpPr>
                <a:spLocks noChangeArrowheads="1"/>
              </p:cNvSpPr>
              <p:nvPr/>
            </p:nvSpPr>
            <p:spPr bwMode="auto">
              <a:xfrm>
                <a:off x="672" y="1055"/>
                <a:ext cx="168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5" name="Group 95"/>
            <p:cNvGrpSpPr>
              <a:grpSpLocks/>
            </p:cNvGrpSpPr>
            <p:nvPr/>
          </p:nvGrpSpPr>
          <p:grpSpPr bwMode="auto">
            <a:xfrm>
              <a:off x="2360" y="1055"/>
              <a:ext cx="1712" cy="748"/>
              <a:chOff x="2360" y="1055"/>
              <a:chExt cx="1712" cy="748"/>
            </a:xfrm>
          </p:grpSpPr>
          <p:sp>
            <p:nvSpPr>
              <p:cNvPr id="561184" name="Rectangle 65"/>
              <p:cNvSpPr>
                <a:spLocks noChangeArrowheads="1"/>
              </p:cNvSpPr>
              <p:nvPr/>
            </p:nvSpPr>
            <p:spPr bwMode="auto">
              <a:xfrm>
                <a:off x="2392" y="1055"/>
                <a:ext cx="164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يؤدي إلى تأديب الله</a:t>
                </a:r>
                <a:br>
                  <a:rPr kumimoji="0" lang="en-US" altLang="ja-JP"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br>
                <a:r>
                  <a:rPr kumimoji="0" lang="en-US" altLang="ja-JP"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lang="ar-JO" altLang="ja-JP" sz="2200" b="1" dirty="0">
                    <a:solidFill>
                      <a:srgbClr val="FFFFFF"/>
                    </a:solidFill>
                    <a:effectLst>
                      <a:glow rad="228600">
                        <a:srgbClr val="000000">
                          <a:alpha val="91000"/>
                        </a:srgbClr>
                      </a:glow>
                    </a:effectLst>
                    <a:latin typeface="Arial Narrow" charset="0"/>
                    <a:ea typeface="ＭＳ Ｐゴシック" charset="0"/>
                    <a:cs typeface="Times New Roman" charset="0"/>
                  </a:rPr>
                  <a:t>1 كو 11: 30</a:t>
                </a:r>
                <a:r>
                  <a:rPr kumimoji="0" lang="en-US" altLang="ja-JP"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endParaRPr kumimoji="0" lang="en-US"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85" name="Rectangle 94"/>
              <p:cNvSpPr>
                <a:spLocks noChangeArrowheads="1"/>
              </p:cNvSpPr>
              <p:nvPr/>
            </p:nvSpPr>
            <p:spPr bwMode="auto">
              <a:xfrm>
                <a:off x="2360" y="1055"/>
                <a:ext cx="1712"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6" name="Group 97"/>
            <p:cNvGrpSpPr>
              <a:grpSpLocks/>
            </p:cNvGrpSpPr>
            <p:nvPr/>
          </p:nvGrpSpPr>
          <p:grpSpPr bwMode="auto">
            <a:xfrm>
              <a:off x="0" y="1803"/>
              <a:ext cx="672" cy="1093"/>
              <a:chOff x="0" y="1803"/>
              <a:chExt cx="672" cy="1093"/>
            </a:xfrm>
          </p:grpSpPr>
          <p:sp>
            <p:nvSpPr>
              <p:cNvPr id="561182" name="Rectangle 66"/>
              <p:cNvSpPr>
                <a:spLocks noChangeArrowheads="1"/>
              </p:cNvSpPr>
              <p:nvPr/>
            </p:nvSpPr>
            <p:spPr bwMode="auto">
              <a:xfrm>
                <a:off x="32" y="1803"/>
                <a:ext cx="608" cy="1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القيادة</a:t>
                </a:r>
                <a:endParaRPr kumimoji="0" lang="en-US"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83" name="Rectangle 96"/>
              <p:cNvSpPr>
                <a:spLocks noChangeArrowheads="1"/>
              </p:cNvSpPr>
              <p:nvPr/>
            </p:nvSpPr>
            <p:spPr bwMode="auto">
              <a:xfrm>
                <a:off x="0" y="1803"/>
                <a:ext cx="672" cy="109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7" name="Group 99"/>
            <p:cNvGrpSpPr>
              <a:grpSpLocks/>
            </p:cNvGrpSpPr>
            <p:nvPr/>
          </p:nvGrpSpPr>
          <p:grpSpPr bwMode="auto">
            <a:xfrm>
              <a:off x="672" y="1803"/>
              <a:ext cx="1688" cy="1093"/>
              <a:chOff x="672" y="1803"/>
              <a:chExt cx="1688" cy="1093"/>
            </a:xfrm>
          </p:grpSpPr>
          <p:sp>
            <p:nvSpPr>
              <p:cNvPr id="561180" name="Rectangle 67"/>
              <p:cNvSpPr>
                <a:spLocks noChangeArrowheads="1"/>
              </p:cNvSpPr>
              <p:nvPr/>
            </p:nvSpPr>
            <p:spPr bwMode="auto">
              <a:xfrm>
                <a:off x="704" y="1803"/>
                <a:ext cx="1624" cy="1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الشيوخ (خر 3: 16، 18؛ 4: 29، 31؛ 12: 21؛ عد 11: 16-17؛ يش 24: 31؛ 1 صم 15: 30؛ 2 صم 17: 4، 15)؛ (1 مل 21: 8، 11 ونصوص أخرى كثيرة)</a:t>
                </a:r>
                <a:endParaRPr kumimoji="0" lang="zh-CN" altLang="en-US"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81" name="Rectangle 98"/>
              <p:cNvSpPr>
                <a:spLocks noChangeArrowheads="1"/>
              </p:cNvSpPr>
              <p:nvPr/>
            </p:nvSpPr>
            <p:spPr bwMode="auto">
              <a:xfrm>
                <a:off x="672" y="1803"/>
                <a:ext cx="1688" cy="109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8" name="Group 101"/>
            <p:cNvGrpSpPr>
              <a:grpSpLocks/>
            </p:cNvGrpSpPr>
            <p:nvPr/>
          </p:nvGrpSpPr>
          <p:grpSpPr bwMode="auto">
            <a:xfrm>
              <a:off x="2360" y="1803"/>
              <a:ext cx="1712" cy="1093"/>
              <a:chOff x="2360" y="1803"/>
              <a:chExt cx="1712" cy="1093"/>
            </a:xfrm>
          </p:grpSpPr>
          <p:sp>
            <p:nvSpPr>
              <p:cNvPr id="561178" name="Rectangle 68"/>
              <p:cNvSpPr>
                <a:spLocks noChangeArrowheads="1"/>
              </p:cNvSpPr>
              <p:nvPr/>
            </p:nvSpPr>
            <p:spPr bwMode="auto">
              <a:xfrm>
                <a:off x="2392" y="1803"/>
                <a:ext cx="1648" cy="1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الشيوخ (أع 30:11؛ 23:14-24؛ 1:15-6؛ 4:16؛ 17:20-38؛ 17:21-26؛ 1 تس 12:5-13؛ في 1:1)؛ (1 تي 3: 1-7؛ 4: 14؛ 5: 17-25؛ تي 1: 5-9؛ يع 5: 14؛ 1 بط 5: 1-5؛ عب 13: 17).</a:t>
                </a:r>
                <a:endParaRPr kumimoji="0" lang="en-US"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79" name="Rectangle 100"/>
              <p:cNvSpPr>
                <a:spLocks noChangeArrowheads="1"/>
              </p:cNvSpPr>
              <p:nvPr/>
            </p:nvSpPr>
            <p:spPr bwMode="auto">
              <a:xfrm>
                <a:off x="2360" y="1803"/>
                <a:ext cx="1712" cy="109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9" name="Group 103"/>
            <p:cNvGrpSpPr>
              <a:grpSpLocks/>
            </p:cNvGrpSpPr>
            <p:nvPr/>
          </p:nvGrpSpPr>
          <p:grpSpPr bwMode="auto">
            <a:xfrm>
              <a:off x="0" y="2896"/>
              <a:ext cx="672" cy="863"/>
              <a:chOff x="0" y="2896"/>
              <a:chExt cx="672" cy="863"/>
            </a:xfrm>
          </p:grpSpPr>
          <p:sp>
            <p:nvSpPr>
              <p:cNvPr id="561176" name="Rectangle 69"/>
              <p:cNvSpPr>
                <a:spLocks noChangeArrowheads="1"/>
              </p:cNvSpPr>
              <p:nvPr/>
            </p:nvSpPr>
            <p:spPr bwMode="auto">
              <a:xfrm>
                <a:off x="32" y="2896"/>
                <a:ext cx="60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الشهادة</a:t>
                </a:r>
                <a:endParaRPr kumimoji="0" lang="en-US"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77" name="Rectangle 102"/>
              <p:cNvSpPr>
                <a:spLocks noChangeArrowheads="1"/>
              </p:cNvSpPr>
              <p:nvPr/>
            </p:nvSpPr>
            <p:spPr bwMode="auto">
              <a:xfrm>
                <a:off x="0" y="2896"/>
                <a:ext cx="672"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70" name="Group 105"/>
            <p:cNvGrpSpPr>
              <a:grpSpLocks/>
            </p:cNvGrpSpPr>
            <p:nvPr/>
          </p:nvGrpSpPr>
          <p:grpSpPr bwMode="auto">
            <a:xfrm>
              <a:off x="672" y="2896"/>
              <a:ext cx="1688" cy="863"/>
              <a:chOff x="672" y="2896"/>
              <a:chExt cx="1688" cy="863"/>
            </a:xfrm>
          </p:grpSpPr>
          <p:sp>
            <p:nvSpPr>
              <p:cNvPr id="561174" name="Rectangle 70"/>
              <p:cNvSpPr>
                <a:spLocks noChangeArrowheads="1"/>
              </p:cNvSpPr>
              <p:nvPr/>
            </p:nvSpPr>
            <p:spPr bwMode="auto">
              <a:xfrm>
                <a:off x="704" y="2896"/>
                <a:ext cx="162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نور للأمم (إش 49: 3-6)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مملكة الكهنة (خر 19: 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الأمة المقدسة (خر 19: 6)</a:t>
                </a:r>
                <a:endParaRPr kumimoji="0" lang="zh-CN" altLang="en-US"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75" name="Rectangle 104"/>
              <p:cNvSpPr>
                <a:spLocks noChangeArrowheads="1"/>
              </p:cNvSpPr>
              <p:nvPr/>
            </p:nvSpPr>
            <p:spPr bwMode="auto">
              <a:xfrm>
                <a:off x="672" y="2896"/>
                <a:ext cx="1688"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71" name="Group 107"/>
            <p:cNvGrpSpPr>
              <a:grpSpLocks/>
            </p:cNvGrpSpPr>
            <p:nvPr/>
          </p:nvGrpSpPr>
          <p:grpSpPr bwMode="auto">
            <a:xfrm>
              <a:off x="2360" y="2896"/>
              <a:ext cx="1712" cy="863"/>
              <a:chOff x="2360" y="2896"/>
              <a:chExt cx="1712" cy="863"/>
            </a:xfrm>
          </p:grpSpPr>
          <p:sp>
            <p:nvSpPr>
              <p:cNvPr id="561172" name="Rectangle 71"/>
              <p:cNvSpPr>
                <a:spLocks noChangeArrowheads="1"/>
              </p:cNvSpPr>
              <p:nvPr/>
            </p:nvSpPr>
            <p:spPr bwMode="auto">
              <a:xfrm>
                <a:off x="2392" y="2896"/>
                <a:ext cx="164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نور العالم (مت 5: 14-16)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الكهنوت الملوكي (1 بط 2: 5، 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الأمة المقدسة (1 بط 5: 9)</a:t>
                </a:r>
                <a:endParaRPr kumimoji="0" lang="en-US" altLang="zh-CN"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73" name="Rectangle 106"/>
              <p:cNvSpPr>
                <a:spLocks noChangeArrowheads="1"/>
              </p:cNvSpPr>
              <p:nvPr/>
            </p:nvSpPr>
            <p:spPr bwMode="auto">
              <a:xfrm>
                <a:off x="2360" y="2896"/>
                <a:ext cx="1712" cy="86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2016751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idx="4294967295"/>
          </p:nvPr>
        </p:nvSpPr>
        <p:spPr>
          <a:xfrm>
            <a:off x="152400" y="304800"/>
            <a:ext cx="8915400" cy="838200"/>
          </a:xfrm>
          <a:effectLst>
            <a:outerShdw blurRad="38100" dist="38099" dir="2700000" algn="ctr" rotWithShape="0">
              <a:srgbClr val="000000">
                <a:alpha val="99962"/>
              </a:srgbClr>
            </a:outerShdw>
          </a:effectLst>
        </p:spPr>
        <p:txBody>
          <a:bodyPr/>
          <a:lstStyle/>
          <a:p>
            <a:pPr>
              <a:defRPr/>
            </a:pPr>
            <a:r>
              <a:rPr lang="ar-JO" sz="3200"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هل هناك مستقبل لإسرائيل العرقية المؤمنة؟</a:t>
            </a:r>
            <a:endParaRPr lang="en-US" sz="3200"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p:txBody>
      </p:sp>
      <p:sp>
        <p:nvSpPr>
          <p:cNvPr id="643075" name="Oval 3"/>
          <p:cNvSpPr>
            <a:spLocks noChangeArrowheads="1"/>
          </p:cNvSpPr>
          <p:nvPr/>
        </p:nvSpPr>
        <p:spPr bwMode="auto">
          <a:xfrm>
            <a:off x="457200" y="2170113"/>
            <a:ext cx="3810000" cy="3657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43076" name="Text Box 4"/>
          <p:cNvSpPr txBox="1">
            <a:spLocks noChangeArrowheads="1"/>
          </p:cNvSpPr>
          <p:nvPr/>
        </p:nvSpPr>
        <p:spPr bwMode="auto">
          <a:xfrm>
            <a:off x="1667982" y="1387475"/>
            <a:ext cx="1709122"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rPr>
              <a:t>ما قبل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rPr>
              <a:t>الألفية التدبيرية</a:t>
            </a:r>
            <a:endPar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43077" name="Text Box 5"/>
          <p:cNvSpPr txBox="1">
            <a:spLocks noChangeArrowheads="1"/>
          </p:cNvSpPr>
          <p:nvPr/>
        </p:nvSpPr>
        <p:spPr bwMode="auto">
          <a:xfrm>
            <a:off x="2971800" y="3613150"/>
            <a:ext cx="131445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rPr>
              <a:t>إسرائيل   لها   مستقبل</a:t>
            </a:r>
            <a:endPar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43078" name="Oval 6"/>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43079" name="Text Box 7"/>
          <p:cNvSpPr txBox="1">
            <a:spLocks noChangeArrowheads="1"/>
          </p:cNvSpPr>
          <p:nvPr/>
        </p:nvSpPr>
        <p:spPr bwMode="auto">
          <a:xfrm>
            <a:off x="5257800" y="1387475"/>
            <a:ext cx="31242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9C4FF"/>
                </a:solidFill>
                <a:effectLst/>
                <a:uLnTx/>
                <a:uFillTx/>
                <a:latin typeface="Arial" panose="020B0604020202020204" pitchFamily="34" charset="0"/>
                <a:ea typeface="ＭＳ Ｐゴシック" pitchFamily="-112" charset="-128"/>
                <a:cs typeface="Arial" panose="020B0604020202020204" pitchFamily="34" charset="0"/>
              </a:rPr>
              <a:t>اللاألفية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9C4FF"/>
                </a:solidFill>
                <a:effectLst/>
                <a:uLnTx/>
                <a:uFillTx/>
                <a:latin typeface="Arial" panose="020B0604020202020204" pitchFamily="34" charset="0"/>
                <a:ea typeface="ＭＳ Ｐゴシック" pitchFamily="-112" charset="-128"/>
                <a:cs typeface="Arial" panose="020B0604020202020204" pitchFamily="34" charset="0"/>
              </a:rPr>
              <a:t>وما بعد الألفية</a:t>
            </a:r>
            <a:endParaRPr kumimoji="0" lang="en-US" sz="2400" b="1" i="0" u="none" strike="noStrike" kern="1200" cap="none" spc="0" normalizeH="0" baseline="0" noProof="0" dirty="0">
              <a:ln>
                <a:noFill/>
              </a:ln>
              <a:solidFill>
                <a:srgbClr val="C9C4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43080" name="Text Box 8"/>
          <p:cNvSpPr txBox="1">
            <a:spLocks noChangeArrowheads="1"/>
          </p:cNvSpPr>
          <p:nvPr/>
        </p:nvSpPr>
        <p:spPr bwMode="auto">
          <a:xfrm>
            <a:off x="7239000" y="3613150"/>
            <a:ext cx="1314450"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9C4FF"/>
                </a:solidFill>
                <a:effectLst/>
                <a:uLnTx/>
                <a:uFillTx/>
                <a:latin typeface="Arial" panose="020B0604020202020204" pitchFamily="34" charset="0"/>
                <a:ea typeface="ＭＳ Ｐゴシック" pitchFamily="-112" charset="-128"/>
                <a:cs typeface="Arial" panose="020B0604020202020204" pitchFamily="34" charset="0"/>
              </a:rPr>
              <a:t>إسرائيل ليس      لها  مستقبل</a:t>
            </a:r>
            <a:endParaRPr kumimoji="0" lang="en-US" sz="2400" b="1" i="0" u="none" strike="noStrike" kern="1200" cap="none" spc="0" normalizeH="0" baseline="0" noProof="0" dirty="0">
              <a:ln>
                <a:noFill/>
              </a:ln>
              <a:solidFill>
                <a:srgbClr val="C9C4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43081" name="Oval 9"/>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43082" name="Text Box 10"/>
          <p:cNvSpPr txBox="1">
            <a:spLocks noChangeArrowheads="1"/>
          </p:cNvSpPr>
          <p:nvPr/>
        </p:nvSpPr>
        <p:spPr bwMode="auto">
          <a:xfrm>
            <a:off x="6077906" y="5959475"/>
            <a:ext cx="1576072"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pitchFamily="-112" charset="-128"/>
                <a:cs typeface="Arial" panose="020B0604020202020204" pitchFamily="34" charset="0"/>
              </a:rPr>
              <a:t>ما قبل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pitchFamily="-112" charset="-128"/>
                <a:cs typeface="Arial" panose="020B0604020202020204" pitchFamily="34" charset="0"/>
              </a:rPr>
              <a:t>الألفية العهدية</a:t>
            </a:r>
            <a:endPar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43083" name="Text Box 11"/>
          <p:cNvSpPr txBox="1">
            <a:spLocks noChangeArrowheads="1"/>
          </p:cNvSpPr>
          <p:nvPr/>
        </p:nvSpPr>
        <p:spPr bwMode="auto">
          <a:xfrm>
            <a:off x="4895850" y="3613150"/>
            <a:ext cx="1314450"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pitchFamily="-112" charset="-128"/>
                <a:cs typeface="Arial" panose="020B0604020202020204" pitchFamily="34" charset="0"/>
              </a:rPr>
              <a:t>الكنيسة  هي إسرائيل الجديدة</a:t>
            </a:r>
            <a:endPar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43084" name="Text Box 12"/>
          <p:cNvSpPr txBox="1">
            <a:spLocks noChangeArrowheads="1"/>
          </p:cNvSpPr>
          <p:nvPr/>
        </p:nvSpPr>
        <p:spPr bwMode="auto">
          <a:xfrm>
            <a:off x="914400" y="3657600"/>
            <a:ext cx="154305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rPr>
              <a:t>تمايز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rPr>
              <a:t>إسرائيل</a:t>
            </a:r>
            <a:r>
              <a:rPr kumimoji="0" lang="ar-JO" sz="2400" b="1" i="0" u="none" strike="noStrike" kern="1200" cap="none" spc="0" normalizeH="0" noProof="0" dirty="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rPr>
              <a:t> والكنيسة</a:t>
            </a:r>
            <a:endParaRPr kumimoji="0" 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3" name="Text Box 15">
            <a:extLst>
              <a:ext uri="{FF2B5EF4-FFF2-40B4-BE49-F238E27FC236}">
                <a16:creationId xmlns:a16="http://schemas.microsoft.com/office/drawing/2014/main" id="{4D9F2D0D-AFBA-8449-B006-F3D5CB65F6B0}"/>
              </a:ext>
            </a:extLst>
          </p:cNvPr>
          <p:cNvSpPr txBox="1">
            <a:spLocks noChangeArrowheads="1"/>
          </p:cNvSpPr>
          <p:nvPr/>
        </p:nvSpPr>
        <p:spPr bwMode="auto">
          <a:xfrm>
            <a:off x="8153400" y="0"/>
            <a:ext cx="990600" cy="457200"/>
          </a:xfrm>
          <a:prstGeom prst="rect">
            <a:avLst/>
          </a:prstGeom>
          <a:noFill/>
          <a:ln w="9525">
            <a:noFill/>
            <a:miter lim="800000"/>
            <a:headEnd/>
            <a:tailEnd/>
          </a:ln>
          <a:effectLst/>
        </p:spPr>
        <p:txBody>
          <a:bodyPr>
            <a:prstTxWarp prst="textNoShape">
              <a:avLst/>
            </a:prstTxWarp>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154ج</a:t>
            </a:r>
            <a:endPar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3076"/>
                                        </p:tgtEl>
                                        <p:attrNameLst>
                                          <p:attrName>style.visibility</p:attrName>
                                        </p:attrNameLst>
                                      </p:cBhvr>
                                      <p:to>
                                        <p:strVal val="visible"/>
                                      </p:to>
                                    </p:set>
                                    <p:anim calcmode="lin" valueType="num">
                                      <p:cBhvr>
                                        <p:cTn id="7" dur="1000" fill="hold"/>
                                        <p:tgtEl>
                                          <p:spTgt spid="643076"/>
                                        </p:tgtEl>
                                        <p:attrNameLst>
                                          <p:attrName>ppt_w</p:attrName>
                                        </p:attrNameLst>
                                      </p:cBhvr>
                                      <p:tavLst>
                                        <p:tav tm="0">
                                          <p:val>
                                            <p:strVal val="#ppt_w+.3"/>
                                          </p:val>
                                        </p:tav>
                                        <p:tav tm="100000">
                                          <p:val>
                                            <p:strVal val="#ppt_w"/>
                                          </p:val>
                                        </p:tav>
                                      </p:tavLst>
                                    </p:anim>
                                    <p:anim calcmode="lin" valueType="num">
                                      <p:cBhvr>
                                        <p:cTn id="8" dur="1000" fill="hold"/>
                                        <p:tgtEl>
                                          <p:spTgt spid="643076"/>
                                        </p:tgtEl>
                                        <p:attrNameLst>
                                          <p:attrName>ppt_h</p:attrName>
                                        </p:attrNameLst>
                                      </p:cBhvr>
                                      <p:tavLst>
                                        <p:tav tm="0">
                                          <p:val>
                                            <p:strVal val="#ppt_h"/>
                                          </p:val>
                                        </p:tav>
                                        <p:tav tm="100000">
                                          <p:val>
                                            <p:strVal val="#ppt_h"/>
                                          </p:val>
                                        </p:tav>
                                      </p:tavLst>
                                    </p:anim>
                                    <p:animEffect transition="in" filter="fade">
                                      <p:cBhvr>
                                        <p:cTn id="9" dur="1000"/>
                                        <p:tgtEl>
                                          <p:spTgt spid="64307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3075"/>
                                        </p:tgtEl>
                                        <p:attrNameLst>
                                          <p:attrName>style.visibility</p:attrName>
                                        </p:attrNameLst>
                                      </p:cBhvr>
                                      <p:to>
                                        <p:strVal val="visible"/>
                                      </p:to>
                                    </p:set>
                                    <p:anim calcmode="lin" valueType="num">
                                      <p:cBhvr>
                                        <p:cTn id="13" dur="1000" fill="hold"/>
                                        <p:tgtEl>
                                          <p:spTgt spid="643075"/>
                                        </p:tgtEl>
                                        <p:attrNameLst>
                                          <p:attrName>ppt_w</p:attrName>
                                        </p:attrNameLst>
                                      </p:cBhvr>
                                      <p:tavLst>
                                        <p:tav tm="0">
                                          <p:val>
                                            <p:strVal val="#ppt_w+.3"/>
                                          </p:val>
                                        </p:tav>
                                        <p:tav tm="100000">
                                          <p:val>
                                            <p:strVal val="#ppt_w"/>
                                          </p:val>
                                        </p:tav>
                                      </p:tavLst>
                                    </p:anim>
                                    <p:anim calcmode="lin" valueType="num">
                                      <p:cBhvr>
                                        <p:cTn id="14" dur="1000" fill="hold"/>
                                        <p:tgtEl>
                                          <p:spTgt spid="643075"/>
                                        </p:tgtEl>
                                        <p:attrNameLst>
                                          <p:attrName>ppt_h</p:attrName>
                                        </p:attrNameLst>
                                      </p:cBhvr>
                                      <p:tavLst>
                                        <p:tav tm="0">
                                          <p:val>
                                            <p:strVal val="#ppt_h"/>
                                          </p:val>
                                        </p:tav>
                                        <p:tav tm="100000">
                                          <p:val>
                                            <p:strVal val="#ppt_h"/>
                                          </p:val>
                                        </p:tav>
                                      </p:tavLst>
                                    </p:anim>
                                    <p:animEffect transition="in" filter="fade">
                                      <p:cBhvr>
                                        <p:cTn id="15" dur="1000"/>
                                        <p:tgtEl>
                                          <p:spTgt spid="64307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43077"/>
                                        </p:tgtEl>
                                        <p:attrNameLst>
                                          <p:attrName>style.visibility</p:attrName>
                                        </p:attrNameLst>
                                      </p:cBhvr>
                                      <p:to>
                                        <p:strVal val="visible"/>
                                      </p:to>
                                    </p:set>
                                    <p:anim calcmode="lin" valueType="num">
                                      <p:cBhvr>
                                        <p:cTn id="19" dur="1000" fill="hold"/>
                                        <p:tgtEl>
                                          <p:spTgt spid="643077"/>
                                        </p:tgtEl>
                                        <p:attrNameLst>
                                          <p:attrName>ppt_w</p:attrName>
                                        </p:attrNameLst>
                                      </p:cBhvr>
                                      <p:tavLst>
                                        <p:tav tm="0">
                                          <p:val>
                                            <p:strVal val="#ppt_w+.3"/>
                                          </p:val>
                                        </p:tav>
                                        <p:tav tm="100000">
                                          <p:val>
                                            <p:strVal val="#ppt_w"/>
                                          </p:val>
                                        </p:tav>
                                      </p:tavLst>
                                    </p:anim>
                                    <p:anim calcmode="lin" valueType="num">
                                      <p:cBhvr>
                                        <p:cTn id="20" dur="1000" fill="hold"/>
                                        <p:tgtEl>
                                          <p:spTgt spid="643077"/>
                                        </p:tgtEl>
                                        <p:attrNameLst>
                                          <p:attrName>ppt_h</p:attrName>
                                        </p:attrNameLst>
                                      </p:cBhvr>
                                      <p:tavLst>
                                        <p:tav tm="0">
                                          <p:val>
                                            <p:strVal val="#ppt_h"/>
                                          </p:val>
                                        </p:tav>
                                        <p:tav tm="100000">
                                          <p:val>
                                            <p:strVal val="#ppt_h"/>
                                          </p:val>
                                        </p:tav>
                                      </p:tavLst>
                                    </p:anim>
                                    <p:animEffect transition="in" filter="fade">
                                      <p:cBhvr>
                                        <p:cTn id="21" dur="1000"/>
                                        <p:tgtEl>
                                          <p:spTgt spid="64307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43079"/>
                                        </p:tgtEl>
                                        <p:attrNameLst>
                                          <p:attrName>style.visibility</p:attrName>
                                        </p:attrNameLst>
                                      </p:cBhvr>
                                      <p:to>
                                        <p:strVal val="visible"/>
                                      </p:to>
                                    </p:set>
                                    <p:anim calcmode="lin" valueType="num">
                                      <p:cBhvr>
                                        <p:cTn id="26" dur="1000" fill="hold"/>
                                        <p:tgtEl>
                                          <p:spTgt spid="643079"/>
                                        </p:tgtEl>
                                        <p:attrNameLst>
                                          <p:attrName>ppt_w</p:attrName>
                                        </p:attrNameLst>
                                      </p:cBhvr>
                                      <p:tavLst>
                                        <p:tav tm="0">
                                          <p:val>
                                            <p:strVal val="#ppt_w+.3"/>
                                          </p:val>
                                        </p:tav>
                                        <p:tav tm="100000">
                                          <p:val>
                                            <p:strVal val="#ppt_w"/>
                                          </p:val>
                                        </p:tav>
                                      </p:tavLst>
                                    </p:anim>
                                    <p:anim calcmode="lin" valueType="num">
                                      <p:cBhvr>
                                        <p:cTn id="27" dur="1000" fill="hold"/>
                                        <p:tgtEl>
                                          <p:spTgt spid="643079"/>
                                        </p:tgtEl>
                                        <p:attrNameLst>
                                          <p:attrName>ppt_h</p:attrName>
                                        </p:attrNameLst>
                                      </p:cBhvr>
                                      <p:tavLst>
                                        <p:tav tm="0">
                                          <p:val>
                                            <p:strVal val="#ppt_h"/>
                                          </p:val>
                                        </p:tav>
                                        <p:tav tm="100000">
                                          <p:val>
                                            <p:strVal val="#ppt_h"/>
                                          </p:val>
                                        </p:tav>
                                      </p:tavLst>
                                    </p:anim>
                                    <p:animEffect transition="in" filter="fade">
                                      <p:cBhvr>
                                        <p:cTn id="28" dur="1000"/>
                                        <p:tgtEl>
                                          <p:spTgt spid="643079"/>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43078"/>
                                        </p:tgtEl>
                                        <p:attrNameLst>
                                          <p:attrName>style.visibility</p:attrName>
                                        </p:attrNameLst>
                                      </p:cBhvr>
                                      <p:to>
                                        <p:strVal val="visible"/>
                                      </p:to>
                                    </p:set>
                                    <p:anim calcmode="lin" valueType="num">
                                      <p:cBhvr>
                                        <p:cTn id="32" dur="1000" fill="hold"/>
                                        <p:tgtEl>
                                          <p:spTgt spid="643078"/>
                                        </p:tgtEl>
                                        <p:attrNameLst>
                                          <p:attrName>ppt_w</p:attrName>
                                        </p:attrNameLst>
                                      </p:cBhvr>
                                      <p:tavLst>
                                        <p:tav tm="0">
                                          <p:val>
                                            <p:strVal val="#ppt_w+.3"/>
                                          </p:val>
                                        </p:tav>
                                        <p:tav tm="100000">
                                          <p:val>
                                            <p:strVal val="#ppt_w"/>
                                          </p:val>
                                        </p:tav>
                                      </p:tavLst>
                                    </p:anim>
                                    <p:anim calcmode="lin" valueType="num">
                                      <p:cBhvr>
                                        <p:cTn id="33" dur="1000" fill="hold"/>
                                        <p:tgtEl>
                                          <p:spTgt spid="643078"/>
                                        </p:tgtEl>
                                        <p:attrNameLst>
                                          <p:attrName>ppt_h</p:attrName>
                                        </p:attrNameLst>
                                      </p:cBhvr>
                                      <p:tavLst>
                                        <p:tav tm="0">
                                          <p:val>
                                            <p:strVal val="#ppt_h"/>
                                          </p:val>
                                        </p:tav>
                                        <p:tav tm="100000">
                                          <p:val>
                                            <p:strVal val="#ppt_h"/>
                                          </p:val>
                                        </p:tav>
                                      </p:tavLst>
                                    </p:anim>
                                    <p:animEffect transition="in" filter="fade">
                                      <p:cBhvr>
                                        <p:cTn id="34" dur="1000"/>
                                        <p:tgtEl>
                                          <p:spTgt spid="643078"/>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43080"/>
                                        </p:tgtEl>
                                        <p:attrNameLst>
                                          <p:attrName>style.visibility</p:attrName>
                                        </p:attrNameLst>
                                      </p:cBhvr>
                                      <p:to>
                                        <p:strVal val="visible"/>
                                      </p:to>
                                    </p:set>
                                    <p:anim calcmode="lin" valueType="num">
                                      <p:cBhvr>
                                        <p:cTn id="38" dur="1000" fill="hold"/>
                                        <p:tgtEl>
                                          <p:spTgt spid="643080"/>
                                        </p:tgtEl>
                                        <p:attrNameLst>
                                          <p:attrName>ppt_w</p:attrName>
                                        </p:attrNameLst>
                                      </p:cBhvr>
                                      <p:tavLst>
                                        <p:tav tm="0">
                                          <p:val>
                                            <p:strVal val="#ppt_w+.3"/>
                                          </p:val>
                                        </p:tav>
                                        <p:tav tm="100000">
                                          <p:val>
                                            <p:strVal val="#ppt_w"/>
                                          </p:val>
                                        </p:tav>
                                      </p:tavLst>
                                    </p:anim>
                                    <p:anim calcmode="lin" valueType="num">
                                      <p:cBhvr>
                                        <p:cTn id="39" dur="1000" fill="hold"/>
                                        <p:tgtEl>
                                          <p:spTgt spid="643080"/>
                                        </p:tgtEl>
                                        <p:attrNameLst>
                                          <p:attrName>ppt_h</p:attrName>
                                        </p:attrNameLst>
                                      </p:cBhvr>
                                      <p:tavLst>
                                        <p:tav tm="0">
                                          <p:val>
                                            <p:strVal val="#ppt_h"/>
                                          </p:val>
                                        </p:tav>
                                        <p:tav tm="100000">
                                          <p:val>
                                            <p:strVal val="#ppt_h"/>
                                          </p:val>
                                        </p:tav>
                                      </p:tavLst>
                                    </p:anim>
                                    <p:animEffect transition="in" filter="fade">
                                      <p:cBhvr>
                                        <p:cTn id="40" dur="1000"/>
                                        <p:tgtEl>
                                          <p:spTgt spid="64308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43082"/>
                                        </p:tgtEl>
                                        <p:attrNameLst>
                                          <p:attrName>style.visibility</p:attrName>
                                        </p:attrNameLst>
                                      </p:cBhvr>
                                      <p:to>
                                        <p:strVal val="visible"/>
                                      </p:to>
                                    </p:set>
                                    <p:anim calcmode="lin" valueType="num">
                                      <p:cBhvr>
                                        <p:cTn id="45" dur="1000" fill="hold"/>
                                        <p:tgtEl>
                                          <p:spTgt spid="643082"/>
                                        </p:tgtEl>
                                        <p:attrNameLst>
                                          <p:attrName>ppt_w</p:attrName>
                                        </p:attrNameLst>
                                      </p:cBhvr>
                                      <p:tavLst>
                                        <p:tav tm="0">
                                          <p:val>
                                            <p:strVal val="#ppt_w+.3"/>
                                          </p:val>
                                        </p:tav>
                                        <p:tav tm="100000">
                                          <p:val>
                                            <p:strVal val="#ppt_w"/>
                                          </p:val>
                                        </p:tav>
                                      </p:tavLst>
                                    </p:anim>
                                    <p:anim calcmode="lin" valueType="num">
                                      <p:cBhvr>
                                        <p:cTn id="46" dur="1000" fill="hold"/>
                                        <p:tgtEl>
                                          <p:spTgt spid="643082"/>
                                        </p:tgtEl>
                                        <p:attrNameLst>
                                          <p:attrName>ppt_h</p:attrName>
                                        </p:attrNameLst>
                                      </p:cBhvr>
                                      <p:tavLst>
                                        <p:tav tm="0">
                                          <p:val>
                                            <p:strVal val="#ppt_h"/>
                                          </p:val>
                                        </p:tav>
                                        <p:tav tm="100000">
                                          <p:val>
                                            <p:strVal val="#ppt_h"/>
                                          </p:val>
                                        </p:tav>
                                      </p:tavLst>
                                    </p:anim>
                                    <p:animEffect transition="in" filter="fade">
                                      <p:cBhvr>
                                        <p:cTn id="47" dur="1000"/>
                                        <p:tgtEl>
                                          <p:spTgt spid="643082"/>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43081"/>
                                        </p:tgtEl>
                                        <p:attrNameLst>
                                          <p:attrName>style.visibility</p:attrName>
                                        </p:attrNameLst>
                                      </p:cBhvr>
                                      <p:to>
                                        <p:strVal val="visible"/>
                                      </p:to>
                                    </p:set>
                                    <p:anim calcmode="lin" valueType="num">
                                      <p:cBhvr>
                                        <p:cTn id="51" dur="1000" fill="hold"/>
                                        <p:tgtEl>
                                          <p:spTgt spid="643081"/>
                                        </p:tgtEl>
                                        <p:attrNameLst>
                                          <p:attrName>ppt_w</p:attrName>
                                        </p:attrNameLst>
                                      </p:cBhvr>
                                      <p:tavLst>
                                        <p:tav tm="0">
                                          <p:val>
                                            <p:strVal val="#ppt_w+.3"/>
                                          </p:val>
                                        </p:tav>
                                        <p:tav tm="100000">
                                          <p:val>
                                            <p:strVal val="#ppt_w"/>
                                          </p:val>
                                        </p:tav>
                                      </p:tavLst>
                                    </p:anim>
                                    <p:anim calcmode="lin" valueType="num">
                                      <p:cBhvr>
                                        <p:cTn id="52" dur="1000" fill="hold"/>
                                        <p:tgtEl>
                                          <p:spTgt spid="643081"/>
                                        </p:tgtEl>
                                        <p:attrNameLst>
                                          <p:attrName>ppt_h</p:attrName>
                                        </p:attrNameLst>
                                      </p:cBhvr>
                                      <p:tavLst>
                                        <p:tav tm="0">
                                          <p:val>
                                            <p:strVal val="#ppt_h"/>
                                          </p:val>
                                        </p:tav>
                                        <p:tav tm="100000">
                                          <p:val>
                                            <p:strVal val="#ppt_h"/>
                                          </p:val>
                                        </p:tav>
                                      </p:tavLst>
                                    </p:anim>
                                    <p:animEffect transition="in" filter="fade">
                                      <p:cBhvr>
                                        <p:cTn id="53" dur="1000"/>
                                        <p:tgtEl>
                                          <p:spTgt spid="64308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643083"/>
                                        </p:tgtEl>
                                        <p:attrNameLst>
                                          <p:attrName>style.visibility</p:attrName>
                                        </p:attrNameLst>
                                      </p:cBhvr>
                                      <p:to>
                                        <p:strVal val="visible"/>
                                      </p:to>
                                    </p:set>
                                    <p:anim calcmode="lin" valueType="num">
                                      <p:cBhvr>
                                        <p:cTn id="58" dur="1000" fill="hold"/>
                                        <p:tgtEl>
                                          <p:spTgt spid="643083"/>
                                        </p:tgtEl>
                                        <p:attrNameLst>
                                          <p:attrName>ppt_w</p:attrName>
                                        </p:attrNameLst>
                                      </p:cBhvr>
                                      <p:tavLst>
                                        <p:tav tm="0">
                                          <p:val>
                                            <p:strVal val="#ppt_w+.3"/>
                                          </p:val>
                                        </p:tav>
                                        <p:tav tm="100000">
                                          <p:val>
                                            <p:strVal val="#ppt_w"/>
                                          </p:val>
                                        </p:tav>
                                      </p:tavLst>
                                    </p:anim>
                                    <p:anim calcmode="lin" valueType="num">
                                      <p:cBhvr>
                                        <p:cTn id="59" dur="1000" fill="hold"/>
                                        <p:tgtEl>
                                          <p:spTgt spid="643083"/>
                                        </p:tgtEl>
                                        <p:attrNameLst>
                                          <p:attrName>ppt_h</p:attrName>
                                        </p:attrNameLst>
                                      </p:cBhvr>
                                      <p:tavLst>
                                        <p:tav tm="0">
                                          <p:val>
                                            <p:strVal val="#ppt_h"/>
                                          </p:val>
                                        </p:tav>
                                        <p:tav tm="100000">
                                          <p:val>
                                            <p:strVal val="#ppt_h"/>
                                          </p:val>
                                        </p:tav>
                                      </p:tavLst>
                                    </p:anim>
                                    <p:animEffect transition="in" filter="fade">
                                      <p:cBhvr>
                                        <p:cTn id="60" dur="1000"/>
                                        <p:tgtEl>
                                          <p:spTgt spid="64308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643084"/>
                                        </p:tgtEl>
                                        <p:attrNameLst>
                                          <p:attrName>style.visibility</p:attrName>
                                        </p:attrNameLst>
                                      </p:cBhvr>
                                      <p:to>
                                        <p:strVal val="visible"/>
                                      </p:to>
                                    </p:set>
                                    <p:anim calcmode="lin" valueType="num">
                                      <p:cBhvr>
                                        <p:cTn id="65" dur="1000" fill="hold"/>
                                        <p:tgtEl>
                                          <p:spTgt spid="643084"/>
                                        </p:tgtEl>
                                        <p:attrNameLst>
                                          <p:attrName>ppt_w</p:attrName>
                                        </p:attrNameLst>
                                      </p:cBhvr>
                                      <p:tavLst>
                                        <p:tav tm="0">
                                          <p:val>
                                            <p:strVal val="#ppt_w+.3"/>
                                          </p:val>
                                        </p:tav>
                                        <p:tav tm="100000">
                                          <p:val>
                                            <p:strVal val="#ppt_w"/>
                                          </p:val>
                                        </p:tav>
                                      </p:tavLst>
                                    </p:anim>
                                    <p:anim calcmode="lin" valueType="num">
                                      <p:cBhvr>
                                        <p:cTn id="66" dur="1000" fill="hold"/>
                                        <p:tgtEl>
                                          <p:spTgt spid="643084"/>
                                        </p:tgtEl>
                                        <p:attrNameLst>
                                          <p:attrName>ppt_h</p:attrName>
                                        </p:attrNameLst>
                                      </p:cBhvr>
                                      <p:tavLst>
                                        <p:tav tm="0">
                                          <p:val>
                                            <p:strVal val="#ppt_h"/>
                                          </p:val>
                                        </p:tav>
                                        <p:tav tm="100000">
                                          <p:val>
                                            <p:strVal val="#ppt_h"/>
                                          </p:val>
                                        </p:tav>
                                      </p:tavLst>
                                    </p:anim>
                                    <p:animEffect transition="in" filter="fade">
                                      <p:cBhvr>
                                        <p:cTn id="67" dur="1000"/>
                                        <p:tgtEl>
                                          <p:spTgt spid="64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nimBg="1"/>
      <p:bldP spid="643076" grpId="0"/>
      <p:bldP spid="643077" grpId="0"/>
      <p:bldP spid="643078" grpId="0" animBg="1"/>
      <p:bldP spid="643079" grpId="0"/>
      <p:bldP spid="643080" grpId="0"/>
      <p:bldP spid="643081" grpId="0" animBg="1"/>
      <p:bldP spid="643082" grpId="0"/>
      <p:bldP spid="643083" grpId="0"/>
      <p:bldP spid="643084"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1259632" y="6896"/>
            <a:ext cx="6408713" cy="685800"/>
          </a:xfrm>
          <a:noFill/>
          <a:ln>
            <a:noFill/>
          </a:ln>
          <a:effectLst/>
        </p:spPr>
        <p:txBody>
          <a:bodyPr/>
          <a:lstStyle/>
          <a:p>
            <a:pPr eaLnBrk="1" hangingPunct="1"/>
            <a:r>
              <a:rPr lang="ar-JO" sz="3600" b="1" dirty="0">
                <a:solidFill>
                  <a:schemeClr val="bg1"/>
                </a:solidFill>
                <a:latin typeface="Arial" panose="020B0604020202020204" pitchFamily="34" charset="0"/>
                <a:cs typeface="Arial" panose="020B0604020202020204" pitchFamily="34" charset="0"/>
              </a:rPr>
              <a:t>ملخص رومية 9-11</a:t>
            </a:r>
            <a:endParaRPr lang="en-US" sz="3600" b="1" dirty="0">
              <a:solidFill>
                <a:schemeClr val="bg1"/>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366098450"/>
              </p:ext>
            </p:extLst>
          </p:nvPr>
        </p:nvGraphicFramePr>
        <p:xfrm>
          <a:off x="0" y="909638"/>
          <a:ext cx="9144000" cy="5948365"/>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6072">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9: 1-29</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9: 30 – 10: 21</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11: 1-36</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6072">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ماضي إسرائيل</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حاضر إسرائيل</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مستقبل إسرائيل</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56072">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اختار الله إسرائيل</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رفض إسرائيل الله</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سوف يرفض الله إسرائيل بشكل جزئي ومؤقت</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833144">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فشل إسرائيل ليس بسبب             عدم أمانة الله</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فشل إسرائيل بسبب                  رفض مسيحها</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إن فشل إسرائيل لن يكون شاملاً أو نهائياً</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33144">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تم حفظ بقية يهودية                    من قبل الله</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فقط بقية يهودية صغيرة              تقبله الآن</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مع ذلك فإن هذه البقية ستنمو لتصبح أمة مؤمنة بأكملها</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833144">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لقد أصبح الأمم أيضاً              مختارين لله في المسيح</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لقد أصبح الأمم الآن مخلصين من خلال الإيمان بالمسيح</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لا ينبغي للأمم أن يفتخروا بالبركات التي يرفضها اليهود</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6072">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الجانب الإلهي</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الجانب البشري</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النتائج الإلهية</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376072">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اختيار الله</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مسؤولية الإنسان</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رحمة الله</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388573">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لا يستطيع عدم الإيمان البشري أن يلغي وعود الله لأنها مبنية على مبدأ الاختيار السيادي</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مع ذلك فإن اختيار الله بنعمته السيادية لتحقيق كلمته لا يلغي مسؤولية الإنسان عن عدم الإيمان</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في النهاية سيكون اختيار الله مبررًا في خلاص الأمة اليهودية على قيد الحياة عندما يعود المسيح (11: 26-27).</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
        <p:nvSpPr>
          <p:cNvPr id="6" name="Text Box 4">
            <a:extLst>
              <a:ext uri="{FF2B5EF4-FFF2-40B4-BE49-F238E27FC236}">
                <a16:creationId xmlns:a16="http://schemas.microsoft.com/office/drawing/2014/main" id="{D2401E8B-BC7D-9149-AFEE-F0E8B9C2D66E}"/>
              </a:ext>
            </a:extLst>
          </p:cNvPr>
          <p:cNvSpPr txBox="1">
            <a:spLocks noChangeArrowheads="1"/>
          </p:cNvSpPr>
          <p:nvPr/>
        </p:nvSpPr>
        <p:spPr bwMode="auto">
          <a:xfrm>
            <a:off x="8109400" y="95250"/>
            <a:ext cx="864638" cy="586957"/>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Arial" charset="0"/>
                <a:cs typeface="Arial" charset="0"/>
              </a:rPr>
              <a:t>م ع ج</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FFFFFF"/>
                </a:solidFill>
                <a:latin typeface="Arial" charset="0"/>
                <a:ea typeface="Arial" charset="0"/>
                <a:cs typeface="Arial" charset="0"/>
              </a:rPr>
              <a:t>ص154ج</a:t>
            </a:r>
            <a:endParaRPr kumimoji="0" lang="en-US" sz="16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97709800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11. لاهوت التأسيس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6569899"/>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2707</TotalTime>
  <Words>10611</Words>
  <Application>Microsoft Macintosh PowerPoint</Application>
  <PresentationFormat>On-screen Show (4:3)</PresentationFormat>
  <Paragraphs>1132</Paragraphs>
  <Slides>135</Slides>
  <Notes>116</Notes>
  <HiddenSlides>0</HiddenSlides>
  <MMClips>0</MMClips>
  <ScaleCrop>false</ScaleCrop>
  <HeadingPairs>
    <vt:vector size="6" baseType="variant">
      <vt:variant>
        <vt:lpstr>Fonts Used</vt:lpstr>
      </vt:variant>
      <vt:variant>
        <vt:i4>21</vt:i4>
      </vt:variant>
      <vt:variant>
        <vt:lpstr>Theme</vt:lpstr>
      </vt:variant>
      <vt:variant>
        <vt:i4>55</vt:i4>
      </vt:variant>
      <vt:variant>
        <vt:lpstr>Slide Titles</vt:lpstr>
      </vt:variant>
      <vt:variant>
        <vt:i4>135</vt:i4>
      </vt:variant>
    </vt:vector>
  </HeadingPairs>
  <TitlesOfParts>
    <vt:vector size="211" baseType="lpstr">
      <vt:lpstr>26</vt:lpstr>
      <vt:lpstr>BONES</vt:lpstr>
      <vt:lpstr>Jott 43 Extended</vt:lpstr>
      <vt:lpstr>ＭＳ Ｐゴシック</vt:lpstr>
      <vt:lpstr>Osaka</vt:lpstr>
      <vt:lpstr>新細明體</vt:lpstr>
      <vt:lpstr>Times</vt:lpstr>
      <vt:lpstr>Arial</vt:lpstr>
      <vt:lpstr>Arial Black</vt:lpstr>
      <vt:lpstr>Arial Narrow</vt:lpstr>
      <vt:lpstr>Bell MT</vt:lpstr>
      <vt:lpstr>Calibri</vt:lpstr>
      <vt:lpstr>Comic Sans MS</vt:lpstr>
      <vt:lpstr>Garamond</vt:lpstr>
      <vt:lpstr>Geneva</vt:lpstr>
      <vt:lpstr>Helvetica</vt:lpstr>
      <vt:lpstr>Monotype Sorts</vt:lpstr>
      <vt:lpstr>News Gothic MT</vt:lpstr>
      <vt:lpstr>Times New Roman</vt:lpstr>
      <vt:lpstr>Trebuchet MS</vt:lpstr>
      <vt:lpstr>Wingdings</vt:lpstr>
      <vt:lpstr>49_Blank Presentation</vt:lpstr>
      <vt:lpstr>Orbit</vt:lpstr>
      <vt:lpstr>23_Office Theme</vt:lpstr>
      <vt:lpstr>2_Stream</vt:lpstr>
      <vt:lpstr>1_Default Design</vt:lpstr>
      <vt:lpstr>10_Mountain</vt:lpstr>
      <vt:lpstr>10_Office Theme</vt:lpstr>
      <vt:lpstr>Blank Presentation</vt:lpstr>
      <vt:lpstr>2_Blank Presentation</vt:lpstr>
      <vt:lpstr>50_Blank Presentation</vt:lpstr>
      <vt:lpstr>Default Design</vt:lpstr>
      <vt:lpstr>17_Default Design</vt:lpstr>
      <vt:lpstr>Stream</vt:lpstr>
      <vt:lpstr>18_Default Design</vt:lpstr>
      <vt:lpstr>untitled 3</vt:lpstr>
      <vt:lpstr>3_Blank Presentation</vt:lpstr>
      <vt:lpstr>Office Theme</vt:lpstr>
      <vt:lpstr>Blends</vt:lpstr>
      <vt:lpstr>7_Default Design</vt:lpstr>
      <vt:lpstr>13_Default Design</vt:lpstr>
      <vt:lpstr>6_Blank Presentation</vt:lpstr>
      <vt:lpstr>3_Fireball</vt:lpstr>
      <vt:lpstr>Fireball</vt:lpstr>
      <vt:lpstr>3_Default Design</vt:lpstr>
      <vt:lpstr>4_Blank Presentation</vt:lpstr>
      <vt:lpstr>4_Stream</vt:lpstr>
      <vt:lpstr>2_Default Design</vt:lpstr>
      <vt:lpstr>4_Default Design</vt:lpstr>
      <vt:lpstr>6_Default Design</vt:lpstr>
      <vt:lpstr>51_Blank Presentation</vt:lpstr>
      <vt:lpstr>8_Default Design</vt:lpstr>
      <vt:lpstr>9_Default Design</vt:lpstr>
      <vt:lpstr>3_Stream</vt:lpstr>
      <vt:lpstr>8_Office Theme</vt:lpstr>
      <vt:lpstr>4_Office Theme</vt:lpstr>
      <vt:lpstr>11_Default Design</vt:lpstr>
      <vt:lpstr>52_Blank Presentation</vt:lpstr>
      <vt:lpstr>untitled 1</vt:lpstr>
      <vt:lpstr>3_Orbit</vt:lpstr>
      <vt:lpstr>2_untitled 3</vt:lpstr>
      <vt:lpstr>1_Blank Presentation</vt:lpstr>
      <vt:lpstr>3_Bar Code</vt:lpstr>
      <vt:lpstr>16_Office Theme</vt:lpstr>
      <vt:lpstr>12_Default Design</vt:lpstr>
      <vt:lpstr>14_Default Design</vt:lpstr>
      <vt:lpstr>5_Blank Presentation</vt:lpstr>
      <vt:lpstr>15_Default Design</vt:lpstr>
      <vt:lpstr>31_MEADOW</vt:lpstr>
      <vt:lpstr>2_Crumple</vt:lpstr>
      <vt:lpstr>14_Blank Presentation</vt:lpstr>
      <vt:lpstr>54_Blank Presentation</vt:lpstr>
      <vt:lpstr>3_blstripc.ppt - Blue Stripes</vt:lpstr>
      <vt:lpstr>35_Office Theme</vt:lpstr>
      <vt:lpstr>3_Office Theme</vt:lpstr>
      <vt:lpstr>7_Blank Presentation</vt:lpstr>
      <vt:lpstr>تجاه لاهوت                 الأرض المشتركة</vt:lpstr>
      <vt:lpstr>PowerPoint Presentation</vt:lpstr>
      <vt:lpstr>BibleStudyDownloads.org</vt:lpstr>
      <vt:lpstr>التعريفات  مسيحي صهيوني فلسطيني</vt:lpstr>
      <vt:lpstr>1. الأرض تنتمي لله </vt:lpstr>
      <vt:lpstr>PowerPoint Presentation</vt:lpstr>
      <vt:lpstr>PowerPoint Presentation</vt:lpstr>
      <vt:lpstr>PowerPoint Presentation</vt:lpstr>
      <vt:lpstr>2. أين كانت حدود أرض      الموعد؟ </vt:lpstr>
      <vt:lpstr>حدود الأرض الموعودة لإبراهيم</vt:lpstr>
      <vt:lpstr>3. الأرض لها مطالب</vt:lpstr>
      <vt:lpstr>أرض أبدية لنسل إبراهيم</vt:lpstr>
      <vt:lpstr>4. ميراثاً ـــ أبدياً؟ </vt:lpstr>
      <vt:lpstr>توبة إسرائيل</vt:lpstr>
      <vt:lpstr>نتائج الضيقة</vt:lpstr>
      <vt:lpstr>الخط الزمني التدبيري</vt:lpstr>
      <vt:lpstr>5. من هم إسرائيل في الكتاب      المقدس؟</vt:lpstr>
      <vt:lpstr>هل اختيار الله عادل؟</vt:lpstr>
      <vt:lpstr>14 فماذا نقول؟ ألعل عند الله ظلماً؟ حاشا 15 لأنه يقول لموسى: إني أرحم من أرحم وأتراءف على من أتراءف. 16 فإذا ليس لمن يشاء ولا لمن يسعى بل لله الذي يرحم. (رومية 9: 14-16)</vt:lpstr>
      <vt:lpstr>17 لأنه يقول الكتاب لفرعون: إني لهذا بعينه أقمتك لكي أظهر فيك قوتي ولكي ينادى باسمي في كل الأرض.</vt:lpstr>
      <vt:lpstr>19 فستقول لي: لماذا يلوم بعد؟ لأن من يقاوم مشيئته؟</vt:lpstr>
      <vt:lpstr>21 أم ليس للخزاف سلطان على الطين أن يصنع من كتلة واحدة إناء للكرامة وآخر للهوان؟ (رومية 9: 21)</vt:lpstr>
      <vt:lpstr>22 فماذا؟ إن كان الله وهو يريد أن يظهر غضبه ويبين قوته احتمل بأناة كثيرة آنية غضب مهيأة للهلاك. 23 ولكي يبين غنى مجده على آنية رحمة قد سبق فأعدها للمجد 24 التي أيضاً دعانا نحن إياها ليس من اليهود فقط بل من الأمم أيضاً.  (رومية 9: 22-24)</vt:lpstr>
      <vt:lpstr>غلاطية 3: 26-27</vt:lpstr>
      <vt:lpstr>غلاطية 3: 28</vt:lpstr>
      <vt:lpstr>غلاطية 3: 29</vt:lpstr>
      <vt:lpstr>من هم إسرائيل الله (غل 6: 16) ؟</vt:lpstr>
      <vt:lpstr>على إسرائيل الله (غل 6: 16) (kai) و</vt:lpstr>
      <vt:lpstr>اليهود في يوم الخمسين – (أعمال 2: 9-11)</vt:lpstr>
      <vt:lpstr>هل هناك مستقبل  للعرق اليهودي؟</vt:lpstr>
      <vt:lpstr>لاويين 26: 44-45   44 ولكن مع ذلك أيضاً متى كانوا في أرض أعدائهم ما أبيتهم ولا كرهتهم حتى أبيدهم وأنكث ميثاقي معهم لأني أنا الرب إلههم. 45 بل أذكر لهم الميثاق مع الأولين الذين أخرجتهم من أرض مصر أمام أعين الشعوب لأكون لهم إلهاً أنا الرب.</vt:lpstr>
      <vt:lpstr>تثنية 30: 3-5أ   3 يرد الرب إلهك سبيك ويرحمك ويعود فيجمعك من جميع الشعوب الذين بددك إليهم الرب إلهك. 4 إن يكن قد بددك إلى أقصاء السماوات فمن هناك يجمعك الرب إلهك ومن هناك يأخذك 5 ويأتي بك الرب إلهك إلى الأرض التي امتلكها آباؤك فتمتلكها ...</vt:lpstr>
      <vt:lpstr>كيفية التخلص من اليهود</vt:lpstr>
      <vt:lpstr>سيسترد إسرائيل إسرائيل إلى الأرض مرتين</vt:lpstr>
      <vt:lpstr>هل تستطيع استرداد خيمة ساقطة؟</vt:lpstr>
      <vt:lpstr>عاموس 9: 11</vt:lpstr>
      <vt:lpstr>عاموء 9: 11</vt:lpstr>
      <vt:lpstr>عاموس</vt:lpstr>
      <vt:lpstr>عاموس 9: 11-12</vt:lpstr>
      <vt:lpstr>قاد بطرس 3000 شخص للمسيح في يوم الخمسين</vt:lpstr>
      <vt:lpstr>عاموس 9: 11-12</vt:lpstr>
      <vt:lpstr>عاموس 9: 13أ</vt:lpstr>
      <vt:lpstr>عاموس 9: 13ب</vt:lpstr>
      <vt:lpstr>عاموس 9: 14-15</vt:lpstr>
      <vt:lpstr>العبادة الألفية</vt:lpstr>
      <vt:lpstr>وجعلتنا لإلهنا ملوكا وكهنة فسنملك على الأرض (رؤ 5: 10)</vt:lpstr>
      <vt:lpstr>PowerPoint Presentation</vt:lpstr>
      <vt:lpstr>أورشليم الألفية (ميخا)</vt:lpstr>
      <vt:lpstr>PowerPoint Presentation</vt:lpstr>
      <vt:lpstr>PowerPoint Presentation</vt:lpstr>
      <vt:lpstr>PowerPoint Presentation</vt:lpstr>
      <vt:lpstr>6. النبوات وواقع اليوم </vt:lpstr>
      <vt:lpstr>لكن هل يستطيع الله أن يسترد إسرائيل كأمة؟</vt:lpstr>
      <vt:lpstr>شجع هتلر اليهود على الذهاب     إلى أرضهم</vt:lpstr>
      <vt:lpstr>شجع هتلر اليهود      على الذهاب             إلى أرضهم</vt:lpstr>
      <vt:lpstr>العظام اليابسة في حزقيال 37</vt:lpstr>
      <vt:lpstr>وادي العظام اليابسة (حزقيال 37)</vt:lpstr>
      <vt:lpstr>وادي العظام اليابسة (حزقيال 37)</vt:lpstr>
      <vt:lpstr>وادي العظام اليابسة (حزقيال 37)</vt:lpstr>
      <vt:lpstr>PowerPoint Presentation</vt:lpstr>
      <vt:lpstr>التلاعب بالكلمات العبرية</vt:lpstr>
      <vt:lpstr>السبي والرجوع المتكرر</vt:lpstr>
      <vt:lpstr>تفسير نبوة حزقيال</vt:lpstr>
      <vt:lpstr>كانت سنة 2017 ذات أهمية في إسرائيل</vt:lpstr>
      <vt:lpstr>ثيودور        هرتزل</vt:lpstr>
      <vt:lpstr>رجوع اليهود في القرن العشرون</vt:lpstr>
      <vt:lpstr>التعداد السكاني لليهود في العالم أجمع في 1997</vt:lpstr>
      <vt:lpstr>التعداد السكاني لليهود في العالم أجمع في 2016</vt:lpstr>
      <vt:lpstr>حتى يعودوا إلى أرض إسرائيل على اليهود أن يصيروا أمة مرة ثانية (1948)</vt:lpstr>
      <vt:lpstr>استردت إسرائيل الحدود القديمة على مراحل (1947-2005)</vt:lpstr>
      <vt:lpstr>استردت إسرائيل الحدود القديمة على مراحل (1946-2000)</vt:lpstr>
      <vt:lpstr>احتاج اليهود أيضاً إلى استعادة أورشليم وهذا ما حدث في حرب الأيام الستة (1967)</vt:lpstr>
      <vt:lpstr>السكان اليهود حسب المناطق الرئيسية (1948-2012)</vt:lpstr>
      <vt:lpstr>لماذا يصور حزقيال الرجوع الثاني؟</vt:lpstr>
      <vt:lpstr>7. الأرض: جامعة وعالمية</vt:lpstr>
      <vt:lpstr>إعادة توزيع الأسباط</vt:lpstr>
      <vt:lpstr>أؤض مشتركة بين اليهود والأمم</vt:lpstr>
      <vt:lpstr>8. العهد الجديد والأرض </vt:lpstr>
      <vt:lpstr>PowerPoint Presentation</vt:lpstr>
      <vt:lpstr>أنا الكرمة</vt:lpstr>
      <vt:lpstr>9. يسوع، الملكوت والأرض</vt:lpstr>
      <vt:lpstr>PowerPoint Presentation</vt:lpstr>
      <vt:lpstr>PowerPoint Presentation</vt:lpstr>
      <vt:lpstr>أعمال 1: 8</vt:lpstr>
      <vt:lpstr>ملكوت        سياسي         حرفي</vt:lpstr>
      <vt:lpstr>10. بولس والميراث        الإبراهيمي </vt:lpstr>
      <vt:lpstr>وأما المواعيد فقيلت في إبراهيم وفي نسله. لا يقول: وفي الأنسال كأنه عن كثيرين بل كأنه عن واحد: وفي نسلك    الذي هو المسيح.</vt:lpstr>
      <vt:lpstr>البر في رومية</vt:lpstr>
      <vt:lpstr>تعني إسرائيل دائماً نسل يعقوب العرقي (9: 1-5)</vt:lpstr>
      <vt:lpstr>تطعيم الأمم</vt:lpstr>
      <vt:lpstr>التمايز بين إسرائيل والكنيسة</vt:lpstr>
      <vt:lpstr>إسرائيل والكنيسة: عدم الإستمرارية</vt:lpstr>
      <vt:lpstr>إسرائيل والكنيسة: عدم الإستمرارية</vt:lpstr>
      <vt:lpstr>إسرائيل والكنيسة: الإستمرارية</vt:lpstr>
      <vt:lpstr>إسرائيل والكنيسة: الإستمرارية</vt:lpstr>
      <vt:lpstr>إسرائيل والكنيسة: الإستمرارية</vt:lpstr>
      <vt:lpstr>هل هناك مستقبل لإسرائيل العرقية المؤمنة؟</vt:lpstr>
      <vt:lpstr>ملخص رومية 9-11</vt:lpstr>
      <vt:lpstr>11. لاهوت التأسيس</vt:lpstr>
      <vt:lpstr>عندما كنتم أمماً ... (1 كو 12: 2)</vt:lpstr>
      <vt:lpstr> 11 لذلك أذكروا أنكم أنتم الأمم قبلاً في الجسد المدعوين غرلة من المدعو ختاناً مصنوعا باليد في الجسد 12 أنكم كنتم في ذلك الوقت بدون مسيح أجنبيين عن رعوية إسرائيل وغرباء عن عهود الموعد لا رجاء لكم وبلا إله في العالم. 13 ولكن الآن في المسيح يسوع أنتم الذين كنتم قبلاً بعيدين صرتم قريبين بدم المسيح.  (أفسس 2: 11-13)</vt:lpstr>
      <vt:lpstr>12. إسرائيل اليوم</vt:lpstr>
      <vt:lpstr> 1 لأنه هوذا  في تلك الأيام  وفي ذلك الوقت  عندما أرد  سبي يهوذا وأورشليم 2 أجمع كل الأمم  وأنزلهم إلى              وادي يهوشافاط ...   (يوئيل 3: 1-2أ)</vt:lpstr>
      <vt:lpstr> وأحاكمهم هناك على شعبي وميراثي إسرائيل        الذين بددوهم بين الأمم وقسموا أرضي (يوئيل 3: 2ب)</vt:lpstr>
      <vt:lpstr>استرداد يهوذا</vt:lpstr>
      <vt:lpstr>13. مسائل العدالة</vt:lpstr>
      <vt:lpstr>14. الأرض والحقيقة  السياسية</vt:lpstr>
      <vt:lpstr>ستبارك إسرائيل الألفية الأمم</vt:lpstr>
      <vt:lpstr>15. مشاركة الأرض: أرض  السلام، العدل والمصالحة</vt:lpstr>
      <vt:lpstr>الهجمات الصاروخية من غزة على إسرائيل</vt:lpstr>
      <vt:lpstr>خلاصة</vt:lpstr>
      <vt:lpstr>س و ج</vt:lpstr>
      <vt:lpstr> 1 وكان كلام رب الجنود قائلاً: 2 هكذا قال رب الجنود: غرت على صهيون غيرة عظيمة وبسخط عظيم غرت عليها. (زك 8: 1-2)</vt:lpstr>
      <vt:lpstr>الآية المفتاحية</vt:lpstr>
      <vt:lpstr>PowerPoint Presentation</vt:lpstr>
      <vt:lpstr>سيتم البحث عن اليهود</vt:lpstr>
      <vt:lpstr> فهوذا الحجر الذي وضعته قدام يهوشع على حجر واحد سبع أعين. هأنذا ناقش نقشه يقول رب الجنود وأزيل إثم تلك الأرض في يوم واحد.  (زكريا 3: 9)</vt:lpstr>
      <vt:lpstr>سيخلص جميع إسرائيل  (رو 11: 25-27)</vt:lpstr>
      <vt:lpstr>سكان أورشليم (2002)</vt:lpstr>
      <vt:lpstr>أورشليم (2002)</vt:lpstr>
      <vt:lpstr>المدينة القديمة اليوم</vt:lpstr>
      <vt:lpstr>أورشليم المعاصرة  سيعيش كثيرون خارج أسوار المدينة (زك 2: 4)</vt:lpstr>
      <vt:lpstr>سور النار (زك 2: 3-5)</vt:lpstr>
      <vt:lpstr>توبة إسرائيل</vt:lpstr>
      <vt:lpstr>نتائج الضيقة</vt:lpstr>
      <vt:lpstr>7 هوذا يأتي مع السحاب وستنظره كل عين والذين طعنوه وينوح عليه جميع قبائل الأرض  نعم آمين.</vt:lpstr>
      <vt:lpstr>في ذلك اليوم يعظم النوح في أورشليم كنوح هددرمون في بقعة مجدون. (زك 12: 11)</vt:lpstr>
      <vt:lpstr>12 وتنوح الأرض عشائر عشائر على حدتها: عشيرة بيت داود على حدتها، ونساؤهم على حدتهن. عشيرة بيت ناثان على حدتها، ونساؤهم على حدتهن. 13 عشيرة بيت لاوي على حدتها، ونساؤهم على حدتهن. عشيرة شمعي على حدتها، ونساؤهم على حدتهن. 14 كل العشائر الباقية عشيرة عشيرة على حدتها، ونساؤهم على حدتهن.  (زك 12: 12-14)</vt:lpstr>
      <vt:lpstr>المجيء الثاني</vt:lpstr>
      <vt:lpstr>المجيء الثاني</vt:lpstr>
      <vt:lpstr>المجيء الثاني</vt:lpstr>
      <vt:lpstr>المجيء الثاني</vt:lpstr>
      <vt:lpstr>ماء حي</vt:lpstr>
      <vt:lpstr>Black</vt:lpstr>
      <vt:lpstr> علم الأمور الأخيرةBibleStudyDownloads.org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182</cp:revision>
  <dcterms:created xsi:type="dcterms:W3CDTF">2014-08-02T06:39:19Z</dcterms:created>
  <dcterms:modified xsi:type="dcterms:W3CDTF">2024-01-23T18:12:02Z</dcterms:modified>
</cp:coreProperties>
</file>