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8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9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96" r:id="rId2"/>
    <p:sldMasterId id="2147483692" r:id="rId3"/>
    <p:sldMasterId id="2147483668" r:id="rId4"/>
    <p:sldMasterId id="2147483649" r:id="rId5"/>
    <p:sldMasterId id="2147483694" r:id="rId6"/>
    <p:sldMasterId id="2147483700" r:id="rId7"/>
    <p:sldMasterId id="2147484531" r:id="rId8"/>
    <p:sldMasterId id="2147484543" r:id="rId9"/>
    <p:sldMasterId id="2147484555" r:id="rId10"/>
    <p:sldMasterId id="2147484567" r:id="rId11"/>
    <p:sldMasterId id="2147484579" r:id="rId12"/>
    <p:sldMasterId id="2147484591" r:id="rId13"/>
    <p:sldMasterId id="2147484603" r:id="rId14"/>
    <p:sldMasterId id="2147484617" r:id="rId15"/>
    <p:sldMasterId id="2147484620" r:id="rId16"/>
    <p:sldMasterId id="2147484632" r:id="rId17"/>
    <p:sldMasterId id="2147484644" r:id="rId18"/>
    <p:sldMasterId id="2147484647" r:id="rId19"/>
    <p:sldMasterId id="2147484659" r:id="rId20"/>
  </p:sldMasterIdLst>
  <p:notesMasterIdLst>
    <p:notesMasterId r:id="rId66"/>
  </p:notesMasterIdLst>
  <p:sldIdLst>
    <p:sldId id="256" r:id="rId21"/>
    <p:sldId id="280" r:id="rId22"/>
    <p:sldId id="312" r:id="rId23"/>
    <p:sldId id="313" r:id="rId24"/>
    <p:sldId id="315" r:id="rId25"/>
    <p:sldId id="291" r:id="rId26"/>
    <p:sldId id="322" r:id="rId27"/>
    <p:sldId id="5435" r:id="rId28"/>
    <p:sldId id="370" r:id="rId29"/>
    <p:sldId id="5319" r:id="rId30"/>
    <p:sldId id="522" r:id="rId31"/>
    <p:sldId id="523" r:id="rId32"/>
    <p:sldId id="524" r:id="rId33"/>
    <p:sldId id="357" r:id="rId34"/>
    <p:sldId id="372" r:id="rId35"/>
    <p:sldId id="5436" r:id="rId36"/>
    <p:sldId id="5320" r:id="rId37"/>
    <p:sldId id="5331" r:id="rId38"/>
    <p:sldId id="530" r:id="rId39"/>
    <p:sldId id="531" r:id="rId40"/>
    <p:sldId id="532" r:id="rId41"/>
    <p:sldId id="533" r:id="rId42"/>
    <p:sldId id="290" r:id="rId43"/>
    <p:sldId id="292" r:id="rId44"/>
    <p:sldId id="5326" r:id="rId45"/>
    <p:sldId id="288" r:id="rId46"/>
    <p:sldId id="289" r:id="rId47"/>
    <p:sldId id="318" r:id="rId48"/>
    <p:sldId id="262" r:id="rId49"/>
    <p:sldId id="316" r:id="rId50"/>
    <p:sldId id="286" r:id="rId51"/>
    <p:sldId id="287" r:id="rId52"/>
    <p:sldId id="321" r:id="rId53"/>
    <p:sldId id="319" r:id="rId54"/>
    <p:sldId id="268" r:id="rId55"/>
    <p:sldId id="328" r:id="rId56"/>
    <p:sldId id="951" r:id="rId57"/>
    <p:sldId id="4071" r:id="rId58"/>
    <p:sldId id="4072" r:id="rId59"/>
    <p:sldId id="374" r:id="rId60"/>
    <p:sldId id="375" r:id="rId61"/>
    <p:sldId id="376" r:id="rId62"/>
    <p:sldId id="377" r:id="rId63"/>
    <p:sldId id="293" r:id="rId64"/>
    <p:sldId id="5434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FF"/>
    <a:srgbClr val="000000"/>
    <a:srgbClr val="FFFF00"/>
    <a:srgbClr val="FF8000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745"/>
    <p:restoredTop sz="92579" autoAdjust="0"/>
  </p:normalViewPr>
  <p:slideViewPr>
    <p:cSldViewPr>
      <p:cViewPr varScale="1">
        <p:scale>
          <a:sx n="131" d="100"/>
          <a:sy n="131" d="100"/>
        </p:scale>
        <p:origin x="176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743642-D66B-5A4B-81AD-3949AFE4F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5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n.com/contact/feedback-ads.asp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ivwfqBNICf4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n.com/contact/feedback-ads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ivwfqBNICf4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675B0A-878E-F24B-AB51-1067FD0829F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44F33-7BC5-564D-B58B-86DEAAF79E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33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42669-CE62-0844-93FA-77E5836754C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/>
              <a:t>http://</a:t>
            </a:r>
            <a:r>
              <a:rPr lang="en-US" b="1" dirty="0" err="1"/>
              <a:t>www.cbn.com</a:t>
            </a:r>
            <a:r>
              <a:rPr lang="en-US" b="1" dirty="0"/>
              <a:t>/</a:t>
            </a:r>
            <a:r>
              <a:rPr lang="en-US" b="1" dirty="0" err="1"/>
              <a:t>cbnnews</a:t>
            </a:r>
            <a:r>
              <a:rPr lang="en-US" b="1" dirty="0"/>
              <a:t>/us/2011/</a:t>
            </a:r>
            <a:r>
              <a:rPr lang="en-US" b="1" dirty="0" err="1"/>
              <a:t>april</a:t>
            </a:r>
            <a:r>
              <a:rPr lang="en-US" b="1" dirty="0"/>
              <a:t>/love-wins-pastor-caught-off-guard-by-controversy/</a:t>
            </a:r>
          </a:p>
          <a:p>
            <a:r>
              <a:rPr lang="uk-UA" b="1" dirty="0"/>
              <a:t>'</a:t>
            </a:r>
            <a:r>
              <a:rPr lang="en-US" b="1" dirty="0"/>
              <a:t>Love Wins</a:t>
            </a:r>
            <a:r>
              <a:rPr lang="uk-UA" b="1" dirty="0"/>
              <a:t>'</a:t>
            </a:r>
            <a:r>
              <a:rPr lang="en-US" b="1" dirty="0"/>
              <a:t> Pastor Caught Off Guard by Controversy</a:t>
            </a:r>
          </a:p>
          <a:p>
            <a:r>
              <a:rPr lang="en-US" dirty="0"/>
              <a:t>By Crystal Woodall CBN News Internet Producer</a:t>
            </a:r>
          </a:p>
          <a:p>
            <a:r>
              <a:rPr lang="en-US" dirty="0"/>
              <a:t>Sunday, April 10, 2011</a:t>
            </a:r>
          </a:p>
          <a:p>
            <a:r>
              <a:rPr lang="en-US" dirty="0"/>
              <a:t>Print 35 Comment(s) </a:t>
            </a:r>
          </a:p>
          <a:p>
            <a:r>
              <a:rPr lang="en-US" dirty="0">
                <a:hlinkClick r:id="rId3"/>
              </a:rPr>
              <a:t>Ad Feedback </a:t>
            </a:r>
            <a:endParaRPr lang="en-US" dirty="0"/>
          </a:p>
          <a:p>
            <a:r>
              <a:rPr lang="en-US" dirty="0"/>
              <a:t>Evangelical </a:t>
            </a:r>
            <a:r>
              <a:rPr lang="en-US" dirty="0" err="1"/>
              <a:t>megachurch</a:t>
            </a:r>
            <a:r>
              <a:rPr lang="en-US" dirty="0"/>
              <a:t> pastor Rob Bell says he was caught off guard by the condemnation his new book has received from leaders in the Christian community.</a:t>
            </a:r>
          </a:p>
          <a:p>
            <a:r>
              <a:rPr lang="en-US" dirty="0"/>
              <a:t>Standing before an audience of about 1,600 at Nashville</a:t>
            </a:r>
            <a:r>
              <a:rPr lang="uk-UA" dirty="0"/>
              <a:t>'</a:t>
            </a:r>
            <a:r>
              <a:rPr lang="en-US" dirty="0"/>
              <a:t>s Belmont University, Bell said the last several weeks had been the </a:t>
            </a:r>
            <a:r>
              <a:rPr lang="ru-RU" dirty="0"/>
              <a:t>"</a:t>
            </a:r>
            <a:r>
              <a:rPr lang="en-US" dirty="0"/>
              <a:t>most painful</a:t>
            </a:r>
            <a:r>
              <a:rPr lang="ru-RU" dirty="0"/>
              <a:t>"</a:t>
            </a:r>
            <a:r>
              <a:rPr lang="en-US" dirty="0"/>
              <a:t> of his life.</a:t>
            </a:r>
          </a:p>
          <a:p>
            <a:r>
              <a:rPr lang="ru-RU" dirty="0"/>
              <a:t>"</a:t>
            </a:r>
            <a:r>
              <a:rPr lang="en-US" dirty="0"/>
              <a:t>It has taken me to a place of profound brokenness,</a:t>
            </a:r>
            <a:r>
              <a:rPr lang="ru-RU" dirty="0"/>
              <a:t>"</a:t>
            </a:r>
            <a:r>
              <a:rPr lang="en-US" dirty="0"/>
              <a:t> said Bell, who pastors the 10,000-member Mars Hill Bible Church in Grand Rapids, Mich.</a:t>
            </a:r>
          </a:p>
          <a:p>
            <a:r>
              <a:rPr lang="en-US" i="1" dirty="0"/>
              <a:t>Love Wins: Heaven, Hell, and the Fate of Every Person Who Ever Lived</a:t>
            </a:r>
            <a:r>
              <a:rPr lang="en-US" dirty="0"/>
              <a:t>, released March 29, challenges the traditional Christian belief that few will enter Heaven.  </a:t>
            </a:r>
          </a:p>
          <a:p>
            <a:r>
              <a:rPr lang="ru-RU" dirty="0"/>
              <a:t>"</a:t>
            </a:r>
            <a:r>
              <a:rPr lang="en-US" dirty="0"/>
              <a:t>Will only a few select people make it into Heaven and will billions of people burn forever in Hell?</a:t>
            </a:r>
            <a:r>
              <a:rPr lang="ru-RU" dirty="0"/>
              <a:t>"</a:t>
            </a:r>
            <a:r>
              <a:rPr lang="en-US" dirty="0"/>
              <a:t> Bell asks in a promotional video of his book, recently released by publisher </a:t>
            </a:r>
            <a:r>
              <a:rPr lang="en-US" dirty="0" err="1"/>
              <a:t>HarperOne</a:t>
            </a:r>
            <a:r>
              <a:rPr lang="en-US" dirty="0"/>
              <a:t>. </a:t>
            </a:r>
            <a:r>
              <a:rPr lang="ru-RU" dirty="0"/>
              <a:t>"</a:t>
            </a:r>
            <a:r>
              <a:rPr lang="en-US" dirty="0"/>
              <a:t>And if that</a:t>
            </a:r>
            <a:r>
              <a:rPr lang="uk-UA" dirty="0"/>
              <a:t>'</a:t>
            </a:r>
            <a:r>
              <a:rPr lang="en-US" dirty="0"/>
              <a:t>s the case, how do you become one of the few?</a:t>
            </a:r>
            <a:r>
              <a:rPr lang="ru-RU" dirty="0"/>
              <a:t>"</a:t>
            </a:r>
            <a:r>
              <a:rPr lang="en-US" dirty="0"/>
              <a:t>  </a:t>
            </a:r>
            <a:r>
              <a:rPr lang="en-US" b="1" i="1" dirty="0">
                <a:hlinkClick r:id="rId4"/>
              </a:rPr>
              <a:t>Watch the video here</a:t>
            </a:r>
            <a:r>
              <a:rPr lang="en-US" b="1" i="1" dirty="0"/>
              <a:t>.</a:t>
            </a:r>
            <a:endParaRPr lang="en-US" dirty="0"/>
          </a:p>
          <a:p>
            <a:r>
              <a:rPr lang="en-US" dirty="0"/>
              <a:t>Bell insists it was never his intent to stir controversy, but to bring focus back to a message he suggests has got lost in dogma -- the love of God.       </a:t>
            </a:r>
          </a:p>
          <a:p>
            <a:r>
              <a:rPr lang="ru-RU" dirty="0"/>
              <a:t>"</a:t>
            </a:r>
            <a:r>
              <a:rPr lang="en-US" dirty="0"/>
              <a:t>I kept meeting religious people who were incredibly dogmatic about heaven and hell when you die but </a:t>
            </a:r>
            <a:r>
              <a:rPr lang="en-US" dirty="0" err="1"/>
              <a:t>didn</a:t>
            </a:r>
            <a:r>
              <a:rPr lang="uk-UA" dirty="0"/>
              <a:t>'</a:t>
            </a:r>
            <a:r>
              <a:rPr lang="en-US" dirty="0"/>
              <a:t>t seem to care about the fact that 8 million people will go to bed hungry tonight,</a:t>
            </a:r>
            <a:r>
              <a:rPr lang="ru-RU" dirty="0"/>
              <a:t>"</a:t>
            </a:r>
            <a:r>
              <a:rPr lang="en-US" dirty="0"/>
              <a:t> Bell explained.</a:t>
            </a:r>
          </a:p>
          <a:p>
            <a:r>
              <a:rPr lang="en-US" dirty="0"/>
              <a:t>Bell denies charges that his book promotes a universalist theology - the belief that everyone, regardless of belief, will be saved by God.</a:t>
            </a:r>
          </a:p>
          <a:p>
            <a:r>
              <a:rPr lang="ru-RU" dirty="0"/>
              <a:t>"</a:t>
            </a:r>
            <a:r>
              <a:rPr lang="en-US" dirty="0"/>
              <a:t>No, if by universalist we mean there</a:t>
            </a:r>
            <a:r>
              <a:rPr lang="uk-UA" dirty="0"/>
              <a:t>'</a:t>
            </a:r>
            <a:r>
              <a:rPr lang="en-US" dirty="0"/>
              <a:t>s a giant cosmic arm that swoops everybody in at some point whether you want to be there or not,</a:t>
            </a:r>
            <a:r>
              <a:rPr lang="ru-RU" dirty="0"/>
              <a:t>"</a:t>
            </a:r>
            <a:r>
              <a:rPr lang="en-US" dirty="0"/>
              <a:t> he told </a:t>
            </a:r>
            <a:r>
              <a:rPr lang="en-US" i="1" dirty="0"/>
              <a:t>The Christian Post</a:t>
            </a:r>
            <a:r>
              <a:rPr lang="en-US" dirty="0"/>
              <a:t>.</a:t>
            </a:r>
          </a:p>
          <a:p>
            <a:r>
              <a:rPr lang="ru-RU" dirty="0"/>
              <a:t>"</a:t>
            </a:r>
            <a:r>
              <a:rPr lang="en-US" dirty="0"/>
              <a:t>That violates the laws of love and love is about freedom,</a:t>
            </a:r>
            <a:r>
              <a:rPr lang="ru-RU" dirty="0"/>
              <a:t>"</a:t>
            </a:r>
            <a:r>
              <a:rPr lang="en-US" dirty="0"/>
              <a:t> he explained. </a:t>
            </a:r>
            <a:r>
              <a:rPr lang="ru-RU" dirty="0"/>
              <a:t>"</a:t>
            </a:r>
            <a:r>
              <a:rPr lang="en-US" dirty="0"/>
              <a:t>It</a:t>
            </a:r>
            <a:r>
              <a:rPr lang="uk-UA" dirty="0"/>
              <a:t>'</a:t>
            </a:r>
            <a:r>
              <a:rPr lang="en-US" dirty="0"/>
              <a:t>s about choice; it</a:t>
            </a:r>
            <a:r>
              <a:rPr lang="uk-UA" dirty="0"/>
              <a:t>'</a:t>
            </a:r>
            <a:r>
              <a:rPr lang="en-US" dirty="0"/>
              <a:t>s about do you want to be there? Because that</a:t>
            </a:r>
            <a:r>
              <a:rPr lang="uk-UA" dirty="0"/>
              <a:t>'</a:t>
            </a:r>
            <a:r>
              <a:rPr lang="en-US" dirty="0"/>
              <a:t>s what would make it heaven.</a:t>
            </a:r>
            <a:r>
              <a:rPr lang="ru-RU" dirty="0"/>
              <a:t>"</a:t>
            </a:r>
            <a:endParaRPr lang="en-US" dirty="0"/>
          </a:p>
          <a:p>
            <a:r>
              <a:rPr lang="en-US" dirty="0"/>
              <a:t>According to the </a:t>
            </a:r>
            <a:r>
              <a:rPr lang="en-US" i="1" dirty="0"/>
              <a:t>Associated Press</a:t>
            </a:r>
            <a:r>
              <a:rPr lang="en-US" dirty="0"/>
              <a:t>, Bell says hell is something freely chosen that already exists on earth.</a:t>
            </a:r>
          </a:p>
          <a:p>
            <a:r>
              <a:rPr lang="ru-RU" dirty="0"/>
              <a:t>"</a:t>
            </a:r>
            <a:r>
              <a:rPr lang="en-US" dirty="0"/>
              <a:t>Apparently this is a pastor who has written a book who has grown uncomfortable contending for the faith,</a:t>
            </a:r>
            <a:r>
              <a:rPr lang="ru-RU" dirty="0"/>
              <a:t>"</a:t>
            </a:r>
            <a:r>
              <a:rPr lang="en-US" dirty="0"/>
              <a:t> CBN chaplain and Regent University theology professor Joel </a:t>
            </a:r>
            <a:r>
              <a:rPr lang="en-US" dirty="0" err="1"/>
              <a:t>Palser</a:t>
            </a:r>
            <a:r>
              <a:rPr lang="en-US" dirty="0"/>
              <a:t> said. </a:t>
            </a:r>
            <a:r>
              <a:rPr lang="ru-RU" dirty="0"/>
              <a:t>"</a:t>
            </a:r>
            <a:r>
              <a:rPr lang="en-US" dirty="0"/>
              <a:t>He is no longer able to defend what the Bible says and has endeavored to make that more palatable to modern culture.</a:t>
            </a:r>
            <a:r>
              <a:rPr lang="ru-RU" dirty="0"/>
              <a:t>"</a:t>
            </a:r>
            <a:endParaRPr lang="en-US" dirty="0"/>
          </a:p>
          <a:p>
            <a:r>
              <a:rPr lang="ru-RU" dirty="0"/>
              <a:t>"</a:t>
            </a:r>
            <a:r>
              <a:rPr lang="en-US" dirty="0"/>
              <a:t>It may be trendy and it might sell a lot of books, but in fact Jesus speaks very clearly about heaven and hell,</a:t>
            </a:r>
            <a:r>
              <a:rPr lang="ru-RU" dirty="0"/>
              <a:t>"</a:t>
            </a:r>
            <a:r>
              <a:rPr lang="en-US" dirty="0"/>
              <a:t> </a:t>
            </a:r>
            <a:r>
              <a:rPr lang="en-US" dirty="0" err="1"/>
              <a:t>Palser</a:t>
            </a:r>
            <a:r>
              <a:rPr lang="en-US" dirty="0"/>
              <a:t> added.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AFEC32-8F8F-A54A-8173-D94AFB9423D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/>
              <a:t>http://</a:t>
            </a:r>
            <a:r>
              <a:rPr lang="en-US" b="1" dirty="0" err="1"/>
              <a:t>www.cbn.com</a:t>
            </a:r>
            <a:r>
              <a:rPr lang="en-US" b="1" dirty="0"/>
              <a:t>/</a:t>
            </a:r>
            <a:r>
              <a:rPr lang="en-US" b="1" dirty="0" err="1"/>
              <a:t>cbnnews</a:t>
            </a:r>
            <a:r>
              <a:rPr lang="en-US" b="1" dirty="0"/>
              <a:t>/us/2011/</a:t>
            </a:r>
            <a:r>
              <a:rPr lang="en-US" b="1" dirty="0" err="1"/>
              <a:t>april</a:t>
            </a:r>
            <a:r>
              <a:rPr lang="en-US" b="1" dirty="0"/>
              <a:t>/love-wins-pastor-caught-off-guard-by-controversy/</a:t>
            </a:r>
          </a:p>
          <a:p>
            <a:r>
              <a:rPr lang="uk-UA" b="1" dirty="0"/>
              <a:t>'</a:t>
            </a:r>
            <a:r>
              <a:rPr lang="en-US" b="1" dirty="0"/>
              <a:t>Love Wins</a:t>
            </a:r>
            <a:r>
              <a:rPr lang="uk-UA" b="1" dirty="0"/>
              <a:t>'</a:t>
            </a:r>
            <a:r>
              <a:rPr lang="en-US" b="1" dirty="0"/>
              <a:t> Pastor Caught Off Guard by Controversy</a:t>
            </a:r>
          </a:p>
          <a:p>
            <a:r>
              <a:rPr lang="en-US" dirty="0"/>
              <a:t>By Crystal Woodall CBN News Internet Producer</a:t>
            </a:r>
          </a:p>
          <a:p>
            <a:r>
              <a:rPr lang="en-US" dirty="0"/>
              <a:t>Sunday, April 10, 2011</a:t>
            </a:r>
          </a:p>
          <a:p>
            <a:r>
              <a:rPr lang="en-US" dirty="0"/>
              <a:t>Print 35 Comment(s) </a:t>
            </a:r>
          </a:p>
          <a:p>
            <a:r>
              <a:rPr lang="en-US" dirty="0">
                <a:hlinkClick r:id="rId3"/>
              </a:rPr>
              <a:t>Ad Feedback </a:t>
            </a:r>
            <a:endParaRPr lang="en-US" dirty="0"/>
          </a:p>
          <a:p>
            <a:r>
              <a:rPr lang="en-US" dirty="0"/>
              <a:t>Evangelical </a:t>
            </a:r>
            <a:r>
              <a:rPr lang="en-US" dirty="0" err="1"/>
              <a:t>megachurch</a:t>
            </a:r>
            <a:r>
              <a:rPr lang="en-US" dirty="0"/>
              <a:t> pastor Rob Bell says he was caught off guard by the condemnation his new book has received from leaders in the Christian community.</a:t>
            </a:r>
          </a:p>
          <a:p>
            <a:r>
              <a:rPr lang="en-US" dirty="0"/>
              <a:t>Standing before an audience of about 1,600 at Nashville</a:t>
            </a:r>
            <a:r>
              <a:rPr lang="uk-UA" dirty="0"/>
              <a:t>'</a:t>
            </a:r>
            <a:r>
              <a:rPr lang="en-US" dirty="0"/>
              <a:t>s Belmont University, Bell said the last several weeks had been the </a:t>
            </a:r>
            <a:r>
              <a:rPr lang="ru-RU" dirty="0"/>
              <a:t>"</a:t>
            </a:r>
            <a:r>
              <a:rPr lang="en-US" dirty="0"/>
              <a:t>most painful</a:t>
            </a:r>
            <a:r>
              <a:rPr lang="ru-RU" dirty="0"/>
              <a:t>"</a:t>
            </a:r>
            <a:r>
              <a:rPr lang="en-US" dirty="0"/>
              <a:t> of his life.</a:t>
            </a:r>
          </a:p>
          <a:p>
            <a:r>
              <a:rPr lang="ru-RU" dirty="0"/>
              <a:t>"</a:t>
            </a:r>
            <a:r>
              <a:rPr lang="en-US" dirty="0"/>
              <a:t>It has taken me to a place of profound brokenness,</a:t>
            </a:r>
            <a:r>
              <a:rPr lang="ru-RU" dirty="0"/>
              <a:t>"</a:t>
            </a:r>
            <a:r>
              <a:rPr lang="en-US" dirty="0"/>
              <a:t> said Bell, who pastors the 10,000-member Mars Hill Bible Church in Grand Rapids, Mich.</a:t>
            </a:r>
          </a:p>
          <a:p>
            <a:r>
              <a:rPr lang="en-US" i="1" dirty="0"/>
              <a:t>Love Wins: Heaven, Hell, and the Fate of Every Person Who Ever Lived</a:t>
            </a:r>
            <a:r>
              <a:rPr lang="en-US" dirty="0"/>
              <a:t>, released March 29, challenges the traditional Christian belief that few will enter Heaven.  </a:t>
            </a:r>
          </a:p>
          <a:p>
            <a:r>
              <a:rPr lang="ru-RU" dirty="0"/>
              <a:t>"</a:t>
            </a:r>
            <a:r>
              <a:rPr lang="en-US" dirty="0"/>
              <a:t>Will only a few select people make it into Heaven and will billions of people burn forever in Hell?</a:t>
            </a:r>
            <a:r>
              <a:rPr lang="ru-RU" dirty="0"/>
              <a:t>"</a:t>
            </a:r>
            <a:r>
              <a:rPr lang="en-US" dirty="0"/>
              <a:t> Bell asks in a promotional video of his book, recently released by publisher </a:t>
            </a:r>
            <a:r>
              <a:rPr lang="en-US" dirty="0" err="1"/>
              <a:t>HarperOne</a:t>
            </a:r>
            <a:r>
              <a:rPr lang="en-US" dirty="0"/>
              <a:t>. </a:t>
            </a:r>
            <a:r>
              <a:rPr lang="ru-RU" dirty="0"/>
              <a:t>"</a:t>
            </a:r>
            <a:r>
              <a:rPr lang="en-US" dirty="0"/>
              <a:t>And if that</a:t>
            </a:r>
            <a:r>
              <a:rPr lang="uk-UA" dirty="0"/>
              <a:t>'</a:t>
            </a:r>
            <a:r>
              <a:rPr lang="en-US" dirty="0"/>
              <a:t>s the case, how do you become one of the few?</a:t>
            </a:r>
            <a:r>
              <a:rPr lang="ru-RU" dirty="0"/>
              <a:t>"</a:t>
            </a:r>
            <a:r>
              <a:rPr lang="en-US" dirty="0"/>
              <a:t>  </a:t>
            </a:r>
            <a:r>
              <a:rPr lang="en-US" b="1" i="1" dirty="0">
                <a:hlinkClick r:id="rId4"/>
              </a:rPr>
              <a:t>Watch the video here</a:t>
            </a:r>
            <a:r>
              <a:rPr lang="en-US" b="1" i="1" dirty="0"/>
              <a:t>.</a:t>
            </a:r>
            <a:endParaRPr lang="en-US" dirty="0"/>
          </a:p>
          <a:p>
            <a:r>
              <a:rPr lang="en-US" dirty="0"/>
              <a:t>Bell insists it was never his intent to stir controversy, but to bring focus back to a message he suggests has got lost in dogma -- the love of God.       </a:t>
            </a:r>
          </a:p>
          <a:p>
            <a:r>
              <a:rPr lang="ru-RU" dirty="0"/>
              <a:t>"</a:t>
            </a:r>
            <a:r>
              <a:rPr lang="en-US" dirty="0"/>
              <a:t>I kept meeting religious people who were incredibly dogmatic about heaven and hell when you die but </a:t>
            </a:r>
            <a:r>
              <a:rPr lang="en-US" dirty="0" err="1"/>
              <a:t>didn</a:t>
            </a:r>
            <a:r>
              <a:rPr lang="uk-UA" dirty="0"/>
              <a:t>'</a:t>
            </a:r>
            <a:r>
              <a:rPr lang="en-US" dirty="0"/>
              <a:t>t seem to care about the fact that 8 million people will go to bed hungry tonight,</a:t>
            </a:r>
            <a:r>
              <a:rPr lang="ru-RU" dirty="0"/>
              <a:t>"</a:t>
            </a:r>
            <a:r>
              <a:rPr lang="en-US" dirty="0"/>
              <a:t> Bell explained.</a:t>
            </a:r>
          </a:p>
          <a:p>
            <a:r>
              <a:rPr lang="en-US" dirty="0"/>
              <a:t>Bell denies charges that his book promotes a universalist theology - the belief that everyone, regardless of belief, will be saved by God.</a:t>
            </a:r>
          </a:p>
          <a:p>
            <a:r>
              <a:rPr lang="ru-RU" dirty="0"/>
              <a:t>"</a:t>
            </a:r>
            <a:r>
              <a:rPr lang="en-US" dirty="0"/>
              <a:t>No, if by universalist we mean there</a:t>
            </a:r>
            <a:r>
              <a:rPr lang="uk-UA" dirty="0"/>
              <a:t>'</a:t>
            </a:r>
            <a:r>
              <a:rPr lang="en-US" dirty="0"/>
              <a:t>s a giant cosmic arm that swoops everybody in at some point whether you want to be there or not,</a:t>
            </a:r>
            <a:r>
              <a:rPr lang="ru-RU" dirty="0"/>
              <a:t>"</a:t>
            </a:r>
            <a:r>
              <a:rPr lang="en-US" dirty="0"/>
              <a:t> he told </a:t>
            </a:r>
            <a:r>
              <a:rPr lang="en-US" i="1" dirty="0"/>
              <a:t>The Christian Post</a:t>
            </a:r>
            <a:r>
              <a:rPr lang="en-US" dirty="0"/>
              <a:t>.</a:t>
            </a:r>
          </a:p>
          <a:p>
            <a:r>
              <a:rPr lang="ru-RU" dirty="0"/>
              <a:t>"</a:t>
            </a:r>
            <a:r>
              <a:rPr lang="en-US" dirty="0"/>
              <a:t>That violates the laws of love and love is about freedom,</a:t>
            </a:r>
            <a:r>
              <a:rPr lang="ru-RU" dirty="0"/>
              <a:t>"</a:t>
            </a:r>
            <a:r>
              <a:rPr lang="en-US" dirty="0"/>
              <a:t> he explained. </a:t>
            </a:r>
            <a:r>
              <a:rPr lang="ru-RU" dirty="0"/>
              <a:t>"</a:t>
            </a:r>
            <a:r>
              <a:rPr lang="en-US" dirty="0"/>
              <a:t>It</a:t>
            </a:r>
            <a:r>
              <a:rPr lang="uk-UA" dirty="0"/>
              <a:t>'</a:t>
            </a:r>
            <a:r>
              <a:rPr lang="en-US" dirty="0"/>
              <a:t>s about choice; it</a:t>
            </a:r>
            <a:r>
              <a:rPr lang="uk-UA" dirty="0"/>
              <a:t>'</a:t>
            </a:r>
            <a:r>
              <a:rPr lang="en-US" dirty="0"/>
              <a:t>s about do you want to be there? Because that</a:t>
            </a:r>
            <a:r>
              <a:rPr lang="uk-UA" dirty="0"/>
              <a:t>'</a:t>
            </a:r>
            <a:r>
              <a:rPr lang="en-US" dirty="0"/>
              <a:t>s what would make it heaven.</a:t>
            </a:r>
            <a:r>
              <a:rPr lang="ru-RU" dirty="0"/>
              <a:t>"</a:t>
            </a:r>
            <a:endParaRPr lang="en-US" dirty="0"/>
          </a:p>
          <a:p>
            <a:r>
              <a:rPr lang="en-US" dirty="0"/>
              <a:t>According to the </a:t>
            </a:r>
            <a:r>
              <a:rPr lang="en-US" i="1" dirty="0"/>
              <a:t>Associated Press</a:t>
            </a:r>
            <a:r>
              <a:rPr lang="en-US" dirty="0"/>
              <a:t>, Bell says hell is something freely chosen that already exists on earth.</a:t>
            </a:r>
          </a:p>
          <a:p>
            <a:r>
              <a:rPr lang="ru-RU" dirty="0"/>
              <a:t>"</a:t>
            </a:r>
            <a:r>
              <a:rPr lang="en-US" dirty="0"/>
              <a:t>Apparently this is a pastor who has written a book who has grown uncomfortable contending for the faith,</a:t>
            </a:r>
            <a:r>
              <a:rPr lang="ru-RU" dirty="0"/>
              <a:t>"</a:t>
            </a:r>
            <a:r>
              <a:rPr lang="en-US" dirty="0"/>
              <a:t> CBN chaplain and Regent University theology professor Joel </a:t>
            </a:r>
            <a:r>
              <a:rPr lang="en-US" dirty="0" err="1"/>
              <a:t>Palser</a:t>
            </a:r>
            <a:r>
              <a:rPr lang="en-US" dirty="0"/>
              <a:t> said. </a:t>
            </a:r>
            <a:r>
              <a:rPr lang="ru-RU" dirty="0"/>
              <a:t>"</a:t>
            </a:r>
            <a:r>
              <a:rPr lang="en-US" dirty="0"/>
              <a:t>He is no longer able to defend what the Bible says and has endeavored to make that more palatable to modern culture.</a:t>
            </a:r>
            <a:r>
              <a:rPr lang="ru-RU" dirty="0"/>
              <a:t>"</a:t>
            </a:r>
            <a:endParaRPr lang="en-US" dirty="0"/>
          </a:p>
          <a:p>
            <a:r>
              <a:rPr lang="ru-RU" dirty="0"/>
              <a:t>"</a:t>
            </a:r>
            <a:r>
              <a:rPr lang="en-US" dirty="0"/>
              <a:t>It may be trendy and it might sell a lot of books, but in fact Jesus speaks very clearly about heaven and hell,</a:t>
            </a:r>
            <a:r>
              <a:rPr lang="ru-RU" dirty="0"/>
              <a:t>"</a:t>
            </a:r>
            <a:r>
              <a:rPr lang="en-US" dirty="0"/>
              <a:t> </a:t>
            </a:r>
            <a:r>
              <a:rPr lang="en-US" dirty="0" err="1"/>
              <a:t>Palser</a:t>
            </a:r>
            <a:r>
              <a:rPr lang="en-US" dirty="0"/>
              <a:t> added.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A5EF5-8374-DC4E-AD92-7D2DDED0659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E6F1A-680C-FF42-9211-53D9DC7E6B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FA53A-07AC-8E47-A1A0-A4E1437E732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8C5C-9C4C-8349-9E16-CD79204375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5409E-B94C-D042-9CD4-2314D30850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91964-0162-9742-BD2C-9A5681B1C0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EB5AD-E588-744E-B2D6-0D7427D02A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5E18F9-B05D-5B49-92B6-43EE5965208A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563FE-7A54-A448-A9A8-FD858E69FF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E13F5D-283F-3648-AAED-9FB871A3529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455B07-11D5-9846-BCD8-0B3C1696403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79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1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08BDCF-6540-CD46-B8BA-6FBE44715A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0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96E439-B631-E648-82B2-D6725AC9F6F8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D0E10C-FCA1-AB49-B81A-43F492D1816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7886F2-6A0F-A54D-AB4F-B496565E5C8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400"/>
              <a:t>Monday January 24, 1994 THE STAR</a:t>
            </a:r>
          </a:p>
          <a:p>
            <a:pPr eaLnBrk="1" hangingPunct="1"/>
            <a:r>
              <a:rPr lang="en-US"/>
              <a:t> (Malaysia)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F42ED3-BFB0-1644-BE25-FC274C7B0DF5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E8D646-26D5-864C-B7E2-3BA243418E5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Paul Lee Tan, 194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3570C2-66A2-F041-99B1-FA777DE8E6B2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http://plaza.ufl.edu/bigjay/Vision%20of%20Hell.jpg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8EB0C7-1A96-BE41-BD2D-CFD525172A1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4EF7F9-B8F4-D942-9564-6E90FD444B48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054139-BEA4-9A47-8281-EF3FDC96FF8F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0E4AE5-5388-424E-8F0A-78D9D95AF957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DD9213-38A0-8F42-8487-5EE42DE142B9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477030-8886-CA4E-8D4B-CFB92A00731B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39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5686D-096C-2848-B671-FB8E4CC997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634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8DE829-C0CC-4F48-BBDE-89DA0329F9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6420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D2552-E570-D645-91F0-38234A5749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We need to distinguish between popular views of hell that diminish it with the reality in the Bible that shows how awful it is.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E445B-859C-FF43-BF0F-3915ED73CD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Sadly, some cartoons depict torture all in a day's work for Satan. He has horns, Mrs. Satan has horns, the dog has horns, and even the TV has horns—or at least an antenna!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reality will be that Satan himself is not the master of hell but will begin to be punished in hell 1000 years before anyone else.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7C6E-0D72-734C-8FDD-1CEF6142B3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1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5099F4-2FEC-D14C-BC37-C88B9B01130B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000D7-D90A-1D43-9FDD-B3B9BF91FE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545EBA-3B20-9249-9AC4-A1EABB6386BA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ES Eschatology (Future) in Arabic</a:t>
            </a:r>
          </a:p>
          <a:p>
            <a:r>
              <a:rPr lang="en-US" dirty="0"/>
              <a:t>______________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7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D14FE8-77A3-4C4F-98F8-C0FAF0CCD52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63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1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733405-2BA9-DB43-B7B9-0A40B9612F50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589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CE47D8-AB0F-754D-BA15-53C75721A300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25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8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Some even love hell?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___________________</a:t>
            </a:r>
          </a:p>
          <a:p>
            <a:r>
              <a:rPr lang="en-US" dirty="0"/>
              <a:t>ES-03-Reincarnation&amp;SpiritsInPrison-44</a:t>
            </a:r>
          </a:p>
          <a:p>
            <a:r>
              <a:rPr lang="en-US" dirty="0"/>
              <a:t>OB-38-Salvation-44</a:t>
            </a:r>
          </a:p>
          <a:p>
            <a:r>
              <a:rPr lang="en-US" dirty="0"/>
              <a:t>NS-08-2Cor-267</a:t>
            </a:r>
          </a:p>
          <a:p>
            <a:r>
              <a:rPr lang="en-US" dirty="0"/>
              <a:t>NS-22-Rev20-22-slide 154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8870-0D80-EB46-A624-35084CC4C1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842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E6F1A-680C-FF42-9211-53D9DC7E6B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D5D9-A00F-224C-A098-8EA25D802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9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C5BAF-FED2-0444-946E-81D7ED884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14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EF94FA9-1288-A04F-A6CE-16090481F953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292515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EB060-CD04-5C48-81BF-7255F65A4758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081031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BA329-DC04-494D-86CE-ED8B4E5CE4F5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569530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50778-EEEC-7947-8E35-A213993DA29E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271130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C6509-C390-3546-9051-C115E6AC3594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78049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F4AFD-3C9D-2F4C-BE53-C74ACE04D52E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89033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32DF0-8B3C-2747-882E-49616A2B2221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68288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F48A4-3FE8-8E4A-AC8A-70019636E772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601717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575DA-E43F-8946-B60E-C1DCDC10F5C3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39730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9E81B1-F47D-2345-B832-B08A8ACBED7F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874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2BEE-7969-4D44-ADD3-7BA144373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601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66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5A5B1-9E11-1842-AFF3-8F93580B5DD8}" type="slidenum">
              <a:rPr lang="en-US">
                <a:solidFill>
                  <a:srgbClr val="FFFF66"/>
                </a:solidFill>
                <a:latin typeface="Century Gothic"/>
              </a:rPr>
              <a:pPr/>
              <a:t>‹#›</a:t>
            </a:fld>
            <a:endParaRPr lang="en-US">
              <a:solidFill>
                <a:srgbClr val="FFFF6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653317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A208-916D-A04B-AA93-4A372FE55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167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24519-D82D-034F-B344-938601A40C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411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B4D47-C801-5945-B387-E2FF671436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318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B3785-0E49-8F44-A49B-FAFC4DB98E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340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27715-1A4F-7A42-9777-67D68A211D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15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05BB6-3605-3B48-81AB-6DDFC3F151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328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85822-7233-FF4E-9EE4-4C4BD76B75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199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BD24C-C9B1-3843-A349-596F9BEE4F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278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F1B89-2065-9B4D-B19E-44921CCA70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85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72BB-A58E-AE4F-810A-FB2202DF3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20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8E68E-FBF6-FD4F-96F1-021FCE26B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0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D68DE-9E3C-6E4F-B9D0-184756FA2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905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AC3BA-A339-7841-BAD3-BC35192EF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5226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6BB3-75FE-E241-A561-056482091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177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8E290-D1C1-6541-A486-F9FAA1E65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2672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70CB7-5182-1846-83FC-028A2C05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37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19BDB-1DFB-4349-80D3-AC36797D2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7244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B9F4-BD4C-DD4F-A0AE-CA683A664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889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93C4-139E-6547-99D1-86468337B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504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BBCC-4E55-B640-938D-2DEDF0D9A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872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DB7D-E790-F747-8F58-664E5B0C9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73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51B0F-F95C-0C49-AB0E-F27ACC3C3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6380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7F65-FDAB-BE4B-9F9E-8459E8C25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1125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2ABFF-FA59-484B-B94A-250FAF1B5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174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371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>
            <a:lvl1pPr marL="0" indent="0" algn="ctr">
              <a:buFont typeface="Monotype Sort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21E2B-8DF4-6847-A6C2-C4785D5CE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20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BA8AE-6123-7847-9276-5A7B4303E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65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1039-FBF6-6948-BC18-82823409C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048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4340F-DA22-1942-AB92-4BDF58EB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485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7041-5377-1D44-BC09-C63D1EADE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8147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1BCD-4AF2-CB43-955B-3E3E5D594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3393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95B23-7F66-C947-BBFF-7CE4BBB65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534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9E715-D246-8D49-9958-344F8C100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67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0E841-3526-2642-98A1-4F6162202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7871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5AAA2-5954-EA41-BF37-F42365001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5418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BF820-E23F-3744-A908-028D4586F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5449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1735-21FB-6540-91FE-8C58FCDBF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4191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D40FE99-9208-1642-8B2F-8EC8B82CB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73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4E23DA4-51ED-B944-B40D-02B815B09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218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855089F-19BD-4440-83EB-BD64C478C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753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6D0C049-A575-2046-A39A-73581A492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07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4DB18B-DCFF-9B42-A3E4-B38F901A0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015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0CB6AFF-7833-5942-B9DE-EE34BC0DF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81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8D88-650E-1F48-A582-3D267EEF9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309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65CF3C1-9411-FB48-BEB5-D870D31FA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557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D6BE642-9303-BB4F-8E5B-8AF0856FC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77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192C91B-92E3-CB43-B848-11604A75B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988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96F313C-F364-B044-8373-FC39319D1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290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DD109F5-8C7B-3845-B6C7-54A49D2E3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652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DF38716-648E-C441-A175-12E6C0A53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752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18FDDCA-57C2-0741-8EA1-D84DACCD1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992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8CB82C-34B6-2846-AEA4-C759759D8B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787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F882DC-A56C-A543-AF32-A75A5CB01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82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68ECD-13B9-A445-9491-2183AFE8577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1221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FA48-E481-8441-9E14-065AFF298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839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0C0C9-E586-A04B-97FC-AA36EDEE995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43008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468A-CA6C-B447-A71A-5E91FCBDFDD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22877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C92DC-B308-5B46-8CE8-CF4CDBF9C8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61473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2FA0C-CCB8-1C45-BE8D-83E0D88211B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96019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5175A-FFAF-FC4C-9F2A-DDA1C93FED5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15726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B1580-970F-BB4E-8D39-7939225D1A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96076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C124F-E164-E841-A25D-85FFA45A509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93098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E9136-E028-CE41-82AF-247E6C91D76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46107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8AA5B-E739-6947-A423-DC531EB7094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99835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F68EA-0AD5-1F47-94BE-7985EB7CA5A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461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45363-E68C-844A-8649-7D86C0F6C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942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D5D9-A00F-224C-A098-8EA25D802E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402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FFC8-8CB9-7D43-B652-4AB241609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105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7D631-C3DE-C04B-B956-5604BF70FF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245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3B0F-D2FD-CA4C-B0DE-0F26A4226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300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1297-818E-2E40-8DD4-7D0D614BAE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655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18BC-FA3C-D545-8928-0A076CBEA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236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D8CA9-3117-BF4E-8D40-0165CBEB41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3642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A04F-A409-FC4B-857C-CA37218DF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1134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7259-33EC-714E-BDCE-5CD978616E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025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C5BAF-FED2-0444-946E-81D7ED884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69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418AF-721E-9E49-B695-DF211E932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21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2BEE-7969-4D44-ADD3-7BA144373C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254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91A1F6-9760-8E42-8DE3-15654AA7D4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4554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7E501C-631D-3944-8330-676DA1174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904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552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7552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C0FDD-52D3-A745-A81F-5625CAF6BBA5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88069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525E-3812-1644-B97B-BB4983905428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94298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DE814-7E6F-824B-86D2-E3F60629A1EA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906951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B119F-5894-C240-AD83-5A01587E4175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66655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8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9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528CD-2AAE-1847-9A4F-92E2F9177C73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4780467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4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5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578F5-26D3-904E-9268-6D24F9ABAEA7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172687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3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4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47BE1-B3EB-F741-8482-0CA2C95FC7BB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5914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4DEF-B12E-0542-90E4-A8A41F511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87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377C-8C5F-4A4E-8DC8-7E7B8A479AB5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396615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06B69-22CD-8142-A165-AE4B49A6A835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094588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71DF2-DBEE-5E4B-B946-EE1EADFE9A32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821499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4F8D-DBCD-0142-88D4-4F7F5CF10730}" type="slidenum">
              <a:rPr lang="en-US">
                <a:solidFill>
                  <a:srgbClr val="000000"/>
                </a:solidFill>
                <a:latin typeface="Helvetic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207486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D5D9-A00F-224C-A098-8EA25D802EA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314459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FFC8-8CB9-7D43-B652-4AB2416091BA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5903489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7D631-C3DE-C04B-B956-5604BF70FFD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47478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3B0F-D2FD-CA4C-B0DE-0F26A4226781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608258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1297-818E-2E40-8DD4-7D0D614BAE41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8579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18BC-FA3C-D545-8928-0A076CBEA5C4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3013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FFC8-8CB9-7D43-B652-4AB241609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25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8A918-B41A-1848-87B1-95E9063C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0799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D8CA9-3117-BF4E-8D40-0165CBEB418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7301253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A04F-A409-FC4B-857C-CA37218DFFB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205793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7259-33EC-714E-BDCE-5CD978616E33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09869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C5BAF-FED2-0444-946E-81D7ED88417F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84723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2BEE-7969-4D44-ADD3-7BA144373C2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4648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388FD-3C5D-C744-8D90-436165260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64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CEDD1-DEC5-CC46-890A-2D575AEA5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4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832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6832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B394-9877-6444-BA75-86C71F426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23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2F31D-490B-F244-A600-377328572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01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63CA-4F08-4D4B-896E-B0ED7A6FC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01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9B2E-B848-6D4E-A23D-7CA4AD3A0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1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C6E9-7DAB-6C4D-A293-422A2C833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02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64723-1BC3-DC47-8B2F-139F05676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52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B0A78-5719-DC46-90BB-F9D11DFE9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7D631-C3DE-C04B-B956-5604BF70F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05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5A79C-02BE-5144-8266-A468CE4AB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4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6EF6-36D3-074C-A447-BD98A0052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11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AFCD-3A91-B74A-A7D9-2E4FECE69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7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F95FC-CEFD-754E-A88C-F60204687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4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01079-DABC-CB41-84BC-44CB5B930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98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5970A-A328-8247-A69D-9CA8D32C4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97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F192E-4694-7648-9042-FB7DD3D8C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52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25A92-8A82-254A-A728-E8EC8AEEB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5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C50DB-16F4-E64B-9512-67DB31601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92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70A2-20E4-B64E-9294-31650FB25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9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3B0F-D2FD-CA4C-B0DE-0F26A4226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2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A5716-DDF1-674A-B3EB-E9AECCD3E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F213E-B023-A842-AFB2-AA842F6D7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4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308DF-E5F0-2C4E-A00C-8D40057AE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77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BDBA-8C93-6C45-B83C-A2BA04AEF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8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9E530-E962-824A-A758-43CE64053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0FCEE-56D3-6B43-871A-4D63EA2C6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43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52F0-C367-A74D-9261-F3AB17B0D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36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95AB-6496-3D47-AD8D-585292D1C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69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2AF4-5D26-F042-8395-C076CB9C6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40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075E4-1FB9-B54B-9CCA-262AD1E9D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4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1297-818E-2E40-8DD4-7D0D614BA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9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7C669-6831-8F4B-A9CA-37B62A3B6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1FCBA-AE21-F747-8516-4C67236DF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362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0BBE-F822-E74F-9E48-2B2114C7F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29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0C55-7800-7045-BE33-C076ED5E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86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790D-D5B3-364B-9992-F9DD563B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7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5E956-E628-1D47-9FF5-083C713C6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>
              <a:latin typeface="Helvetica" charset="0"/>
            </a:endParaRPr>
          </a:p>
        </p:txBody>
      </p:sp>
      <p:sp>
        <p:nvSpPr>
          <p:cNvPr id="27552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7552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C0FDD-52D3-A745-A81F-5625CAF6B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11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525E-3812-1644-B97B-BB4983905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03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DE814-7E6F-824B-86D2-E3F60629A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05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B119F-5894-C240-AD83-5A01587E4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3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18BC-FA3C-D545-8928-0A076CBEA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60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528CD-2AAE-1847-9A4F-92E2F9177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66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578F5-26D3-904E-9268-6D24F9ABA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035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47BE1-B3EB-F741-8482-0CA2C95FC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11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377C-8C5F-4A4E-8DC8-7E7B8A479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517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06B69-22CD-8142-A165-AE4B49A6A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260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71DF2-DBEE-5E4B-B946-EE1EADFE9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4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4F8D-DBCD-0142-88D4-4F7F5CF10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985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EAEF-9952-6C4A-BEEC-0A44E6444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86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1750-2F74-CD4A-8535-13B3965B0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85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8E3C9-41D2-D340-B6C9-266BCE4E1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D8CA9-3117-BF4E-8D40-0165CBEB4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91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8E271-27E0-F440-85B3-E0718E4BC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0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58F5C-3962-E647-A6DA-5FBABA240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45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6B1E-E43A-5241-B462-A074CE9B4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67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3C2A1-99C2-9747-A7BA-C2FD561D8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18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26B3-0D1D-464B-BEB2-B8C3BEC91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8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E8B3D-5C8D-D547-857A-EA719FE3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61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5433-8D5C-1546-B27E-80B8BA8C4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4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22267-5852-664B-9518-BA91914D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88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0712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676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A04F-A409-FC4B-857C-CA37218DF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05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892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131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72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1811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993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34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3250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336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D556E-1B47-E145-B343-9708077C202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9051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37F98-8FA9-434B-A38E-C85205B89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2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7259-33EC-714E-BDCE-5CD97861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619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A22D3-D5CF-9C48-9143-DC0865A42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533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91B66-125E-A74C-A009-CCD4ECCB3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161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647B0-EB42-0E41-B516-F7F06BA8B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71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7D7B-6D52-3249-A345-87F30DD99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92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540A5-D4B9-2740-A2AF-4D2C8F173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31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82AED-71B3-5140-93EF-DDF67784C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55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B6459-9F3F-9C46-B14D-53D0F676A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380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C547-61BB-A745-A7D4-25E85225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363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F9AEE-64AB-1E41-BA63-1F8A16BB5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185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 Black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5D99E-2512-EE44-95C4-F91D6343D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9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65B797-632F-0C41-950B-B3EE25A90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66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66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93C00FA-E7CD-F44D-93A1-CD8BE4282B54}" type="slidenum">
              <a:rPr lang="en-US" smtClean="0">
                <a:solidFill>
                  <a:srgbClr val="FFFF66"/>
                </a:solidFill>
                <a:latin typeface="Century Gothic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66"/>
              </a:solidFill>
              <a:latin typeface="Century Gothic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015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E1F2292-2036-ED42-BE53-06CAC58EBAA5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0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fld id="{97F85D4B-202C-EE4D-B659-415DC71EC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1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rebuchet M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rebuchet MS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rebuchet M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99AFBCBD-F35F-7045-82F4-6406B9474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9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ヒラギノ角ゴ Pro W3" pitchFamily="-111" charset="-128"/>
          <a:cs typeface="ヒラギノ角ゴ Pro W3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5000"/>
        <a:buFont typeface="Monotype Sorts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5000"/>
        <a:buFont typeface="Monotype Sorts" pitchFamily="-111" charset="2"/>
        <a:buChar char="G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118A8791-A0D0-CE49-9DEA-6760510D96AA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9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955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55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D1775B6-7CAB-454B-87B1-820A8F7C168E}" type="slidenum">
              <a:rPr lang="en-GB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4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ＭＳ Ｐゴシック" charset="-128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ＭＳ Ｐゴシック" charset="-128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 Black"/>
                <a:ea typeface="ＭＳ Ｐゴシック" charset="0"/>
                <a:cs typeface="ＭＳ Ｐゴシック" charset="0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 Black"/>
                <a:ea typeface="ＭＳ Ｐゴシック" charset="0"/>
                <a:cs typeface="ＭＳ Ｐゴシック" charset="0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pPr eaLnBrk="0" hangingPunct="0">
              <a:defRPr/>
            </a:pPr>
            <a:fld id="{36751A83-ED0D-1949-A2BB-C9823BFC2110}" type="slidenum">
              <a:rPr lang="en-US"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31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65B797-632F-0C41-950B-B3EE25A903ED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1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955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55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57D317-B1EC-4946-B3B6-E6D15D242B76}" type="slidenum">
              <a:rPr lang="en-GB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01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ＭＳ Ｐゴシック" charset="-128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ＭＳ Ｐゴシック" charset="-128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1026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74435" name="Rectangle 1027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36" name="Rectangle 1028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37" name="Rectangle 1029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38" name="Rectangle 1030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39" name="Rectangle 1031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0" name="Rectangle 1032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1" name="Rectangle 1033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2" name="Rectangle 1034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3" name="Rectangle 1035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4" name="Rectangle 1036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5" name="Rectangle 1037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6" name="Rectangle 1038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7" name="Rectangle 1039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8" name="Rectangle 1040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49" name="Rectangle 1041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0" name="Rectangle 1042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1" name="Rectangle 1043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2" name="Rectangle 1044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3" name="Rectangle 1045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4" name="Rectangle 1046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5" name="Rectangle 1047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6" name="Rectangle 1048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7" name="Rectangle 1049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8" name="Rectangle 1050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59" name="Rectangle 1051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0" name="Rectangle 1052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1" name="Rectangle 1053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2" name="Rectangle 1054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3" name="Rectangle 1055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4" name="Rectangle 1056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5" name="Rectangle 1057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6" name="Rectangle 1058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7" name="Rectangle 1059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8" name="Rectangle 1060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69" name="Rectangle 1061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0" name="Rectangle 1062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1" name="Rectangle 1063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2" name="Rectangle 1064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3" name="Rectangle 1065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4" name="Rectangle 1066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5" name="Rectangle 1067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6" name="Rectangle 1068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7" name="Rectangle 1069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8" name="Rectangle 1070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79" name="Rectangle 1071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0" name="Rectangle 1072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1" name="Rectangle 1073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2" name="Rectangle 1074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3" name="Rectangle 1075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4" name="Rectangle 1076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5" name="Rectangle 1077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6" name="Rectangle 1078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7" name="Rectangle 1079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8" name="Rectangle 1080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89" name="Rectangle 1081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90" name="Rectangle 1082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91" name="Rectangle 1083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92" name="Rectangle 1084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93" name="Rectangle 1085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94" name="Rectangle 1086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95" name="Rectangle 1087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4496" name="Rectangle 1088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74497" name="Rectangle 1089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4498" name="Rectangle 10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4499" name="Rectangle 109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274500" name="Rectangle 109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274501" name="Rectangle 10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C18E9BF-EA47-CE4D-9DE4-B327269A3B81}" type="slidenum"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Helvetic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8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38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BAFA7CC-DD08-CE40-A427-6BD324B9D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3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7565B797-632F-0C41-950B-B3EE25A903ED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6726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6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6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7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8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29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30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730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30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30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30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30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B482321E-110B-DD46-A6A2-16BF851F6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4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ctr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ctr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5B09621-8E32-0148-AAD9-BF7B79F9A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5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B4FA1CB-E357-2E4C-9894-9EADAB7F5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1026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74435" name="Rectangle 1027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6" name="Rectangle 1028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7" name="Rectangle 1029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8" name="Rectangle 1030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9" name="Rectangle 1031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0" name="Rectangle 1032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1" name="Rectangle 1033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2" name="Rectangle 1034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3" name="Rectangle 1035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4" name="Rectangle 1036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5" name="Rectangle 1037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6" name="Rectangle 1038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7" name="Rectangle 1039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8" name="Rectangle 1040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9" name="Rectangle 1041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0" name="Rectangle 1042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1" name="Rectangle 1043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2" name="Rectangle 1044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3" name="Rectangle 1045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4" name="Rectangle 1046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5" name="Rectangle 1047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6" name="Rectangle 1048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7" name="Rectangle 1049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8" name="Rectangle 1050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9" name="Rectangle 1051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0" name="Rectangle 1052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1" name="Rectangle 1053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2" name="Rectangle 1054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3" name="Rectangle 1055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4" name="Rectangle 1056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5" name="Rectangle 1057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6" name="Rectangle 1058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7" name="Rectangle 1059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8" name="Rectangle 1060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9" name="Rectangle 1061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0" name="Rectangle 1062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1" name="Rectangle 1063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2" name="Rectangle 1064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3" name="Rectangle 1065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4" name="Rectangle 1066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5" name="Rectangle 1067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6" name="Rectangle 1068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7" name="Rectangle 1069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8" name="Rectangle 1070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9" name="Rectangle 1071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0" name="Rectangle 1072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1" name="Rectangle 1073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2" name="Rectangle 1074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3" name="Rectangle 1075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4" name="Rectangle 1076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5" name="Rectangle 1077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6" name="Rectangle 1078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7" name="Rectangle 1079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8" name="Rectangle 1080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9" name="Rectangle 1081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0" name="Rectangle 1082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1" name="Rectangle 1083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2" name="Rectangle 1084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3" name="Rectangle 1085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4" name="Rectangle 1086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5" name="Rectangle 1087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6" name="Rectangle 1088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4497" name="Rectangle 1089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4498" name="Rectangle 10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4499" name="Rectangle 109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500" name="Rectangle 109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501" name="Rectangle 10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5C18E9BF-EA47-CE4D-9DE4-B327269A3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07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0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4D1214-A4A1-C94F-A6A8-8FD35FA4F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410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 Black"/>
            </a:endParaRP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 Black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ED87E5-9BE3-E144-A735-41BF2B367388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428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59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4.png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image" Target="../media/image58.jpeg"/><Relationship Id="rId38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50.png"/><Relationship Id="rId32" Type="http://schemas.openxmlformats.org/officeDocument/2006/relationships/image" Target="../media/image57.jpeg"/><Relationship Id="rId37" Type="http://schemas.openxmlformats.org/officeDocument/2006/relationships/image" Target="../media/image62.jpe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53.jpeg"/><Relationship Id="rId36" Type="http://schemas.openxmlformats.org/officeDocument/2006/relationships/image" Target="../media/image61.jpeg"/><Relationship Id="rId10" Type="http://schemas.openxmlformats.org/officeDocument/2006/relationships/image" Target="../media/image43.png"/><Relationship Id="rId19" Type="http://schemas.openxmlformats.org/officeDocument/2006/relationships/oleObject" Target="../embeddings/oleObject9.bin"/><Relationship Id="rId31" Type="http://schemas.openxmlformats.org/officeDocument/2006/relationships/image" Target="../media/image56.jpeg"/><Relationship Id="rId4" Type="http://schemas.openxmlformats.org/officeDocument/2006/relationships/image" Target="../media/image40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image" Target="../media/image52.jpeg"/><Relationship Id="rId30" Type="http://schemas.openxmlformats.org/officeDocument/2006/relationships/image" Target="../media/image55.jpeg"/><Relationship Id="rId35" Type="http://schemas.openxmlformats.org/officeDocument/2006/relationships/image" Target="../media/image60.jpeg"/><Relationship Id="rId8" Type="http://schemas.openxmlformats.org/officeDocument/2006/relationships/image" Target="../media/image42.png"/><Relationship Id="rId3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Our Sun Logo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2" b="8846"/>
          <a:stretch>
            <a:fillRect/>
          </a:stretch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234142" y="1612593"/>
            <a:ext cx="8229600" cy="1143000"/>
          </a:xfrm>
          <a:effectLst>
            <a:outerShdw blurRad="63500" dist="113592" dir="9206097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1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الجحيم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453342" y="3898593"/>
            <a:ext cx="6477000" cy="7694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ar-J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الموضوع الذي لا أفضل تعليمه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704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7D437F-4EE4-F701-183D-910A192BE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د. ريك جريفيث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مؤسسة الدراسات اللاهوتية الأردنية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47900"/>
            <a:ext cx="38862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7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876300"/>
            <a:ext cx="7848600" cy="1085850"/>
          </a:xfrm>
        </p:spPr>
        <p:txBody>
          <a:bodyPr/>
          <a:lstStyle/>
          <a:p>
            <a:pPr eaLnBrk="1" hangingPunct="1"/>
            <a:r>
              <a:rPr lang="ar-JO" sz="80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الإبادة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419600" y="2667000"/>
            <a:ext cx="4343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هي؟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الحجج المذكورة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الدحض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30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8610600" cy="1695450"/>
          </a:xfrm>
        </p:spPr>
        <p:txBody>
          <a:bodyPr/>
          <a:lstStyle/>
          <a:p>
            <a:pPr eaLnBrk="1" hangingPunct="1"/>
            <a:r>
              <a:rPr lang="ar-JO" sz="80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الشمولية</a:t>
            </a: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00263"/>
            <a:ext cx="3462338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4419600" y="2667000"/>
            <a:ext cx="4343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هي: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الحجج المذكورة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الدحض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8230524" y="138113"/>
            <a:ext cx="9156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الجزء 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-1270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-76200"/>
            <a:ext cx="3635375" cy="1600200"/>
          </a:xfrm>
        </p:spPr>
        <p:txBody>
          <a:bodyPr/>
          <a:lstStyle/>
          <a:p>
            <a:r>
              <a:rPr lang="ar-JO" altLang="ja-JP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الشمولية</a:t>
            </a:r>
            <a:br>
              <a:rPr lang="ar-JO" altLang="ja-JP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altLang="ja-JP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الحالية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505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7456">
            <a:off x="66675" y="-236538"/>
            <a:ext cx="45831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3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144000" cy="2057400"/>
          </a:xfrm>
        </p:spPr>
        <p:txBody>
          <a:bodyPr/>
          <a:lstStyle/>
          <a:p>
            <a:r>
              <a:rPr lang="ar-JO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 بين 10000 عضو في كنيسة جراند رابيدز مارس هيل للكتاب المقدس غادر 3000 بعد نشر الكتاب ثم غادر بيل نفسه إلى كاليفورنيا </a:t>
            </a:r>
            <a:br>
              <a:rPr lang="ar-JO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لإدارة برنامج حواري متأثر بالإيمان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52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000250"/>
            <a:ext cx="78422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40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cs typeface="Arial" panose="020B0604020202020204" pitchFamily="34" charset="0"/>
            </a:endParaRPr>
          </a:p>
        </p:txBody>
      </p:sp>
      <p:sp>
        <p:nvSpPr>
          <p:cNvPr id="906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08625" y="457200"/>
            <a:ext cx="3635375" cy="3810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SA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panose="020B0604020202020204" pitchFamily="34" charset="0"/>
              </a:rPr>
              <a:t>رؤيا ٢٠ : ١١</a:t>
            </a:r>
            <a:br>
              <a:rPr lang="ar-SA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panose="020B0604020202020204" pitchFamily="34" charset="0"/>
              </a:rPr>
            </a:br>
            <a:b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panose="020B0604020202020204" pitchFamily="34" charset="0"/>
              </a:rPr>
            </a:br>
            <a:r>
              <a:rPr lang="ar-SA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ar-JO" altLang="ja-JP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panose="020B0604020202020204" pitchFamily="34" charset="0"/>
              </a:rPr>
              <a:t>ثم رأيت عرشاً عظيماً أبيض</a:t>
            </a:r>
            <a:endParaRPr lang="ar-SA" altLang="ja-JP" sz="3600" b="1" dirty="0">
              <a:solidFill>
                <a:schemeClr val="bg1"/>
              </a:solidFill>
              <a:latin typeface="Arial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278979" name="Picture 1" descr="Rev 20.14 Big_Throne1.247160053_st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547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438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898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 20v15 Lake Of 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758648" y="1066800"/>
            <a:ext cx="4385352" cy="20574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rtl="1" eaLnBrk="1" hangingPunct="1">
              <a:lnSpc>
                <a:spcPct val="80000"/>
              </a:lnSpc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  <a:t>بحيرة النار</a:t>
            </a:r>
            <a:br>
              <a:rPr lang="en-US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</a:br>
            <a:br>
              <a:rPr lang="en-US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</a:br>
            <a:r>
              <a:rPr lang="ar-SA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  <a:t>رؤيا ٢٠ : ١٤-١٥</a:t>
            </a:r>
            <a:endParaRPr lang="ar-SA" sz="3600" b="1" dirty="0">
              <a:solidFill>
                <a:schemeClr val="tx1"/>
              </a:solidFill>
              <a:effectLst>
                <a:glow rad="228600">
                  <a:schemeClr val="bg1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5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438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8871776-3AD6-5942-83F3-34E6F81F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12" y="3255045"/>
            <a:ext cx="5570320" cy="34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47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47900"/>
            <a:ext cx="38862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7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876300"/>
            <a:ext cx="7848600" cy="1085850"/>
          </a:xfrm>
        </p:spPr>
        <p:txBody>
          <a:bodyPr/>
          <a:lstStyle/>
          <a:p>
            <a:pPr eaLnBrk="1" hangingPunct="1"/>
            <a:r>
              <a:rPr lang="ar-JO" sz="80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الإبادة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419600" y="2667000"/>
            <a:ext cx="43434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هي؟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الحجج المذكورة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الدحض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30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467600" cy="9144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ar-JO" sz="40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مجموعات الإبادة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algn="r" rtl="1" eaLnBrk="1" hangingPunct="1"/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الأدفنتست السبتيين</a:t>
            </a:r>
          </a:p>
          <a:p>
            <a:pPr algn="r" rtl="1" eaLnBrk="1" hangingPunct="1"/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شهود يهوه</a:t>
            </a:r>
          </a:p>
          <a:p>
            <a:pPr algn="r" rtl="1" eaLnBrk="1" hangingPunct="1"/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بعض الإنجيليين ؟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9748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30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8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000"/>
            <a:ext cx="7162800" cy="685800"/>
          </a:xfrm>
          <a:solidFill>
            <a:schemeClr val="bg1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1" dirty="0">
                <a:latin typeface="Arial" panose="020B0604020202020204" pitchFamily="34" charset="0"/>
                <a:cs typeface="Arial" panose="020B0604020202020204" pitchFamily="34" charset="0"/>
              </a:rPr>
              <a:t>حجج الإبادة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28" name="Rectangle 4"/>
          <p:cNvSpPr>
            <a:spLocks noChangeArrowheads="1"/>
          </p:cNvSpPr>
          <p:nvPr/>
        </p:nvSpPr>
        <p:spPr bwMode="auto">
          <a:xfrm>
            <a:off x="304800" y="4343400"/>
            <a:ext cx="4038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marR="0" lvl="0" indent="-334963" algn="r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الدمار يدل على الإبادة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304800" y="2057400"/>
            <a:ext cx="4038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marR="0" lvl="0" indent="-334963" algn="r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الله لطيف جداً فلا يرسل الناس إلى الجحيم الأبدي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4648200" y="4343400"/>
            <a:ext cx="4038600" cy="2057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الدمار يشير إلى </a:t>
            </a:r>
          </a:p>
          <a:p>
            <a:pPr marL="334963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الموت الجسدي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4648200" y="2057400"/>
            <a:ext cx="4038600" cy="2057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الله عادل وقدوس جداً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30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629E2-E709-3CC7-64ED-9A0AFC6C48C4}"/>
              </a:ext>
            </a:extLst>
          </p:cNvPr>
          <p:cNvSpPr txBox="1"/>
          <p:nvPr/>
        </p:nvSpPr>
        <p:spPr>
          <a:xfrm rot="20102039">
            <a:off x="4467246" y="1146819"/>
            <a:ext cx="1519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82813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دحض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82813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8" grpId="0" animBg="1" autoUpdateAnimBg="0"/>
      <p:bldP spid="410629" grpId="0" animBg="1" autoUpdateAnimBg="0"/>
      <p:bldP spid="410630" grpId="0" animBg="1" autoUpdateAnimBg="0"/>
      <p:bldP spid="410631" grpId="0" animBg="1" autoUpdateAnimBg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ar-JO" sz="4000" b="1" dirty="0">
                <a:latin typeface="Arial" panose="020B0604020202020204" pitchFamily="34" charset="0"/>
                <a:cs typeface="Arial" panose="020B0604020202020204" pitchFamily="34" charset="0"/>
              </a:rPr>
              <a:t>تقرير كنيسة إنجلترا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4000" b="1" dirty="0">
                <a:latin typeface="Arial" panose="020B0604020202020204" pitchFamily="34" charset="0"/>
                <a:cs typeface="Arial" panose="020B0604020202020204" pitchFamily="34" charset="0"/>
              </a:rPr>
              <a:t>كانون ثاني 1996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1905000"/>
            <a:ext cx="8162925" cy="4191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الجحيم باعتباره اللاوجود المطلق هو الطريقة التي وضعناها بها. الشياطين الرهيبة هي خيال المخترعين وأهل العصور الوسطى</a:t>
            </a:r>
          </a:p>
          <a:p>
            <a:pPr marL="0" indent="0" algn="r" rtl="1" eaLnBrk="1" hangingPunct="1">
              <a:buNone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المطران جون تايلور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أحد مؤلفي التقرير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0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1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b="1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ماذا </a:t>
            </a:r>
            <a:r>
              <a:rPr lang="ar-JO" sz="4800" b="1" u="sng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r>
              <a:rPr lang="ar-JO" sz="4800" b="1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عتقد عنها .... </a:t>
            </a:r>
            <a:endParaRPr lang="en-US" sz="4800" b="1" dirty="0">
              <a:solidFill>
                <a:schemeClr val="bg1"/>
              </a:solidFill>
              <a:effectLst>
                <a:glow rad="1397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609600" y="228600"/>
            <a:ext cx="6324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ar-JO" sz="8800" b="1" dirty="0">
                <a:solidFill>
                  <a:schemeClr val="accent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السماء؟</a:t>
            </a:r>
            <a:endParaRPr lang="en-US" sz="8800" b="1" dirty="0">
              <a:solidFill>
                <a:schemeClr val="accent1"/>
              </a:solidFill>
              <a:effectLst>
                <a:glow rad="1397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4572000" y="4267200"/>
            <a:ext cx="4572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ar-JO" sz="115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وعن</a:t>
            </a:r>
            <a:r>
              <a:rPr lang="en-US" sz="115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115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الجحيم؟</a:t>
            </a:r>
            <a:endParaRPr lang="en-US" sz="11500" b="1" dirty="0">
              <a:solidFill>
                <a:srgbClr val="FF0000"/>
              </a:solidFill>
              <a:effectLst>
                <a:glow rad="139700">
                  <a:schemeClr val="tx1">
                    <a:alpha val="9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8305800" y="76200"/>
            <a:ext cx="704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/>
                <a:cs typeface="Arial"/>
              </a:rPr>
              <a:t>162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>
                    <a:alpha val="90000"/>
                  </a:schemeClr>
                </a:glo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4419600" y="26670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هو؟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8202304" y="138113"/>
            <a:ext cx="12283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الجزء ب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78486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المطهر</a:t>
            </a:r>
            <a:endParaRPr lang="en-US" sz="6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4376057" y="2841765"/>
            <a:ext cx="479658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600" b="1"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marL="361950" marR="0" lvl="0" indent="-36195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ليس صالحاً كفاية للذهاب إلى السماء لكنه ليس شريراً كفاية للذهاب إلى جهنم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61950" marR="0" lvl="0" indent="-36195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 مكابيين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67941" name="Picture 5" descr="purgatorio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273550" y="1153941"/>
            <a:ext cx="4940362" cy="1446550"/>
          </a:xfr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JO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الحجج المذكورة</a:t>
            </a:r>
            <a:br>
              <a:rPr lang="ar-JO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للمطهر</a:t>
            </a:r>
            <a:endParaRPr lang="en-US" b="1" kern="1200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188658" y="138113"/>
            <a:ext cx="12420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52</a:t>
            </a:r>
            <a:b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الجزء ب</a:t>
            </a:r>
          </a:p>
        </p:txBody>
      </p:sp>
    </p:spTree>
    <p:extLst>
      <p:ext uri="{BB962C8B-B14F-4D97-AF65-F5344CB8AC3E}">
        <p14:creationId xmlns:p14="http://schemas.microsoft.com/office/powerpoint/2010/main" val="19311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4361544" y="2667000"/>
            <a:ext cx="4800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marR="0" lvl="0" indent="-36195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الخلاص بالأعمال</a:t>
            </a:r>
          </a:p>
          <a:p>
            <a:pPr marL="361950" marR="0" lvl="0" indent="-36195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سفر أبوكريفي</a:t>
            </a:r>
          </a:p>
          <a:p>
            <a:pPr marL="361950" marR="0" lvl="0" indent="-361950" algn="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 يوجد فرصة ثانية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62400" y="648325"/>
            <a:ext cx="5410200" cy="1446550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ar-JO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دحض فكرة</a:t>
            </a:r>
            <a:br>
              <a:rPr lang="ar-JO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المطهر</a:t>
            </a:r>
            <a:endParaRPr lang="en-US" b="1" kern="1200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69990" name="Picture 8" descr="virgen-pu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243248" y="138113"/>
            <a:ext cx="1187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52</a:t>
            </a:r>
            <a:b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الجزء ب</a:t>
            </a:r>
          </a:p>
        </p:txBody>
      </p:sp>
    </p:spTree>
    <p:extLst>
      <p:ext uri="{BB962C8B-B14F-4D97-AF65-F5344CB8AC3E}">
        <p14:creationId xmlns:p14="http://schemas.microsoft.com/office/powerpoint/2010/main" val="271162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8E8C1EB-2597-D240-B28B-7A94136E5FCA}"/>
              </a:ext>
            </a:extLst>
          </p:cNvPr>
          <p:cNvGrpSpPr/>
          <p:nvPr/>
        </p:nvGrpSpPr>
        <p:grpSpPr>
          <a:xfrm>
            <a:off x="0" y="152400"/>
            <a:ext cx="9144000" cy="6629400"/>
            <a:chOff x="0" y="152400"/>
            <a:chExt cx="9144000" cy="6629400"/>
          </a:xfrm>
        </p:grpSpPr>
        <p:pic>
          <p:nvPicPr>
            <p:cNvPr id="172033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84" t="3061" r="3365" b="8163"/>
            <a:stretch>
              <a:fillRect/>
            </a:stretch>
          </p:blipFill>
          <p:spPr bwMode="auto">
            <a:xfrm>
              <a:off x="0" y="152400"/>
              <a:ext cx="9144000" cy="662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Speech Bubble: Oval 2">
              <a:extLst>
                <a:ext uri="{FF2B5EF4-FFF2-40B4-BE49-F238E27FC236}">
                  <a16:creationId xmlns:a16="http://schemas.microsoft.com/office/drawing/2014/main" id="{E8A2662B-74A3-FB4C-9D21-80BB0BD165A3}"/>
                </a:ext>
              </a:extLst>
            </p:cNvPr>
            <p:cNvSpPr/>
            <p:nvPr/>
          </p:nvSpPr>
          <p:spPr bwMode="auto">
            <a:xfrm>
              <a:off x="314632" y="920582"/>
              <a:ext cx="5715000" cy="1906192"/>
            </a:xfrm>
            <a:prstGeom prst="wedgeEllipseCallout">
              <a:avLst>
                <a:gd name="adj1" fmla="val 21951"/>
                <a:gd name="adj2" fmla="val 74379"/>
              </a:avLst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0535A0-6117-134E-953F-4B0B6299EF76}"/>
                </a:ext>
              </a:extLst>
            </p:cNvPr>
            <p:cNvSpPr/>
            <p:nvPr/>
          </p:nvSpPr>
          <p:spPr bwMode="auto">
            <a:xfrm rot="20255477">
              <a:off x="6816395" y="1770483"/>
              <a:ext cx="1334669" cy="4458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5105400"/>
            <a:ext cx="5105400" cy="1524000"/>
          </a:xfrm>
        </p:spPr>
        <p:txBody>
          <a:bodyPr/>
          <a:lstStyle/>
          <a:p>
            <a:pPr eaLnBrk="1" hangingPunct="1"/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المطهر؟</a:t>
            </a:r>
            <a:b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 الإبادة؟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545A00-BE97-7649-91AD-CBE16E7E6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63" y="1066363"/>
            <a:ext cx="5105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ar-JO" sz="3200" b="1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على الأقل لست مضطراً للذهاب                   إلى العمل غداً</a:t>
            </a:r>
            <a:r>
              <a:rPr lang="en-US" sz="3200" b="1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88CB859-E8EB-2D48-9D8E-E37A2F39F96D}"/>
              </a:ext>
            </a:extLst>
          </p:cNvPr>
          <p:cNvSpPr txBox="1">
            <a:spLocks noChangeArrowheads="1"/>
          </p:cNvSpPr>
          <p:nvPr/>
        </p:nvSpPr>
        <p:spPr bwMode="auto">
          <a:xfrm rot="20473914">
            <a:off x="6564161" y="1344836"/>
            <a:ext cx="1928601" cy="121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ar-JO" sz="1600" b="1" kern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المذبح</a:t>
            </a:r>
            <a:endParaRPr lang="en-US" sz="1600" b="1" kern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E4305F8-B3F2-E342-BA3C-30805F599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4" y="87780"/>
            <a:ext cx="4622366" cy="8261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ar-JO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الجحيم هو ...</a:t>
            </a:r>
            <a:endParaRPr lang="en-US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33426"/>
            <a:ext cx="8610600" cy="16954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لماذا ندرس ونعلّم عن الجحيم؟</a:t>
            </a:r>
            <a:endParaRPr lang="en-US" sz="6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896B586-2E3C-2047-B28F-7C83B7541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650" y="0"/>
            <a:ext cx="704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7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382137" y="76200"/>
            <a:ext cx="9526137" cy="1066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هو الفرق؟</a:t>
            </a:r>
            <a:endParaRPr lang="en-US" sz="6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9061" name="Rectangle 5"/>
          <p:cNvSpPr>
            <a:spLocks noChangeArrowheads="1"/>
          </p:cNvSpPr>
          <p:nvPr/>
        </p:nvSpPr>
        <p:spPr bwMode="auto">
          <a:xfrm>
            <a:off x="266700" y="1219200"/>
            <a:ext cx="3657600" cy="838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النعمة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29062" name="Rectangle 6"/>
          <p:cNvSpPr>
            <a:spLocks noChangeArrowheads="1"/>
          </p:cNvSpPr>
          <p:nvPr/>
        </p:nvSpPr>
        <p:spPr bwMode="auto">
          <a:xfrm>
            <a:off x="4953000" y="1219200"/>
            <a:ext cx="3657600" cy="838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الرحمة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228600" y="2362200"/>
            <a:ext cx="3733800" cy="3962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... الله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يعطينا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نستحقه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29064" name="Rectangle 8"/>
          <p:cNvSpPr>
            <a:spLocks noChangeArrowheads="1"/>
          </p:cNvSpPr>
          <p:nvPr/>
        </p:nvSpPr>
        <p:spPr bwMode="auto">
          <a:xfrm>
            <a:off x="4495800" y="2286000"/>
            <a:ext cx="4572000" cy="3962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... الله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 يعطينا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نستحقه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بالفعل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079476" y="138113"/>
            <a:ext cx="1174546" cy="83099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155ح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الجزء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949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9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9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9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9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29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9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9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2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2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3" grpId="0" build="p" autoUpdateAnimBg="0"/>
      <p:bldP spid="429064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610600" cy="16954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أين الجحيم؟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610600" cy="1695450"/>
          </a:xfrm>
        </p:spPr>
        <p:txBody>
          <a:bodyPr/>
          <a:lstStyle/>
          <a:p>
            <a:pPr eaLnBrk="1" hangingPunct="1"/>
            <a:r>
              <a:rPr lang="en-US" sz="88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Gates of Hell</a:t>
            </a:r>
            <a:endParaRPr lang="en-US" sz="6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8382000" y="138113"/>
            <a:ext cx="704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solidFill>
                  <a:schemeClr val="bg1"/>
                </a:solidFill>
                <a:latin typeface="Times New Roman" charset="0"/>
              </a:rPr>
              <a:t>171</a:t>
            </a:r>
            <a:endParaRPr lang="en-US" b="1" dirty="0">
              <a:solidFill>
                <a:schemeClr val="bg1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4" descr="HellAgon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450"/>
          <a:stretch>
            <a:fillRect/>
          </a:stretch>
        </p:blipFill>
        <p:spPr bwMode="auto">
          <a:xfrm>
            <a:off x="457200" y="0"/>
            <a:ext cx="68516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3200400" cy="1524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ar-JO" sz="32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عودة الجحيم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4950" y="3401322"/>
            <a:ext cx="6629400" cy="3352800"/>
          </a:xfrm>
          <a:solidFill>
            <a:srgbClr val="FF0000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rtl="1" eaLnBrk="1" hangingPunct="1">
              <a:lnSpc>
                <a:spcPct val="90000"/>
              </a:lnSpc>
              <a:defRPr/>
            </a:pPr>
            <a:r>
              <a:rPr lang="ar-J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وقال جي بي مورلاند أستاذ الفلسفة بجامعة بيولا والمؤلف المشارك لكتاب الخلود: الجانب الآخر من الموت: إنه موجود ولكنه ليس مكاناً. إنه مثل الأرقام. إنها حقيقية لكن لا أحد يعرف مكانها.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276" name="Text Box 5"/>
          <p:cNvSpPr txBox="1">
            <a:spLocks noChangeArrowheads="1"/>
          </p:cNvSpPr>
          <p:nvPr/>
        </p:nvSpPr>
        <p:spPr bwMode="auto">
          <a:xfrm>
            <a:off x="5791200" y="163513"/>
            <a:ext cx="316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Monday January 24, 1994 THE 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990600"/>
          </a:xfrm>
          <a:solidFill>
            <a:srgbClr val="0000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5400" b="0" dirty="0">
                <a:latin typeface="Arial" panose="020B0604020202020204" pitchFamily="34" charset="0"/>
                <a:cs typeface="Arial" panose="020B0604020202020204" pitchFamily="34" charset="0"/>
              </a:rPr>
              <a:t>كيف يبدو الجحيم؟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382000" y="136525"/>
            <a:ext cx="704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171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0" y="1462088"/>
            <a:ext cx="9144000" cy="477053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rtl="1">
              <a:buFontTx/>
              <a:buChar char="•"/>
              <a:defRPr/>
            </a:pPr>
            <a:r>
              <a:rPr lang="ar-JO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أبدي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</a:rPr>
              <a:t> (مت 25: 46، 2 تس 1: 8-9، 1 كو 1: 18، 4: 3، عب 2: 3)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US" sz="2800" b="1" dirty="0"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algn="r" rtl="1">
              <a:buFontTx/>
              <a:buChar char="•"/>
              <a:defRPr/>
            </a:pPr>
            <a:r>
              <a:rPr lang="ar-JO" sz="2800" b="1" u="sng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ألم أبدي بسبب الدود </a:t>
            </a:r>
            <a:r>
              <a:rPr lang="ar-JO" sz="2800" b="1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(مر 9: 47-48)</a:t>
            </a:r>
            <a:endParaRPr lang="en-US" sz="2800" b="1" dirty="0"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US" sz="2800" b="1" dirty="0"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 algn="r" rtl="1">
              <a:buFontTx/>
              <a:buChar char="•"/>
              <a:defRPr/>
            </a:pPr>
            <a:r>
              <a:rPr lang="ar-JO" sz="2800" b="1" u="sng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انفصال أبدي عن حضور الله </a:t>
            </a:r>
            <a:r>
              <a:rPr lang="ar-JO" sz="2800" b="1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(2 تس 1: 9)</a:t>
            </a:r>
            <a:endParaRPr lang="en-US" sz="2800" b="1" dirty="0"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Tx/>
              <a:buChar char="•"/>
              <a:defRPr/>
            </a:pPr>
            <a:r>
              <a:rPr lang="ar-JO" sz="2800" b="1" u="sng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ظلمة خارجية </a:t>
            </a:r>
            <a:r>
              <a:rPr lang="ar-JO" sz="2800" b="1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(مت 8: 12، 25: 30، 2 بط 2: 17، يه 13، أنظر       1 أخنوخ 102: 8، مز 14: 9)</a:t>
            </a:r>
            <a:endParaRPr lang="en-US" sz="2800" b="1" dirty="0"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  <a:p>
            <a:pPr>
              <a:buFontTx/>
              <a:buChar char="•"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buFontTx/>
              <a:buChar char="•"/>
              <a:defRPr/>
            </a:pPr>
            <a:r>
              <a:rPr lang="ar-JO" sz="2800" b="1" u="sng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نار لا تطفأ </a:t>
            </a:r>
            <a:r>
              <a:rPr lang="ar-JO" sz="2800" b="1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(مت 5: 22، 18: 8-9، 25: 41، مر 9: 47-48، لو 16: 24، يع 3: 6، يه 7، رؤ 20: 14-15، أنظر خر 3: 1-6، أقوال سابيليوس 4: 40-44) </a:t>
            </a:r>
            <a:endParaRPr lang="en-US" sz="2800" b="1" dirty="0">
              <a:latin typeface="Arial" panose="020B0604020202020204" pitchFamily="34" charset="0"/>
              <a:ea typeface="Osaka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Sermon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099" name="Picture 4" descr="HellSerm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6" t="55901" r="17683" b="37"/>
          <a:stretch>
            <a:fillRect/>
          </a:stretch>
        </p:blipFill>
        <p:spPr bwMode="auto">
          <a:xfrm rot="10800000">
            <a:off x="0" y="107950"/>
            <a:ext cx="88392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Box 6"/>
          <p:cNvSpPr txBox="1">
            <a:spLocks noChangeArrowheads="1"/>
          </p:cNvSpPr>
          <p:nvPr/>
        </p:nvSpPr>
        <p:spPr bwMode="auto">
          <a:xfrm>
            <a:off x="2667000" y="1916113"/>
            <a:ext cx="1752600" cy="369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THERMOSTAT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102" name="TextBox 1"/>
          <p:cNvSpPr txBox="1">
            <a:spLocks noChangeArrowheads="1"/>
          </p:cNvSpPr>
          <p:nvPr/>
        </p:nvSpPr>
        <p:spPr bwMode="auto">
          <a:xfrm>
            <a:off x="533400" y="4876800"/>
            <a:ext cx="9906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العظة: </a:t>
            </a:r>
          </a:p>
          <a:p>
            <a:pPr algn="ctr"/>
            <a:r>
              <a:rPr lang="ar-JO" sz="1400" b="1" dirty="0">
                <a:latin typeface="Arial" panose="020B0604020202020204" pitchFamily="34" charset="0"/>
                <a:cs typeface="Arial" panose="020B0604020202020204" pitchFamily="34" charset="0"/>
              </a:rPr>
              <a:t>الجحيم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56C0B-51BE-8843-B52A-3D32F9DBC0D2}"/>
              </a:ext>
            </a:extLst>
          </p:cNvPr>
          <p:cNvSpPr txBox="1"/>
          <p:nvPr/>
        </p:nvSpPr>
        <p:spPr>
          <a:xfrm>
            <a:off x="2514600" y="1916668"/>
            <a:ext cx="1981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ar-JO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منظم الحرارة</a:t>
            </a:r>
            <a:endParaRPr lang="en-SG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0000">
                  <a:alpha val="51999"/>
                </a:srgbClr>
              </a:gs>
              <a:gs pos="100000">
                <a:schemeClr val="bg1">
                  <a:alpha val="46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4" descr="HellClassicalVie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8" t="19553" r="30646" b="455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286000" cy="9906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نظرة كلاسيكية عن الجحيم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8153400" cy="1695450"/>
          </a:xfrm>
        </p:spPr>
        <p:txBody>
          <a:bodyPr/>
          <a:lstStyle/>
          <a:p>
            <a:pPr eaLnBrk="1" hangingPunct="1"/>
            <a:r>
              <a:rPr lang="ar-JO" sz="8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 يوجد             مدير هناك</a:t>
            </a:r>
            <a:endParaRPr lang="en-US" sz="6000" b="1" dirty="0">
              <a:solidFill>
                <a:srgbClr val="CC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7239000" y="473075"/>
            <a:ext cx="1749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ar-J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ar-J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النقطة ت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9550"/>
            <a:ext cx="7391400" cy="1695450"/>
          </a:xfrm>
        </p:spPr>
        <p:txBody>
          <a:bodyPr/>
          <a:lstStyle/>
          <a:p>
            <a:pPr eaLnBrk="1" hangingPunct="1"/>
            <a:r>
              <a:rPr lang="ar-JO" sz="6600" b="1" dirty="0">
                <a:solidFill>
                  <a:srgbClr val="FF8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نار حرفية                  أم مجازية؟</a:t>
            </a:r>
            <a:endParaRPr lang="en-US" sz="6000" b="1" dirty="0">
              <a:solidFill>
                <a:srgbClr val="FF8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7239000" y="138113"/>
            <a:ext cx="1749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ar-J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ar-J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النقطة ج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028" descr="HellSmokingorN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5" t="1425" r="13710" b="58209"/>
          <a:stretch>
            <a:fillRect/>
          </a:stretch>
        </p:blipFill>
        <p:spPr bwMode="auto">
          <a:xfrm rot="-76197">
            <a:off x="450850" y="-63500"/>
            <a:ext cx="73152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8458200" cy="914400"/>
          </a:xfrm>
          <a:solidFill>
            <a:srgbClr val="FF00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ar-JO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درجات العقاب في الجحيم؟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485" name="Text Box 1029"/>
          <p:cNvSpPr txBox="1">
            <a:spLocks noChangeArrowheads="1"/>
          </p:cNvSpPr>
          <p:nvPr/>
        </p:nvSpPr>
        <p:spPr bwMode="auto">
          <a:xfrm>
            <a:off x="7239000" y="92075"/>
            <a:ext cx="1749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ar-J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       النقطة ح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6324600"/>
            <a:ext cx="82296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مدخن أم غير مدخن؟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Sea of Gali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9906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منطقة المدينة الثلاثية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316" name="Line 4"/>
          <p:cNvSpPr>
            <a:spLocks noChangeShapeType="1"/>
          </p:cNvSpPr>
          <p:nvPr/>
        </p:nvSpPr>
        <p:spPr bwMode="auto">
          <a:xfrm>
            <a:off x="4267200" y="990600"/>
            <a:ext cx="2438400" cy="533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9318" name="Text Box 6" descr="j0149014"/>
          <p:cNvSpPr txBox="1">
            <a:spLocks noChangeArrowheads="1"/>
          </p:cNvSpPr>
          <p:nvPr/>
        </p:nvSpPr>
        <p:spPr bwMode="auto">
          <a:xfrm>
            <a:off x="76200" y="3124200"/>
            <a:ext cx="8915400" cy="3170099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ar-JO" sz="2000" b="1" dirty="0"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حينئذ ابتدأ يوبخ المدن التي صنعت فيها أكثر قواته لأنها لم تتب:</a:t>
            </a:r>
          </a:p>
          <a:p>
            <a:pPr algn="r">
              <a:defRPr/>
            </a:pPr>
            <a:endParaRPr lang="ar-JO" sz="2000" b="1" dirty="0">
              <a:effectLst>
                <a:glow rad="2286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ar-JO" sz="2000" b="1" dirty="0"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ويل لك يا كورزين ويل لك يا بيت صيدا</a:t>
            </a:r>
          </a:p>
          <a:p>
            <a:pPr algn="r">
              <a:defRPr/>
            </a:pPr>
            <a:r>
              <a:rPr lang="ar-JO" sz="2000" b="1" dirty="0"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لأنه لو صنعت في صور وصيداء القوات المصنوعة فيكما، لتابتا قديما في المسوح والرماد.</a:t>
            </a:r>
          </a:p>
          <a:p>
            <a:pPr algn="r">
              <a:defRPr/>
            </a:pPr>
            <a:r>
              <a:rPr lang="ar-JO" sz="2000" b="1" dirty="0"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ولكن أقول لكم: إن صور وصيداء تكون لهما حالة أكثر احتمالا يوم الدين مما لكما.</a:t>
            </a:r>
          </a:p>
          <a:p>
            <a:pPr algn="r">
              <a:defRPr/>
            </a:pPr>
            <a:endParaRPr lang="ar-JO" sz="2000" b="1" dirty="0">
              <a:effectLst>
                <a:glow rad="2286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ar-JO" sz="2000" b="1" dirty="0"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وأنت يا كفرناحوم المرتفعة إلى السماء ... إن أرض سدوم تكون لها حالة أكثر احتمالا يوم الدين مما لك».</a:t>
            </a:r>
          </a:p>
          <a:p>
            <a:pPr>
              <a:defRPr/>
            </a:pPr>
            <a:endParaRPr lang="ar-JO" sz="2000" b="1" dirty="0">
              <a:effectLst>
                <a:glow rad="2286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000" b="1" dirty="0">
              <a:effectLst>
                <a:glow rad="2286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ar-JO" sz="2000" b="1" dirty="0">
                <a:effectLst>
                  <a:glow rad="2286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11: 20-24</a:t>
            </a:r>
            <a:endParaRPr lang="en-US" sz="2000" b="1" dirty="0">
              <a:effectLst>
                <a:glow rad="2286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319" name="Text Box 7"/>
          <p:cNvSpPr txBox="1">
            <a:spLocks noChangeArrowheads="1"/>
          </p:cNvSpPr>
          <p:nvPr/>
        </p:nvSpPr>
        <p:spPr bwMode="auto">
          <a:xfrm>
            <a:off x="7239000" y="92075"/>
            <a:ext cx="1749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ar-J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      النقطة ح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6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3360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أسوأ الأشياء في الجحيم هي الذكرى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239000" y="92075"/>
            <a:ext cx="1749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ar-J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ar-JO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النقطة ذ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82051"/>
              </p:ext>
            </p:extLst>
          </p:nvPr>
        </p:nvGraphicFramePr>
        <p:xfrm>
          <a:off x="1752600" y="4876800"/>
          <a:ext cx="19605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323810" imgH="5038095" progId="MSPhotoEd.3">
                  <p:embed/>
                </p:oleObj>
              </mc:Choice>
              <mc:Fallback>
                <p:oleObj name="Photo Editor Photo" r:id="rId3" imgW="3323810" imgH="50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655" b="25652"/>
                      <a:stretch>
                        <a:fillRect/>
                      </a:stretch>
                    </p:blipFill>
                    <p:spPr bwMode="auto">
                      <a:xfrm>
                        <a:off x="1752600" y="4876800"/>
                        <a:ext cx="1960563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5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07669"/>
              </p:ext>
            </p:extLst>
          </p:nvPr>
        </p:nvGraphicFramePr>
        <p:xfrm>
          <a:off x="3657600" y="5656263"/>
          <a:ext cx="15240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3753374" imgH="4352381" progId="MSPhotoEd.3">
                  <p:embed/>
                </p:oleObj>
              </mc:Choice>
              <mc:Fallback>
                <p:oleObj name="Photo Editor Photo" r:id="rId5" imgW="3753374" imgH="435238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951" t="34532" r="29268" b="32300"/>
                      <a:stretch>
                        <a:fillRect/>
                      </a:stretch>
                    </p:blipFill>
                    <p:spPr bwMode="auto">
                      <a:xfrm>
                        <a:off x="3657600" y="5656263"/>
                        <a:ext cx="15240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187234"/>
              </p:ext>
            </p:extLst>
          </p:nvPr>
        </p:nvGraphicFramePr>
        <p:xfrm>
          <a:off x="4343400" y="0"/>
          <a:ext cx="2895600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4847619" imgH="3200000" progId="MSPhotoEd.3">
                  <p:embed/>
                </p:oleObj>
              </mc:Choice>
              <mc:Fallback>
                <p:oleObj name="Photo Editor Photo" r:id="rId7" imgW="4847619" imgH="32000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166" t="22188" r="37500" b="15410"/>
                      <a:stretch>
                        <a:fillRect/>
                      </a:stretch>
                    </p:blipFill>
                    <p:spPr bwMode="auto">
                      <a:xfrm>
                        <a:off x="4343400" y="0"/>
                        <a:ext cx="2895600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104836"/>
              </p:ext>
            </p:extLst>
          </p:nvPr>
        </p:nvGraphicFramePr>
        <p:xfrm>
          <a:off x="0" y="1066800"/>
          <a:ext cx="2209800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6095238" imgH="4105848" progId="MSPhotoEd.3">
                  <p:embed/>
                </p:oleObj>
              </mc:Choice>
              <mc:Fallback>
                <p:oleObj name="Photo Editor Photo" r:id="rId9" imgW="6095238" imgH="4105848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000" t="7309" r="43333" b="42078"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2209800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247041"/>
              </p:ext>
            </p:extLst>
          </p:nvPr>
        </p:nvGraphicFramePr>
        <p:xfrm>
          <a:off x="7388225" y="0"/>
          <a:ext cx="1755775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3038095" imgH="4571429" progId="MSPhotoEd.3">
                  <p:embed/>
                </p:oleObj>
              </mc:Choice>
              <mc:Fallback>
                <p:oleObj name="Photo Editor Photo" r:id="rId11" imgW="3038095" imgH="457142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652" t="8333" b="35690"/>
                      <a:stretch>
                        <a:fillRect/>
                      </a:stretch>
                    </p:blipFill>
                    <p:spPr bwMode="auto">
                      <a:xfrm>
                        <a:off x="7388225" y="0"/>
                        <a:ext cx="1755775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994547"/>
              </p:ext>
            </p:extLst>
          </p:nvPr>
        </p:nvGraphicFramePr>
        <p:xfrm>
          <a:off x="533400" y="2743200"/>
          <a:ext cx="2057400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3019048" imgH="4571429" progId="MSPhotoEd.3">
                  <p:embed/>
                </p:oleObj>
              </mc:Choice>
              <mc:Fallback>
                <p:oleObj name="Photo Editor Photo" r:id="rId13" imgW="3019048" imgH="457142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254" t="8333" r="13625" b="41801"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2057400" cy="201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018492"/>
              </p:ext>
            </p:extLst>
          </p:nvPr>
        </p:nvGraphicFramePr>
        <p:xfrm>
          <a:off x="7248525" y="3352800"/>
          <a:ext cx="1895475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5" imgW="4600000" imgH="4571429" progId="MSPhotoEd.3">
                  <p:embed/>
                </p:oleObj>
              </mc:Choice>
              <mc:Fallback>
                <p:oleObj name="Photo Editor Photo" r:id="rId15" imgW="4600000" imgH="45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577" t="8333" r="10547" b="15384"/>
                      <a:stretch>
                        <a:fillRect/>
                      </a:stretch>
                    </p:blipFill>
                    <p:spPr bwMode="auto">
                      <a:xfrm>
                        <a:off x="7248525" y="3352800"/>
                        <a:ext cx="1895475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21131"/>
              </p:ext>
            </p:extLst>
          </p:nvPr>
        </p:nvGraphicFramePr>
        <p:xfrm>
          <a:off x="7467600" y="1981200"/>
          <a:ext cx="1676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7" imgW="4533333" imgH="4571429" progId="MSPhotoEd.3">
                  <p:embed/>
                </p:oleObj>
              </mc:Choice>
              <mc:Fallback>
                <p:oleObj name="Photo Editor Photo" r:id="rId17" imgW="4533333" imgH="4571429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239" t="20753" r="52380" b="47142"/>
                      <a:stretch>
                        <a:fillRect/>
                      </a:stretch>
                    </p:blipFill>
                    <p:spPr bwMode="auto">
                      <a:xfrm>
                        <a:off x="7467600" y="1981200"/>
                        <a:ext cx="16764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1482"/>
              </p:ext>
            </p:extLst>
          </p:nvPr>
        </p:nvGraphicFramePr>
        <p:xfrm>
          <a:off x="5257800" y="5795963"/>
          <a:ext cx="1905000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9" imgW="4971429" imgH="3258005" progId="MSPhotoEd.3">
                  <p:embed/>
                </p:oleObj>
              </mc:Choice>
              <mc:Fallback>
                <p:oleObj name="Photo Editor Photo" r:id="rId19" imgW="4971429" imgH="325800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912"/>
                      <a:stretch>
                        <a:fillRect/>
                      </a:stretch>
                    </p:blipFill>
                    <p:spPr bwMode="auto">
                      <a:xfrm>
                        <a:off x="5257800" y="5795963"/>
                        <a:ext cx="1905000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338599"/>
              </p:ext>
            </p:extLst>
          </p:nvPr>
        </p:nvGraphicFramePr>
        <p:xfrm>
          <a:off x="0" y="0"/>
          <a:ext cx="4267200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1" imgW="4105848" imgH="4172532" progId="MSPhotoEd.3">
                  <p:embed/>
                </p:oleObj>
              </mc:Choice>
              <mc:Fallback>
                <p:oleObj name="Photo Editor Photo" r:id="rId21" imgW="4105848" imgH="417253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546" b="51045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267200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514162"/>
              </p:ext>
            </p:extLst>
          </p:nvPr>
        </p:nvGraphicFramePr>
        <p:xfrm>
          <a:off x="0" y="4114800"/>
          <a:ext cx="167640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3" imgW="4544059" imgH="4571429" progId="MSPhotoEd.3">
                  <p:embed/>
                </p:oleObj>
              </mc:Choice>
              <mc:Fallback>
                <p:oleObj name="Photo Editor Photo" r:id="rId23" imgW="4544059" imgH="4571429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362" t="6747" r="41670" b="46017"/>
                      <a:stretch>
                        <a:fillRect/>
                      </a:stretch>
                    </p:blipFill>
                    <p:spPr bwMode="auto">
                      <a:xfrm>
                        <a:off x="0" y="4114800"/>
                        <a:ext cx="1676400" cy="156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35230"/>
              </p:ext>
            </p:extLst>
          </p:nvPr>
        </p:nvGraphicFramePr>
        <p:xfrm>
          <a:off x="0" y="5486400"/>
          <a:ext cx="19050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5" imgW="4552381" imgH="4571429" progId="MSPhotoEd.3">
                  <p:embed/>
                </p:oleObj>
              </mc:Choice>
              <mc:Fallback>
                <p:oleObj name="Photo Editor Photo" r:id="rId25" imgW="4552381" imgH="45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728" t="37428" r="31819" b="29976"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9050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2207" name="Group 15"/>
          <p:cNvGrpSpPr>
            <a:grpSpLocks/>
          </p:cNvGrpSpPr>
          <p:nvPr/>
        </p:nvGrpSpPr>
        <p:grpSpPr bwMode="auto">
          <a:xfrm>
            <a:off x="4098925" y="4648200"/>
            <a:ext cx="946150" cy="1295400"/>
            <a:chOff x="1392" y="3216"/>
            <a:chExt cx="980" cy="1104"/>
          </a:xfrm>
        </p:grpSpPr>
        <p:pic>
          <p:nvPicPr>
            <p:cNvPr id="198705" name="Picture 16" descr="Disciples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09" name="Rectangle 17"/>
            <p:cNvSpPr>
              <a:spLocks noChangeArrowheads="1"/>
            </p:cNvSpPr>
            <p:nvPr/>
          </p:nvSpPr>
          <p:spPr bwMode="auto">
            <a:xfrm>
              <a:off x="1392" y="4032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متى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10" name="Group 18"/>
          <p:cNvGrpSpPr>
            <a:grpSpLocks/>
          </p:cNvGrpSpPr>
          <p:nvPr/>
        </p:nvGrpSpPr>
        <p:grpSpPr bwMode="auto">
          <a:xfrm>
            <a:off x="5867400" y="2647950"/>
            <a:ext cx="927100" cy="1238250"/>
            <a:chOff x="4656" y="2256"/>
            <a:chExt cx="960" cy="1056"/>
          </a:xfrm>
        </p:grpSpPr>
        <p:pic>
          <p:nvPicPr>
            <p:cNvPr id="198703" name="Picture 19" descr="Disciples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25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2" name="Rectangle 20"/>
            <p:cNvSpPr>
              <a:spLocks noChangeArrowheads="1"/>
            </p:cNvSpPr>
            <p:nvPr/>
          </p:nvSpPr>
          <p:spPr bwMode="auto">
            <a:xfrm>
              <a:off x="4704" y="302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أندراوس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13" name="Group 21"/>
          <p:cNvGrpSpPr>
            <a:grpSpLocks/>
          </p:cNvGrpSpPr>
          <p:nvPr/>
        </p:nvGrpSpPr>
        <p:grpSpPr bwMode="auto">
          <a:xfrm>
            <a:off x="5164138" y="1828800"/>
            <a:ext cx="927100" cy="1295400"/>
            <a:chOff x="3504" y="912"/>
            <a:chExt cx="960" cy="1104"/>
          </a:xfrm>
        </p:grpSpPr>
        <p:pic>
          <p:nvPicPr>
            <p:cNvPr id="198701" name="Picture 22" descr="High Priest000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912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5" name="Rectangle 23"/>
            <p:cNvSpPr>
              <a:spLocks noChangeArrowheads="1"/>
            </p:cNvSpPr>
            <p:nvPr/>
          </p:nvSpPr>
          <p:spPr bwMode="auto">
            <a:xfrm>
              <a:off x="3552" y="172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يوحنا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16" name="Group 24"/>
          <p:cNvGrpSpPr>
            <a:grpSpLocks/>
          </p:cNvGrpSpPr>
          <p:nvPr/>
        </p:nvGrpSpPr>
        <p:grpSpPr bwMode="auto">
          <a:xfrm>
            <a:off x="3187700" y="4572000"/>
            <a:ext cx="927100" cy="1295400"/>
            <a:chOff x="1056" y="2304"/>
            <a:chExt cx="960" cy="1104"/>
          </a:xfrm>
        </p:grpSpPr>
        <p:pic>
          <p:nvPicPr>
            <p:cNvPr id="198699" name="Picture 25" descr="High Priest0004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304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8" name="Rectangle 26"/>
            <p:cNvSpPr>
              <a:spLocks noChangeArrowheads="1"/>
            </p:cNvSpPr>
            <p:nvPr/>
          </p:nvSpPr>
          <p:spPr bwMode="auto">
            <a:xfrm>
              <a:off x="1104" y="3120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توما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19" name="Group 27"/>
          <p:cNvGrpSpPr>
            <a:grpSpLocks/>
          </p:cNvGrpSpPr>
          <p:nvPr/>
        </p:nvGrpSpPr>
        <p:grpSpPr bwMode="auto">
          <a:xfrm>
            <a:off x="2574925" y="3657600"/>
            <a:ext cx="1158875" cy="1238250"/>
            <a:chOff x="96" y="1872"/>
            <a:chExt cx="1200" cy="1056"/>
          </a:xfrm>
        </p:grpSpPr>
        <p:pic>
          <p:nvPicPr>
            <p:cNvPr id="198697" name="Picture 28" descr="High Priest0005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872"/>
              <a:ext cx="9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1" name="Rectangle 29"/>
            <p:cNvSpPr>
              <a:spLocks noChangeArrowheads="1"/>
            </p:cNvSpPr>
            <p:nvPr/>
          </p:nvSpPr>
          <p:spPr bwMode="auto">
            <a:xfrm>
              <a:off x="96" y="2640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برثلماوسي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22" name="Group 30"/>
          <p:cNvGrpSpPr>
            <a:grpSpLocks/>
          </p:cNvGrpSpPr>
          <p:nvPr/>
        </p:nvGrpSpPr>
        <p:grpSpPr bwMode="auto">
          <a:xfrm>
            <a:off x="5791200" y="4648200"/>
            <a:ext cx="973138" cy="1295400"/>
            <a:chOff x="2496" y="2496"/>
            <a:chExt cx="1008" cy="1104"/>
          </a:xfrm>
        </p:grpSpPr>
        <p:pic>
          <p:nvPicPr>
            <p:cNvPr id="198695" name="Picture 31" descr="Disciples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9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4" name="Rectangle 32"/>
            <p:cNvSpPr>
              <a:spLocks noChangeArrowheads="1"/>
            </p:cNvSpPr>
            <p:nvPr/>
          </p:nvSpPr>
          <p:spPr bwMode="auto">
            <a:xfrm>
              <a:off x="2591" y="3312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فيلبس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25" name="Group 33"/>
          <p:cNvGrpSpPr>
            <a:grpSpLocks/>
          </p:cNvGrpSpPr>
          <p:nvPr/>
        </p:nvGrpSpPr>
        <p:grpSpPr bwMode="auto">
          <a:xfrm>
            <a:off x="3352800" y="1828800"/>
            <a:ext cx="927100" cy="1295400"/>
            <a:chOff x="1824" y="1776"/>
            <a:chExt cx="960" cy="1104"/>
          </a:xfrm>
        </p:grpSpPr>
        <p:pic>
          <p:nvPicPr>
            <p:cNvPr id="198693" name="Picture 34" descr="High Priest0005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77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7" name="Rectangle 35"/>
            <p:cNvSpPr>
              <a:spLocks noChangeArrowheads="1"/>
            </p:cNvSpPr>
            <p:nvPr/>
          </p:nvSpPr>
          <p:spPr bwMode="auto">
            <a:xfrm>
              <a:off x="1824" y="259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تداوس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28" name="Group 36"/>
          <p:cNvGrpSpPr>
            <a:grpSpLocks/>
          </p:cNvGrpSpPr>
          <p:nvPr/>
        </p:nvGrpSpPr>
        <p:grpSpPr bwMode="auto">
          <a:xfrm>
            <a:off x="5715000" y="3733800"/>
            <a:ext cx="1668463" cy="1238250"/>
            <a:chOff x="3264" y="2016"/>
            <a:chExt cx="1728" cy="1056"/>
          </a:xfrm>
        </p:grpSpPr>
        <p:pic>
          <p:nvPicPr>
            <p:cNvPr id="198691" name="Picture 37" descr="Disciples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016"/>
              <a:ext cx="98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0" name="Rectangle 38"/>
            <p:cNvSpPr>
              <a:spLocks noChangeArrowheads="1"/>
            </p:cNvSpPr>
            <p:nvPr/>
          </p:nvSpPr>
          <p:spPr bwMode="auto">
            <a:xfrm>
              <a:off x="3264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يعقوب بن حلفى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31" name="Group 39"/>
          <p:cNvGrpSpPr>
            <a:grpSpLocks/>
          </p:cNvGrpSpPr>
          <p:nvPr/>
        </p:nvGrpSpPr>
        <p:grpSpPr bwMode="auto">
          <a:xfrm>
            <a:off x="4267200" y="1676400"/>
            <a:ext cx="973138" cy="1295400"/>
            <a:chOff x="2400" y="1008"/>
            <a:chExt cx="1008" cy="1104"/>
          </a:xfrm>
        </p:grpSpPr>
        <p:pic>
          <p:nvPicPr>
            <p:cNvPr id="198689" name="Picture 40" descr="High Priest0004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008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3" name="Rectangle 41"/>
            <p:cNvSpPr>
              <a:spLocks noChangeArrowheads="1"/>
            </p:cNvSpPr>
            <p:nvPr/>
          </p:nvSpPr>
          <p:spPr bwMode="auto">
            <a:xfrm>
              <a:off x="2495" y="1824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يعقوب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34" name="Group 42"/>
          <p:cNvGrpSpPr>
            <a:grpSpLocks/>
          </p:cNvGrpSpPr>
          <p:nvPr/>
        </p:nvGrpSpPr>
        <p:grpSpPr bwMode="auto">
          <a:xfrm>
            <a:off x="2514600" y="2590800"/>
            <a:ext cx="946150" cy="1295400"/>
            <a:chOff x="1248" y="912"/>
            <a:chExt cx="980" cy="1104"/>
          </a:xfrm>
        </p:grpSpPr>
        <p:pic>
          <p:nvPicPr>
            <p:cNvPr id="198687" name="Picture 43" descr="Disciples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912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6" name="Rectangle 44"/>
            <p:cNvSpPr>
              <a:spLocks noChangeArrowheads="1"/>
            </p:cNvSpPr>
            <p:nvPr/>
          </p:nvSpPr>
          <p:spPr bwMode="auto">
            <a:xfrm>
              <a:off x="1248" y="1728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بطرس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2239" name="Group 47"/>
          <p:cNvGrpSpPr>
            <a:grpSpLocks/>
          </p:cNvGrpSpPr>
          <p:nvPr/>
        </p:nvGrpSpPr>
        <p:grpSpPr bwMode="auto">
          <a:xfrm>
            <a:off x="4572000" y="4648200"/>
            <a:ext cx="1528763" cy="1295400"/>
            <a:chOff x="2928" y="3216"/>
            <a:chExt cx="1584" cy="1104"/>
          </a:xfrm>
        </p:grpSpPr>
        <p:pic>
          <p:nvPicPr>
            <p:cNvPr id="198685" name="Picture 48" descr="Disciples"/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41" name="Rectangle 49"/>
            <p:cNvSpPr>
              <a:spLocks noChangeArrowheads="1"/>
            </p:cNvSpPr>
            <p:nvPr/>
          </p:nvSpPr>
          <p:spPr bwMode="auto">
            <a:xfrm>
              <a:off x="2928" y="4032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ar-JO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سمعان الغيور</a:t>
              </a:r>
              <a:endPara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2243" name="Rectangle 5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ar-JO" sz="4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4945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سيذهب إلى الجحيم؟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4945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8681" name="Picture 54" descr="Judas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475" y="2283874"/>
            <a:ext cx="2549525" cy="25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47" name="Rectangle 55"/>
          <p:cNvSpPr>
            <a:spLocks noChangeArrowheads="1"/>
          </p:cNvSpPr>
          <p:nvPr/>
        </p:nvSpPr>
        <p:spPr bwMode="auto">
          <a:xfrm>
            <a:off x="3733800" y="4191000"/>
            <a:ext cx="1828800" cy="533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ar-J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يهوذا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44" name="Rectangle 52"/>
          <p:cNvSpPr>
            <a:spLocks noChangeArrowheads="1"/>
          </p:cNvSpPr>
          <p:nvPr/>
        </p:nvSpPr>
        <p:spPr bwMode="auto">
          <a:xfrm>
            <a:off x="2295525" y="1585913"/>
            <a:ext cx="5172075" cy="3595687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1">
            <a:extLst>
              <a:ext uri="{FF2B5EF4-FFF2-40B4-BE49-F238E27FC236}">
                <a16:creationId xmlns:a16="http://schemas.microsoft.com/office/drawing/2014/main" id="{4C8985DD-91A1-D2ED-4360-3A4B65421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2576305"/>
            <a:ext cx="5172075" cy="170429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ar-JO" sz="5400" b="1" kern="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74945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هؤلاء الذين     رفضوا يسوع</a:t>
            </a:r>
            <a:endParaRPr lang="en-US" sz="6000" b="1" kern="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74945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9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244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1046908"/>
            <a:ext cx="9361040" cy="762000"/>
          </a:xfrm>
          <a:ln>
            <a:solidFill>
              <a:srgbClr val="FFFFFF"/>
            </a:solidFill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Arial"/>
                <a:cs typeface="Arial"/>
              </a:rPr>
              <a:t>غضب الله (رومية 1: 18-20)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736600" y="2165350"/>
            <a:ext cx="769305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2438" marR="0" lvl="0" indent="-4524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 charset="-128"/>
                <a:cs typeface="Arial"/>
              </a:rPr>
              <a:t>الحقيقة (18أ)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saka" charset="-128"/>
              <a:cs typeface="Arial"/>
            </a:endParaRPr>
          </a:p>
          <a:p>
            <a:pPr marL="452438" marR="0" lvl="0" indent="-4524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 charset="-128"/>
                <a:cs typeface="Arial"/>
              </a:rPr>
              <a:t>السبب (18ب-20أ)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saka" charset="-128"/>
              <a:cs typeface="Arial"/>
            </a:endParaRPr>
          </a:p>
          <a:p>
            <a:pPr marL="452438" marR="0" lvl="0" indent="-4524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 charset="-128"/>
                <a:cs typeface="Arial"/>
              </a:rPr>
              <a:t>النتيجة (20ب)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saka" charset="-128"/>
              <a:cs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45039" y="138113"/>
            <a:ext cx="9028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155ي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جزء 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93822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0" name="Picture 2" descr="mtn&amp;lake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69913" y="2060575"/>
            <a:ext cx="8610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Monotype Sorts" charset="2"/>
              <a:buNone/>
              <a:tabLst/>
              <a:defRPr/>
            </a:pP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لأن أموره غير المنظورة ترى منذ خلق العالم مدركة بالمصنوعات قدرته السرمدية  ولاهوته حتى إنهم بلا عذر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493713" y="2033588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Monotype Sorts" charset="2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41148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رومية 1: 20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457200" y="625475"/>
            <a:ext cx="3810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8101A"/>
                  </a:glo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شخص           غير محدود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8101A"/>
                </a:glow>
              </a:effectLst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343400" y="625475"/>
            <a:ext cx="4800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8101A"/>
                  </a:glo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شخص                خارق للطبيعة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8101A"/>
                </a:glow>
              </a:effectLst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14546" y="2057400"/>
            <a:ext cx="1852629" cy="3086112"/>
            <a:chOff x="1008" y="1104"/>
            <a:chExt cx="2208" cy="1344"/>
          </a:xfrm>
        </p:grpSpPr>
        <p:sp>
          <p:nvSpPr>
            <p:cNvPr id="88072" name="Oval 8"/>
            <p:cNvSpPr>
              <a:spLocks noChangeArrowheads="1"/>
            </p:cNvSpPr>
            <p:nvPr/>
          </p:nvSpPr>
          <p:spPr bwMode="auto">
            <a:xfrm>
              <a:off x="100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endParaRPr>
            </a:p>
          </p:txBody>
        </p:sp>
        <p:sp>
          <p:nvSpPr>
            <p:cNvPr id="636942" name="Line 9"/>
            <p:cNvSpPr>
              <a:spLocks noChangeShapeType="1"/>
            </p:cNvSpPr>
            <p:nvPr/>
          </p:nvSpPr>
          <p:spPr bwMode="auto">
            <a:xfrm flipV="1">
              <a:off x="2064" y="1104"/>
              <a:ext cx="528" cy="72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flipH="1">
            <a:off x="4738688" y="2133600"/>
            <a:ext cx="4297362" cy="2938474"/>
            <a:chOff x="3648" y="1104"/>
            <a:chExt cx="2208" cy="1344"/>
          </a:xfrm>
        </p:grpSpPr>
        <p:sp>
          <p:nvSpPr>
            <p:cNvPr id="88075" name="Oval 11"/>
            <p:cNvSpPr>
              <a:spLocks noChangeArrowheads="1"/>
            </p:cNvSpPr>
            <p:nvPr/>
          </p:nvSpPr>
          <p:spPr bwMode="auto">
            <a:xfrm>
              <a:off x="3648" y="1824"/>
              <a:ext cx="2208" cy="624"/>
            </a:xfrm>
            <a:prstGeom prst="ellips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endParaRPr>
            </a:p>
          </p:txBody>
        </p:sp>
        <p:sp>
          <p:nvSpPr>
            <p:cNvPr id="636940" name="Line 12"/>
            <p:cNvSpPr>
              <a:spLocks noChangeShapeType="1"/>
            </p:cNvSpPr>
            <p:nvPr/>
          </p:nvSpPr>
          <p:spPr bwMode="auto">
            <a:xfrm flipH="1" flipV="1">
              <a:off x="4848" y="1104"/>
              <a:ext cx="528" cy="768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172400" y="76200"/>
            <a:ext cx="902811" cy="46166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155ي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27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8078" grpId="0" build="p"/>
      <p:bldP spid="88067" grpId="0"/>
      <p:bldP spid="88069" grpId="0"/>
      <p:bldP spid="8807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6" name="Picture 2" descr="balls_array_rend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384550"/>
            <a:ext cx="57912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7601842" cy="1371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لماذ الله غاضب على الأمم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600" b="1" dirty="0">
                <a:latin typeface="Arial" panose="020B0604020202020204" pitchFamily="34" charset="0"/>
                <a:cs typeface="Arial" panose="020B0604020202020204" pitchFamily="34" charset="0"/>
              </a:rPr>
              <a:t>رو 1: 21-32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828800"/>
            <a:ext cx="6400800" cy="685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3600" b="1" dirty="0">
                <a:latin typeface="Arial" panose="020B0604020202020204" pitchFamily="34" charset="0"/>
                <a:cs typeface="Arial" panose="020B0604020202020204" pitchFamily="34" charset="0"/>
              </a:rPr>
              <a:t>رفضوا الله (21-23)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2727325" y="2635250"/>
            <a:ext cx="2297424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النجاسة (24)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الوثنية (25)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/>
              <a:cs typeface="Arial" panose="020B0604020202020204" pitchFamily="34" charset="0"/>
            </a:endParaRP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1981200" y="5759450"/>
            <a:ext cx="27190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الفساد (28-32)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/>
              <a:cs typeface="Arial" panose="020B0604020202020204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943600" y="2133600"/>
            <a:ext cx="2971800" cy="1447800"/>
            <a:chOff x="3744" y="1344"/>
            <a:chExt cx="1872" cy="912"/>
          </a:xfrm>
        </p:grpSpPr>
        <p:sp>
          <p:nvSpPr>
            <p:cNvPr id="209928" name="Text Box 8"/>
            <p:cNvSpPr txBox="1">
              <a:spLocks noChangeArrowheads="1"/>
            </p:cNvSpPr>
            <p:nvPr/>
          </p:nvSpPr>
          <p:spPr bwMode="auto">
            <a:xfrm>
              <a:off x="4176" y="1344"/>
              <a:ext cx="144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Osaka"/>
                  <a:cs typeface="Arial" panose="020B0604020202020204" pitchFamily="34" charset="0"/>
                </a:rPr>
                <a:t>أسلمهم الله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/>
                <a:cs typeface="Arial" panose="020B0604020202020204" pitchFamily="34" charset="0"/>
              </a:endParaRPr>
            </a:p>
          </p:txBody>
        </p:sp>
        <p:sp>
          <p:nvSpPr>
            <p:cNvPr id="641041" name="AutoShape 11"/>
            <p:cNvSpPr>
              <a:spLocks noChangeArrowheads="1"/>
            </p:cNvSpPr>
            <p:nvPr/>
          </p:nvSpPr>
          <p:spPr bwMode="auto">
            <a:xfrm rot="2190869">
              <a:off x="3744" y="1400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981700" y="3771900"/>
            <a:ext cx="2933700" cy="1397000"/>
            <a:chOff x="3768" y="2376"/>
            <a:chExt cx="1848" cy="880"/>
          </a:xfrm>
        </p:grpSpPr>
        <p:sp>
          <p:nvSpPr>
            <p:cNvPr id="209929" name="Text Box 9"/>
            <p:cNvSpPr txBox="1">
              <a:spLocks noChangeArrowheads="1"/>
            </p:cNvSpPr>
            <p:nvPr/>
          </p:nvSpPr>
          <p:spPr bwMode="auto">
            <a:xfrm>
              <a:off x="4176" y="2376"/>
              <a:ext cx="144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Osaka"/>
                  <a:cs typeface="Arial" panose="020B0604020202020204" pitchFamily="34" charset="0"/>
                </a:rPr>
                <a:t>أسلمهم الله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/>
                <a:cs typeface="Arial" panose="020B0604020202020204" pitchFamily="34" charset="0"/>
              </a:endParaRPr>
            </a:p>
          </p:txBody>
        </p:sp>
        <p:sp>
          <p:nvSpPr>
            <p:cNvPr id="641039" name="AutoShape 12"/>
            <p:cNvSpPr>
              <a:spLocks noChangeArrowheads="1"/>
            </p:cNvSpPr>
            <p:nvPr/>
          </p:nvSpPr>
          <p:spPr bwMode="auto">
            <a:xfrm rot="2190869">
              <a:off x="3768" y="2400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930900" y="4953000"/>
            <a:ext cx="2984500" cy="1663700"/>
            <a:chOff x="3736" y="3120"/>
            <a:chExt cx="1880" cy="1048"/>
          </a:xfrm>
        </p:grpSpPr>
        <p:sp>
          <p:nvSpPr>
            <p:cNvPr id="209930" name="Text Box 10"/>
            <p:cNvSpPr txBox="1">
              <a:spLocks noChangeArrowheads="1"/>
            </p:cNvSpPr>
            <p:nvPr/>
          </p:nvSpPr>
          <p:spPr bwMode="auto">
            <a:xfrm>
              <a:off x="4176" y="3120"/>
              <a:ext cx="144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Osaka"/>
                  <a:cs typeface="Arial" panose="020B0604020202020204" pitchFamily="34" charset="0"/>
                </a:rPr>
                <a:t>أسلمهم الله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/>
                <a:cs typeface="Arial" panose="020B0604020202020204" pitchFamily="34" charset="0"/>
              </a:endParaRPr>
            </a:p>
          </p:txBody>
        </p:sp>
        <p:sp>
          <p:nvSpPr>
            <p:cNvPr id="641037" name="AutoShape 13"/>
            <p:cNvSpPr>
              <a:spLocks noChangeArrowheads="1"/>
            </p:cNvSpPr>
            <p:nvPr/>
          </p:nvSpPr>
          <p:spPr bwMode="auto">
            <a:xfrm rot="2190869">
              <a:off x="3736" y="3312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endParaRPr>
            </a:p>
          </p:txBody>
        </p:sp>
      </p:grp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1524000" y="4235450"/>
            <a:ext cx="40783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الشذوذ الجنسي (26-27)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Osaka"/>
              <a:cs typeface="Arial" panose="020B060402020202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028384" y="138113"/>
            <a:ext cx="9268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155ي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ي.1 ب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25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9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4" grpId="0" build="p"/>
      <p:bldP spid="209925" grpId="0"/>
      <p:bldP spid="209927" grpId="0"/>
      <p:bldP spid="2099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5" name="Group 7"/>
          <p:cNvGrpSpPr>
            <a:grpSpLocks/>
          </p:cNvGrpSpPr>
          <p:nvPr/>
        </p:nvGrpSpPr>
        <p:grpSpPr bwMode="auto">
          <a:xfrm>
            <a:off x="1501775" y="0"/>
            <a:ext cx="6162675" cy="6858000"/>
            <a:chOff x="946" y="0"/>
            <a:chExt cx="3882" cy="4320"/>
          </a:xfrm>
        </p:grpSpPr>
        <p:pic>
          <p:nvPicPr>
            <p:cNvPr id="134149" name="Picture 4" descr="HellSpeakofDevi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903" t="7645" r="9839" b="39432"/>
            <a:stretch>
              <a:fillRect/>
            </a:stretch>
          </p:blipFill>
          <p:spPr bwMode="auto">
            <a:xfrm>
              <a:off x="946" y="0"/>
              <a:ext cx="388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0" name="Line 6"/>
            <p:cNvSpPr>
              <a:spLocks noChangeShapeType="1"/>
            </p:cNvSpPr>
            <p:nvPr/>
          </p:nvSpPr>
          <p:spPr bwMode="auto">
            <a:xfrm>
              <a:off x="1104" y="0"/>
              <a:ext cx="364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3" y="6278563"/>
            <a:ext cx="9132887" cy="579437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b="1" dirty="0">
                <a:latin typeface="Arial" panose="020B0604020202020204" pitchFamily="34" charset="0"/>
                <a:cs typeface="Arial" panose="020B0604020202020204" pitchFamily="34" charset="0"/>
              </a:rPr>
              <a:t>الحديث عن الشيطان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147" name="Line 5"/>
          <p:cNvSpPr>
            <a:spLocks noChangeShapeType="1"/>
          </p:cNvSpPr>
          <p:nvPr/>
        </p:nvSpPr>
        <p:spPr bwMode="auto">
          <a:xfrm>
            <a:off x="1752600" y="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76600" y="838200"/>
            <a:ext cx="7620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ar-JO" sz="1600" b="1" dirty="0">
                <a:latin typeface="Arial" panose="020B0604020202020204" pitchFamily="34" charset="0"/>
                <a:cs typeface="Arial" panose="020B0604020202020204" pitchFamily="34" charset="0"/>
              </a:rPr>
              <a:t>الغرفة 120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noFill/>
          <a:ln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ar-JO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بماذا سنؤمن؟</a:t>
            </a: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304800" y="1203325"/>
            <a:ext cx="38100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التقليد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4572000" y="1203325"/>
            <a:ext cx="36576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الكتاب المقدس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304800" y="1981200"/>
            <a:ext cx="3810000" cy="52322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يسكن الإنسان مع الشيطان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 descr="rev 20 satan-with-pitchf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85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030" name="Group 6"/>
          <p:cNvGrpSpPr>
            <a:grpSpLocks/>
          </p:cNvGrpSpPr>
          <p:nvPr/>
        </p:nvGrpSpPr>
        <p:grpSpPr bwMode="auto">
          <a:xfrm>
            <a:off x="936625" y="0"/>
            <a:ext cx="7256463" cy="6858000"/>
            <a:chOff x="590" y="0"/>
            <a:chExt cx="4571" cy="4320"/>
          </a:xfrm>
        </p:grpSpPr>
        <p:pic>
          <p:nvPicPr>
            <p:cNvPr id="257028" name="Picture 4" descr="HellDownI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7" t="14980" r="11774" b="40080"/>
            <a:stretch>
              <a:fillRect/>
            </a:stretch>
          </p:blipFill>
          <p:spPr bwMode="auto">
            <a:xfrm>
              <a:off x="590" y="0"/>
              <a:ext cx="4571" cy="43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7029" name="Line 5"/>
            <p:cNvSpPr>
              <a:spLocks noChangeShapeType="1"/>
            </p:cNvSpPr>
            <p:nvPr/>
          </p:nvSpPr>
          <p:spPr bwMode="auto">
            <a:xfrm>
              <a:off x="768" y="0"/>
              <a:ext cx="422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294874"/>
            <a:ext cx="8229600" cy="533400"/>
          </a:xfrm>
          <a:solidFill>
            <a:srgbClr val="FFFFFF"/>
          </a:solidFill>
        </p:spPr>
        <p:txBody>
          <a:bodyPr/>
          <a:lstStyle/>
          <a:p>
            <a:r>
              <a:rPr lang="ar-JO" sz="4000" b="1" dirty="0"/>
              <a:t>حسناً، سأذهب للأسفل</a:t>
            </a:r>
            <a:endParaRPr lang="en-US" sz="4000" b="1" dirty="0"/>
          </a:p>
        </p:txBody>
      </p:sp>
      <p:sp>
        <p:nvSpPr>
          <p:cNvPr id="6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441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49444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noFill/>
          <a:ln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ar-JO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بماذا ستؤمن؟</a:t>
            </a: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304800" y="1203325"/>
            <a:ext cx="38100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التقليد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4572000" y="1203325"/>
            <a:ext cx="36576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الكتاب المقدس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3810000" cy="95410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يسكن الإنسان مع الشيطان - الرئيس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0150" name="Text Box 6"/>
          <p:cNvSpPr txBox="1">
            <a:spLocks noChangeArrowheads="1"/>
          </p:cNvSpPr>
          <p:nvPr/>
        </p:nvSpPr>
        <p:spPr bwMode="auto">
          <a:xfrm>
            <a:off x="4572000" y="1981200"/>
            <a:ext cx="3657600" cy="52322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الإنسان وحده (لو 13: 28)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0151" name="Text Box 7"/>
          <p:cNvSpPr txBox="1">
            <a:spLocks noChangeArrowheads="1"/>
          </p:cNvSpPr>
          <p:nvPr/>
        </p:nvSpPr>
        <p:spPr bwMode="auto">
          <a:xfrm>
            <a:off x="304800" y="3200400"/>
            <a:ext cx="3810000" cy="95410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على الأقل سيكون أصدقائي هناك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0152" name="Text Box 8"/>
          <p:cNvSpPr txBox="1">
            <a:spLocks noChangeArrowheads="1"/>
          </p:cNvSpPr>
          <p:nvPr/>
        </p:nvSpPr>
        <p:spPr bwMode="auto">
          <a:xfrm>
            <a:off x="4572000" y="3200400"/>
            <a:ext cx="4114800" cy="95410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نعم، لكنك لا تستطيع أن تراهم  (لو 13: 28)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0153" name="Text Box 9"/>
          <p:cNvSpPr txBox="1">
            <a:spLocks noChangeArrowheads="1"/>
          </p:cNvSpPr>
          <p:nvPr/>
        </p:nvSpPr>
        <p:spPr bwMode="auto">
          <a:xfrm>
            <a:off x="304800" y="4630738"/>
            <a:ext cx="3810000" cy="52322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تعاني الأجساد من انزعاج بسيط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0154" name="Text Box 10"/>
          <p:cNvSpPr txBox="1">
            <a:spLocks noChangeArrowheads="1"/>
          </p:cNvSpPr>
          <p:nvPr/>
        </p:nvSpPr>
        <p:spPr bwMode="auto">
          <a:xfrm>
            <a:off x="4572000" y="4630738"/>
            <a:ext cx="3962400" cy="138499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تعاني الأجساد من حرق الكبريت واستهلاك الديدان               (مر 47:9-48؛ رؤ 8:21)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22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50" grpId="0" autoUpdateAnimBg="0"/>
      <p:bldP spid="390151" grpId="0" autoUpdateAnimBg="0"/>
      <p:bldP spid="390152" grpId="0" autoUpdateAnimBg="0"/>
      <p:bldP spid="390153" grpId="0" autoUpdateAnimBg="0"/>
      <p:bldP spid="39015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noFill/>
          <a:ln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ar-JO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بماذا ستؤمن؟</a:t>
            </a: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304800" y="1203325"/>
            <a:ext cx="38100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التقليد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572000" y="1203325"/>
            <a:ext cx="3657600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الكتاب المقدس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3810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إن الشيطان معذب على كل شيء في الجحيم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4572000" y="1981200"/>
            <a:ext cx="4572000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الشيطان في العذاب مع المعذبين    (رؤ 20: 10)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304800" y="3306763"/>
            <a:ext cx="38100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مكان أرض صلبة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4572000" y="3306763"/>
            <a:ext cx="4114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بحيرة (رؤ 20: 10)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5" name="Text Box 9"/>
          <p:cNvSpPr txBox="1">
            <a:spLocks noChangeArrowheads="1"/>
          </p:cNvSpPr>
          <p:nvPr/>
        </p:nvSpPr>
        <p:spPr bwMode="auto">
          <a:xfrm>
            <a:off x="304800" y="4205288"/>
            <a:ext cx="38100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البشر فقط يتألمون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6" name="Text Box 10"/>
          <p:cNvSpPr txBox="1">
            <a:spLocks noChangeArrowheads="1"/>
          </p:cNvSpPr>
          <p:nvPr/>
        </p:nvSpPr>
        <p:spPr bwMode="auto">
          <a:xfrm>
            <a:off x="4572000" y="4205288"/>
            <a:ext cx="39624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الشياطين أيضاً (2 بط 2: 4)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69" name="Text Box 13"/>
          <p:cNvSpPr txBox="1">
            <a:spLocks noChangeArrowheads="1"/>
          </p:cNvSpPr>
          <p:nvPr/>
        </p:nvSpPr>
        <p:spPr bwMode="auto">
          <a:xfrm>
            <a:off x="304800" y="5105400"/>
            <a:ext cx="3810000" cy="52322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يحكم الشيطان بالمذراة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26670" name="Text Box 14"/>
          <p:cNvSpPr txBox="1">
            <a:spLocks noChangeArrowheads="1"/>
          </p:cNvSpPr>
          <p:nvPr/>
        </p:nvSpPr>
        <p:spPr bwMode="auto">
          <a:xfrm>
            <a:off x="4572000" y="5105400"/>
            <a:ext cx="3962400" cy="95410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أُلقي الشيطان في الجحيم بلا رمز للسيادة (رؤ 20: 10)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5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24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2" grpId="0" autoUpdateAnimBg="0"/>
      <p:bldP spid="326663" grpId="0" autoUpdateAnimBg="0"/>
      <p:bldP spid="326664" grpId="0" autoUpdateAnimBg="0"/>
      <p:bldP spid="326665" grpId="0" autoUpdateAnimBg="0"/>
      <p:bldP spid="326666" grpId="0" autoUpdateAnimBg="0"/>
      <p:bldP spid="326669" grpId="0" autoUpdateAnimBg="0"/>
      <p:bldP spid="32667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610600" cy="1695450"/>
          </a:xfrm>
        </p:spPr>
        <p:txBody>
          <a:bodyPr/>
          <a:lstStyle/>
          <a:p>
            <a:pPr eaLnBrk="1" hangingPunct="1"/>
            <a:r>
              <a:rPr lang="en-US" sz="8800" b="1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 sz="6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حصل على هذا العرض التقديمي مجاناً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400600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bg1"/>
          </a:solidFill>
        </p:spPr>
        <p:txBody>
          <a:bodyPr/>
          <a:lstStyle/>
          <a:p>
            <a:pPr rtl="1" eaLnBrk="1" hangingPunct="1">
              <a:defRPr/>
            </a:pPr>
            <a:r>
              <a:rPr lang="ar-JO" sz="2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الرابط للعرض التقديميِّ "علم الأخرويَّات (الإسخاتولوجيا)" متاحٌ على الموقع الإلكترونيّ:</a:t>
            </a:r>
            <a:br>
              <a:rPr lang="ar-JO" sz="22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20103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6"/>
          <p:cNvGrpSpPr>
            <a:grpSpLocks/>
          </p:cNvGrpSpPr>
          <p:nvPr/>
        </p:nvGrpSpPr>
        <p:grpSpPr bwMode="auto">
          <a:xfrm>
            <a:off x="1524000" y="0"/>
            <a:ext cx="6261100" cy="6858000"/>
            <a:chOff x="1131" y="0"/>
            <a:chExt cx="3944" cy="4320"/>
          </a:xfrm>
        </p:grpSpPr>
        <p:pic>
          <p:nvPicPr>
            <p:cNvPr id="136197" name="Picture 4" descr="HellNerd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36" t="8609" r="12257" b="40422"/>
            <a:stretch>
              <a:fillRect/>
            </a:stretch>
          </p:blipFill>
          <p:spPr bwMode="auto">
            <a:xfrm>
              <a:off x="1131" y="0"/>
              <a:ext cx="394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198" name="Line 5"/>
            <p:cNvSpPr>
              <a:spLocks noChangeShapeType="1"/>
            </p:cNvSpPr>
            <p:nvPr/>
          </p:nvSpPr>
          <p:spPr bwMode="auto">
            <a:xfrm>
              <a:off x="1248" y="0"/>
              <a:ext cx="374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7620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المهووسون في الجحيم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5" name="Oval Callout 1"/>
          <p:cNvSpPr>
            <a:spLocks noChangeArrowheads="1"/>
          </p:cNvSpPr>
          <p:nvPr/>
        </p:nvSpPr>
        <p:spPr bwMode="auto">
          <a:xfrm>
            <a:off x="3810000" y="914400"/>
            <a:ext cx="2362200" cy="1295400"/>
          </a:xfrm>
          <a:prstGeom prst="wedgeEllipseCallout">
            <a:avLst>
              <a:gd name="adj1" fmla="val -4782"/>
              <a:gd name="adj2" fmla="val 8452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62400" y="1143000"/>
            <a:ext cx="21336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ar-JO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حار بما فيه الكفاية بالنسبة لك؟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5181600"/>
            <a:ext cx="1752600" cy="1390650"/>
          </a:xfrm>
        </p:spPr>
        <p:txBody>
          <a:bodyPr/>
          <a:lstStyle/>
          <a:p>
            <a:pPr eaLnBrk="1" hangingPunct="1"/>
            <a:r>
              <a:rPr lang="en-US" sz="106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endParaRPr lang="en-US" sz="72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 descr="He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45600" cy="69342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150C5B-A466-5F4B-9722-B0C393143804}"/>
              </a:ext>
            </a:extLst>
          </p:cNvPr>
          <p:cNvGrpSpPr/>
          <p:nvPr/>
        </p:nvGrpSpPr>
        <p:grpSpPr>
          <a:xfrm>
            <a:off x="0" y="292100"/>
            <a:ext cx="7940974" cy="4422081"/>
            <a:chOff x="0" y="292100"/>
            <a:chExt cx="7940974" cy="4422081"/>
          </a:xfrm>
        </p:grpSpPr>
        <p:sp>
          <p:nvSpPr>
            <p:cNvPr id="9" name="Speech Bubble: Oval 2">
              <a:extLst>
                <a:ext uri="{FF2B5EF4-FFF2-40B4-BE49-F238E27FC236}">
                  <a16:creationId xmlns:a16="http://schemas.microsoft.com/office/drawing/2014/main" id="{C6F3A66E-6499-1B4E-950A-0CE436EAC113}"/>
                </a:ext>
              </a:extLst>
            </p:cNvPr>
            <p:cNvSpPr/>
            <p:nvPr/>
          </p:nvSpPr>
          <p:spPr bwMode="auto">
            <a:xfrm>
              <a:off x="797560" y="292100"/>
              <a:ext cx="3652752" cy="1695990"/>
            </a:xfrm>
            <a:prstGeom prst="wedgeEllipseCallout">
              <a:avLst>
                <a:gd name="adj1" fmla="val 888"/>
                <a:gd name="adj2" fmla="val 62094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G" sz="2400" b="0" u="none" strike="noStrike" cap="none" normalizeH="0" baseline="0">
                <a:ln>
                  <a:noFill/>
                </a:ln>
                <a:solidFill>
                  <a:srgbClr val="FF7C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peech Bubble: Oval 5">
              <a:extLst>
                <a:ext uri="{FF2B5EF4-FFF2-40B4-BE49-F238E27FC236}">
                  <a16:creationId xmlns:a16="http://schemas.microsoft.com/office/drawing/2014/main" id="{A45C214C-B63A-A94A-987B-821206B7D389}"/>
                </a:ext>
              </a:extLst>
            </p:cNvPr>
            <p:cNvSpPr/>
            <p:nvPr/>
          </p:nvSpPr>
          <p:spPr bwMode="auto">
            <a:xfrm rot="10800000">
              <a:off x="0" y="3302417"/>
              <a:ext cx="2185472" cy="1411764"/>
            </a:xfrm>
            <a:prstGeom prst="wedgeEllipseCallout">
              <a:avLst>
                <a:gd name="adj1" fmla="val -54694"/>
                <a:gd name="adj2" fmla="val 68344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G" sz="2400" b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peech Bubble: Oval 6">
              <a:extLst>
                <a:ext uri="{FF2B5EF4-FFF2-40B4-BE49-F238E27FC236}">
                  <a16:creationId xmlns:a16="http://schemas.microsoft.com/office/drawing/2014/main" id="{1A370DFC-7603-0E46-B083-91DACDF84FBE}"/>
                </a:ext>
              </a:extLst>
            </p:cNvPr>
            <p:cNvSpPr/>
            <p:nvPr/>
          </p:nvSpPr>
          <p:spPr bwMode="auto">
            <a:xfrm>
              <a:off x="5431729" y="1858749"/>
              <a:ext cx="2509245" cy="1466200"/>
            </a:xfrm>
            <a:prstGeom prst="wedgeEllipseCallou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G" sz="2400" b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0"/>
            <a:ext cx="8229600" cy="74264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even love hell?</a:t>
            </a:r>
          </a:p>
        </p:txBody>
      </p:sp>
      <p:sp>
        <p:nvSpPr>
          <p:cNvPr id="8" name="Speech Bubble: Oval 1">
            <a:extLst>
              <a:ext uri="{FF2B5EF4-FFF2-40B4-BE49-F238E27FC236}">
                <a16:creationId xmlns:a16="http://schemas.microsoft.com/office/drawing/2014/main" id="{E80CCF0C-27C0-4841-A7C2-90777DF271B4}"/>
              </a:ext>
            </a:extLst>
          </p:cNvPr>
          <p:cNvSpPr/>
          <p:nvPr/>
        </p:nvSpPr>
        <p:spPr bwMode="auto">
          <a:xfrm>
            <a:off x="2316481" y="1325881"/>
            <a:ext cx="45719" cy="45719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8995D-FDAA-4D48-B2A8-C24895700261}"/>
              </a:ext>
            </a:extLst>
          </p:cNvPr>
          <p:cNvSpPr txBox="1"/>
          <p:nvPr/>
        </p:nvSpPr>
        <p:spPr>
          <a:xfrm>
            <a:off x="990600" y="533400"/>
            <a:ext cx="3347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هيا، دعنا نعود                  إلى المنزل                   وسوف أقتلع أمعائك.</a:t>
            </a:r>
            <a:endParaRPr lang="en-SG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2133A-0627-B640-B14A-D686DE496487}"/>
              </a:ext>
            </a:extLst>
          </p:cNvPr>
          <p:cNvSpPr txBox="1"/>
          <p:nvPr/>
        </p:nvSpPr>
        <p:spPr>
          <a:xfrm>
            <a:off x="152401" y="3352800"/>
            <a:ext cx="1997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والجحيم يحبك أيضاً أيها الطفل</a:t>
            </a:r>
            <a:endParaRPr lang="en-SG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303B44-9BD0-5B47-BF31-E9C68A9A4A80}"/>
              </a:ext>
            </a:extLst>
          </p:cNvPr>
          <p:cNvSpPr txBox="1"/>
          <p:nvPr/>
        </p:nvSpPr>
        <p:spPr>
          <a:xfrm>
            <a:off x="5638800" y="2176350"/>
            <a:ext cx="230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ويي</a:t>
            </a:r>
            <a:endParaRPr lang="en-US" altLang="zh-CN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JO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أنا أحب الجحيم</a:t>
            </a:r>
            <a:endParaRPr lang="en-SG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 20v15 Lake Of 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758648" y="1066800"/>
            <a:ext cx="4385352" cy="20574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rtl="1" eaLnBrk="1" hangingPunct="1">
              <a:lnSpc>
                <a:spcPct val="80000"/>
              </a:lnSpc>
              <a:defRPr/>
            </a:pPr>
            <a:r>
              <a:rPr lang="ar-JO" sz="54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  <a:t>بحيرة النار</a:t>
            </a:r>
            <a:br>
              <a:rPr lang="en-US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</a:br>
            <a:br>
              <a:rPr lang="en-US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</a:br>
            <a:r>
              <a:rPr lang="ar-SA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  <a:t>رؤيا ٢٠ : ١٤-١٥</a:t>
            </a:r>
            <a:endParaRPr lang="ar-SA" sz="3600" b="1" dirty="0">
              <a:solidFill>
                <a:schemeClr val="tx1"/>
              </a:solidFill>
              <a:effectLst>
                <a:glow rad="228600">
                  <a:schemeClr val="bg1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5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438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8871776-3AD6-5942-83F3-34E6F81F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12" y="3255045"/>
            <a:ext cx="5570320" cy="34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84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v 20v15 thrown into lake of fi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51"/>
            <a:ext cx="9095778" cy="6829249"/>
          </a:xfrm>
          <a:prstGeom prst="rect">
            <a:avLst/>
          </a:prstGeom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23312" y="3255045"/>
            <a:ext cx="5570320" cy="3402327"/>
          </a:xfrm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  <a:t>رؤيا ٢٠ : ١٥</a:t>
            </a:r>
            <a:br>
              <a:rPr lang="ar-SA" sz="36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</a:br>
            <a:br>
              <a:rPr lang="ar-JO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</a:br>
            <a:r>
              <a:rPr lang="ar-JO" sz="40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  <a:t>وكل من لم يوجد مكتوباً في سفر الحياة طرح في بحيرة النار</a:t>
            </a:r>
            <a:r>
              <a:rPr lang="ar-SA" sz="3600" b="1" dirty="0">
                <a:solidFill>
                  <a:schemeClr val="tx1"/>
                </a:solidFill>
                <a:effectLst>
                  <a:glow rad="228600">
                    <a:schemeClr val="bg1"/>
                  </a:glow>
                </a:effectLst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5" name="Text Box 1041"/>
          <p:cNvSpPr txBox="1">
            <a:spLocks noChangeArrowheads="1"/>
          </p:cNvSpPr>
          <p:nvPr/>
        </p:nvSpPr>
        <p:spPr bwMode="auto">
          <a:xfrm>
            <a:off x="8431844" y="28751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438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31280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winkle">
  <a:themeElements>
    <a:clrScheme name="Twinkle 1">
      <a:dk1>
        <a:srgbClr val="5C1F00"/>
      </a:dk1>
      <a:lt1>
        <a:srgbClr val="FFFF66"/>
      </a:lt1>
      <a:dk2>
        <a:srgbClr val="C3491F"/>
      </a:dk2>
      <a:lt2>
        <a:srgbClr val="FFFF66"/>
      </a:lt2>
      <a:accent1>
        <a:srgbClr val="491E15"/>
      </a:accent1>
      <a:accent2>
        <a:srgbClr val="A93A1E"/>
      </a:accent2>
      <a:accent3>
        <a:srgbClr val="DEB1AB"/>
      </a:accent3>
      <a:accent4>
        <a:srgbClr val="DADA56"/>
      </a:accent4>
      <a:accent5>
        <a:srgbClr val="B1ABAA"/>
      </a:accent5>
      <a:accent6>
        <a:srgbClr val="99341A"/>
      </a:accent6>
      <a:hlink>
        <a:srgbClr val="FFFF99"/>
      </a:hlink>
      <a:folHlink>
        <a:srgbClr val="D3A219"/>
      </a:folHlink>
    </a:clrScheme>
    <a:fontScheme name="Twinkle">
      <a:majorFont>
        <a:latin typeface="Century Gothic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winkle 1">
        <a:dk1>
          <a:srgbClr val="5C1F00"/>
        </a:dk1>
        <a:lt1>
          <a:srgbClr val="FFFF66"/>
        </a:lt1>
        <a:dk2>
          <a:srgbClr val="C3491F"/>
        </a:dk2>
        <a:lt2>
          <a:srgbClr val="FFFF66"/>
        </a:lt2>
        <a:accent1>
          <a:srgbClr val="491E15"/>
        </a:accent1>
        <a:accent2>
          <a:srgbClr val="A93A1E"/>
        </a:accent2>
        <a:accent3>
          <a:srgbClr val="DEB1AB"/>
        </a:accent3>
        <a:accent4>
          <a:srgbClr val="DADA56"/>
        </a:accent4>
        <a:accent5>
          <a:srgbClr val="B1ABAA"/>
        </a:accent5>
        <a:accent6>
          <a:srgbClr val="99341A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inkle 2">
        <a:dk1>
          <a:srgbClr val="336699"/>
        </a:dk1>
        <a:lt1>
          <a:srgbClr val="FFFF66"/>
        </a:lt1>
        <a:dk2>
          <a:srgbClr val="C3491F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DEB1AB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roplet">
  <a:themeElements>
    <a:clrScheme name="Droplet 1">
      <a:dk1>
        <a:srgbClr val="336699"/>
      </a:dk1>
      <a:lt1>
        <a:srgbClr val="FFFFFF"/>
      </a:lt1>
      <a:dk2>
        <a:srgbClr val="08101A"/>
      </a:dk2>
      <a:lt2>
        <a:srgbClr val="FFFFFF"/>
      </a:lt2>
      <a:accent1>
        <a:srgbClr val="003399"/>
      </a:accent1>
      <a:accent2>
        <a:srgbClr val="468A4B"/>
      </a:accent2>
      <a:accent3>
        <a:srgbClr val="AAAAAB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roplet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roplet 1">
        <a:dk1>
          <a:srgbClr val="336699"/>
        </a:dk1>
        <a:lt1>
          <a:srgbClr val="FFFFFF"/>
        </a:lt1>
        <a:dk2>
          <a:srgbClr val="08101A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B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roplet 2">
        <a:dk1>
          <a:srgbClr val="3E3E5C"/>
        </a:dk1>
        <a:lt1>
          <a:srgbClr val="FFFFFF"/>
        </a:lt1>
        <a:dk2>
          <a:srgbClr val="08101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AAB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1-1 Peter">
  <a:themeElements>
    <a:clrScheme name="21-1 Peter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21-1 Peter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21-1 Peter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oyalty">
  <a:themeElements>
    <a:clrScheme name="Royalty 2">
      <a:dk1>
        <a:srgbClr val="3E3E5C"/>
      </a:dk1>
      <a:lt1>
        <a:srgbClr val="FFFF00"/>
      </a:lt1>
      <a:dk2>
        <a:srgbClr val="9358A0"/>
      </a:dk2>
      <a:lt2>
        <a:srgbClr val="FFFF00"/>
      </a:lt2>
      <a:accent1>
        <a:srgbClr val="60597B"/>
      </a:accent1>
      <a:accent2>
        <a:srgbClr val="6666FF"/>
      </a:accent2>
      <a:accent3>
        <a:srgbClr val="C8B4CD"/>
      </a:accent3>
      <a:accent4>
        <a:srgbClr val="DADA00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Royalty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oyalty 1">
        <a:dk1>
          <a:srgbClr val="336699"/>
        </a:dk1>
        <a:lt1>
          <a:srgbClr val="FFFF00"/>
        </a:lt1>
        <a:dk2>
          <a:srgbClr val="9358A0"/>
        </a:dk2>
        <a:lt2>
          <a:srgbClr val="FFFF00"/>
        </a:lt2>
        <a:accent1>
          <a:srgbClr val="003399"/>
        </a:accent1>
        <a:accent2>
          <a:srgbClr val="468A4B"/>
        </a:accent2>
        <a:accent3>
          <a:srgbClr val="C8B4CD"/>
        </a:accent3>
        <a:accent4>
          <a:srgbClr val="DADA00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yalty 2">
        <a:dk1>
          <a:srgbClr val="3E3E5C"/>
        </a:dk1>
        <a:lt1>
          <a:srgbClr val="FFFF00"/>
        </a:lt1>
        <a:dk2>
          <a:srgbClr val="9358A0"/>
        </a:dk2>
        <a:lt2>
          <a:srgbClr val="FFFF00"/>
        </a:lt2>
        <a:accent1>
          <a:srgbClr val="60597B"/>
        </a:accent1>
        <a:accent2>
          <a:srgbClr val="6666FF"/>
        </a:accent2>
        <a:accent3>
          <a:srgbClr val="C8B4CD"/>
        </a:accent3>
        <a:accent4>
          <a:srgbClr val="DADA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2004:Templates:Presentations:Designs:Crumple</Template>
  <TotalTime>4390</TotalTime>
  <Words>2184</Words>
  <Application>Microsoft Macintosh PowerPoint</Application>
  <PresentationFormat>On-screen Show (4:3)</PresentationFormat>
  <Paragraphs>302</Paragraphs>
  <Slides>45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9" baseType="lpstr">
      <vt:lpstr>ＭＳ Ｐゴシック</vt:lpstr>
      <vt:lpstr>Times</vt:lpstr>
      <vt:lpstr>Arial</vt:lpstr>
      <vt:lpstr>Arial Black</vt:lpstr>
      <vt:lpstr>Calibri</vt:lpstr>
      <vt:lpstr>Century Gothic</vt:lpstr>
      <vt:lpstr>Comic Sans MS</vt:lpstr>
      <vt:lpstr>Helvetica</vt:lpstr>
      <vt:lpstr>Monotype Sorts</vt:lpstr>
      <vt:lpstr>Tahoma</vt:lpstr>
      <vt:lpstr>Times New Roman</vt:lpstr>
      <vt:lpstr>Trebuchet MS</vt:lpstr>
      <vt:lpstr>Wingdings</vt:lpstr>
      <vt:lpstr>Blank Presentation</vt:lpstr>
      <vt:lpstr>21-1 Peter</vt:lpstr>
      <vt:lpstr>Balance</vt:lpstr>
      <vt:lpstr>Royalty</vt:lpstr>
      <vt:lpstr>Default Design</vt:lpstr>
      <vt:lpstr>Bold Stripes</vt:lpstr>
      <vt:lpstr>Crumple</vt:lpstr>
      <vt:lpstr>Orbit</vt:lpstr>
      <vt:lpstr>6_Blank Presentation</vt:lpstr>
      <vt:lpstr>1_Twinkle</vt:lpstr>
      <vt:lpstr>18_Default Design</vt:lpstr>
      <vt:lpstr>1_Blank Presentation</vt:lpstr>
      <vt:lpstr>1_Droplet</vt:lpstr>
      <vt:lpstr>49_Blank Presentation</vt:lpstr>
      <vt:lpstr>10_Office Theme</vt:lpstr>
      <vt:lpstr>10_Blank Presentation</vt:lpstr>
      <vt:lpstr>2_Blank Presentation</vt:lpstr>
      <vt:lpstr>12_Office Theme</vt:lpstr>
      <vt:lpstr>1_Bold Stripes</vt:lpstr>
      <vt:lpstr>3_Blank Presentation</vt:lpstr>
      <vt:lpstr>Photo Editor Photo</vt:lpstr>
      <vt:lpstr>الجحيم</vt:lpstr>
      <vt:lpstr>ماذا تعتقد عنها .... </vt:lpstr>
      <vt:lpstr>Sermon</vt:lpstr>
      <vt:lpstr>الحديث عن الشيطان</vt:lpstr>
      <vt:lpstr>المهووسون في الجحيم</vt:lpstr>
      <vt:lpstr>S</vt:lpstr>
      <vt:lpstr>Some even love hell?</vt:lpstr>
      <vt:lpstr>بحيرة النار  رؤيا ٢٠ : ١٤-١٥</vt:lpstr>
      <vt:lpstr>رؤيا ٢٠ : ١٥  وكل من لم يوجد مكتوباً في سفر الحياة طرح في بحيرة النار </vt:lpstr>
      <vt:lpstr>الإبادة</vt:lpstr>
      <vt:lpstr>الشمولية</vt:lpstr>
      <vt:lpstr>الشمولية الحالية</vt:lpstr>
      <vt:lpstr>من بين 10000 عضو في كنيسة جراند رابيدز مارس هيل للكتاب المقدس غادر 3000 بعد نشر الكتاب ثم غادر بيل نفسه إلى كاليفورنيا  لإدارة برنامج حواري متأثر بالإيمان</vt:lpstr>
      <vt:lpstr>رؤيا ٢٠ : ١١   ثم رأيت عرشاً عظيماً أبيض</vt:lpstr>
      <vt:lpstr>بحيرة النار  رؤيا ٢٠ : ١٤-١٥</vt:lpstr>
      <vt:lpstr>الإبادة</vt:lpstr>
      <vt:lpstr>مجموعات الإبادة</vt:lpstr>
      <vt:lpstr>حجج الإبادة</vt:lpstr>
      <vt:lpstr>تقرير كنيسة إنجلترا كانون ثاني 1996</vt:lpstr>
      <vt:lpstr>المطهر</vt:lpstr>
      <vt:lpstr>الحجج المذكورة للمطهر</vt:lpstr>
      <vt:lpstr>دحض فكرة المطهر</vt:lpstr>
      <vt:lpstr>المطهر؟ أم الإبادة؟</vt:lpstr>
      <vt:lpstr>لماذا ندرس ونعلّم عن الجحيم؟</vt:lpstr>
      <vt:lpstr>ما هو الفرق؟</vt:lpstr>
      <vt:lpstr>أين الجحيم؟</vt:lpstr>
      <vt:lpstr>Gates of Hell</vt:lpstr>
      <vt:lpstr>عودة الجحيم</vt:lpstr>
      <vt:lpstr>كيف يبدو الجحيم؟</vt:lpstr>
      <vt:lpstr>نظرة كلاسيكية عن الجحيم</vt:lpstr>
      <vt:lpstr>لا يوجد             مدير هناك</vt:lpstr>
      <vt:lpstr>نار حرفية                  أم مجازية؟</vt:lpstr>
      <vt:lpstr>درجات العقاب في الجحيم؟</vt:lpstr>
      <vt:lpstr>منطقة المدينة الثلاثية</vt:lpstr>
      <vt:lpstr>من أسوأ الأشياء في الجحيم هي الذكرى</vt:lpstr>
      <vt:lpstr>من سيذهب إلى الجحيم؟</vt:lpstr>
      <vt:lpstr>غضب الله (رومية 1: 18-20)</vt:lpstr>
      <vt:lpstr>رومية 1: 20</vt:lpstr>
      <vt:lpstr>لماذ الله غاضب على الأمم (رو 1: 21-32)</vt:lpstr>
      <vt:lpstr>بماذا سنؤمن؟</vt:lpstr>
      <vt:lpstr>حسناً، سأذهب للأسفل</vt:lpstr>
      <vt:lpstr>بماذا ستؤمن؟</vt:lpstr>
      <vt:lpstr>بماذا ستؤمن؟</vt:lpstr>
      <vt:lpstr>Black</vt:lpstr>
      <vt:lpstr>الرابط للعرض التقديميِّ "علم الأخرويَّات (الإسخاتولوجيا)" متاحٌ على الموقع الإلكترونيّ: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Atheism Exists Only for Fools</dc:title>
  <dc:creator>Rick Griffith</dc:creator>
  <cp:lastModifiedBy>Rick Griffith</cp:lastModifiedBy>
  <cp:revision>138</cp:revision>
  <dcterms:created xsi:type="dcterms:W3CDTF">2005-04-26T06:44:17Z</dcterms:created>
  <dcterms:modified xsi:type="dcterms:W3CDTF">2024-01-20T13:38:36Z</dcterms:modified>
</cp:coreProperties>
</file>