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9" r:id="rId2"/>
    <p:sldMasterId id="2147483707" r:id="rId3"/>
    <p:sldMasterId id="2147483705" r:id="rId4"/>
    <p:sldMasterId id="2147483679" r:id="rId5"/>
    <p:sldMasterId id="2147483661" r:id="rId6"/>
    <p:sldMasterId id="2147483657" r:id="rId7"/>
    <p:sldMasterId id="2147483653" r:id="rId8"/>
    <p:sldMasterId id="2147484053" r:id="rId9"/>
    <p:sldMasterId id="2147484065" r:id="rId10"/>
    <p:sldMasterId id="2147484077" r:id="rId11"/>
    <p:sldMasterId id="2147484089" r:id="rId12"/>
    <p:sldMasterId id="2147484101" r:id="rId13"/>
  </p:sldMasterIdLst>
  <p:notesMasterIdLst>
    <p:notesMasterId r:id="rId32"/>
  </p:notesMasterIdLst>
  <p:sldIdLst>
    <p:sldId id="328" r:id="rId14"/>
    <p:sldId id="826" r:id="rId15"/>
    <p:sldId id="324" r:id="rId16"/>
    <p:sldId id="827" r:id="rId17"/>
    <p:sldId id="320" r:id="rId18"/>
    <p:sldId id="329" r:id="rId19"/>
    <p:sldId id="323" r:id="rId20"/>
    <p:sldId id="321" r:id="rId21"/>
    <p:sldId id="325" r:id="rId22"/>
    <p:sldId id="280" r:id="rId23"/>
    <p:sldId id="307" r:id="rId24"/>
    <p:sldId id="828" r:id="rId25"/>
    <p:sldId id="823" r:id="rId26"/>
    <p:sldId id="312" r:id="rId27"/>
    <p:sldId id="319" r:id="rId28"/>
    <p:sldId id="265" r:id="rId29"/>
    <p:sldId id="296" r:id="rId30"/>
    <p:sldId id="543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8000"/>
    <a:srgbClr val="FFFF00"/>
    <a:srgbClr val="00FFFF"/>
    <a:srgbClr val="FFFFFF"/>
    <a:srgbClr val="C9C4FF"/>
    <a:srgbClr val="2E5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24" autoAdjust="0"/>
    <p:restoredTop sz="94249" autoAdjust="0"/>
  </p:normalViewPr>
  <p:slideViewPr>
    <p:cSldViewPr>
      <p:cViewPr varScale="1">
        <p:scale>
          <a:sx n="89" d="100"/>
          <a:sy n="89" d="100"/>
        </p:scale>
        <p:origin x="184" y="1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98FA74-91F9-9244-8176-1F90FF0D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DFA7CA-1B37-FF45-BF2A-DCF34FCEFA9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182747-FA74-E74D-9F78-E1978E76F83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6DD439-FEA8-8049-815F-BBF404587C6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F3451-CBDB-294A-B445-B581978AB7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10/06/10</a:t>
            </a:r>
          </a:p>
        </p:txBody>
      </p:sp>
      <p:sp>
        <p:nvSpPr>
          <p:cNvPr id="33894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1276593-04F0-48BA-8603-307EF37B29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894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3AC3D55-9A8B-42D1-A72A-281804921EA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894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895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86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0697F0-519E-F345-BCD3-ADAE888396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A3F85C-2BCC-5D4D-8A22-CC5AD8A21BC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957ABC-2753-4441-85DF-61DB17B4C35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5DDB65-4323-164B-8967-A6AD4E3498A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 Eschatology (Future)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7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10/06/10</a:t>
            </a:r>
          </a:p>
        </p:txBody>
      </p:sp>
      <p:sp>
        <p:nvSpPr>
          <p:cNvPr id="3409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70B7C4-D61B-4011-B8FD-7489B93CA2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099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19D5844-4FA1-459D-800F-53C3AB1CF6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099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099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9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E7948A-9FF2-1C49-A1B2-47FDE0B7E5D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EDD1A-833F-F843-BF1E-DBC6E993BD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16CC3A-21A3-B943-A114-201B6B73ACD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26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DEF038-7EE7-8244-81F2-1195FDD16EFC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http://www.lyricsondemand.com/miscellaneouslyrics/christianlyrics/jesusshallreignwhereerthesunlyrics.html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34081F-5975-6F44-A01B-173BA719EEE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ECA583-09A8-8748-AEA8-34444C2DDBB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30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3A3B01-EC4E-844C-B8A6-957A528B923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5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hlinkClick r:id="" action="ppaction://noaction"/>
              </a:rPr>
              <a:t>www.antipas.org/.../ezekiels_temple/ ezekiels_temple.html</a:t>
            </a:r>
            <a:r>
              <a:rPr lang="en-US" sz="2800">
                <a:solidFill>
                  <a:srgbClr val="000000"/>
                </a:solidFill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AD126-AECF-144D-9DAB-E2D72B5A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79E9-5530-7E45-B3AB-FD58B0D6E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689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6A1DF-770F-473D-970E-9986BE9A6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72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84B0-55DC-4F3E-B6A2-6A7917034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221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074F-28D0-454D-A628-9F5CF0BAF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2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B160-183A-46AD-9329-984C97F8B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4824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B801-EBC0-461D-BD09-107159641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679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80F5-4BDB-4042-A7B2-475DDFEB5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400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B3B4-4251-4876-82FC-16C52E327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20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9633-4DBA-41D1-BBEA-341ACFCC5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26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AD8F-4150-40EC-9259-A0080A2AAA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655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FF96-1C93-41DB-96E7-C65FFC159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AC6E2-27CA-D54F-B630-3D3A4C545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86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28213-389A-4145-9460-8650AB810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833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7670-9D4E-C44B-BA0A-9C1B1AD39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79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9920-5688-854E-BDC0-229C2056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6DD2-41DE-7D4F-A7B9-18ACC4C8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431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F54D-48AB-6841-A61D-9223DD345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45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4AE3-CE8F-7D43-BB86-AE533A72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34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9B26-9FDD-D04D-B790-EC5336856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772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0022-6F64-F547-ACAC-6D6C94EE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28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4D21-43B8-5F4D-89B6-9CA78766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245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2AEB-F7DF-E240-9865-83A7A6443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8D03-D758-1B4A-BFAB-7D96A526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55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2662-291A-2149-A4CD-9A4097861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6E90-AB42-D14C-B24F-C359F693A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74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2A9C-1EE3-1046-B0B5-3670CFAFB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36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9D70-92DA-BD44-B36F-71162179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49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7A637-6665-CC4D-BB95-7696D404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56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7B18-6141-0B42-8A1A-9C26A18B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10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D590E-21B9-5E43-9BB4-48C0B5F2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16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282E-BD7D-BD45-9F1D-854DE5C6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133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3E9A-17A6-E340-B861-B800CDF3D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09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DEF81-8855-B74A-AB0F-8114F5C2D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8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44A8-A6F7-8346-A752-23E209967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42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AB0C-9882-D448-831F-45151D0F3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7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61EC-3532-494D-B924-DCBC3FB50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70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F73E-0044-5A44-8BC7-A33C59A05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84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444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665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156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975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137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093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00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B7DB-3ABD-6648-9807-77CB9C1D6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73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70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778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889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939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7C56-A6D5-9E41-AFEA-393DD322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8D5F-80D6-9F42-81A7-EB47607E9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F49D-4150-4F40-8991-D2316A10C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87D2-404A-C54D-8B7A-6DDEFA212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2B29-0B76-0949-AECE-1D2A15893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6C84-AAD1-3445-BF83-D836CF7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3BAF-B323-3848-9487-8032053A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85684-C79C-F043-86F0-9B42CE2E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1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78E7-811F-AF41-8934-DD2C9E00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28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6328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F986E-5D83-7B42-9E36-8C260D1063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668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6707-BD42-524D-9C64-4EEA48B834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05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5C24-7A27-A546-87F6-BEEF5EC8B5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1574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4FDC-3B13-374A-8061-D817EB56DB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245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2CC-DA00-FA40-9BC7-3D55CC73D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813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8A66-0B44-4940-8E35-4DEAE80AA3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4677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E6B1-F13F-E540-B80A-F1931A3EEA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43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9948-2178-C142-977F-6D46C00B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6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4727-8DF0-6144-80A1-F8C60BB667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3664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1DA0-3E84-B74C-A15A-606A9B9A46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4037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6B94-A199-DB4B-8B95-62EFBC584B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7007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4E8F-45B8-5F47-BCDB-23E74589B0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8204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87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287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4B7F-519A-BB4A-96DA-485DA005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B1C8-AC56-3449-A016-8C1F9F2A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5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462E5-CE7E-9344-98BB-3031BC34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1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73CE-2D55-834D-9328-32745C91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2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60B5-8A25-5D43-AC8A-A2EE9E630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5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0A31-043A-6C4D-9694-A0285E198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46AAF-0985-CB4B-BD72-914E09A4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1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D82D-4A06-4745-A05D-7DBAE429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7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BDBE-3A98-8F43-ACA7-1546D75E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7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10F4-305F-1C4A-A0EA-F0A20194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8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7571-30A2-9D41-ABB2-F478C60E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82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E610-E6BD-5345-B153-9D859AC9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70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84FB-A42C-334A-ADB3-B99C258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9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1826-E963-1A4E-80BC-D8A52D0D6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2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D09D4-188A-BB43-AE06-3402BBE08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525E3-4EE7-B54D-AD1A-E474B6D6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3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9A59-245E-F34E-8927-5C142CE3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E96DD-2E85-D04E-9308-1895C42A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4EC6-7294-6249-BDB6-2753BFDD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7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3ADAD-E8EA-8F44-88B1-606B059BC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2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F93E-D29A-8545-88B4-08FA6D5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69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0240-9B2D-F248-AEFA-F4673D6E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C202-F1A4-7440-8D97-A08CDC39C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5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6993-2BDB-AD4C-A4BB-10C8AAC4E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5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43D3-EEDD-C84D-A410-0F64979B0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7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D07E-6152-2645-94A4-9C0DFF29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3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EB5F-B422-F344-B21C-2FB128325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5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B0A1-6FA7-CA41-BE0D-6A25865F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16E0-DBFA-4C44-AB39-C27EE342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5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0C19-2097-B84E-8420-1BE1DEFC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7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84EA-1FE2-A549-BE4B-DA8B906B8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9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7E97-BC25-7143-9FDA-7375DDBFE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3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A7614-258D-DC46-AB0B-F1565C7A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8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F7C7-953B-FF4F-BC4A-07867D6EF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4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D7D99-8EED-7F45-9B8F-3474E987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0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16A6-C096-C14E-ACF7-614F6A9D9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87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charset="0"/>
              <a:buNone/>
              <a:defRPr sz="28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5F956-5FC5-4D41-8A17-72DE3F2CE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8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5F58-6CE5-DE47-83CC-6C44B1E32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596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3C41-07F1-F14A-91E5-49D85CD3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5E683-D82E-944E-A797-BFDBCF1F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5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DEC0-382C-314C-9251-065202B7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2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A4D9-F23F-4948-88D2-F7F90DEF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93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B59F-F9D7-B541-99BD-4B0F900D4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6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000B-886B-2648-BC3D-561EEFB5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8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E7AF-1306-1E45-9294-9362C9988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8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A5E56-9A00-AE45-8419-2027C31F0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2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FA4D-7C9B-6B46-9464-A4519FF7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8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3A94-C87C-B644-B7CE-DC178860F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6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0F78-A08A-0046-8C5D-441719D5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26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067-1F83-7B46-9C3A-2210432AF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C0E3-F8C6-2442-AAC9-3E498119F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96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79CE-B363-FD4A-A2D4-446DBF818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6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295B-CF02-424A-A2C4-A508CC74C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8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9E28-462F-FE43-8525-C273D1BEA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5125-A1E4-CA43-A577-438773E4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E46E-C0C7-9647-A3D1-71FA0FE24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99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2FC5-F34E-1E42-AD14-3B1916A8A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83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F667-4A09-4A4D-A7C4-89B328F2A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2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7D9E-82B7-3147-89FF-BB7B02F6A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2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E2CE-39C9-F94E-84CA-4908C7471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889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F6C0-CCCD-4B31-9F0C-D96885F3D5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1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11CA-9A1C-FA46-86D4-22FDB85EE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22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ED6C-0EB5-4227-99AB-89321010DC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8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71D2-A18B-426E-8695-90A4FD923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635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21B54-97C3-43C4-ACBB-C4FECB9AA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527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4E3A-C38F-48FD-9AD7-BA86E1473F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504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5B88-EA80-4273-B528-04A3043F2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744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B45B-2F8D-4543-8832-A811D8AF4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06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0E54-C5D8-4624-8CC1-D73B9F63D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861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33C0-DCA5-47EB-A203-B1CA82A57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224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B9D4-CE6E-4F7A-A8F1-581148F5A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077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09AF-F475-445D-9E39-1276E6EF6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7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50DF98-C4EA-CD43-84A2-92F26BDA7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8F1D79-3FFE-461D-A767-9F8F5A541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76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765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765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765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6AFA8986-89B3-9B45-A521-894951431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7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F731A0-4B03-4F45-8D52-745C992CF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91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709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D5C0B7-7A58-9A44-8E7C-7FDC07E6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631811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1812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1813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1814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18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318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318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18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18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smtClean="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683D114D-2BDE-CA4B-A87E-28DC995EC6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1CF111-8616-8043-98D1-D663B3672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8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77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77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77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9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277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77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7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77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fld id="{5C4A48A0-7A5F-9748-B958-F59178A2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0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CC8245-0231-FF46-B27D-C374423E5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37815E9-A2FB-3C41-96C1-A334309B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74E16E-6D26-D84D-9DB1-9C670228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485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>
              <a:buClr>
                <a:srgbClr val="FFFF66"/>
              </a:buClr>
              <a:buSzPct val="100000"/>
              <a:buFont typeface="Times New Roman" charset="0"/>
              <a:buNone/>
              <a:defRPr sz="1400">
                <a:solidFill>
                  <a:srgbClr val="FFFF6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BA4FC2-9F1F-43BE-9E8E-AD8B90E6E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/>
          <a:ea typeface="MS PGothic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defRPr sz="4400" b="1">
          <a:solidFill>
            <a:srgbClr val="FFFF66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defRPr sz="4400" b="1">
          <a:solidFill>
            <a:srgbClr val="FFFF66"/>
          </a:solidFill>
          <a:latin typeface="Times New Roman" pitchFamily="16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3200">
          <a:solidFill>
            <a:srgbClr val="FFFF66"/>
          </a:solidFill>
          <a:latin typeface="Arial"/>
          <a:ea typeface="MS PGothic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800">
          <a:solidFill>
            <a:srgbClr val="FFFF66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400">
          <a:solidFill>
            <a:srgbClr val="FFFF66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000">
          <a:solidFill>
            <a:srgbClr val="FFFF66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8" charset="0"/>
        <a:buChar char="•"/>
        <a:defRPr sz="2000">
          <a:solidFill>
            <a:srgbClr val="FFFF66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66"/>
        </a:buClr>
        <a:buSzPct val="100000"/>
        <a:buFont typeface="Times New Roman" pitchFamily="16" charset="0"/>
        <a:buChar char="•"/>
        <a:defRPr sz="2000">
          <a:solidFill>
            <a:srgbClr val="FFFF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4" descr="300_164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2856"/>
            <a:ext cx="7772400" cy="1791072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9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23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بعد الألفية</a:t>
            </a:r>
            <a:endParaRPr lang="en-US" sz="7200" dirty="0">
              <a:effectLst>
                <a:glow rad="228600">
                  <a:schemeClr val="accent4">
                    <a:satMod val="175000"/>
                    <a:alpha val="80023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CE5FDC-BF38-5D6F-F6C2-D287548A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ar-JO" sz="8000" u="sng" dirty="0">
                <a:latin typeface="Arial" panose="020B0604020202020204" pitchFamily="34" charset="0"/>
                <a:cs typeface="Arial" panose="020B0604020202020204" pitchFamily="34" charset="0"/>
              </a:rPr>
              <a:t>ما بعد الألفية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 rtl="1" eaLnBrk="1" hangingPunct="1">
              <a:defRPr/>
            </a:pPr>
            <a:r>
              <a:rPr kumimoji="0" lang="ar-JO" b="1" i="1" dirty="0">
                <a:latin typeface="Arial" panose="020B0604020202020204" pitchFamily="34" charset="0"/>
                <a:cs typeface="Arial" panose="020B0604020202020204" pitchFamily="34" charset="0"/>
              </a:rPr>
              <a:t> الإيمان أن الكنيسة سوف تأتي بالألفية حتى يأتي المسيح إلى عالم مسيحي</a:t>
            </a:r>
            <a:endParaRPr kumimoji="0"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685800" y="1554163"/>
            <a:ext cx="8001000" cy="3046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علم النفس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إعادة البناء المسيحي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لاهوت السيادة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8768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بكلمات أخرى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8077200" y="76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150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المدافعون عن الألفية حسب سنتشري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3810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2035" name="Text Box 5"/>
          <p:cNvSpPr txBox="1">
            <a:spLocks noChangeArrowheads="1"/>
          </p:cNvSpPr>
          <p:nvPr/>
        </p:nvSpPr>
        <p:spPr bwMode="auto">
          <a:xfrm>
            <a:off x="8355286" y="95250"/>
            <a:ext cx="70113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121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72036" name="Line 6"/>
          <p:cNvSpPr>
            <a:spLocks noChangeShapeType="1"/>
          </p:cNvSpPr>
          <p:nvPr/>
        </p:nvSpPr>
        <p:spPr bwMode="auto">
          <a:xfrm>
            <a:off x="685800" y="4343400"/>
            <a:ext cx="8154988" cy="5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72037" name="Group 7"/>
          <p:cNvGrpSpPr>
            <a:grpSpLocks/>
          </p:cNvGrpSpPr>
          <p:nvPr/>
        </p:nvGrpSpPr>
        <p:grpSpPr bwMode="auto">
          <a:xfrm>
            <a:off x="533400" y="3657600"/>
            <a:ext cx="431800" cy="647700"/>
            <a:chOff x="385" y="1298"/>
            <a:chExt cx="272" cy="408"/>
          </a:xfrm>
        </p:grpSpPr>
        <p:sp>
          <p:nvSpPr>
            <p:cNvPr id="172063" name="Line 8"/>
            <p:cNvSpPr>
              <a:spLocks noChangeShapeType="1"/>
            </p:cNvSpPr>
            <p:nvPr/>
          </p:nvSpPr>
          <p:spPr bwMode="auto">
            <a:xfrm>
              <a:off x="521" y="1298"/>
              <a:ext cx="0" cy="408"/>
            </a:xfrm>
            <a:prstGeom prst="line">
              <a:avLst/>
            </a:prstGeom>
            <a:noFill/>
            <a:ln w="57150">
              <a:solidFill>
                <a:srgbClr val="FF8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2064" name="Line 9"/>
            <p:cNvSpPr>
              <a:spLocks noChangeShapeType="1"/>
            </p:cNvSpPr>
            <p:nvPr/>
          </p:nvSpPr>
          <p:spPr bwMode="auto">
            <a:xfrm rot="16200000" flipV="1">
              <a:off x="521" y="1298"/>
              <a:ext cx="0" cy="272"/>
            </a:xfrm>
            <a:prstGeom prst="line">
              <a:avLst/>
            </a:prstGeom>
            <a:noFill/>
            <a:ln w="57150">
              <a:solidFill>
                <a:srgbClr val="FF8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2038" name="Line 10"/>
          <p:cNvSpPr>
            <a:spLocks noChangeShapeType="1"/>
          </p:cNvSpPr>
          <p:nvPr/>
        </p:nvSpPr>
        <p:spPr bwMode="auto">
          <a:xfrm>
            <a:off x="8763000" y="3657600"/>
            <a:ext cx="0" cy="719138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lg" len="lg"/>
          </a:ln>
          <a:effectLst>
            <a:prstShdw prst="shdw17" dist="17961" dir="135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39" name="Line 11"/>
          <p:cNvSpPr>
            <a:spLocks noChangeShapeType="1"/>
          </p:cNvSpPr>
          <p:nvPr/>
        </p:nvSpPr>
        <p:spPr bwMode="auto">
          <a:xfrm>
            <a:off x="1752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40" name="Line 12"/>
          <p:cNvSpPr>
            <a:spLocks noChangeShapeType="1"/>
          </p:cNvSpPr>
          <p:nvPr/>
        </p:nvSpPr>
        <p:spPr bwMode="auto">
          <a:xfrm>
            <a:off x="83058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41" name="Line 13"/>
          <p:cNvSpPr>
            <a:spLocks noChangeShapeType="1"/>
          </p:cNvSpPr>
          <p:nvPr/>
        </p:nvSpPr>
        <p:spPr bwMode="auto">
          <a:xfrm>
            <a:off x="5410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42" name="Line 14"/>
          <p:cNvSpPr>
            <a:spLocks noChangeShapeType="1"/>
          </p:cNvSpPr>
          <p:nvPr/>
        </p:nvSpPr>
        <p:spPr bwMode="auto">
          <a:xfrm>
            <a:off x="7696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43" name="Line 16"/>
          <p:cNvSpPr>
            <a:spLocks noChangeShapeType="1"/>
          </p:cNvSpPr>
          <p:nvPr/>
        </p:nvSpPr>
        <p:spPr bwMode="auto">
          <a:xfrm>
            <a:off x="7086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44" name="Line 17"/>
          <p:cNvSpPr>
            <a:spLocks noChangeShapeType="1"/>
          </p:cNvSpPr>
          <p:nvPr/>
        </p:nvSpPr>
        <p:spPr bwMode="auto">
          <a:xfrm>
            <a:off x="1219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45" name="Line 18"/>
          <p:cNvSpPr>
            <a:spLocks noChangeShapeType="1"/>
          </p:cNvSpPr>
          <p:nvPr/>
        </p:nvSpPr>
        <p:spPr bwMode="auto">
          <a:xfrm>
            <a:off x="22860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295400" y="4343400"/>
            <a:ext cx="3810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1828800" y="4343400"/>
            <a:ext cx="3810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2362200" y="4343400"/>
            <a:ext cx="3810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5334000" y="4343400"/>
            <a:ext cx="6096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6523038" y="4343400"/>
            <a:ext cx="6096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7118350" y="4343400"/>
            <a:ext cx="6096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19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7712075" y="4343400"/>
            <a:ext cx="6096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20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5929313" y="4343400"/>
            <a:ext cx="6096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59" name="Text Box 27"/>
          <p:cNvSpPr txBox="1">
            <a:spLocks noChangeArrowheads="1"/>
          </p:cNvSpPr>
          <p:nvPr/>
        </p:nvSpPr>
        <p:spPr bwMode="auto">
          <a:xfrm>
            <a:off x="8305800" y="4343400"/>
            <a:ext cx="6096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2055" name="Line 28"/>
          <p:cNvSpPr>
            <a:spLocks noChangeShapeType="1"/>
          </p:cNvSpPr>
          <p:nvPr/>
        </p:nvSpPr>
        <p:spPr bwMode="auto">
          <a:xfrm>
            <a:off x="5943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56" name="Line 29"/>
          <p:cNvSpPr>
            <a:spLocks noChangeShapeType="1"/>
          </p:cNvSpPr>
          <p:nvPr/>
        </p:nvSpPr>
        <p:spPr bwMode="auto">
          <a:xfrm>
            <a:off x="64770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0862" name="Freeform 30"/>
          <p:cNvSpPr>
            <a:spLocks/>
          </p:cNvSpPr>
          <p:nvPr/>
        </p:nvSpPr>
        <p:spPr bwMode="auto">
          <a:xfrm>
            <a:off x="998538" y="1539875"/>
            <a:ext cx="7829550" cy="2614613"/>
          </a:xfrm>
          <a:custGeom>
            <a:avLst/>
            <a:gdLst>
              <a:gd name="T0" fmla="*/ 0 w 4932"/>
              <a:gd name="T1" fmla="*/ 2147483647 h 1647"/>
              <a:gd name="T2" fmla="*/ 2147483647 w 4932"/>
              <a:gd name="T3" fmla="*/ 2147483647 h 1647"/>
              <a:gd name="T4" fmla="*/ 2147483647 w 4932"/>
              <a:gd name="T5" fmla="*/ 2147483647 h 1647"/>
              <a:gd name="T6" fmla="*/ 2147483647 w 4932"/>
              <a:gd name="T7" fmla="*/ 2147483647 h 1647"/>
              <a:gd name="T8" fmla="*/ 2147483647 w 4932"/>
              <a:gd name="T9" fmla="*/ 2147483647 h 1647"/>
              <a:gd name="T10" fmla="*/ 2147483647 w 4932"/>
              <a:gd name="T11" fmla="*/ 2147483647 h 1647"/>
              <a:gd name="T12" fmla="*/ 2147483647 w 4932"/>
              <a:gd name="T13" fmla="*/ 2147483647 h 1647"/>
              <a:gd name="T14" fmla="*/ 2147483647 w 4932"/>
              <a:gd name="T15" fmla="*/ 2147483647 h 1647"/>
              <a:gd name="T16" fmla="*/ 2147483647 w 4932"/>
              <a:gd name="T17" fmla="*/ 2147483647 h 1647"/>
              <a:gd name="T18" fmla="*/ 2147483647 w 4932"/>
              <a:gd name="T19" fmla="*/ 2147483647 h 1647"/>
              <a:gd name="T20" fmla="*/ 2147483647 w 4932"/>
              <a:gd name="T21" fmla="*/ 2147483647 h 1647"/>
              <a:gd name="T22" fmla="*/ 2147483647 w 4932"/>
              <a:gd name="T23" fmla="*/ 2147483647 h 1647"/>
              <a:gd name="T24" fmla="*/ 2147483647 w 4932"/>
              <a:gd name="T25" fmla="*/ 2147483647 h 1647"/>
              <a:gd name="T26" fmla="*/ 2147483647 w 4932"/>
              <a:gd name="T27" fmla="*/ 2147483647 h 1647"/>
              <a:gd name="T28" fmla="*/ 2147483647 w 4932"/>
              <a:gd name="T29" fmla="*/ 2147483647 h 1647"/>
              <a:gd name="T30" fmla="*/ 2147483647 w 4932"/>
              <a:gd name="T31" fmla="*/ 2147483647 h 1647"/>
              <a:gd name="T32" fmla="*/ 2147483647 w 4932"/>
              <a:gd name="T33" fmla="*/ 2147483647 h 1647"/>
              <a:gd name="T34" fmla="*/ 2147483647 w 4932"/>
              <a:gd name="T35" fmla="*/ 2147483647 h 1647"/>
              <a:gd name="T36" fmla="*/ 2147483647 w 4932"/>
              <a:gd name="T37" fmla="*/ 2147483647 h 1647"/>
              <a:gd name="T38" fmla="*/ 2147483647 w 4932"/>
              <a:gd name="T39" fmla="*/ 2147483647 h 1647"/>
              <a:gd name="T40" fmla="*/ 2147483647 w 4932"/>
              <a:gd name="T41" fmla="*/ 2147483647 h 1647"/>
              <a:gd name="T42" fmla="*/ 2147483647 w 4932"/>
              <a:gd name="T43" fmla="*/ 2147483647 h 1647"/>
              <a:gd name="T44" fmla="*/ 2147483647 w 4932"/>
              <a:gd name="T45" fmla="*/ 2147483647 h 1647"/>
              <a:gd name="T46" fmla="*/ 2147483647 w 4932"/>
              <a:gd name="T47" fmla="*/ 2147483647 h 1647"/>
              <a:gd name="T48" fmla="*/ 2147483647 w 4932"/>
              <a:gd name="T49" fmla="*/ 2147483647 h 1647"/>
              <a:gd name="T50" fmla="*/ 2147483647 w 4932"/>
              <a:gd name="T51" fmla="*/ 2147483647 h 1647"/>
              <a:gd name="T52" fmla="*/ 2147483647 w 4932"/>
              <a:gd name="T53" fmla="*/ 2147483647 h 1647"/>
              <a:gd name="T54" fmla="*/ 2147483647 w 4932"/>
              <a:gd name="T55" fmla="*/ 2147483647 h 1647"/>
              <a:gd name="T56" fmla="*/ 2147483647 w 4932"/>
              <a:gd name="T57" fmla="*/ 2147483647 h 1647"/>
              <a:gd name="T58" fmla="*/ 2147483647 w 4932"/>
              <a:gd name="T59" fmla="*/ 2147483647 h 1647"/>
              <a:gd name="T60" fmla="*/ 2147483647 w 4932"/>
              <a:gd name="T61" fmla="*/ 2147483647 h 1647"/>
              <a:gd name="T62" fmla="*/ 2147483647 w 4932"/>
              <a:gd name="T63" fmla="*/ 2147483647 h 1647"/>
              <a:gd name="T64" fmla="*/ 2147483647 w 4932"/>
              <a:gd name="T65" fmla="*/ 2147483647 h 1647"/>
              <a:gd name="T66" fmla="*/ 2147483647 w 4932"/>
              <a:gd name="T67" fmla="*/ 2147483647 h 1647"/>
              <a:gd name="T68" fmla="*/ 2147483647 w 4932"/>
              <a:gd name="T69" fmla="*/ 2147483647 h 1647"/>
              <a:gd name="T70" fmla="*/ 2147483647 w 4932"/>
              <a:gd name="T71" fmla="*/ 2147483647 h 1647"/>
              <a:gd name="T72" fmla="*/ 2147483647 w 4932"/>
              <a:gd name="T73" fmla="*/ 2147483647 h 16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32"/>
              <a:gd name="T112" fmla="*/ 0 h 1647"/>
              <a:gd name="T113" fmla="*/ 4932 w 4932"/>
              <a:gd name="T114" fmla="*/ 1647 h 16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32" h="1647">
                <a:moveTo>
                  <a:pt x="0" y="389"/>
                </a:moveTo>
                <a:cubicBezTo>
                  <a:pt x="127" y="379"/>
                  <a:pt x="254" y="372"/>
                  <a:pt x="381" y="358"/>
                </a:cubicBezTo>
                <a:cubicBezTo>
                  <a:pt x="413" y="346"/>
                  <a:pt x="423" y="342"/>
                  <a:pt x="458" y="350"/>
                </a:cubicBezTo>
                <a:cubicBezTo>
                  <a:pt x="524" y="394"/>
                  <a:pt x="621" y="411"/>
                  <a:pt x="699" y="420"/>
                </a:cubicBezTo>
                <a:cubicBezTo>
                  <a:pt x="743" y="431"/>
                  <a:pt x="785" y="448"/>
                  <a:pt x="823" y="475"/>
                </a:cubicBezTo>
                <a:cubicBezTo>
                  <a:pt x="844" y="505"/>
                  <a:pt x="835" y="583"/>
                  <a:pt x="839" y="622"/>
                </a:cubicBezTo>
                <a:cubicBezTo>
                  <a:pt x="846" y="712"/>
                  <a:pt x="854" y="796"/>
                  <a:pt x="870" y="886"/>
                </a:cubicBezTo>
                <a:cubicBezTo>
                  <a:pt x="878" y="1132"/>
                  <a:pt x="859" y="1070"/>
                  <a:pt x="909" y="1212"/>
                </a:cubicBezTo>
                <a:cubicBezTo>
                  <a:pt x="911" y="1271"/>
                  <a:pt x="871" y="1479"/>
                  <a:pt x="979" y="1515"/>
                </a:cubicBezTo>
                <a:cubicBezTo>
                  <a:pt x="1016" y="1540"/>
                  <a:pt x="1060" y="1542"/>
                  <a:pt x="1103" y="1554"/>
                </a:cubicBezTo>
                <a:cubicBezTo>
                  <a:pt x="1188" y="1577"/>
                  <a:pt x="1204" y="1585"/>
                  <a:pt x="1305" y="1593"/>
                </a:cubicBezTo>
                <a:cubicBezTo>
                  <a:pt x="1409" y="1629"/>
                  <a:pt x="1446" y="1618"/>
                  <a:pt x="1592" y="1624"/>
                </a:cubicBezTo>
                <a:cubicBezTo>
                  <a:pt x="1636" y="1631"/>
                  <a:pt x="1680" y="1635"/>
                  <a:pt x="1724" y="1647"/>
                </a:cubicBezTo>
                <a:cubicBezTo>
                  <a:pt x="1869" y="1644"/>
                  <a:pt x="2014" y="1642"/>
                  <a:pt x="2159" y="1639"/>
                </a:cubicBezTo>
                <a:cubicBezTo>
                  <a:pt x="2314" y="1635"/>
                  <a:pt x="2625" y="1624"/>
                  <a:pt x="2625" y="1624"/>
                </a:cubicBezTo>
                <a:cubicBezTo>
                  <a:pt x="2695" y="1577"/>
                  <a:pt x="2801" y="1576"/>
                  <a:pt x="2882" y="1570"/>
                </a:cubicBezTo>
                <a:cubicBezTo>
                  <a:pt x="3044" y="1528"/>
                  <a:pt x="3067" y="1537"/>
                  <a:pt x="3301" y="1531"/>
                </a:cubicBezTo>
                <a:cubicBezTo>
                  <a:pt x="3389" y="1512"/>
                  <a:pt x="3353" y="1521"/>
                  <a:pt x="3410" y="1507"/>
                </a:cubicBezTo>
                <a:cubicBezTo>
                  <a:pt x="3506" y="1512"/>
                  <a:pt x="3554" y="1511"/>
                  <a:pt x="3635" y="1539"/>
                </a:cubicBezTo>
                <a:cubicBezTo>
                  <a:pt x="3676" y="1536"/>
                  <a:pt x="3778" y="1556"/>
                  <a:pt x="3798" y="1500"/>
                </a:cubicBezTo>
                <a:cubicBezTo>
                  <a:pt x="3795" y="1489"/>
                  <a:pt x="3788" y="1479"/>
                  <a:pt x="3790" y="1469"/>
                </a:cubicBezTo>
                <a:cubicBezTo>
                  <a:pt x="3791" y="1452"/>
                  <a:pt x="3806" y="1422"/>
                  <a:pt x="3806" y="1422"/>
                </a:cubicBezTo>
                <a:cubicBezTo>
                  <a:pt x="3820" y="1335"/>
                  <a:pt x="3828" y="1252"/>
                  <a:pt x="3868" y="1173"/>
                </a:cubicBezTo>
                <a:cubicBezTo>
                  <a:pt x="3874" y="1118"/>
                  <a:pt x="3882" y="1047"/>
                  <a:pt x="3899" y="995"/>
                </a:cubicBezTo>
                <a:cubicBezTo>
                  <a:pt x="3905" y="973"/>
                  <a:pt x="3932" y="944"/>
                  <a:pt x="3946" y="925"/>
                </a:cubicBezTo>
                <a:cubicBezTo>
                  <a:pt x="3954" y="887"/>
                  <a:pt x="3964" y="867"/>
                  <a:pt x="3992" y="840"/>
                </a:cubicBezTo>
                <a:cubicBezTo>
                  <a:pt x="4010" y="784"/>
                  <a:pt x="3987" y="844"/>
                  <a:pt x="4047" y="754"/>
                </a:cubicBezTo>
                <a:cubicBezTo>
                  <a:pt x="4081" y="701"/>
                  <a:pt x="4113" y="621"/>
                  <a:pt x="4179" y="607"/>
                </a:cubicBezTo>
                <a:cubicBezTo>
                  <a:pt x="4197" y="596"/>
                  <a:pt x="4214" y="583"/>
                  <a:pt x="4233" y="575"/>
                </a:cubicBezTo>
                <a:cubicBezTo>
                  <a:pt x="4247" y="568"/>
                  <a:pt x="4280" y="560"/>
                  <a:pt x="4280" y="560"/>
                </a:cubicBezTo>
                <a:cubicBezTo>
                  <a:pt x="4287" y="552"/>
                  <a:pt x="4296" y="545"/>
                  <a:pt x="4303" y="537"/>
                </a:cubicBezTo>
                <a:cubicBezTo>
                  <a:pt x="4317" y="517"/>
                  <a:pt x="4342" y="475"/>
                  <a:pt x="4342" y="475"/>
                </a:cubicBezTo>
                <a:cubicBezTo>
                  <a:pt x="4365" y="393"/>
                  <a:pt x="4418" y="279"/>
                  <a:pt x="4466" y="210"/>
                </a:cubicBezTo>
                <a:cubicBezTo>
                  <a:pt x="4468" y="205"/>
                  <a:pt x="4515" y="138"/>
                  <a:pt x="4536" y="125"/>
                </a:cubicBezTo>
                <a:cubicBezTo>
                  <a:pt x="4566" y="104"/>
                  <a:pt x="4610" y="99"/>
                  <a:pt x="4645" y="94"/>
                </a:cubicBezTo>
                <a:cubicBezTo>
                  <a:pt x="4686" y="79"/>
                  <a:pt x="4697" y="14"/>
                  <a:pt x="4746" y="9"/>
                </a:cubicBezTo>
                <a:cubicBezTo>
                  <a:pt x="4817" y="0"/>
                  <a:pt x="4869" y="1"/>
                  <a:pt x="4932" y="1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0864" name="Freeform 32"/>
          <p:cNvSpPr>
            <a:spLocks/>
          </p:cNvSpPr>
          <p:nvPr/>
        </p:nvSpPr>
        <p:spPr bwMode="auto">
          <a:xfrm>
            <a:off x="2405063" y="1919288"/>
            <a:ext cx="6397625" cy="2149475"/>
          </a:xfrm>
          <a:custGeom>
            <a:avLst/>
            <a:gdLst>
              <a:gd name="T0" fmla="*/ 0 w 4030"/>
              <a:gd name="T1" fmla="*/ 2147483647 h 1354"/>
              <a:gd name="T2" fmla="*/ 2147483647 w 4030"/>
              <a:gd name="T3" fmla="*/ 2147483647 h 1354"/>
              <a:gd name="T4" fmla="*/ 2147483647 w 4030"/>
              <a:gd name="T5" fmla="*/ 2147483647 h 1354"/>
              <a:gd name="T6" fmla="*/ 2147483647 w 4030"/>
              <a:gd name="T7" fmla="*/ 2147483647 h 1354"/>
              <a:gd name="T8" fmla="*/ 2147483647 w 4030"/>
              <a:gd name="T9" fmla="*/ 2147483647 h 1354"/>
              <a:gd name="T10" fmla="*/ 2147483647 w 4030"/>
              <a:gd name="T11" fmla="*/ 2147483647 h 1354"/>
              <a:gd name="T12" fmla="*/ 2147483647 w 4030"/>
              <a:gd name="T13" fmla="*/ 2147483647 h 1354"/>
              <a:gd name="T14" fmla="*/ 2147483647 w 4030"/>
              <a:gd name="T15" fmla="*/ 2147483647 h 1354"/>
              <a:gd name="T16" fmla="*/ 2147483647 w 4030"/>
              <a:gd name="T17" fmla="*/ 2147483647 h 1354"/>
              <a:gd name="T18" fmla="*/ 2147483647 w 4030"/>
              <a:gd name="T19" fmla="*/ 2147483647 h 1354"/>
              <a:gd name="T20" fmla="*/ 2147483647 w 4030"/>
              <a:gd name="T21" fmla="*/ 2147483647 h 1354"/>
              <a:gd name="T22" fmla="*/ 2147483647 w 4030"/>
              <a:gd name="T23" fmla="*/ 2147483647 h 1354"/>
              <a:gd name="T24" fmla="*/ 2147483647 w 4030"/>
              <a:gd name="T25" fmla="*/ 2147483647 h 1354"/>
              <a:gd name="T26" fmla="*/ 2147483647 w 4030"/>
              <a:gd name="T27" fmla="*/ 2147483647 h 1354"/>
              <a:gd name="T28" fmla="*/ 2147483647 w 4030"/>
              <a:gd name="T29" fmla="*/ 2147483647 h 1354"/>
              <a:gd name="T30" fmla="*/ 2147483647 w 4030"/>
              <a:gd name="T31" fmla="*/ 2147483647 h 1354"/>
              <a:gd name="T32" fmla="*/ 2147483647 w 4030"/>
              <a:gd name="T33" fmla="*/ 2147483647 h 1354"/>
              <a:gd name="T34" fmla="*/ 2147483647 w 4030"/>
              <a:gd name="T35" fmla="*/ 2147483647 h 1354"/>
              <a:gd name="T36" fmla="*/ 2147483647 w 4030"/>
              <a:gd name="T37" fmla="*/ 2147483647 h 1354"/>
              <a:gd name="T38" fmla="*/ 2147483647 w 4030"/>
              <a:gd name="T39" fmla="*/ 2147483647 h 1354"/>
              <a:gd name="T40" fmla="*/ 2147483647 w 4030"/>
              <a:gd name="T41" fmla="*/ 2147483647 h 1354"/>
              <a:gd name="T42" fmla="*/ 2147483647 w 4030"/>
              <a:gd name="T43" fmla="*/ 2147483647 h 1354"/>
              <a:gd name="T44" fmla="*/ 2147483647 w 4030"/>
              <a:gd name="T45" fmla="*/ 2147483647 h 1354"/>
              <a:gd name="T46" fmla="*/ 2147483647 w 4030"/>
              <a:gd name="T47" fmla="*/ 2147483647 h 1354"/>
              <a:gd name="T48" fmla="*/ 2147483647 w 4030"/>
              <a:gd name="T49" fmla="*/ 2147483647 h 1354"/>
              <a:gd name="T50" fmla="*/ 2147483647 w 4030"/>
              <a:gd name="T51" fmla="*/ 2147483647 h 1354"/>
              <a:gd name="T52" fmla="*/ 2147483647 w 4030"/>
              <a:gd name="T53" fmla="*/ 2147483647 h 1354"/>
              <a:gd name="T54" fmla="*/ 2147483647 w 4030"/>
              <a:gd name="T55" fmla="*/ 2147483647 h 1354"/>
              <a:gd name="T56" fmla="*/ 2147483647 w 4030"/>
              <a:gd name="T57" fmla="*/ 2147483647 h 1354"/>
              <a:gd name="T58" fmla="*/ 2147483647 w 4030"/>
              <a:gd name="T59" fmla="*/ 2147483647 h 13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30"/>
              <a:gd name="T91" fmla="*/ 0 h 1354"/>
              <a:gd name="T92" fmla="*/ 4030 w 4030"/>
              <a:gd name="T93" fmla="*/ 1354 h 13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30" h="1354">
                <a:moveTo>
                  <a:pt x="0" y="1354"/>
                </a:moveTo>
                <a:cubicBezTo>
                  <a:pt x="41" y="1325"/>
                  <a:pt x="44" y="1307"/>
                  <a:pt x="69" y="1268"/>
                </a:cubicBezTo>
                <a:cubicBezTo>
                  <a:pt x="79" y="1228"/>
                  <a:pt x="100" y="1193"/>
                  <a:pt x="124" y="1160"/>
                </a:cubicBezTo>
                <a:cubicBezTo>
                  <a:pt x="136" y="1113"/>
                  <a:pt x="155" y="1067"/>
                  <a:pt x="163" y="1020"/>
                </a:cubicBezTo>
                <a:cubicBezTo>
                  <a:pt x="164" y="1012"/>
                  <a:pt x="169" y="948"/>
                  <a:pt x="178" y="934"/>
                </a:cubicBezTo>
                <a:cubicBezTo>
                  <a:pt x="209" y="876"/>
                  <a:pt x="263" y="802"/>
                  <a:pt x="310" y="756"/>
                </a:cubicBezTo>
                <a:cubicBezTo>
                  <a:pt x="328" y="703"/>
                  <a:pt x="333" y="638"/>
                  <a:pt x="365" y="593"/>
                </a:cubicBezTo>
                <a:cubicBezTo>
                  <a:pt x="379" y="530"/>
                  <a:pt x="398" y="488"/>
                  <a:pt x="419" y="430"/>
                </a:cubicBezTo>
                <a:cubicBezTo>
                  <a:pt x="428" y="400"/>
                  <a:pt x="436" y="362"/>
                  <a:pt x="450" y="336"/>
                </a:cubicBezTo>
                <a:cubicBezTo>
                  <a:pt x="464" y="307"/>
                  <a:pt x="463" y="301"/>
                  <a:pt x="489" y="282"/>
                </a:cubicBezTo>
                <a:cubicBezTo>
                  <a:pt x="503" y="270"/>
                  <a:pt x="535" y="251"/>
                  <a:pt x="535" y="251"/>
                </a:cubicBezTo>
                <a:cubicBezTo>
                  <a:pt x="647" y="256"/>
                  <a:pt x="667" y="258"/>
                  <a:pt x="753" y="274"/>
                </a:cubicBezTo>
                <a:cubicBezTo>
                  <a:pt x="1083" y="267"/>
                  <a:pt x="1409" y="262"/>
                  <a:pt x="1739" y="274"/>
                </a:cubicBezTo>
                <a:cubicBezTo>
                  <a:pt x="1780" y="287"/>
                  <a:pt x="1815" y="318"/>
                  <a:pt x="1856" y="336"/>
                </a:cubicBezTo>
                <a:cubicBezTo>
                  <a:pt x="1902" y="356"/>
                  <a:pt x="1937" y="361"/>
                  <a:pt x="1988" y="368"/>
                </a:cubicBezTo>
                <a:cubicBezTo>
                  <a:pt x="2039" y="383"/>
                  <a:pt x="2093" y="369"/>
                  <a:pt x="2143" y="352"/>
                </a:cubicBezTo>
                <a:cubicBezTo>
                  <a:pt x="2275" y="359"/>
                  <a:pt x="2406" y="378"/>
                  <a:pt x="2539" y="391"/>
                </a:cubicBezTo>
                <a:cubicBezTo>
                  <a:pt x="2576" y="400"/>
                  <a:pt x="2611" y="407"/>
                  <a:pt x="2648" y="422"/>
                </a:cubicBezTo>
                <a:cubicBezTo>
                  <a:pt x="2830" y="376"/>
                  <a:pt x="2716" y="413"/>
                  <a:pt x="2889" y="336"/>
                </a:cubicBezTo>
                <a:cubicBezTo>
                  <a:pt x="2901" y="330"/>
                  <a:pt x="2915" y="327"/>
                  <a:pt x="2928" y="321"/>
                </a:cubicBezTo>
                <a:cubicBezTo>
                  <a:pt x="2941" y="314"/>
                  <a:pt x="2952" y="304"/>
                  <a:pt x="2966" y="298"/>
                </a:cubicBezTo>
                <a:cubicBezTo>
                  <a:pt x="2981" y="291"/>
                  <a:pt x="2997" y="287"/>
                  <a:pt x="3013" y="282"/>
                </a:cubicBezTo>
                <a:cubicBezTo>
                  <a:pt x="3020" y="279"/>
                  <a:pt x="3036" y="274"/>
                  <a:pt x="3036" y="274"/>
                </a:cubicBezTo>
                <a:cubicBezTo>
                  <a:pt x="3064" y="276"/>
                  <a:pt x="3093" y="276"/>
                  <a:pt x="3122" y="282"/>
                </a:cubicBezTo>
                <a:cubicBezTo>
                  <a:pt x="3137" y="284"/>
                  <a:pt x="3168" y="298"/>
                  <a:pt x="3168" y="298"/>
                </a:cubicBezTo>
                <a:cubicBezTo>
                  <a:pt x="3236" y="289"/>
                  <a:pt x="3298" y="285"/>
                  <a:pt x="3363" y="267"/>
                </a:cubicBezTo>
                <a:cubicBezTo>
                  <a:pt x="3435" y="276"/>
                  <a:pt x="3444" y="281"/>
                  <a:pt x="3526" y="274"/>
                </a:cubicBezTo>
                <a:cubicBezTo>
                  <a:pt x="3631" y="250"/>
                  <a:pt x="3609" y="134"/>
                  <a:pt x="3689" y="80"/>
                </a:cubicBezTo>
                <a:cubicBezTo>
                  <a:pt x="3692" y="77"/>
                  <a:pt x="3730" y="66"/>
                  <a:pt x="3735" y="65"/>
                </a:cubicBezTo>
                <a:cubicBezTo>
                  <a:pt x="3832" y="0"/>
                  <a:pt x="3914" y="41"/>
                  <a:pt x="4030" y="41"/>
                </a:cubicBezTo>
              </a:path>
            </a:pathLst>
          </a:cu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0866" name="Freeform 34"/>
          <p:cNvSpPr>
            <a:spLocks/>
          </p:cNvSpPr>
          <p:nvPr/>
        </p:nvSpPr>
        <p:spPr bwMode="auto">
          <a:xfrm>
            <a:off x="5029200" y="974725"/>
            <a:ext cx="3735388" cy="2736850"/>
          </a:xfrm>
          <a:custGeom>
            <a:avLst/>
            <a:gdLst>
              <a:gd name="T0" fmla="*/ 0 w 2353"/>
              <a:gd name="T1" fmla="*/ 2147483647 h 1724"/>
              <a:gd name="T2" fmla="*/ 2147483647 w 2353"/>
              <a:gd name="T3" fmla="*/ 2147483647 h 1724"/>
              <a:gd name="T4" fmla="*/ 2147483647 w 2353"/>
              <a:gd name="T5" fmla="*/ 2147483647 h 1724"/>
              <a:gd name="T6" fmla="*/ 2147483647 w 2353"/>
              <a:gd name="T7" fmla="*/ 2147483647 h 1724"/>
              <a:gd name="T8" fmla="*/ 2147483647 w 2353"/>
              <a:gd name="T9" fmla="*/ 2147483647 h 1724"/>
              <a:gd name="T10" fmla="*/ 2147483647 w 2353"/>
              <a:gd name="T11" fmla="*/ 2147483647 h 1724"/>
              <a:gd name="T12" fmla="*/ 2147483647 w 2353"/>
              <a:gd name="T13" fmla="*/ 2147483647 h 1724"/>
              <a:gd name="T14" fmla="*/ 2147483647 w 2353"/>
              <a:gd name="T15" fmla="*/ 2147483647 h 1724"/>
              <a:gd name="T16" fmla="*/ 2147483647 w 2353"/>
              <a:gd name="T17" fmla="*/ 2147483647 h 1724"/>
              <a:gd name="T18" fmla="*/ 2147483647 w 2353"/>
              <a:gd name="T19" fmla="*/ 2147483647 h 1724"/>
              <a:gd name="T20" fmla="*/ 2147483647 w 2353"/>
              <a:gd name="T21" fmla="*/ 2147483647 h 1724"/>
              <a:gd name="T22" fmla="*/ 2147483647 w 2353"/>
              <a:gd name="T23" fmla="*/ 2147483647 h 1724"/>
              <a:gd name="T24" fmla="*/ 2147483647 w 2353"/>
              <a:gd name="T25" fmla="*/ 2147483647 h 1724"/>
              <a:gd name="T26" fmla="*/ 2147483647 w 2353"/>
              <a:gd name="T27" fmla="*/ 2147483647 h 1724"/>
              <a:gd name="T28" fmla="*/ 2147483647 w 2353"/>
              <a:gd name="T29" fmla="*/ 2147483647 h 1724"/>
              <a:gd name="T30" fmla="*/ 2147483647 w 2353"/>
              <a:gd name="T31" fmla="*/ 2147483647 h 1724"/>
              <a:gd name="T32" fmla="*/ 2147483647 w 2353"/>
              <a:gd name="T33" fmla="*/ 2147483647 h 1724"/>
              <a:gd name="T34" fmla="*/ 2147483647 w 2353"/>
              <a:gd name="T35" fmla="*/ 0 h 1724"/>
              <a:gd name="T36" fmla="*/ 2147483647 w 2353"/>
              <a:gd name="T37" fmla="*/ 2147483647 h 1724"/>
              <a:gd name="T38" fmla="*/ 2147483647 w 2353"/>
              <a:gd name="T39" fmla="*/ 2147483647 h 1724"/>
              <a:gd name="T40" fmla="*/ 2147483647 w 2353"/>
              <a:gd name="T41" fmla="*/ 2147483647 h 1724"/>
              <a:gd name="T42" fmla="*/ 2147483647 w 2353"/>
              <a:gd name="T43" fmla="*/ 2147483647 h 1724"/>
              <a:gd name="T44" fmla="*/ 2147483647 w 2353"/>
              <a:gd name="T45" fmla="*/ 2147483647 h 1724"/>
              <a:gd name="T46" fmla="*/ 2147483647 w 2353"/>
              <a:gd name="T47" fmla="*/ 2147483647 h 1724"/>
              <a:gd name="T48" fmla="*/ 2147483647 w 2353"/>
              <a:gd name="T49" fmla="*/ 2147483647 h 1724"/>
              <a:gd name="T50" fmla="*/ 2147483647 w 2353"/>
              <a:gd name="T51" fmla="*/ 2147483647 h 1724"/>
              <a:gd name="T52" fmla="*/ 2147483647 w 2353"/>
              <a:gd name="T53" fmla="*/ 2147483647 h 1724"/>
              <a:gd name="T54" fmla="*/ 2147483647 w 2353"/>
              <a:gd name="T55" fmla="*/ 2147483647 h 1724"/>
              <a:gd name="T56" fmla="*/ 2147483647 w 2353"/>
              <a:gd name="T57" fmla="*/ 2147483647 h 1724"/>
              <a:gd name="T58" fmla="*/ 2147483647 w 2353"/>
              <a:gd name="T59" fmla="*/ 2147483647 h 1724"/>
              <a:gd name="T60" fmla="*/ 2147483647 w 2353"/>
              <a:gd name="T61" fmla="*/ 2147483647 h 1724"/>
              <a:gd name="T62" fmla="*/ 2147483647 w 2353"/>
              <a:gd name="T63" fmla="*/ 2147483647 h 1724"/>
              <a:gd name="T64" fmla="*/ 2147483647 w 2353"/>
              <a:gd name="T65" fmla="*/ 2147483647 h 1724"/>
              <a:gd name="T66" fmla="*/ 2147483647 w 2353"/>
              <a:gd name="T67" fmla="*/ 2147483647 h 17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53"/>
              <a:gd name="T103" fmla="*/ 0 h 1724"/>
              <a:gd name="T104" fmla="*/ 2353 w 2353"/>
              <a:gd name="T105" fmla="*/ 1724 h 17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53" h="1724">
                <a:moveTo>
                  <a:pt x="0" y="854"/>
                </a:moveTo>
                <a:cubicBezTo>
                  <a:pt x="99" y="833"/>
                  <a:pt x="50" y="840"/>
                  <a:pt x="147" y="831"/>
                </a:cubicBezTo>
                <a:cubicBezTo>
                  <a:pt x="210" y="809"/>
                  <a:pt x="261" y="791"/>
                  <a:pt x="303" y="737"/>
                </a:cubicBezTo>
                <a:cubicBezTo>
                  <a:pt x="318" y="684"/>
                  <a:pt x="296" y="748"/>
                  <a:pt x="334" y="683"/>
                </a:cubicBezTo>
                <a:cubicBezTo>
                  <a:pt x="337" y="676"/>
                  <a:pt x="336" y="666"/>
                  <a:pt x="341" y="660"/>
                </a:cubicBezTo>
                <a:cubicBezTo>
                  <a:pt x="354" y="642"/>
                  <a:pt x="388" y="613"/>
                  <a:pt x="388" y="613"/>
                </a:cubicBezTo>
                <a:cubicBezTo>
                  <a:pt x="418" y="526"/>
                  <a:pt x="505" y="544"/>
                  <a:pt x="567" y="504"/>
                </a:cubicBezTo>
                <a:cubicBezTo>
                  <a:pt x="583" y="493"/>
                  <a:pt x="595" y="475"/>
                  <a:pt x="613" y="466"/>
                </a:cubicBezTo>
                <a:cubicBezTo>
                  <a:pt x="640" y="450"/>
                  <a:pt x="682" y="442"/>
                  <a:pt x="714" y="434"/>
                </a:cubicBezTo>
                <a:cubicBezTo>
                  <a:pt x="767" y="398"/>
                  <a:pt x="765" y="407"/>
                  <a:pt x="823" y="388"/>
                </a:cubicBezTo>
                <a:cubicBezTo>
                  <a:pt x="848" y="362"/>
                  <a:pt x="873" y="353"/>
                  <a:pt x="901" y="333"/>
                </a:cubicBezTo>
                <a:cubicBezTo>
                  <a:pt x="912" y="324"/>
                  <a:pt x="920" y="311"/>
                  <a:pt x="932" y="302"/>
                </a:cubicBezTo>
                <a:cubicBezTo>
                  <a:pt x="941" y="293"/>
                  <a:pt x="952" y="286"/>
                  <a:pt x="963" y="279"/>
                </a:cubicBezTo>
                <a:cubicBezTo>
                  <a:pt x="1037" y="152"/>
                  <a:pt x="1177" y="67"/>
                  <a:pt x="1320" y="46"/>
                </a:cubicBezTo>
                <a:cubicBezTo>
                  <a:pt x="1337" y="39"/>
                  <a:pt x="1356" y="38"/>
                  <a:pt x="1374" y="31"/>
                </a:cubicBezTo>
                <a:cubicBezTo>
                  <a:pt x="1382" y="27"/>
                  <a:pt x="1389" y="19"/>
                  <a:pt x="1398" y="15"/>
                </a:cubicBezTo>
                <a:cubicBezTo>
                  <a:pt x="1405" y="11"/>
                  <a:pt x="1413" y="9"/>
                  <a:pt x="1421" y="7"/>
                </a:cubicBezTo>
                <a:cubicBezTo>
                  <a:pt x="1540" y="14"/>
                  <a:pt x="1533" y="13"/>
                  <a:pt x="1623" y="0"/>
                </a:cubicBezTo>
                <a:cubicBezTo>
                  <a:pt x="1658" y="8"/>
                  <a:pt x="1671" y="7"/>
                  <a:pt x="1693" y="38"/>
                </a:cubicBezTo>
                <a:cubicBezTo>
                  <a:pt x="1704" y="92"/>
                  <a:pt x="1705" y="147"/>
                  <a:pt x="1716" y="201"/>
                </a:cubicBezTo>
                <a:cubicBezTo>
                  <a:pt x="1724" y="244"/>
                  <a:pt x="1748" y="277"/>
                  <a:pt x="1763" y="318"/>
                </a:cubicBezTo>
                <a:cubicBezTo>
                  <a:pt x="1768" y="376"/>
                  <a:pt x="1758" y="408"/>
                  <a:pt x="1817" y="388"/>
                </a:cubicBezTo>
                <a:cubicBezTo>
                  <a:pt x="1830" y="349"/>
                  <a:pt x="1830" y="323"/>
                  <a:pt x="1871" y="310"/>
                </a:cubicBezTo>
                <a:cubicBezTo>
                  <a:pt x="1881" y="312"/>
                  <a:pt x="1895" y="310"/>
                  <a:pt x="1903" y="318"/>
                </a:cubicBezTo>
                <a:cubicBezTo>
                  <a:pt x="1910" y="325"/>
                  <a:pt x="1908" y="338"/>
                  <a:pt x="1910" y="349"/>
                </a:cubicBezTo>
                <a:cubicBezTo>
                  <a:pt x="1926" y="472"/>
                  <a:pt x="1925" y="487"/>
                  <a:pt x="1934" y="605"/>
                </a:cubicBezTo>
                <a:cubicBezTo>
                  <a:pt x="1936" y="755"/>
                  <a:pt x="1936" y="905"/>
                  <a:pt x="1941" y="1056"/>
                </a:cubicBezTo>
                <a:cubicBezTo>
                  <a:pt x="1941" y="1084"/>
                  <a:pt x="1947" y="1112"/>
                  <a:pt x="1949" y="1141"/>
                </a:cubicBezTo>
                <a:cubicBezTo>
                  <a:pt x="1955" y="1275"/>
                  <a:pt x="1959" y="1410"/>
                  <a:pt x="1965" y="1545"/>
                </a:cubicBezTo>
                <a:cubicBezTo>
                  <a:pt x="1965" y="1556"/>
                  <a:pt x="1975" y="1565"/>
                  <a:pt x="1980" y="1576"/>
                </a:cubicBezTo>
                <a:cubicBezTo>
                  <a:pt x="1990" y="1603"/>
                  <a:pt x="1985" y="1637"/>
                  <a:pt x="2003" y="1662"/>
                </a:cubicBezTo>
                <a:cubicBezTo>
                  <a:pt x="2024" y="1692"/>
                  <a:pt x="2109" y="1710"/>
                  <a:pt x="2143" y="1724"/>
                </a:cubicBezTo>
                <a:cubicBezTo>
                  <a:pt x="2211" y="1716"/>
                  <a:pt x="2216" y="1719"/>
                  <a:pt x="2260" y="1677"/>
                </a:cubicBezTo>
                <a:cubicBezTo>
                  <a:pt x="2288" y="1681"/>
                  <a:pt x="2323" y="1693"/>
                  <a:pt x="2353" y="1693"/>
                </a:cubicBezTo>
              </a:path>
            </a:pathLst>
          </a:custGeom>
          <a:noFill/>
          <a:ln w="762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60" name="Text Box 35"/>
          <p:cNvSpPr txBox="1">
            <a:spLocks noChangeArrowheads="1"/>
          </p:cNvSpPr>
          <p:nvPr/>
        </p:nvSpPr>
        <p:spPr bwMode="auto">
          <a:xfrm>
            <a:off x="1090613" y="5348288"/>
            <a:ext cx="1356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قبل الألفية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61" name="Text Box 36"/>
          <p:cNvSpPr txBox="1">
            <a:spLocks noChangeArrowheads="1"/>
          </p:cNvSpPr>
          <p:nvPr/>
        </p:nvSpPr>
        <p:spPr bwMode="auto">
          <a:xfrm>
            <a:off x="3135313" y="5334000"/>
            <a:ext cx="1071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اللاألفية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62" name="Text Box 37"/>
          <p:cNvSpPr txBox="1">
            <a:spLocks noChangeArrowheads="1"/>
          </p:cNvSpPr>
          <p:nvPr/>
        </p:nvSpPr>
        <p:spPr bwMode="auto">
          <a:xfrm>
            <a:off x="5181600" y="5334000"/>
            <a:ext cx="1337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بعد الألفية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2" grpId="0" animBg="1"/>
      <p:bldP spid="120864" grpId="0" animBg="1"/>
      <p:bldP spid="1208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1979613" y="4116388"/>
            <a:ext cx="6029325" cy="33337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7126288" y="2638425"/>
            <a:ext cx="1587" cy="1371600"/>
          </a:xfrm>
          <a:prstGeom prst="line">
            <a:avLst/>
          </a:prstGeom>
          <a:noFill/>
          <a:ln w="38160">
            <a:solidFill>
              <a:srgbClr val="00CCFF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5400000">
            <a:off x="37307" y="3609181"/>
            <a:ext cx="24955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عصر الكنيسة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19800" y="1295400"/>
            <a:ext cx="2209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CC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المجيء الثاني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33015" y="2671544"/>
            <a:ext cx="4507411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عصر الإنجيل </a:t>
            </a: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الذهبي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2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الضيقات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5400000" flipH="1">
            <a:off x="5856287" y="3876676"/>
            <a:ext cx="49514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الملكوت الأبدي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5400000">
            <a:off x="5826125" y="5168900"/>
            <a:ext cx="2667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FF0066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الدينونة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rot="5400000">
            <a:off x="1215232" y="1456531"/>
            <a:ext cx="4121150" cy="5329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41 w 21600"/>
              <a:gd name="T13" fmla="*/ 3741 h 21600"/>
              <a:gd name="T14" fmla="*/ 17859 w 21600"/>
              <a:gd name="T15" fmla="*/ 178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82" y="21600"/>
                </a:lnTo>
                <a:lnTo>
                  <a:pt x="1771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BBE0E3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/>
          </a:extLst>
        </p:spPr>
        <p:txBody>
          <a:bodyPr rot="10800000"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55" name="Text Box 10"/>
          <p:cNvSpPr txBox="1"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75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ar-JO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ما بعد الألفية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6556" name="Text Box 11"/>
          <p:cNvSpPr txBox="1">
            <a:spLocks noChangeArrowheads="1"/>
          </p:cNvSpPr>
          <p:nvPr/>
        </p:nvSpPr>
        <p:spPr bwMode="auto">
          <a:xfrm>
            <a:off x="8353425" y="95250"/>
            <a:ext cx="701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473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00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2156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554" name="Picture 3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153400" y="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5720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ذكر دعم بعد الألفية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-152400" y="1704975"/>
            <a:ext cx="4724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الحجة</a:t>
            </a: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4572000" y="1704975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الرد</a:t>
            </a: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0" y="26670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بداية لها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4572000" y="26670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يأتي بها المسيح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4" name="Text Box 10"/>
          <p:cNvSpPr txBox="1">
            <a:spLocks noChangeArrowheads="1"/>
          </p:cNvSpPr>
          <p:nvPr/>
        </p:nvSpPr>
        <p:spPr bwMode="auto">
          <a:xfrm>
            <a:off x="0" y="36576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مخلصون أكثر من ضالين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4572000" y="36576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الباب ضيق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>
            <a:off x="0" y="46482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العالم يصير أفضل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4572000" y="4648200"/>
            <a:ext cx="4572000" cy="95410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الحرب العالمية الأولى والثانية      لوقا 18: 8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0" y="56388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يرفض ما قبل الألفيون الرموز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4572000" y="5638800"/>
            <a:ext cx="4572000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تشير الرموز لأشياء حقيقية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2" grpId="0"/>
      <p:bldP spid="431113" grpId="0"/>
      <p:bldP spid="431114" grpId="0"/>
      <p:bldP spid="431115" grpId="0"/>
      <p:bldP spid="431116" grpId="0"/>
      <p:bldP spid="431117" grpId="0"/>
      <p:bldP spid="431118" grpId="0"/>
      <p:bldP spid="431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2156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02" name="Picture 3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8153400" y="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5720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ذكر دعم بعد الألفية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-152400" y="1704975"/>
            <a:ext cx="4724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الحجة</a:t>
            </a: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572000" y="1704975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الرد</a:t>
            </a: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448" name="Text Box 8"/>
          <p:cNvSpPr txBox="1">
            <a:spLocks noChangeArrowheads="1"/>
          </p:cNvSpPr>
          <p:nvPr/>
        </p:nvSpPr>
        <p:spPr bwMode="auto">
          <a:xfrm>
            <a:off x="0" y="2667000"/>
            <a:ext cx="4572000" cy="946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يمكن للبشر والخالدين أن يعيشوا معاً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4572000" y="2667000"/>
            <a:ext cx="4419600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بالفعل (لوقا 24: 31-32)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0" y="3976688"/>
            <a:ext cx="4572000" cy="95410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لحماً ودماً لا يرثان ملكوت الله        (1 كو 15: 50)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4572000" y="3976688"/>
            <a:ext cx="4572000" cy="95410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تشير إلى الحالة الأبدية            (15: 24-25)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8" grpId="0"/>
      <p:bldP spid="445449" grpId="0"/>
      <p:bldP spid="445450" grpId="0"/>
      <p:bldP spid="4454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35"/>
          <p:cNvSpPr>
            <a:spLocks noChangeArrowheads="1"/>
          </p:cNvSpPr>
          <p:nvPr/>
        </p:nvSpPr>
        <p:spPr bwMode="auto">
          <a:xfrm rot="5400000">
            <a:off x="4610100" y="4152900"/>
            <a:ext cx="914400" cy="2362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8306"/>
            <a:ext cx="6813376" cy="1015663"/>
          </a:xfrm>
          <a:solidFill>
            <a:srgbClr val="0066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ar-JO" sz="6000" b="1" dirty="0">
                <a:solidFill>
                  <a:srgbClr val="FFFF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نواحي الملكوت</a:t>
            </a:r>
            <a:endParaRPr lang="en-US" sz="6600" b="1" dirty="0">
              <a:solidFill>
                <a:srgbClr val="FFFF6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844675"/>
            <a:ext cx="91440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  <a: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الملكوت العالمي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-228600" y="4359275"/>
            <a:ext cx="19780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جبل سيناء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8221783" y="87313"/>
            <a:ext cx="89669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119ث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-1" y="2530475"/>
            <a:ext cx="914399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  <a: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الملكوت الروحي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369839" y="4359275"/>
            <a:ext cx="19780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القضاة/الملوك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733800" y="4359275"/>
            <a:ext cx="19780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عصر الكنيسة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318376" y="4359275"/>
            <a:ext cx="184308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الأبدية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57200" y="4359275"/>
            <a:ext cx="8154988" cy="50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660" name="Group 6"/>
          <p:cNvGrpSpPr>
            <a:grpSpLocks/>
          </p:cNvGrpSpPr>
          <p:nvPr/>
        </p:nvGrpSpPr>
        <p:grpSpPr bwMode="auto">
          <a:xfrm>
            <a:off x="3454400" y="3724275"/>
            <a:ext cx="431800" cy="647700"/>
            <a:chOff x="385" y="1298"/>
            <a:chExt cx="272" cy="408"/>
          </a:xfrm>
        </p:grpSpPr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521" y="1298"/>
              <a:ext cx="0" cy="408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rot="16200000" flipV="1">
              <a:off x="521" y="1298"/>
              <a:ext cx="0" cy="272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165975" y="3652838"/>
            <a:ext cx="0" cy="719137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2" name="Line 23"/>
          <p:cNvSpPr>
            <a:spLocks noChangeShapeType="1"/>
          </p:cNvSpPr>
          <p:nvPr/>
        </p:nvSpPr>
        <p:spPr bwMode="auto">
          <a:xfrm>
            <a:off x="1524000" y="4130675"/>
            <a:ext cx="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3" name="Line 24"/>
          <p:cNvSpPr>
            <a:spLocks noChangeShapeType="1"/>
          </p:cNvSpPr>
          <p:nvPr/>
        </p:nvSpPr>
        <p:spPr bwMode="auto">
          <a:xfrm>
            <a:off x="3059832" y="4130675"/>
            <a:ext cx="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886200" y="5029200"/>
            <a:ext cx="19780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الضيقات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143000" y="3292475"/>
            <a:ext cx="19780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الثيوقراطي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318375" y="3292475"/>
            <a:ext cx="182562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الأبدي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7" name="AutoShape 34"/>
          <p:cNvSpPr>
            <a:spLocks noChangeArrowheads="1"/>
          </p:cNvSpPr>
          <p:nvPr/>
        </p:nvSpPr>
        <p:spPr bwMode="auto">
          <a:xfrm rot="-5400000">
            <a:off x="5372100" y="3162300"/>
            <a:ext cx="914400" cy="2362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334000" y="4038600"/>
            <a:ext cx="18256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الألفية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61" grpId="0"/>
      <p:bldP spid="31772" grpId="0"/>
      <p:bldP spid="31775" grpId="0"/>
      <p:bldP spid="31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5257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cs typeface="+mj-cs"/>
              </a:rPr>
              <a:t>Black</a:t>
            </a:r>
            <a:endParaRPr lang="en-US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0060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  <a:solidFill>
            <a:schemeClr val="bg1"/>
          </a:solidFill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"علم الأخرويَّات (الإسخاتولوجيا)" متاحٌ على الموقع الإلكترونيّ:</a:t>
            </a:r>
            <a:b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820103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1"/>
          <p:cNvSpPr txBox="1">
            <a:spLocks noChangeArrowheads="1"/>
          </p:cNvSpPr>
          <p:nvPr/>
        </p:nvSpPr>
        <p:spPr bwMode="auto">
          <a:xfrm>
            <a:off x="-36513" y="-26988"/>
            <a:ext cx="9180513" cy="12954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ar-JO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هل هناك مستقبل لعرق إسرائيل المؤمن ؟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57200" y="2170113"/>
            <a:ext cx="3810000" cy="3657600"/>
          </a:xfrm>
          <a:prstGeom prst="ellipse">
            <a:avLst/>
          </a:prstGeom>
          <a:noFill/>
          <a:ln w="5724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SG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87525" y="1387475"/>
            <a:ext cx="14684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ما قبل الألفية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التدبيرية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971800" y="3613150"/>
            <a:ext cx="1314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يوجد مستقبل لإسرائيل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876800" y="2170113"/>
            <a:ext cx="3810000" cy="3657600"/>
          </a:xfrm>
          <a:prstGeom prst="ellipse">
            <a:avLst/>
          </a:prstGeom>
          <a:noFill/>
          <a:ln w="57240">
            <a:solidFill>
              <a:srgbClr val="C9C4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SG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257800" y="1387475"/>
            <a:ext cx="312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9C4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C9C4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اللاألفية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9C4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C9C4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وما بعد الألفية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9C4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239000" y="3613150"/>
            <a:ext cx="1314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9C4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C9C4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لا يوجد مستقبل لإسرائيل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C9C4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686050" y="3048000"/>
            <a:ext cx="3810000" cy="3657600"/>
          </a:xfrm>
          <a:prstGeom prst="ellipse">
            <a:avLst/>
          </a:prstGeom>
          <a:noFill/>
          <a:ln w="5724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SG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130925" y="5959475"/>
            <a:ext cx="14684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ما قبل الألفية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العهدية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895850" y="3613150"/>
            <a:ext cx="1314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الكنيسة هي إسرائيل الجديدة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430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التمييز بين الكنيسة وإسرائيل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38605" name="Text Box 4"/>
          <p:cNvSpPr txBox="1">
            <a:spLocks noChangeArrowheads="1"/>
          </p:cNvSpPr>
          <p:nvPr/>
        </p:nvSpPr>
        <p:spPr bwMode="auto">
          <a:xfrm>
            <a:off x="9251950" y="0"/>
            <a:ext cx="10429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437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5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0" presetClass="entr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9" grpId="0" animBg="1"/>
      <p:bldP spid="317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ar-JO" b="1" dirty="0">
                <a:latin typeface="Arial"/>
                <a:ea typeface="ＭＳ Ｐゴシック" pitchFamily="-112" charset="-128"/>
                <a:cs typeface="Arial"/>
              </a:rPr>
              <a:t>سؤالان رئيسيان حول الألفية</a:t>
            </a:r>
            <a:endParaRPr lang="en-US" b="1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65603" name="Rectangle 3"/>
          <p:cNvSpPr>
            <a:spLocks noChangeArrowheads="1"/>
          </p:cNvSpPr>
          <p:nvPr/>
        </p:nvSpPr>
        <p:spPr bwMode="auto">
          <a:xfrm>
            <a:off x="8458200" y="76200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JO" b="1" dirty="0">
                <a:latin typeface="Arial"/>
                <a:cs typeface="Arial"/>
              </a:rPr>
              <a:t>120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609600" y="2438400"/>
            <a:ext cx="777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/>
          <a:p>
            <a:pPr algn="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1. </a:t>
            </a:r>
            <a:r>
              <a:rPr lang="ar-JO" sz="3200" b="1" u="sng" dirty="0">
                <a:latin typeface="Arial"/>
                <a:ea typeface="ＭＳ Ｐゴシック" pitchFamily="-112" charset="-128"/>
                <a:cs typeface="Arial"/>
              </a:rPr>
              <a:t>متى</a:t>
            </a: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؟ هل سيعود المسيح </a:t>
            </a:r>
            <a:r>
              <a:rPr lang="ar-JO" sz="3200" b="1" u="sng" dirty="0">
                <a:latin typeface="Arial"/>
                <a:ea typeface="ＭＳ Ｐゴシック" pitchFamily="-112" charset="-128"/>
                <a:cs typeface="Arial"/>
              </a:rPr>
              <a:t>قبل</a:t>
            </a: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 أو </a:t>
            </a:r>
            <a:r>
              <a:rPr lang="ar-JO" sz="3200" b="1" u="sng" dirty="0">
                <a:latin typeface="Arial"/>
                <a:ea typeface="ＭＳ Ｐゴシック" pitchFamily="-112" charset="-128"/>
                <a:cs typeface="Arial"/>
              </a:rPr>
              <a:t>بعد</a:t>
            </a: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 الألفية؟</a:t>
            </a:r>
            <a:endParaRPr lang="en-US" sz="3200" b="1" dirty="0">
              <a:latin typeface="Arial"/>
              <a:ea typeface="ＭＳ Ｐゴシック" pitchFamily="-112" charset="-128"/>
              <a:cs typeface="Arial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pitchFamily="-112" charset="0"/>
              <a:buAutoNum type="arabicPeriod"/>
              <a:defRPr/>
            </a:pPr>
            <a:endParaRPr lang="en-US" sz="3200" b="1" dirty="0">
              <a:latin typeface="Arial"/>
              <a:ea typeface="ＭＳ Ｐゴシック" pitchFamily="-112" charset="-128"/>
              <a:cs typeface="Arial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2. </a:t>
            </a:r>
            <a:r>
              <a:rPr lang="ar-JO" sz="3200" b="1" u="sng" dirty="0">
                <a:latin typeface="Arial"/>
                <a:ea typeface="ＭＳ Ｐゴシック" pitchFamily="-112" charset="-128"/>
                <a:cs typeface="Arial"/>
              </a:rPr>
              <a:t>ماذا</a:t>
            </a: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؟ يتفق الجميع أن هناك ألفية، لكن</a:t>
            </a:r>
            <a:r>
              <a:rPr lang="ar-JO" sz="3200" b="1" u="sng" dirty="0">
                <a:latin typeface="Arial"/>
                <a:ea typeface="ＭＳ Ｐゴシック" pitchFamily="-112" charset="-128"/>
                <a:cs typeface="Arial"/>
              </a:rPr>
              <a:t> أي نوع </a:t>
            </a: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منها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ar-JO" sz="3200" b="1" dirty="0">
                <a:latin typeface="Arial"/>
                <a:ea typeface="ＭＳ Ｐゴシック" pitchFamily="-112" charset="-128"/>
                <a:cs typeface="Arial"/>
              </a:rPr>
              <a:t>    ستكون؟</a:t>
            </a:r>
            <a:endParaRPr lang="en-US" sz="3200" b="1" dirty="0">
              <a:latin typeface="Arial"/>
              <a:ea typeface="ＭＳ Ｐゴシック" pitchFamily="-112" charset="-128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ln>
            <a:solidFill>
              <a:schemeClr val="bg1"/>
            </a:solidFill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ar-JO" sz="4000" i="0" dirty="0">
                <a:latin typeface="Arial" panose="020B0604020202020204" pitchFamily="34" charset="0"/>
                <a:cs typeface="Arial" panose="020B0604020202020204" pitchFamily="34" charset="0"/>
              </a:rPr>
              <a:t>مقارنات أساسية</a:t>
            </a:r>
            <a:endParaRPr lang="en-US" sz="4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988" name="Line 5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9705" name="Rectangle 9"/>
          <p:cNvSpPr>
            <a:spLocks noChangeArrowheads="1"/>
          </p:cNvSpPr>
          <p:nvPr/>
        </p:nvSpPr>
        <p:spPr bwMode="auto">
          <a:xfrm>
            <a:off x="8388424" y="76200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55B9F2-704E-6A51-919E-EFE2B333CF07}"/>
              </a:ext>
            </a:extLst>
          </p:cNvPr>
          <p:cNvSpPr/>
          <p:nvPr/>
        </p:nvSpPr>
        <p:spPr bwMode="auto">
          <a:xfrm>
            <a:off x="0" y="2133600"/>
            <a:ext cx="1187624" cy="10793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لا ألفية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94074-108E-A391-AE56-9CAFEC4ACC57}"/>
              </a:ext>
            </a:extLst>
          </p:cNvPr>
          <p:cNvSpPr/>
          <p:nvPr/>
        </p:nvSpPr>
        <p:spPr bwMode="auto">
          <a:xfrm>
            <a:off x="0" y="3645036"/>
            <a:ext cx="1187624" cy="10793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بعد ألفية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CEAD4-FF40-50CC-2A57-9E9B811CD9D2}"/>
              </a:ext>
            </a:extLst>
          </p:cNvPr>
          <p:cNvSpPr/>
          <p:nvPr/>
        </p:nvSpPr>
        <p:spPr bwMode="auto">
          <a:xfrm>
            <a:off x="0" y="5301956"/>
            <a:ext cx="1187624" cy="10793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قبل ألفية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EB83B-0D33-4227-87D0-0112A662CA4F}"/>
              </a:ext>
            </a:extLst>
          </p:cNvPr>
          <p:cNvSpPr/>
          <p:nvPr/>
        </p:nvSpPr>
        <p:spPr bwMode="auto">
          <a:xfrm>
            <a:off x="1619672" y="762000"/>
            <a:ext cx="3096344" cy="12954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الزمن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متى ستكون الألفية؟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قبل/بعد رجوع المسيح؟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كم مدتها؟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58EA-2E8F-31AB-3C2A-4EC3322528DF}"/>
              </a:ext>
            </a:extLst>
          </p:cNvPr>
          <p:cNvSpPr/>
          <p:nvPr/>
        </p:nvSpPr>
        <p:spPr bwMode="auto">
          <a:xfrm>
            <a:off x="4932040" y="762000"/>
            <a:ext cx="4211960" cy="12954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b="1" u="sng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الطبيعة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أي نوع من الألفية؟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E63BA-401D-E4C0-324C-C1B4E338916B}"/>
              </a:ext>
            </a:extLst>
          </p:cNvPr>
          <p:cNvSpPr/>
          <p:nvPr/>
        </p:nvSpPr>
        <p:spPr bwMode="auto">
          <a:xfrm>
            <a:off x="2051720" y="2057400"/>
            <a:ext cx="3528392" cy="1371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بين المجيئين الأول والثاني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قبل المجيء الثاني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فترة غير محددة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75C50-8833-F355-362B-B136EA8EE123}"/>
              </a:ext>
            </a:extLst>
          </p:cNvPr>
          <p:cNvSpPr/>
          <p:nvPr/>
        </p:nvSpPr>
        <p:spPr bwMode="auto">
          <a:xfrm>
            <a:off x="2051720" y="3429000"/>
            <a:ext cx="3528392" cy="16561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لا يوجد نقطة بداية محددة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قبل المجيء الثاني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فترة غير محددة (لكن هناك قلة يقولون أنها 1000 سنة حرفية مثل بويثنر وتشيلتون)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429D1-3566-46ED-2639-9D139466C256}"/>
              </a:ext>
            </a:extLst>
          </p:cNvPr>
          <p:cNvSpPr/>
          <p:nvPr/>
        </p:nvSpPr>
        <p:spPr bwMode="auto">
          <a:xfrm>
            <a:off x="2051720" y="5085181"/>
            <a:ext cx="3528392" cy="17728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مستقبلية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بعد المجيء الثاني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ألف سنة حرفية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C6BFC-6E70-C28E-64C8-112D3949AB08}"/>
              </a:ext>
            </a:extLst>
          </p:cNvPr>
          <p:cNvSpPr/>
          <p:nvPr/>
        </p:nvSpPr>
        <p:spPr bwMode="auto">
          <a:xfrm>
            <a:off x="5580112" y="2057399"/>
            <a:ext cx="3563888" cy="13716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ملكوت المسيح الروحي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العصر الحالي نفسه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E6FFB-D807-8380-9E89-A857A9EB1D07}"/>
              </a:ext>
            </a:extLst>
          </p:cNvPr>
          <p:cNvSpPr/>
          <p:nvPr/>
        </p:nvSpPr>
        <p:spPr bwMode="auto">
          <a:xfrm>
            <a:off x="5580112" y="3428999"/>
            <a:ext cx="3563888" cy="16561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حكم حرفي للكنيسة على الأرض بدون حضور المسيح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مشابه للعصر الحالي (الخطية، الزواج، الولادة والموت حاضرين لكن أقل بشكل كبير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75146B-94EC-D7F1-8DCB-38CBF528EEDD}"/>
              </a:ext>
            </a:extLst>
          </p:cNvPr>
          <p:cNvSpPr/>
          <p:nvPr/>
        </p:nvSpPr>
        <p:spPr bwMode="auto">
          <a:xfrm>
            <a:off x="5580112" y="5085179"/>
            <a:ext cx="3563888" cy="17728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حكم حرفي للمسيح على الأرض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- مشابه لنظرة بعد الألفية ما عدا العناصر اليهودية والتغيرات الطبوغرافية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81000"/>
            <a:ext cx="62484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ar-JO" altLang="ja-JP" sz="5400" b="1" i="0" dirty="0">
                <a:latin typeface="Arial" panose="020B0604020202020204" pitchFamily="34" charset="0"/>
                <a:cs typeface="Arial" panose="020B0604020202020204" pitchFamily="34" charset="0"/>
              </a:rPr>
              <a:t>لدينا قصة لنقولها</a:t>
            </a:r>
            <a:endParaRPr lang="en-US" sz="5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819400"/>
            <a:ext cx="8198296" cy="32766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ja-JP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لأن الظلمة ستتحول إلى فجر                                                   والفجر إلى الظهر                                                             وسيأتي ملكوت المسيح العظيم على الأرض                                ملكوت المحبة والنور</a:t>
            </a:r>
            <a:endParaRPr lang="en-US" sz="3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486400" cy="838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ar-JO" sz="4800" b="1" i="0" dirty="0">
                <a:latin typeface="Arial" panose="020B0604020202020204" pitchFamily="34" charset="0"/>
                <a:cs typeface="Arial" panose="020B0604020202020204" pitchFamily="34" charset="0"/>
              </a:rPr>
              <a:t>يسوع سوف يملك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00600"/>
          </a:xfrm>
          <a:solidFill>
            <a:srgbClr val="000000"/>
          </a:solidFill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سيملك يسوع حيث الشمس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هل تجري رحلاته المتعاقبة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مملكته تمتد من الشاطئ إلى الشاطئ،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حتى الأقمار يجب أن تتضاءل وتزداد بعد الآن.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 eaLnBrk="1" hangingPunct="1">
              <a:buFontTx/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له تقدم صلاة لا نهاية لها.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والرؤساء يتجمعون ليتوجوا رأسه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سوف يرتفع اسمه مثل البخور الطيب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مع كل صباح أضحية.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914400"/>
          </a:xfrm>
          <a:effectLst>
            <a:outerShdw blurRad="254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i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أسرعي يا صهيون</a:t>
            </a:r>
            <a:endParaRPr lang="en-US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807896" cy="4267200"/>
          </a:xfrm>
          <a:effectLst>
            <a:outerShdw blurRad="254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0" indent="0" algn="r" eaLnBrk="1" hangingPunct="1"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أسرعي يا صهيون لتكتمل مهمتك السامية</a:t>
            </a:r>
          </a:p>
          <a:p>
            <a:pPr marL="0" indent="0" algn="r" eaLnBrk="1" hangingPunct="1"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لأقول للعالم أجمع أن الله نور</a:t>
            </a:r>
          </a:p>
          <a:p>
            <a:pPr marL="0" indent="0" algn="r" eaLnBrk="1" hangingPunct="1"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أن الذي صنع جميع الأمم لا يشاء </a:t>
            </a:r>
          </a:p>
          <a:p>
            <a:pPr marL="0" indent="0" algn="r" eaLnBrk="1" hangingPunct="1"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أن تهلك نفس واحدة وتضيع في ظلال الليل.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القرار: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نشر بشرى، بشرى السلام</a:t>
            </a:r>
          </a:p>
          <a:p>
            <a:pPr marL="0" indent="0" algn="r" eaLnBrk="1" hangingPunct="1"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بشارة يسوع الفداء والحرية.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9220" name="Text Box 1028"/>
          <p:cNvSpPr txBox="1">
            <a:spLocks noChangeArrowheads="1"/>
          </p:cNvSpPr>
          <p:nvPr/>
        </p:nvSpPr>
        <p:spPr bwMode="auto">
          <a:xfrm>
            <a:off x="838200" y="1187450"/>
            <a:ext cx="7543800" cy="946150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rgbClr val="000000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كلمات: ماري أ. ثومبسون، 1834-1923</a:t>
            </a:r>
          </a:p>
          <a:p>
            <a:pPr algn="ctr"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موسيقى: جيمس والش، 1837-1901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9763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5943600" cy="563562"/>
          </a:xfrm>
          <a:solidFill>
            <a:schemeClr val="bg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ar-JO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أسرعي يا صهيون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64" name="AutoShape 4"/>
          <p:cNvSpPr>
            <a:spLocks noChangeArrowheads="1"/>
          </p:cNvSpPr>
          <p:nvPr/>
        </p:nvSpPr>
        <p:spPr bwMode="auto">
          <a:xfrm>
            <a:off x="5181600" y="649635"/>
            <a:ext cx="1035134" cy="258693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65" name="Line 5"/>
          <p:cNvSpPr>
            <a:spLocks noChangeShapeType="1"/>
          </p:cNvSpPr>
          <p:nvPr/>
        </p:nvSpPr>
        <p:spPr bwMode="auto">
          <a:xfrm flipH="1">
            <a:off x="5029200" y="2362200"/>
            <a:ext cx="304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66" name="Line 6"/>
          <p:cNvSpPr>
            <a:spLocks noChangeShapeType="1"/>
          </p:cNvSpPr>
          <p:nvPr/>
        </p:nvSpPr>
        <p:spPr bwMode="auto">
          <a:xfrm rot="5400000" flipH="1">
            <a:off x="5067300" y="1562100"/>
            <a:ext cx="152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 rot="10800000" flipH="1">
            <a:off x="5715000" y="1676400"/>
            <a:ext cx="7620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68" name="Line 8"/>
          <p:cNvSpPr>
            <a:spLocks noChangeShapeType="1"/>
          </p:cNvSpPr>
          <p:nvPr/>
        </p:nvSpPr>
        <p:spPr bwMode="auto">
          <a:xfrm>
            <a:off x="5715000" y="2133600"/>
            <a:ext cx="18288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69" name="Line 9"/>
          <p:cNvSpPr>
            <a:spLocks noChangeShapeType="1"/>
          </p:cNvSpPr>
          <p:nvPr/>
        </p:nvSpPr>
        <p:spPr bwMode="auto">
          <a:xfrm flipH="1">
            <a:off x="3581400" y="2133600"/>
            <a:ext cx="1600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70" name="Line 10"/>
          <p:cNvSpPr>
            <a:spLocks noChangeShapeType="1"/>
          </p:cNvSpPr>
          <p:nvPr/>
        </p:nvSpPr>
        <p:spPr bwMode="auto">
          <a:xfrm flipH="1">
            <a:off x="2895600" y="19812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71" name="Line 11"/>
          <p:cNvSpPr>
            <a:spLocks noChangeShapeType="1"/>
          </p:cNvSpPr>
          <p:nvPr/>
        </p:nvSpPr>
        <p:spPr bwMode="auto">
          <a:xfrm rot="10800000" flipH="1" flipV="1">
            <a:off x="5715000" y="1905000"/>
            <a:ext cx="1524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75" name="Text Box 12"/>
          <p:cNvSpPr txBox="1">
            <a:spLocks noChangeArrowheads="1"/>
          </p:cNvSpPr>
          <p:nvPr/>
        </p:nvSpPr>
        <p:spPr bwMode="auto">
          <a:xfrm>
            <a:off x="152400" y="4383088"/>
            <a:ext cx="74676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لأنه من صهيون تخرج الشريعة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ومن أورشليم كلمة الرب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أشعياء 2: 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773" name="Text Box 13"/>
          <p:cNvSpPr txBox="1">
            <a:spLocks noChangeArrowheads="1"/>
          </p:cNvSpPr>
          <p:nvPr/>
        </p:nvSpPr>
        <p:spPr bwMode="auto">
          <a:xfrm>
            <a:off x="8299450" y="0"/>
            <a:ext cx="838200" cy="51911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 descr="ezek_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-76200"/>
            <a:ext cx="5486400" cy="838200"/>
          </a:xfrm>
          <a:solidFill>
            <a:srgbClr val="0000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ar-JO" altLang="ja-JP" dirty="0">
                <a:latin typeface="Arial" panose="020B0604020202020204" pitchFamily="34" charset="0"/>
                <a:cs typeface="Arial" panose="020B0604020202020204" pitchFamily="34" charset="0"/>
              </a:rPr>
              <a:t>يسوع سوف يملك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543800" cy="2209800"/>
          </a:xfrm>
          <a:solidFill>
            <a:srgbClr val="000000"/>
          </a:solidFill>
        </p:spPr>
        <p:txBody>
          <a:bodyPr/>
          <a:lstStyle/>
          <a:p>
            <a:pPr algn="r" rtl="1" eaLnBrk="1" hangingPunct="1">
              <a:defRPr/>
            </a:pPr>
            <a:r>
              <a:rPr lang="ar-JO" sz="2800" i="1" dirty="0">
                <a:latin typeface="Arial" panose="020B0604020202020204" pitchFamily="34" charset="0"/>
                <a:cs typeface="Arial" panose="020B0604020202020204" pitchFamily="34" charset="0"/>
              </a:rPr>
              <a:t>إسحق واتس (لاهوتي تدبيري)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2800" i="1" dirty="0">
                <a:latin typeface="Arial" panose="020B0604020202020204" pitchFamily="34" charset="0"/>
                <a:cs typeface="Arial" panose="020B0604020202020204" pitchFamily="34" charset="0"/>
              </a:rPr>
              <a:t>سوف يحكم تشير إلى ألفية مستقبلية</a:t>
            </a:r>
            <a:endParaRPr lang="en-US" altLang="ja-JP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2800" i="1" dirty="0">
                <a:latin typeface="Arial" panose="020B0604020202020204" pitchFamily="34" charset="0"/>
                <a:cs typeface="Arial" panose="020B0604020202020204" pitchFamily="34" charset="0"/>
              </a:rPr>
              <a:t>من الشرق إلى الغرب يأتي الأمراء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ذبيحة مع كل صباح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4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5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5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5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5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 build="p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ＭＳ Ｐゴシック"/>
        <a:cs typeface="新細明體"/>
      </a:majorFont>
      <a:minorFont>
        <a:latin typeface="Times New Roman"/>
        <a:ea typeface="ＭＳ Ｐゴシック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2004:Templates:Presentations:Designs:Frame</Template>
  <TotalTime>4886</TotalTime>
  <Words>643</Words>
  <Application>Microsoft Macintosh PowerPoint</Application>
  <PresentationFormat>On-screen Show (4:3)</PresentationFormat>
  <Paragraphs>172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ＭＳ Ｐゴシック</vt:lpstr>
      <vt:lpstr>Arial</vt:lpstr>
      <vt:lpstr>Calibri</vt:lpstr>
      <vt:lpstr>Comic Sans MS</vt:lpstr>
      <vt:lpstr>Garamond</vt:lpstr>
      <vt:lpstr>Helvetica</vt:lpstr>
      <vt:lpstr>Tahoma</vt:lpstr>
      <vt:lpstr>Times New Roman</vt:lpstr>
      <vt:lpstr>Wingdings</vt:lpstr>
      <vt:lpstr>Blank Presentation</vt:lpstr>
      <vt:lpstr>Frame</vt:lpstr>
      <vt:lpstr>Fireball</vt:lpstr>
      <vt:lpstr>Stream</vt:lpstr>
      <vt:lpstr>Schmooze</vt:lpstr>
      <vt:lpstr>Gleam</vt:lpstr>
      <vt:lpstr>Earth</vt:lpstr>
      <vt:lpstr>Default Design</vt:lpstr>
      <vt:lpstr>12_Office Theme</vt:lpstr>
      <vt:lpstr>9_Office Theme</vt:lpstr>
      <vt:lpstr>1_Gleam</vt:lpstr>
      <vt:lpstr>1_Textured</vt:lpstr>
      <vt:lpstr>2_Orbit</vt:lpstr>
      <vt:lpstr>بعد الألفية</vt:lpstr>
      <vt:lpstr>PowerPoint Presentation</vt:lpstr>
      <vt:lpstr>سؤالان رئيسيان حول الألفية</vt:lpstr>
      <vt:lpstr>مقارنات أساسية</vt:lpstr>
      <vt:lpstr>لدينا قصة لنقولها</vt:lpstr>
      <vt:lpstr>يسوع سوف يملك</vt:lpstr>
      <vt:lpstr>أسرعي يا صهيون</vt:lpstr>
      <vt:lpstr>أسرعي يا صهيون</vt:lpstr>
      <vt:lpstr>يسوع سوف يملك</vt:lpstr>
      <vt:lpstr>ما بعد الألفية</vt:lpstr>
      <vt:lpstr>بكلمات أخرى</vt:lpstr>
      <vt:lpstr>المدافعون عن الألفية حسب سنتشري</vt:lpstr>
      <vt:lpstr>PowerPoint Presentation</vt:lpstr>
      <vt:lpstr>ذكر دعم بعد الألفية</vt:lpstr>
      <vt:lpstr>ذكر دعم بعد الألفية</vt:lpstr>
      <vt:lpstr>نواحي الملكوت</vt:lpstr>
      <vt:lpstr>Black</vt:lpstr>
      <vt:lpstr>الرابط للعرض التقديميِّ "علم الأخرويَّات (الإسخاتولوجيا)"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114</cp:revision>
  <dcterms:created xsi:type="dcterms:W3CDTF">2005-03-04T01:35:56Z</dcterms:created>
  <dcterms:modified xsi:type="dcterms:W3CDTF">2024-01-18T17:34:33Z</dcterms:modified>
</cp:coreProperties>
</file>