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75" r:id="rId2"/>
    <p:sldMasterId id="2147483889" r:id="rId3"/>
    <p:sldMasterId id="2147483901" r:id="rId4"/>
    <p:sldMasterId id="2147483913" r:id="rId5"/>
    <p:sldMasterId id="2147483925" r:id="rId6"/>
  </p:sldMasterIdLst>
  <p:notesMasterIdLst>
    <p:notesMasterId r:id="rId14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5297" r:id="rId41"/>
    <p:sldId id="291" r:id="rId42"/>
    <p:sldId id="292" r:id="rId43"/>
    <p:sldId id="293" r:id="rId44"/>
    <p:sldId id="294" r:id="rId45"/>
    <p:sldId id="5298" r:id="rId46"/>
    <p:sldId id="690" r:id="rId47"/>
    <p:sldId id="297" r:id="rId48"/>
    <p:sldId id="298" r:id="rId49"/>
    <p:sldId id="5292"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524" r:id="rId121"/>
    <p:sldId id="371" r:id="rId122"/>
    <p:sldId id="421" r:id="rId123"/>
    <p:sldId id="423" r:id="rId124"/>
    <p:sldId id="374" r:id="rId125"/>
    <p:sldId id="375" r:id="rId126"/>
    <p:sldId id="376" r:id="rId127"/>
    <p:sldId id="377" r:id="rId128"/>
    <p:sldId id="378" r:id="rId129"/>
    <p:sldId id="5293" r:id="rId130"/>
    <p:sldId id="380" r:id="rId131"/>
    <p:sldId id="381" r:id="rId132"/>
    <p:sldId id="5296"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9"/>
    <p:restoredTop sz="77899"/>
  </p:normalViewPr>
  <p:slideViewPr>
    <p:cSldViewPr snapToGrid="0">
      <p:cViewPr varScale="1">
        <p:scale>
          <a:sx n="99" d="100"/>
          <a:sy n="99" d="100"/>
        </p:scale>
        <p:origin x="168" y="624"/>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viewProps" Target="view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12" name="Shape 2312"/>
          <p:cNvSpPr>
            <a:spLocks noGrp="1" noRot="1" noChangeAspect="1"/>
          </p:cNvSpPr>
          <p:nvPr>
            <p:ph type="sldImg"/>
          </p:nvPr>
        </p:nvSpPr>
        <p:spPr>
          <a:xfrm>
            <a:off x="1143000" y="685800"/>
            <a:ext cx="4572000" cy="3429000"/>
          </a:xfrm>
          <a:prstGeom prst="rect">
            <a:avLst/>
          </a:prstGeom>
        </p:spPr>
        <p:txBody>
          <a:bodyPr/>
          <a:lstStyle/>
          <a:p>
            <a:endParaRPr/>
          </a:p>
        </p:txBody>
      </p:sp>
      <p:sp>
        <p:nvSpPr>
          <p:cNvPr id="2313" name="Shape 23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Arial"/>
      </a:defRPr>
    </a:lvl1pPr>
    <a:lvl2pPr indent="228600" defTabSz="457200" latinLnBrk="0">
      <a:defRPr sz="1200">
        <a:latin typeface="+mn-lt"/>
        <a:ea typeface="+mn-ea"/>
        <a:cs typeface="+mn-cs"/>
        <a:sym typeface="Arial"/>
      </a:defRPr>
    </a:lvl2pPr>
    <a:lvl3pPr indent="457200" defTabSz="457200" latinLnBrk="0">
      <a:defRPr sz="1200">
        <a:latin typeface="+mn-lt"/>
        <a:ea typeface="+mn-ea"/>
        <a:cs typeface="+mn-cs"/>
        <a:sym typeface="Arial"/>
      </a:defRPr>
    </a:lvl3pPr>
    <a:lvl4pPr indent="685800" defTabSz="457200" latinLnBrk="0">
      <a:defRPr sz="1200">
        <a:latin typeface="+mn-lt"/>
        <a:ea typeface="+mn-ea"/>
        <a:cs typeface="+mn-cs"/>
        <a:sym typeface="Arial"/>
      </a:defRPr>
    </a:lvl4pPr>
    <a:lvl5pPr indent="914400" defTabSz="457200" latinLnBrk="0">
      <a:defRPr sz="1200">
        <a:latin typeface="+mn-lt"/>
        <a:ea typeface="+mn-ea"/>
        <a:cs typeface="+mn-cs"/>
        <a:sym typeface="Arial"/>
      </a:defRPr>
    </a:lvl5pPr>
    <a:lvl6pPr indent="1143000" defTabSz="457200" latinLnBrk="0">
      <a:defRPr sz="1200">
        <a:latin typeface="+mn-lt"/>
        <a:ea typeface="+mn-ea"/>
        <a:cs typeface="+mn-cs"/>
        <a:sym typeface="Arial"/>
      </a:defRPr>
    </a:lvl6pPr>
    <a:lvl7pPr indent="1371600" defTabSz="457200" latinLnBrk="0">
      <a:defRPr sz="1200">
        <a:latin typeface="+mn-lt"/>
        <a:ea typeface="+mn-ea"/>
        <a:cs typeface="+mn-cs"/>
        <a:sym typeface="Arial"/>
      </a:defRPr>
    </a:lvl7pPr>
    <a:lvl8pPr indent="1600200" defTabSz="457200" latinLnBrk="0">
      <a:defRPr sz="1200">
        <a:latin typeface="+mn-lt"/>
        <a:ea typeface="+mn-ea"/>
        <a:cs typeface="+mn-cs"/>
        <a:sym typeface="Arial"/>
      </a:defRPr>
    </a:lvl8pPr>
    <a:lvl9pPr indent="1828800" defTabSz="457200" latinLnBrk="0">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52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857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152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470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43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787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568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OS-27-Daniel-294</a:t>
            </a:r>
          </a:p>
          <a:p>
            <a:r>
              <a:rPr lang="en-US" dirty="0"/>
              <a:t>NS-27-Rev13-19-slide 123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62810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1" name="Shape 2691"/>
          <p:cNvSpPr>
            <a:spLocks noGrp="1" noRot="1" noChangeAspect="1"/>
          </p:cNvSpPr>
          <p:nvPr>
            <p:ph type="sldImg"/>
          </p:nvPr>
        </p:nvSpPr>
        <p:spPr>
          <a:prstGeom prst="rect">
            <a:avLst/>
          </a:prstGeom>
        </p:spPr>
        <p:txBody>
          <a:bodyPr/>
          <a:lstStyle/>
          <a:p>
            <a:endParaRPr/>
          </a:p>
        </p:txBody>
      </p:sp>
      <p:sp>
        <p:nvSpPr>
          <p:cNvPr id="2692" name="Shape 2692"/>
          <p:cNvSpPr>
            <a:spLocks noGrp="1"/>
          </p:cNvSpPr>
          <p:nvPr>
            <p:ph type="body" sz="quarter" idx="1"/>
          </p:nvPr>
        </p:nvSpPr>
        <p:spPr>
          <a:prstGeom prst="rect">
            <a:avLst/>
          </a:prstGeom>
        </p:spPr>
        <p:txBody>
          <a:bodyPr/>
          <a:lstStyle/>
          <a:p>
            <a:pPr rtl="1"/>
            <a:r>
              <a:rPr lang="ar-SA" b="1" dirty="0"/>
              <a:t>بعد الحرب العالمية الثانية تم اقتراح أن يكون لها الهياكل التالية:</a:t>
            </a:r>
          </a:p>
          <a:p>
            <a:pPr rtl="1"/>
            <a:r>
              <a:rPr lang="ar-SA" dirty="0"/>
              <a:t>1.</a:t>
            </a:r>
            <a:r>
              <a:rPr lang="ar-JO" dirty="0"/>
              <a:t> </a:t>
            </a:r>
            <a:r>
              <a:rPr lang="ar-SA" b="1" dirty="0"/>
              <a:t>اتحاد دول أمريكا الشمالية</a:t>
            </a:r>
            <a:r>
              <a:rPr lang="ar-SA" dirty="0"/>
              <a:t>: هذه القوة العالمية المهيمنة التي ستضم الولايات المتحدة، وكندا، وجميع دول أمريكا الوسطى ودول الكاريبي، ونعظم جزر المحيط الأطلسي (بما في ذلك جرينلاند وآيسلاندا)، ومعظم جزر المحيط الهادئ، وتايوان، وهاينان، والفيليبين ومعظم الجزر الأندونيسية بما في ذلك سولاوسي. كان من المفترض أن تكون هذه هي القوة المهيمنة في العالم، عسكريًا وغير ذلك.</a:t>
            </a:r>
          </a:p>
          <a:p>
            <a:pPr rtl="1"/>
            <a:r>
              <a:rPr lang="ar-SA" dirty="0"/>
              <a:t>2.</a:t>
            </a:r>
            <a:r>
              <a:rPr lang="ar-JO" dirty="0"/>
              <a:t> </a:t>
            </a:r>
            <a:r>
              <a:rPr lang="ar-SA" b="1" dirty="0"/>
              <a:t>اتحاد الجمهوريات الاشتراكية بقيادة روسيا</a:t>
            </a:r>
            <a:r>
              <a:rPr lang="ar-SA" dirty="0"/>
              <a:t>: تمت مكافأة الاتحاد السوفييتي ببلاد فارس (إيران)، ومنغوليا، ومنشوريا، وفنلندا وكل أوروبا الشرقية، التي ستشكل فيما بعد جزءًا من الكتلة الشرقية (باستثناء ألبانيا، ولكن بما في ذلك دولة يوغسلافيا الاشتراكية – المنشقة عن الحياة الواقعية والمناهضة للسوفييت). بكل بساطة، كان من المفترض أن تصبح جميع هذه الدول دولاً أعضاء في اتحاد الجمهوريات الاشتراكية السوفييتية. النمسا ومعظم ألمانيا، رغم أنها "معزولة" كانت تظهر ضمن المجال السوفييتي.</a:t>
            </a:r>
          </a:p>
          <a:p>
            <a:pPr rtl="1"/>
            <a:r>
              <a:rPr lang="ar-SA" dirty="0"/>
              <a:t>3.</a:t>
            </a:r>
            <a:r>
              <a:rPr lang="ar-JO" dirty="0"/>
              <a:t> </a:t>
            </a:r>
            <a:r>
              <a:rPr lang="ar-SA" b="1" dirty="0"/>
              <a:t>الولايات المتحدة الأمريكية الجنوبية</a:t>
            </a:r>
            <a:r>
              <a:rPr lang="ar-SA" dirty="0"/>
              <a:t>: تتضمن جميع دول أمريكا الجنوبية، كدولة مؤسسة واحدة بما في ذلك جزر الفوكلاند كجزء من الولايات المتحدة الأمريكية الجنوبية.</a:t>
            </a:r>
          </a:p>
          <a:p>
            <a:pPr rtl="1"/>
            <a:r>
              <a:rPr lang="ar-SA" dirty="0"/>
              <a:t>4.</a:t>
            </a:r>
            <a:r>
              <a:rPr lang="ar-JO" dirty="0"/>
              <a:t> </a:t>
            </a:r>
            <a:r>
              <a:rPr lang="ar-SA" b="1" dirty="0"/>
              <a:t>اتحاد الجمهوريات الأفريقية</a:t>
            </a:r>
            <a:r>
              <a:rPr lang="ar-SA" dirty="0"/>
              <a:t>: كل أفريقيا كاتحاد جمهوريات.</a:t>
            </a:r>
          </a:p>
          <a:p>
            <a:pPr rtl="1"/>
            <a:r>
              <a:rPr lang="ar-SA" dirty="0"/>
              <a:t>5.</a:t>
            </a:r>
            <a:r>
              <a:rPr lang="ar-JO" dirty="0"/>
              <a:t> </a:t>
            </a:r>
            <a:r>
              <a:rPr lang="ar-SA" b="1" dirty="0"/>
              <a:t>الجمهوريات العربية الاتحادية</a:t>
            </a:r>
            <a:r>
              <a:rPr lang="ar-SA" dirty="0"/>
              <a:t>: تشمل المملكة العربية السعودية وجميع الدول الأخرى التي تحتل شبه الجزيرة العربية، بالإضافة إلى العراق وسوريا الحاليين.</a:t>
            </a:r>
          </a:p>
          <a:p>
            <a:pPr rtl="1"/>
            <a:r>
              <a:rPr lang="ar-SA" dirty="0"/>
              <a:t>6.</a:t>
            </a:r>
            <a:r>
              <a:rPr lang="ar-JO" dirty="0"/>
              <a:t> </a:t>
            </a:r>
            <a:r>
              <a:rPr lang="ar-SA" b="1" dirty="0"/>
              <a:t>جمهوريات الهند الاتحادية</a:t>
            </a:r>
            <a:r>
              <a:rPr lang="ar-SA" dirty="0"/>
              <a:t>: حاليًا أفغانستان، وباكستان، والهند، ونيبال، وبوتان، وبنغلاديش، وبورما (ميانمار).</a:t>
            </a:r>
          </a:p>
          <a:p>
            <a:pPr rtl="1"/>
            <a:r>
              <a:rPr lang="ar-SA" dirty="0"/>
              <a:t>7.</a:t>
            </a:r>
            <a:r>
              <a:rPr lang="ar-JO" dirty="0"/>
              <a:t> </a:t>
            </a:r>
            <a:r>
              <a:rPr lang="ar-SA" b="1" dirty="0"/>
              <a:t>جمهوريات الصين المتحدة </a:t>
            </a:r>
            <a:r>
              <a:rPr lang="ar-SA" dirty="0"/>
              <a:t>:اتحاد يضم جميع أجزاء الصين وكوريا، ومستعمرات الهند الصينية الفرنسية (الآن فيتنام، ولاوس، وكمبوديا)، وتايلاند والملايا.</a:t>
            </a:r>
          </a:p>
          <a:p>
            <a:pPr rtl="1"/>
            <a:r>
              <a:rPr lang="ar-SA" dirty="0"/>
              <a:t>8.</a:t>
            </a:r>
            <a:r>
              <a:rPr lang="ar-JO" dirty="0"/>
              <a:t> </a:t>
            </a:r>
            <a:r>
              <a:rPr lang="ar-SA" b="1" dirty="0"/>
              <a:t>الولايات المتحدة الاسكندنافية</a:t>
            </a:r>
            <a:r>
              <a:rPr lang="ar-SA" dirty="0"/>
              <a:t>:  النرويج، والسويد، والدنمارك.</a:t>
            </a:r>
          </a:p>
          <a:p>
            <a:pPr rtl="1"/>
            <a:r>
              <a:rPr lang="ar-SA" dirty="0"/>
              <a:t>9.</a:t>
            </a:r>
            <a:r>
              <a:rPr lang="ar-JO" dirty="0"/>
              <a:t> </a:t>
            </a:r>
            <a:r>
              <a:rPr lang="ar-SA" b="1" dirty="0"/>
              <a:t>الولايات المتحدة الأوروبية</a:t>
            </a:r>
            <a:r>
              <a:rPr lang="ar-SA" dirty="0"/>
              <a:t>: دول البنلوكس، الراين الألمانية، فرنسا، سويسرا، أسبانيا، البرتغال، وإيطاليا.</a:t>
            </a:r>
          </a:p>
          <a:p>
            <a:pPr rtl="1"/>
            <a:r>
              <a:rPr lang="ar-SA" dirty="0"/>
              <a:t>10.</a:t>
            </a:r>
            <a:r>
              <a:rPr lang="ar-JO" dirty="0"/>
              <a:t> </a:t>
            </a:r>
            <a:r>
              <a:rPr lang="ar-SA" b="1" dirty="0"/>
              <a:t>وأخيرًا دول الكومنولث البريطانية</a:t>
            </a:r>
            <a:r>
              <a:rPr lang="ar-SA" dirty="0"/>
              <a:t>: بما في ذلك بريطانيا العظمى، واستراليا، ونيوزيلاندا، وسريلانكا، ومدغشقر، ومعظم أندونيسيا.</a:t>
            </a:r>
          </a:p>
          <a:p>
            <a:pPr rtl="1"/>
            <a:r>
              <a:rPr lang="ar-SA" dirty="0"/>
              <a:t>وتشمل الكيانات الأصغر إيرلندا (كل إيرلندا)، واليونان (بما في ذلك ألبانيا)، وتركيا (باستثناء الجزء الأوروبي من تركيا)، والأراضي العبرية (الأراضي المقدسة بالإضافة إلى الأردن)، واليابان. كان من المقرر أن يتم "حجر" (ألمانيا، وإيطاليا، واليابان)، حتى يمكن إعادة قبولها في أسرة الأمم. </a:t>
            </a:r>
          </a:p>
          <a:p>
            <a:pPr rtl="1"/>
            <a:endParaRPr dirty="0"/>
          </a:p>
          <a:p>
            <a:r>
              <a:rPr dirty="0"/>
              <a:t>http://www.discerningtheworld.com/2012/01/31/10-kingdoms-the-abolition-of-sovereignty/#more-10755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44D409-4CE1-244C-B69F-F98CA795AE15}"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extLst>
      <p:ext uri="{BB962C8B-B14F-4D97-AF65-F5344CB8AC3E}">
        <p14:creationId xmlns:p14="http://schemas.microsoft.com/office/powerpoint/2010/main" val="3794092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44D409-4CE1-244C-B69F-F98CA795AE15}"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 name="Shape 2332"/>
          <p:cNvSpPr>
            <a:spLocks noGrp="1" noRot="1" noChangeAspect="1"/>
          </p:cNvSpPr>
          <p:nvPr>
            <p:ph type="sldImg"/>
          </p:nvPr>
        </p:nvSpPr>
        <p:spPr>
          <a:prstGeom prst="rect">
            <a:avLst/>
          </a:prstGeom>
        </p:spPr>
        <p:txBody>
          <a:bodyPr/>
          <a:lstStyle/>
          <a:p>
            <a:endParaRPr/>
          </a:p>
        </p:txBody>
      </p:sp>
      <p:sp>
        <p:nvSpPr>
          <p:cNvPr id="2333" name="Shape 2333"/>
          <p:cNvSpPr>
            <a:spLocks noGrp="1"/>
          </p:cNvSpPr>
          <p:nvPr>
            <p:ph type="body" sz="quarter" idx="1"/>
          </p:nvPr>
        </p:nvSpPr>
        <p:spPr>
          <a:prstGeom prst="rect">
            <a:avLst/>
          </a:prstGeom>
        </p:spPr>
        <p:txBody>
          <a:bodyPr/>
          <a:lstStyle/>
          <a:p>
            <a:r>
              <a:rPr dirty="0"/>
              <a:t>Believers have failed to fight apostasy the past 200+ years.</a:t>
            </a:r>
          </a:p>
          <a:p>
            <a:r>
              <a:rPr dirty="0"/>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mn-ea"/>
                <a:cs typeface="+mn-cs"/>
              </a:rPr>
              <a:t>سيتم تدميرها بالكامل على يد ضد المسيح (المسيح الدجال) واتحاده المكون من عشرة أمم (17: 16 أ) بالنار (17: 16 ب؛ 18: 8) في ساعة واحدة فقط (18: 10، 17، 19).</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 name="Shape 2788"/>
          <p:cNvSpPr>
            <a:spLocks noGrp="1" noRot="1" noChangeAspect="1"/>
          </p:cNvSpPr>
          <p:nvPr>
            <p:ph type="sldImg"/>
          </p:nvPr>
        </p:nvSpPr>
        <p:spPr>
          <a:prstGeom prst="rect">
            <a:avLst/>
          </a:prstGeom>
        </p:spPr>
        <p:txBody>
          <a:bodyPr/>
          <a:lstStyle/>
          <a:p>
            <a:endParaRPr/>
          </a:p>
        </p:txBody>
      </p:sp>
      <p:sp>
        <p:nvSpPr>
          <p:cNvPr id="2789" name="Shape 2789"/>
          <p:cNvSpPr>
            <a:spLocks noGrp="1"/>
          </p:cNvSpPr>
          <p:nvPr>
            <p:ph type="body" sz="quarter" idx="1"/>
          </p:nvPr>
        </p:nvSpPr>
        <p:spPr>
          <a:prstGeom prst="rect">
            <a:avLst/>
          </a:prstGeom>
        </p:spPr>
        <p:txBody>
          <a:bodyPr/>
          <a:lstStyle/>
          <a:p>
            <a:pPr rtl="1"/>
            <a:r>
              <a:rPr lang="ar-JO" dirty="0"/>
              <a:t>مدن "كثيرة" تغيرت إلى النص اليوناني "مدن الأمم..."</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8" name="Shape 2818"/>
          <p:cNvSpPr>
            <a:spLocks noGrp="1" noRot="1" noChangeAspect="1"/>
          </p:cNvSpPr>
          <p:nvPr>
            <p:ph type="sldImg"/>
          </p:nvPr>
        </p:nvSpPr>
        <p:spPr>
          <a:prstGeom prst="rect">
            <a:avLst/>
          </a:prstGeom>
        </p:spPr>
        <p:txBody>
          <a:bodyPr/>
          <a:lstStyle/>
          <a:p>
            <a:endParaRPr/>
          </a:p>
        </p:txBody>
      </p:sp>
      <p:sp>
        <p:nvSpPr>
          <p:cNvPr id="2819" name="Shape 2819"/>
          <p:cNvSpPr>
            <a:spLocks noGrp="1"/>
          </p:cNvSpPr>
          <p:nvPr>
            <p:ph type="body" sz="quarter" idx="1"/>
          </p:nvPr>
        </p:nvSpPr>
        <p:spPr>
          <a:prstGeom prst="rect">
            <a:avLst/>
          </a:prstGeom>
        </p:spPr>
        <p:txBody>
          <a:bodyPr/>
          <a:lstStyle/>
          <a:p>
            <a:pPr rtl="1"/>
            <a:r>
              <a:rPr lang="ar-SA" dirty="0"/>
              <a:t>"بعد أن استولى الفرس على بابل عام 539 قبل الميلاد، أثبطوا استمرارية الديانات السرية في بابل. بعد ذلك، انتقل أتباع الطوائف البابلية إلى برغامس (أو برغامُس) حيث كانت تقع إحدى الكنائس السبع في آسيا الصغرى (راجع رؤيا 2: 12- 17)... لاحقًا عندما انتقل معلمو الديانات السرية البابلية من برغامس إلى روما، كان لهم في وثنية المسيحية وكانوا مصدرًا للعديد من الطقوس الدينية المزعومة التي تسللت إلى الكنائس الطقسية" (والفورد، </a:t>
            </a:r>
            <a:r>
              <a:rPr lang="ar-JO" dirty="0"/>
              <a:t>التفسير المعرفي للكتاب المقدس).</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3" name="Shape 2843"/>
          <p:cNvSpPr>
            <a:spLocks noGrp="1" noRot="1" noChangeAspect="1"/>
          </p:cNvSpPr>
          <p:nvPr>
            <p:ph type="sldImg"/>
          </p:nvPr>
        </p:nvSpPr>
        <p:spPr>
          <a:prstGeom prst="rect">
            <a:avLst/>
          </a:prstGeom>
        </p:spPr>
        <p:txBody>
          <a:bodyPr/>
          <a:lstStyle/>
          <a:p>
            <a:endParaRPr/>
          </a:p>
        </p:txBody>
      </p:sp>
      <p:sp>
        <p:nvSpPr>
          <p:cNvPr id="2844" name="Shape 2844"/>
          <p:cNvSpPr>
            <a:spLocks noGrp="1"/>
          </p:cNvSpPr>
          <p:nvPr>
            <p:ph type="body" sz="quarter" idx="1"/>
          </p:nvPr>
        </p:nvSpPr>
        <p:spPr>
          <a:prstGeom prst="rect">
            <a:avLst/>
          </a:prstGeom>
        </p:spPr>
        <p:txBody>
          <a:bodyPr/>
          <a:lstStyle/>
          <a:p>
            <a:pPr rtl="1"/>
            <a:r>
              <a:rPr lang="ar-SA" dirty="0"/>
              <a:t>"كان كبار كهنة الطائفة البابلية يرتدون تيجانًا على شكل رأس السمكة تكريمًا لإله السمك. وحملت التيجان عبارة "حارس الجسر،" التي ترمز إلى "الجسر" بين الإنسان والشيطان. تم اعتماد هذا اللقب من قبل الأباطرة الرومان، الذين استخدموا اللقب اللاتيني </a:t>
            </a:r>
            <a:r>
              <a:rPr lang="en-US" dirty="0"/>
              <a:t>Pontifex Maximus، </a:t>
            </a:r>
            <a:r>
              <a:rPr lang="ar-SA" dirty="0"/>
              <a:t>الذي يعني "الحارس الرئيسي للجسر." وهو نفس اللقب الذي استخدمه أسقف روما فيما بعد. وغالبًا ما يطلق على البابا اليوم اسم الحَبر </a:t>
            </a:r>
            <a:r>
              <a:rPr lang="en-US" dirty="0"/>
              <a:t>pontiff، </a:t>
            </a:r>
            <a:r>
              <a:rPr lang="ar-SA" dirty="0"/>
              <a:t>المشتق من كلمة </a:t>
            </a:r>
            <a:r>
              <a:rPr lang="en-US" dirty="0"/>
              <a:t>pontifex." (</a:t>
            </a:r>
            <a:r>
              <a:rPr lang="ar-SA" dirty="0"/>
              <a:t>والفورد، التفسير المعرفي للكتاب المقدس).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9" name="Shape 2879"/>
          <p:cNvSpPr>
            <a:spLocks noGrp="1" noRot="1" noChangeAspect="1"/>
          </p:cNvSpPr>
          <p:nvPr>
            <p:ph type="sldImg"/>
          </p:nvPr>
        </p:nvSpPr>
        <p:spPr>
          <a:prstGeom prst="rect">
            <a:avLst/>
          </a:prstGeom>
        </p:spPr>
        <p:txBody>
          <a:bodyPr/>
          <a:lstStyle/>
          <a:p>
            <a:endParaRPr/>
          </a:p>
        </p:txBody>
      </p:sp>
      <p:sp>
        <p:nvSpPr>
          <p:cNvPr id="2880" name="Shape 2880"/>
          <p:cNvSpPr>
            <a:spLocks noGrp="1"/>
          </p:cNvSpPr>
          <p:nvPr>
            <p:ph type="body" sz="quarter" idx="1"/>
          </p:nvPr>
        </p:nvSpPr>
        <p:spPr>
          <a:prstGeom prst="rect">
            <a:avLst/>
          </a:prstGeom>
        </p:spPr>
        <p:txBody>
          <a:bodyPr/>
          <a:lstStyle/>
          <a:p>
            <a:pPr rtl="1"/>
            <a:r>
              <a:rPr lang="ar-SA" dirty="0"/>
              <a:t>نمرود (تكوبن 10: 9- 10) كان زوج سمير أميس.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44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6" name="Shape 2916"/>
          <p:cNvSpPr>
            <a:spLocks noGrp="1" noRot="1" noChangeAspect="1"/>
          </p:cNvSpPr>
          <p:nvPr>
            <p:ph type="sldImg"/>
          </p:nvPr>
        </p:nvSpPr>
        <p:spPr>
          <a:prstGeom prst="rect">
            <a:avLst/>
          </a:prstGeom>
        </p:spPr>
        <p:txBody>
          <a:bodyPr/>
          <a:lstStyle/>
          <a:p>
            <a:endParaRPr/>
          </a:p>
        </p:txBody>
      </p:sp>
      <p:sp>
        <p:nvSpPr>
          <p:cNvPr id="2917" name="Shape 2917"/>
          <p:cNvSpPr>
            <a:spLocks noGrp="1"/>
          </p:cNvSpPr>
          <p:nvPr>
            <p:ph type="body" sz="quarter" idx="1"/>
          </p:nvPr>
        </p:nvSpPr>
        <p:spPr>
          <a:prstGeom prst="rect">
            <a:avLst/>
          </a:prstGeom>
        </p:spPr>
        <p:txBody>
          <a:bodyPr/>
          <a:lstStyle/>
          <a:p>
            <a:pPr rtl="1"/>
            <a:r>
              <a:rPr lang="ar-JO" dirty="0"/>
              <a:t>نصب واشنطن التذكاري في العاصمة واشنطن هو أيضًا مسلة تعود في أصولها إلى الديانة البابلية الغامضة</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2" name="Shape 2952"/>
          <p:cNvSpPr>
            <a:spLocks noGrp="1" noRot="1" noChangeAspect="1"/>
          </p:cNvSpPr>
          <p:nvPr>
            <p:ph type="sldImg"/>
          </p:nvPr>
        </p:nvSpPr>
        <p:spPr>
          <a:prstGeom prst="rect">
            <a:avLst/>
          </a:prstGeom>
        </p:spPr>
        <p:txBody>
          <a:bodyPr/>
          <a:lstStyle/>
          <a:p>
            <a:endParaRPr/>
          </a:p>
        </p:txBody>
      </p:sp>
      <p:sp>
        <p:nvSpPr>
          <p:cNvPr id="2953" name="Shape 2953"/>
          <p:cNvSpPr>
            <a:spLocks noGrp="1"/>
          </p:cNvSpPr>
          <p:nvPr>
            <p:ph type="body" sz="quarter" idx="1"/>
          </p:nvPr>
        </p:nvSpPr>
        <p:spPr>
          <a:prstGeom prst="rect">
            <a:avLst/>
          </a:prstGeom>
        </p:spPr>
        <p:txBody>
          <a:bodyPr/>
          <a:lstStyle/>
          <a:p>
            <a:pPr>
              <a:defRPr b="1">
                <a:solidFill>
                  <a:schemeClr val="accent3">
                    <a:lumOff val="44000"/>
                  </a:schemeClr>
                </a:solidFill>
              </a:defRPr>
            </a:pPr>
            <a:r>
              <a:rPr lang="ar-JO" dirty="0"/>
              <a:t>مؤخرًا (26 حزيران 2000)، تم التوقيع على ميثاق في بتسبيرغ، بنسلفانيا. ولدت منظمة سميت على نحو مناسب باسم، الأديان المتحدة. الغرض من هذه المنظمة أن تكون المعادل الروحي للأمم المتحدة. هدفها هو "أنهاء العنف ذو الدوافع الدينية" و "أحترام تفردية كل تقليد." وبينما تبدو هذه الأفكار سامية وممجدة، إلا أنها تؤكد أيضًا "عدم جواز إجبار أعضاء منظمة الأديان المتحدة على المشاركة في أي طقوس أخرى أو التبشير." ينتمي أعضاء هذه المنظمة إلى تقاليد متنوعة، كما يتضح من شعارهم أعلاه. هذه ليست عقيدة مبنية على الكتاب المقدس، التي تقول "لِأَنْ لَيْسَ ٱسْمٌ آخَرُ تَحْتَ ٱلسَّمَاءِ، قَدْ أُعْطِيَ بَيْنَ ٱلنَّاسِ، بِهِ يَنْبَغِي أَنْ نَخْلُصَ" (أعمال 4: 12). هذا هو واقع الحال بالفعل. يجب علينا الآن أن نسمح للمسكونية والحوار بين الأديان أن يدمر أساس الإيمان الكتابي بيسوع المسيح كمخلص العالم. لا توجد أي شخصية أخرى تشغل هذا المنصب. لا شئ آخر على الإطلاق! لا ينبغي لأي مسيحي أن يؤيد هذه المنظمة. هي مجرد خطوة واحدة في سلسلةىمن مجموعة خطوات التي تمهد الطريق لضد المسيح.</a:t>
            </a:r>
          </a:p>
          <a:p>
            <a:pPr>
              <a:defRPr b="1">
                <a:solidFill>
                  <a:schemeClr val="accent3">
                    <a:lumOff val="44000"/>
                  </a:schemeClr>
                </a:solidFill>
              </a:defRPr>
            </a:pPr>
            <a:r>
              <a:rPr dirty="0">
                <a:solidFill>
                  <a:srgbClr val="0000CC"/>
                </a:solidFill>
              </a:rPr>
              <a:t>www.pastorlewis.com/ </a:t>
            </a:r>
            <a:r>
              <a:rPr dirty="0" err="1">
                <a:solidFill>
                  <a:srgbClr val="0000CC"/>
                </a:solidFill>
              </a:rPr>
              <a:t>uri</a:t>
            </a:r>
            <a:r>
              <a:rPr dirty="0">
                <a:solidFill>
                  <a:srgbClr val="0000CC"/>
                </a:solidFill>
              </a:rPr>
              <a:t>/uri.html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5824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327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8" name="Shape 2398"/>
          <p:cNvSpPr>
            <a:spLocks noGrp="1" noRot="1" noChangeAspect="1"/>
          </p:cNvSpPr>
          <p:nvPr>
            <p:ph type="sldImg"/>
          </p:nvPr>
        </p:nvSpPr>
        <p:spPr>
          <a:prstGeom prst="rect">
            <a:avLst/>
          </a:prstGeom>
        </p:spPr>
        <p:txBody>
          <a:bodyPr/>
          <a:lstStyle/>
          <a:p>
            <a:endParaRPr/>
          </a:p>
        </p:txBody>
      </p:sp>
      <p:sp>
        <p:nvSpPr>
          <p:cNvPr id="2399" name="Shape 2399"/>
          <p:cNvSpPr>
            <a:spLocks noGrp="1"/>
          </p:cNvSpPr>
          <p:nvPr>
            <p:ph type="body" sz="quarter" idx="1"/>
          </p:nvPr>
        </p:nvSpPr>
        <p:spPr>
          <a:prstGeom prst="rect">
            <a:avLst/>
          </a:prstGeom>
        </p:spPr>
        <p:txBody>
          <a:bodyPr/>
          <a:lstStyle/>
          <a:p>
            <a:r>
              <a:t>NS-27-Rev1-2-slide 177</a:t>
            </a:r>
          </a:p>
          <a:p>
            <a:r>
              <a:t>NS-27-Rev13-19-slide 85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238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2438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8" name="Shape 3028"/>
          <p:cNvSpPr>
            <a:spLocks noGrp="1" noRot="1" noChangeAspect="1"/>
          </p:cNvSpPr>
          <p:nvPr>
            <p:ph type="sldImg"/>
          </p:nvPr>
        </p:nvSpPr>
        <p:spPr>
          <a:prstGeom prst="rect">
            <a:avLst/>
          </a:prstGeom>
        </p:spPr>
        <p:txBody>
          <a:bodyPr/>
          <a:lstStyle/>
          <a:p>
            <a:endParaRPr/>
          </a:p>
        </p:txBody>
      </p:sp>
      <p:sp>
        <p:nvSpPr>
          <p:cNvPr id="3029" name="Shape 3029"/>
          <p:cNvSpPr>
            <a:spLocks noGrp="1"/>
          </p:cNvSpPr>
          <p:nvPr>
            <p:ph type="body" sz="quarter" idx="1"/>
          </p:nvPr>
        </p:nvSpPr>
        <p:spPr>
          <a:prstGeom prst="rect">
            <a:avLst/>
          </a:prstGeom>
        </p:spPr>
        <p:txBody>
          <a:bodyPr/>
          <a:lstStyle/>
          <a:p>
            <a:pPr>
              <a:defRPr b="1"/>
            </a:pPr>
            <a:r>
              <a:rPr dirty="0"/>
              <a:t>http://www.afn.org/~govern/Christian_Nation.html says…</a:t>
            </a:r>
          </a:p>
          <a:p>
            <a:pPr rtl="1">
              <a:defRPr b="1"/>
            </a:pPr>
            <a:r>
              <a:rPr lang="ar-JO" dirty="0"/>
              <a:t>هل تأسست الولايات المتحدة كأمة مسيحية؟</a:t>
            </a:r>
          </a:p>
          <a:p>
            <a:pPr rtl="1">
              <a:defRPr b="1"/>
            </a:pPr>
            <a:r>
              <a:rPr lang="ar-JO" dirty="0"/>
              <a:t>ناقش العديد من المؤلفين مؤخرًا، ما إذا كانت الولايات المتحدة قد تأسست كأمة مسيحية أم لا. أو أن أقدم بعض الاقتباسات التاريخية من حقبة تأسيسنا التي تضفي مصداقية على الافتراض القائل أننا تأسسنا بالفعل كأمة مسيحية. </a:t>
            </a:r>
          </a:p>
          <a:p>
            <a:pPr rtl="1">
              <a:defRPr b="1"/>
            </a:pPr>
            <a:r>
              <a:rPr lang="ar-JO" dirty="0"/>
              <a:t>صحيح أن الله لم يذكر في الدستور، لكنه مذكور في كل وثيقة رئيسية تسبق الصياغة النهائية للدستور. على سبيل المثال، لاتزال ولاية كونكتيكت تعرف باسم "ولاية الدستور" لأن دستورها الاستعماري كان يستخدم كنموذج لدستور الولايات المتحدة. وكانت كلماته الأولى: "لأنه بقدر ما أرضي الله القدير بالتدبير الحكيم لعنايته الإلهية..." كان معظم الآباء الخمسة والخمسين المؤسسين الذين عملوا على وضع الدستور أعضاء في الكنائس المسيحية الأرثوذكسية وحتى العديد منهم كانوا من المسيحيين الإنجيليين. كان أول عمل رسمي في المؤتمر القاري الأول هو الافتتاح بالصلاة المسيحية، التي انتهت بالكلمات: "... استحقاقات يسوع المسيح، الابن، مخلصنا. آمين." تبدو مسيحية بالنسبة لي. </a:t>
            </a:r>
          </a:p>
          <a:p>
            <a:pPr rtl="1">
              <a:defRPr b="1"/>
            </a:pPr>
            <a:r>
              <a:rPr lang="ar-JO" dirty="0"/>
              <a:t>قال بن فرانكلين، في المؤتمر الدستوري: "... الله يحكم في شؤون الرجال. وإذا كان العصفور لا يستطيع أن يسقط على الأرض بدون مشيئته، فهل من المحتمل أن تقوم إمبراطورية دون مساعدته؟"</a:t>
            </a:r>
          </a:p>
          <a:p>
            <a:pPr rtl="1">
              <a:defRPr b="1"/>
            </a:pPr>
            <a:r>
              <a:rPr lang="ar-JO" dirty="0"/>
              <a:t>صرح جون آدامز ببلاغة قوية خلال هذه الفترة الزمنية" "أن المبادئ العامة التي حقق الآباء الاستقلال على أساسها كانت... المبادئ المسيحية العامة... وسأعترف أنني كنت أؤمن آنذاك، وأؤمن الآن، أن المبادئ العامة للمسيحية خالدة وغير قابلة للتغيير مثل وجود الله وصفاته." </a:t>
            </a:r>
          </a:p>
          <a:p>
            <a:pPr rtl="1">
              <a:defRPr b="1"/>
            </a:pPr>
            <a:r>
              <a:rPr lang="ar-JO" dirty="0"/>
              <a:t>في وقت لاحق، أجاب جون كوينسي آدامز على السؤال التالي: لماذا كان الرابع من يوليو، إلى جانب عيد الميلاد، هو اليوم الأكثر بهجة وتبجيلاً في الولايات المتحدة. فأجاب: ... أليس إعلان الاستقلال أول من نظم الميثاق الاجتماعي على أساس مهمة الفادي على الأرض؟ إذ وضعت حجر الزاوية للحكومة البشرية فوق المبادئ الأولى للمسيحية؟ بالنسبة لي، يبدو وكأنه تأسيس لأمة مسيحية. وواصل جون كوينسي آدامز قوله أن أكبر انتصار تحقق في الثورة الأمريكية كان ربط المبادئ المسيحية والحكومة المدنية معًا، فيما أسماه رابطة لا "تنفصم." لقد فهم الآباء المؤسسون أن الدين جزء لا ينفصم من أمتنا وحكومتنا. ولم تكن ممارسة الديانة المسيحية في حكومتنا موضع ترحيب فحسب بل وتشجيع أيضًا.</a:t>
            </a:r>
          </a:p>
          <a:p>
            <a:pPr rtl="1">
              <a:defRPr b="1"/>
            </a:pPr>
            <a:r>
              <a:rPr lang="ar-JO" dirty="0"/>
              <a:t>لقد كان التعديل الأول مفهومًا جيدً خلال تأسيس بلدنا. لم يكن التعديل الأول هو إبقاء الدين خارج الحكومة. كان الغرض منه منع الحكومة من تأسيس "طائفة وطنية" (مثل كنيسة إنجلترا). وفي وقت مبكر أعلنت إحدى المحاكم ما يلي: "بموجب شكل حكومتنا، فإن الدين المسيحي هو الدين القائم؛ ويتم وضع جميع الطوائف والطوائف المسيحية على قدم المساواة." حتى في الرسالة التي كتبها توماس جيفرسون إلى المعمدانيين في دانبري كونيكتيكت (والتي منها نشتق مصطلح "فصل الكنيسة عن الدولة")، فأوضح بشكل صريح أن جدار الفصل يهدف إلى ضمان عدم تدخل الحكومة أبدًا في النشاطات الدينية لأن الحرية الدينية جاءت من الله، وليس من الحكومة.</a:t>
            </a:r>
          </a:p>
          <a:p>
            <a:pPr rtl="1">
              <a:defRPr b="1"/>
            </a:pPr>
            <a:r>
              <a:rPr lang="ar-JO" dirty="0"/>
              <a:t>حتى جورج واشنطن الذي عرف بالتأكيد مقصد الدستور ووثيقة الحقوق، منذ أن أشرف على تشكيلهما، قال في "خطابه الوداعي": "من بين كل التصرفات والعادات التي تؤدي إلى الرخاء السياسي، لا غنى عن الدين والأخلاق. من العبث أن يدعي ذلك الرجل تكريم الوطنية، الذي يجب أن يعمل على تقويض هذه الركائز العظيمة." بالتأكيد لا يبدو أن واشنطن كان يحاول الفصل بين الدين والسياسة. </a:t>
            </a:r>
          </a:p>
          <a:p>
            <a:pPr rtl="1">
              <a:defRPr b="1"/>
            </a:pPr>
            <a:r>
              <a:rPr lang="ar-JO" dirty="0"/>
              <a:t>أعلن جون جاي، أول رئيس للمحكمة العليا في الولايات المتحدة، وأحد الرجال الثلاثة الأكثر مسئولية عن كتابة الدستور: "لقد أعطت العناية الإلهية لشعبنا خيار أختيار حكامهم، وإن من واجبهم – وكذلك أمتياز ومصلحة – لأمتنا المسيحية أختيار وتفضيل المسيحيين لحكامهم." يبدو أن الآباء المؤسسون كانوا لا يزالون يعرفون أن هذه أمة مسيحية. </a:t>
            </a:r>
          </a:p>
          <a:p>
            <a:pPr rtl="1">
              <a:defRPr b="1"/>
            </a:pPr>
            <a:r>
              <a:rPr lang="ar-JO" dirty="0"/>
              <a:t>بقي هذا الرأي القائل بأننا أمة مسيحية قائمًا لما يقرب من 150 سنة حتى صدور حكم بقضية إيفرسون ضد مجلس التعليم العالي عام 1947. وقبل صدور ذلك الحكم البالغ الأهمية، حتى المحكمة العليا كانت تعلم أننا أمة مسيحية. وفي عام 1892 صرحت المحكمة بما يلي:</a:t>
            </a:r>
          </a:p>
          <a:p>
            <a:pPr rtl="1">
              <a:defRPr b="1"/>
            </a:pPr>
            <a:r>
              <a:rPr lang="ar-JO" dirty="0"/>
              <a:t>"لا يمكن أن ينسب أي غرض للعمل ضد الدين إلى أي تشريع، دولة أو شعب، لأن هذا شعب متدين... وهذه أمة مسيحية." </a:t>
            </a:r>
          </a:p>
          <a:p>
            <a:pPr rtl="1">
              <a:defRPr b="1"/>
            </a:pPr>
            <a:r>
              <a:rPr lang="ar-JO" dirty="0"/>
              <a:t>ها هي ثانية! المحكمة العليا للولايات المتحدة. مضت هذه المحكمة في الاستشهاد بـ 87 سابقة (أفعال، وأقوال، وأحكام سابقة) لتصل إلى نتيجة أن هذه كانت "أمة مسيحية." </a:t>
            </a:r>
          </a:p>
          <a:p>
            <a:pPr rtl="1">
              <a:defRPr b="1"/>
            </a:pPr>
            <a:r>
              <a:rPr lang="ar-JO" dirty="0"/>
              <a:t>في عام 1854، قالت اللجنة القضائية بمجلس النواب: "في هذا العصر، لا يوجد بديل للمسيحية... كان هذا دين مؤسسي الجمهورية، وتوقعوا أن يبقى دين أحفادهم."</a:t>
            </a:r>
          </a:p>
          <a:p>
            <a:pPr rtl="1">
              <a:defRPr b="1"/>
            </a:pPr>
            <a:r>
              <a:rPr lang="ar-JO" dirty="0"/>
              <a:t>تجدر الإشارة هنا أنه إلى عام 1958 حذر أحد القضاة المعارضين في قضية باير ضد كولمورجين أنه إذا لم تتوقف المحكمة عن الحديث عن "الفصل بين الكنيسة والدولة"، فسيبدأ الناس في التفكير أن هذا الفصل هو جزء من الدستور. </a:t>
            </a:r>
          </a:p>
          <a:p>
            <a:pPr rtl="1">
              <a:defRPr b="1"/>
            </a:pPr>
            <a:r>
              <a:rPr lang="ar-JO" dirty="0"/>
              <a:t>وقد أظهر ذلك بكلماتهم الخاصة: بن فرانكلين، وجورج واشنطن، وجون آدامز، أمام مجلس النواب والمحكمة العليا، كيف شعر آباؤنا المؤسسون تجاه هذا المزيج من السياسة والدين.</a:t>
            </a:r>
          </a:p>
          <a:p>
            <a:pPr rtl="1">
              <a:defRPr b="1"/>
            </a:pPr>
            <a:r>
              <a:rPr lang="ar-JO" dirty="0"/>
              <a:t>عندما نقرأ مقالات مثل "ما علاقة الله بهذا؟" (بريماك، 5/4) و "وعدم اختراق الجدار بين الكنيسة والدولة" (تاغر،5/7) فهو يعيد تأكيد مدى ضآلة فهم الأشخاص الأذكياء حول تأسيس جمهوريتنا العظيمة. إن القول أن هذه الأمة لم تتأسس كأمة مسيحية، أو أن الدستور لم يقم على مبادئ مسيحية، يتناقض تمامًا مع حقائق التاريخ.</a:t>
            </a:r>
          </a:p>
          <a:p>
            <a:pPr rtl="1">
              <a:defRPr b="1"/>
            </a:pPr>
            <a:r>
              <a:rPr lang="ar-JO" dirty="0"/>
              <a:t>تكس براوننج</a:t>
            </a:r>
          </a:p>
          <a:p>
            <a:r>
              <a:rPr dirty="0"/>
              <a:t>  </a:t>
            </a:r>
          </a:p>
          <a:p>
            <a:r>
              <a:rPr dirty="0"/>
              <a:t>  </a:t>
            </a:r>
          </a:p>
          <a:p>
            <a:r>
              <a:rPr dirty="0"/>
              <a:t>  </a:t>
            </a:r>
            <a:r>
              <a:rPr i="1" u="sng" dirty="0">
                <a:solidFill>
                  <a:srgbClr val="CCCCFF"/>
                </a:solidFill>
                <a:uFill>
                  <a:solidFill>
                    <a:srgbClr val="CCCCFF"/>
                  </a:solidFill>
                </a:uFill>
                <a:hlinkClick r:id="rId3"/>
              </a:rPr>
              <a:t>Back to Citizens for Better Government</a:t>
            </a:r>
            <a:r>
              <a:rPr dirty="0"/>
              <a:t> </a:t>
            </a:r>
            <a:br>
              <a:rPr dirty="0"/>
            </a:br>
            <a:r>
              <a:rPr dirty="0"/>
              <a:t>Last Modified May 1, 2003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4" name="Shape 3044"/>
          <p:cNvSpPr>
            <a:spLocks noGrp="1" noRot="1" noChangeAspect="1"/>
          </p:cNvSpPr>
          <p:nvPr>
            <p:ph type="sldImg"/>
          </p:nvPr>
        </p:nvSpPr>
        <p:spPr>
          <a:prstGeom prst="rect">
            <a:avLst/>
          </a:prstGeom>
        </p:spPr>
        <p:txBody>
          <a:bodyPr/>
          <a:lstStyle/>
          <a:p>
            <a:endParaRPr/>
          </a:p>
        </p:txBody>
      </p:sp>
      <p:sp>
        <p:nvSpPr>
          <p:cNvPr id="3045" name="Shape 3045"/>
          <p:cNvSpPr>
            <a:spLocks noGrp="1"/>
          </p:cNvSpPr>
          <p:nvPr>
            <p:ph type="body" sz="quarter" idx="1"/>
          </p:nvPr>
        </p:nvSpPr>
        <p:spPr>
          <a:prstGeom prst="rect">
            <a:avLst/>
          </a:prstGeom>
        </p:spPr>
        <p:txBody>
          <a:bodyPr/>
          <a:lstStyle/>
          <a:p>
            <a:pPr rtl="1"/>
            <a:r>
              <a:rPr lang="ar-JO" dirty="0"/>
              <a:t>لأكثر من 200 عام أعلنت أمريكا بلا خجل الثقة في الله في جميع أشكال النقود الورقية والعملات المعدنية على حد سواء. منذ عام 1954، وبموجب القانون، يجب أن يحمل كل نقد وعملة معدنية عبارة "نثق بالله."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9" name="Shape 3049"/>
          <p:cNvSpPr>
            <a:spLocks noGrp="1" noRot="1" noChangeAspect="1"/>
          </p:cNvSpPr>
          <p:nvPr>
            <p:ph type="sldImg"/>
          </p:nvPr>
        </p:nvSpPr>
        <p:spPr>
          <a:prstGeom prst="rect">
            <a:avLst/>
          </a:prstGeom>
        </p:spPr>
        <p:txBody>
          <a:bodyPr/>
          <a:lstStyle/>
          <a:p>
            <a:endParaRPr/>
          </a:p>
        </p:txBody>
      </p:sp>
      <p:sp>
        <p:nvSpPr>
          <p:cNvPr id="3050" name="Shape 3050"/>
          <p:cNvSpPr>
            <a:spLocks noGrp="1"/>
          </p:cNvSpPr>
          <p:nvPr>
            <p:ph type="body" sz="quarter" idx="1"/>
          </p:nvPr>
        </p:nvSpPr>
        <p:spPr>
          <a:prstGeom prst="rect">
            <a:avLst/>
          </a:prstGeom>
        </p:spPr>
        <p:txBody>
          <a:bodyPr/>
          <a:lstStyle/>
          <a:p>
            <a:pPr rtl="1"/>
            <a:r>
              <a:rPr lang="ar-JO" dirty="0"/>
              <a:t>هل نثق حقًا في الله؟ (أنقر) لقد وجدتُ أنه من المثير للاهتمام أنه في عام 2007 خرجت الأخبار أن عملة الدولار الجديدة التي تم أصدارها في الشهر السابق، في الواقع لم تكن تحتوي على هذه العبارة في المقدمة أو الخلف. قال بعضهم أنها لم تظهر على العملة على الاطلاق. </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5" name="Shape 3055"/>
          <p:cNvSpPr>
            <a:spLocks noGrp="1" noRot="1" noChangeAspect="1"/>
          </p:cNvSpPr>
          <p:nvPr>
            <p:ph type="sldImg"/>
          </p:nvPr>
        </p:nvSpPr>
        <p:spPr>
          <a:prstGeom prst="rect">
            <a:avLst/>
          </a:prstGeom>
        </p:spPr>
        <p:txBody>
          <a:bodyPr/>
          <a:lstStyle/>
          <a:p>
            <a:endParaRPr/>
          </a:p>
        </p:txBody>
      </p:sp>
      <p:sp>
        <p:nvSpPr>
          <p:cNvPr id="3056" name="Shape 3056"/>
          <p:cNvSpPr>
            <a:spLocks noGrp="1"/>
          </p:cNvSpPr>
          <p:nvPr>
            <p:ph type="body" sz="quarter" idx="1"/>
          </p:nvPr>
        </p:nvSpPr>
        <p:spPr>
          <a:prstGeom prst="rect">
            <a:avLst/>
          </a:prstGeom>
        </p:spPr>
        <p:txBody>
          <a:bodyPr/>
          <a:lstStyle/>
          <a:p>
            <a:pPr algn="r"/>
            <a:r>
              <a:rPr lang="ar-JO" dirty="0"/>
              <a:t>لكن العبارة تظهر بالفعل – فقط على الجانب – على الأقل في معظم المسكوكات من العملات المعدينة البالغة 300 مليون! تداولت الأخبار أن كمية غير معلومة من العملات المعدنية كانت تفتقد هذه العيارة تمامًا. ومن المثير للاهتمام، فإن هذه العملات المعدنية أكثر قيمة وقد بيعت في البداية بمبلغ 600 دولار على موقع </a:t>
            </a:r>
            <a:r>
              <a:rPr lang="en-US" dirty="0"/>
              <a:t>eBay. </a:t>
            </a:r>
            <a:r>
              <a:rPr lang="ar-JO" dirty="0"/>
              <a:t>والآن إذا علمنا أن هناك ما يصل إلى 100000 منها، فقد انخفض سعرها إلى 50 دولارًا. يبدو أنه من المحرج جدًا تجاه المسيح بحيث لا يمكننا وضع هذه العبارة في المقدمة أو الخلف بعد الآن. </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2" name="Shape 3062"/>
          <p:cNvSpPr>
            <a:spLocks noGrp="1" noRot="1" noChangeAspect="1"/>
          </p:cNvSpPr>
          <p:nvPr>
            <p:ph type="sldImg"/>
          </p:nvPr>
        </p:nvSpPr>
        <p:spPr>
          <a:prstGeom prst="rect">
            <a:avLst/>
          </a:prstGeom>
        </p:spPr>
        <p:txBody>
          <a:bodyPr/>
          <a:lstStyle/>
          <a:p>
            <a:endParaRPr/>
          </a:p>
        </p:txBody>
      </p:sp>
      <p:sp>
        <p:nvSpPr>
          <p:cNvPr id="3063" name="Shape 3063"/>
          <p:cNvSpPr>
            <a:spLocks noGrp="1"/>
          </p:cNvSpPr>
          <p:nvPr>
            <p:ph type="body" sz="quarter" idx="1"/>
          </p:nvPr>
        </p:nvSpPr>
        <p:spPr>
          <a:prstGeom prst="rect">
            <a:avLst/>
          </a:prstGeom>
        </p:spPr>
        <p:txBody>
          <a:bodyPr/>
          <a:lstStyle/>
          <a:p>
            <a:pPr rtl="1"/>
            <a:r>
              <a:rPr lang="ar-JO" dirty="0"/>
              <a:t>هذا يذكرني ببعض المسيحيين. اسألهم إذا كانوا مؤمنين ويريدون أن يعرفوا لماذا تريد أنت أن تعرف! الأسوأ من ذلك، أنهم لا يريدون أن يعترفوا أنهم يثقون بالمسيح.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007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 name="Shape 2464"/>
          <p:cNvSpPr>
            <a:spLocks noGrp="1" noRot="1" noChangeAspect="1"/>
          </p:cNvSpPr>
          <p:nvPr>
            <p:ph type="sldImg"/>
          </p:nvPr>
        </p:nvSpPr>
        <p:spPr>
          <a:prstGeom prst="rect">
            <a:avLst/>
          </a:prstGeom>
        </p:spPr>
        <p:txBody>
          <a:bodyPr/>
          <a:lstStyle/>
          <a:p>
            <a:endParaRPr/>
          </a:p>
        </p:txBody>
      </p:sp>
      <p:sp>
        <p:nvSpPr>
          <p:cNvPr id="2465" name="Shape 2465"/>
          <p:cNvSpPr>
            <a:spLocks noGrp="1"/>
          </p:cNvSpPr>
          <p:nvPr>
            <p:ph type="body" sz="quarter" idx="1"/>
          </p:nvPr>
        </p:nvSpPr>
        <p:spPr>
          <a:prstGeom prst="rect">
            <a:avLst/>
          </a:prstGeom>
        </p:spPr>
        <p:txBody>
          <a:bodyPr/>
          <a:lstStyle/>
          <a:p>
            <a:pPr rtl="1">
              <a:defRPr/>
            </a:pPr>
            <a:r>
              <a:t>يتم تلخيص التقسيمات الرئيسية الثلاثة لسفر الرؤيا في 1: 19</a:t>
            </a:r>
          </a:p>
          <a:p>
            <a:pPr rtl="1">
              <a:defRPr/>
            </a:pPr>
            <a:r>
              <a:t>يتم تربيع 3 دورات رئيسية للحكم باللون الأزرق</a:t>
            </a:r>
          </a:p>
          <a:p>
            <a:pPr rtl="1">
              <a:defRPr/>
            </a:pPr>
            <a:r>
              <a:t>تظهر المقاطع المكونة من 4 أقواس بين قوسين داخل المخطوطات.  فهي لا تقدم التسلسل الزمني ولكنها تضيف معلومات مهمة لا ترتبط بحكم معين.</a:t>
            </a:r>
          </a:p>
          <a:p>
            <a:pPr rtl="1">
              <a:defRPr/>
            </a:pPr>
            <a:r>
              <a:t>NTS Rev 1 الشريحة 180</a:t>
            </a:r>
          </a:p>
          <a:p>
            <a:pPr rtl="1">
              <a:defRPr/>
            </a:pPr>
            <a:r>
              <a:t>إيش 07.13</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rtl="1"/>
            <a:r>
              <a:rPr lang="ar-JO" u="sng" dirty="0"/>
              <a:t>سيتم تدميرها بالكامل </a:t>
            </a:r>
            <a:r>
              <a:rPr lang="ar-JO" dirty="0"/>
              <a:t>على يد ضد المسيح والتحالف المكون من عشرة أمم (18: 10، 17، 19).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5" name="Shape 3335"/>
          <p:cNvSpPr>
            <a:spLocks noGrp="1" noRot="1" noChangeAspect="1"/>
          </p:cNvSpPr>
          <p:nvPr>
            <p:ph type="sldImg"/>
          </p:nvPr>
        </p:nvSpPr>
        <p:spPr>
          <a:prstGeom prst="rect">
            <a:avLst/>
          </a:prstGeom>
        </p:spPr>
        <p:txBody>
          <a:bodyPr/>
          <a:lstStyle/>
          <a:p>
            <a:endParaRPr/>
          </a:p>
        </p:txBody>
      </p:sp>
      <p:sp>
        <p:nvSpPr>
          <p:cNvPr id="3336" name="Shape 3336"/>
          <p:cNvSpPr>
            <a:spLocks noGrp="1"/>
          </p:cNvSpPr>
          <p:nvPr>
            <p:ph type="body" sz="quarter" idx="1"/>
          </p:nvPr>
        </p:nvSpPr>
        <p:spPr>
          <a:prstGeom prst="rect">
            <a:avLst/>
          </a:prstGeom>
        </p:spPr>
        <p:txBody>
          <a:bodyPr/>
          <a:lstStyle/>
          <a:p>
            <a:r>
              <a:t>"God has been reigning on the throne of heaven, but He is now about to conquer the thrones of earth as well as the kingdom of Satan and “the beast.” In His sovereignty, He has permitted evil men and evil angels to do their worst; but now the time has come for God's will to be done on earth as it is in heaven. Domitian was emperor of Rome when John was on Patmos, and one of his assumed titles was “Lord and God.” How significant it must have been, then, to John's readers that he used the word </a:t>
            </a:r>
            <a:r>
              <a:rPr i="1"/>
              <a:t>alleluia</a:t>
            </a:r>
            <a:r>
              <a:t> four times in the first six verses of this chapter—truly, only Jehovah is worthy of worship and praise" (Wiersbe).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9006F9-D4E7-A040-94B9-9AF3793661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NLT adds "feast"</a:t>
            </a:r>
            <a:r>
              <a:rPr lang="en-US" baseline="0" dirty="0">
                <a:latin typeface="Times New Roman" charset="0"/>
                <a:ea typeface="ＭＳ Ｐゴシック" charset="0"/>
                <a:cs typeface="ＭＳ Ｐゴシック" charset="0"/>
              </a:rPr>
              <a:t> to 19:7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5" name="Shape 3425"/>
          <p:cNvSpPr>
            <a:spLocks noGrp="1" noRot="1" noChangeAspect="1"/>
          </p:cNvSpPr>
          <p:nvPr>
            <p:ph type="sldImg"/>
          </p:nvPr>
        </p:nvSpPr>
        <p:spPr>
          <a:prstGeom prst="rect">
            <a:avLst/>
          </a:prstGeom>
        </p:spPr>
        <p:txBody>
          <a:bodyPr/>
          <a:lstStyle/>
          <a:p>
            <a:endParaRPr/>
          </a:p>
        </p:txBody>
      </p:sp>
      <p:sp>
        <p:nvSpPr>
          <p:cNvPr id="3426" name="Shape 3426"/>
          <p:cNvSpPr>
            <a:spLocks noGrp="1"/>
          </p:cNvSpPr>
          <p:nvPr>
            <p:ph type="body" sz="quarter" idx="1"/>
          </p:nvPr>
        </p:nvSpPr>
        <p:spPr>
          <a:prstGeom prst="rect">
            <a:avLst/>
          </a:prstGeom>
        </p:spPr>
        <p:txBody>
          <a:bodyPr/>
          <a:lstStyle/>
          <a:p>
            <a:r>
              <a:t>The application to leave Jerusalem is in Hebrews 13.</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1" name="Shape 3431"/>
          <p:cNvSpPr>
            <a:spLocks noGrp="1" noRot="1" noChangeAspect="1"/>
          </p:cNvSpPr>
          <p:nvPr>
            <p:ph type="sldImg"/>
          </p:nvPr>
        </p:nvSpPr>
        <p:spPr>
          <a:prstGeom prst="rect">
            <a:avLst/>
          </a:prstGeom>
        </p:spPr>
        <p:txBody>
          <a:bodyPr/>
          <a:lstStyle/>
          <a:p>
            <a:endParaRPr/>
          </a:p>
        </p:txBody>
      </p:sp>
      <p:sp>
        <p:nvSpPr>
          <p:cNvPr id="3432" name="Shape 3432"/>
          <p:cNvSpPr>
            <a:spLocks noGrp="1"/>
          </p:cNvSpPr>
          <p:nvPr>
            <p:ph type="body" sz="quarter" idx="1"/>
          </p:nvPr>
        </p:nvSpPr>
        <p:spPr>
          <a:prstGeom prst="rect">
            <a:avLst/>
          </a:prstGeom>
        </p:spPr>
        <p:txBody>
          <a:bodyPr/>
          <a:lstStyle/>
          <a:p>
            <a:pPr rtl="1"/>
            <a:r>
              <a:rPr lang="ar-JO" dirty="0"/>
              <a:t>•	العيون: ما الذي يشغل انتباهك ونظرك في بابل؟ هل تنظر للإباحية؟</a:t>
            </a:r>
          </a:p>
          <a:p>
            <a:pPr rtl="1"/>
            <a:r>
              <a:rPr lang="ar-JO" dirty="0"/>
              <a:t>•	الآذان: ما هي الأشياء الوثنية التي تسمعها بانتظام؟ كيف يجب عليك أن تغيّر الطريقة التي تحصل بها على الأخبار؟</a:t>
            </a:r>
          </a:p>
          <a:p>
            <a:pPr rtl="1"/>
            <a:r>
              <a:rPr lang="ar-JO" dirty="0"/>
              <a:t>•	الشفاه: كيف تتكلم لغة بابل؟ يا إلهي؟ هل تقسم؟ من الذي تشتمه؟</a:t>
            </a:r>
          </a:p>
          <a:p>
            <a:pPr rtl="1"/>
            <a:r>
              <a:rPr lang="ar-JO" dirty="0"/>
              <a:t>•	الأيدي: هل تكتب أصابعك ما يرضي يسوع أو الشيطان؟</a:t>
            </a:r>
          </a:p>
          <a:p>
            <a:pPr rtl="1"/>
            <a:r>
              <a:rPr lang="ar-JO" dirty="0"/>
              <a:t>•	الأٌقدام: إلى أين تقودك ساقيك في بابل ولا يجب الذهاب إليها؟</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8" name="Shape 3448"/>
          <p:cNvSpPr>
            <a:spLocks noGrp="1" noRot="1" noChangeAspect="1"/>
          </p:cNvSpPr>
          <p:nvPr>
            <p:ph type="sldImg"/>
          </p:nvPr>
        </p:nvSpPr>
        <p:spPr>
          <a:prstGeom prst="rect">
            <a:avLst/>
          </a:prstGeom>
        </p:spPr>
        <p:txBody>
          <a:bodyPr/>
          <a:lstStyle/>
          <a:p>
            <a:endParaRPr/>
          </a:p>
        </p:txBody>
      </p:sp>
      <p:sp>
        <p:nvSpPr>
          <p:cNvPr id="3449" name="Shape 3449"/>
          <p:cNvSpPr>
            <a:spLocks noGrp="1"/>
          </p:cNvSpPr>
          <p:nvPr>
            <p:ph type="body" sz="quarter" idx="1"/>
          </p:nvPr>
        </p:nvSpPr>
        <p:spPr>
          <a:prstGeom prst="rect">
            <a:avLst/>
          </a:prstGeom>
        </p:spPr>
        <p:txBody>
          <a:bodyPr/>
          <a:lstStyle/>
          <a:p>
            <a:r>
              <a:t>ES Eschatology (Future) in Arabic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186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71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7" name="Shape 2507"/>
          <p:cNvSpPr>
            <a:spLocks noGrp="1" noRot="1" noChangeAspect="1"/>
          </p:cNvSpPr>
          <p:nvPr>
            <p:ph type="sldImg"/>
          </p:nvPr>
        </p:nvSpPr>
        <p:spPr>
          <a:prstGeom prst="rect">
            <a:avLst/>
          </a:prstGeom>
        </p:spPr>
        <p:txBody>
          <a:bodyPr/>
          <a:lstStyle/>
          <a:p>
            <a:endParaRPr/>
          </a:p>
        </p:txBody>
      </p:sp>
      <p:sp>
        <p:nvSpPr>
          <p:cNvPr id="2508" name="Shape 2508"/>
          <p:cNvSpPr>
            <a:spLocks noGrp="1"/>
          </p:cNvSpPr>
          <p:nvPr>
            <p:ph type="body" sz="quarter" idx="1"/>
          </p:nvPr>
        </p:nvSpPr>
        <p:spPr>
          <a:prstGeom prst="rect">
            <a:avLst/>
          </a:prstGeom>
        </p:spPr>
        <p:txBody>
          <a:bodyPr/>
          <a:lstStyle/>
          <a:p>
            <a:r>
              <a:t>In 539 BC Belshazzar denied God's sovereignty at a huge party by praising false gods while drinking from the temple goblets (5:1-4).</a:t>
            </a:r>
          </a:p>
          <a:p>
            <a:r>
              <a:t>God hid his judgment due to Belshazzar’s pride in an unreadable wall inscription that the wise men could not decipher (5:5-9).</a:t>
            </a:r>
          </a:p>
          <a:p>
            <a:r>
              <a:t>God helped Daniel interpret the inscription as his judgment on Belshazzar’s pride and wisdom for the humble (5:10-28).</a:t>
            </a:r>
          </a:p>
          <a:p>
            <a:r>
              <a:t>__________</a:t>
            </a:r>
          </a:p>
          <a:p>
            <a:r>
              <a:t>OS-27-Daniel-124</a:t>
            </a:r>
          </a:p>
          <a:p>
            <a:r>
              <a:t>OS-35-Habakkuk-168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4" name="Shape 2524"/>
          <p:cNvSpPr>
            <a:spLocks noGrp="1" noRot="1" noChangeAspect="1"/>
          </p:cNvSpPr>
          <p:nvPr>
            <p:ph type="sldImg"/>
          </p:nvPr>
        </p:nvSpPr>
        <p:spPr>
          <a:prstGeom prst="rect">
            <a:avLst/>
          </a:prstGeom>
        </p:spPr>
        <p:txBody>
          <a:bodyPr/>
          <a:lstStyle/>
          <a:p>
            <a:endParaRPr/>
          </a:p>
        </p:txBody>
      </p:sp>
      <p:sp>
        <p:nvSpPr>
          <p:cNvPr id="2525" name="Shape 2525"/>
          <p:cNvSpPr>
            <a:spLocks noGrp="1"/>
          </p:cNvSpPr>
          <p:nvPr>
            <p:ph type="body" sz="quarter" idx="1"/>
          </p:nvPr>
        </p:nvSpPr>
        <p:spPr>
          <a:prstGeom prst="rect">
            <a:avLst/>
          </a:prstGeom>
        </p:spPr>
        <p:txBody>
          <a:bodyPr/>
          <a:lstStyle/>
          <a:p>
            <a:pPr rtl="1"/>
            <a:r>
              <a:rPr lang="ar-SA" dirty="0"/>
              <a:t>معظم المدن القديمة كانت تسقط بعد حصار يدوم عدة أشهر. أعتقد الكثيرون أنه لا يمكن أبدًا غزو بابل بجدرانها المزدوجة، وخندقها، وأبراجها العديدة.</a:t>
            </a:r>
          </a:p>
          <a:p>
            <a:pPr rtl="1"/>
            <a:r>
              <a:rPr lang="ar-SA" dirty="0"/>
              <a:t>ومع ذلك، سقطت بابل في إحدى الليالي على أيدي الفرس، حيث قاموا بكل بساطة بتحويل نهر الفرات حتى يتمكن الجنود من الدخول تحت بوابات المياه وفتح الأبواب لبقية الجيش.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3" name="Shape 2603"/>
          <p:cNvSpPr>
            <a:spLocks noGrp="1" noRot="1" noChangeAspect="1"/>
          </p:cNvSpPr>
          <p:nvPr>
            <p:ph type="sldImg"/>
          </p:nvPr>
        </p:nvSpPr>
        <p:spPr>
          <a:prstGeom prst="rect">
            <a:avLst/>
          </a:prstGeom>
        </p:spPr>
        <p:txBody>
          <a:bodyPr/>
          <a:lstStyle/>
          <a:p>
            <a:endParaRPr/>
          </a:p>
        </p:txBody>
      </p:sp>
      <p:sp>
        <p:nvSpPr>
          <p:cNvPr id="2604" name="Shape 2604"/>
          <p:cNvSpPr>
            <a:spLocks noGrp="1"/>
          </p:cNvSpPr>
          <p:nvPr>
            <p:ph type="body" sz="quarter" idx="1"/>
          </p:nvPr>
        </p:nvSpPr>
        <p:spPr>
          <a:prstGeom prst="rect">
            <a:avLst/>
          </a:prstGeom>
        </p:spPr>
        <p:txBody>
          <a:bodyPr/>
          <a:lstStyle/>
          <a:p>
            <a:pPr rtl="1"/>
            <a:r>
              <a:rPr lang="ar-SA" dirty="0"/>
              <a:t>الأباطرة باللون الأسود يضطهدون المسيحيين</a:t>
            </a:r>
          </a:p>
          <a:p>
            <a:pPr rtl="1"/>
            <a:r>
              <a:rPr lang="ar-SA"/>
              <a:t>يعلمنا هذا المقرر أن سفر الرؤيا كتب في عهد حكم دوميتيان في نهاية القرن الأول.</a:t>
            </a:r>
          </a:p>
          <a:p>
            <a:r>
              <a:t>NS-21-1 </a:t>
            </a:r>
            <a:r>
              <a:rPr dirty="0"/>
              <a:t>Peter-63</a:t>
            </a:r>
          </a:p>
          <a:p>
            <a:r>
              <a:rPr dirty="0"/>
              <a:t>NS-27_Rev1-slide 94</a:t>
            </a:r>
          </a:p>
          <a:p>
            <a:r>
              <a:rPr dirty="0"/>
              <a:t>NS-27-Rev4-6-slide 36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cap="all">
                <a:effectLst>
                  <a:outerShdw blurRad="38100" dist="38100" dir="2700000" rotWithShape="0">
                    <a:srgbClr val="000000"/>
                  </a:outerShdw>
                </a:effectLst>
              </a:defRPr>
            </a:lvl1pPr>
          </a:lstStyle>
          <a:p>
            <a:r>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effectLst>
                  <a:outerShdw blurRad="38100" dist="38100" dir="2700000" rotWithShape="0">
                    <a:srgbClr val="000000"/>
                  </a:outerShdw>
                </a:effectLst>
              </a:defRPr>
            </a:lvl1pPr>
            <a:lvl2pPr marL="0" indent="457150">
              <a:spcBef>
                <a:spcPts val="400"/>
              </a:spcBef>
              <a:buSzTx/>
              <a:buNone/>
              <a:defRPr sz="2000">
                <a:effectLst>
                  <a:outerShdw blurRad="38100" dist="38100" dir="2700000" rotWithShape="0">
                    <a:srgbClr val="000000"/>
                  </a:outerShdw>
                </a:effectLst>
              </a:defRPr>
            </a:lvl2pPr>
            <a:lvl3pPr marL="0" indent="914300">
              <a:spcBef>
                <a:spcPts val="400"/>
              </a:spcBef>
              <a:buSzTx/>
              <a:buNone/>
              <a:defRPr sz="2000">
                <a:effectLst>
                  <a:outerShdw blurRad="38100" dist="38100" dir="2700000" rotWithShape="0">
                    <a:srgbClr val="000000"/>
                  </a:outerShdw>
                </a:effectLst>
              </a:defRPr>
            </a:lvl3pPr>
            <a:lvl4pPr marL="0" indent="1371450">
              <a:spcBef>
                <a:spcPts val="400"/>
              </a:spcBef>
              <a:buSzTx/>
              <a:buNone/>
              <a:defRPr sz="2000">
                <a:effectLst>
                  <a:outerShdw blurRad="38100" dist="38100" dir="2700000" rotWithShape="0">
                    <a:srgbClr val="000000"/>
                  </a:outerShdw>
                </a:effectLst>
              </a:defRPr>
            </a:lvl4pPr>
            <a:lvl5pPr marL="0" indent="18286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150">
              <a:spcBef>
                <a:spcPts val="500"/>
              </a:spcBef>
              <a:buSzTx/>
              <a:buNone/>
              <a:defRPr sz="2400" b="1">
                <a:effectLst>
                  <a:outerShdw blurRad="38100" dist="38100" dir="2700000" rotWithShape="0">
                    <a:srgbClr val="000000"/>
                  </a:outerShdw>
                </a:effectLst>
              </a:defRPr>
            </a:lvl2pPr>
            <a:lvl3pPr marL="0" indent="914300">
              <a:spcBef>
                <a:spcPts val="500"/>
              </a:spcBef>
              <a:buSzTx/>
              <a:buNone/>
              <a:defRPr sz="2400" b="1">
                <a:effectLst>
                  <a:outerShdw blurRad="38100" dist="38100" dir="2700000" rotWithShape="0">
                    <a:srgbClr val="000000"/>
                  </a:outerShdw>
                </a:effectLst>
              </a:defRPr>
            </a:lvl3pPr>
            <a:lvl4pPr marL="0" indent="1371450">
              <a:spcBef>
                <a:spcPts val="500"/>
              </a:spcBef>
              <a:buSzTx/>
              <a:buNone/>
              <a:defRPr sz="2400" b="1">
                <a:effectLst>
                  <a:outerShdw blurRad="38100" dist="38100" dir="2700000" rotWithShape="0">
                    <a:srgbClr val="000000"/>
                  </a:outerShdw>
                </a:effectLst>
              </a:defRPr>
            </a:lvl4pPr>
            <a:lvl5pPr marL="0" indent="18286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effectLst>
                  <a:outerShdw blurRad="38100" dist="38100" dir="2700000" rotWithShape="0">
                    <a:srgbClr val="000000"/>
                  </a:outerShdw>
                </a:effectLst>
              </a:defRPr>
            </a:lvl1pPr>
            <a:lvl2pPr marL="0" indent="457150">
              <a:spcBef>
                <a:spcPts val="300"/>
              </a:spcBef>
              <a:buSzTx/>
              <a:buNone/>
              <a:defRPr sz="1400">
                <a:effectLst>
                  <a:outerShdw blurRad="38100" dist="38100" dir="2700000" rotWithShape="0">
                    <a:srgbClr val="000000"/>
                  </a:outerShdw>
                </a:effectLst>
              </a:defRPr>
            </a:lvl2pPr>
            <a:lvl3pPr marL="0" indent="914300">
              <a:spcBef>
                <a:spcPts val="300"/>
              </a:spcBef>
              <a:buSzTx/>
              <a:buNone/>
              <a:defRPr sz="1400">
                <a:effectLst>
                  <a:outerShdw blurRad="38100" dist="38100" dir="2700000" rotWithShape="0">
                    <a:srgbClr val="000000"/>
                  </a:outerShdw>
                </a:effectLst>
              </a:defRPr>
            </a:lvl3pPr>
            <a:lvl4pPr marL="0" indent="1371450">
              <a:spcBef>
                <a:spcPts val="300"/>
              </a:spcBef>
              <a:buSzTx/>
              <a:buNone/>
              <a:defRPr sz="1400">
                <a:effectLst>
                  <a:outerShdw blurRad="38100" dist="38100" dir="2700000" rotWithShape="0">
                    <a:srgbClr val="000000"/>
                  </a:outerShdw>
                </a:effectLst>
              </a:defRPr>
            </a:lvl4pPr>
            <a:lvl5pPr marL="0" indent="18286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effectLst>
                  <a:outerShdw blurRad="38100" dist="38100" dir="2700000" rotWithShape="0">
                    <a:srgbClr val="000000"/>
                  </a:outerShdw>
                </a:effectLst>
              </a:defRPr>
            </a:lvl1pPr>
            <a:lvl2pPr marL="0" indent="457150" algn="ctr">
              <a:buSzTx/>
              <a:buNone/>
              <a:defRPr>
                <a:effectLst>
                  <a:outerShdw blurRad="38100" dist="38100" dir="2700000" rotWithShape="0">
                    <a:srgbClr val="000000"/>
                  </a:outerShdw>
                </a:effectLst>
              </a:defRPr>
            </a:lvl2pPr>
            <a:lvl3pPr marL="0" indent="914300" algn="ctr">
              <a:buSzTx/>
              <a:buNone/>
              <a:defRPr>
                <a:effectLst>
                  <a:outerShdw blurRad="38100" dist="38100" dir="2700000" rotWithShape="0">
                    <a:srgbClr val="000000"/>
                  </a:outerShdw>
                </a:effectLst>
              </a:defRPr>
            </a:lvl3pPr>
            <a:lvl4pPr marL="0" indent="1371450" algn="ctr">
              <a:buSzTx/>
              <a:buNone/>
              <a:defRPr>
                <a:effectLst>
                  <a:outerShdw blurRad="38100" dist="38100" dir="2700000" rotWithShape="0">
                    <a:srgbClr val="000000"/>
                  </a:outerShdw>
                </a:effectLst>
              </a:defRPr>
            </a:lvl4pPr>
            <a:lvl5pPr marL="0" indent="1828600" algn="ctr">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a:solidFill>
                  <a:srgbClr val="996600"/>
                </a:solidFill>
              </a:defRPr>
            </a:lvl1pPr>
          </a:lstStyle>
          <a:p>
            <a:r>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cap="all">
                <a:solidFill>
                  <a:srgbClr val="FFFF66"/>
                </a:solidFill>
              </a:defRPr>
            </a:lvl1pPr>
          </a:lstStyle>
          <a:p>
            <a:r>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effectLst>
                  <a:outerShdw blurRad="38100" dist="38100" dir="2700000" rotWithShape="0">
                    <a:srgbClr val="000000">
                      <a:alpha val="43137"/>
                    </a:srgbClr>
                  </a:outerShdw>
                </a:effectLst>
              </a:defRPr>
            </a:lvl1pPr>
          </a:lstStyle>
          <a:p>
            <a:r>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a:solidFill>
                  <a:srgbClr val="FFFF66"/>
                </a:solidFill>
              </a:defRPr>
            </a:lvl1pPr>
            <a:lvl2pPr marL="0" indent="457200" algn="ctr">
              <a:buSzTx/>
              <a:buNone/>
              <a:defRPr>
                <a:solidFill>
                  <a:srgbClr val="FFFF66"/>
                </a:solidFill>
              </a:defRPr>
            </a:lvl2pPr>
            <a:lvl3pPr marL="0" indent="914400" algn="ctr">
              <a:buSzTx/>
              <a:buNone/>
              <a:defRPr>
                <a:solidFill>
                  <a:srgbClr val="FFFF66"/>
                </a:solidFill>
              </a:defRPr>
            </a:lvl3pPr>
            <a:lvl4pPr marL="0" indent="1371600" algn="ctr">
              <a:buSzTx/>
              <a:buNone/>
              <a:defRPr>
                <a:solidFill>
                  <a:srgbClr val="FFFF66"/>
                </a:solidFill>
              </a:defRPr>
            </a:lvl4pPr>
            <a:lvl5pPr marL="0" indent="1828800" algn="ctr">
              <a:buSzTx/>
              <a:buNone/>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cap="all">
                <a:solidFill>
                  <a:srgbClr val="FFFF66"/>
                </a:solidFill>
              </a:defRPr>
            </a:lvl1pPr>
          </a:lstStyle>
          <a:p>
            <a:r>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buChar char=""/>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p>
            <a:pPr marL="0" indent="0">
              <a:spcBef>
                <a:spcPts val="500"/>
              </a:spcBef>
              <a:buSzTx/>
              <a:buNone/>
              <a:defRPr sz="2400" b="1">
                <a:solidFill>
                  <a:srgbClr val="FFFF66"/>
                </a:solidFill>
              </a:defRPr>
            </a:pPr>
            <a:endParaRPr/>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p>
            <a:pPr marL="0" indent="0">
              <a:spcBef>
                <a:spcPts val="300"/>
              </a:spcBef>
              <a:buSzTx/>
              <a:buNone/>
              <a:defRPr sz="1400">
                <a:solidFill>
                  <a:srgbClr val="FFFF66"/>
                </a:solidFill>
              </a:defRPr>
            </a:pPr>
            <a:endParaRPr/>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p>
            <a:endParaRPr/>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lvl1pPr>
          </a:lstStyle>
          <a:p>
            <a:r>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lvl1pPr>
            <a:lvl2pPr marL="0" indent="457200" algn="ctr" defTabSz="449262">
              <a:lnSpc>
                <a:spcPct val="95000"/>
              </a:lnSpc>
              <a:spcBef>
                <a:spcPts val="800"/>
              </a:spcBef>
              <a:buSzTx/>
              <a:buNone/>
            </a:lvl2pPr>
            <a:lvl3pPr marL="0" indent="914400" algn="ctr" defTabSz="449262">
              <a:lnSpc>
                <a:spcPct val="95000"/>
              </a:lnSpc>
              <a:spcBef>
                <a:spcPts val="800"/>
              </a:spcBef>
              <a:buSzTx/>
              <a:buNone/>
            </a:lvl3pPr>
            <a:lvl4pPr marL="0" indent="1371600" algn="ctr" defTabSz="449262">
              <a:lnSpc>
                <a:spcPct val="95000"/>
              </a:lnSpc>
              <a:spcBef>
                <a:spcPts val="800"/>
              </a:spcBef>
              <a:buSzTx/>
              <a:buNone/>
            </a:lvl4pPr>
            <a:lvl5pPr marL="0" indent="1828800" algn="ctr" defTabSz="449262">
              <a:lnSpc>
                <a:spcPct val="95000"/>
              </a:lnSpc>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cap="all"/>
            </a:lvl1pPr>
          </a:lstStyle>
          <a:p>
            <a:r>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vl1pPr>
            <a:lvl2pPr marL="0" indent="457200" defTabSz="449262">
              <a:lnSpc>
                <a:spcPct val="95000"/>
              </a:lnSpc>
              <a:spcBef>
                <a:spcPts val="800"/>
              </a:spcBef>
              <a:buSzTx/>
              <a:buNone/>
              <a:defRPr sz="2000"/>
            </a:lvl2pPr>
            <a:lvl3pPr marL="0" indent="914400" defTabSz="449262">
              <a:lnSpc>
                <a:spcPct val="95000"/>
              </a:lnSpc>
              <a:spcBef>
                <a:spcPts val="800"/>
              </a:spcBef>
              <a:buSzTx/>
              <a:buNone/>
              <a:defRPr sz="2000"/>
            </a:lvl3pPr>
            <a:lvl4pPr marL="0" indent="1371600" defTabSz="449262">
              <a:lnSpc>
                <a:spcPct val="95000"/>
              </a:lnSpc>
              <a:spcBef>
                <a:spcPts val="800"/>
              </a:spcBef>
              <a:buSzTx/>
              <a:buNone/>
              <a:defRPr sz="2000"/>
            </a:lvl4pPr>
            <a:lvl5pPr marL="0" indent="1828800" defTabSz="449262">
              <a:lnSpc>
                <a:spcPct val="95000"/>
              </a:lnSpc>
              <a:spcBef>
                <a:spcPts val="8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lvl1pPr>
            <a:lvl2pPr marL="788723" indent="-331523" defTabSz="449262">
              <a:lnSpc>
                <a:spcPct val="95000"/>
              </a:lnSpc>
              <a:spcBef>
                <a:spcPts val="800"/>
              </a:spcBef>
              <a:buClr>
                <a:srgbClr val="000000"/>
              </a:buClr>
              <a:buFont typeface="Arial"/>
              <a:defRPr sz="2800"/>
            </a:lvl2pPr>
            <a:lvl3pPr marL="1234439" indent="-320039" defTabSz="449262">
              <a:lnSpc>
                <a:spcPct val="95000"/>
              </a:lnSpc>
              <a:spcBef>
                <a:spcPts val="800"/>
              </a:spcBef>
              <a:buClr>
                <a:srgbClr val="000000"/>
              </a:buClr>
              <a:buFont typeface="Arial"/>
              <a:defRPr sz="2800"/>
            </a:lvl3pPr>
            <a:lvl4pPr marL="1727200" indent="-355600" defTabSz="449262">
              <a:lnSpc>
                <a:spcPct val="95000"/>
              </a:lnSpc>
              <a:spcBef>
                <a:spcPts val="800"/>
              </a:spcBef>
              <a:buClr>
                <a:srgbClr val="000000"/>
              </a:buClr>
              <a:buFont typeface="Arial"/>
              <a:defRPr sz="2800"/>
            </a:lvl4pPr>
            <a:lvl5pPr marL="2184400" indent="-355600" defTabSz="449262">
              <a:lnSpc>
                <a:spcPct val="95000"/>
              </a:lnSpc>
              <a:spcBef>
                <a:spcPts val="800"/>
              </a:spcBef>
              <a:buClr>
                <a:srgbClr val="000000"/>
              </a:buCl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lvl1pPr>
          </a:lstStyle>
          <a:p>
            <a:r>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vl1pPr>
            <a:lvl2pPr marL="0" indent="457200" defTabSz="449262">
              <a:lnSpc>
                <a:spcPct val="95000"/>
              </a:lnSpc>
              <a:spcBef>
                <a:spcPts val="800"/>
              </a:spcBef>
              <a:buSzTx/>
              <a:buNone/>
              <a:defRPr sz="2400" b="1"/>
            </a:lvl2pPr>
            <a:lvl3pPr marL="0" indent="914400" defTabSz="449262">
              <a:lnSpc>
                <a:spcPct val="95000"/>
              </a:lnSpc>
              <a:spcBef>
                <a:spcPts val="800"/>
              </a:spcBef>
              <a:buSzTx/>
              <a:buNone/>
              <a:defRPr sz="2400" b="1"/>
            </a:lvl3pPr>
            <a:lvl4pPr marL="0" indent="1371600" defTabSz="449262">
              <a:lnSpc>
                <a:spcPct val="95000"/>
              </a:lnSpc>
              <a:spcBef>
                <a:spcPts val="800"/>
              </a:spcBef>
              <a:buSzTx/>
              <a:buNone/>
              <a:defRPr sz="2400" b="1"/>
            </a:lvl4pPr>
            <a:lvl5pPr marL="0" indent="1828800" defTabSz="449262">
              <a:lnSpc>
                <a:spcPct val="95000"/>
              </a:lnSpc>
              <a:spcBef>
                <a:spcPts val="8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pPr>
            <a:endParaRPr/>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pPr>
            <a:endParaRPr/>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vl1pPr>
            <a:lvl2pPr marL="0" indent="457200" defTabSz="449262">
              <a:lnSpc>
                <a:spcPct val="95000"/>
              </a:lnSpc>
              <a:spcBef>
                <a:spcPts val="800"/>
              </a:spcBef>
              <a:buSzTx/>
              <a:buNone/>
              <a:defRPr sz="1400"/>
            </a:lvl2pPr>
            <a:lvl3pPr marL="0" indent="914400" defTabSz="449262">
              <a:lnSpc>
                <a:spcPct val="95000"/>
              </a:lnSpc>
              <a:spcBef>
                <a:spcPts val="800"/>
              </a:spcBef>
              <a:buSzTx/>
              <a:buNone/>
              <a:defRPr sz="1400"/>
            </a:lvl3pPr>
            <a:lvl4pPr marL="0" indent="1371600" defTabSz="449262">
              <a:lnSpc>
                <a:spcPct val="95000"/>
              </a:lnSpc>
              <a:spcBef>
                <a:spcPts val="800"/>
              </a:spcBef>
              <a:buSzTx/>
              <a:buNone/>
              <a:defRPr sz="1400"/>
            </a:lvl4pPr>
            <a:lvl5pPr marL="0" indent="1828800" defTabSz="449262">
              <a:lnSpc>
                <a:spcPct val="95000"/>
              </a:lnSpc>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9123233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8035600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0492540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8242177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0274748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330182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26764131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425140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097985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673938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2124815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5429834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2530953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450869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637889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24256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789400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778630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2250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54090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650488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90678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677011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710097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1614697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779871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7736611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6691198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96033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9438533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552646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7240117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4406647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3249716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7936701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3246372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88209843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41124549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626992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443071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1010191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5595196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14819067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0591632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28495805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2408100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84A3B3D-F282-5447-AF0C-17DD516857D1}" type="slidenum">
              <a:rPr lang="en-US"/>
              <a:pPr>
                <a:defRPr/>
              </a:pPr>
              <a:t>‹#›</a:t>
            </a:fld>
            <a:endParaRPr lang="en-US"/>
          </a:p>
        </p:txBody>
      </p:sp>
    </p:spTree>
    <p:extLst>
      <p:ext uri="{BB962C8B-B14F-4D97-AF65-F5344CB8AC3E}">
        <p14:creationId xmlns:p14="http://schemas.microsoft.com/office/powerpoint/2010/main" val="31146219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FCCFD773-6BF0-FA4C-A0D2-5B8036F772FD}" type="slidenum">
              <a:rPr lang="en-US"/>
              <a:pPr>
                <a:defRPr/>
              </a:pPr>
              <a:t>‹#›</a:t>
            </a:fld>
            <a:endParaRPr lang="en-US"/>
          </a:p>
        </p:txBody>
      </p:sp>
    </p:spTree>
    <p:extLst>
      <p:ext uri="{BB962C8B-B14F-4D97-AF65-F5344CB8AC3E}">
        <p14:creationId xmlns:p14="http://schemas.microsoft.com/office/powerpoint/2010/main" val="35974715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5972A12C-FB6D-D14B-97F8-119B57E916C1}" type="slidenum">
              <a:rPr lang="en-US"/>
              <a:pPr>
                <a:defRPr/>
              </a:pPr>
              <a:t>‹#›</a:t>
            </a:fld>
            <a:endParaRPr lang="en-US"/>
          </a:p>
        </p:txBody>
      </p:sp>
    </p:spTree>
    <p:extLst>
      <p:ext uri="{BB962C8B-B14F-4D97-AF65-F5344CB8AC3E}">
        <p14:creationId xmlns:p14="http://schemas.microsoft.com/office/powerpoint/2010/main" val="35155912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E697D6E0-D0AC-3F42-B75A-26956FC8D2C7}" type="slidenum">
              <a:rPr lang="en-US"/>
              <a:pPr>
                <a:defRPr/>
              </a:pPr>
              <a:t>‹#›</a:t>
            </a:fld>
            <a:endParaRPr lang="en-US"/>
          </a:p>
        </p:txBody>
      </p:sp>
    </p:spTree>
    <p:extLst>
      <p:ext uri="{BB962C8B-B14F-4D97-AF65-F5344CB8AC3E}">
        <p14:creationId xmlns:p14="http://schemas.microsoft.com/office/powerpoint/2010/main" val="182136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9A64BFA3-A3F0-5C48-87D9-2E3FF4206789}" type="slidenum">
              <a:rPr lang="en-US"/>
              <a:pPr>
                <a:defRPr/>
              </a:pPr>
              <a:t>‹#›</a:t>
            </a:fld>
            <a:endParaRPr lang="en-US"/>
          </a:p>
        </p:txBody>
      </p:sp>
    </p:spTree>
    <p:extLst>
      <p:ext uri="{BB962C8B-B14F-4D97-AF65-F5344CB8AC3E}">
        <p14:creationId xmlns:p14="http://schemas.microsoft.com/office/powerpoint/2010/main" val="7035392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402D2F0-DFB3-2D48-A80A-845AF8026778}" type="slidenum">
              <a:rPr lang="en-US"/>
              <a:pPr>
                <a:defRPr/>
              </a:pPr>
              <a:t>‹#›</a:t>
            </a:fld>
            <a:endParaRPr lang="en-US"/>
          </a:p>
        </p:txBody>
      </p:sp>
    </p:spTree>
    <p:extLst>
      <p:ext uri="{BB962C8B-B14F-4D97-AF65-F5344CB8AC3E}">
        <p14:creationId xmlns:p14="http://schemas.microsoft.com/office/powerpoint/2010/main" val="16994405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C4AD7AB-8145-9B41-9421-423E0C7DB701}" type="slidenum">
              <a:rPr lang="en-US"/>
              <a:pPr>
                <a:defRPr/>
              </a:pPr>
              <a:t>‹#›</a:t>
            </a:fld>
            <a:endParaRPr lang="en-US"/>
          </a:p>
        </p:txBody>
      </p:sp>
    </p:spTree>
    <p:extLst>
      <p:ext uri="{BB962C8B-B14F-4D97-AF65-F5344CB8AC3E}">
        <p14:creationId xmlns:p14="http://schemas.microsoft.com/office/powerpoint/2010/main" val="14753948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F7A5EAB-6B4D-A04F-9D70-2F2D50A50059}" type="slidenum">
              <a:rPr lang="en-US"/>
              <a:pPr>
                <a:defRPr/>
              </a:pPr>
              <a:t>‹#›</a:t>
            </a:fld>
            <a:endParaRPr lang="en-US"/>
          </a:p>
        </p:txBody>
      </p:sp>
    </p:spTree>
    <p:extLst>
      <p:ext uri="{BB962C8B-B14F-4D97-AF65-F5344CB8AC3E}">
        <p14:creationId xmlns:p14="http://schemas.microsoft.com/office/powerpoint/2010/main" val="30452393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8864A52-D814-884B-B039-B45884DCEC3E}" type="slidenum">
              <a:rPr lang="en-US"/>
              <a:pPr>
                <a:defRPr/>
              </a:pPr>
              <a:t>‹#›</a:t>
            </a:fld>
            <a:endParaRPr lang="en-US"/>
          </a:p>
        </p:txBody>
      </p:sp>
    </p:spTree>
    <p:extLst>
      <p:ext uri="{BB962C8B-B14F-4D97-AF65-F5344CB8AC3E}">
        <p14:creationId xmlns:p14="http://schemas.microsoft.com/office/powerpoint/2010/main" val="30939128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CA0F3375-50BA-A04E-ADF7-FC2054DC9D6E}" type="slidenum">
              <a:rPr lang="en-US"/>
              <a:pPr>
                <a:defRPr/>
              </a:pPr>
              <a:t>‹#›</a:t>
            </a:fld>
            <a:endParaRPr lang="en-US"/>
          </a:p>
        </p:txBody>
      </p:sp>
    </p:spTree>
    <p:extLst>
      <p:ext uri="{BB962C8B-B14F-4D97-AF65-F5344CB8AC3E}">
        <p14:creationId xmlns:p14="http://schemas.microsoft.com/office/powerpoint/2010/main" val="584064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F61B9E1-2470-0640-8545-9F95720A3D10}" type="slidenum">
              <a:rPr lang="en-US"/>
              <a:pPr>
                <a:defRPr/>
              </a:pPr>
              <a:t>‹#›</a:t>
            </a:fld>
            <a:endParaRPr lang="en-US"/>
          </a:p>
        </p:txBody>
      </p:sp>
    </p:spTree>
    <p:extLst>
      <p:ext uri="{BB962C8B-B14F-4D97-AF65-F5344CB8AC3E}">
        <p14:creationId xmlns:p14="http://schemas.microsoft.com/office/powerpoint/2010/main" val="932403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a:solidFill>
                  <a:srgbClr val="E3EBF1"/>
                </a:solidFill>
              </a:defRPr>
            </a:lvl1pPr>
          </a:lstStyle>
          <a:p>
            <a:r>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lvl1pPr>
            <a:lvl2pPr marL="0" indent="457200" algn="ctr">
              <a:buSzTx/>
              <a:buNone/>
              <a:defRPr b="1"/>
            </a:lvl2pPr>
            <a:lvl3pPr marL="0" indent="914400" algn="ctr">
              <a:buSzTx/>
              <a:buNone/>
              <a:defRPr b="1"/>
            </a:lvl3pPr>
            <a:lvl4pPr marL="0" indent="1371600" algn="ctr">
              <a:buSzTx/>
              <a:buNone/>
              <a:defRPr b="1"/>
            </a:lvl4pPr>
            <a:lvl5pPr marL="0" indent="1828800" algn="ctr">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a:solidFill>
                  <a:srgbClr val="E3EBF1"/>
                </a:solidFill>
              </a:defRPr>
            </a:lvl1pPr>
          </a:lstStyle>
          <a:p>
            <a:r>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a:lvl1pPr>
            <a:lvl2pPr>
              <a:defRPr b="1"/>
            </a:lvl2pPr>
            <a:lvl3pPr>
              <a:defRPr b="1"/>
            </a:lvl3pPr>
            <a:lvl4pPr>
              <a:defRPr b="1"/>
            </a:lvl4pPr>
            <a:lvl5pPr>
              <a:defRPr b="1"/>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effectLst>
                  <a:outerShdw blurRad="38100" dist="38100" dir="2700000" rotWithShape="0">
                    <a:srgbClr val="000000"/>
                  </a:outerShdw>
                </a:effectLst>
              </a:defRPr>
            </a:lvl1pPr>
            <a:lvl2pPr>
              <a:defRPr>
                <a:effectLst>
                  <a:outerShdw blurRad="38100" dist="38100" dir="2700000" rotWithShape="0">
                    <a:srgbClr val="000000"/>
                  </a:outerShdw>
                </a:effectLst>
              </a:defRPr>
            </a:lvl2pPr>
            <a:lvl3pPr>
              <a:buSzPct val="90000"/>
              <a:buBlip>
                <a:blip r:embed="rId3"/>
              </a:buBlip>
              <a:defRPr>
                <a:effectLst>
                  <a:outerShdw blurRad="38100" dist="38100" dir="2700000" rotWithShape="0">
                    <a:srgbClr val="000000"/>
                  </a:outerShdw>
                </a:effectLst>
              </a:defRPr>
            </a:lvl3pPr>
            <a:lvl4pPr>
              <a:defRPr>
                <a:effectLst>
                  <a:outerShdw blurRad="38100" dist="38100" dir="2700000" rotWithShape="0">
                    <a:srgbClr val="000000"/>
                  </a:outerShdw>
                </a:effectLst>
              </a:defRPr>
            </a:lvl4pPr>
            <a:lvl5pPr>
              <a:buSzPct val="90000"/>
              <a:buBlip>
                <a:blip r:embed="rId4"/>
              </a:buBlip>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a:effectLst>
                  <a:outerShdw blurRad="38100" dist="38100" dir="2700000" rotWithShape="0">
                    <a:srgbClr val="000000"/>
                  </a:outerShdw>
                </a:effectLst>
              </a:defRPr>
            </a:lvl1pPr>
          </a:lstStyle>
          <a:p>
            <a:r>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effectLst>
                  <a:outerShdw blurRad="38100" dist="38100" dir="2700000" rotWithShape="0">
                    <a:srgbClr val="000000"/>
                  </a:outerShdw>
                </a:effectLst>
              </a:defRPr>
            </a:lvl1pPr>
            <a:lvl2pPr marL="824592" indent="-367392" algn="ctr">
              <a:spcBef>
                <a:spcPts val="800"/>
              </a:spcBef>
              <a:defRPr sz="3600">
                <a:effectLst>
                  <a:outerShdw blurRad="38100" dist="38100" dir="2700000" rotWithShape="0">
                    <a:srgbClr val="000000"/>
                  </a:outerShdw>
                </a:effectLst>
              </a:defRPr>
            </a:lvl2pPr>
            <a:lvl3pPr marL="1257300" indent="-342900" algn="ctr">
              <a:spcBef>
                <a:spcPts val="800"/>
              </a:spcBef>
              <a:buSzPct val="90000"/>
              <a:buBlip>
                <a:blip r:embed="rId2"/>
              </a:buBlip>
              <a:defRPr sz="3600">
                <a:effectLst>
                  <a:outerShdw blurRad="38100" dist="38100" dir="2700000" rotWithShape="0">
                    <a:srgbClr val="000000"/>
                  </a:outerShdw>
                </a:effectLst>
              </a:defRPr>
            </a:lvl3pPr>
            <a:lvl4pPr marL="1783079" indent="-411479" algn="ctr">
              <a:spcBef>
                <a:spcPts val="800"/>
              </a:spcBef>
              <a:defRPr sz="3600">
                <a:effectLst>
                  <a:outerShdw blurRad="38100" dist="38100" dir="2700000" rotWithShape="0">
                    <a:srgbClr val="000000"/>
                  </a:outerShdw>
                </a:effectLst>
              </a:defRPr>
            </a:lvl4pPr>
            <a:lvl5pPr marL="2240279" indent="-411479" algn="ctr">
              <a:spcBef>
                <a:spcPts val="800"/>
              </a:spcBef>
              <a:buSzPct val="90000"/>
              <a:buBlip>
                <a:blip r:embed="rId3"/>
              </a:buBlip>
              <a:defRPr sz="3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a:solidFill>
                  <a:srgbClr val="DDDDDD"/>
                </a:solidFill>
                <a:effectLst>
                  <a:outerShdw blurRad="38100" dist="38100" dir="2700000" rotWithShape="0">
                    <a:srgbClr val="000000"/>
                  </a:outerShdw>
                </a:effectLst>
              </a:defRPr>
            </a:lvl1pPr>
          </a:lstStyle>
          <a:p>
            <a:r>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effectLst>
                  <a:outerShdw blurRad="38100" dist="38100" dir="2700000" rotWithShape="0">
                    <a:srgbClr val="000000"/>
                  </a:outerShdw>
                </a:effectLst>
              </a:defRPr>
            </a:lvl1pPr>
            <a:lvl2pPr algn="ctr">
              <a:buSzPct val="70000"/>
              <a:buChar char="■"/>
              <a:defRPr>
                <a:effectLst>
                  <a:outerShdw blurRad="38100" dist="38100" dir="2700000" rotWithShape="0">
                    <a:srgbClr val="000000"/>
                  </a:outerShdw>
                </a:effectLst>
              </a:defRPr>
            </a:lvl2pPr>
            <a:lvl3pPr algn="ctr">
              <a:buSzPct val="70000"/>
              <a:buChar char="■"/>
              <a:defRPr>
                <a:effectLst>
                  <a:outerShdw blurRad="38100" dist="38100" dir="2700000" rotWithShape="0">
                    <a:srgbClr val="000000"/>
                  </a:outerShdw>
                </a:effectLst>
              </a:defRPr>
            </a:lvl3pPr>
            <a:lvl4pPr algn="ctr">
              <a:buSzPct val="70000"/>
              <a:buChar char="■"/>
              <a:defRPr>
                <a:effectLst>
                  <a:outerShdw blurRad="38100" dist="38100" dir="2700000" rotWithShape="0">
                    <a:srgbClr val="000000"/>
                  </a:outerShdw>
                </a:effectLst>
              </a:defRPr>
            </a:lvl4pPr>
            <a:lvl5pPr algn="ctr">
              <a:buSzPct val="70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DDDDDD"/>
                </a:solidFill>
                <a:effectLst>
                  <a:outerShdw blurRad="38100" dist="38100" dir="2700000" rotWithShape="0">
                    <a:srgbClr val="000000"/>
                  </a:outerShdw>
                </a:effectLst>
              </a:defRPr>
            </a:lvl1pPr>
          </a:lstStyle>
          <a:p>
            <a:r>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effectLst>
                  <a:outerShdw blurRad="38100" dist="38100" dir="2700000" rotWithShape="0">
                    <a:srgbClr val="000000"/>
                  </a:outerShdw>
                </a:effectLst>
              </a:defRPr>
            </a:lvl1pPr>
            <a:lvl2pPr marL="0" indent="457200">
              <a:spcBef>
                <a:spcPts val="400"/>
              </a:spcBef>
              <a:buSzTx/>
              <a:buNone/>
              <a:defRPr sz="2000">
                <a:effectLst>
                  <a:outerShdw blurRad="38100" dist="38100" dir="2700000" rotWithShape="0">
                    <a:srgbClr val="000000"/>
                  </a:outerShdw>
                </a:effectLst>
              </a:defRPr>
            </a:lvl2pPr>
            <a:lvl3pPr marL="0" indent="914400">
              <a:spcBef>
                <a:spcPts val="400"/>
              </a:spcBef>
              <a:buSzTx/>
              <a:buNone/>
              <a:defRPr sz="2000">
                <a:effectLst>
                  <a:outerShdw blurRad="38100" dist="38100" dir="2700000" rotWithShape="0">
                    <a:srgbClr val="000000"/>
                  </a:outerShdw>
                </a:effectLst>
              </a:defRPr>
            </a:lvl3pPr>
            <a:lvl4pPr marL="0" indent="1371600">
              <a:spcBef>
                <a:spcPts val="400"/>
              </a:spcBef>
              <a:buSzTx/>
              <a:buNone/>
              <a:defRPr sz="2000">
                <a:effectLst>
                  <a:outerShdw blurRad="38100" dist="38100" dir="2700000" rotWithShape="0">
                    <a:srgbClr val="000000"/>
                  </a:outerShdw>
                </a:effectLst>
              </a:defRPr>
            </a:lvl4pPr>
            <a:lvl5pPr marL="0" indent="18288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a:effectLst>
                  <a:outerShdw blurRad="38100" dist="38100" dir="2700000" rotWithShape="0">
                    <a:srgbClr val="000000"/>
                  </a:outerShdw>
                </a:effectLst>
              </a:defRPr>
            </a:lvl1pPr>
            <a:lvl2pPr marL="790575" indent="-333375">
              <a:spcBef>
                <a:spcPts val="600"/>
              </a:spcBef>
              <a:buClr>
                <a:srgbClr val="00FFFF"/>
              </a:buClr>
              <a:buSzPct val="70000"/>
              <a:buFont typeface="Arial"/>
              <a:buChar char="■"/>
              <a:defRPr sz="2800">
                <a:effectLst>
                  <a:outerShdw blurRad="38100" dist="38100" dir="2700000" rotWithShape="0">
                    <a:srgbClr val="000000"/>
                  </a:outerShdw>
                </a:effectLst>
              </a:defRPr>
            </a:lvl2pPr>
            <a:lvl3pPr marL="1234439" indent="-320039">
              <a:spcBef>
                <a:spcPts val="600"/>
              </a:spcBef>
              <a:buClr>
                <a:srgbClr val="00FFFF"/>
              </a:buClr>
              <a:buSzPct val="70000"/>
              <a:buFont typeface="Arial"/>
              <a:buChar char="■"/>
              <a:defRPr sz="2800">
                <a:effectLst>
                  <a:outerShdw blurRad="38100" dist="38100" dir="2700000" rotWithShape="0">
                    <a:srgbClr val="000000"/>
                  </a:outerShdw>
                </a:effectLst>
              </a:defRPr>
            </a:lvl3pPr>
            <a:lvl4pPr marL="1727200" indent="-355600">
              <a:spcBef>
                <a:spcPts val="600"/>
              </a:spcBef>
              <a:buClr>
                <a:srgbClr val="00FFFF"/>
              </a:buClr>
              <a:buSzPct val="70000"/>
              <a:buFont typeface="Arial"/>
              <a:buChar char="■"/>
              <a:defRPr sz="2800">
                <a:effectLst>
                  <a:outerShdw blurRad="38100" dist="38100" dir="2700000" rotWithShape="0">
                    <a:srgbClr val="000000"/>
                  </a:outerShdw>
                </a:effectLst>
              </a:defRPr>
            </a:lvl4pPr>
            <a:lvl5pPr marL="2184400" indent="-355600">
              <a:spcBef>
                <a:spcPts val="600"/>
              </a:spcBef>
              <a:buClr>
                <a:srgbClr val="00FFFF"/>
              </a:buClr>
              <a:buSzPct val="70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200">
              <a:spcBef>
                <a:spcPts val="500"/>
              </a:spcBef>
              <a:buSzTx/>
              <a:buNone/>
              <a:defRPr sz="2400" b="1">
                <a:effectLst>
                  <a:outerShdw blurRad="38100" dist="38100" dir="2700000" rotWithShape="0">
                    <a:srgbClr val="000000"/>
                  </a:outerShdw>
                </a:effectLst>
              </a:defRPr>
            </a:lvl2pPr>
            <a:lvl3pPr marL="0" indent="914400">
              <a:spcBef>
                <a:spcPts val="500"/>
              </a:spcBef>
              <a:buSzTx/>
              <a:buNone/>
              <a:defRPr sz="2400" b="1">
                <a:effectLst>
                  <a:outerShdw blurRad="38100" dist="38100" dir="2700000" rotWithShape="0">
                    <a:srgbClr val="000000"/>
                  </a:outerShdw>
                </a:effectLst>
              </a:defRPr>
            </a:lvl3pPr>
            <a:lvl4pPr marL="0" indent="1371600">
              <a:spcBef>
                <a:spcPts val="500"/>
              </a:spcBef>
              <a:buSzTx/>
              <a:buNone/>
              <a:defRPr sz="2400" b="1">
                <a:effectLst>
                  <a:outerShdw blurRad="38100" dist="38100" dir="2700000" rotWithShape="0">
                    <a:srgbClr val="000000"/>
                  </a:outerShdw>
                </a:effectLst>
              </a:defRPr>
            </a:lvl4pPr>
            <a:lvl5pPr marL="0" indent="18288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effectLst>
                  <a:outerShdw blurRad="38100" dist="38100" dir="2700000" rotWithShape="0">
                    <a:srgbClr val="000000"/>
                  </a:outerShdw>
                </a:effectLst>
              </a:defRPr>
            </a:lvl1pPr>
            <a:lvl2pPr marL="0" indent="457200">
              <a:spcBef>
                <a:spcPts val="300"/>
              </a:spcBef>
              <a:buSzTx/>
              <a:buNone/>
              <a:defRPr sz="1400">
                <a:effectLst>
                  <a:outerShdw blurRad="38100" dist="38100" dir="2700000" rotWithShape="0">
                    <a:srgbClr val="000000"/>
                  </a:outerShdw>
                </a:effectLst>
              </a:defRPr>
            </a:lvl2pPr>
            <a:lvl3pPr marL="0" indent="914400">
              <a:spcBef>
                <a:spcPts val="300"/>
              </a:spcBef>
              <a:buSzTx/>
              <a:buNone/>
              <a:defRPr sz="1400">
                <a:effectLst>
                  <a:outerShdw blurRad="38100" dist="38100" dir="2700000" rotWithShape="0">
                    <a:srgbClr val="000000"/>
                  </a:outerShdw>
                </a:effectLst>
              </a:defRPr>
            </a:lvl3pPr>
            <a:lvl4pPr marL="0" indent="1371600">
              <a:spcBef>
                <a:spcPts val="300"/>
              </a:spcBef>
              <a:buSzTx/>
              <a:buNone/>
              <a:defRPr sz="1400">
                <a:effectLst>
                  <a:outerShdw blurRad="38100" dist="38100" dir="2700000" rotWithShape="0">
                    <a:srgbClr val="000000"/>
                  </a:outerShdw>
                </a:effectLst>
              </a:defRPr>
            </a:lvl4pPr>
            <a:lvl5pPr marL="0" indent="18288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theme" Target="../theme/theme1.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7.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2.pn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2.pn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 id="2147483757" r:id="rId107"/>
    <p:sldLayoutId id="2147483758" r:id="rId108"/>
    <p:sldLayoutId id="2147483759" r:id="rId109"/>
    <p:sldLayoutId id="2147483760" r:id="rId110"/>
    <p:sldLayoutId id="2147483761" r:id="rId111"/>
    <p:sldLayoutId id="2147483762" r:id="rId112"/>
    <p:sldLayoutId id="2147483763" r:id="rId113"/>
    <p:sldLayoutId id="2147483764" r:id="rId114"/>
    <p:sldLayoutId id="2147483765" r:id="rId115"/>
    <p:sldLayoutId id="2147483766" r:id="rId116"/>
    <p:sldLayoutId id="2147483767" r:id="rId117"/>
    <p:sldLayoutId id="2147483768" r:id="rId118"/>
    <p:sldLayoutId id="2147483769" r:id="rId119"/>
    <p:sldLayoutId id="2147483770" r:id="rId120"/>
    <p:sldLayoutId id="2147483771" r:id="rId121"/>
    <p:sldLayoutId id="2147483772" r:id="rId122"/>
    <p:sldLayoutId id="2147483773" r:id="rId123"/>
    <p:sldLayoutId id="2147483774" r:id="rId124"/>
    <p:sldLayoutId id="2147483775" r:id="rId125"/>
    <p:sldLayoutId id="2147483776" r:id="rId126"/>
    <p:sldLayoutId id="2147483777" r:id="rId127"/>
    <p:sldLayoutId id="2147483778" r:id="rId128"/>
    <p:sldLayoutId id="2147483779" r:id="rId129"/>
    <p:sldLayoutId id="2147483780" r:id="rId130"/>
    <p:sldLayoutId id="2147483781" r:id="rId131"/>
    <p:sldLayoutId id="2147483782" r:id="rId132"/>
    <p:sldLayoutId id="2147483783" r:id="rId133"/>
    <p:sldLayoutId id="2147483784" r:id="rId134"/>
    <p:sldLayoutId id="2147483785" r:id="rId135"/>
    <p:sldLayoutId id="2147483786" r:id="rId136"/>
    <p:sldLayoutId id="2147483787" r:id="rId137"/>
    <p:sldLayoutId id="2147483788" r:id="rId138"/>
    <p:sldLayoutId id="2147483789" r:id="rId139"/>
    <p:sldLayoutId id="2147483790" r:id="rId140"/>
    <p:sldLayoutId id="2147483791" r:id="rId141"/>
    <p:sldLayoutId id="2147483792" r:id="rId142"/>
    <p:sldLayoutId id="2147483793" r:id="rId143"/>
    <p:sldLayoutId id="2147483794" r:id="rId144"/>
    <p:sldLayoutId id="2147483795" r:id="rId145"/>
    <p:sldLayoutId id="2147483796" r:id="rId146"/>
    <p:sldLayoutId id="2147483797" r:id="rId147"/>
    <p:sldLayoutId id="2147483798" r:id="rId148"/>
    <p:sldLayoutId id="2147483799" r:id="rId149"/>
    <p:sldLayoutId id="2147483800" r:id="rId150"/>
    <p:sldLayoutId id="2147483801" r:id="rId151"/>
    <p:sldLayoutId id="2147483802" r:id="rId152"/>
    <p:sldLayoutId id="2147483803" r:id="rId153"/>
    <p:sldLayoutId id="2147483804" r:id="rId154"/>
    <p:sldLayoutId id="2147483805" r:id="rId155"/>
    <p:sldLayoutId id="2147483806" r:id="rId156"/>
    <p:sldLayoutId id="2147483807" r:id="rId157"/>
    <p:sldLayoutId id="2147483808" r:id="rId158"/>
    <p:sldLayoutId id="2147483809" r:id="rId159"/>
    <p:sldLayoutId id="2147483810" r:id="rId160"/>
    <p:sldLayoutId id="2147483811" r:id="rId161"/>
    <p:sldLayoutId id="2147483812" r:id="rId162"/>
    <p:sldLayoutId id="2147483813" r:id="rId163"/>
    <p:sldLayoutId id="2147483814" r:id="rId164"/>
    <p:sldLayoutId id="2147483815" r:id="rId165"/>
    <p:sldLayoutId id="2147483816" r:id="rId166"/>
    <p:sldLayoutId id="2147483817" r:id="rId167"/>
    <p:sldLayoutId id="2147483818" r:id="rId168"/>
    <p:sldLayoutId id="2147483819" r:id="rId169"/>
    <p:sldLayoutId id="2147483820" r:id="rId170"/>
    <p:sldLayoutId id="2147483821" r:id="rId171"/>
    <p:sldLayoutId id="2147483822" r:id="rId172"/>
    <p:sldLayoutId id="2147483823" r:id="rId173"/>
    <p:sldLayoutId id="2147483824" r:id="rId174"/>
    <p:sldLayoutId id="2147483825" r:id="rId175"/>
    <p:sldLayoutId id="2147483826" r:id="rId176"/>
    <p:sldLayoutId id="2147483827" r:id="rId177"/>
    <p:sldLayoutId id="2147483828" r:id="rId178"/>
    <p:sldLayoutId id="2147483829" r:id="rId179"/>
    <p:sldLayoutId id="2147483830" r:id="rId180"/>
    <p:sldLayoutId id="2147483831" r:id="rId181"/>
    <p:sldLayoutId id="2147483832" r:id="rId182"/>
    <p:sldLayoutId id="2147483833" r:id="rId183"/>
    <p:sldLayoutId id="2147483834" r:id="rId184"/>
    <p:sldLayoutId id="2147483835" r:id="rId185"/>
    <p:sldLayoutId id="2147483836" r:id="rId186"/>
    <p:sldLayoutId id="2147483837" r:id="rId187"/>
    <p:sldLayoutId id="2147483838" r:id="rId188"/>
    <p:sldLayoutId id="2147483839" r:id="rId189"/>
    <p:sldLayoutId id="2147483840" r:id="rId190"/>
    <p:sldLayoutId id="2147483841" r:id="rId191"/>
    <p:sldLayoutId id="2147483842" r:id="rId192"/>
    <p:sldLayoutId id="2147483843" r:id="rId193"/>
    <p:sldLayoutId id="2147483844" r:id="rId194"/>
    <p:sldLayoutId id="2147483845" r:id="rId195"/>
    <p:sldLayoutId id="2147483846" r:id="rId196"/>
    <p:sldLayoutId id="2147483847" r:id="rId197"/>
    <p:sldLayoutId id="2147483848" r:id="rId198"/>
    <p:sldLayoutId id="2147483849" r:id="rId199"/>
    <p:sldLayoutId id="2147483850" r:id="rId200"/>
    <p:sldLayoutId id="2147483851" r:id="rId201"/>
    <p:sldLayoutId id="2147483852" r:id="rId202"/>
    <p:sldLayoutId id="2147483853" r:id="rId203"/>
    <p:sldLayoutId id="2147483854" r:id="rId204"/>
    <p:sldLayoutId id="2147483855" r:id="rId205"/>
    <p:sldLayoutId id="2147483856" r:id="rId206"/>
    <p:sldLayoutId id="2147483857" r:id="rId207"/>
    <p:sldLayoutId id="2147483858" r:id="rId208"/>
    <p:sldLayoutId id="2147483859" r:id="rId209"/>
    <p:sldLayoutId id="2147483860" r:id="rId210"/>
    <p:sldLayoutId id="2147483861" r:id="rId211"/>
    <p:sldLayoutId id="2147483862" r:id="rId212"/>
    <p:sldLayoutId id="2147483864" r:id="rId213"/>
    <p:sldLayoutId id="2147483865" r:id="rId214"/>
    <p:sldLayoutId id="2147483866" r:id="rId215"/>
    <p:sldLayoutId id="2147483867" r:id="rId216"/>
    <p:sldLayoutId id="2147483868" r:id="rId217"/>
    <p:sldLayoutId id="2147483869" r:id="rId218"/>
    <p:sldLayoutId id="2147483870" r:id="rId219"/>
    <p:sldLayoutId id="2147483871" r:id="rId220"/>
    <p:sldLayoutId id="2147483872" r:id="rId221"/>
    <p:sldLayoutId id="2147483873" r:id="rId222"/>
    <p:sldLayoutId id="2147483874"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1521848"/>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433738869"/>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11235212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2618701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B1100324-858C-0F4D-8DBA-FAB9B5CA12CD}" type="slidenum">
              <a:rPr lang="en-US"/>
              <a:pPr>
                <a:defRPr/>
              </a:pPr>
              <a:t>‹#›</a:t>
            </a:fld>
            <a:endParaRPr lang="en-US"/>
          </a:p>
        </p:txBody>
      </p:sp>
    </p:spTree>
    <p:extLst>
      <p:ext uri="{BB962C8B-B14F-4D97-AF65-F5344CB8AC3E}">
        <p14:creationId xmlns:p14="http://schemas.microsoft.com/office/powerpoint/2010/main" val="279020294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9.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54.xml"/></Relationships>
</file>

<file path=ppt/slides/_rels/slide1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8.xml"/><Relationship Id="rId1" Type="http://schemas.openxmlformats.org/officeDocument/2006/relationships/slideLayout" Target="../slideLayouts/slideLayout224.xml"/></Relationships>
</file>

<file path=ppt/slides/_rels/slide11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40.xml"/><Relationship Id="rId1" Type="http://schemas.openxmlformats.org/officeDocument/2006/relationships/slideLayout" Target="../slideLayouts/slideLayout224.xml"/></Relationships>
</file>

<file path=ppt/slides/_rels/slide11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9.xml"/></Relationships>
</file>

<file path=ppt/slides/_rels/slide12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173.jpeg"/></Relationships>
</file>

<file path=ppt/slides/_rels/slide12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2.xml"/><Relationship Id="rId1" Type="http://schemas.openxmlformats.org/officeDocument/2006/relationships/slideLayout" Target="../slideLayouts/slideLayout254.xml"/></Relationships>
</file>

<file path=ppt/slides/_rels/slide12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3.xml"/></Relationships>
</file>

<file path=ppt/slides/_rels/slide12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2.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8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4.xml"/><Relationship Id="rId1" Type="http://schemas.openxmlformats.org/officeDocument/2006/relationships/slideLayout" Target="../slideLayouts/slideLayout78.xml"/><Relationship Id="rId4" Type="http://schemas.openxmlformats.org/officeDocument/2006/relationships/image" Target="../media/image185.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20.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6.xml"/><Relationship Id="rId1" Type="http://schemas.openxmlformats.org/officeDocument/2006/relationships/slideLayout" Target="../slideLayouts/slideLayout111.xml"/><Relationship Id="rId4" Type="http://schemas.openxmlformats.org/officeDocument/2006/relationships/image" Target="../media/image19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7.xml"/><Relationship Id="rId1" Type="http://schemas.openxmlformats.org/officeDocument/2006/relationships/slideLayout" Target="../slideLayouts/slideLayout170.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64.xml"/><Relationship Id="rId5" Type="http://schemas.openxmlformats.org/officeDocument/2006/relationships/image" Target="../media/image48.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70.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70.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2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6.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2.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 Target="slide25.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6.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1.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hyperlink" Target="http://www.afn.org/~govern/Christian_Nation.html"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111.jpeg"/></Relationships>
</file>

<file path=ppt/slides/_rels/slide7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image" Target="../media/image114.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33.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3.xml"/><Relationship Id="rId4" Type="http://schemas.openxmlformats.org/officeDocument/2006/relationships/image" Target="../media/image128.jpe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84.xml"/></Relationships>
</file>

<file path=ppt/slides/_rels/slide8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jpe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0.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9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0.xml"/><Relationship Id="rId5" Type="http://schemas.openxmlformats.org/officeDocument/2006/relationships/image" Target="../media/image151.jpeg"/><Relationship Id="rId4" Type="http://schemas.openxmlformats.org/officeDocument/2006/relationships/image" Target="../media/image150.jpeg"/></Relationships>
</file>

<file path=ppt/slides/_rels/slide9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5"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algn="ctr" defTabSz="914400">
              <a:defRPr sz="2400"/>
            </a:pPr>
            <a:endParaRPr/>
          </a:p>
        </p:txBody>
      </p:sp>
      <p:pic>
        <p:nvPicPr>
          <p:cNvPr id="2316" name="Picture 1" descr="Picture 1"/>
          <p:cNvPicPr>
            <a:picLocks noChangeAspect="1"/>
          </p:cNvPicPr>
          <p:nvPr/>
        </p:nvPicPr>
        <p:blipFill>
          <a:blip r:embed="rId3"/>
          <a:stretch>
            <a:fillRect/>
          </a:stretch>
        </p:blipFill>
        <p:spPr>
          <a:xfrm>
            <a:off x="2555875" y="0"/>
            <a:ext cx="6588125" cy="6942139"/>
          </a:xfrm>
          <a:prstGeom prst="rect">
            <a:avLst/>
          </a:prstGeom>
          <a:ln w="12700">
            <a:miter lim="400000"/>
          </a:ln>
        </p:spPr>
      </p:pic>
      <p:sp>
        <p:nvSpPr>
          <p:cNvPr id="2317" name="Rectangle 2"/>
          <p:cNvSpPr txBox="1">
            <a:spLocks noGrp="1"/>
          </p:cNvSpPr>
          <p:nvPr>
            <p:ph type="title"/>
          </p:nvPr>
        </p:nvSpPr>
        <p:spPr>
          <a:xfrm>
            <a:off x="554636" y="246063"/>
            <a:ext cx="4572001" cy="2233536"/>
          </a:xfrm>
          <a:prstGeom prst="rect">
            <a:avLst/>
          </a:prstGeom>
        </p:spPr>
        <p:txBody>
          <a:bodyPr/>
          <a:lstStyle>
            <a:lvl1pPr algn="l" rtl="1">
              <a:defRPr sz="13800" b="1">
                <a:solidFill>
                  <a:schemeClr val="accent3">
                    <a:lumOff val="44000"/>
                  </a:schemeClr>
                </a:solidFill>
                <a:effectLst>
                  <a:outerShdw blurRad="38100" dist="38100" dir="2700000" rotWithShape="0">
                    <a:srgbClr val="000000">
                      <a:alpha val="43137"/>
                    </a:srgbClr>
                  </a:outerShdw>
                </a:effectLst>
              </a:defRPr>
            </a:lvl1pPr>
          </a:lstStyle>
          <a:p>
            <a:r>
              <a:t>بابل</a:t>
            </a:r>
          </a:p>
        </p:txBody>
      </p:sp>
      <p:sp>
        <p:nvSpPr>
          <p:cNvPr id="2318" name="Text Box 19"/>
          <p:cNvSpPr txBox="1"/>
          <p:nvPr/>
        </p:nvSpPr>
        <p:spPr>
          <a:xfrm>
            <a:off x="9325307"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396</a:t>
            </a:r>
          </a:p>
        </p:txBody>
      </p:sp>
      <p:sp>
        <p:nvSpPr>
          <p:cNvPr id="2319" name="Rectangle 2"/>
          <p:cNvSpPr txBox="1"/>
          <p:nvPr/>
        </p:nvSpPr>
        <p:spPr>
          <a:xfrm>
            <a:off x="390492" y="2416248"/>
            <a:ext cx="7763407" cy="942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rtl="1">
              <a:defRPr sz="6000" b="1">
                <a:solidFill>
                  <a:schemeClr val="accent3">
                    <a:lumOff val="44000"/>
                  </a:schemeClr>
                </a:solidFill>
              </a:defRPr>
            </a:lvl1pPr>
          </a:lstStyle>
          <a:p>
            <a:r>
              <a:t>رؤيا ١:١٧-١٠:١٩</a:t>
            </a:r>
          </a:p>
        </p:txBody>
      </p:sp>
      <p:grpSp>
        <p:nvGrpSpPr>
          <p:cNvPr id="2322" name="Rectangle 3"/>
          <p:cNvGrpSpPr/>
          <p:nvPr/>
        </p:nvGrpSpPr>
        <p:grpSpPr>
          <a:xfrm>
            <a:off x="-36514" y="6381326"/>
            <a:ext cx="9180516" cy="476675"/>
            <a:chOff x="-1" y="-1"/>
            <a:chExt cx="9180514" cy="476674"/>
          </a:xfrm>
        </p:grpSpPr>
        <p:sp>
          <p:nvSpPr>
            <p:cNvPr id="2320" name="Rectangle"/>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6799" tIns="46799" rIns="46799" bIns="46799" numCol="1" anchor="ctr">
              <a:noAutofit/>
            </a:bodyPr>
            <a:lstStyle/>
            <a:p>
              <a:pPr algn="ctr">
                <a:spcBef>
                  <a:spcPts val="400"/>
                </a:spcBef>
              </a:pPr>
              <a:endParaRPr/>
            </a:p>
          </p:txBody>
        </p:sp>
        <p:sp>
          <p:nvSpPr>
            <p:cNvPr id="2321" name="د. ريك جريفيث•   مركز الدراسات اللاهوتية الأردني• BibleStudyDownloads.org"/>
            <p:cNvSpPr txBox="1"/>
            <p:nvPr/>
          </p:nvSpPr>
          <p:spPr>
            <a:xfrm>
              <a:off x="45719" y="38283"/>
              <a:ext cx="9089074"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rtl="1">
                <a:spcBef>
                  <a:spcPts val="400"/>
                </a:spcBef>
                <a:defRPr sz="2000" b="1">
                  <a:solidFill>
                    <a:schemeClr val="accent3">
                      <a:lumOff val="44000"/>
                    </a:schemeClr>
                  </a:solidFill>
                  <a:effectLst>
                    <a:outerShdw blurRad="38100" dist="38100" dir="2700000" rotWithShape="0">
                      <a:srgbClr val="000000"/>
                    </a:outerShdw>
                  </a:effectLst>
                </a:defRPr>
              </a:pPr>
              <a:r>
                <a:rPr dirty="0"/>
                <a:t>  د. ريك </a:t>
              </a:r>
              <a:r>
                <a:rPr dirty="0" err="1"/>
                <a:t>جريفيث</a:t>
              </a:r>
              <a:r>
                <a:rPr dirty="0"/>
                <a:t>•   </a:t>
              </a:r>
              <a:r>
                <a:rPr lang="ar-JO" dirty="0"/>
                <a:t> مؤسسة الدراسات اللاهوتية الأردنية </a:t>
              </a:r>
              <a:r>
                <a:rPr dirty="0"/>
                <a:t>• BibleStudyDownloads.org</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2388" name="Picture 1" descr="Picture 1"/>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89" name="Title 1"/>
          <p:cNvSpPr txBox="1">
            <a:spLocks noGrp="1"/>
          </p:cNvSpPr>
          <p:nvPr>
            <p:ph type="title" idx="4294967295"/>
          </p:nvPr>
        </p:nvSpPr>
        <p:spPr>
          <a:xfrm>
            <a:off x="355600" y="0"/>
            <a:ext cx="8788400" cy="1143000"/>
          </a:xfrm>
          <a:prstGeom prst="rect">
            <a:avLst/>
          </a:prstGeom>
          <a:effectLst>
            <a:outerShdw blurRad="63500" dist="35921" dir="2700000" rotWithShape="0">
              <a:srgbClr val="000514">
                <a:alpha val="74998"/>
              </a:srgbClr>
            </a:outerShdw>
          </a:effectLst>
        </p:spPr>
        <p:txBody>
          <a:bodyPr>
            <a:normAutofit/>
          </a:bodyPr>
          <a:lstStyle/>
          <a:p>
            <a:pPr>
              <a:defRPr sz="4000" b="1">
                <a:solidFill>
                  <a:srgbClr val="E5E5FF"/>
                </a:solidFill>
                <a:effectLst>
                  <a:outerShdw blurRad="38100" dist="38100" dir="2700000" rotWithShape="0">
                    <a:srgbClr val="000000"/>
                  </a:outerShdw>
                </a:effectLst>
              </a:defRPr>
            </a:pPr>
            <a:r>
              <a:rPr lang="ar-JO" dirty="0"/>
              <a:t>لماذا يجب علينا أن </a:t>
            </a:r>
            <a:r>
              <a:rPr lang="ar-JO" dirty="0">
                <a:solidFill>
                  <a:srgbClr val="FFFF00"/>
                </a:solidFill>
              </a:rPr>
              <a:t>نرفض</a:t>
            </a:r>
            <a:r>
              <a:rPr lang="ar-JO" dirty="0"/>
              <a:t> العالم... </a:t>
            </a:r>
            <a:endParaRPr dirty="0"/>
          </a:p>
        </p:txBody>
      </p:sp>
      <p:sp>
        <p:nvSpPr>
          <p:cNvPr id="2390" name="Title 1"/>
          <p:cNvSpPr txBox="1"/>
          <p:nvPr/>
        </p:nvSpPr>
        <p:spPr>
          <a:xfrm>
            <a:off x="299722" y="4010624"/>
            <a:ext cx="8696961" cy="707886"/>
          </a:xfrm>
          <a:prstGeom prst="rect">
            <a:avLst/>
          </a:prstGeom>
          <a:ln w="12700">
            <a:miter lim="400000"/>
          </a:ln>
          <a:effectLst>
            <a:outerShdw blurRad="63500" dist="35921" dir="2700000" rotWithShape="0">
              <a:srgbClr val="000514">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4000" b="1">
                <a:solidFill>
                  <a:srgbClr val="E5E5FF"/>
                </a:solidFill>
                <a:effectLst>
                  <a:outerShdw blurRad="38100" dist="38100" dir="2700000" rotWithShape="0">
                    <a:srgbClr val="000000"/>
                  </a:outerShdw>
                </a:effectLst>
              </a:defRPr>
            </a:pPr>
            <a:r>
              <a:rPr lang="ar-JO" dirty="0"/>
              <a:t>... ونعتنق ملكوت السموات؟</a:t>
            </a:r>
            <a:endParaRPr dirty="0"/>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9" grpId="0" animBg="1" advAuto="0"/>
      <p:bldP spid="2390" grpId="0"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 name="Picture 8" descr="Picture 8"/>
          <p:cNvPicPr>
            <a:picLocks noChangeAspect="1"/>
          </p:cNvPicPr>
          <p:nvPr/>
        </p:nvPicPr>
        <p:blipFill>
          <a:blip r:embed="rId2"/>
          <a:stretch>
            <a:fillRect/>
          </a:stretch>
        </p:blipFill>
        <p:spPr>
          <a:xfrm>
            <a:off x="0" y="992777"/>
            <a:ext cx="9144000" cy="3346949"/>
          </a:xfrm>
          <a:prstGeom prst="rect">
            <a:avLst/>
          </a:prstGeom>
          <a:ln w="12700">
            <a:miter lim="400000"/>
          </a:ln>
        </p:spPr>
      </p:pic>
      <p:sp>
        <p:nvSpPr>
          <p:cNvPr id="3226"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الولايات المتحدة قتلت أنبياء الله</a:t>
            </a:r>
            <a:endParaRPr dirty="0"/>
          </a:p>
        </p:txBody>
      </p:sp>
      <p:sp>
        <p:nvSpPr>
          <p:cNvPr id="3227"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228" name="Text Box 37"/>
          <p:cNvSpPr txBox="1"/>
          <p:nvPr/>
        </p:nvSpPr>
        <p:spPr>
          <a:xfrm>
            <a:off x="8223409" y="35331"/>
            <a:ext cx="953722"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ش</a:t>
            </a:r>
            <a:endParaRPr dirty="0"/>
          </a:p>
          <a:p>
            <a:pPr algn="ctr" defTabSz="914400">
              <a:defRPr sz="2400" b="1">
                <a:solidFill>
                  <a:schemeClr val="accent3">
                    <a:lumOff val="44000"/>
                  </a:schemeClr>
                </a:solidFill>
              </a:defRPr>
            </a:pPr>
            <a:r>
              <a:rPr lang="ar-JO" dirty="0"/>
              <a:t>ص</a:t>
            </a:r>
            <a:endParaRPr dirty="0"/>
          </a:p>
        </p:txBody>
      </p:sp>
      <p:grpSp>
        <p:nvGrpSpPr>
          <p:cNvPr id="3231" name="Rectangle 1026"/>
          <p:cNvGrpSpPr/>
          <p:nvPr/>
        </p:nvGrpSpPr>
        <p:grpSpPr>
          <a:xfrm>
            <a:off x="0" y="4012388"/>
            <a:ext cx="5715277" cy="2514840"/>
            <a:chOff x="0" y="-1"/>
            <a:chExt cx="5715276" cy="2514839"/>
          </a:xfrm>
        </p:grpSpPr>
        <p:sp>
          <p:nvSpPr>
            <p:cNvPr id="3229" name="Rectangle"/>
            <p:cNvSpPr/>
            <p:nvPr/>
          </p:nvSpPr>
          <p:spPr>
            <a:xfrm>
              <a:off x="0" y="-1"/>
              <a:ext cx="5715276" cy="2514839"/>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algn="ctr" defTabSz="914400">
                <a:defRPr sz="6600" b="1">
                  <a:solidFill>
                    <a:schemeClr val="accent3">
                      <a:lumOff val="44000"/>
                    </a:schemeClr>
                  </a:solidFill>
                  <a:effectLst>
                    <a:outerShdw blurRad="38100" dist="38100" dir="2700000" rotWithShape="0">
                      <a:srgbClr val="000000">
                        <a:alpha val="43137"/>
                      </a:srgbClr>
                    </a:outerShdw>
                  </a:effectLst>
                </a:defRPr>
              </a:pPr>
              <a:endParaRPr/>
            </a:p>
          </p:txBody>
        </p:sp>
        <p:sp>
          <p:nvSpPr>
            <p:cNvPr id="3230" name="Answer:  &gt; 68 million"/>
            <p:cNvSpPr txBox="1"/>
            <p:nvPr/>
          </p:nvSpPr>
          <p:spPr>
            <a:xfrm>
              <a:off x="45720" y="103258"/>
              <a:ext cx="5623836" cy="23083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a:defRPr sz="7200" b="1">
                  <a:solidFill>
                    <a:schemeClr val="accent3">
                      <a:lumOff val="44000"/>
                    </a:schemeClr>
                  </a:solidFill>
                  <a:effectLst>
                    <a:outerShdw blurRad="38100" dist="38100" dir="2700000" rotWithShape="0">
                      <a:srgbClr val="000000">
                        <a:alpha val="43137"/>
                      </a:srgbClr>
                    </a:outerShdw>
                  </a:effectLst>
                </a:defRPr>
              </a:pPr>
              <a:r>
                <a:rPr lang="ar-JO" dirty="0"/>
                <a:t>الجواب:</a:t>
              </a:r>
            </a:p>
            <a:p>
              <a:pPr algn="ctr" defTabSz="914400">
                <a:defRPr sz="7200" b="1">
                  <a:solidFill>
                    <a:schemeClr val="accent3">
                      <a:lumOff val="44000"/>
                    </a:schemeClr>
                  </a:solidFill>
                  <a:effectLst>
                    <a:outerShdw blurRad="38100" dist="38100" dir="2700000" rotWithShape="0">
                      <a:srgbClr val="000000">
                        <a:alpha val="43137"/>
                      </a:srgbClr>
                    </a:outerShdw>
                  </a:effectLst>
                </a:defRPr>
              </a:pPr>
              <a:r>
                <a:rPr lang="ar-JO" dirty="0"/>
                <a:t>&gt; 68 مليونًا</a:t>
              </a:r>
              <a:endParaRPr dirty="0"/>
            </a:p>
          </p:txBody>
        </p:sp>
      </p:grpSp>
      <p:pic>
        <p:nvPicPr>
          <p:cNvPr id="3232" name="Picture 2" descr="Picture 2"/>
          <p:cNvPicPr>
            <a:picLocks noChangeAspect="1"/>
          </p:cNvPicPr>
          <p:nvPr/>
        </p:nvPicPr>
        <p:blipFill>
          <a:blip r:embed="rId3"/>
          <a:stretch>
            <a:fillRect/>
          </a:stretch>
        </p:blipFill>
        <p:spPr>
          <a:xfrm>
            <a:off x="6332666" y="4127493"/>
            <a:ext cx="2811334" cy="2730507"/>
          </a:xfrm>
          <a:prstGeom prst="rect">
            <a:avLst/>
          </a:prstGeom>
          <a:ln w="12700">
            <a:miter lim="400000"/>
          </a:ln>
        </p:spPr>
      </p:pic>
      <p:grpSp>
        <p:nvGrpSpPr>
          <p:cNvPr id="3235" name="Rectangle 1026"/>
          <p:cNvGrpSpPr/>
          <p:nvPr/>
        </p:nvGrpSpPr>
        <p:grpSpPr>
          <a:xfrm>
            <a:off x="-178758" y="1205339"/>
            <a:ext cx="9355889" cy="2839152"/>
            <a:chOff x="-175373" y="-237747"/>
            <a:chExt cx="9355887" cy="2839151"/>
          </a:xfrm>
        </p:grpSpPr>
        <p:sp>
          <p:nvSpPr>
            <p:cNvPr id="3233" name="Rectangle"/>
            <p:cNvSpPr/>
            <p:nvPr/>
          </p:nvSpPr>
          <p:spPr>
            <a:xfrm>
              <a:off x="0" y="86566"/>
              <a:ext cx="9180514" cy="2514838"/>
            </a:xfrm>
            <a:prstGeom prst="rect">
              <a:avLst/>
            </a:prstGeom>
            <a:solidFill>
              <a:schemeClr val="accent3">
                <a:lumOff val="44000"/>
              </a:schemeClr>
            </a:solidFill>
            <a:ln w="12700" cap="flat">
              <a:noFill/>
              <a:miter lim="400000"/>
            </a:ln>
            <a:effectLst/>
          </p:spPr>
          <p:txBody>
            <a:bodyPr wrap="square" lIns="46799" tIns="46799" rIns="46799" bIns="46799" numCol="1" anchor="ctr">
              <a:noAutofit/>
            </a:bodyPr>
            <a:lstStyle/>
            <a:p>
              <a:pPr algn="ctr" defTabSz="914400">
                <a:defRPr sz="4400" b="1"/>
              </a:pPr>
              <a:endParaRPr/>
            </a:p>
          </p:txBody>
        </p:sp>
        <p:sp>
          <p:nvSpPr>
            <p:cNvPr id="3234" name="How many prophetic voices has America murdered through abortion?"/>
            <p:cNvSpPr txBox="1"/>
            <p:nvPr/>
          </p:nvSpPr>
          <p:spPr>
            <a:xfrm>
              <a:off x="-175373" y="-237747"/>
              <a:ext cx="9089075" cy="25853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6000" b="1"/>
              </a:lvl1pPr>
            </a:lstStyle>
            <a:p>
              <a:r>
                <a:rPr lang="ar-JO" sz="5400" dirty="0"/>
                <a:t>كم عدد الأصوات النبويّة</a:t>
              </a:r>
            </a:p>
            <a:p>
              <a:r>
                <a:rPr lang="ar-JO" sz="5400" dirty="0"/>
                <a:t>التي قتلتها أمريكا </a:t>
              </a:r>
            </a:p>
            <a:p>
              <a:r>
                <a:rPr lang="ar-JO" sz="5400" dirty="0"/>
                <a:t>من خلال الإجهاض؟</a:t>
              </a:r>
              <a:endParaRPr sz="5400"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31"/>
                                        </p:tgtEl>
                                        <p:attrNameLst>
                                          <p:attrName>style.visibility</p:attrName>
                                        </p:attrNameLst>
                                      </p:cBhvr>
                                      <p:to>
                                        <p:strVal val="visible"/>
                                      </p:to>
                                    </p:set>
                                    <p:animEffect transition="in" filter="blinds(horizontal)">
                                      <p:cBhvr>
                                        <p:cTn id="7" dur="500"/>
                                        <p:tgtEl>
                                          <p:spTgt spid="3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1"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7" name="Rectangle 1026"/>
          <p:cNvSpPr txBox="1">
            <a:spLocks noGrp="1"/>
          </p:cNvSpPr>
          <p:nvPr>
            <p:ph type="title"/>
          </p:nvPr>
        </p:nvSpPr>
        <p:spPr>
          <a:xfrm>
            <a:off x="-1" y="-4764"/>
            <a:ext cx="9180515" cy="1849440"/>
          </a:xfrm>
          <a:prstGeom prst="rect">
            <a:avLst/>
          </a:prstGeom>
          <a:solidFill>
            <a:srgbClr val="000090"/>
          </a:solidFill>
          <a:effectLst>
            <a:outerShdw blurRad="63500" dist="35921" dir="2700000" rotWithShape="0">
              <a:srgbClr val="000000">
                <a:alpha val="74998"/>
              </a:srgbClr>
            </a:outerShdw>
          </a:effectLst>
        </p:spPr>
        <p:txBody>
          <a:bodyPr/>
          <a:lstStyle/>
          <a:p>
            <a:pPr>
              <a:defRPr sz="4800" b="1">
                <a:effectLst>
                  <a:outerShdw blurRad="38100" dist="38100" dir="2700000" rotWithShape="0">
                    <a:srgbClr val="000000">
                      <a:alpha val="43137"/>
                    </a:srgbClr>
                  </a:outerShdw>
                </a:effectLst>
              </a:defRPr>
            </a:pPr>
            <a:r>
              <a:rPr lang="ar-JO" dirty="0"/>
              <a:t>مشاكل مع الولايات المتحدة الأمريكية</a:t>
            </a:r>
            <a:br>
              <a:rPr lang="ar-JO" dirty="0"/>
            </a:br>
            <a:r>
              <a:rPr lang="ar-JO" dirty="0"/>
              <a:t>باعتبارها بابل الخفيّة</a:t>
            </a:r>
            <a:endParaRPr dirty="0"/>
          </a:p>
        </p:txBody>
      </p:sp>
      <p:sp>
        <p:nvSpPr>
          <p:cNvPr id="3238"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239" name="Rectangle 1026"/>
          <p:cNvSpPr txBox="1"/>
          <p:nvPr/>
        </p:nvSpPr>
        <p:spPr>
          <a:xfrm>
            <a:off x="117158" y="2595910"/>
            <a:ext cx="8823643" cy="35394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r" defTabSz="914400" rtl="1">
              <a:buSzPct val="100000"/>
              <a:defRPr sz="3200" b="1">
                <a:solidFill>
                  <a:schemeClr val="accent3">
                    <a:lumOff val="44000"/>
                  </a:schemeClr>
                </a:solidFill>
              </a:defRPr>
            </a:pPr>
            <a:r>
              <a:rPr lang="en-US" dirty="0"/>
              <a:t>   </a:t>
            </a:r>
            <a:r>
              <a:rPr lang="ar-SA" dirty="0"/>
              <a:t>أ‌)	الرمز الوطني للولايات المتحدة الأمريكية ليس المرأة </a:t>
            </a:r>
            <a:r>
              <a:rPr lang="en-US" dirty="0"/>
              <a:t>   </a:t>
            </a:r>
          </a:p>
          <a:p>
            <a:pPr algn="r" defTabSz="914400" rtl="1">
              <a:buSzPct val="100000"/>
              <a:defRPr sz="3200" b="1">
                <a:solidFill>
                  <a:schemeClr val="accent3">
                    <a:lumOff val="44000"/>
                  </a:schemeClr>
                </a:solidFill>
              </a:defRPr>
            </a:pPr>
            <a:r>
              <a:rPr lang="en-US" dirty="0"/>
              <a:t>       </a:t>
            </a:r>
            <a:r>
              <a:rPr lang="ar-JO" dirty="0"/>
              <a:t> بل النسر الأصلع</a:t>
            </a:r>
            <a:endParaRPr lang="ar-SA" dirty="0"/>
          </a:p>
          <a:p>
            <a:pPr algn="r" defTabSz="914400" rtl="1">
              <a:buSzPct val="100000"/>
              <a:defRPr sz="3200" b="1">
                <a:solidFill>
                  <a:schemeClr val="accent3">
                    <a:lumOff val="44000"/>
                  </a:schemeClr>
                </a:solidFill>
              </a:defRPr>
            </a:pPr>
            <a:r>
              <a:rPr lang="en-US" dirty="0"/>
              <a:t>  </a:t>
            </a:r>
            <a:r>
              <a:rPr lang="ar-SA" dirty="0"/>
              <a:t>ب‌)	يجب أثبات الادعاءات أن روسيا هي الوحش</a:t>
            </a:r>
          </a:p>
          <a:p>
            <a:pPr algn="r" defTabSz="914400" rtl="1">
              <a:buSzPct val="100000"/>
              <a:defRPr sz="3200" b="1">
                <a:solidFill>
                  <a:schemeClr val="accent3">
                    <a:lumOff val="44000"/>
                  </a:schemeClr>
                </a:solidFill>
              </a:defRPr>
            </a:pPr>
            <a:r>
              <a:rPr lang="en-US" dirty="0"/>
              <a:t>  </a:t>
            </a:r>
            <a:r>
              <a:rPr lang="ar-SA" dirty="0"/>
              <a:t>ت‌)	تدمير الولايات المتحدة الأمريكية في عام 1993 لم </a:t>
            </a:r>
            <a:r>
              <a:rPr lang="ar-JO" dirty="0"/>
              <a:t> </a:t>
            </a:r>
            <a:r>
              <a:rPr lang="en-US" dirty="0"/>
              <a:t>  </a:t>
            </a:r>
            <a:r>
              <a:rPr lang="ar-JO" dirty="0"/>
              <a:t>               </a:t>
            </a:r>
            <a:r>
              <a:rPr lang="en-US" dirty="0"/>
              <a:t>	</a:t>
            </a:r>
            <a:r>
              <a:rPr lang="ar-SA" dirty="0"/>
              <a:t>يحدث، فضلاً عن الأخطاء "النبوية" الأخرى</a:t>
            </a:r>
          </a:p>
          <a:p>
            <a:pPr algn="r" defTabSz="914400" rtl="1">
              <a:buSzPct val="100000"/>
              <a:defRPr sz="3200" b="1">
                <a:solidFill>
                  <a:schemeClr val="accent3">
                    <a:lumOff val="44000"/>
                  </a:schemeClr>
                </a:solidFill>
              </a:defRPr>
            </a:pPr>
            <a:r>
              <a:rPr lang="en-US" dirty="0"/>
              <a:t>  </a:t>
            </a:r>
            <a:r>
              <a:rPr lang="ar-SA" dirty="0"/>
              <a:t>ث‌)	يحتوي كتاب الدكتور تشان على العديد من المشكلات </a:t>
            </a:r>
            <a:r>
              <a:rPr lang="en-US" dirty="0"/>
              <a:t>     	</a:t>
            </a:r>
            <a:r>
              <a:rPr lang="ar-SA" dirty="0"/>
              <a:t>اللاهوتية الأخرى</a:t>
            </a:r>
          </a:p>
        </p:txBody>
      </p:sp>
      <p:sp>
        <p:nvSpPr>
          <p:cNvPr id="3240" name="Text Box 37"/>
          <p:cNvSpPr txBox="1"/>
          <p:nvPr/>
        </p:nvSpPr>
        <p:spPr>
          <a:xfrm>
            <a:off x="8178303" y="44449"/>
            <a:ext cx="1003415"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ص</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2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3239">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iterate>
                                    <p:tmAbs val="0"/>
                                  </p:iterate>
                                  <p:childTnLst>
                                    <p:set>
                                      <p:cBhvr>
                                        <p:cTn id="15" fill="hold"/>
                                        <p:tgtEl>
                                          <p:spTgt spid="3239">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32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9" grpId="0" build="p" bldLvl="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2" name="Rectangle 1026"/>
          <p:cNvSpPr txBox="1">
            <a:spLocks noGrp="1"/>
          </p:cNvSpPr>
          <p:nvPr>
            <p:ph type="title"/>
          </p:nvPr>
        </p:nvSpPr>
        <p:spPr>
          <a:xfrm>
            <a:off x="-1" y="-4764"/>
            <a:ext cx="9180515" cy="1633540"/>
          </a:xfrm>
          <a:prstGeom prst="rect">
            <a:avLst/>
          </a:prstGeom>
          <a:solidFill>
            <a:srgbClr val="800000"/>
          </a:solidFill>
          <a:effectLst>
            <a:outerShdw blurRad="63500" dist="35921" dir="2700000" rotWithShape="0">
              <a:srgbClr val="000000">
                <a:alpha val="74998"/>
              </a:srgbClr>
            </a:outerShdw>
          </a:effectLst>
        </p:spPr>
        <p:txBody>
          <a:bodyPr/>
          <a:lstStyle/>
          <a:p>
            <a:pPr>
              <a:defRPr sz="4800" b="1">
                <a:effectLst>
                  <a:outerShdw blurRad="38100" dist="38100" dir="2700000" rotWithShape="0">
                    <a:srgbClr val="000000">
                      <a:alpha val="43137"/>
                    </a:srgbClr>
                  </a:outerShdw>
                </a:effectLst>
              </a:defRPr>
            </a:pPr>
            <a:r>
              <a:rPr lang="ar-JO" dirty="0"/>
              <a:t>إذن، من هي، أو ما هي</a:t>
            </a:r>
            <a:br>
              <a:rPr lang="ar-JO" dirty="0"/>
            </a:br>
            <a:r>
              <a:rPr lang="ar-JO" dirty="0"/>
              <a:t>بابل الخفيّة؟</a:t>
            </a:r>
            <a:endParaRPr dirty="0"/>
          </a:p>
        </p:txBody>
      </p:sp>
      <p:sp>
        <p:nvSpPr>
          <p:cNvPr id="3243"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pic>
        <p:nvPicPr>
          <p:cNvPr id="3244" name="Picture 5" descr="Picture 5"/>
          <p:cNvPicPr>
            <a:picLocks noChangeAspect="1"/>
          </p:cNvPicPr>
          <p:nvPr/>
        </p:nvPicPr>
        <p:blipFill>
          <a:blip r:embed="rId2"/>
          <a:stretch>
            <a:fillRect/>
          </a:stretch>
        </p:blipFill>
        <p:spPr>
          <a:xfrm>
            <a:off x="5795962" y="4314825"/>
            <a:ext cx="3271838" cy="2514600"/>
          </a:xfrm>
          <a:prstGeom prst="rect">
            <a:avLst/>
          </a:prstGeom>
          <a:ln w="12700">
            <a:miter lim="400000"/>
          </a:ln>
        </p:spPr>
      </p:pic>
      <p:sp>
        <p:nvSpPr>
          <p:cNvPr id="3245" name="Rectangle 1026"/>
          <p:cNvSpPr txBox="1"/>
          <p:nvPr/>
        </p:nvSpPr>
        <p:spPr>
          <a:xfrm>
            <a:off x="296544" y="1916112"/>
            <a:ext cx="8117525" cy="35394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rtl="1">
              <a:buSzPct val="100000"/>
              <a:defRPr sz="3200" b="1">
                <a:solidFill>
                  <a:schemeClr val="accent3">
                    <a:lumOff val="44000"/>
                  </a:schemeClr>
                </a:solidFill>
              </a:defRPr>
            </a:pPr>
            <a:r>
              <a:rPr lang="ar-JO" dirty="0"/>
              <a:t>أ‌)</a:t>
            </a:r>
            <a:r>
              <a:rPr lang="en-US" dirty="0"/>
              <a:t> </a:t>
            </a:r>
            <a:r>
              <a:rPr lang="ar-JO" dirty="0"/>
              <a:t>	لا يمكن لأحد أن يحدد مدينة بابل المذكورة في رؤيا 	17-18 بشكل مؤكد.</a:t>
            </a:r>
          </a:p>
          <a:p>
            <a:pPr algn="r" defTabSz="914400" rtl="1">
              <a:buSzPct val="100000"/>
              <a:defRPr sz="3200" b="1">
                <a:solidFill>
                  <a:schemeClr val="accent3">
                    <a:lumOff val="44000"/>
                  </a:schemeClr>
                </a:solidFill>
              </a:defRPr>
            </a:pPr>
            <a:r>
              <a:rPr lang="ar-JO" dirty="0"/>
              <a:t>ب‌)</a:t>
            </a:r>
            <a:r>
              <a:rPr lang="en-US" dirty="0"/>
              <a:t> </a:t>
            </a:r>
            <a:r>
              <a:rPr lang="ar-JO" dirty="0"/>
              <a:t>	ومع ذلك، فمن غير المرجح أن تكون النظام العالمي أو   	المدينة أو تحالف من الأمم.</a:t>
            </a:r>
          </a:p>
          <a:p>
            <a:pPr algn="r" defTabSz="914400" rtl="1">
              <a:buSzPct val="100000"/>
              <a:defRPr sz="3200" b="1">
                <a:solidFill>
                  <a:schemeClr val="accent3">
                    <a:lumOff val="44000"/>
                  </a:schemeClr>
                </a:solidFill>
              </a:defRPr>
            </a:pPr>
            <a:r>
              <a:rPr lang="ar-JO" dirty="0"/>
              <a:t>ت‌)	في الوقت الحالي، ربما تكون الولايات المتحدة 	الأمريكية هي الخيار الأفضل، لكن لا أحد يعرف ذلك 	حقًا – بما فيهم أنا!</a:t>
            </a:r>
          </a:p>
        </p:txBody>
      </p:sp>
      <p:sp>
        <p:nvSpPr>
          <p:cNvPr id="3246" name="Text Box 37"/>
          <p:cNvSpPr txBox="1"/>
          <p:nvPr/>
        </p:nvSpPr>
        <p:spPr>
          <a:xfrm>
            <a:off x="8162022" y="44449"/>
            <a:ext cx="1003415"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ض</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4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2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2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5" grpId="0" build="p" bldLvl="5"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8" name="Rectangle 1026"/>
          <p:cNvSpPr txBox="1">
            <a:spLocks noGrp="1"/>
          </p:cNvSpPr>
          <p:nvPr>
            <p:ph type="title"/>
          </p:nvPr>
        </p:nvSpPr>
        <p:spPr>
          <a:xfrm>
            <a:off x="-1" y="-45074"/>
            <a:ext cx="9180515" cy="2398806"/>
          </a:xfrm>
          <a:prstGeom prst="rect">
            <a:avLst/>
          </a:prstGeom>
          <a:effectLst>
            <a:outerShdw blurRad="63500" dist="35921" dir="2700000" rotWithShape="0">
              <a:srgbClr val="000000">
                <a:alpha val="74998"/>
              </a:srgbClr>
            </a:outerShdw>
          </a:effectLst>
        </p:spPr>
        <p:txBody>
          <a:bodyPr/>
          <a:lstStyle>
            <a:lvl1pPr>
              <a:defRPr sz="3600" b="1">
                <a:effectLst>
                  <a:outerShdw blurRad="38100" dist="38100" dir="2700000" rotWithShape="0">
                    <a:srgbClr val="000000">
                      <a:alpha val="43137"/>
                    </a:srgbClr>
                  </a:outerShdw>
                </a:effectLst>
              </a:defRPr>
            </a:lvl1pPr>
          </a:lstStyle>
          <a:p>
            <a:r>
              <a:rPr lang="ar-JO" dirty="0"/>
              <a:t>سوف يدمر ضد المسيح مدينة بابل في نهاية الزمان</a:t>
            </a:r>
            <a:br>
              <a:rPr lang="ar-JO" dirty="0"/>
            </a:br>
            <a:r>
              <a:rPr lang="ar-JO" dirty="0"/>
              <a:t> عندما يرأس تحالفًا من سبعة أقاليم </a:t>
            </a:r>
            <a:br>
              <a:rPr lang="ar-JO" dirty="0"/>
            </a:br>
            <a:r>
              <a:rPr lang="ar-JO" dirty="0"/>
              <a:t>في النصف الثاني من الضيقة</a:t>
            </a:r>
            <a:br>
              <a:rPr lang="ar-JO" dirty="0"/>
            </a:br>
            <a:r>
              <a:rPr lang="ar-JO" dirty="0"/>
              <a:t> (17: 7- 18).</a:t>
            </a:r>
            <a:endParaRPr dirty="0"/>
          </a:p>
        </p:txBody>
      </p:sp>
      <p:sp>
        <p:nvSpPr>
          <p:cNvPr id="3249"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pic>
        <p:nvPicPr>
          <p:cNvPr id="3250" name="Picture 1" descr="Picture 1"/>
          <p:cNvPicPr>
            <a:picLocks noChangeAspect="1"/>
          </p:cNvPicPr>
          <p:nvPr/>
        </p:nvPicPr>
        <p:blipFill>
          <a:blip r:embed="rId2"/>
          <a:srcRect b="2"/>
          <a:stretch>
            <a:fillRect/>
          </a:stretch>
        </p:blipFill>
        <p:spPr>
          <a:xfrm>
            <a:off x="-1" y="2353732"/>
            <a:ext cx="6132500" cy="4593036"/>
          </a:xfrm>
          <a:custGeom>
            <a:avLst/>
            <a:gdLst/>
            <a:ahLst/>
            <a:cxnLst>
              <a:cxn ang="0">
                <a:pos x="wd2" y="hd2"/>
              </a:cxn>
              <a:cxn ang="5400000">
                <a:pos x="wd2" y="hd2"/>
              </a:cxn>
              <a:cxn ang="10800000">
                <a:pos x="wd2" y="hd2"/>
              </a:cxn>
              <a:cxn ang="16200000">
                <a:pos x="wd2" y="hd2"/>
              </a:cxn>
            </a:cxnLst>
            <a:rect l="0" t="0" r="r" b="b"/>
            <a:pathLst>
              <a:path w="21600" h="21600" extrusionOk="0">
                <a:moveTo>
                  <a:pt x="4044" y="0"/>
                </a:moveTo>
                <a:lnTo>
                  <a:pt x="0" y="10801"/>
                </a:lnTo>
                <a:lnTo>
                  <a:pt x="4044" y="21600"/>
                </a:lnTo>
                <a:lnTo>
                  <a:pt x="17556" y="21600"/>
                </a:lnTo>
                <a:lnTo>
                  <a:pt x="21600" y="10801"/>
                </a:lnTo>
                <a:lnTo>
                  <a:pt x="17556" y="0"/>
                </a:lnTo>
                <a:lnTo>
                  <a:pt x="4044" y="0"/>
                </a:lnTo>
                <a:close/>
              </a:path>
            </a:pathLst>
          </a:custGeom>
          <a:ln w="12700">
            <a:miter lim="400000"/>
          </a:ln>
        </p:spPr>
      </p:pic>
      <p:sp>
        <p:nvSpPr>
          <p:cNvPr id="3251" name="Rectangle 1026"/>
          <p:cNvSpPr txBox="1"/>
          <p:nvPr/>
        </p:nvSpPr>
        <p:spPr>
          <a:xfrm>
            <a:off x="6178218" y="3432800"/>
            <a:ext cx="3028014" cy="144655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solidFill>
                  <a:schemeClr val="accent3">
                    <a:lumOff val="44000"/>
                  </a:schemeClr>
                </a:solidFill>
                <a:effectLst>
                  <a:outerShdw blurRad="38100" dist="38100" dir="2700000" rotWithShape="0">
                    <a:srgbClr val="000000">
                      <a:alpha val="43137"/>
                    </a:srgbClr>
                  </a:outerShdw>
                </a:effectLst>
              </a:defRPr>
            </a:lvl1pPr>
          </a:lstStyle>
          <a:p>
            <a:r>
              <a:rPr lang="ar-JO" dirty="0"/>
              <a:t>7 رؤوس و</a:t>
            </a:r>
          </a:p>
          <a:p>
            <a:r>
              <a:rPr lang="ar-JO" dirty="0"/>
              <a:t>10 قرون</a:t>
            </a:r>
            <a:endParaRPr dirty="0"/>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53"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479</a:t>
            </a:r>
          </a:p>
        </p:txBody>
      </p:sp>
      <p:grpSp>
        <p:nvGrpSpPr>
          <p:cNvPr id="3256" name="Rectangle 3"/>
          <p:cNvGrpSpPr/>
          <p:nvPr/>
        </p:nvGrpSpPr>
        <p:grpSpPr>
          <a:xfrm>
            <a:off x="0" y="1588192"/>
            <a:ext cx="9144000" cy="4495801"/>
            <a:chOff x="0" y="0"/>
            <a:chExt cx="9144000" cy="4495800"/>
          </a:xfrm>
        </p:grpSpPr>
        <p:sp>
          <p:nvSpPr>
            <p:cNvPr id="3254" name="Rectangle"/>
            <p:cNvSpPr/>
            <p:nvPr/>
          </p:nvSpPr>
          <p:spPr>
            <a:xfrm>
              <a:off x="0" y="0"/>
              <a:ext cx="9144000" cy="4495800"/>
            </a:xfrm>
            <a:prstGeom prst="rect">
              <a:avLst/>
            </a:prstGeom>
            <a:solidFill>
              <a:schemeClr val="accent3">
                <a:lumOff val="44000"/>
                <a:alpha val="64999"/>
              </a:schemeClr>
            </a:solidFill>
            <a:ln w="12700" cap="flat">
              <a:noFill/>
              <a:miter lim="400000"/>
            </a:ln>
            <a:effectLst/>
          </p:spPr>
          <p:txBody>
            <a:bodyPr wrap="square" lIns="46799" tIns="46799" rIns="46799" bIns="46799" numCol="1" anchor="t">
              <a:noAutofit/>
            </a:bodyPr>
            <a:lstStyle/>
            <a:p>
              <a:pPr marL="342900" indent="-342900" defTabSz="914400">
                <a:spcBef>
                  <a:spcPts val="700"/>
                </a:spcBef>
                <a:defRPr sz="3200"/>
              </a:pPr>
              <a:endParaRPr/>
            </a:p>
          </p:txBody>
        </p:sp>
        <p:sp>
          <p:nvSpPr>
            <p:cNvPr id="3255" name="Egypt (Pharaohs)…"/>
            <p:cNvSpPr txBox="1"/>
            <p:nvPr/>
          </p:nvSpPr>
          <p:spPr>
            <a:xfrm>
              <a:off x="45719" y="0"/>
              <a:ext cx="9052562" cy="4414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مصر (الفراعنة)</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آشور (الملوك الآشوريون) </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بابل الجديدة (نبوخذنصّر)</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مادي وفارس (كورش) </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اليونان (الإسكندر الأكبر) </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روما (القياصرة؛ "الواحد")</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إعادة توحيد الإمبراطورية الرومانية (عشرة ملوك؛ "ليس بعد") </a:t>
              </a:r>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مملكة عالم الأمم النهائية (ضد المسيح)</a:t>
              </a:r>
            </a:p>
          </p:txBody>
        </p:sp>
      </p:grpSp>
      <p:sp>
        <p:nvSpPr>
          <p:cNvPr id="3257"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normAutofit/>
          </a:bodyPr>
          <a:lstStyle>
            <a:lvl1pPr defTabSz="731520">
              <a:defRPr sz="3680" b="1">
                <a:solidFill>
                  <a:schemeClr val="accent3">
                    <a:lumOff val="44000"/>
                  </a:schemeClr>
                </a:solidFill>
              </a:defRPr>
            </a:lvl1pPr>
          </a:lstStyle>
          <a:p>
            <a:r>
              <a:rPr lang="ar-JO" dirty="0"/>
              <a:t>ثماني ممالك متعاقبة (17: 10- 11)</a:t>
            </a:r>
            <a:endParaRPr dirty="0"/>
          </a:p>
        </p:txBody>
      </p:sp>
      <p:sp>
        <p:nvSpPr>
          <p:cNvPr id="3258"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a:solidFill>
                  <a:schemeClr val="accent3">
                    <a:lumOff val="44000"/>
                  </a:schemeClr>
                </a:solidFill>
              </a:defRPr>
            </a:pPr>
            <a:r>
              <a:rPr lang="ar-JO" dirty="0"/>
              <a:t>مارك ل. هيتشكوك، "نقد لوجهة النظر السابقيّة لرؤيا 17: 9- 11 ونيرون،" </a:t>
            </a:r>
          </a:p>
          <a:p>
            <a:pPr algn="ctr" defTabSz="914400">
              <a:defRPr>
                <a:solidFill>
                  <a:schemeClr val="accent3">
                    <a:lumOff val="44000"/>
                  </a:schemeClr>
                </a:solidFill>
              </a:defRPr>
            </a:pPr>
            <a:r>
              <a:rPr lang="en-US" i="1" dirty="0"/>
              <a:t>Bibliotheca Sacra </a:t>
            </a:r>
            <a:r>
              <a:rPr lang="en-US" dirty="0"/>
              <a:t>164 (July-September 2007): 484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0" name="Picture 2" descr="Picture 2"/>
          <p:cNvPicPr>
            <a:picLocks noChangeAspect="1"/>
          </p:cNvPicPr>
          <p:nvPr/>
        </p:nvPicPr>
        <p:blipFill>
          <a:blip r:embed="rId2"/>
          <a:stretch>
            <a:fillRect/>
          </a:stretch>
        </p:blipFill>
        <p:spPr>
          <a:xfrm>
            <a:off x="12709" y="30865"/>
            <a:ext cx="9091825" cy="6827135"/>
          </a:xfrm>
          <a:prstGeom prst="rect">
            <a:avLst/>
          </a:prstGeom>
          <a:ln w="12700">
            <a:miter lim="400000"/>
          </a:ln>
        </p:spPr>
      </p:pic>
      <p:sp>
        <p:nvSpPr>
          <p:cNvPr id="3261" name="Rectangle 1026"/>
          <p:cNvSpPr txBox="1">
            <a:spLocks noGrp="1"/>
          </p:cNvSpPr>
          <p:nvPr>
            <p:ph type="title"/>
          </p:nvPr>
        </p:nvSpPr>
        <p:spPr>
          <a:xfrm>
            <a:off x="5249338" y="-45074"/>
            <a:ext cx="3626380" cy="3956674"/>
          </a:xfrm>
          <a:prstGeom prst="rect">
            <a:avLst/>
          </a:prstGeom>
        </p:spPr>
        <p:txBody>
          <a:bodyPr/>
          <a:lstStyle>
            <a:lvl1pPr algn="r">
              <a:defRPr b="1"/>
            </a:lvl1pPr>
          </a:lstStyle>
          <a:p>
            <a:r>
              <a:rPr lang="ar-JO" dirty="0"/>
              <a:t>في البداية جَلَسَت</a:t>
            </a:r>
            <a:br>
              <a:rPr lang="ar-JO" dirty="0"/>
            </a:br>
            <a:r>
              <a:rPr lang="ar-JO" dirty="0"/>
              <a:t>على الوحش</a:t>
            </a:r>
            <a:br>
              <a:rPr lang="ar-JO" dirty="0"/>
            </a:br>
            <a:r>
              <a:rPr lang="ar-JO" sz="4000" dirty="0"/>
              <a:t>(17: 7- 14)</a:t>
            </a:r>
            <a:endParaRPr sz="4000" dirty="0"/>
          </a:p>
        </p:txBody>
      </p:sp>
      <p:sp>
        <p:nvSpPr>
          <p:cNvPr id="3262"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4" name="Picture 1" descr="Picture 1"/>
          <p:cNvPicPr>
            <a:picLocks noChangeAspect="1"/>
          </p:cNvPicPr>
          <p:nvPr/>
        </p:nvPicPr>
        <p:blipFill>
          <a:blip r:embed="rId2"/>
          <a:stretch>
            <a:fillRect/>
          </a:stretch>
        </p:blipFill>
        <p:spPr>
          <a:xfrm>
            <a:off x="925990" y="1"/>
            <a:ext cx="8237582" cy="6858001"/>
          </a:xfrm>
          <a:prstGeom prst="rect">
            <a:avLst/>
          </a:prstGeom>
          <a:ln w="12700">
            <a:miter lim="400000"/>
          </a:ln>
        </p:spPr>
      </p:pic>
      <p:sp>
        <p:nvSpPr>
          <p:cNvPr id="3265" name="Rectangle 1026"/>
          <p:cNvSpPr txBox="1">
            <a:spLocks noGrp="1"/>
          </p:cNvSpPr>
          <p:nvPr>
            <p:ph type="title"/>
          </p:nvPr>
        </p:nvSpPr>
        <p:spPr>
          <a:xfrm>
            <a:off x="0" y="-45076"/>
            <a:ext cx="4351867" cy="3973609"/>
          </a:xfrm>
          <a:prstGeom prst="rect">
            <a:avLst/>
          </a:prstGeom>
        </p:spPr>
        <p:txBody>
          <a:bodyPr/>
          <a:lstStyle>
            <a:lvl1pPr algn="l">
              <a:defRPr b="1"/>
            </a:lvl1pPr>
          </a:lstStyle>
          <a:p>
            <a:pPr algn="ctr"/>
            <a:r>
              <a:rPr lang="ar-JO" dirty="0"/>
              <a:t>ولكن فيما بعد</a:t>
            </a:r>
            <a:br>
              <a:rPr lang="ar-JO" dirty="0"/>
            </a:br>
            <a:r>
              <a:rPr lang="ar-JO" dirty="0"/>
              <a:t>قتلها الوحش</a:t>
            </a:r>
            <a:br>
              <a:rPr lang="ar-JO" dirty="0"/>
            </a:br>
            <a:r>
              <a:rPr sz="4000" dirty="0"/>
              <a:t>(</a:t>
            </a:r>
            <a:r>
              <a:rPr lang="ar-JO" sz="4000" dirty="0"/>
              <a:t>17: 15- 18</a:t>
            </a:r>
            <a:r>
              <a:rPr sz="4000" dirty="0"/>
              <a:t>)</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7" name="Rectangle 1026"/>
          <p:cNvSpPr txBox="1">
            <a:spLocks noGrp="1"/>
          </p:cNvSpPr>
          <p:nvPr>
            <p:ph type="title"/>
          </p:nvPr>
        </p:nvSpPr>
        <p:spPr>
          <a:xfrm>
            <a:off x="0" y="5198533"/>
            <a:ext cx="8672052" cy="1352393"/>
          </a:xfrm>
          <a:prstGeom prst="rect">
            <a:avLst/>
          </a:prstGeom>
        </p:spPr>
        <p:txBody>
          <a:bodyPr anchor="t">
            <a:normAutofit fontScale="90000"/>
          </a:bodyPr>
          <a:lstStyle/>
          <a:p>
            <a:pPr marL="592137" indent="-592137" algn="r" defTabSz="457200">
              <a:defRPr b="1"/>
            </a:pPr>
            <a:r>
              <a:rPr lang="ar-JO" dirty="0"/>
              <a:t>1. هذا الكيان الرئيسي لهذا العالم</a:t>
            </a:r>
            <a:br>
              <a:rPr lang="ar-JO" dirty="0"/>
            </a:br>
            <a:r>
              <a:rPr lang="ar-JO" dirty="0"/>
              <a:t>    سوف </a:t>
            </a:r>
            <a:r>
              <a:rPr lang="ar-JO" dirty="0">
                <a:solidFill>
                  <a:srgbClr val="FFFF00"/>
                </a:solidFill>
              </a:rPr>
              <a:t>يسقط</a:t>
            </a:r>
            <a:r>
              <a:rPr lang="ar-JO" dirty="0"/>
              <a:t> في الضيقة العظيمة (رؤيا 17).</a:t>
            </a:r>
            <a:endParaRPr dirty="0"/>
          </a:p>
        </p:txBody>
      </p:sp>
      <p:sp>
        <p:nvSpPr>
          <p:cNvPr id="3268" name="Rectangle 1026"/>
          <p:cNvSpPr txBox="1"/>
          <p:nvPr/>
        </p:nvSpPr>
        <p:spPr>
          <a:xfrm>
            <a:off x="45719" y="19066"/>
            <a:ext cx="90525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i="1">
                <a:solidFill>
                  <a:schemeClr val="accent3">
                    <a:lumOff val="44000"/>
                  </a:schemeClr>
                </a:solidFill>
              </a:defRPr>
            </a:pPr>
            <a:r>
              <a:rPr lang="ar-JO" dirty="0"/>
              <a:t>ماذا سيحدث للسلطة الأكثر شرًا في العالم؟ </a:t>
            </a:r>
          </a:p>
        </p:txBody>
      </p:sp>
      <p:pic>
        <p:nvPicPr>
          <p:cNvPr id="3269" name="Picture 1" descr="Picture 1"/>
          <p:cNvPicPr>
            <a:picLocks noChangeAspect="1"/>
          </p:cNvPicPr>
          <p:nvPr/>
        </p:nvPicPr>
        <p:blipFill>
          <a:blip r:embed="rId2"/>
          <a:stretch>
            <a:fillRect/>
          </a:stretch>
        </p:blipFill>
        <p:spPr>
          <a:xfrm>
            <a:off x="1727199" y="783002"/>
            <a:ext cx="5858934" cy="4394203"/>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1" name="Picture 2" descr="Picture 2"/>
          <p:cNvPicPr>
            <a:picLocks noChangeAspect="1"/>
          </p:cNvPicPr>
          <p:nvPr/>
        </p:nvPicPr>
        <p:blipFill>
          <a:blip r:embed="rId2"/>
          <a:stretch>
            <a:fillRect/>
          </a:stretch>
        </p:blipFill>
        <p:spPr>
          <a:xfrm>
            <a:off x="1811858" y="19065"/>
            <a:ext cx="7704668" cy="6862862"/>
          </a:xfrm>
          <a:prstGeom prst="rect">
            <a:avLst/>
          </a:prstGeom>
          <a:ln w="12700">
            <a:miter lim="400000"/>
          </a:ln>
        </p:spPr>
      </p:pic>
      <p:pic>
        <p:nvPicPr>
          <p:cNvPr id="3272" name="Picture 4" descr="Picture 4"/>
          <p:cNvPicPr>
            <a:picLocks noChangeAspect="1"/>
          </p:cNvPicPr>
          <p:nvPr/>
        </p:nvPicPr>
        <p:blipFill>
          <a:blip r:embed="rId3"/>
          <a:stretch>
            <a:fillRect/>
          </a:stretch>
        </p:blipFill>
        <p:spPr>
          <a:xfrm>
            <a:off x="0" y="19067"/>
            <a:ext cx="4560726" cy="6858001"/>
          </a:xfrm>
          <a:prstGeom prst="rect">
            <a:avLst/>
          </a:prstGeom>
          <a:ln w="12700">
            <a:miter lim="400000"/>
          </a:ln>
        </p:spPr>
      </p:pic>
      <p:sp>
        <p:nvSpPr>
          <p:cNvPr id="3273" name="Rectangle 1026"/>
          <p:cNvSpPr txBox="1">
            <a:spLocks noGrp="1"/>
          </p:cNvSpPr>
          <p:nvPr>
            <p:ph type="title"/>
          </p:nvPr>
        </p:nvSpPr>
        <p:spPr>
          <a:xfrm>
            <a:off x="0" y="4572011"/>
            <a:ext cx="9144000" cy="2404535"/>
          </a:xfrm>
          <a:prstGeom prst="rect">
            <a:avLst/>
          </a:prstGeom>
        </p:spPr>
        <p:txBody>
          <a:bodyPr anchor="t"/>
          <a:lstStyle/>
          <a:p>
            <a:pPr marL="592137" indent="-592137" algn="r" defTabSz="457200" rtl="1">
              <a:defRPr b="1"/>
            </a:pPr>
            <a:r>
              <a:rPr lang="en-US" dirty="0"/>
              <a:t>2</a:t>
            </a:r>
            <a:r>
              <a:rPr lang="ar-JO" dirty="0"/>
              <a:t>. سيتم استبدال التأثير الرئيس في العالم </a:t>
            </a:r>
            <a:br>
              <a:rPr lang="ar-JO" dirty="0"/>
            </a:br>
            <a:r>
              <a:rPr lang="ar-JO" dirty="0"/>
              <a:t>بملكوت المسيح </a:t>
            </a:r>
            <a:r>
              <a:rPr lang="ar-JO" sz="4000" dirty="0"/>
              <a:t>(18: 1 – 19: 10)</a:t>
            </a:r>
            <a:endParaRPr sz="4000" dirty="0"/>
          </a:p>
        </p:txBody>
      </p:sp>
      <p:sp>
        <p:nvSpPr>
          <p:cNvPr id="3274" name="Rectangle 1026"/>
          <p:cNvSpPr txBox="1"/>
          <p:nvPr/>
        </p:nvSpPr>
        <p:spPr>
          <a:xfrm>
            <a:off x="45719" y="19066"/>
            <a:ext cx="90525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i="1">
                <a:solidFill>
                  <a:schemeClr val="accent3">
                    <a:lumOff val="44000"/>
                  </a:schemeClr>
                </a:solidFill>
              </a:defRPr>
            </a:pPr>
            <a:r>
              <a:rPr lang="ar-JO" dirty="0"/>
              <a:t>لماذا نرفض العالم ونعتنق ملكوت الله؟</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p:tmAbs val="0"/>
                                  </p:iterate>
                                  <p:childTnLst>
                                    <p:anim calcmode="lin" valueType="num">
                                      <p:cBhvr>
                                        <p:cTn id="6" dur="500" fill="hold"/>
                                        <p:tgtEl>
                                          <p:spTgt spid="3272"/>
                                        </p:tgtEl>
                                        <p:attrNameLst>
                                          <p:attrName>ppt_x</p:attrName>
                                        </p:attrNameLst>
                                      </p:cBhvr>
                                      <p:tavLst>
                                        <p:tav tm="0">
                                          <p:val>
                                            <p:strVal val="ppt_x"/>
                                          </p:val>
                                        </p:tav>
                                        <p:tav tm="100000">
                                          <p:val>
                                            <p:strVal val="ppt_x"/>
                                          </p:val>
                                        </p:tav>
                                      </p:tavLst>
                                    </p:anim>
                                    <p:anim calcmode="lin" valueType="num">
                                      <p:cBhvr>
                                        <p:cTn id="7" dur="500" fill="hold"/>
                                        <p:tgtEl>
                                          <p:spTgt spid="3272"/>
                                        </p:tgtEl>
                                        <p:attrNameLst>
                                          <p:attrName>ppt_y</p:attrName>
                                        </p:attrNameLst>
                                      </p:cBhvr>
                                      <p:tavLst>
                                        <p:tav tm="0">
                                          <p:val>
                                            <p:strVal val="ppt_y"/>
                                          </p:val>
                                        </p:tav>
                                        <p:tav tm="100000">
                                          <p:val>
                                            <p:strVal val="1+ppt_h/2"/>
                                          </p:val>
                                        </p:tav>
                                      </p:tavLst>
                                    </p:anim>
                                    <p:set>
                                      <p:cBhvr>
                                        <p:cTn id="8" fill="hold">
                                          <p:stCondLst>
                                            <p:cond delay="499"/>
                                          </p:stCondLst>
                                        </p:cTn>
                                        <p:tgtEl>
                                          <p:spTgt spid="3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 grpId="0"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 name="Picture 3" descr="Picture 3"/>
          <p:cNvPicPr>
            <a:picLocks noChangeAspect="1"/>
          </p:cNvPicPr>
          <p:nvPr/>
        </p:nvPicPr>
        <p:blipFill>
          <a:blip r:embed="rId2"/>
          <a:stretch>
            <a:fillRect/>
          </a:stretch>
        </p:blipFill>
        <p:spPr>
          <a:xfrm>
            <a:off x="-2" y="0"/>
            <a:ext cx="9076767" cy="6858000"/>
          </a:xfrm>
          <a:prstGeom prst="rect">
            <a:avLst/>
          </a:prstGeom>
          <a:ln w="12700">
            <a:miter lim="400000"/>
          </a:ln>
        </p:spPr>
      </p:pic>
      <p:sp>
        <p:nvSpPr>
          <p:cNvPr id="3277" name="Rectangle 1026"/>
          <p:cNvSpPr txBox="1">
            <a:spLocks noGrp="1"/>
          </p:cNvSpPr>
          <p:nvPr>
            <p:ph type="title"/>
          </p:nvPr>
        </p:nvSpPr>
        <p:spPr>
          <a:xfrm>
            <a:off x="0" y="4586988"/>
            <a:ext cx="9144000" cy="2118605"/>
          </a:xfrm>
          <a:prstGeom prst="rect">
            <a:avLst/>
          </a:prstGeom>
        </p:spPr>
        <p:txBody>
          <a:bodyPr anchor="t"/>
          <a:lstStyle/>
          <a:p>
            <a:pPr rtl="1">
              <a:defRPr sz="3200" b="1"/>
            </a:pPr>
            <a:r>
              <a:t>رؤيا ١٨ : ١-٢ا</a:t>
            </a:r>
            <a:br/>
            <a:r>
              <a:t>١ ثُمَّ بَعْدَ هَذَا رَأَيْتُ مَلاَكاً آخَرَ نَازِلاً مِنَ السَّمَاءِ، لَهُ سُلْطَانٌ عَظِيمٌ. وَاسْتَنَارَتِ الأَرْضُ مِنْ بَهَائِهِ. ٢ وَصَرَخَ بِشِدَّةٍ بِصَوْتٍ عَظِيمٍ قَائِلاً</a:t>
            </a:r>
            <a:b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 name="Rectangle 2"/>
          <p:cNvSpPr txBox="1">
            <a:spLocks noGrp="1"/>
          </p:cNvSpPr>
          <p:nvPr>
            <p:ph type="title" idx="4294967295"/>
          </p:nvPr>
        </p:nvSpPr>
        <p:spPr>
          <a:xfrm>
            <a:off x="685800" y="-152400"/>
            <a:ext cx="7772400" cy="1143000"/>
          </a:xfrm>
          <a:prstGeom prst="rect">
            <a:avLst/>
          </a:prstGeom>
          <a:effectLst>
            <a:outerShdw blurRad="38100" dist="35921" dir="2700000" rotWithShape="0">
              <a:srgbClr val="000013"/>
            </a:outerShdw>
          </a:effectLst>
        </p:spPr>
        <p:txBody>
          <a:bodyPr>
            <a:normAutofit/>
          </a:bodyPr>
          <a:lstStyle>
            <a:lvl1pPr rtl="1">
              <a:defRPr b="1">
                <a:solidFill>
                  <a:srgbClr val="FFFF66"/>
                </a:solidFill>
              </a:defRPr>
            </a:lvl1pPr>
          </a:lstStyle>
          <a:p>
            <a:r>
              <a:t>محتويات الدينونة</a:t>
            </a:r>
          </a:p>
        </p:txBody>
      </p:sp>
      <p:graphicFrame>
        <p:nvGraphicFramePr>
          <p:cNvPr id="2393" name="Group 3"/>
          <p:cNvGraphicFramePr/>
          <p:nvPr/>
        </p:nvGraphicFramePr>
        <p:xfrm>
          <a:off x="0" y="990600"/>
          <a:ext cx="9144000" cy="5264149"/>
        </p:xfrm>
        <a:graphic>
          <a:graphicData uri="http://schemas.openxmlformats.org/drawingml/2006/table">
            <a:tbl>
              <a:tblPr>
                <a:tableStyleId>{4C3C2611-4C71-4FC5-86AE-919BDF0F9419}</a:tableStyleId>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ختوم</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أبواق</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جامات</a:t>
                      </a:r>
                    </a:p>
                  </a:txBody>
                  <a:tcPr marL="46790" marR="46790" marT="46790" marB="46790" anchor="ctr" horzOverflow="overflow">
                    <a:lnL w="12700">
                      <a:solidFill>
                        <a:srgbClr val="FFFF66"/>
                      </a:solidFill>
                    </a:lnL>
                    <a:lnR w="28575">
                      <a:solidFill>
                        <a:srgbClr val="FFFF66"/>
                      </a:solidFill>
                    </a:lnR>
                    <a:lnT w="28575">
                      <a:solidFill>
                        <a:srgbClr val="FFFF66"/>
                      </a:solidFill>
                    </a:lnT>
                    <a:lnB w="12700">
                      <a:solidFill>
                        <a:srgbClr val="FFFF66"/>
                      </a:solidFill>
                    </a:lnB>
                    <a:solidFill>
                      <a:srgbClr val="000013"/>
                    </a:solidFill>
                  </a:tcPr>
                </a:tc>
                <a:extLst>
                  <a:ext uri="{0D108BD9-81ED-4DB2-BD59-A6C34878D82A}">
                    <a16:rowId xmlns:a16="http://schemas.microsoft.com/office/drawing/2014/main" val="10000"/>
                  </a:ext>
                </a:extLst>
              </a:tr>
              <a:tr h="538101">
                <a:tc>
                  <a:txBody>
                    <a:bodyPr/>
                    <a:lstStyle/>
                    <a:p>
                      <a:pPr algn="ctr">
                        <a:defRPr sz="1800"/>
                      </a:pPr>
                      <a:r>
                        <a:rPr sz="2000" b="1">
                          <a:solidFill>
                            <a:srgbClr val="FFFF66"/>
                          </a:solidFill>
                        </a:rPr>
                        <a:t>١</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0000"/>
                          </a:solidFill>
                        </a:rPr>
                        <a:t>ابيض: غالب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chemeClr val="accent3">
                        <a:lumOff val="44000"/>
                      </a:schemeClr>
                    </a:solidFill>
                  </a:tcPr>
                </a:tc>
                <a:tc>
                  <a:txBody>
                    <a:bodyPr/>
                    <a:lstStyle/>
                    <a:p>
                      <a:pPr algn="ctr">
                        <a:defRPr sz="1800"/>
                      </a:pPr>
                      <a:r>
                        <a:rPr b="1">
                          <a:solidFill>
                            <a:srgbClr val="FFFF66"/>
                          </a:solidFill>
                        </a:rPr>
                        <a:t>البرد والنار: ١/٣ الغطاء النباتي</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القروح</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1"/>
                  </a:ext>
                </a:extLst>
              </a:tr>
              <a:tr h="539688">
                <a:tc>
                  <a:txBody>
                    <a:bodyPr/>
                    <a:lstStyle/>
                    <a:p>
                      <a:pPr algn="ctr">
                        <a:defRPr sz="1800"/>
                      </a:pPr>
                      <a:r>
                        <a:rPr sz="2000" b="1">
                          <a:solidFill>
                            <a:srgbClr val="FFFF66"/>
                          </a:solidFill>
                        </a:rPr>
                        <a:t>٢</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الأحمر: الحرب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FF0000"/>
                    </a:solidFill>
                  </a:tcPr>
                </a:tc>
                <a:tc>
                  <a:txBody>
                    <a:bodyPr/>
                    <a:lstStyle/>
                    <a:p>
                      <a:pPr algn="ctr">
                        <a:defRPr sz="1800"/>
                      </a:pPr>
                      <a:r>
                        <a:rPr b="1">
                          <a:solidFill>
                            <a:srgbClr val="FFCCFF"/>
                          </a:solidFill>
                        </a:rPr>
                        <a:t>النار: ١/٣ مخلوقات بحرية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tc>
                  <a:txBody>
                    <a:bodyPr/>
                    <a:lstStyle/>
                    <a:p>
                      <a:pPr algn="ctr">
                        <a:defRPr sz="1800"/>
                      </a:pPr>
                      <a:r>
                        <a:rPr b="1">
                          <a:solidFill>
                            <a:srgbClr val="FFCCFF"/>
                          </a:solidFill>
                        </a:rPr>
                        <a:t>البحر إلى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extLst>
                  <a:ext uri="{0D108BD9-81ED-4DB2-BD59-A6C34878D82A}">
                    <a16:rowId xmlns:a16="http://schemas.microsoft.com/office/drawing/2014/main" val="10002"/>
                  </a:ext>
                </a:extLst>
              </a:tr>
              <a:tr h="539688">
                <a:tc>
                  <a:txBody>
                    <a:bodyPr/>
                    <a:lstStyle/>
                    <a:p>
                      <a:pPr algn="ctr">
                        <a:defRPr sz="1800"/>
                      </a:pPr>
                      <a:r>
                        <a:rPr sz="2000" b="1">
                          <a:solidFill>
                            <a:srgbClr val="FFFF66"/>
                          </a:solidFill>
                        </a:rPr>
                        <a:t>٣</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الأسود: المجاعة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20000"/>
                    </a:solidFill>
                  </a:tcPr>
                </a:tc>
                <a:tc>
                  <a:txBody>
                    <a:bodyPr/>
                    <a:lstStyle/>
                    <a:p>
                      <a:pPr algn="ctr">
                        <a:defRPr sz="1800"/>
                      </a:pPr>
                      <a:r>
                        <a:rPr b="1">
                          <a:solidFill>
                            <a:srgbClr val="000013"/>
                          </a:solidFill>
                        </a:rPr>
                        <a:t>نجمة: ١/٣ المياه العذبة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tc>
                  <a:txBody>
                    <a:bodyPr/>
                    <a:lstStyle/>
                    <a:p>
                      <a:pPr algn="ctr">
                        <a:defRPr sz="1800"/>
                      </a:pPr>
                      <a:r>
                        <a:rPr b="1">
                          <a:solidFill>
                            <a:srgbClr val="000013"/>
                          </a:solidFill>
                        </a:rPr>
                        <a:t>المياه العذبة إلي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algn="ctr">
                        <a:defRPr sz="1800"/>
                      </a:pPr>
                      <a:r>
                        <a:rPr sz="2000" b="1">
                          <a:solidFill>
                            <a:srgbClr val="FFFF66"/>
                          </a:solidFill>
                        </a:rPr>
                        <a:t>٤</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شاحب: الموت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606060"/>
                    </a:solidFill>
                  </a:tcPr>
                </a:tc>
                <a:tc>
                  <a:txBody>
                    <a:bodyPr/>
                    <a:lstStyle/>
                    <a:p>
                      <a:pPr algn="ctr">
                        <a:defRPr sz="1800"/>
                      </a:pPr>
                      <a:r>
                        <a:rPr b="1">
                          <a:solidFill>
                            <a:srgbClr val="FDFFEE"/>
                          </a:solidFill>
                        </a:rPr>
                        <a:t>الظلام: ١/٣ الشمس و القمر والنجوم</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tc>
                  <a:txBody>
                    <a:bodyPr/>
                    <a:lstStyle/>
                    <a:p>
                      <a:pPr algn="ctr">
                        <a:defRPr sz="1800"/>
                      </a:pPr>
                      <a:r>
                        <a:rPr b="1">
                          <a:solidFill>
                            <a:srgbClr val="FDFFEE"/>
                          </a:solidFill>
                        </a:rPr>
                        <a:t>الشمس تحرق الناس</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extLst>
                  <a:ext uri="{0D108BD9-81ED-4DB2-BD59-A6C34878D82A}">
                    <a16:rowId xmlns:a16="http://schemas.microsoft.com/office/drawing/2014/main" val="10004"/>
                  </a:ext>
                </a:extLst>
              </a:tr>
              <a:tr h="459336">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(الأبواق ٥-٧ هي الويلات)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5"/>
                  </a:ext>
                </a:extLst>
              </a:tr>
              <a:tr h="539688">
                <a:tc>
                  <a:txBody>
                    <a:bodyPr/>
                    <a:lstStyle/>
                    <a:p>
                      <a:pPr algn="ctr">
                        <a:defRPr sz="1800"/>
                      </a:pPr>
                      <a:r>
                        <a:rPr sz="2000" b="1">
                          <a:solidFill>
                            <a:srgbClr val="FFFF66"/>
                          </a:solidFill>
                        </a:rPr>
                        <a:t>٥</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طمانة: الشهداء</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ويل ١: الجراد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مملكة الوحش المظلمة</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6"/>
                  </a:ext>
                </a:extLst>
              </a:tr>
              <a:tr h="568260">
                <a:tc>
                  <a:txBody>
                    <a:bodyPr/>
                    <a:lstStyle/>
                    <a:p>
                      <a:pPr algn="ctr">
                        <a:defRPr sz="1800"/>
                      </a:pPr>
                      <a:r>
                        <a:rPr sz="2000" b="1">
                          <a:solidFill>
                            <a:srgbClr val="FFFF66"/>
                          </a:solidFill>
                        </a:rPr>
                        <a:t>٦</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الغضب: زلزال، علامات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000013"/>
                          </a:solidFill>
                        </a:rPr>
                        <a:t>ويل ٢: الفرات الإعداد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tc>
                  <a:txBody>
                    <a:bodyPr/>
                    <a:lstStyle/>
                    <a:p>
                      <a:pPr algn="ctr">
                        <a:defRPr sz="1800"/>
                      </a:pPr>
                      <a:r>
                        <a:rPr b="1">
                          <a:solidFill>
                            <a:srgbClr val="000013"/>
                          </a:solidFill>
                        </a:rPr>
                        <a:t>جفاف نهر الفرات</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extLst>
                  <a:ext uri="{0D108BD9-81ED-4DB2-BD59-A6C34878D82A}">
                    <a16:rowId xmlns:a16="http://schemas.microsoft.com/office/drawing/2014/main" val="10007"/>
                  </a:ext>
                </a:extLst>
              </a:tr>
              <a:tr h="461911">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rtl="1">
                        <a:defRPr sz="1800" b="1">
                          <a:solidFill>
                            <a:srgbClr val="FFFF66"/>
                          </a:solidFill>
                        </a:defRPr>
                      </a:pPr>
                      <a:r>
                        <a:t>(١٤٤.٠٠٠ مختومين)</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بوق  ٧ = غموض</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8"/>
                  </a:ext>
                </a:extLst>
              </a:tr>
              <a:tr h="539688">
                <a:tc>
                  <a:txBody>
                    <a:bodyPr/>
                    <a:lstStyle/>
                    <a:p>
                      <a:pPr algn="ctr">
                        <a:defRPr sz="1800"/>
                      </a:pPr>
                      <a:r>
                        <a:rPr sz="2000" b="1">
                          <a:solidFill>
                            <a:srgbClr val="FFFF66"/>
                          </a:solidFill>
                        </a:rPr>
                        <a:t>٧</a:t>
                      </a:r>
                    </a:p>
                  </a:txBody>
                  <a:tcPr marL="46790" marR="46790" marT="46790" marB="46790" anchor="ctr" horzOverflow="overflow">
                    <a:lnL w="28575">
                      <a:solidFill>
                        <a:srgbClr val="FFFF66"/>
                      </a:solidFill>
                    </a:lnL>
                    <a:lnR w="12700">
                      <a:solidFill>
                        <a:srgbClr val="FFFF66"/>
                      </a:solidFill>
                    </a:lnR>
                    <a:lnT w="12700">
                      <a:solidFill>
                        <a:srgbClr val="FFFF66"/>
                      </a:solidFill>
                    </a:lnT>
                    <a:lnB w="28575">
                      <a:solidFill>
                        <a:srgbClr val="FFFF66"/>
                      </a:solidFill>
                    </a:lnB>
                    <a:solidFill>
                      <a:srgbClr val="000013"/>
                    </a:solidFill>
                  </a:tcPr>
                </a:tc>
                <a:tc>
                  <a:txBody>
                    <a:bodyPr/>
                    <a:lstStyle/>
                    <a:p>
                      <a:pPr algn="ctr">
                        <a:defRPr sz="1800"/>
                      </a:pPr>
                      <a:r>
                        <a:rPr b="1">
                          <a:solidFill>
                            <a:srgbClr val="FFFF66"/>
                          </a:solidFill>
                        </a:rPr>
                        <a:t>١/٢ ساعة صمت</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ويل ٣: النصر وشيك</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زلزال وبرد</a:t>
                      </a:r>
                    </a:p>
                  </a:txBody>
                  <a:tcPr marL="46790" marR="46790" marT="46790" marB="46790" anchor="ctr" horzOverflow="overflow">
                    <a:lnL w="12700">
                      <a:solidFill>
                        <a:srgbClr val="FFFF66"/>
                      </a:solidFill>
                    </a:lnL>
                    <a:lnR w="28575">
                      <a:solidFill>
                        <a:srgbClr val="FFFF66"/>
                      </a:solidFill>
                    </a:lnR>
                    <a:lnT w="12700">
                      <a:solidFill>
                        <a:srgbClr val="FFFF66"/>
                      </a:solidFill>
                    </a:lnT>
                    <a:lnB w="28575">
                      <a:solidFill>
                        <a:srgbClr val="FFFF66"/>
                      </a:solidFill>
                    </a:lnB>
                    <a:noFill/>
                  </a:tcPr>
                </a:tc>
                <a:extLst>
                  <a:ext uri="{0D108BD9-81ED-4DB2-BD59-A6C34878D82A}">
                    <a16:rowId xmlns:a16="http://schemas.microsoft.com/office/drawing/2014/main" val="10009"/>
                  </a:ext>
                </a:extLst>
              </a:tr>
            </a:tbl>
          </a:graphicData>
        </a:graphic>
      </p:graphicFrame>
      <p:sp>
        <p:nvSpPr>
          <p:cNvPr id="2394" name="Text Box 60"/>
          <p:cNvSpPr txBox="1"/>
          <p:nvPr/>
        </p:nvSpPr>
        <p:spPr>
          <a:xfrm>
            <a:off x="8486459" y="-1"/>
            <a:ext cx="619758"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rgbClr val="FFFF66"/>
                </a:solidFill>
              </a:defRPr>
            </a:lvl1pPr>
          </a:lstStyle>
          <a:p>
            <a:r>
              <a:t>٣٣٧</a:t>
            </a:r>
          </a:p>
        </p:txBody>
      </p:sp>
      <p:sp>
        <p:nvSpPr>
          <p:cNvPr id="2395" name="Text Box 63"/>
          <p:cNvSpPr txBox="1"/>
          <p:nvPr/>
        </p:nvSpPr>
        <p:spPr>
          <a:xfrm rot="16200000">
            <a:off x="-50769" y="2067856"/>
            <a:ext cx="170275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rtl="1">
              <a:defRPr sz="5400" b="1" spc="140">
                <a:solidFill>
                  <a:srgbClr val="FFCCFF"/>
                </a:solidFill>
              </a:defRPr>
            </a:lvl1pPr>
          </a:lstStyle>
          <a:p>
            <a:r>
              <a:t>أحصنة</a:t>
            </a:r>
          </a:p>
        </p:txBody>
      </p:sp>
      <p:sp>
        <p:nvSpPr>
          <p:cNvPr id="2396" name="Text Box 64"/>
          <p:cNvSpPr txBox="1"/>
          <p:nvPr/>
        </p:nvSpPr>
        <p:spPr>
          <a:xfrm>
            <a:off x="43200" y="6551613"/>
            <a:ext cx="9057600" cy="26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defTabSz="914400" rtl="1">
              <a:spcBef>
                <a:spcPts val="700"/>
              </a:spcBef>
              <a:defRPr sz="1200">
                <a:solidFill>
                  <a:srgbClr val="FFFF66"/>
                </a:solidFill>
              </a:defRPr>
            </a:pPr>
            <a:r>
              <a:t>مقتبس من روبرت كروماكيi ، العهد الجديد مسح . واين هاوس ، التسلسل لزمني والخلفية الرسوم البيانية للعهد الجديد، ١٩</a:t>
            </a:r>
          </a:p>
        </p:txBody>
      </p:sp>
      <p:sp>
        <p:nvSpPr>
          <p:cNvPr id="2397" name="Text Box 67"/>
          <p:cNvSpPr txBox="1"/>
          <p:nvPr/>
        </p:nvSpPr>
        <p:spPr>
          <a:xfrm rot="16200000">
            <a:off x="2694610" y="4754118"/>
            <a:ext cx="150719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rtl="1">
              <a:defRPr sz="5400" b="1" spc="140">
                <a:solidFill>
                  <a:srgbClr val="FFCCFF"/>
                </a:solidFill>
              </a:defRPr>
            </a:lvl1pPr>
          </a:lstStyle>
          <a:p>
            <a:r>
              <a:t>ويلات</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 name="Picture 2" descr="Picture 2"/>
          <p:cNvPicPr>
            <a:picLocks noChangeAspect="1"/>
          </p:cNvPicPr>
          <p:nvPr/>
        </p:nvPicPr>
        <p:blipFill>
          <a:blip r:embed="rId2"/>
          <a:stretch>
            <a:fillRect/>
          </a:stretch>
        </p:blipFill>
        <p:spPr>
          <a:xfrm>
            <a:off x="-2" y="4352"/>
            <a:ext cx="9138199" cy="6853649"/>
          </a:xfrm>
          <a:prstGeom prst="rect">
            <a:avLst/>
          </a:prstGeom>
          <a:ln w="12700">
            <a:miter lim="400000"/>
          </a:ln>
        </p:spPr>
      </p:pic>
      <p:sp>
        <p:nvSpPr>
          <p:cNvPr id="3280" name="Rectangle 1026"/>
          <p:cNvSpPr txBox="1">
            <a:spLocks noGrp="1"/>
          </p:cNvSpPr>
          <p:nvPr>
            <p:ph type="title"/>
          </p:nvPr>
        </p:nvSpPr>
        <p:spPr>
          <a:xfrm>
            <a:off x="0" y="2818150"/>
            <a:ext cx="9144000" cy="3887444"/>
          </a:xfrm>
          <a:prstGeom prst="rect">
            <a:avLst/>
          </a:prstGeom>
        </p:spPr>
        <p:txBody>
          <a:bodyPr anchor="t"/>
          <a:lstStyle/>
          <a:p>
            <a:pPr rtl="1">
              <a:defRPr sz="3200" b="1"/>
            </a:pPr>
            <a:r>
              <a:t>رؤيا ١٨ : ٢ب-٣</a:t>
            </a:r>
            <a:br/>
            <a:r>
              <a:t>«سَقَطَتْ سَقَطَتْ بَابِلُ الْعَظِيمَةُ، وَصَارَتْ مَسْكَناً لِشَيَاطِينَ، وَمَحْرَساً لِكُلِّ رُوحٍ نَجِسٍ، وَمَحْرَساً لِكُلِّ طَائِرٍ نَجِسٍ وَمَمْقُوتٍ، ٣ لأَنَّهُ مِنْ خَمْرِ غَضَبِ زِنَاهَا قَدْ شَرِبَ جَمِيعُ الأُمَمِ، وَمُلُوكُ الأَرْضِ زَنُوا مَعَهَا، وَتُجَّارُ الأَرْضِ اسْتَغْنُوا مِنْ وَفْرَةِ نَعِيمِهَا».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80"/>
                                        </p:tgtEl>
                                        <p:attrNameLst>
                                          <p:attrName>style.visibility</p:attrName>
                                        </p:attrNameLst>
                                      </p:cBhvr>
                                      <p:to>
                                        <p:strVal val="visible"/>
                                      </p:to>
                                    </p:set>
                                    <p:animEffect transition="in" filter="blinds(horizontal)">
                                      <p:cBhvr>
                                        <p:cTn id="7" dur="500"/>
                                        <p:tgtEl>
                                          <p:spTgt spid="3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 grpId="0"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2"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283" name="Rectangle 1026"/>
          <p:cNvSpPr txBox="1">
            <a:spLocks noGrp="1"/>
          </p:cNvSpPr>
          <p:nvPr>
            <p:ph type="title"/>
          </p:nvPr>
        </p:nvSpPr>
        <p:spPr>
          <a:xfrm>
            <a:off x="-2" y="1880"/>
            <a:ext cx="7061201" cy="2471498"/>
          </a:xfrm>
          <a:prstGeom prst="rect">
            <a:avLst/>
          </a:prstGeom>
        </p:spPr>
        <p:txBody>
          <a:bodyPr/>
          <a:lstStyle/>
          <a:p>
            <a:pPr rtl="1">
              <a:defRPr b="1"/>
            </a:pPr>
            <a:r>
              <a:rPr b="0"/>
              <a:t>رؤيا ١٨ </a:t>
            </a:r>
            <a:r>
              <a:t>: </a:t>
            </a:r>
            <a:r>
              <a:rPr b="0"/>
              <a:t>٤ا</a:t>
            </a:r>
            <a:br>
              <a:rPr b="0"/>
            </a:br>
            <a:br>
              <a:rPr b="0"/>
            </a:br>
            <a:r>
              <a:rPr b="0"/>
              <a:t>اخْرُجُوا مِنْهَا يَا شَعْبِي</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5" name="Picture 3" descr="Picture 3"/>
          <p:cNvPicPr>
            <a:picLocks noChangeAspect="1"/>
          </p:cNvPicPr>
          <p:nvPr/>
        </p:nvPicPr>
        <p:blipFill>
          <a:blip r:embed="rId2"/>
          <a:stretch>
            <a:fillRect/>
          </a:stretch>
        </p:blipFill>
        <p:spPr>
          <a:xfrm>
            <a:off x="0" y="104772"/>
            <a:ext cx="9144000" cy="6471497"/>
          </a:xfrm>
          <a:prstGeom prst="rect">
            <a:avLst/>
          </a:prstGeom>
          <a:ln w="12700">
            <a:miter lim="400000"/>
          </a:ln>
        </p:spPr>
      </p:pic>
      <p:sp>
        <p:nvSpPr>
          <p:cNvPr id="3286" name="Rectangle 1026"/>
          <p:cNvSpPr txBox="1">
            <a:spLocks noGrp="1"/>
          </p:cNvSpPr>
          <p:nvPr>
            <p:ph type="title"/>
          </p:nvPr>
        </p:nvSpPr>
        <p:spPr>
          <a:xfrm>
            <a:off x="0" y="1"/>
            <a:ext cx="5586413" cy="5143500"/>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eaLnBrk="0" fontAlgn="base" hangingPunct="0">
              <a:spcBef>
                <a:spcPct val="0"/>
              </a:spcBef>
              <a:spcAft>
                <a:spcPct val="0"/>
              </a:spcAft>
            </a:pPr>
            <a:r>
              <a:rPr sz="3200" b="1" dirty="0" err="1">
                <a:solidFill>
                  <a:srgbClr val="FFFFFF"/>
                </a:solidFill>
                <a:effectLst>
                  <a:glow rad="165100">
                    <a:schemeClr val="tx1"/>
                  </a:glow>
                </a:effectLst>
                <a:latin typeface="Arial" charset="0"/>
                <a:ea typeface="ＭＳ Ｐゴシック" charset="0"/>
                <a:cs typeface="Arial"/>
              </a:rPr>
              <a:t>رؤيا</a:t>
            </a:r>
            <a:r>
              <a:rPr sz="3200" b="1" dirty="0">
                <a:solidFill>
                  <a:srgbClr val="FFFFFF"/>
                </a:solidFill>
                <a:effectLst>
                  <a:glow rad="165100">
                    <a:schemeClr val="tx1"/>
                  </a:glow>
                </a:effectLst>
                <a:latin typeface="Arial" charset="0"/>
                <a:ea typeface="ＭＳ Ｐゴシック" charset="0"/>
                <a:cs typeface="Arial"/>
              </a:rPr>
              <a:t> ١٨ : ٤-٧ا</a:t>
            </a:r>
            <a:br>
              <a:rPr sz="3200" b="1" dirty="0">
                <a:solidFill>
                  <a:srgbClr val="FFFFFF"/>
                </a:solidFill>
                <a:effectLst>
                  <a:glow rad="165100">
                    <a:schemeClr val="tx1"/>
                  </a:glow>
                </a:effectLst>
                <a:latin typeface="Arial" charset="0"/>
                <a:ea typeface="ＭＳ Ｐゴシック" charset="0"/>
                <a:cs typeface="Arial"/>
              </a:rPr>
            </a:br>
            <a:r>
              <a:rPr sz="3200" b="1" dirty="0">
                <a:solidFill>
                  <a:srgbClr val="FFFFFF"/>
                </a:solidFill>
                <a:effectLst>
                  <a:glow rad="165100">
                    <a:schemeClr val="tx1"/>
                  </a:glow>
                </a:effectLst>
                <a:latin typeface="Arial" charset="0"/>
                <a:ea typeface="ＭＳ Ｐゴシック" charset="0"/>
                <a:cs typeface="Arial"/>
              </a:rPr>
              <a:t>٤ </a:t>
            </a:r>
            <a:r>
              <a:rPr sz="3200" b="1" dirty="0" err="1">
                <a:solidFill>
                  <a:srgbClr val="FFFFFF"/>
                </a:solidFill>
                <a:effectLst>
                  <a:glow rad="165100">
                    <a:schemeClr val="tx1"/>
                  </a:glow>
                </a:effectLst>
                <a:latin typeface="Arial" charset="0"/>
                <a:ea typeface="ＭＳ Ｐゴシック" charset="0"/>
                <a:cs typeface="Arial"/>
              </a:rPr>
              <a:t>ثُمَّ</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سَمِعْتُ</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صَوْتاً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آخَرَ</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مِنَ</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السَّمَاءِ</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قَائِلاً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اخْرُجُوا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مِنْهَا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يَا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شَعْبِي</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لِئَلَّا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تَشْتَرِكُوا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فِي</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خَطَايَاهَا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وَلِئَلَّا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تَأْخُذُوا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مِنْ</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ضَرَبَاتِهَا</a:t>
            </a:r>
            <a:r>
              <a:rPr sz="3200" b="1" dirty="0">
                <a:solidFill>
                  <a:srgbClr val="FFFFFF"/>
                </a:solidFill>
                <a:effectLst>
                  <a:glow rad="165100">
                    <a:schemeClr val="tx1"/>
                  </a:glow>
                </a:effectLst>
                <a:latin typeface="Arial" charset="0"/>
                <a:ea typeface="ＭＳ Ｐゴシック" charset="0"/>
                <a:cs typeface="Arial"/>
              </a:rPr>
              <a:t>. ٥ </a:t>
            </a:r>
            <a:r>
              <a:rPr sz="3200" b="1" dirty="0" err="1">
                <a:solidFill>
                  <a:srgbClr val="FFFFFF"/>
                </a:solidFill>
                <a:effectLst>
                  <a:glow rad="165100">
                    <a:schemeClr val="tx1"/>
                  </a:glow>
                </a:effectLst>
                <a:latin typeface="Arial" charset="0"/>
                <a:ea typeface="ＭＳ Ｐゴシック" charset="0"/>
                <a:cs typeface="Arial"/>
              </a:rPr>
              <a:t>لأَنَّ</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خَطَايَاهَا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لَحِقَتِ</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السَّمَاءَ</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وَتَذَكَّرَ</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اللهُ</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آثَامَهَا</a:t>
            </a:r>
            <a:r>
              <a:rPr sz="3200" b="1" dirty="0">
                <a:solidFill>
                  <a:srgbClr val="FFFFFF"/>
                </a:solidFill>
                <a:effectLst>
                  <a:glow rad="165100">
                    <a:schemeClr val="tx1"/>
                  </a:glow>
                </a:effectLst>
                <a:latin typeface="Arial" charset="0"/>
                <a:ea typeface="ＭＳ Ｐゴシック" charset="0"/>
                <a:cs typeface="Arial"/>
              </a:rPr>
              <a:t>. ٦ </a:t>
            </a:r>
            <a:r>
              <a:rPr sz="3200" b="1" dirty="0" err="1">
                <a:solidFill>
                  <a:srgbClr val="FFFFFF"/>
                </a:solidFill>
                <a:effectLst>
                  <a:glow rad="165100">
                    <a:schemeClr val="tx1"/>
                  </a:glow>
                </a:effectLst>
                <a:latin typeface="Arial" charset="0"/>
                <a:ea typeface="ＭＳ Ｐゴシック" charset="0"/>
                <a:cs typeface="Arial"/>
              </a:rPr>
              <a:t>جَازُوهَا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كَمَا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هِيَ</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أَيْضاً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جَازَتْكُمْ</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وَضَاعِفُوا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لَهَا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ضِعْفاً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نَظِيرَ</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أَعْمَالِهَا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فِي</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الْكَأْسِ</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الَّتِي</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مَزَجَتْ</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فِيهَا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امْزُجُوا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لَهَا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ضِعْفاً</a:t>
            </a:r>
            <a:r>
              <a:rPr sz="3200" b="1" dirty="0">
                <a:solidFill>
                  <a:srgbClr val="FFFFFF"/>
                </a:solidFill>
                <a:effectLst>
                  <a:glow rad="165100">
                    <a:schemeClr val="tx1"/>
                  </a:glow>
                </a:effectLst>
                <a:latin typeface="Arial" charset="0"/>
                <a:ea typeface="ＭＳ Ｐゴシック" charset="0"/>
                <a:cs typeface="Arial"/>
              </a:rPr>
              <a:t>. ٧ </a:t>
            </a:r>
            <a:r>
              <a:rPr sz="3200" b="1" dirty="0" err="1">
                <a:solidFill>
                  <a:srgbClr val="FFFFFF"/>
                </a:solidFill>
                <a:effectLst>
                  <a:glow rad="165100">
                    <a:schemeClr val="tx1"/>
                  </a:glow>
                </a:effectLst>
                <a:latin typeface="Arial" charset="0"/>
                <a:ea typeface="ＭＳ Ｐゴシック" charset="0"/>
                <a:cs typeface="Arial"/>
              </a:rPr>
              <a:t>بِقَدْرِ</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مَا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مَجَّدَتْ</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نَفْسَهَا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وَتَنَعَّمَتْ</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بِقَدْرِ</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ذَلِكَ</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أَعْطُوهَا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عَذَاباً</a:t>
            </a:r>
            <a:r>
              <a:rPr sz="3200" b="1" dirty="0">
                <a:solidFill>
                  <a:srgbClr val="FFFFFF"/>
                </a:solidFill>
                <a:effectLst>
                  <a:glow rad="165100">
                    <a:schemeClr val="tx1"/>
                  </a:glow>
                </a:effectLst>
                <a:latin typeface="Arial" charset="0"/>
                <a:ea typeface="ＭＳ Ｐゴシック" charset="0"/>
                <a:cs typeface="Arial"/>
              </a:rPr>
              <a:t> </a:t>
            </a:r>
            <a:r>
              <a:rPr sz="3200" b="1" dirty="0" err="1">
                <a:solidFill>
                  <a:srgbClr val="FFFFFF"/>
                </a:solidFill>
                <a:effectLst>
                  <a:glow rad="165100">
                    <a:schemeClr val="tx1"/>
                  </a:glow>
                </a:effectLst>
                <a:latin typeface="Arial" charset="0"/>
                <a:ea typeface="ＭＳ Ｐゴシック" charset="0"/>
                <a:cs typeface="Arial"/>
              </a:rPr>
              <a:t>وَحُزْناً</a:t>
            </a:r>
            <a:r>
              <a:rPr sz="3200" b="1" dirty="0">
                <a:solidFill>
                  <a:srgbClr val="FFFFFF"/>
                </a:solidFill>
                <a:effectLst>
                  <a:glow rad="165100">
                    <a:schemeClr val="tx1"/>
                  </a:glow>
                </a:effectLst>
                <a:latin typeface="Arial" charset="0"/>
                <a:ea typeface="ＭＳ Ｐゴシック" charset="0"/>
                <a:cs typeface="Aria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86"/>
                                        </p:tgtEl>
                                        <p:attrNameLst>
                                          <p:attrName>style.visibility</p:attrName>
                                        </p:attrNameLst>
                                      </p:cBhvr>
                                      <p:to>
                                        <p:strVal val="visible"/>
                                      </p:to>
                                    </p:set>
                                    <p:animEffect transition="in" filter="blinds(horizontal)">
                                      <p:cBhvr>
                                        <p:cTn id="7" dur="500"/>
                                        <p:tgtEl>
                                          <p:spTgt spid="3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6" grpId="0"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8" name="Picture 2" descr="Picture 2"/>
          <p:cNvPicPr>
            <a:picLocks noChangeAspect="1"/>
          </p:cNvPicPr>
          <p:nvPr/>
        </p:nvPicPr>
        <p:blipFill>
          <a:blip r:embed="rId2"/>
          <a:stretch>
            <a:fillRect/>
          </a:stretch>
        </p:blipFill>
        <p:spPr>
          <a:xfrm>
            <a:off x="0" y="-15051"/>
            <a:ext cx="9144000" cy="6873052"/>
          </a:xfrm>
          <a:prstGeom prst="rect">
            <a:avLst/>
          </a:prstGeom>
          <a:ln w="12700">
            <a:miter lim="400000"/>
          </a:ln>
        </p:spPr>
      </p:pic>
      <p:sp>
        <p:nvSpPr>
          <p:cNvPr id="3289" name="Rectangle 1026"/>
          <p:cNvSpPr txBox="1">
            <a:spLocks noGrp="1"/>
          </p:cNvSpPr>
          <p:nvPr>
            <p:ph type="title"/>
          </p:nvPr>
        </p:nvSpPr>
        <p:spPr>
          <a:xfrm>
            <a:off x="104930" y="4813722"/>
            <a:ext cx="5966087" cy="1811929"/>
          </a:xfrm>
          <a:prstGeom prst="rect">
            <a:avLst/>
          </a:prstGeom>
        </p:spPr>
        <p:txBody>
          <a:bodyPr>
            <a:normAutofit fontScale="90000"/>
          </a:bodyPr>
          <a:lstStyle/>
          <a:p>
            <a:pPr defTabSz="832104" rtl="1">
              <a:defRPr sz="4004" b="1"/>
            </a:pPr>
            <a:r>
              <a:rPr b="0"/>
              <a:t>رؤيا ١٨ </a:t>
            </a:r>
            <a:r>
              <a:t>: </a:t>
            </a:r>
            <a:r>
              <a:rPr b="0"/>
              <a:t>٤ا</a:t>
            </a:r>
            <a:br>
              <a:rPr b="0"/>
            </a:br>
            <a:br>
              <a:rPr b="0"/>
            </a:br>
            <a:r>
              <a:rPr b="0"/>
              <a:t>اخْرُجُوا مِنْهَا يَا شَعْبِي</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الأرض تنوح (18: 9- 24)</a:t>
            </a:r>
            <a:endParaRPr dirty="0"/>
          </a:p>
        </p:txBody>
      </p:sp>
      <p:sp>
        <p:nvSpPr>
          <p:cNvPr id="3292"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293" name="Text Box 37"/>
          <p:cNvSpPr txBox="1"/>
          <p:nvPr/>
        </p:nvSpPr>
        <p:spPr>
          <a:xfrm>
            <a:off x="8573700" y="4351"/>
            <a:ext cx="445332"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t>97</a:t>
            </a:r>
          </a:p>
        </p:txBody>
      </p:sp>
      <p:pic>
        <p:nvPicPr>
          <p:cNvPr id="3294" name="Picture 2" descr="Picture 2"/>
          <p:cNvPicPr>
            <a:picLocks noChangeAspect="1"/>
          </p:cNvPicPr>
          <p:nvPr/>
        </p:nvPicPr>
        <p:blipFill>
          <a:blip r:embed="rId2"/>
          <a:stretch>
            <a:fillRect/>
          </a:stretch>
        </p:blipFill>
        <p:spPr>
          <a:xfrm>
            <a:off x="0" y="755286"/>
            <a:ext cx="9144000" cy="6102714"/>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0800"/>
            <a:ext cx="9076267" cy="6807200"/>
          </a:xfrm>
          <a:prstGeom prst="rect">
            <a:avLst/>
          </a:prstGeom>
        </p:spPr>
      </p:pic>
      <p:sp>
        <p:nvSpPr>
          <p:cNvPr id="887810" name="Rectangle 1026"/>
          <p:cNvSpPr>
            <a:spLocks noGrp="1" noChangeArrowheads="1"/>
          </p:cNvSpPr>
          <p:nvPr>
            <p:ph type="ctrTitle"/>
          </p:nvPr>
        </p:nvSpPr>
        <p:spPr>
          <a:xfrm>
            <a:off x="0" y="50800"/>
            <a:ext cx="9144000" cy="6163733"/>
          </a:xfrm>
          <a:noFill/>
          <a:ln>
            <a:noFill/>
          </a:ln>
          <a:effectLst/>
        </p:spPr>
        <p:txBody>
          <a:bodyPr vert="horz" wrap="square" lIns="91440" tIns="45720" rIns="91440" bIns="45720" numCol="1" anchor="ctr" anchorCtr="0" compatLnSpc="1">
            <a:prstTxWarp prst="textNoShape">
              <a:avLst/>
            </a:prstTxWarp>
          </a:bodyPr>
          <a:lstStyle/>
          <a:p>
            <a:r>
              <a:rPr lang="ar-SA" b="1" dirty="0">
                <a:effectLst>
                  <a:glow rad="165100">
                    <a:schemeClr val="tx1"/>
                  </a:glow>
                </a:effectLst>
                <a:latin typeface="Arial" charset="0"/>
                <a:ea typeface="ＭＳ Ｐゴシック" charset="0"/>
              </a:rPr>
              <a:t>رؤيا ١٨ : ٩-١٠</a:t>
            </a:r>
            <a:br>
              <a:rPr lang="ar-SA" b="1" dirty="0">
                <a:effectLst>
                  <a:glow rad="165100">
                    <a:schemeClr val="tx1"/>
                  </a:glow>
                </a:effectLst>
                <a:latin typeface="Arial" charset="0"/>
                <a:ea typeface="ＭＳ Ｐゴシック" charset="0"/>
              </a:rPr>
            </a:br>
            <a:r>
              <a:rPr lang="ar-SA" b="1" dirty="0">
                <a:effectLst>
                  <a:glow rad="165100">
                    <a:schemeClr val="tx1"/>
                  </a:glow>
                </a:effectLst>
                <a:latin typeface="Arial" charset="0"/>
                <a:ea typeface="ＭＳ Ｐゴシック" charset="0"/>
              </a:rPr>
              <a:t>٩ «وَسَيَبْكِي وَيَنُوحُ عَلَيْهَا مُلُوكُ الأَرْضِ، الَّذِينَ زَنُوا وَتَنَعَّمُوا مَعَهَا، حِينَمَا يَنْظُرُونَ دُخَانَ حَرِيقِهَا، ١٠ وَاقِفِينَ مِنْ بَعِيدٍ لأَجْلِ خَوْفِ عَذَابِهَا قَائِلِينَ: وَيْلٌ وَيْلٌ! الْمَدِينَةُ الْعَظِيمَةُ بَابِلُ! الْمَدِينَةُ الْقَوِيَّةُ! لأَنَّهُ فِي سَاعَةٍ وَاحِدَةٍ جَاءَتْ دَيْنُونَتُكِ. </a:t>
            </a:r>
          </a:p>
        </p:txBody>
      </p:sp>
    </p:spTree>
    <p:extLst>
      <p:ext uri="{BB962C8B-B14F-4D97-AF65-F5344CB8AC3E}">
        <p14:creationId xmlns:p14="http://schemas.microsoft.com/office/powerpoint/2010/main" val="17207263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Picture 2" descr="Picture 2"/>
          <p:cNvPicPr>
            <a:picLocks noChangeAspect="1"/>
          </p:cNvPicPr>
          <p:nvPr/>
        </p:nvPicPr>
        <p:blipFill>
          <a:blip r:embed="rId2"/>
          <a:stretch>
            <a:fillRect/>
          </a:stretch>
        </p:blipFill>
        <p:spPr>
          <a:xfrm>
            <a:off x="1" y="-62055"/>
            <a:ext cx="9144001" cy="6920056"/>
          </a:xfrm>
          <a:prstGeom prst="rect">
            <a:avLst/>
          </a:prstGeom>
          <a:ln w="12700">
            <a:miter lim="400000"/>
          </a:ln>
        </p:spPr>
      </p:pic>
      <p:sp>
        <p:nvSpPr>
          <p:cNvPr id="3300" name="Rectangle 1026"/>
          <p:cNvSpPr txBox="1">
            <a:spLocks noGrp="1"/>
          </p:cNvSpPr>
          <p:nvPr>
            <p:ph type="title"/>
          </p:nvPr>
        </p:nvSpPr>
        <p:spPr>
          <a:xfrm>
            <a:off x="0" y="50801"/>
            <a:ext cx="9144000" cy="1107246"/>
          </a:xfrm>
          <a:prstGeom prst="rect">
            <a:avLst/>
          </a:prstGeom>
          <a:noFill/>
          <a:ln>
            <a:noFill/>
          </a:ln>
          <a:effectLst/>
        </p:spPr>
        <p:txBody>
          <a:bodyPr vert="horz" wrap="square" lIns="91440" tIns="45720" rIns="91440" bIns="45720" numCol="1" anchor="t" anchorCtr="0" compatLnSpc="1">
            <a:prstTxWarp prst="textNoShape">
              <a:avLst/>
            </a:prstTxWarp>
          </a:bodyPr>
          <a:lstStyle>
            <a:lvl1pPr marL="592137" indent="-592137" defTabSz="457200">
              <a:defRPr b="1"/>
            </a:lvl1pPr>
          </a:lstStyle>
          <a:p>
            <a:pPr marL="592138" indent="-592138" eaLnBrk="0" fontAlgn="base" hangingPunct="0">
              <a:spcBef>
                <a:spcPct val="0"/>
              </a:spcBef>
              <a:spcAft>
                <a:spcPct val="0"/>
              </a:spcAft>
            </a:pPr>
            <a:r>
              <a:rPr lang="ar-JO" kern="1200" dirty="0">
                <a:solidFill>
                  <a:srgbClr val="FFFFFF"/>
                </a:solidFill>
                <a:effectLst>
                  <a:glow rad="152400">
                    <a:schemeClr val="tx1"/>
                  </a:glow>
                </a:effectLst>
                <a:latin typeface="Arial"/>
                <a:ea typeface="ＭＳ Ｐゴシック" pitchFamily="-108" charset="-128"/>
                <a:cs typeface="Arial"/>
              </a:rPr>
              <a:t>وسينوح تجار الأرض (18: 11)</a:t>
            </a:r>
            <a:endParaRPr kern="1200" dirty="0">
              <a:solidFill>
                <a:srgbClr val="FFFFFF"/>
              </a:solidFill>
              <a:effectLst>
                <a:glow rad="152400">
                  <a:schemeClr val="tx1"/>
                </a:glow>
              </a:effectLst>
              <a:latin typeface="Arial"/>
              <a:ea typeface="ＭＳ Ｐゴシック" pitchFamily="-108" charset="-128"/>
              <a:cs typeface="Arial"/>
            </a:endParaRPr>
          </a:p>
        </p:txBody>
      </p:sp>
      <p:grpSp>
        <p:nvGrpSpPr>
          <p:cNvPr id="3303" name="Rectangle 1026"/>
          <p:cNvGrpSpPr/>
          <p:nvPr/>
        </p:nvGrpSpPr>
        <p:grpSpPr>
          <a:xfrm>
            <a:off x="-2" y="5590995"/>
            <a:ext cx="9180516" cy="850020"/>
            <a:chOff x="-1" y="0"/>
            <a:chExt cx="9180514" cy="850018"/>
          </a:xfrm>
        </p:grpSpPr>
        <p:sp>
          <p:nvSpPr>
            <p:cNvPr id="3301" name="Rectangle"/>
            <p:cNvSpPr/>
            <p:nvPr/>
          </p:nvSpPr>
          <p:spPr>
            <a:xfrm>
              <a:off x="-1" y="0"/>
              <a:ext cx="9180514" cy="850018"/>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algn="ctr">
                <a:defRPr sz="3600" b="1">
                  <a:solidFill>
                    <a:schemeClr val="accent3">
                      <a:lumOff val="44000"/>
                    </a:schemeClr>
                  </a:solidFill>
                  <a:effectLst>
                    <a:outerShdw blurRad="38100" dist="38100" dir="2700000" rotWithShape="0">
                      <a:srgbClr val="000000">
                        <a:alpha val="43137"/>
                      </a:srgbClr>
                    </a:outerShdw>
                  </a:effectLst>
                </a:defRPr>
              </a:pPr>
              <a:endParaRPr/>
            </a:p>
          </p:txBody>
        </p:sp>
        <p:sp>
          <p:nvSpPr>
            <p:cNvPr id="3302" name="&quot;Too bad, too bad,&quot; say the merchants"/>
            <p:cNvSpPr txBox="1"/>
            <p:nvPr/>
          </p:nvSpPr>
          <p:spPr>
            <a:xfrm>
              <a:off x="45719" y="101845"/>
              <a:ext cx="9089074" cy="646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rPr lang="ar-JO" dirty="0"/>
                <a:t>"قَائِلِينَ: وَيْلٌ! وَيْلٌ!"</a:t>
              </a:r>
              <a:endParaRPr dirty="0"/>
            </a:p>
          </p:txBody>
        </p:sp>
      </p:gr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بابل ستدمّر</a:t>
            </a:r>
            <a:b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 ساعة واحدة بالنار</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6</a:t>
            </a:r>
          </a:p>
        </p:txBody>
      </p:sp>
      <p:sp>
        <p:nvSpPr>
          <p:cNvPr id="7" name="Rectangle 1026">
            <a:extLst>
              <a:ext uri="{FF2B5EF4-FFF2-40B4-BE49-F238E27FC236}">
                <a16:creationId xmlns:a16="http://schemas.microsoft.com/office/drawing/2014/main" id="{FDA033C9-4B05-8B4F-82AB-0D5C79606247}"/>
              </a:ext>
            </a:extLst>
          </p:cNvPr>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لأَنَّهُ فِي سَاعَةٍ وَاحِدَةٍ خَرِبَ غِنىً مِثْلُ هَذَا.</a:t>
            </a:r>
          </a:p>
        </p:txBody>
      </p:sp>
    </p:spTree>
    <p:extLst>
      <p:ext uri="{BB962C8B-B14F-4D97-AF65-F5344CB8AC3E}">
        <p14:creationId xmlns:p14="http://schemas.microsoft.com/office/powerpoint/2010/main" val="28328268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ar-JO" sz="5400" b="1" dirty="0"/>
              <a:t>دُمرَت بابل بسرعة</a:t>
            </a:r>
            <a:endParaRPr lang="en-US" sz="54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6</a:t>
            </a:r>
          </a:p>
        </p:txBody>
      </p:sp>
      <p:sp>
        <p:nvSpPr>
          <p:cNvPr id="6" name="Rectangle 1026"/>
          <p:cNvSpPr txBox="1">
            <a:spLocks noChangeArrowheads="1"/>
          </p:cNvSpPr>
          <p:nvPr/>
        </p:nvSpPr>
        <p:spPr bwMode="auto">
          <a:xfrm>
            <a:off x="4800600" y="1329148"/>
            <a:ext cx="4379913" cy="552885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رؤيا ١٨ : ٢١</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وَرَفَعَ مَلاَكٌ وَاحِدٌ قَوِيٌّ حَجَراً كَرَحىً عَظِيمَةً، وَرَمَاهُ فِي الْبَحْرِ قَائِلاً: «هَكَذَا بِدَفْعٍ سَتُرْمَى بَابِلُ الْمَدِينَةُ الْعَظِيمَةُ، وَلَنْ تُوجَدَ فِي مَا بَعْدُ. </a:t>
            </a:r>
          </a:p>
        </p:txBody>
      </p:sp>
    </p:spTree>
    <p:extLst>
      <p:ext uri="{BB962C8B-B14F-4D97-AF65-F5344CB8AC3E}">
        <p14:creationId xmlns:p14="http://schemas.microsoft.com/office/powerpoint/2010/main" val="32257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0" name="Picture 2" descr="Picture 2"/>
          <p:cNvPicPr>
            <a:picLocks noChangeAspect="1"/>
          </p:cNvPicPr>
          <p:nvPr/>
        </p:nvPicPr>
        <p:blipFill>
          <a:blip r:embed="rId2"/>
          <a:stretch>
            <a:fillRect/>
          </a:stretch>
        </p:blipFill>
        <p:spPr>
          <a:xfrm>
            <a:off x="0" y="518970"/>
            <a:ext cx="9155784" cy="6858001"/>
          </a:xfrm>
          <a:prstGeom prst="rect">
            <a:avLst/>
          </a:prstGeom>
          <a:ln w="12700">
            <a:miter lim="400000"/>
          </a:ln>
        </p:spPr>
      </p:pic>
      <p:sp>
        <p:nvSpPr>
          <p:cNvPr id="332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lgn="l">
              <a:defRPr b="1">
                <a:effectLst>
                  <a:outerShdw blurRad="38100" dist="38100" dir="2700000" rotWithShape="0">
                    <a:srgbClr val="000000">
                      <a:alpha val="43137"/>
                    </a:srgbClr>
                  </a:outerShdw>
                </a:effectLst>
              </a:defRPr>
            </a:lvl1pPr>
          </a:lstStyle>
          <a:p>
            <a:pPr algn="ctr" rtl="1"/>
            <a:r>
              <a:rPr lang="ar-JO" dirty="0"/>
              <a:t>وستغرق الزانية</a:t>
            </a:r>
            <a:r>
              <a:rPr lang="zh-CN" altLang="en-US" dirty="0"/>
              <a:t>。。。</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1"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2402" name="Rectangle 2"/>
          <p:cNvSpPr txBox="1">
            <a:spLocks noGrp="1"/>
          </p:cNvSpPr>
          <p:nvPr>
            <p:ph type="title"/>
          </p:nvPr>
        </p:nvSpPr>
        <p:spPr>
          <a:xfrm>
            <a:off x="0" y="1196751"/>
            <a:ext cx="9144000" cy="1152129"/>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t>جامات</a:t>
            </a:r>
            <a:br/>
            <a:r>
              <a:t>(رؤيا  ١٥-١٦)</a:t>
            </a:r>
          </a:p>
        </p:txBody>
      </p:sp>
      <p:sp>
        <p:nvSpPr>
          <p:cNvPr id="2403" name="Rectangle 2"/>
          <p:cNvSpPr txBox="1"/>
          <p:nvPr/>
        </p:nvSpPr>
        <p:spPr>
          <a:xfrm>
            <a:off x="9206" y="6442296"/>
            <a:ext cx="2824800"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100" b="1">
                <a:solidFill>
                  <a:srgbClr val="FF0000"/>
                </a:solidFill>
                <a:effectLst>
                  <a:outerShdw blurRad="38100" dist="38100" dir="2700000" rotWithShape="0">
                    <a:srgbClr val="000000">
                      <a:alpha val="43137"/>
                    </a:srgbClr>
                  </a:outerShdw>
                </a:effectLst>
              </a:defRPr>
            </a:lvl1pPr>
          </a:lstStyle>
          <a:p>
            <a:r>
              <a:t>Used with permission</a:t>
            </a:r>
          </a:p>
        </p:txBody>
      </p:sp>
      <p:sp>
        <p:nvSpPr>
          <p:cNvPr id="2404"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104</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3" name="Picture 2" descr="Picture 2"/>
          <p:cNvPicPr>
            <a:picLocks noChangeAspect="1"/>
          </p:cNvPicPr>
          <p:nvPr/>
        </p:nvPicPr>
        <p:blipFill>
          <a:blip r:embed="rId2"/>
          <a:stretch>
            <a:fillRect/>
          </a:stretch>
        </p:blipFill>
        <p:spPr>
          <a:xfrm>
            <a:off x="-2" y="3031066"/>
            <a:ext cx="9165833" cy="3826934"/>
          </a:xfrm>
          <a:prstGeom prst="rect">
            <a:avLst/>
          </a:prstGeom>
          <a:ln w="12700">
            <a:miter lim="400000"/>
          </a:ln>
        </p:spPr>
      </p:pic>
      <p:sp>
        <p:nvSpPr>
          <p:cNvPr id="3324" name="Rectangle 1026"/>
          <p:cNvSpPr txBox="1">
            <a:spLocks noGrp="1"/>
          </p:cNvSpPr>
          <p:nvPr>
            <p:ph type="title"/>
          </p:nvPr>
        </p:nvSpPr>
        <p:spPr>
          <a:xfrm>
            <a:off x="-2" y="-1"/>
            <a:ext cx="9144001" cy="3031069"/>
          </a:xfrm>
          <a:prstGeom prst="rect">
            <a:avLst/>
          </a:prstGeom>
        </p:spPr>
        <p:txBody>
          <a:bodyPr/>
          <a:lstStyle/>
          <a:p>
            <a:pPr rtl="1">
              <a:defRPr sz="4000" b="1"/>
            </a:pPr>
            <a:r>
              <a:t>رؤيا ١٨ : ٢٣</a:t>
            </a:r>
            <a:br/>
            <a:r>
              <a:t>وَنُورُ سِرَاجٍ لَنْ يُضِيءَ فِيكِ فِي مَا بَعْدُ. وَصَوْتُ عَرِيسٍ وَعَرُوسٍ لَنْ يُسْمَعَ فِيكِ فِي مَا بَعْدُ. لأَنَّ تُجَّارَكِ كَانُوا عُظَمَاءَ الأَرْضِ. إِذْ بِسِحْرِكِ ضَلَّتْ جَمِيعُ الأُمَمِ. </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6" name="Picture 2" descr="Picture 2"/>
          <p:cNvPicPr>
            <a:picLocks noChangeAspect="1"/>
          </p:cNvPicPr>
          <p:nvPr/>
        </p:nvPicPr>
        <p:blipFill>
          <a:blip r:embed="rId2"/>
          <a:stretch>
            <a:fillRect/>
          </a:stretch>
        </p:blipFill>
        <p:spPr>
          <a:xfrm>
            <a:off x="1" y="0"/>
            <a:ext cx="9144001" cy="6858000"/>
          </a:xfrm>
          <a:prstGeom prst="rect">
            <a:avLst/>
          </a:prstGeom>
          <a:ln w="12700">
            <a:miter lim="400000"/>
          </a:ln>
        </p:spPr>
      </p:pic>
      <p:sp>
        <p:nvSpPr>
          <p:cNvPr id="3327" name="Rectangle 1026"/>
          <p:cNvSpPr txBox="1">
            <a:spLocks noGrp="1"/>
          </p:cNvSpPr>
          <p:nvPr>
            <p:ph type="title"/>
          </p:nvPr>
        </p:nvSpPr>
        <p:spPr>
          <a:xfrm>
            <a:off x="84666" y="50800"/>
            <a:ext cx="3166535" cy="6807200"/>
          </a:xfrm>
          <a:prstGeom prst="rect">
            <a:avLst/>
          </a:prstGeom>
        </p:spPr>
        <p:txBody>
          <a:bodyPr/>
          <a:lstStyle/>
          <a:p>
            <a:pPr rtl="1">
              <a:defRPr sz="4000" b="1"/>
            </a:pPr>
            <a:r>
              <a:t>رؤيا ١٨ : ٢٤</a:t>
            </a:r>
            <a:br/>
            <a:br/>
            <a:r>
              <a:t>وَفِيهَا وُجِدَ دَمُ أَنْبِيَاءَ وَقِدِّيسِينَ، وَجَمِيعُ مَنْ قُتِلَ عَلَى الأَرْضِ. </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9" name="Rectangle 1026"/>
          <p:cNvSpPr txBox="1">
            <a:spLocks noGrp="1"/>
          </p:cNvSpPr>
          <p:nvPr>
            <p:ph type="title"/>
          </p:nvPr>
        </p:nvSpPr>
        <p:spPr>
          <a:xfrm>
            <a:off x="-1" y="-4763"/>
            <a:ext cx="9180515" cy="1113332"/>
          </a:xfrm>
          <a:prstGeom prst="rect">
            <a:avLst/>
          </a:prstGeom>
          <a:effectLst>
            <a:outerShdw blurRad="63500" dist="35921" dir="2700000" rotWithShape="0">
              <a:srgbClr val="000000">
                <a:alpha val="74998"/>
              </a:srgbClr>
            </a:outerShdw>
          </a:effectLst>
        </p:spPr>
        <p:txBody>
          <a:bodyPr/>
          <a:lstStyle/>
          <a:p>
            <a:pPr rtl="1">
              <a:defRPr sz="6000" b="1">
                <a:effectLst>
                  <a:outerShdw blurRad="38100" dist="38100" dir="2700000" rotWithShape="0">
                    <a:srgbClr val="000000">
                      <a:alpha val="43137"/>
                    </a:srgbClr>
                  </a:outerShdw>
                </a:effectLst>
              </a:defRPr>
            </a:pPr>
            <a:r>
              <a:rPr b="0"/>
              <a:t>هَلِّلُويَا</a:t>
            </a:r>
            <a:r>
              <a:t>!</a:t>
            </a:r>
          </a:p>
        </p:txBody>
      </p:sp>
      <p:sp>
        <p:nvSpPr>
          <p:cNvPr id="3330"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331" name="Text Box 37"/>
          <p:cNvSpPr txBox="1"/>
          <p:nvPr/>
        </p:nvSpPr>
        <p:spPr>
          <a:xfrm>
            <a:off x="8488942"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t>414</a:t>
            </a:r>
          </a:p>
        </p:txBody>
      </p:sp>
      <p:pic>
        <p:nvPicPr>
          <p:cNvPr id="3332" name="Picture 1" descr="Picture 1"/>
          <p:cNvPicPr>
            <a:picLocks noChangeAspect="1"/>
          </p:cNvPicPr>
          <p:nvPr/>
        </p:nvPicPr>
        <p:blipFill>
          <a:blip r:embed="rId3"/>
          <a:stretch>
            <a:fillRect/>
          </a:stretch>
        </p:blipFill>
        <p:spPr>
          <a:xfrm>
            <a:off x="0" y="2806700"/>
            <a:ext cx="5397500" cy="4051300"/>
          </a:xfrm>
          <a:prstGeom prst="rect">
            <a:avLst/>
          </a:prstGeom>
          <a:ln w="12700">
            <a:miter lim="400000"/>
          </a:ln>
        </p:spPr>
      </p:pic>
      <p:sp>
        <p:nvSpPr>
          <p:cNvPr id="3333" name="Rectangle 1026"/>
          <p:cNvSpPr txBox="1"/>
          <p:nvPr/>
        </p:nvSpPr>
        <p:spPr>
          <a:xfrm>
            <a:off x="449481" y="1133923"/>
            <a:ext cx="8685312" cy="43436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rtl="1">
              <a:defRPr sz="3600" b="1">
                <a:solidFill>
                  <a:schemeClr val="accent3">
                    <a:lumOff val="44000"/>
                  </a:schemeClr>
                </a:solidFill>
                <a:effectLst>
                  <a:outerShdw blurRad="38100" dist="38100" dir="2700000" rotWithShape="0">
                    <a:srgbClr val="000000">
                      <a:alpha val="43137"/>
                    </a:srgbClr>
                  </a:outerShdw>
                </a:effectLst>
              </a:defRPr>
            </a:pPr>
            <a:r>
              <a:rPr b="0"/>
              <a:t>رؤيا ١٩ </a:t>
            </a:r>
            <a:r>
              <a:t>: </a:t>
            </a:r>
            <a:r>
              <a:rPr b="0"/>
              <a:t>١</a:t>
            </a:r>
            <a:r>
              <a:t>-</a:t>
            </a:r>
            <a:r>
              <a:rPr b="0"/>
              <a:t>٢</a:t>
            </a:r>
            <a:endParaRPr sz="4400"/>
          </a:p>
          <a:p>
            <a:pPr algn="ctr" defTabSz="914400">
              <a:defRPr sz="3600" b="1">
                <a:solidFill>
                  <a:schemeClr val="accent3">
                    <a:lumOff val="44000"/>
                  </a:schemeClr>
                </a:solidFill>
                <a:effectLst>
                  <a:outerShdw blurRad="38100" dist="38100" dir="2700000" rotWithShape="0">
                    <a:srgbClr val="000000">
                      <a:alpha val="43137"/>
                    </a:srgbClr>
                  </a:outerShdw>
                </a:effectLst>
              </a:defRPr>
            </a:pPr>
            <a:endParaRPr sz="4400"/>
          </a:p>
          <a:p>
            <a:pPr algn="ctr" defTabSz="914400" rtl="1">
              <a:defRPr sz="3600" b="1">
                <a:solidFill>
                  <a:schemeClr val="accent3">
                    <a:lumOff val="44000"/>
                  </a:schemeClr>
                </a:solidFill>
                <a:effectLst>
                  <a:outerShdw blurRad="38100" dist="38100" dir="2700000" rotWithShape="0">
                    <a:srgbClr val="000000">
                      <a:alpha val="43137"/>
                    </a:srgbClr>
                  </a:outerShdw>
                </a:effectLst>
              </a:defRPr>
            </a:pPr>
            <a:r>
              <a:rPr b="0"/>
              <a:t>وَبَعْدَ هَذَا سَمِعْتُ صَوْتاً عَظِيماً مِنْ</a:t>
            </a:r>
            <a:br>
              <a:rPr b="0"/>
            </a:br>
            <a:r>
              <a:rPr b="0"/>
              <a:t> جَمْعٍ كَثِيرٍ فِي السَّمَاءِ قَائِلاً</a:t>
            </a:r>
            <a:r>
              <a:t>:</a:t>
            </a:r>
            <a:br/>
            <a:r>
              <a:t> «</a:t>
            </a:r>
            <a:r>
              <a:rPr b="0"/>
              <a:t>هَلِّلُويَا</a:t>
            </a:r>
            <a:r>
              <a:t>! </a:t>
            </a:r>
            <a:r>
              <a:rPr b="0"/>
              <a:t>الْخَلاَصُ وَالْمَجْدُ وَالْكَرَامَةُ وَالْقُدْرَةُ لِلرَّبِّ إِلَهِنَا،</a:t>
            </a:r>
            <a:br>
              <a:rPr b="0"/>
            </a:br>
            <a:r>
              <a:rPr b="0"/>
              <a:t> ٢ لأَنَّ أَحْكَامَهُ حَقٌّ وَعَادِلَةٌ،</a:t>
            </a:r>
            <a:br>
              <a:rPr b="0"/>
            </a:br>
            <a:r>
              <a:rPr b="0"/>
              <a:t> إِذْ قَدْ دَانَ الزَّانِيَةَ الْعَظِيمَةَ الَّتِي</a:t>
            </a:r>
            <a:br>
              <a:rPr b="0"/>
            </a:br>
            <a:r>
              <a:rPr b="0"/>
              <a:t> أَفْسَدَتِ الأَرْضَ بِزِنَاهَا، وَانْتَقَمَ لِدَمِ عَبِيدِهِ مِنْ يَدِهَا</a:t>
            </a:r>
            <a:r>
              <a:t>». </a:t>
            </a:r>
          </a:p>
        </p:txBody>
      </p:sp>
      <p:pic>
        <p:nvPicPr>
          <p:cNvPr id="3334" name="Picture 2" descr="Picture 2"/>
          <p:cNvPicPr>
            <a:picLocks noChangeAspect="1"/>
          </p:cNvPicPr>
          <p:nvPr/>
        </p:nvPicPr>
        <p:blipFill>
          <a:blip r:embed="rId4"/>
          <a:stretch>
            <a:fillRect/>
          </a:stretch>
        </p:blipFill>
        <p:spPr>
          <a:xfrm>
            <a:off x="71438" y="2466487"/>
            <a:ext cx="2128168" cy="839278"/>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 name="Picture 2" descr="Picture 2"/>
          <p:cNvPicPr>
            <a:picLocks noChangeAspect="1"/>
          </p:cNvPicPr>
          <p:nvPr/>
        </p:nvPicPr>
        <p:blipFill>
          <a:blip r:embed="rId2"/>
          <a:stretch>
            <a:fillRect/>
          </a:stretch>
        </p:blipFill>
        <p:spPr>
          <a:xfrm>
            <a:off x="-306959" y="-2"/>
            <a:ext cx="9450959" cy="5215468"/>
          </a:xfrm>
          <a:prstGeom prst="rect">
            <a:avLst/>
          </a:prstGeom>
          <a:ln w="12700">
            <a:miter lim="400000"/>
          </a:ln>
        </p:spPr>
      </p:pic>
      <p:sp>
        <p:nvSpPr>
          <p:cNvPr id="3339" name="Rectangle 1026"/>
          <p:cNvSpPr txBox="1">
            <a:spLocks noGrp="1"/>
          </p:cNvSpPr>
          <p:nvPr>
            <p:ph type="title"/>
          </p:nvPr>
        </p:nvSpPr>
        <p:spPr>
          <a:xfrm>
            <a:off x="386819" y="2071591"/>
            <a:ext cx="7470248" cy="4075208"/>
          </a:xfrm>
          <a:prstGeom prst="rect">
            <a:avLst/>
          </a:prstGeom>
        </p:spPr>
        <p:txBody>
          <a:bodyPr/>
          <a:lstStyle/>
          <a:p>
            <a:pPr rtl="1">
              <a:defRPr sz="4000" b="1"/>
            </a:pPr>
            <a:r>
              <a:t>رؤيا ١٩ : ٣</a:t>
            </a:r>
            <a:br/>
            <a:br/>
            <a:r>
              <a:t>وَقَالُوا ثَانِيَةً:</a:t>
            </a:r>
            <a:br/>
            <a:r>
              <a:t> «هَلِّلُويَا! وَدُخَانُهَا يَصْعَدُ إِلَى أَبَدِ الآبِدِينَ». </a:t>
            </a:r>
          </a:p>
        </p:txBody>
      </p:sp>
      <p:sp>
        <p:nvSpPr>
          <p:cNvPr id="3340"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عرس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وعشاء</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الخروف</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415</a:t>
            </a:r>
          </a:p>
        </p:txBody>
      </p:sp>
    </p:spTree>
    <p:extLst>
      <p:ext uri="{BB962C8B-B14F-4D97-AF65-F5344CB8AC3E}">
        <p14:creationId xmlns:p14="http://schemas.microsoft.com/office/powerpoint/2010/main" val="21804679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6" name="Picture 3" descr="Picture 3"/>
          <p:cNvPicPr>
            <a:picLocks noChangeAspect="1"/>
          </p:cNvPicPr>
          <p:nvPr/>
        </p:nvPicPr>
        <p:blipFill>
          <a:blip r:embed="rId2"/>
          <a:stretch>
            <a:fillRect/>
          </a:stretch>
        </p:blipFill>
        <p:spPr>
          <a:xfrm>
            <a:off x="0" y="0"/>
            <a:ext cx="5486400" cy="6858000"/>
          </a:xfrm>
          <a:prstGeom prst="rect">
            <a:avLst/>
          </a:prstGeom>
          <a:ln w="12700">
            <a:miter lim="400000"/>
          </a:ln>
        </p:spPr>
      </p:pic>
      <p:sp>
        <p:nvSpPr>
          <p:cNvPr id="3347" name="Rectangle 3"/>
          <p:cNvSpPr txBox="1">
            <a:spLocks noGrp="1"/>
          </p:cNvSpPr>
          <p:nvPr>
            <p:ph type="title" idx="4294967295"/>
          </p:nvPr>
        </p:nvSpPr>
        <p:spPr>
          <a:xfrm>
            <a:off x="889000" y="571500"/>
            <a:ext cx="3124200" cy="1524000"/>
          </a:xfrm>
          <a:prstGeom prst="rect">
            <a:avLst/>
          </a:prstGeom>
          <a:solidFill>
            <a:srgbClr val="000000"/>
          </a:solidFill>
        </p:spPr>
        <p:txBody>
          <a:bodyPr>
            <a:normAutofit/>
          </a:bodyPr>
          <a:lstStyle/>
          <a:p>
            <a:pPr rtl="1">
              <a:defRPr sz="3600" b="1"/>
            </a:pPr>
            <a:r>
              <a:rPr b="0"/>
              <a:t>رؤيا ١٩ </a:t>
            </a:r>
            <a:r>
              <a:t>: </a:t>
            </a:r>
            <a:r>
              <a:rPr b="0"/>
              <a:t>٧</a:t>
            </a:r>
            <a:r>
              <a:t>-</a:t>
            </a:r>
            <a:r>
              <a:rPr b="0"/>
              <a:t>٩</a:t>
            </a:r>
          </a:p>
        </p:txBody>
      </p:sp>
      <p:sp>
        <p:nvSpPr>
          <p:cNvPr id="3348" name="Text Box 1028"/>
          <p:cNvSpPr txBox="1"/>
          <p:nvPr/>
        </p:nvSpPr>
        <p:spPr>
          <a:xfrm>
            <a:off x="4902200" y="583359"/>
            <a:ext cx="4241800" cy="571694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lvl="2" indent="93663" algn="ctr" defTabSz="914400">
              <a:defRPr sz="3200" b="1">
                <a:solidFill>
                  <a:schemeClr val="accent3">
                    <a:lumOff val="44000"/>
                  </a:schemeClr>
                </a:solidFill>
              </a:defRPr>
            </a:pPr>
            <a:endParaRPr/>
          </a:p>
          <a:p>
            <a:pPr lvl="2" indent="93663" algn="ctr" defTabSz="914400" rtl="1">
              <a:defRPr sz="3200" b="1">
                <a:solidFill>
                  <a:schemeClr val="accent3">
                    <a:lumOff val="44000"/>
                  </a:schemeClr>
                </a:solidFill>
              </a:defRPr>
            </a:pPr>
            <a:r>
              <a:t> « </a:t>
            </a:r>
            <a:r>
              <a:rPr b="0"/>
              <a:t>لِنَفْرَحْ وَنَتَهَلَّلْ وَنُعْطِهِ الْمَجْدَ، لأَنَّ عُرْسَ الْحَمَلِ قَدْ جَاءَ، وَامْرَأَتُهُ هَيَّأَتْ نَفْسَهَا</a:t>
            </a:r>
            <a:r>
              <a:t>.</a:t>
            </a:r>
            <a:br/>
            <a:r>
              <a:rPr b="0"/>
              <a:t> ٨ وَأُعْطِيَتْ أَنْ تَلْبَسَ بَزّاً نَقِيّاً بَهِيّاً، لأَنَّ الْبَزَّ هُوَ تَبَرُّرَاتُ الْقِدِّيسِينَ</a:t>
            </a:r>
            <a:r>
              <a:t>».</a:t>
            </a:r>
            <a:br/>
            <a:r>
              <a:rPr b="0"/>
              <a:t> ٩ وَقَالَ لِيَ</a:t>
            </a:r>
            <a:r>
              <a:t>:</a:t>
            </a:r>
            <a:br/>
            <a:r>
              <a:t> «</a:t>
            </a:r>
            <a:r>
              <a:rPr b="0"/>
              <a:t>اكْتُبْ</a:t>
            </a:r>
            <a:r>
              <a:t>: </a:t>
            </a:r>
            <a:r>
              <a:rPr b="0"/>
              <a:t>طُوبَى لِلْمَدْعُوِّينَ إِلَى عَشَاءِ عُرْسِ الْحَمَلِ</a:t>
            </a:r>
            <a:r>
              <a:t>».</a:t>
            </a:r>
            <a:br/>
            <a:r>
              <a:rPr b="0"/>
              <a:t> وَقَالَ</a:t>
            </a:r>
            <a:r>
              <a:t>:</a:t>
            </a:r>
            <a:br/>
            <a:r>
              <a:t> «</a:t>
            </a:r>
            <a:r>
              <a:rPr b="0"/>
              <a:t>هَذِهِ هِيَ أَقْوَالُ اللهِ الصَّادِقَةُ</a:t>
            </a:r>
            <a:r>
              <a:t>». </a:t>
            </a:r>
          </a:p>
        </p:txBody>
      </p:sp>
      <p:sp>
        <p:nvSpPr>
          <p:cNvPr id="3349" name="Text Box 37"/>
          <p:cNvSpPr txBox="1"/>
          <p:nvPr/>
        </p:nvSpPr>
        <p:spPr>
          <a:xfrm>
            <a:off x="8453992" y="-36175"/>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t>415</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3351" name="Line 1026"/>
          <p:cNvSpPr/>
          <p:nvPr/>
        </p:nvSpPr>
        <p:spPr>
          <a:xfrm>
            <a:off x="1447800" y="4114800"/>
            <a:ext cx="6705601" cy="0"/>
          </a:xfrm>
          <a:prstGeom prst="line">
            <a:avLst/>
          </a:prstGeom>
          <a:ln w="76200">
            <a:solidFill>
              <a:srgbClr val="FF0000"/>
            </a:solidFill>
            <a:tailEnd type="triangle"/>
          </a:ln>
        </p:spPr>
        <p:txBody>
          <a:bodyPr lIns="46799" tIns="46799" rIns="46799" bIns="46799"/>
          <a:lstStyle/>
          <a:p>
            <a:endParaRPr/>
          </a:p>
        </p:txBody>
      </p:sp>
      <p:sp>
        <p:nvSpPr>
          <p:cNvPr id="3352" name="Line 1027"/>
          <p:cNvSpPr/>
          <p:nvPr/>
        </p:nvSpPr>
        <p:spPr>
          <a:xfrm>
            <a:off x="4572000" y="2638425"/>
            <a:ext cx="0" cy="1371601"/>
          </a:xfrm>
          <a:prstGeom prst="line">
            <a:avLst/>
          </a:prstGeom>
          <a:ln w="38100">
            <a:solidFill>
              <a:srgbClr val="00CCFF"/>
            </a:solidFill>
            <a:tailEnd type="triangle"/>
          </a:ln>
        </p:spPr>
        <p:txBody>
          <a:bodyPr lIns="46799" tIns="46799" rIns="46799" bIns="46799"/>
          <a:lstStyle/>
          <a:p>
            <a:endParaRPr/>
          </a:p>
        </p:txBody>
      </p:sp>
      <p:sp>
        <p:nvSpPr>
          <p:cNvPr id="3353" name="Text Box 1028"/>
          <p:cNvSpPr txBox="1"/>
          <p:nvPr/>
        </p:nvSpPr>
        <p:spPr>
          <a:xfrm rot="16200000">
            <a:off x="-654812" y="3751120"/>
            <a:ext cx="3117851" cy="647984"/>
          </a:xfrm>
          <a:prstGeom prst="rect">
            <a:avLst/>
          </a:prstGeom>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chemeClr val="accent3">
                    <a:lumOff val="44000"/>
                  </a:schemeClr>
                </a:solidFill>
              </a:defRPr>
            </a:lvl1pPr>
          </a:lstStyle>
          <a:p>
            <a:r>
              <a:t>عصر الكنيسة</a:t>
            </a:r>
          </a:p>
        </p:txBody>
      </p:sp>
      <p:sp>
        <p:nvSpPr>
          <p:cNvPr id="3354" name="Text Box 1029"/>
          <p:cNvSpPr txBox="1"/>
          <p:nvPr/>
        </p:nvSpPr>
        <p:spPr>
          <a:xfrm>
            <a:off x="3474719" y="1295400"/>
            <a:ext cx="1965962" cy="1143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rgbClr val="00CCFF"/>
                </a:solidFill>
              </a:defRPr>
            </a:lvl1pPr>
          </a:lstStyle>
          <a:p>
            <a:r>
              <a:t>المجيء الثاني</a:t>
            </a:r>
          </a:p>
        </p:txBody>
      </p:sp>
      <p:sp>
        <p:nvSpPr>
          <p:cNvPr id="3355" name="Text Box 1030"/>
          <p:cNvSpPr txBox="1"/>
          <p:nvPr/>
        </p:nvSpPr>
        <p:spPr>
          <a:xfrm>
            <a:off x="1341119" y="1905000"/>
            <a:ext cx="2118362"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rgbClr val="00CCFF"/>
                </a:solidFill>
              </a:defRPr>
            </a:lvl1pPr>
          </a:lstStyle>
          <a:p>
            <a:r>
              <a:t>الإختطاف</a:t>
            </a:r>
          </a:p>
        </p:txBody>
      </p:sp>
      <p:sp>
        <p:nvSpPr>
          <p:cNvPr id="3356" name="Text Box 1031"/>
          <p:cNvSpPr txBox="1"/>
          <p:nvPr/>
        </p:nvSpPr>
        <p:spPr>
          <a:xfrm>
            <a:off x="1493519" y="3276600"/>
            <a:ext cx="3031174"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chemeClr val="accent3">
                    <a:lumOff val="44000"/>
                  </a:schemeClr>
                </a:solidFill>
              </a:defRPr>
            </a:lvl1pPr>
          </a:lstStyle>
          <a:p>
            <a:r>
              <a:t>الضيقة</a:t>
            </a:r>
          </a:p>
        </p:txBody>
      </p:sp>
      <p:sp>
        <p:nvSpPr>
          <p:cNvPr id="3357" name="Text Box 1032"/>
          <p:cNvSpPr txBox="1"/>
          <p:nvPr/>
        </p:nvSpPr>
        <p:spPr>
          <a:xfrm>
            <a:off x="1950719" y="4267200"/>
            <a:ext cx="2270762"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rgbClr val="FFFF00"/>
                </a:solidFill>
              </a:defRPr>
            </a:lvl1pPr>
          </a:lstStyle>
          <a:p>
            <a:r>
              <a:t>7 سنوات</a:t>
            </a:r>
          </a:p>
        </p:txBody>
      </p:sp>
      <p:sp>
        <p:nvSpPr>
          <p:cNvPr id="3358" name="Text Box 1033"/>
          <p:cNvSpPr txBox="1"/>
          <p:nvPr/>
        </p:nvSpPr>
        <p:spPr>
          <a:xfrm>
            <a:off x="4616132" y="3276600"/>
            <a:ext cx="3355707"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chemeClr val="accent3">
                    <a:lumOff val="44000"/>
                  </a:schemeClr>
                </a:solidFill>
              </a:defRPr>
            </a:lvl1pPr>
          </a:lstStyle>
          <a:p>
            <a:r>
              <a:t>الألفية</a:t>
            </a:r>
          </a:p>
        </p:txBody>
      </p:sp>
      <p:sp>
        <p:nvSpPr>
          <p:cNvPr id="3359" name="Text Box 1034"/>
          <p:cNvSpPr txBox="1"/>
          <p:nvPr/>
        </p:nvSpPr>
        <p:spPr>
          <a:xfrm>
            <a:off x="4998719" y="4267200"/>
            <a:ext cx="2651762"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rgbClr val="FFFF00"/>
                </a:solidFill>
              </a:defRPr>
            </a:lvl1pPr>
          </a:lstStyle>
          <a:p>
            <a:r>
              <a:t>1000 سنة</a:t>
            </a:r>
          </a:p>
        </p:txBody>
      </p:sp>
      <p:sp>
        <p:nvSpPr>
          <p:cNvPr id="3360" name="Text Box 1036"/>
          <p:cNvSpPr txBox="1"/>
          <p:nvPr/>
        </p:nvSpPr>
        <p:spPr>
          <a:xfrm rot="5400000">
            <a:off x="5930551" y="3931301"/>
            <a:ext cx="4859973"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rgbClr val="FFCC00"/>
                </a:solidFill>
              </a:defRPr>
            </a:lvl1pPr>
          </a:lstStyle>
          <a:p>
            <a:r>
              <a:t>المملكة الأبدية</a:t>
            </a:r>
          </a:p>
        </p:txBody>
      </p:sp>
      <p:sp>
        <p:nvSpPr>
          <p:cNvPr id="3361" name="Text Box 1037"/>
          <p:cNvSpPr txBox="1"/>
          <p:nvPr/>
        </p:nvSpPr>
        <p:spPr>
          <a:xfrm rot="5381629">
            <a:off x="6685407" y="5143260"/>
            <a:ext cx="24231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spcBef>
                <a:spcPts val="2100"/>
              </a:spcBef>
              <a:defRPr sz="3600" b="1">
                <a:solidFill>
                  <a:srgbClr val="CCFFCC"/>
                </a:solidFill>
              </a:defRPr>
            </a:lvl1pPr>
          </a:lstStyle>
          <a:p>
            <a:r>
              <a:t>الدينونة</a:t>
            </a:r>
          </a:p>
        </p:txBody>
      </p:sp>
      <p:sp>
        <p:nvSpPr>
          <p:cNvPr id="3362" name="Line 1038"/>
          <p:cNvSpPr/>
          <p:nvPr/>
        </p:nvSpPr>
        <p:spPr>
          <a:xfrm flipH="1">
            <a:off x="1449387" y="2514600"/>
            <a:ext cx="1" cy="762001"/>
          </a:xfrm>
          <a:prstGeom prst="line">
            <a:avLst/>
          </a:prstGeom>
          <a:ln w="38100">
            <a:solidFill>
              <a:srgbClr val="00CCFF"/>
            </a:solidFill>
            <a:tailEnd type="triangle"/>
          </a:ln>
        </p:spPr>
        <p:txBody>
          <a:bodyPr lIns="46799" tIns="46799" rIns="46799" bIns="46799"/>
          <a:lstStyle/>
          <a:p>
            <a:endParaRPr/>
          </a:p>
        </p:txBody>
      </p:sp>
      <p:sp>
        <p:nvSpPr>
          <p:cNvPr id="3363" name="Line 1039"/>
          <p:cNvSpPr/>
          <p:nvPr/>
        </p:nvSpPr>
        <p:spPr>
          <a:xfrm flipV="1">
            <a:off x="1447800" y="3295649"/>
            <a:ext cx="0" cy="762001"/>
          </a:xfrm>
          <a:prstGeom prst="line">
            <a:avLst/>
          </a:prstGeom>
          <a:ln w="38100">
            <a:solidFill>
              <a:srgbClr val="00CCFF"/>
            </a:solidFill>
            <a:tailEnd type="triangle"/>
          </a:ln>
        </p:spPr>
        <p:txBody>
          <a:bodyPr lIns="46799" tIns="46799" rIns="46799" bIns="46799"/>
          <a:lstStyle/>
          <a:p>
            <a:endParaRPr/>
          </a:p>
        </p:txBody>
      </p:sp>
      <p:sp>
        <p:nvSpPr>
          <p:cNvPr id="3364" name="Rectangle 1040"/>
          <p:cNvSpPr txBox="1">
            <a:spLocks noGrp="1"/>
          </p:cNvSpPr>
          <p:nvPr>
            <p:ph type="title" idx="4294967295"/>
          </p:nvPr>
        </p:nvSpPr>
        <p:spPr>
          <a:xfrm>
            <a:off x="685800" y="533399"/>
            <a:ext cx="7772400" cy="707888"/>
          </a:xfrm>
          <a:prstGeom prst="rect">
            <a:avLst/>
          </a:prstGeom>
          <a:solidFill>
            <a:srgbClr val="000000"/>
          </a:solidFill>
        </p:spPr>
        <p:txBody>
          <a:bodyPr anchor="t">
            <a:normAutofit/>
          </a:bodyPr>
          <a:lstStyle>
            <a:lvl1pPr rtl="1">
              <a:spcBef>
                <a:spcPts val="2400"/>
              </a:spcBef>
              <a:defRPr sz="4000" b="1"/>
            </a:lvl1pPr>
          </a:lstStyle>
          <a:p>
            <a:r>
              <a:t>اختطاف ما قبل الضيقة</a:t>
            </a:r>
          </a:p>
        </p:txBody>
      </p:sp>
      <p:sp>
        <p:nvSpPr>
          <p:cNvPr id="3365" name="Text Box 1041"/>
          <p:cNvSpPr txBox="1"/>
          <p:nvPr/>
        </p:nvSpPr>
        <p:spPr>
          <a:xfrm>
            <a:off x="8434143" y="76199"/>
            <a:ext cx="612687" cy="792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2400" b="1">
                <a:solidFill>
                  <a:schemeClr val="accent3">
                    <a:lumOff val="44000"/>
                  </a:schemeClr>
                </a:solidFill>
              </a:defRPr>
            </a:pPr>
            <a:r>
              <a:t>209</a:t>
            </a:r>
            <a:br/>
            <a:r>
              <a:t>361</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3000"/>
                                  </p:stCondLst>
                                  <p:iterate>
                                    <p:tmAbs val="0"/>
                                  </p:iterate>
                                  <p:childTnLst>
                                    <p:set>
                                      <p:cBhvr>
                                        <p:cTn id="6" fill="hold"/>
                                        <p:tgtEl>
                                          <p:spTgt spid="3355"/>
                                        </p:tgtEl>
                                        <p:attrNameLst>
                                          <p:attrName>style.visibility</p:attrName>
                                        </p:attrNameLst>
                                      </p:cBhvr>
                                      <p:to>
                                        <p:strVal val="visible"/>
                                      </p:to>
                                    </p:set>
                                    <p:animEffect transition="in" filter="box(out)">
                                      <p:cBhvr>
                                        <p:cTn id="7" dur="500"/>
                                        <p:tgtEl>
                                          <p:spTgt spid="3355"/>
                                        </p:tgtEl>
                                      </p:cBhvr>
                                    </p:animEffect>
                                  </p:childTnLst>
                                </p:cTn>
                              </p:par>
                            </p:childTnLst>
                          </p:cTn>
                        </p:par>
                        <p:par>
                          <p:cTn id="8" fill="hold">
                            <p:stCondLst>
                              <p:cond delay="3500"/>
                            </p:stCondLst>
                            <p:childTnLst>
                              <p:par>
                                <p:cTn id="9" presetID="2" presetClass="entr" presetSubtype="1" fill="hold" grpId="0" nodeType="afterEffect">
                                  <p:stCondLst>
                                    <p:cond delay="1000"/>
                                  </p:stCondLst>
                                  <p:iterate>
                                    <p:tmAbs val="0"/>
                                  </p:iterate>
                                  <p:childTnLst>
                                    <p:set>
                                      <p:cBhvr>
                                        <p:cTn id="10" fill="hold"/>
                                        <p:tgtEl>
                                          <p:spTgt spid="3362"/>
                                        </p:tgtEl>
                                        <p:attrNameLst>
                                          <p:attrName>style.visibility</p:attrName>
                                        </p:attrNameLst>
                                      </p:cBhvr>
                                      <p:to>
                                        <p:strVal val="visible"/>
                                      </p:to>
                                    </p:set>
                                    <p:anim calcmode="lin" valueType="num">
                                      <p:cBhvr>
                                        <p:cTn id="11" dur="500" fill="hold"/>
                                        <p:tgtEl>
                                          <p:spTgt spid="3362"/>
                                        </p:tgtEl>
                                        <p:attrNameLst>
                                          <p:attrName>ppt_x</p:attrName>
                                        </p:attrNameLst>
                                      </p:cBhvr>
                                      <p:tavLst>
                                        <p:tav tm="0">
                                          <p:val>
                                            <p:strVal val="#ppt_x"/>
                                          </p:val>
                                        </p:tav>
                                        <p:tav tm="100000">
                                          <p:val>
                                            <p:strVal val="#ppt_x"/>
                                          </p:val>
                                        </p:tav>
                                      </p:tavLst>
                                    </p:anim>
                                    <p:anim calcmode="lin" valueType="num">
                                      <p:cBhvr>
                                        <p:cTn id="12" dur="500" fill="hold"/>
                                        <p:tgtEl>
                                          <p:spTgt spid="3362"/>
                                        </p:tgtEl>
                                        <p:attrNameLst>
                                          <p:attrName>ppt_y</p:attrName>
                                        </p:attrNameLst>
                                      </p:cBhvr>
                                      <p:tavLst>
                                        <p:tav tm="0">
                                          <p:val>
                                            <p:strVal val="0-#ppt_h/2"/>
                                          </p:val>
                                        </p:tav>
                                        <p:tav tm="100000">
                                          <p:val>
                                            <p:strVal val="#ppt_y"/>
                                          </p:val>
                                        </p:tav>
                                      </p:tavLst>
                                    </p:anim>
                                  </p:childTnLst>
                                </p:cTn>
                              </p:par>
                            </p:childTnLst>
                          </p:cTn>
                        </p:par>
                        <p:par>
                          <p:cTn id="13" fill="hold">
                            <p:stCondLst>
                              <p:cond delay="5000"/>
                            </p:stCondLst>
                            <p:childTnLst>
                              <p:par>
                                <p:cTn id="14" presetID="2" presetClass="entr" presetSubtype="4" fill="hold" grpId="0" nodeType="afterEffect">
                                  <p:stCondLst>
                                    <p:cond delay="0"/>
                                  </p:stCondLst>
                                  <p:iterate>
                                    <p:tmAbs val="0"/>
                                  </p:iterate>
                                  <p:childTnLst>
                                    <p:set>
                                      <p:cBhvr>
                                        <p:cTn id="15" fill="hold"/>
                                        <p:tgtEl>
                                          <p:spTgt spid="3363"/>
                                        </p:tgtEl>
                                        <p:attrNameLst>
                                          <p:attrName>style.visibility</p:attrName>
                                        </p:attrNameLst>
                                      </p:cBhvr>
                                      <p:to>
                                        <p:strVal val="visible"/>
                                      </p:to>
                                    </p:set>
                                    <p:anim calcmode="lin" valueType="num">
                                      <p:cBhvr>
                                        <p:cTn id="16" dur="500" fill="hold"/>
                                        <p:tgtEl>
                                          <p:spTgt spid="3363"/>
                                        </p:tgtEl>
                                        <p:attrNameLst>
                                          <p:attrName>ppt_x</p:attrName>
                                        </p:attrNameLst>
                                      </p:cBhvr>
                                      <p:tavLst>
                                        <p:tav tm="0">
                                          <p:val>
                                            <p:strVal val="#ppt_x"/>
                                          </p:val>
                                        </p:tav>
                                        <p:tav tm="100000">
                                          <p:val>
                                            <p:strVal val="#ppt_x"/>
                                          </p:val>
                                        </p:tav>
                                      </p:tavLst>
                                    </p:anim>
                                    <p:anim calcmode="lin" valueType="num">
                                      <p:cBhvr>
                                        <p:cTn id="17" dur="500" fill="hold"/>
                                        <p:tgtEl>
                                          <p:spTgt spid="3363"/>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3" presetClass="entr" presetSubtype="16" fill="hold" grpId="0" nodeType="afterEffect">
                                  <p:stCondLst>
                                    <p:cond delay="1000"/>
                                  </p:stCondLst>
                                  <p:iterate>
                                    <p:tmAbs val="0"/>
                                  </p:iterate>
                                  <p:childTnLst>
                                    <p:set>
                                      <p:cBhvr>
                                        <p:cTn id="20" fill="hold"/>
                                        <p:tgtEl>
                                          <p:spTgt spid="3356"/>
                                        </p:tgtEl>
                                        <p:attrNameLst>
                                          <p:attrName>style.visibility</p:attrName>
                                        </p:attrNameLst>
                                      </p:cBhvr>
                                      <p:to>
                                        <p:strVal val="visible"/>
                                      </p:to>
                                    </p:set>
                                    <p:anim calcmode="lin" valueType="num">
                                      <p:cBhvr>
                                        <p:cTn id="21" dur="500" fill="hold"/>
                                        <p:tgtEl>
                                          <p:spTgt spid="3356"/>
                                        </p:tgtEl>
                                        <p:attrNameLst>
                                          <p:attrName>ppt_w</p:attrName>
                                        </p:attrNameLst>
                                      </p:cBhvr>
                                      <p:tavLst>
                                        <p:tav tm="0">
                                          <p:val>
                                            <p:fltVal val="0"/>
                                          </p:val>
                                        </p:tav>
                                        <p:tav tm="100000">
                                          <p:val>
                                            <p:strVal val="#ppt_w"/>
                                          </p:val>
                                        </p:tav>
                                      </p:tavLst>
                                    </p:anim>
                                    <p:anim calcmode="lin" valueType="num">
                                      <p:cBhvr>
                                        <p:cTn id="22" dur="500" fill="hold"/>
                                        <p:tgtEl>
                                          <p:spTgt spid="3356"/>
                                        </p:tgtEl>
                                        <p:attrNameLst>
                                          <p:attrName>ppt_h</p:attrName>
                                        </p:attrNameLst>
                                      </p:cBhvr>
                                      <p:tavLst>
                                        <p:tav tm="0">
                                          <p:val>
                                            <p:fltVal val="0"/>
                                          </p:val>
                                        </p:tav>
                                        <p:tav tm="100000">
                                          <p:val>
                                            <p:strVal val="#ppt_h"/>
                                          </p:val>
                                        </p:tav>
                                      </p:tavLst>
                                    </p:anim>
                                  </p:childTnLst>
                                </p:cTn>
                              </p:par>
                            </p:childTnLst>
                          </p:cTn>
                        </p:par>
                        <p:par>
                          <p:cTn id="23" fill="hold">
                            <p:stCondLst>
                              <p:cond delay="7000"/>
                            </p:stCondLst>
                            <p:childTnLst>
                              <p:par>
                                <p:cTn id="24" presetID="23" presetClass="entr" presetSubtype="16" fill="hold" grpId="0" nodeType="afterEffect">
                                  <p:stCondLst>
                                    <p:cond delay="0"/>
                                  </p:stCondLst>
                                  <p:iterate>
                                    <p:tmAbs val="0"/>
                                  </p:iterate>
                                  <p:childTnLst>
                                    <p:set>
                                      <p:cBhvr>
                                        <p:cTn id="25" fill="hold"/>
                                        <p:tgtEl>
                                          <p:spTgt spid="3357"/>
                                        </p:tgtEl>
                                        <p:attrNameLst>
                                          <p:attrName>style.visibility</p:attrName>
                                        </p:attrNameLst>
                                      </p:cBhvr>
                                      <p:to>
                                        <p:strVal val="visible"/>
                                      </p:to>
                                    </p:set>
                                    <p:anim calcmode="lin" valueType="num">
                                      <p:cBhvr>
                                        <p:cTn id="26" dur="500" fill="hold"/>
                                        <p:tgtEl>
                                          <p:spTgt spid="3357"/>
                                        </p:tgtEl>
                                        <p:attrNameLst>
                                          <p:attrName>ppt_w</p:attrName>
                                        </p:attrNameLst>
                                      </p:cBhvr>
                                      <p:tavLst>
                                        <p:tav tm="0">
                                          <p:val>
                                            <p:fltVal val="0"/>
                                          </p:val>
                                        </p:tav>
                                        <p:tav tm="100000">
                                          <p:val>
                                            <p:strVal val="#ppt_w"/>
                                          </p:val>
                                        </p:tav>
                                      </p:tavLst>
                                    </p:anim>
                                    <p:anim calcmode="lin" valueType="num">
                                      <p:cBhvr>
                                        <p:cTn id="27" dur="500" fill="hold"/>
                                        <p:tgtEl>
                                          <p:spTgt spid="3357"/>
                                        </p:tgtEl>
                                        <p:attrNameLst>
                                          <p:attrName>ppt_h</p:attrName>
                                        </p:attrNameLst>
                                      </p:cBhvr>
                                      <p:tavLst>
                                        <p:tav tm="0">
                                          <p:val>
                                            <p:fltVal val="0"/>
                                          </p:val>
                                        </p:tav>
                                        <p:tav tm="100000">
                                          <p:val>
                                            <p:strVal val="#ppt_h"/>
                                          </p:val>
                                        </p:tav>
                                      </p:tavLst>
                                    </p:anim>
                                  </p:childTnLst>
                                </p:cTn>
                              </p:par>
                            </p:childTnLst>
                          </p:cTn>
                        </p:par>
                        <p:par>
                          <p:cTn id="28" fill="hold">
                            <p:stCondLst>
                              <p:cond delay="7500"/>
                            </p:stCondLst>
                            <p:childTnLst>
                              <p:par>
                                <p:cTn id="29" presetID="2" presetClass="entr" presetSubtype="1" fill="hold" grpId="0" nodeType="afterEffect">
                                  <p:stCondLst>
                                    <p:cond delay="2000"/>
                                  </p:stCondLst>
                                  <p:iterate>
                                    <p:tmAbs val="0"/>
                                  </p:iterate>
                                  <p:childTnLst>
                                    <p:set>
                                      <p:cBhvr>
                                        <p:cTn id="30" fill="hold"/>
                                        <p:tgtEl>
                                          <p:spTgt spid="3354"/>
                                        </p:tgtEl>
                                        <p:attrNameLst>
                                          <p:attrName>style.visibility</p:attrName>
                                        </p:attrNameLst>
                                      </p:cBhvr>
                                      <p:to>
                                        <p:strVal val="visible"/>
                                      </p:to>
                                    </p:set>
                                    <p:anim calcmode="lin" valueType="num">
                                      <p:cBhvr>
                                        <p:cTn id="31" dur="500" fill="hold"/>
                                        <p:tgtEl>
                                          <p:spTgt spid="3354"/>
                                        </p:tgtEl>
                                        <p:attrNameLst>
                                          <p:attrName>ppt_x</p:attrName>
                                        </p:attrNameLst>
                                      </p:cBhvr>
                                      <p:tavLst>
                                        <p:tav tm="0">
                                          <p:val>
                                            <p:strVal val="#ppt_x"/>
                                          </p:val>
                                        </p:tav>
                                        <p:tav tm="100000">
                                          <p:val>
                                            <p:strVal val="#ppt_x"/>
                                          </p:val>
                                        </p:tav>
                                      </p:tavLst>
                                    </p:anim>
                                    <p:anim calcmode="lin" valueType="num">
                                      <p:cBhvr>
                                        <p:cTn id="32" dur="500" fill="hold"/>
                                        <p:tgtEl>
                                          <p:spTgt spid="3354"/>
                                        </p:tgtEl>
                                        <p:attrNameLst>
                                          <p:attrName>ppt_y</p:attrName>
                                        </p:attrNameLst>
                                      </p:cBhvr>
                                      <p:tavLst>
                                        <p:tav tm="0">
                                          <p:val>
                                            <p:strVal val="0-#ppt_h/2"/>
                                          </p:val>
                                        </p:tav>
                                        <p:tav tm="100000">
                                          <p:val>
                                            <p:strVal val="#ppt_y"/>
                                          </p:val>
                                        </p:tav>
                                      </p:tavLst>
                                    </p:anim>
                                  </p:childTnLst>
                                </p:cTn>
                              </p:par>
                            </p:childTnLst>
                          </p:cTn>
                        </p:par>
                        <p:par>
                          <p:cTn id="33" fill="hold">
                            <p:stCondLst>
                              <p:cond delay="10000"/>
                            </p:stCondLst>
                            <p:childTnLst>
                              <p:par>
                                <p:cTn id="34" presetID="2" presetClass="entr" presetSubtype="1" fill="hold" grpId="0" nodeType="afterEffect">
                                  <p:stCondLst>
                                    <p:cond delay="0"/>
                                  </p:stCondLst>
                                  <p:iterate>
                                    <p:tmAbs val="0"/>
                                  </p:iterate>
                                  <p:childTnLst>
                                    <p:set>
                                      <p:cBhvr>
                                        <p:cTn id="35" fill="hold"/>
                                        <p:tgtEl>
                                          <p:spTgt spid="3352"/>
                                        </p:tgtEl>
                                        <p:attrNameLst>
                                          <p:attrName>style.visibility</p:attrName>
                                        </p:attrNameLst>
                                      </p:cBhvr>
                                      <p:to>
                                        <p:strVal val="visible"/>
                                      </p:to>
                                    </p:set>
                                    <p:anim calcmode="lin" valueType="num">
                                      <p:cBhvr>
                                        <p:cTn id="36" dur="500" fill="hold"/>
                                        <p:tgtEl>
                                          <p:spTgt spid="3352"/>
                                        </p:tgtEl>
                                        <p:attrNameLst>
                                          <p:attrName>ppt_x</p:attrName>
                                        </p:attrNameLst>
                                      </p:cBhvr>
                                      <p:tavLst>
                                        <p:tav tm="0">
                                          <p:val>
                                            <p:strVal val="#ppt_x"/>
                                          </p:val>
                                        </p:tav>
                                        <p:tav tm="100000">
                                          <p:val>
                                            <p:strVal val="#ppt_x"/>
                                          </p:val>
                                        </p:tav>
                                      </p:tavLst>
                                    </p:anim>
                                    <p:anim calcmode="lin" valueType="num">
                                      <p:cBhvr>
                                        <p:cTn id="37" dur="500" fill="hold"/>
                                        <p:tgtEl>
                                          <p:spTgt spid="3352"/>
                                        </p:tgtEl>
                                        <p:attrNameLst>
                                          <p:attrName>ppt_y</p:attrName>
                                        </p:attrNameLst>
                                      </p:cBhvr>
                                      <p:tavLst>
                                        <p:tav tm="0">
                                          <p:val>
                                            <p:strVal val="0-#ppt_h/2"/>
                                          </p:val>
                                        </p:tav>
                                        <p:tav tm="100000">
                                          <p:val>
                                            <p:strVal val="#ppt_y"/>
                                          </p:val>
                                        </p:tav>
                                      </p:tavLst>
                                    </p:anim>
                                  </p:childTnLst>
                                </p:cTn>
                              </p:par>
                            </p:childTnLst>
                          </p:cTn>
                        </p:par>
                        <p:par>
                          <p:cTn id="38" fill="hold">
                            <p:stCondLst>
                              <p:cond delay="10500"/>
                            </p:stCondLst>
                            <p:childTnLst>
                              <p:par>
                                <p:cTn id="39" presetID="23" presetClass="entr" presetSubtype="16" fill="hold" grpId="0" nodeType="afterEffect">
                                  <p:stCondLst>
                                    <p:cond delay="1000"/>
                                  </p:stCondLst>
                                  <p:iterate>
                                    <p:tmAbs val="0"/>
                                  </p:iterate>
                                  <p:childTnLst>
                                    <p:set>
                                      <p:cBhvr>
                                        <p:cTn id="40" fill="hold"/>
                                        <p:tgtEl>
                                          <p:spTgt spid="3358"/>
                                        </p:tgtEl>
                                        <p:attrNameLst>
                                          <p:attrName>style.visibility</p:attrName>
                                        </p:attrNameLst>
                                      </p:cBhvr>
                                      <p:to>
                                        <p:strVal val="visible"/>
                                      </p:to>
                                    </p:set>
                                    <p:anim calcmode="lin" valueType="num">
                                      <p:cBhvr>
                                        <p:cTn id="41" dur="500" fill="hold"/>
                                        <p:tgtEl>
                                          <p:spTgt spid="3358"/>
                                        </p:tgtEl>
                                        <p:attrNameLst>
                                          <p:attrName>ppt_w</p:attrName>
                                        </p:attrNameLst>
                                      </p:cBhvr>
                                      <p:tavLst>
                                        <p:tav tm="0">
                                          <p:val>
                                            <p:fltVal val="0"/>
                                          </p:val>
                                        </p:tav>
                                        <p:tav tm="100000">
                                          <p:val>
                                            <p:strVal val="#ppt_w"/>
                                          </p:val>
                                        </p:tav>
                                      </p:tavLst>
                                    </p:anim>
                                    <p:anim calcmode="lin" valueType="num">
                                      <p:cBhvr>
                                        <p:cTn id="42" dur="500" fill="hold"/>
                                        <p:tgtEl>
                                          <p:spTgt spid="3358"/>
                                        </p:tgtEl>
                                        <p:attrNameLst>
                                          <p:attrName>ppt_h</p:attrName>
                                        </p:attrNameLst>
                                      </p:cBhvr>
                                      <p:tavLst>
                                        <p:tav tm="0">
                                          <p:val>
                                            <p:fltVal val="0"/>
                                          </p:val>
                                        </p:tav>
                                        <p:tav tm="100000">
                                          <p:val>
                                            <p:strVal val="#ppt_h"/>
                                          </p:val>
                                        </p:tav>
                                      </p:tavLst>
                                    </p:anim>
                                  </p:childTnLst>
                                </p:cTn>
                              </p:par>
                            </p:childTnLst>
                          </p:cTn>
                        </p:par>
                        <p:par>
                          <p:cTn id="43" fill="hold">
                            <p:stCondLst>
                              <p:cond delay="12000"/>
                            </p:stCondLst>
                            <p:childTnLst>
                              <p:par>
                                <p:cTn id="44" presetID="23" presetClass="entr" presetSubtype="16" fill="hold" grpId="0" nodeType="afterEffect">
                                  <p:stCondLst>
                                    <p:cond delay="0"/>
                                  </p:stCondLst>
                                  <p:iterate>
                                    <p:tmAbs val="0"/>
                                  </p:iterate>
                                  <p:childTnLst>
                                    <p:set>
                                      <p:cBhvr>
                                        <p:cTn id="45" fill="hold"/>
                                        <p:tgtEl>
                                          <p:spTgt spid="3359"/>
                                        </p:tgtEl>
                                        <p:attrNameLst>
                                          <p:attrName>style.visibility</p:attrName>
                                        </p:attrNameLst>
                                      </p:cBhvr>
                                      <p:to>
                                        <p:strVal val="visible"/>
                                      </p:to>
                                    </p:set>
                                    <p:anim calcmode="lin" valueType="num">
                                      <p:cBhvr>
                                        <p:cTn id="46" dur="500" fill="hold"/>
                                        <p:tgtEl>
                                          <p:spTgt spid="3359"/>
                                        </p:tgtEl>
                                        <p:attrNameLst>
                                          <p:attrName>ppt_w</p:attrName>
                                        </p:attrNameLst>
                                      </p:cBhvr>
                                      <p:tavLst>
                                        <p:tav tm="0">
                                          <p:val>
                                            <p:fltVal val="0"/>
                                          </p:val>
                                        </p:tav>
                                        <p:tav tm="100000">
                                          <p:val>
                                            <p:strVal val="#ppt_w"/>
                                          </p:val>
                                        </p:tav>
                                      </p:tavLst>
                                    </p:anim>
                                    <p:anim calcmode="lin" valueType="num">
                                      <p:cBhvr>
                                        <p:cTn id="47" dur="500" fill="hold"/>
                                        <p:tgtEl>
                                          <p:spTgt spid="3359"/>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 presetClass="entr" presetSubtype="4" fill="hold" grpId="0" nodeType="afterEffect">
                                  <p:stCondLst>
                                    <p:cond delay="1000"/>
                                  </p:stCondLst>
                                  <p:iterate>
                                    <p:tmAbs val="0"/>
                                  </p:iterate>
                                  <p:childTnLst>
                                    <p:set>
                                      <p:cBhvr>
                                        <p:cTn id="50" fill="hold"/>
                                        <p:tgtEl>
                                          <p:spTgt spid="3361"/>
                                        </p:tgtEl>
                                        <p:attrNameLst>
                                          <p:attrName>style.visibility</p:attrName>
                                        </p:attrNameLst>
                                      </p:cBhvr>
                                      <p:to>
                                        <p:strVal val="visible"/>
                                      </p:to>
                                    </p:set>
                                    <p:anim calcmode="lin" valueType="num">
                                      <p:cBhvr>
                                        <p:cTn id="51" dur="500" fill="hold"/>
                                        <p:tgtEl>
                                          <p:spTgt spid="3361"/>
                                        </p:tgtEl>
                                        <p:attrNameLst>
                                          <p:attrName>ppt_x</p:attrName>
                                        </p:attrNameLst>
                                      </p:cBhvr>
                                      <p:tavLst>
                                        <p:tav tm="0">
                                          <p:val>
                                            <p:strVal val="#ppt_x"/>
                                          </p:val>
                                        </p:tav>
                                        <p:tav tm="100000">
                                          <p:val>
                                            <p:strVal val="#ppt_x"/>
                                          </p:val>
                                        </p:tav>
                                      </p:tavLst>
                                    </p:anim>
                                    <p:anim calcmode="lin" valueType="num">
                                      <p:cBhvr>
                                        <p:cTn id="52" dur="500" fill="hold"/>
                                        <p:tgtEl>
                                          <p:spTgt spid="3361"/>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iterate>
                                    <p:tmAbs val="0"/>
                                  </p:iterate>
                                  <p:childTnLst>
                                    <p:set>
                                      <p:cBhvr>
                                        <p:cTn id="55" fill="hold"/>
                                        <p:tgtEl>
                                          <p:spTgt spid="3360"/>
                                        </p:tgtEl>
                                        <p:attrNameLst>
                                          <p:attrName>style.visibility</p:attrName>
                                        </p:attrNameLst>
                                      </p:cBhvr>
                                      <p:to>
                                        <p:strVal val="visible"/>
                                      </p:to>
                                    </p:set>
                                    <p:anim calcmode="lin" valueType="num">
                                      <p:cBhvr>
                                        <p:cTn id="56" dur="500" fill="hold"/>
                                        <p:tgtEl>
                                          <p:spTgt spid="3360"/>
                                        </p:tgtEl>
                                        <p:attrNameLst>
                                          <p:attrName>ppt_x</p:attrName>
                                        </p:attrNameLst>
                                      </p:cBhvr>
                                      <p:tavLst>
                                        <p:tav tm="0">
                                          <p:val>
                                            <p:strVal val="1+#ppt_w/2"/>
                                          </p:val>
                                        </p:tav>
                                        <p:tav tm="100000">
                                          <p:val>
                                            <p:strVal val="#ppt_x"/>
                                          </p:val>
                                        </p:tav>
                                      </p:tavLst>
                                    </p:anim>
                                    <p:anim calcmode="lin" valueType="num">
                                      <p:cBhvr>
                                        <p:cTn id="57" dur="500" fill="hold"/>
                                        <p:tgtEl>
                                          <p:spTgt spid="33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2" grpId="0" animBg="1" advAuto="0"/>
      <p:bldP spid="3354" grpId="0" animBg="1" advAuto="0"/>
      <p:bldP spid="3355" grpId="0" animBg="1" advAuto="0"/>
      <p:bldP spid="3356" grpId="0" animBg="1" advAuto="0"/>
      <p:bldP spid="3357" grpId="0" animBg="1" advAuto="0"/>
      <p:bldP spid="3358" grpId="0" animBg="1" advAuto="0"/>
      <p:bldP spid="3359" grpId="0" animBg="1" advAuto="0"/>
      <p:bldP spid="3360" grpId="0" animBg="1" advAuto="0"/>
      <p:bldP spid="3361" grpId="0" animBg="1" advAuto="0"/>
      <p:bldP spid="3362" grpId="0" animBg="1" advAuto="0"/>
      <p:bldP spid="3363" grpId="0"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eaLnBrk="1" hangingPunct="1">
              <a:defRPr/>
            </a:pPr>
            <a:r>
              <a:rPr lang="ar-JO" sz="3200" b="1" dirty="0">
                <a:latin typeface="Arial" charset="0"/>
                <a:ea typeface="ＭＳ Ｐゴシック" charset="0"/>
              </a:rPr>
              <a:t>التباينات بين العرس والعشاء (19: 7- 9)</a:t>
            </a:r>
            <a:endParaRPr lang="en-US" sz="4000" b="1" dirty="0">
              <a:latin typeface="Arial" charset="0"/>
              <a:ea typeface="ＭＳ Ｐゴシック" charset="0"/>
            </a:endParaRPr>
          </a:p>
        </p:txBody>
      </p:sp>
      <p:graphicFrame>
        <p:nvGraphicFramePr>
          <p:cNvPr id="2" name="Table 1"/>
          <p:cNvGraphicFramePr>
            <a:graphicFrameLocks noGrp="1"/>
          </p:cNvGraphicFramePr>
          <p:nvPr/>
        </p:nvGraphicFramePr>
        <p:xfrm>
          <a:off x="-36513" y="908050"/>
          <a:ext cx="9180512" cy="4846320"/>
        </p:xfrm>
        <a:graphic>
          <a:graphicData uri="http://schemas.openxmlformats.org/drawingml/2006/table">
            <a:tbl>
              <a:tblPr firstRow="1" bandRow="1">
                <a:tableStyleId>{5C22544A-7EE6-4342-B048-85BDC9FD1C3A}</a:tableStyleId>
              </a:tblPr>
              <a:tblGrid>
                <a:gridCol w="2493686">
                  <a:extLst>
                    <a:ext uri="{9D8B030D-6E8A-4147-A177-3AD203B41FA5}">
                      <a16:colId xmlns:a16="http://schemas.microsoft.com/office/drawing/2014/main" val="20000"/>
                    </a:ext>
                  </a:extLst>
                </a:gridCol>
                <a:gridCol w="2891821">
                  <a:extLst>
                    <a:ext uri="{9D8B030D-6E8A-4147-A177-3AD203B41FA5}">
                      <a16:colId xmlns:a16="http://schemas.microsoft.com/office/drawing/2014/main" val="20001"/>
                    </a:ext>
                  </a:extLst>
                </a:gridCol>
                <a:gridCol w="3795005">
                  <a:extLst>
                    <a:ext uri="{9D8B030D-6E8A-4147-A177-3AD203B41FA5}">
                      <a16:colId xmlns:a16="http://schemas.microsoft.com/office/drawing/2014/main" val="20002"/>
                    </a:ext>
                  </a:extLst>
                </a:gridCol>
              </a:tblGrid>
              <a:tr h="370840">
                <a:tc>
                  <a:txBody>
                    <a:bodyPr/>
                    <a:lstStyle/>
                    <a:p>
                      <a:pPr algn="r"/>
                      <a:r>
                        <a:rPr lang="ar-JO" sz="2400" b="1" dirty="0">
                          <a:latin typeface="Arial"/>
                          <a:cs typeface="Arial"/>
                        </a:rPr>
                        <a:t>الرمز</a:t>
                      </a:r>
                      <a:endParaRPr lang="en-US" sz="2400" b="1" dirty="0">
                        <a:latin typeface="Arial"/>
                        <a:cs typeface="Arial"/>
                      </a:endParaRPr>
                    </a:p>
                  </a:txBody>
                  <a:tcPr/>
                </a:tc>
                <a:tc>
                  <a:txBody>
                    <a:bodyPr/>
                    <a:lstStyle/>
                    <a:p>
                      <a:pPr algn="r"/>
                      <a:r>
                        <a:rPr lang="ar-JO" sz="2400" b="1" dirty="0">
                          <a:latin typeface="Arial"/>
                          <a:cs typeface="Arial"/>
                        </a:rPr>
                        <a:t>العرس</a:t>
                      </a:r>
                      <a:endParaRPr lang="en-US" sz="2400" b="1" dirty="0">
                        <a:latin typeface="Arial"/>
                        <a:cs typeface="Arial"/>
                      </a:endParaRPr>
                    </a:p>
                  </a:txBody>
                  <a:tcPr/>
                </a:tc>
                <a:tc>
                  <a:txBody>
                    <a:bodyPr/>
                    <a:lstStyle/>
                    <a:p>
                      <a:pPr algn="r"/>
                      <a:r>
                        <a:rPr lang="ar-JO" sz="2400" b="1" dirty="0">
                          <a:latin typeface="Arial"/>
                          <a:cs typeface="Arial"/>
                        </a:rPr>
                        <a:t>العشاء</a:t>
                      </a:r>
                      <a:endParaRPr lang="en-US" sz="2400" b="1" dirty="0">
                        <a:latin typeface="Arial"/>
                        <a:cs typeface="Arial"/>
                      </a:endParaRPr>
                    </a:p>
                  </a:txBody>
                  <a:tcPr/>
                </a:tc>
                <a:extLst>
                  <a:ext uri="{0D108BD9-81ED-4DB2-BD59-A6C34878D82A}">
                    <a16:rowId xmlns:a16="http://schemas.microsoft.com/office/drawing/2014/main" val="10000"/>
                  </a:ext>
                </a:extLst>
              </a:tr>
              <a:tr h="370840">
                <a:tc>
                  <a:txBody>
                    <a:bodyPr/>
                    <a:lstStyle/>
                    <a:p>
                      <a:pPr algn="r"/>
                      <a:r>
                        <a:rPr lang="ar-JO" sz="2400" b="1" dirty="0">
                          <a:latin typeface="Arial"/>
                          <a:cs typeface="Arial"/>
                        </a:rPr>
                        <a:t>العدد</a:t>
                      </a:r>
                      <a:endParaRPr lang="en-US" sz="2400" b="1" dirty="0">
                        <a:latin typeface="Arial"/>
                        <a:cs typeface="Arial"/>
                      </a:endParaRPr>
                    </a:p>
                  </a:txBody>
                  <a:tcPr/>
                </a:tc>
                <a:tc>
                  <a:txBody>
                    <a:bodyPr/>
                    <a:lstStyle/>
                    <a:p>
                      <a:pPr algn="r"/>
                      <a:r>
                        <a:rPr lang="en-US" sz="2400" b="1" dirty="0">
                          <a:latin typeface="Arial"/>
                          <a:cs typeface="Arial"/>
                        </a:rPr>
                        <a:t>7</a:t>
                      </a:r>
                    </a:p>
                  </a:txBody>
                  <a:tcPr/>
                </a:tc>
                <a:tc>
                  <a:txBody>
                    <a:bodyPr/>
                    <a:lstStyle/>
                    <a:p>
                      <a:pPr algn="r"/>
                      <a:r>
                        <a:rPr lang="en-US" sz="2400" b="1" dirty="0">
                          <a:latin typeface="Arial"/>
                          <a:cs typeface="Arial"/>
                        </a:rPr>
                        <a:t>9</a:t>
                      </a:r>
                    </a:p>
                  </a:txBody>
                  <a:tcPr/>
                </a:tc>
                <a:extLst>
                  <a:ext uri="{0D108BD9-81ED-4DB2-BD59-A6C34878D82A}">
                    <a16:rowId xmlns:a16="http://schemas.microsoft.com/office/drawing/2014/main" val="10001"/>
                  </a:ext>
                </a:extLst>
              </a:tr>
              <a:tr h="370840">
                <a:tc>
                  <a:txBody>
                    <a:bodyPr/>
                    <a:lstStyle/>
                    <a:p>
                      <a:pPr algn="r"/>
                      <a:r>
                        <a:rPr lang="ar-JO" sz="2400" b="1" dirty="0">
                          <a:latin typeface="Arial"/>
                          <a:cs typeface="Arial"/>
                        </a:rPr>
                        <a:t>الزمن</a:t>
                      </a:r>
                      <a:endParaRPr lang="en-US" sz="2400" b="1" dirty="0">
                        <a:latin typeface="Arial"/>
                        <a:cs typeface="Arial"/>
                      </a:endParaRPr>
                    </a:p>
                  </a:txBody>
                  <a:tcPr/>
                </a:tc>
                <a:tc>
                  <a:txBody>
                    <a:bodyPr/>
                    <a:lstStyle/>
                    <a:p>
                      <a:pPr algn="r"/>
                      <a:r>
                        <a:rPr lang="ar-JO" sz="2400" b="1" dirty="0">
                          <a:latin typeface="Arial"/>
                          <a:cs typeface="Arial"/>
                        </a:rPr>
                        <a:t>أورست (الماضي)</a:t>
                      </a:r>
                      <a:endParaRPr lang="en-US" sz="2400" b="1" dirty="0">
                        <a:latin typeface="Arial"/>
                        <a:cs typeface="Arial"/>
                      </a:endParaRPr>
                    </a:p>
                  </a:txBody>
                  <a:tcPr/>
                </a:tc>
                <a:tc>
                  <a:txBody>
                    <a:bodyPr/>
                    <a:lstStyle/>
                    <a:p>
                      <a:pPr algn="r"/>
                      <a:r>
                        <a:rPr lang="ar-JO" sz="2400" b="1" dirty="0">
                          <a:latin typeface="Arial"/>
                          <a:cs typeface="Arial"/>
                        </a:rPr>
                        <a:t>الحاضر</a:t>
                      </a:r>
                      <a:endParaRPr lang="en-US" sz="2400" b="1" dirty="0">
                        <a:latin typeface="Arial"/>
                        <a:cs typeface="Arial"/>
                      </a:endParaRPr>
                    </a:p>
                  </a:txBody>
                  <a:tcPr/>
                </a:tc>
                <a:extLst>
                  <a:ext uri="{0D108BD9-81ED-4DB2-BD59-A6C34878D82A}">
                    <a16:rowId xmlns:a16="http://schemas.microsoft.com/office/drawing/2014/main" val="10002"/>
                  </a:ext>
                </a:extLst>
              </a:tr>
              <a:tr h="370840">
                <a:tc>
                  <a:txBody>
                    <a:bodyPr/>
                    <a:lstStyle/>
                    <a:p>
                      <a:pPr algn="r"/>
                      <a:r>
                        <a:rPr lang="ar-JO" sz="2400" b="1" dirty="0">
                          <a:latin typeface="Arial"/>
                          <a:cs typeface="Arial"/>
                        </a:rPr>
                        <a:t>المشاركة</a:t>
                      </a:r>
                      <a:endParaRPr lang="en-US" sz="2400" b="1" dirty="0">
                        <a:latin typeface="Arial"/>
                        <a:cs typeface="Arial"/>
                      </a:endParaRPr>
                    </a:p>
                  </a:txBody>
                  <a:tcPr/>
                </a:tc>
                <a:tc>
                  <a:txBody>
                    <a:bodyPr/>
                    <a:lstStyle/>
                    <a:p>
                      <a:pPr algn="r"/>
                      <a:r>
                        <a:rPr lang="ar-JO" sz="2400" b="1" dirty="0">
                          <a:latin typeface="Arial"/>
                          <a:cs typeface="Arial"/>
                        </a:rPr>
                        <a:t>الكنيسة كالعروس</a:t>
                      </a:r>
                      <a:endParaRPr lang="en-US" sz="2400" b="1" dirty="0">
                        <a:latin typeface="Arial"/>
                        <a:cs typeface="Arial"/>
                      </a:endParaRPr>
                    </a:p>
                  </a:txBody>
                  <a:tcPr/>
                </a:tc>
                <a:tc>
                  <a:txBody>
                    <a:bodyPr/>
                    <a:lstStyle/>
                    <a:p>
                      <a:pPr algn="r"/>
                      <a:r>
                        <a:rPr lang="ar-JO" sz="2400" b="1" dirty="0">
                          <a:latin typeface="Arial"/>
                          <a:cs typeface="Arial"/>
                        </a:rPr>
                        <a:t>إسرائيل كالضيوف</a:t>
                      </a:r>
                      <a:endParaRPr lang="en-US" sz="2400" b="1" dirty="0">
                        <a:latin typeface="Arial"/>
                        <a:cs typeface="Arial"/>
                      </a:endParaRPr>
                    </a:p>
                  </a:txBody>
                  <a:tcPr/>
                </a:tc>
                <a:extLst>
                  <a:ext uri="{0D108BD9-81ED-4DB2-BD59-A6C34878D82A}">
                    <a16:rowId xmlns:a16="http://schemas.microsoft.com/office/drawing/2014/main" val="10003"/>
                  </a:ext>
                </a:extLst>
              </a:tr>
              <a:tr h="370840">
                <a:tc>
                  <a:txBody>
                    <a:bodyPr/>
                    <a:lstStyle/>
                    <a:p>
                      <a:pPr algn="r"/>
                      <a:r>
                        <a:rPr lang="ar-JO" sz="2400" b="1" dirty="0">
                          <a:latin typeface="Arial"/>
                          <a:cs typeface="Arial"/>
                        </a:rPr>
                        <a:t>الفترة الزمنية</a:t>
                      </a:r>
                      <a:endParaRPr lang="en-US" sz="2400" b="1" dirty="0">
                        <a:latin typeface="Arial"/>
                        <a:cs typeface="Arial"/>
                      </a:endParaRPr>
                    </a:p>
                  </a:txBody>
                  <a:tcPr/>
                </a:tc>
                <a:tc>
                  <a:txBody>
                    <a:bodyPr/>
                    <a:lstStyle/>
                    <a:p>
                      <a:pPr algn="r"/>
                      <a:r>
                        <a:rPr lang="ar-JO" sz="2400" b="1" dirty="0">
                          <a:latin typeface="Arial"/>
                          <a:cs typeface="Arial"/>
                        </a:rPr>
                        <a:t>الضيقة</a:t>
                      </a:r>
                      <a:endParaRPr lang="en-US" sz="2400" b="1" dirty="0">
                        <a:latin typeface="Arial"/>
                        <a:cs typeface="Arial"/>
                      </a:endParaRPr>
                    </a:p>
                  </a:txBody>
                  <a:tcPr/>
                </a:tc>
                <a:tc>
                  <a:txBody>
                    <a:bodyPr/>
                    <a:lstStyle/>
                    <a:p>
                      <a:pPr algn="r"/>
                      <a:r>
                        <a:rPr lang="ar-JO" sz="2400" b="1" dirty="0">
                          <a:latin typeface="Arial"/>
                          <a:cs typeface="Arial"/>
                        </a:rPr>
                        <a:t>الألفية</a:t>
                      </a:r>
                      <a:endParaRPr lang="en-US" sz="2400" b="1" dirty="0">
                        <a:latin typeface="Arial"/>
                        <a:cs typeface="Arial"/>
                      </a:endParaRPr>
                    </a:p>
                  </a:txBody>
                  <a:tcPr/>
                </a:tc>
                <a:extLst>
                  <a:ext uri="{0D108BD9-81ED-4DB2-BD59-A6C34878D82A}">
                    <a16:rowId xmlns:a16="http://schemas.microsoft.com/office/drawing/2014/main" val="10004"/>
                  </a:ext>
                </a:extLst>
              </a:tr>
              <a:tr h="370840">
                <a:tc>
                  <a:txBody>
                    <a:bodyPr/>
                    <a:lstStyle/>
                    <a:p>
                      <a:pPr algn="r"/>
                      <a:r>
                        <a:rPr lang="ar-JO" sz="2400" b="1" dirty="0">
                          <a:latin typeface="Arial"/>
                          <a:cs typeface="Arial"/>
                        </a:rPr>
                        <a:t>المكان</a:t>
                      </a:r>
                      <a:endParaRPr lang="en-US" sz="2400" b="1" dirty="0">
                        <a:latin typeface="Arial"/>
                        <a:cs typeface="Arial"/>
                      </a:endParaRPr>
                    </a:p>
                  </a:txBody>
                  <a:tcPr/>
                </a:tc>
                <a:tc>
                  <a:txBody>
                    <a:bodyPr/>
                    <a:lstStyle/>
                    <a:p>
                      <a:pPr algn="r"/>
                      <a:r>
                        <a:rPr lang="ar-JO" sz="2400" b="1" dirty="0">
                          <a:latin typeface="Arial"/>
                          <a:cs typeface="Arial"/>
                        </a:rPr>
                        <a:t>السماء</a:t>
                      </a:r>
                      <a:endParaRPr lang="en-US" sz="2400" b="1" dirty="0">
                        <a:latin typeface="Arial"/>
                        <a:cs typeface="Arial"/>
                      </a:endParaRPr>
                    </a:p>
                  </a:txBody>
                  <a:tcPr/>
                </a:tc>
                <a:tc>
                  <a:txBody>
                    <a:bodyPr/>
                    <a:lstStyle/>
                    <a:p>
                      <a:pPr algn="r"/>
                      <a:r>
                        <a:rPr lang="ar-JO" sz="2400" b="1" dirty="0">
                          <a:latin typeface="Arial"/>
                          <a:cs typeface="Arial"/>
                        </a:rPr>
                        <a:t>الأرض</a:t>
                      </a:r>
                      <a:endParaRPr lang="en-US" sz="2400" b="1" dirty="0">
                        <a:latin typeface="Arial"/>
                        <a:cs typeface="Arial"/>
                      </a:endParaRPr>
                    </a:p>
                  </a:txBody>
                  <a:tcPr/>
                </a:tc>
                <a:extLst>
                  <a:ext uri="{0D108BD9-81ED-4DB2-BD59-A6C34878D82A}">
                    <a16:rowId xmlns:a16="http://schemas.microsoft.com/office/drawing/2014/main" val="10005"/>
                  </a:ext>
                </a:extLst>
              </a:tr>
              <a:tr h="370840">
                <a:tc>
                  <a:txBody>
                    <a:bodyPr/>
                    <a:lstStyle/>
                    <a:p>
                      <a:pPr algn="r"/>
                      <a:r>
                        <a:rPr lang="ar-JO" sz="2400" b="1" dirty="0">
                          <a:latin typeface="Arial"/>
                          <a:cs typeface="Arial"/>
                        </a:rPr>
                        <a:t>الخصائص</a:t>
                      </a:r>
                      <a:endParaRPr lang="en-US" sz="2400" b="1" dirty="0">
                        <a:latin typeface="Arial"/>
                        <a:cs typeface="Arial"/>
                      </a:endParaRPr>
                    </a:p>
                  </a:txBody>
                  <a:tcPr/>
                </a:tc>
                <a:tc>
                  <a:txBody>
                    <a:bodyPr/>
                    <a:lstStyle/>
                    <a:p>
                      <a:pPr algn="r"/>
                      <a:r>
                        <a:rPr lang="ar-JO" sz="2400" b="1" dirty="0">
                          <a:latin typeface="Arial"/>
                          <a:cs typeface="Arial"/>
                        </a:rPr>
                        <a:t>الموكب، العرس</a:t>
                      </a:r>
                      <a:endParaRPr lang="en-US" sz="2400" b="1" dirty="0">
                        <a:latin typeface="Arial"/>
                        <a:cs typeface="Arial"/>
                      </a:endParaRPr>
                    </a:p>
                  </a:txBody>
                  <a:tcPr/>
                </a:tc>
                <a:tc>
                  <a:txBody>
                    <a:bodyPr/>
                    <a:lstStyle/>
                    <a:p>
                      <a:pPr algn="r"/>
                      <a:r>
                        <a:rPr lang="ar-JO" sz="2400" b="1" dirty="0">
                          <a:latin typeface="Arial"/>
                          <a:cs typeface="Arial"/>
                        </a:rPr>
                        <a:t>الأصدقاء المدعوين لوليمة العرس</a:t>
                      </a:r>
                      <a:endParaRPr lang="en-US" sz="2400" b="1" dirty="0">
                        <a:latin typeface="Arial"/>
                        <a:cs typeface="Arial"/>
                      </a:endParaRPr>
                    </a:p>
                  </a:txBody>
                  <a:tcPr/>
                </a:tc>
                <a:extLst>
                  <a:ext uri="{0D108BD9-81ED-4DB2-BD59-A6C34878D82A}">
                    <a16:rowId xmlns:a16="http://schemas.microsoft.com/office/drawing/2014/main" val="10006"/>
                  </a:ext>
                </a:extLst>
              </a:tr>
              <a:tr h="370840">
                <a:tc>
                  <a:txBody>
                    <a:bodyPr/>
                    <a:lstStyle/>
                    <a:p>
                      <a:pPr algn="r"/>
                      <a:r>
                        <a:rPr lang="ar-JO" sz="2400" b="1" dirty="0">
                          <a:latin typeface="Arial"/>
                          <a:cs typeface="Arial"/>
                        </a:rPr>
                        <a:t>التفسير</a:t>
                      </a:r>
                      <a:endParaRPr lang="en-US" sz="2400" b="1" dirty="0">
                        <a:latin typeface="Arial"/>
                        <a:cs typeface="Arial"/>
                      </a:endParaRPr>
                    </a:p>
                  </a:txBody>
                  <a:tcPr/>
                </a:tc>
                <a:tc>
                  <a:txBody>
                    <a:bodyPr/>
                    <a:lstStyle/>
                    <a:p>
                      <a:pPr algn="r"/>
                      <a:r>
                        <a:rPr lang="ar-JO" sz="2400" b="1" dirty="0">
                          <a:latin typeface="Arial"/>
                          <a:cs typeface="Arial"/>
                        </a:rPr>
                        <a:t>إحضار العروس/الكنيسة إلى منزل الأب</a:t>
                      </a:r>
                      <a:endParaRPr lang="en-US" sz="2400" b="1" dirty="0">
                        <a:latin typeface="Arial"/>
                        <a:cs typeface="Arial"/>
                      </a:endParaRPr>
                    </a:p>
                  </a:txBody>
                  <a:tcPr/>
                </a:tc>
                <a:tc>
                  <a:txBody>
                    <a:bodyPr/>
                    <a:lstStyle/>
                    <a:p>
                      <a:pPr algn="r"/>
                      <a:r>
                        <a:rPr lang="ar-JO" sz="2400" b="1" dirty="0">
                          <a:latin typeface="Arial"/>
                          <a:cs typeface="Arial"/>
                        </a:rPr>
                        <a:t>تقديم العروس/الكنيسة للأصدقاء/إسرائيل</a:t>
                      </a:r>
                      <a:endParaRPr lang="en-US" sz="2400" b="1" dirty="0">
                        <a:latin typeface="Arial"/>
                        <a:cs typeface="Arial"/>
                      </a:endParaRPr>
                    </a:p>
                  </a:txBody>
                  <a:tcPr/>
                </a:tc>
                <a:extLst>
                  <a:ext uri="{0D108BD9-81ED-4DB2-BD59-A6C34878D82A}">
                    <a16:rowId xmlns:a16="http://schemas.microsoft.com/office/drawing/2014/main" val="10007"/>
                  </a:ext>
                </a:extLst>
              </a:tr>
              <a:tr h="370840">
                <a:tc>
                  <a:txBody>
                    <a:bodyPr/>
                    <a:lstStyle/>
                    <a:p>
                      <a:pPr algn="r"/>
                      <a:r>
                        <a:rPr lang="ar-JO" sz="2400" b="1" dirty="0">
                          <a:latin typeface="Arial"/>
                          <a:cs typeface="Arial"/>
                        </a:rPr>
                        <a:t>السِفر</a:t>
                      </a:r>
                      <a:endParaRPr lang="en-US" sz="2400" b="1" dirty="0">
                        <a:latin typeface="Arial"/>
                        <a:cs typeface="Arial"/>
                      </a:endParaRPr>
                    </a:p>
                  </a:txBody>
                  <a:tcPr/>
                </a:tc>
                <a:tc>
                  <a:txBody>
                    <a:bodyPr/>
                    <a:lstStyle/>
                    <a:p>
                      <a:pPr algn="r"/>
                      <a:r>
                        <a:rPr lang="ar-JO" sz="2400" b="1" dirty="0">
                          <a:latin typeface="Arial"/>
                          <a:cs typeface="Arial"/>
                        </a:rPr>
                        <a:t>رو 7: 1-4؛ 1كو 6: 17؛ 2كو 11: 2؛ أف 5: 27</a:t>
                      </a:r>
                      <a:endParaRPr lang="en-US" sz="2400" b="1" dirty="0">
                        <a:latin typeface="Arial"/>
                        <a:cs typeface="Arial"/>
                      </a:endParaRPr>
                    </a:p>
                  </a:txBody>
                  <a:tcPr/>
                </a:tc>
                <a:tc>
                  <a:txBody>
                    <a:bodyPr/>
                    <a:lstStyle/>
                    <a:p>
                      <a:pPr algn="r"/>
                      <a:r>
                        <a:rPr lang="ar-JO" sz="2400" b="1" dirty="0">
                          <a:latin typeface="Arial"/>
                          <a:cs typeface="Arial"/>
                        </a:rPr>
                        <a:t>إش 25: 6- 8؛ مت 8: 11؛ 26: 29؛ لو 12: 35- 37</a:t>
                      </a:r>
                      <a:endParaRPr lang="en-US" sz="2400" b="1" dirty="0">
                        <a:latin typeface="Arial"/>
                        <a:cs typeface="Arial"/>
                      </a:endParaRPr>
                    </a:p>
                  </a:txBody>
                  <a:tcPr/>
                </a:tc>
                <a:extLst>
                  <a:ext uri="{0D108BD9-81ED-4DB2-BD59-A6C34878D82A}">
                    <a16:rowId xmlns:a16="http://schemas.microsoft.com/office/drawing/2014/main" val="10008"/>
                  </a:ext>
                </a:extLst>
              </a:tr>
            </a:tbl>
          </a:graphicData>
        </a:graphic>
      </p:graphicFrame>
      <p:sp>
        <p:nvSpPr>
          <p:cNvPr id="4"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416</a:t>
            </a:r>
          </a:p>
        </p:txBody>
      </p:sp>
    </p:spTree>
    <p:extLst>
      <p:ext uri="{BB962C8B-B14F-4D97-AF65-F5344CB8AC3E}">
        <p14:creationId xmlns:p14="http://schemas.microsoft.com/office/powerpoint/2010/main" val="10416816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3" name="Rectangle 1026"/>
          <p:cNvSpPr txBox="1">
            <a:spLocks noGrp="1"/>
          </p:cNvSpPr>
          <p:nvPr>
            <p:ph type="title"/>
          </p:nvPr>
        </p:nvSpPr>
        <p:spPr>
          <a:xfrm>
            <a:off x="-3" y="1880"/>
            <a:ext cx="9127067" cy="1318921"/>
          </a:xfrm>
          <a:prstGeom prst="rect">
            <a:avLst/>
          </a:prstGeom>
        </p:spPr>
        <p:txBody>
          <a:bodyPr/>
          <a:lstStyle>
            <a:lvl1pPr>
              <a:defRPr b="1"/>
            </a:lvl1pPr>
          </a:lstStyle>
          <a:p>
            <a:r>
              <a:rPr lang="ar-JO" dirty="0"/>
              <a:t>الفكرة الرئيسية:</a:t>
            </a:r>
            <a:endParaRPr dirty="0"/>
          </a:p>
        </p:txBody>
      </p:sp>
      <p:pic>
        <p:nvPicPr>
          <p:cNvPr id="3374" name="Picture 3" descr="Picture 3"/>
          <p:cNvPicPr>
            <a:picLocks noChangeAspect="1"/>
          </p:cNvPicPr>
          <p:nvPr/>
        </p:nvPicPr>
        <p:blipFill>
          <a:blip r:embed="rId2"/>
          <a:stretch>
            <a:fillRect/>
          </a:stretch>
        </p:blipFill>
        <p:spPr>
          <a:xfrm>
            <a:off x="16935" y="3148988"/>
            <a:ext cx="9144001" cy="3709012"/>
          </a:xfrm>
          <a:prstGeom prst="rect">
            <a:avLst/>
          </a:prstGeom>
          <a:ln w="12700">
            <a:miter lim="400000"/>
          </a:ln>
        </p:spPr>
      </p:pic>
      <p:sp>
        <p:nvSpPr>
          <p:cNvPr id="3375" name="Rectangle 1026"/>
          <p:cNvSpPr txBox="1"/>
          <p:nvPr/>
        </p:nvSpPr>
        <p:spPr>
          <a:xfrm>
            <a:off x="62654" y="1256985"/>
            <a:ext cx="9035627"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4400" b="1">
                <a:solidFill>
                  <a:schemeClr val="accent3">
                    <a:lumOff val="44000"/>
                  </a:schemeClr>
                </a:solidFill>
              </a:defRPr>
            </a:pPr>
            <a:r>
              <a:rPr lang="ar-JO" dirty="0"/>
              <a:t>هذا العالم لن </a:t>
            </a:r>
            <a:r>
              <a:rPr lang="ar-JO" dirty="0">
                <a:solidFill>
                  <a:srgbClr val="FFFF00"/>
                </a:solidFill>
              </a:rPr>
              <a:t>يدوم</a:t>
            </a:r>
          </a:p>
          <a:p>
            <a:pPr algn="ctr">
              <a:defRPr sz="4400" b="1">
                <a:solidFill>
                  <a:schemeClr val="accent3">
                    <a:lumOff val="44000"/>
                  </a:schemeClr>
                </a:solidFill>
              </a:defRPr>
            </a:pPr>
            <a:r>
              <a:rPr lang="ar-JO" dirty="0"/>
              <a:t>ولكن ملكوت المسيح سيدوم!</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7" name="Picture 1" descr="Picture 1"/>
          <p:cNvPicPr>
            <a:picLocks noChangeAspect="1"/>
          </p:cNvPicPr>
          <p:nvPr/>
        </p:nvPicPr>
        <p:blipFill>
          <a:blip r:embed="rId2"/>
          <a:stretch>
            <a:fillRect/>
          </a:stretch>
        </p:blipFill>
        <p:spPr>
          <a:xfrm>
            <a:off x="-16929" y="745066"/>
            <a:ext cx="9238383" cy="6163734"/>
          </a:xfrm>
          <a:prstGeom prst="rect">
            <a:avLst/>
          </a:prstGeom>
          <a:ln w="12700">
            <a:miter lim="400000"/>
          </a:ln>
        </p:spPr>
      </p:pic>
      <p:sp>
        <p:nvSpPr>
          <p:cNvPr id="3378"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بابل لن تدوم!</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408" name="Picture 4"/>
          <p:cNvGrpSpPr/>
          <p:nvPr/>
        </p:nvGrpSpPr>
        <p:grpSpPr>
          <a:xfrm>
            <a:off x="1" y="466157"/>
            <a:ext cx="9144001" cy="6391844"/>
            <a:chOff x="0" y="0"/>
            <a:chExt cx="9144000" cy="6391843"/>
          </a:xfrm>
        </p:grpSpPr>
        <p:sp>
          <p:nvSpPr>
            <p:cNvPr id="2406" name="Rectangle"/>
            <p:cNvSpPr/>
            <p:nvPr/>
          </p:nvSpPr>
          <p:spPr>
            <a:xfrm>
              <a:off x="0" y="0"/>
              <a:ext cx="9144000" cy="6391844"/>
            </a:xfrm>
            <a:prstGeom prst="rect">
              <a:avLst/>
            </a:prstGeom>
            <a:gradFill flip="none" rotWithShape="1">
              <a:gsLst>
                <a:gs pos="0">
                  <a:srgbClr val="FFCCFF"/>
                </a:gs>
                <a:gs pos="50000">
                  <a:srgbClr val="FFCCFF"/>
                </a:gs>
                <a:gs pos="100000">
                  <a:srgbClr val="FFCCFF"/>
                </a:gs>
              </a:gsLst>
              <a:lin ang="5400000" scaled="0"/>
            </a:gradFill>
            <a:ln w="12700" cap="flat">
              <a:noFill/>
              <a:miter lim="400000"/>
            </a:ln>
            <a:effectLst/>
          </p:spPr>
          <p:txBody>
            <a:bodyPr wrap="square" lIns="46799" tIns="46799" rIns="46799" bIns="46799" numCol="1" anchor="t">
              <a:noAutofit/>
            </a:bodyPr>
            <a:lstStyle/>
            <a:p>
              <a:endParaRPr/>
            </a:p>
          </p:txBody>
        </p:sp>
        <p:pic>
          <p:nvPicPr>
            <p:cNvPr id="2407" name="image20.tif" descr="image20.tif"/>
            <p:cNvPicPr>
              <a:picLocks noChangeAspect="1"/>
            </p:cNvPicPr>
            <p:nvPr/>
          </p:nvPicPr>
          <p:blipFill>
            <a:blip r:embed="rId4"/>
            <a:stretch>
              <a:fillRect/>
            </a:stretch>
          </p:blipFill>
          <p:spPr>
            <a:xfrm>
              <a:off x="0" y="0"/>
              <a:ext cx="9144000" cy="6391844"/>
            </a:xfrm>
            <a:prstGeom prst="rect">
              <a:avLst/>
            </a:prstGeom>
            <a:ln w="12700" cap="flat">
              <a:noFill/>
              <a:miter lim="400000"/>
            </a:ln>
            <a:effectLst/>
          </p:spPr>
        </p:pic>
      </p:grpSp>
      <p:sp>
        <p:nvSpPr>
          <p:cNvPr id="2409" name="Rectangle 13"/>
          <p:cNvSpPr/>
          <p:nvPr/>
        </p:nvSpPr>
        <p:spPr>
          <a:xfrm>
            <a:off x="4859337" y="6237287"/>
            <a:ext cx="2952751" cy="620713"/>
          </a:xfrm>
          <a:prstGeom prst="rect">
            <a:avLst/>
          </a:prstGeom>
          <a:ln w="57150">
            <a:solidFill>
              <a:srgbClr val="000066"/>
            </a:solidFill>
            <a:miter/>
          </a:ln>
        </p:spPr>
        <p:txBody>
          <a:bodyPr lIns="46799" tIns="46799" rIns="46799" bIns="46799" anchor="ctr"/>
          <a:lstStyle/>
          <a:p>
            <a:pPr defTabSz="914400">
              <a:defRPr sz="2400"/>
            </a:pPr>
            <a:endParaRPr/>
          </a:p>
        </p:txBody>
      </p:sp>
      <p:sp>
        <p:nvSpPr>
          <p:cNvPr id="2410" name="Rectangle 16"/>
          <p:cNvSpPr/>
          <p:nvPr/>
        </p:nvSpPr>
        <p:spPr>
          <a:xfrm>
            <a:off x="3584059" y="4437062"/>
            <a:ext cx="2432829" cy="720726"/>
          </a:xfrm>
          <a:prstGeom prst="rect">
            <a:avLst/>
          </a:prstGeom>
          <a:ln w="57150">
            <a:solidFill>
              <a:srgbClr val="000066"/>
            </a:solidFill>
            <a:miter/>
          </a:ln>
        </p:spPr>
        <p:txBody>
          <a:bodyPr lIns="46799" tIns="46799" rIns="46799" bIns="46799" anchor="ctr"/>
          <a:lstStyle/>
          <a:p>
            <a:pPr defTabSz="914400">
              <a:defRPr sz="2400"/>
            </a:pPr>
            <a:endParaRPr/>
          </a:p>
        </p:txBody>
      </p:sp>
      <p:sp>
        <p:nvSpPr>
          <p:cNvPr id="2411" name="Rectangle 17"/>
          <p:cNvSpPr/>
          <p:nvPr/>
        </p:nvSpPr>
        <p:spPr>
          <a:xfrm>
            <a:off x="2601654" y="4437062"/>
            <a:ext cx="1439863" cy="720726"/>
          </a:xfrm>
          <a:prstGeom prst="rect">
            <a:avLst/>
          </a:prstGeom>
          <a:ln w="57150">
            <a:solidFill>
              <a:srgbClr val="000066"/>
            </a:solidFill>
            <a:miter/>
          </a:ln>
        </p:spPr>
        <p:txBody>
          <a:bodyPr lIns="46799" tIns="46799" rIns="46799" bIns="46799" anchor="ctr"/>
          <a:lstStyle/>
          <a:p>
            <a:pPr defTabSz="914400">
              <a:defRPr sz="2400"/>
            </a:pPr>
            <a:endParaRPr/>
          </a:p>
        </p:txBody>
      </p:sp>
      <p:sp>
        <p:nvSpPr>
          <p:cNvPr id="2412" name="AutoShape 19"/>
          <p:cNvSpPr/>
          <p:nvPr/>
        </p:nvSpPr>
        <p:spPr>
          <a:xfrm>
            <a:off x="2987675" y="5084762"/>
            <a:ext cx="936626" cy="503238"/>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325" y="2700"/>
                  <a:pt x="725" y="2700"/>
                </a:cubicBezTo>
                <a:lnTo>
                  <a:pt x="20149" y="2700"/>
                </a:lnTo>
                <a:lnTo>
                  <a:pt x="20149" y="1350"/>
                </a:lnTo>
                <a:cubicBezTo>
                  <a:pt x="20149" y="604"/>
                  <a:pt x="20474" y="0"/>
                  <a:pt x="20875" y="0"/>
                </a:cubicBezTo>
                <a:cubicBezTo>
                  <a:pt x="21275" y="0"/>
                  <a:pt x="21600" y="604"/>
                  <a:pt x="21600" y="1350"/>
                </a:cubicBezTo>
                <a:lnTo>
                  <a:pt x="21600" y="17550"/>
                </a:lnTo>
                <a:cubicBezTo>
                  <a:pt x="21600" y="18296"/>
                  <a:pt x="21275" y="18900"/>
                  <a:pt x="20875" y="18900"/>
                </a:cubicBezTo>
                <a:lnTo>
                  <a:pt x="1451" y="18900"/>
                </a:lnTo>
                <a:lnTo>
                  <a:pt x="1451" y="20250"/>
                </a:lnTo>
                <a:cubicBezTo>
                  <a:pt x="1451" y="20996"/>
                  <a:pt x="1126" y="21600"/>
                  <a:pt x="725" y="21600"/>
                </a:cubicBezTo>
                <a:cubicBezTo>
                  <a:pt x="325" y="21600"/>
                  <a:pt x="0" y="20996"/>
                  <a:pt x="0" y="20250"/>
                </a:cubicBezTo>
                <a:close/>
                <a:moveTo>
                  <a:pt x="20149" y="2700"/>
                </a:moveTo>
                <a:lnTo>
                  <a:pt x="20875" y="2700"/>
                </a:lnTo>
                <a:cubicBezTo>
                  <a:pt x="21275" y="2700"/>
                  <a:pt x="21600" y="2096"/>
                  <a:pt x="21600" y="1350"/>
                </a:cubicBezTo>
                <a:moveTo>
                  <a:pt x="20875" y="2700"/>
                </a:moveTo>
                <a:lnTo>
                  <a:pt x="20875" y="1350"/>
                </a:lnTo>
                <a:cubicBezTo>
                  <a:pt x="20875" y="1723"/>
                  <a:pt x="20712" y="2025"/>
                  <a:pt x="20512" y="2025"/>
                </a:cubicBezTo>
                <a:cubicBezTo>
                  <a:pt x="20312" y="2025"/>
                  <a:pt x="20149" y="1723"/>
                  <a:pt x="20149" y="1350"/>
                </a:cubicBezTo>
                <a:moveTo>
                  <a:pt x="725" y="5400"/>
                </a:moveTo>
                <a:lnTo>
                  <a:pt x="725" y="4050"/>
                </a:lnTo>
                <a:cubicBezTo>
                  <a:pt x="725" y="3677"/>
                  <a:pt x="888" y="3375"/>
                  <a:pt x="1088" y="3375"/>
                </a:cubicBezTo>
                <a:cubicBezTo>
                  <a:pt x="1288" y="3375"/>
                  <a:pt x="1451" y="3677"/>
                  <a:pt x="1451" y="4050"/>
                </a:cubicBezTo>
                <a:cubicBezTo>
                  <a:pt x="1451" y="4796"/>
                  <a:pt x="1126" y="5400"/>
                  <a:pt x="725" y="5400"/>
                </a:cubicBezTo>
                <a:cubicBezTo>
                  <a:pt x="325" y="5400"/>
                  <a:pt x="0" y="4796"/>
                  <a:pt x="0" y="4050"/>
                </a:cubicBezTo>
                <a:moveTo>
                  <a:pt x="1451" y="4050"/>
                </a:moveTo>
                <a:lnTo>
                  <a:pt x="1451" y="18900"/>
                </a:lnTo>
              </a:path>
            </a:pathLst>
          </a:custGeom>
          <a:ln w="38100">
            <a:solidFill>
              <a:srgbClr val="000000"/>
            </a:solidFill>
          </a:ln>
        </p:spPr>
        <p:txBody>
          <a:bodyPr lIns="46799" tIns="46799" rIns="46799" bIns="46799" anchor="ctr"/>
          <a:lstStyle/>
          <a:p>
            <a:pPr defTabSz="914400">
              <a:defRPr sz="2400"/>
            </a:pPr>
            <a:endParaRPr/>
          </a:p>
        </p:txBody>
      </p:sp>
      <p:sp>
        <p:nvSpPr>
          <p:cNvPr id="2413" name="AutoShape 25"/>
          <p:cNvSpPr/>
          <p:nvPr/>
        </p:nvSpPr>
        <p:spPr>
          <a:xfrm>
            <a:off x="4859337" y="5084762"/>
            <a:ext cx="1049338" cy="503238"/>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6799" tIns="46799" rIns="46799" bIns="46799" anchor="ctr"/>
          <a:lstStyle/>
          <a:p>
            <a:pPr defTabSz="914400">
              <a:defRPr sz="2400"/>
            </a:pPr>
            <a:endParaRPr/>
          </a:p>
        </p:txBody>
      </p:sp>
      <p:grpSp>
        <p:nvGrpSpPr>
          <p:cNvPr id="2416" name="TextBox 19"/>
          <p:cNvGrpSpPr/>
          <p:nvPr/>
        </p:nvGrpSpPr>
        <p:grpSpPr>
          <a:xfrm>
            <a:off x="1911784" y="3087102"/>
            <a:ext cx="898044" cy="714376"/>
            <a:chOff x="0" y="0"/>
            <a:chExt cx="898042" cy="714375"/>
          </a:xfrm>
        </p:grpSpPr>
        <p:sp>
          <p:nvSpPr>
            <p:cNvPr id="2414" name="Rectangle"/>
            <p:cNvSpPr/>
            <p:nvPr/>
          </p:nvSpPr>
          <p:spPr>
            <a:xfrm>
              <a:off x="0" y="0"/>
              <a:ext cx="898042" cy="714375"/>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400" b="1"/>
              </a:pPr>
              <a:endParaRPr/>
            </a:p>
          </p:txBody>
        </p:sp>
        <p:sp>
          <p:nvSpPr>
            <p:cNvPr id="2415" name="الاختطاف ٣: ١٠"/>
            <p:cNvSpPr txBox="1"/>
            <p:nvPr/>
          </p:nvSpPr>
          <p:spPr>
            <a:xfrm>
              <a:off x="0" y="0"/>
              <a:ext cx="898042"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400" b="1"/>
              </a:pPr>
              <a:r>
                <a:rPr b="0"/>
                <a:t>الاختطاف</a:t>
              </a:r>
              <a:br>
                <a:rPr b="0"/>
              </a:br>
              <a:r>
                <a:rPr b="0"/>
                <a:t>٣</a:t>
              </a:r>
              <a:r>
                <a:t>: </a:t>
              </a:r>
              <a:r>
                <a:rPr b="0"/>
                <a:t>١٠</a:t>
              </a:r>
            </a:p>
          </p:txBody>
        </p:sp>
      </p:grpSp>
      <p:sp>
        <p:nvSpPr>
          <p:cNvPr id="2417" name="AutoShape 26"/>
          <p:cNvSpPr/>
          <p:nvPr/>
        </p:nvSpPr>
        <p:spPr>
          <a:xfrm>
            <a:off x="5651500" y="5445125"/>
            <a:ext cx="1049339" cy="503239"/>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6799" tIns="46799" rIns="46799" bIns="46799" anchor="ctr"/>
          <a:lstStyle/>
          <a:p>
            <a:pPr defTabSz="914400">
              <a:defRPr sz="2400"/>
            </a:pPr>
            <a:endParaRPr/>
          </a:p>
        </p:txBody>
      </p:sp>
      <p:grpSp>
        <p:nvGrpSpPr>
          <p:cNvPr id="2420" name="TextBox 18"/>
          <p:cNvGrpSpPr/>
          <p:nvPr/>
        </p:nvGrpSpPr>
        <p:grpSpPr>
          <a:xfrm>
            <a:off x="1244431" y="3071813"/>
            <a:ext cx="898044" cy="571501"/>
            <a:chOff x="0" y="0"/>
            <a:chExt cx="898042" cy="571500"/>
          </a:xfrm>
        </p:grpSpPr>
        <p:sp>
          <p:nvSpPr>
            <p:cNvPr id="2418" name="Rectangle"/>
            <p:cNvSpPr/>
            <p:nvPr/>
          </p:nvSpPr>
          <p:spPr>
            <a:xfrm>
              <a:off x="0" y="0"/>
              <a:ext cx="898042" cy="571500"/>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400" b="1"/>
              </a:pPr>
              <a:endParaRPr/>
            </a:p>
          </p:txBody>
        </p:sp>
        <p:sp>
          <p:nvSpPr>
            <p:cNvPr id="2419" name="عصر  الكنيسة"/>
            <p:cNvSpPr txBox="1"/>
            <p:nvPr/>
          </p:nvSpPr>
          <p:spPr>
            <a:xfrm>
              <a:off x="0" y="0"/>
              <a:ext cx="898042"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400" b="1"/>
              </a:pPr>
              <a:r>
                <a:t> </a:t>
              </a:r>
              <a:r>
                <a:rPr b="0"/>
                <a:t>عصر</a:t>
              </a:r>
              <a:br>
                <a:rPr b="0"/>
              </a:br>
              <a:r>
                <a:rPr b="0"/>
                <a:t> الكنيسة</a:t>
              </a:r>
            </a:p>
          </p:txBody>
        </p:sp>
      </p:grpSp>
      <p:sp>
        <p:nvSpPr>
          <p:cNvPr id="2421" name="AutoShape 29"/>
          <p:cNvSpPr/>
          <p:nvPr/>
        </p:nvSpPr>
        <p:spPr>
          <a:xfrm>
            <a:off x="6333737" y="5949950"/>
            <a:ext cx="1049339" cy="503239"/>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6799" tIns="46799" rIns="46799" bIns="46799" anchor="ctr"/>
          <a:lstStyle/>
          <a:p>
            <a:pPr defTabSz="914400">
              <a:defRPr sz="2400"/>
            </a:pPr>
            <a:endParaRPr/>
          </a:p>
        </p:txBody>
      </p:sp>
      <p:sp>
        <p:nvSpPr>
          <p:cNvPr id="2422" name="Rectangle 31"/>
          <p:cNvSpPr txBox="1">
            <a:spLocks noGrp="1"/>
          </p:cNvSpPr>
          <p:nvPr>
            <p:ph type="title"/>
          </p:nvPr>
        </p:nvSpPr>
        <p:spPr>
          <a:xfrm>
            <a:off x="271374" y="356051"/>
            <a:ext cx="8249820" cy="833180"/>
          </a:xfrm>
          <a:prstGeom prst="rect">
            <a:avLst/>
          </a:prstGeom>
          <a:blipFill>
            <a:blip r:embed="rId3"/>
          </a:blipFill>
          <a:ln w="28575">
            <a:solidFill>
              <a:schemeClr val="accent3">
                <a:lumOff val="44000"/>
              </a:schemeClr>
            </a:solidFill>
            <a:miter lim="800000"/>
          </a:ln>
        </p:spPr>
        <p:txBody>
          <a:bodyPr lIns="46799" tIns="46799" rIns="46799" bIns="46799"/>
          <a:lstStyle>
            <a:lvl1pPr rtl="1">
              <a:defRPr sz="4800">
                <a:solidFill>
                  <a:schemeClr val="accent3">
                    <a:lumOff val="44000"/>
                  </a:schemeClr>
                </a:solidFill>
              </a:defRPr>
            </a:lvl1pPr>
          </a:lstStyle>
          <a:p>
            <a:r>
              <a:t>التسلسل الزمني للرؤيا</a:t>
            </a:r>
          </a:p>
        </p:txBody>
      </p:sp>
      <p:grpSp>
        <p:nvGrpSpPr>
          <p:cNvPr id="2425" name="TextBox 14"/>
          <p:cNvGrpSpPr/>
          <p:nvPr/>
        </p:nvGrpSpPr>
        <p:grpSpPr>
          <a:xfrm>
            <a:off x="142875" y="1928812"/>
            <a:ext cx="1143000" cy="1071565"/>
            <a:chOff x="0" y="-1"/>
            <a:chExt cx="1143000" cy="1071564"/>
          </a:xfrm>
        </p:grpSpPr>
        <p:sp>
          <p:nvSpPr>
            <p:cNvPr id="2423" name="Rectangle"/>
            <p:cNvSpPr/>
            <p:nvPr/>
          </p:nvSpPr>
          <p:spPr>
            <a:xfrm>
              <a:off x="0" y="-1"/>
              <a:ext cx="1143000" cy="1071564"/>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600" b="1"/>
              </a:pPr>
              <a:endParaRPr/>
            </a:p>
          </p:txBody>
        </p:sp>
        <p:sp>
          <p:nvSpPr>
            <p:cNvPr id="2424" name="&quot;ما رأيت&quot;&quot;…"/>
            <p:cNvSpPr txBox="1"/>
            <p:nvPr/>
          </p:nvSpPr>
          <p:spPr>
            <a:xfrm>
              <a:off x="0" y="-1"/>
              <a:ext cx="1143000"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600"/>
              </a:pPr>
              <a:r>
                <a:t>"ما رأيت""</a:t>
              </a:r>
              <a:endParaRPr sz="2400"/>
            </a:p>
            <a:p>
              <a:pPr algn="ctr" defTabSz="914400" rtl="1">
                <a:defRPr sz="1600"/>
              </a:pPr>
              <a:r>
                <a:t>(١: ١٩أ)</a:t>
              </a:r>
              <a:endParaRPr sz="2400"/>
            </a:p>
            <a:p>
              <a:pPr algn="ctr" defTabSz="914400" rtl="1">
                <a:defRPr sz="1600" b="1"/>
              </a:pPr>
              <a:r>
                <a:rPr b="0"/>
                <a:t>رؤيا ١</a:t>
              </a:r>
            </a:p>
          </p:txBody>
        </p:sp>
      </p:grpSp>
      <p:grpSp>
        <p:nvGrpSpPr>
          <p:cNvPr id="2428" name="TextBox 15"/>
          <p:cNvGrpSpPr/>
          <p:nvPr/>
        </p:nvGrpSpPr>
        <p:grpSpPr>
          <a:xfrm>
            <a:off x="1209890" y="1928812"/>
            <a:ext cx="1143001" cy="1071565"/>
            <a:chOff x="0" y="-1"/>
            <a:chExt cx="1143000" cy="1071564"/>
          </a:xfrm>
        </p:grpSpPr>
        <p:sp>
          <p:nvSpPr>
            <p:cNvPr id="2426" name="Rectangle"/>
            <p:cNvSpPr/>
            <p:nvPr/>
          </p:nvSpPr>
          <p:spPr>
            <a:xfrm>
              <a:off x="0" y="-1"/>
              <a:ext cx="1143000" cy="1071564"/>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600" b="1"/>
              </a:pPr>
              <a:endParaRPr/>
            </a:p>
          </p:txBody>
        </p:sp>
        <p:sp>
          <p:nvSpPr>
            <p:cNvPr id="2427" name="&quot;ما هو الآن&quot;…"/>
            <p:cNvSpPr txBox="1"/>
            <p:nvPr/>
          </p:nvSpPr>
          <p:spPr>
            <a:xfrm>
              <a:off x="0" y="-1"/>
              <a:ext cx="1143000"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600"/>
              </a:pPr>
              <a:r>
                <a:t>"ما هو الآن"</a:t>
              </a:r>
              <a:endParaRPr sz="2400"/>
            </a:p>
            <a:p>
              <a:pPr algn="ctr" defTabSz="914400" rtl="1">
                <a:defRPr sz="1600"/>
              </a:pPr>
              <a:r>
                <a:t>(١: ١٩ب)</a:t>
              </a:r>
              <a:endParaRPr sz="2400"/>
            </a:p>
            <a:p>
              <a:pPr algn="ctr" defTabSz="914400" rtl="1">
                <a:defRPr sz="1600" b="1"/>
              </a:pPr>
              <a:r>
                <a:rPr b="0"/>
                <a:t>رؤيا ٢</a:t>
              </a:r>
              <a:r>
                <a:t>-</a:t>
              </a:r>
              <a:r>
                <a:rPr b="0"/>
                <a:t>٣</a:t>
              </a:r>
            </a:p>
          </p:txBody>
        </p:sp>
      </p:grpSp>
      <p:grpSp>
        <p:nvGrpSpPr>
          <p:cNvPr id="2431" name="TextBox 16"/>
          <p:cNvGrpSpPr/>
          <p:nvPr/>
        </p:nvGrpSpPr>
        <p:grpSpPr>
          <a:xfrm>
            <a:off x="4357687" y="1928812"/>
            <a:ext cx="1928813" cy="1071565"/>
            <a:chOff x="0" y="-1"/>
            <a:chExt cx="1928811" cy="1071564"/>
          </a:xfrm>
        </p:grpSpPr>
        <p:sp>
          <p:nvSpPr>
            <p:cNvPr id="2429" name="Rectangle"/>
            <p:cNvSpPr/>
            <p:nvPr/>
          </p:nvSpPr>
          <p:spPr>
            <a:xfrm>
              <a:off x="0" y="-1"/>
              <a:ext cx="1928811" cy="1071564"/>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600" b="1"/>
              </a:pPr>
              <a:endParaRPr/>
            </a:p>
          </p:txBody>
        </p:sp>
        <p:sp>
          <p:nvSpPr>
            <p:cNvPr id="2430" name="&quot;أحداث مستقبلية&quot;…"/>
            <p:cNvSpPr txBox="1"/>
            <p:nvPr/>
          </p:nvSpPr>
          <p:spPr>
            <a:xfrm>
              <a:off x="0" y="-1"/>
              <a:ext cx="1928811"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600"/>
              </a:pPr>
              <a:r>
                <a:t>"أحداث مستقبلية"</a:t>
              </a:r>
              <a:endParaRPr sz="2400"/>
            </a:p>
            <a:p>
              <a:pPr algn="ctr" defTabSz="914400" rtl="1">
                <a:defRPr sz="1600"/>
              </a:pPr>
              <a:r>
                <a:t>(١: ١٩ت)</a:t>
              </a:r>
              <a:endParaRPr sz="2400"/>
            </a:p>
            <a:p>
              <a:pPr algn="ctr" defTabSz="914400" rtl="1">
                <a:defRPr sz="1600" b="1"/>
              </a:pPr>
              <a:r>
                <a:rPr b="0"/>
                <a:t>رؤ ٤</a:t>
              </a:r>
              <a:r>
                <a:t>-</a:t>
              </a:r>
              <a:r>
                <a:rPr b="0"/>
                <a:t>٢٢</a:t>
              </a:r>
            </a:p>
          </p:txBody>
        </p:sp>
      </p:grpSp>
      <p:grpSp>
        <p:nvGrpSpPr>
          <p:cNvPr id="2434" name="TextBox 17"/>
          <p:cNvGrpSpPr/>
          <p:nvPr/>
        </p:nvGrpSpPr>
        <p:grpSpPr>
          <a:xfrm>
            <a:off x="285749" y="3071813"/>
            <a:ext cx="785816" cy="571501"/>
            <a:chOff x="0" y="0"/>
            <a:chExt cx="785814" cy="571500"/>
          </a:xfrm>
        </p:grpSpPr>
        <p:sp>
          <p:nvSpPr>
            <p:cNvPr id="2432" name="Rectangle"/>
            <p:cNvSpPr/>
            <p:nvPr/>
          </p:nvSpPr>
          <p:spPr>
            <a:xfrm>
              <a:off x="0" y="0"/>
              <a:ext cx="785814" cy="571500"/>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400" b="1"/>
              </a:pPr>
              <a:endParaRPr/>
            </a:p>
          </p:txBody>
        </p:sp>
        <p:sp>
          <p:nvSpPr>
            <p:cNvPr id="2433" name="رؤية المسيح"/>
            <p:cNvSpPr/>
            <p:nvPr/>
          </p:nvSpPr>
          <p:spPr>
            <a:xfrm>
              <a:off x="0" y="0"/>
              <a:ext cx="78581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algn="ctr" defTabSz="914400" rtl="1">
                <a:defRPr sz="1400"/>
              </a:lvl1pPr>
            </a:lstStyle>
            <a:p>
              <a:pPr>
                <a:defRPr b="1"/>
              </a:pPr>
              <a:r>
                <a:rPr b="0"/>
                <a:t>رؤية المسيح</a:t>
              </a:r>
            </a:p>
          </p:txBody>
        </p:sp>
      </p:grpSp>
      <p:grpSp>
        <p:nvGrpSpPr>
          <p:cNvPr id="2437" name="TextBox 21"/>
          <p:cNvGrpSpPr/>
          <p:nvPr/>
        </p:nvGrpSpPr>
        <p:grpSpPr>
          <a:xfrm>
            <a:off x="4689542" y="3594658"/>
            <a:ext cx="1443350" cy="269387"/>
            <a:chOff x="0" y="0"/>
            <a:chExt cx="1443349" cy="269384"/>
          </a:xfrm>
        </p:grpSpPr>
        <p:sp>
          <p:nvSpPr>
            <p:cNvPr id="2435" name="Rectangle"/>
            <p:cNvSpPr/>
            <p:nvPr/>
          </p:nvSpPr>
          <p:spPr>
            <a:xfrm>
              <a:off x="0" y="33117"/>
              <a:ext cx="1443349" cy="203150"/>
            </a:xfrm>
            <a:prstGeom prst="rect">
              <a:avLst/>
            </a:prstGeom>
            <a:solidFill>
              <a:srgbClr val="FFCCFF"/>
            </a:solidFill>
            <a:ln w="12700" cap="flat">
              <a:noFill/>
              <a:miter lim="400000"/>
            </a:ln>
            <a:effectLst/>
          </p:spPr>
          <p:txBody>
            <a:bodyPr wrap="square" lIns="46799" tIns="46799" rIns="46799" bIns="46799" numCol="1" anchor="ctr">
              <a:noAutofit/>
            </a:bodyPr>
            <a:lstStyle/>
            <a:p>
              <a:pPr algn="ctr" defTabSz="914400">
                <a:defRPr sz="1400" b="1"/>
              </a:pPr>
              <a:endParaRPr/>
            </a:p>
          </p:txBody>
        </p:sp>
        <p:sp>
          <p:nvSpPr>
            <p:cNvPr id="2436" name="النصف الثاني"/>
            <p:cNvSpPr txBox="1"/>
            <p:nvPr/>
          </p:nvSpPr>
          <p:spPr>
            <a:xfrm>
              <a:off x="0" y="0"/>
              <a:ext cx="1443349" cy="269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defTabSz="914400" rtl="1">
                <a:defRPr sz="1400"/>
              </a:lvl1pPr>
            </a:lstStyle>
            <a:p>
              <a:pPr>
                <a:defRPr b="1"/>
              </a:pPr>
              <a:r>
                <a:rPr b="0"/>
                <a:t>النصف الثاني</a:t>
              </a:r>
            </a:p>
          </p:txBody>
        </p:sp>
      </p:grpSp>
      <p:grpSp>
        <p:nvGrpSpPr>
          <p:cNvPr id="2440" name="TextBox 22"/>
          <p:cNvGrpSpPr/>
          <p:nvPr/>
        </p:nvGrpSpPr>
        <p:grpSpPr>
          <a:xfrm>
            <a:off x="3223940" y="3071813"/>
            <a:ext cx="1633811" cy="714376"/>
            <a:chOff x="-1" y="0"/>
            <a:chExt cx="1633810" cy="714375"/>
          </a:xfrm>
        </p:grpSpPr>
        <p:sp>
          <p:nvSpPr>
            <p:cNvPr id="2438" name="Rectangle"/>
            <p:cNvSpPr/>
            <p:nvPr/>
          </p:nvSpPr>
          <p:spPr>
            <a:xfrm>
              <a:off x="-1" y="0"/>
              <a:ext cx="1633810" cy="714375"/>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400" b="1"/>
              </a:pPr>
              <a:endParaRPr/>
            </a:p>
          </p:txBody>
        </p:sp>
        <p:sp>
          <p:nvSpPr>
            <p:cNvPr id="2439" name="الضيقة…"/>
            <p:cNvSpPr txBox="1"/>
            <p:nvPr/>
          </p:nvSpPr>
          <p:spPr>
            <a:xfrm>
              <a:off x="-1" y="0"/>
              <a:ext cx="1633810"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400" b="1"/>
              </a:pPr>
              <a:r>
                <a:rPr b="0"/>
                <a:t>الضيقة</a:t>
              </a:r>
            </a:p>
            <a:p>
              <a:pPr algn="ctr" defTabSz="914400">
                <a:defRPr sz="1400" b="1"/>
              </a:pPr>
              <a:r>
                <a:rPr b="0"/>
                <a:t>١</a:t>
              </a:r>
              <a:r>
                <a:t>: </a:t>
              </a:r>
              <a:r>
                <a:rPr b="0"/>
                <a:t>٤</a:t>
              </a:r>
              <a:r>
                <a:t> – </a:t>
              </a:r>
              <a:r>
                <a:rPr b="0"/>
                <a:t>١٠</a:t>
              </a:r>
              <a:r>
                <a:t>: </a:t>
              </a:r>
              <a:r>
                <a:rPr b="0"/>
                <a:t>١٩</a:t>
              </a:r>
            </a:p>
          </p:txBody>
        </p:sp>
      </p:grpSp>
      <p:grpSp>
        <p:nvGrpSpPr>
          <p:cNvPr id="2443" name="TextBox 23"/>
          <p:cNvGrpSpPr/>
          <p:nvPr/>
        </p:nvGrpSpPr>
        <p:grpSpPr>
          <a:xfrm>
            <a:off x="6643687" y="3046156"/>
            <a:ext cx="928690" cy="500065"/>
            <a:chOff x="-1" y="-1"/>
            <a:chExt cx="928689" cy="500064"/>
          </a:xfrm>
        </p:grpSpPr>
        <p:sp>
          <p:nvSpPr>
            <p:cNvPr id="2441" name="Rectangle"/>
            <p:cNvSpPr/>
            <p:nvPr/>
          </p:nvSpPr>
          <p:spPr>
            <a:xfrm>
              <a:off x="-1" y="-1"/>
              <a:ext cx="928689" cy="500064"/>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400" b="1"/>
              </a:pPr>
              <a:endParaRPr/>
            </a:p>
          </p:txBody>
        </p:sp>
        <p:sp>
          <p:nvSpPr>
            <p:cNvPr id="2442" name="مجئ الثاني"/>
            <p:cNvSpPr txBox="1"/>
            <p:nvPr/>
          </p:nvSpPr>
          <p:spPr>
            <a:xfrm>
              <a:off x="-1" y="-1"/>
              <a:ext cx="928689" cy="269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400" b="1"/>
              </a:pPr>
              <a:r>
                <a:t> </a:t>
              </a:r>
              <a:r>
                <a:rPr b="0"/>
                <a:t>مجئ الثاني</a:t>
              </a:r>
            </a:p>
          </p:txBody>
        </p:sp>
      </p:grpSp>
      <p:grpSp>
        <p:nvGrpSpPr>
          <p:cNvPr id="2446" name="TextBox 24"/>
          <p:cNvGrpSpPr/>
          <p:nvPr/>
        </p:nvGrpSpPr>
        <p:grpSpPr>
          <a:xfrm>
            <a:off x="7572375" y="3046156"/>
            <a:ext cx="1143000" cy="500065"/>
            <a:chOff x="0" y="-1"/>
            <a:chExt cx="1143000" cy="500064"/>
          </a:xfrm>
        </p:grpSpPr>
        <p:sp>
          <p:nvSpPr>
            <p:cNvPr id="2444" name="Rectangle"/>
            <p:cNvSpPr/>
            <p:nvPr/>
          </p:nvSpPr>
          <p:spPr>
            <a:xfrm>
              <a:off x="0" y="-1"/>
              <a:ext cx="1143000" cy="500064"/>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400" b="1"/>
              </a:pPr>
              <a:endParaRPr/>
            </a:p>
          </p:txBody>
        </p:sp>
        <p:sp>
          <p:nvSpPr>
            <p:cNvPr id="2445" name="الألفية"/>
            <p:cNvSpPr txBox="1"/>
            <p:nvPr/>
          </p:nvSpPr>
          <p:spPr>
            <a:xfrm>
              <a:off x="0" y="-1"/>
              <a:ext cx="1143000" cy="269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algn="ctr" defTabSz="914400" rtl="1">
                <a:defRPr sz="1400"/>
              </a:lvl1pPr>
            </a:lstStyle>
            <a:p>
              <a:pPr>
                <a:defRPr b="1"/>
              </a:pPr>
              <a:r>
                <a:rPr b="0"/>
                <a:t>الألفية</a:t>
              </a:r>
            </a:p>
          </p:txBody>
        </p:sp>
      </p:grpSp>
      <p:grpSp>
        <p:nvGrpSpPr>
          <p:cNvPr id="2449" name="TextBox 25"/>
          <p:cNvGrpSpPr/>
          <p:nvPr/>
        </p:nvGrpSpPr>
        <p:grpSpPr>
          <a:xfrm>
            <a:off x="8312408" y="3500437"/>
            <a:ext cx="714376" cy="522555"/>
            <a:chOff x="0" y="0"/>
            <a:chExt cx="714375" cy="522553"/>
          </a:xfrm>
        </p:grpSpPr>
        <p:sp>
          <p:nvSpPr>
            <p:cNvPr id="2447" name="Rectangle"/>
            <p:cNvSpPr/>
            <p:nvPr/>
          </p:nvSpPr>
          <p:spPr>
            <a:xfrm>
              <a:off x="0" y="0"/>
              <a:ext cx="714375" cy="500063"/>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600" b="1"/>
              </a:pPr>
              <a:endParaRPr/>
            </a:p>
          </p:txBody>
        </p:sp>
        <p:sp>
          <p:nvSpPr>
            <p:cNvPr id="2448" name="الحالة الأبدية"/>
            <p:cNvSpPr txBox="1"/>
            <p:nvPr/>
          </p:nvSpPr>
          <p:spPr>
            <a:xfrm>
              <a:off x="0" y="0"/>
              <a:ext cx="714375" cy="522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algn="ctr" defTabSz="914400" rtl="1">
                <a:defRPr sz="1600" b="1"/>
              </a:pPr>
              <a:r>
                <a:t> </a:t>
              </a:r>
              <a:r>
                <a:rPr b="0"/>
                <a:t>الحالة الأبدية</a:t>
              </a:r>
            </a:p>
          </p:txBody>
        </p:sp>
      </p:grpSp>
      <p:sp>
        <p:nvSpPr>
          <p:cNvPr id="2450" name="Straight Arrow Connector 27"/>
          <p:cNvSpPr/>
          <p:nvPr/>
        </p:nvSpPr>
        <p:spPr>
          <a:xfrm flipH="1" flipV="1">
            <a:off x="8280399" y="3929063"/>
            <a:ext cx="6351" cy="357188"/>
          </a:xfrm>
          <a:prstGeom prst="line">
            <a:avLst/>
          </a:prstGeom>
          <a:ln w="19050">
            <a:solidFill>
              <a:srgbClr val="000000"/>
            </a:solidFill>
            <a:tailEnd type="triangle"/>
          </a:ln>
        </p:spPr>
        <p:txBody>
          <a:bodyPr lIns="46799" tIns="46799" rIns="46799" bIns="46799"/>
          <a:lstStyle/>
          <a:p>
            <a:endParaRPr/>
          </a:p>
        </p:txBody>
      </p:sp>
      <p:grpSp>
        <p:nvGrpSpPr>
          <p:cNvPr id="2453" name="TextBox 30"/>
          <p:cNvGrpSpPr/>
          <p:nvPr/>
        </p:nvGrpSpPr>
        <p:grpSpPr>
          <a:xfrm>
            <a:off x="7902456" y="4269968"/>
            <a:ext cx="761435" cy="785816"/>
            <a:chOff x="-1" y="-1"/>
            <a:chExt cx="761434" cy="785815"/>
          </a:xfrm>
        </p:grpSpPr>
        <p:sp>
          <p:nvSpPr>
            <p:cNvPr id="2451" name="Rectangle"/>
            <p:cNvSpPr/>
            <p:nvPr/>
          </p:nvSpPr>
          <p:spPr>
            <a:xfrm>
              <a:off x="-1" y="-1"/>
              <a:ext cx="761434" cy="785815"/>
            </a:xfrm>
            <a:prstGeom prst="rect">
              <a:avLst/>
            </a:prstGeom>
            <a:solidFill>
              <a:srgbClr val="FFCCFF"/>
            </a:solidFill>
            <a:ln w="12700" cap="flat">
              <a:noFill/>
              <a:miter lim="400000"/>
            </a:ln>
            <a:effectLst/>
          </p:spPr>
          <p:txBody>
            <a:bodyPr wrap="square" lIns="46799" tIns="46799" rIns="46799" bIns="46799" numCol="1" anchor="t">
              <a:noAutofit/>
            </a:bodyPr>
            <a:lstStyle/>
            <a:p>
              <a:pPr algn="ctr" defTabSz="914400">
                <a:defRPr sz="1200" b="1"/>
              </a:pPr>
              <a:endParaRPr/>
            </a:p>
          </p:txBody>
        </p:sp>
        <p:sp>
          <p:nvSpPr>
            <p:cNvPr id="2452" name="دينونة العرش الأبيض العظيم"/>
            <p:cNvSpPr txBox="1"/>
            <p:nvPr/>
          </p:nvSpPr>
          <p:spPr>
            <a:xfrm>
              <a:off x="-1" y="-1"/>
              <a:ext cx="761434" cy="778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algn="ctr" defTabSz="914400" rtl="1">
                <a:defRPr sz="1200"/>
              </a:lvl1pPr>
            </a:lstStyle>
            <a:p>
              <a:pPr>
                <a:defRPr b="1"/>
              </a:pPr>
              <a:r>
                <a:rPr b="0"/>
                <a:t>دينونة العرش الأبيض العظيم</a:t>
              </a:r>
            </a:p>
          </p:txBody>
        </p:sp>
      </p:grpSp>
      <p:sp>
        <p:nvSpPr>
          <p:cNvPr id="2454" name="Oval 11"/>
          <p:cNvSpPr/>
          <p:nvPr/>
        </p:nvSpPr>
        <p:spPr>
          <a:xfrm>
            <a:off x="2318265" y="1412874"/>
            <a:ext cx="6804026" cy="4537078"/>
          </a:xfrm>
          <a:prstGeom prst="ellipse">
            <a:avLst/>
          </a:prstGeom>
          <a:ln w="57150">
            <a:solidFill>
              <a:srgbClr val="FF0000"/>
            </a:solidFill>
          </a:ln>
        </p:spPr>
        <p:txBody>
          <a:bodyPr lIns="46799" tIns="46799" rIns="46799" bIns="46799" anchor="ctr"/>
          <a:lstStyle/>
          <a:p>
            <a:pPr defTabSz="914400">
              <a:defRPr sz="2400"/>
            </a:pPr>
            <a:endParaRPr/>
          </a:p>
        </p:txBody>
      </p:sp>
      <p:sp>
        <p:nvSpPr>
          <p:cNvPr id="2455" name="Text Box 30"/>
          <p:cNvSpPr txBox="1"/>
          <p:nvPr/>
        </p:nvSpPr>
        <p:spPr>
          <a:xfrm>
            <a:off x="8526145" y="4762"/>
            <a:ext cx="619758"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t>٣٤٠</a:t>
            </a:r>
          </a:p>
        </p:txBody>
      </p:sp>
      <p:grpSp>
        <p:nvGrpSpPr>
          <p:cNvPr id="2458" name="TextBox 20"/>
          <p:cNvGrpSpPr/>
          <p:nvPr/>
        </p:nvGrpSpPr>
        <p:grpSpPr>
          <a:xfrm>
            <a:off x="417071" y="6155117"/>
            <a:ext cx="2947987" cy="586203"/>
            <a:chOff x="-1" y="-1"/>
            <a:chExt cx="2947985" cy="586202"/>
          </a:xfrm>
        </p:grpSpPr>
        <p:sp>
          <p:nvSpPr>
            <p:cNvPr id="2456" name="Rectangle"/>
            <p:cNvSpPr/>
            <p:nvPr/>
          </p:nvSpPr>
          <p:spPr>
            <a:xfrm>
              <a:off x="-1" y="-1"/>
              <a:ext cx="2947985" cy="586202"/>
            </a:xfrm>
            <a:prstGeom prst="rect">
              <a:avLst/>
            </a:prstGeom>
            <a:solidFill>
              <a:srgbClr val="FFCCFF"/>
            </a:solidFill>
            <a:ln w="12700" cap="flat">
              <a:noFill/>
              <a:miter lim="400000"/>
            </a:ln>
            <a:effectLst/>
          </p:spPr>
          <p:txBody>
            <a:bodyPr wrap="square" lIns="46799" tIns="46799" rIns="46799" bIns="46799" numCol="1" anchor="ctr">
              <a:noAutofit/>
            </a:bodyPr>
            <a:lstStyle/>
            <a:p>
              <a:pPr defTabSz="914400">
                <a:defRPr sz="1400"/>
              </a:pPr>
              <a:endParaRPr/>
            </a:p>
          </p:txBody>
        </p:sp>
        <p:sp>
          <p:nvSpPr>
            <p:cNvPr id="2457" name="حقوق الطبع والنشر ١٩٨٩ ريك غريفيث…"/>
            <p:cNvSpPr txBox="1"/>
            <p:nvPr/>
          </p:nvSpPr>
          <p:spPr>
            <a:xfrm>
              <a:off x="-1" y="56808"/>
              <a:ext cx="2947985"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p>
              <a:pPr defTabSz="914400" rtl="1">
                <a:defRPr sz="1400"/>
              </a:pPr>
              <a:r>
                <a:t>حقوق الطبع والنشر ١٩٨٩ ريك غريفيث</a:t>
              </a:r>
            </a:p>
            <a:p>
              <a:pPr defTabSz="914400" rtl="1">
                <a:defRPr sz="1400"/>
              </a:pPr>
              <a:r>
                <a:t>مقتبس من مخطط من قبل دي . جي بينتكوس</a:t>
              </a:r>
            </a:p>
          </p:txBody>
        </p:sp>
      </p:grpSp>
      <p:grpSp>
        <p:nvGrpSpPr>
          <p:cNvPr id="2461" name="TextBox 20"/>
          <p:cNvGrpSpPr/>
          <p:nvPr/>
        </p:nvGrpSpPr>
        <p:grpSpPr>
          <a:xfrm>
            <a:off x="2403542" y="3594658"/>
            <a:ext cx="1443351" cy="269387"/>
            <a:chOff x="0" y="0"/>
            <a:chExt cx="1443349" cy="269384"/>
          </a:xfrm>
        </p:grpSpPr>
        <p:sp>
          <p:nvSpPr>
            <p:cNvPr id="2459" name="Rectangle"/>
            <p:cNvSpPr/>
            <p:nvPr/>
          </p:nvSpPr>
          <p:spPr>
            <a:xfrm>
              <a:off x="0" y="33117"/>
              <a:ext cx="1443349" cy="203150"/>
            </a:xfrm>
            <a:prstGeom prst="rect">
              <a:avLst/>
            </a:prstGeom>
            <a:solidFill>
              <a:srgbClr val="FFCCFF"/>
            </a:solidFill>
            <a:ln w="12700" cap="flat">
              <a:noFill/>
              <a:miter lim="400000"/>
            </a:ln>
            <a:effectLst/>
          </p:spPr>
          <p:txBody>
            <a:bodyPr wrap="square" lIns="46799" tIns="46799" rIns="46799" bIns="46799" numCol="1" anchor="ctr">
              <a:noAutofit/>
            </a:bodyPr>
            <a:lstStyle/>
            <a:p>
              <a:pPr algn="ctr" defTabSz="914400">
                <a:defRPr sz="1400" b="1"/>
              </a:pPr>
              <a:endParaRPr/>
            </a:p>
          </p:txBody>
        </p:sp>
        <p:sp>
          <p:nvSpPr>
            <p:cNvPr id="2460" name="النصف الاول"/>
            <p:cNvSpPr txBox="1"/>
            <p:nvPr/>
          </p:nvSpPr>
          <p:spPr>
            <a:xfrm>
              <a:off x="0" y="0"/>
              <a:ext cx="1443349" cy="269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defTabSz="914400" rtl="1">
                <a:defRPr sz="1400"/>
              </a:lvl1pPr>
            </a:lstStyle>
            <a:p>
              <a:pPr>
                <a:defRPr b="1"/>
              </a:pPr>
              <a:r>
                <a:rPr b="0"/>
                <a:t>النصف الاول</a:t>
              </a:r>
            </a:p>
          </p:txBody>
        </p:sp>
      </p:grpSp>
      <p:sp>
        <p:nvSpPr>
          <p:cNvPr id="2462" name="Oval 10"/>
          <p:cNvSpPr/>
          <p:nvPr/>
        </p:nvSpPr>
        <p:spPr>
          <a:xfrm>
            <a:off x="1265022" y="1412875"/>
            <a:ext cx="1047099" cy="4248150"/>
          </a:xfrm>
          <a:prstGeom prst="ellipse">
            <a:avLst/>
          </a:prstGeom>
          <a:ln w="57150">
            <a:solidFill>
              <a:srgbClr val="FF0000"/>
            </a:solidFill>
          </a:ln>
        </p:spPr>
        <p:txBody>
          <a:bodyPr lIns="46799" tIns="46799" rIns="46799" bIns="46799" anchor="ctr"/>
          <a:lstStyle/>
          <a:p>
            <a:pPr defTabSz="914400">
              <a:defRPr sz="2400"/>
            </a:pPr>
            <a:endParaRPr/>
          </a:p>
        </p:txBody>
      </p:sp>
      <p:sp>
        <p:nvSpPr>
          <p:cNvPr id="2463" name="Oval 12"/>
          <p:cNvSpPr/>
          <p:nvPr/>
        </p:nvSpPr>
        <p:spPr>
          <a:xfrm>
            <a:off x="110910" y="1412875"/>
            <a:ext cx="1150938" cy="4248150"/>
          </a:xfrm>
          <a:prstGeom prst="ellipse">
            <a:avLst/>
          </a:prstGeom>
          <a:ln w="57150">
            <a:solidFill>
              <a:srgbClr val="FF0000"/>
            </a:solidFill>
          </a:ln>
        </p:spPr>
        <p:txBody>
          <a:bodyPr lIns="46799" tIns="46799" rIns="46799" bIns="46799" anchor="ctr"/>
          <a:lstStyle/>
          <a:p>
            <a:pPr defTabSz="914400">
              <a:defRPr sz="24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463"/>
                                        </p:tgtEl>
                                        <p:attrNameLst>
                                          <p:attrName>style.visibility</p:attrName>
                                        </p:attrNameLst>
                                      </p:cBhvr>
                                      <p:to>
                                        <p:strVal val="visible"/>
                                      </p:to>
                                    </p:set>
                                    <p:anim calcmode="lin" valueType="num">
                                      <p:cBhvr>
                                        <p:cTn id="7" dur="1000" fill="hold"/>
                                        <p:tgtEl>
                                          <p:spTgt spid="2463"/>
                                        </p:tgtEl>
                                        <p:attrNameLst>
                                          <p:attrName>ppt_w</p:attrName>
                                        </p:attrNameLst>
                                      </p:cBhvr>
                                      <p:tavLst>
                                        <p:tav tm="0">
                                          <p:val>
                                            <p:fltVal val="0"/>
                                          </p:val>
                                        </p:tav>
                                        <p:tav tm="100000">
                                          <p:val>
                                            <p:strVal val="#ppt_w"/>
                                          </p:val>
                                        </p:tav>
                                      </p:tavLst>
                                    </p:anim>
                                    <p:anim calcmode="lin" valueType="num">
                                      <p:cBhvr>
                                        <p:cTn id="8" dur="1000" fill="hold"/>
                                        <p:tgtEl>
                                          <p:spTgt spid="246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2462"/>
                                        </p:tgtEl>
                                        <p:attrNameLst>
                                          <p:attrName>style.visibility</p:attrName>
                                        </p:attrNameLst>
                                      </p:cBhvr>
                                      <p:to>
                                        <p:strVal val="visible"/>
                                      </p:to>
                                    </p:set>
                                    <p:anim calcmode="lin" valueType="num">
                                      <p:cBhvr>
                                        <p:cTn id="13" dur="1000" fill="hold"/>
                                        <p:tgtEl>
                                          <p:spTgt spid="2462"/>
                                        </p:tgtEl>
                                        <p:attrNameLst>
                                          <p:attrName>ppt_w</p:attrName>
                                        </p:attrNameLst>
                                      </p:cBhvr>
                                      <p:tavLst>
                                        <p:tav tm="0">
                                          <p:val>
                                            <p:fltVal val="0"/>
                                          </p:val>
                                        </p:tav>
                                        <p:tav tm="100000">
                                          <p:val>
                                            <p:strVal val="#ppt_w"/>
                                          </p:val>
                                        </p:tav>
                                      </p:tavLst>
                                    </p:anim>
                                    <p:anim calcmode="lin" valueType="num">
                                      <p:cBhvr>
                                        <p:cTn id="14" dur="1000" fill="hold"/>
                                        <p:tgtEl>
                                          <p:spTgt spid="246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2454"/>
                                        </p:tgtEl>
                                        <p:attrNameLst>
                                          <p:attrName>style.visibility</p:attrName>
                                        </p:attrNameLst>
                                      </p:cBhvr>
                                      <p:to>
                                        <p:strVal val="visible"/>
                                      </p:to>
                                    </p:set>
                                    <p:anim calcmode="lin" valueType="num">
                                      <p:cBhvr>
                                        <p:cTn id="19" dur="1000" fill="hold"/>
                                        <p:tgtEl>
                                          <p:spTgt spid="2454"/>
                                        </p:tgtEl>
                                        <p:attrNameLst>
                                          <p:attrName>ppt_w</p:attrName>
                                        </p:attrNameLst>
                                      </p:cBhvr>
                                      <p:tavLst>
                                        <p:tav tm="0">
                                          <p:val>
                                            <p:fltVal val="0"/>
                                          </p:val>
                                        </p:tav>
                                        <p:tav tm="100000">
                                          <p:val>
                                            <p:strVal val="#ppt_w"/>
                                          </p:val>
                                        </p:tav>
                                      </p:tavLst>
                                    </p:anim>
                                    <p:anim calcmode="lin" valueType="num">
                                      <p:cBhvr>
                                        <p:cTn id="20" dur="1000" fill="hold"/>
                                        <p:tgtEl>
                                          <p:spTgt spid="245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iterate>
                                    <p:tmAbs val="0"/>
                                  </p:iterate>
                                  <p:childTnLst>
                                    <p:anim calcmode="lin" valueType="num">
                                      <p:cBhvr>
                                        <p:cTn id="24" dur="500" fill="hold"/>
                                        <p:tgtEl>
                                          <p:spTgt spid="2454"/>
                                        </p:tgtEl>
                                        <p:attrNameLst>
                                          <p:attrName>ppt_x</p:attrName>
                                        </p:attrNameLst>
                                      </p:cBhvr>
                                      <p:tavLst>
                                        <p:tav tm="0">
                                          <p:val>
                                            <p:strVal val="ppt_x"/>
                                          </p:val>
                                        </p:tav>
                                        <p:tav tm="100000">
                                          <p:val>
                                            <p:strVal val="ppt_x"/>
                                          </p:val>
                                        </p:tav>
                                      </p:tavLst>
                                    </p:anim>
                                    <p:anim calcmode="lin" valueType="num">
                                      <p:cBhvr>
                                        <p:cTn id="25" dur="500" fill="hold"/>
                                        <p:tgtEl>
                                          <p:spTgt spid="2454"/>
                                        </p:tgtEl>
                                        <p:attrNameLst>
                                          <p:attrName>ppt_y</p:attrName>
                                        </p:attrNameLst>
                                      </p:cBhvr>
                                      <p:tavLst>
                                        <p:tav tm="0">
                                          <p:val>
                                            <p:strVal val="ppt_y"/>
                                          </p:val>
                                        </p:tav>
                                        <p:tav tm="100000">
                                          <p:val>
                                            <p:strVal val="1+ppt_h/2"/>
                                          </p:val>
                                        </p:tav>
                                      </p:tavLst>
                                    </p:anim>
                                    <p:set>
                                      <p:cBhvr>
                                        <p:cTn id="26" fill="hold">
                                          <p:stCondLst>
                                            <p:cond delay="499"/>
                                          </p:stCondLst>
                                        </p:cTn>
                                        <p:tgtEl>
                                          <p:spTgt spid="2454"/>
                                        </p:tgtEl>
                                        <p:attrNameLst>
                                          <p:attrName>style.visibility</p:attrName>
                                        </p:attrNameLst>
                                      </p:cBhvr>
                                      <p:to>
                                        <p:strVal val="hidden"/>
                                      </p:to>
                                    </p:set>
                                  </p:childTnLst>
                                </p:cTn>
                              </p:par>
                            </p:childTnLst>
                          </p:cTn>
                        </p:par>
                        <p:par>
                          <p:cTn id="27" fill="hold">
                            <p:stCondLst>
                              <p:cond delay="500"/>
                            </p:stCondLst>
                            <p:childTnLst>
                              <p:par>
                                <p:cTn id="28" presetID="2" presetClass="exit" presetSubtype="4" fill="hold" grpId="1" nodeType="afterEffect">
                                  <p:stCondLst>
                                    <p:cond delay="0"/>
                                  </p:stCondLst>
                                  <p:iterate>
                                    <p:tmAbs val="0"/>
                                  </p:iterate>
                                  <p:childTnLst>
                                    <p:anim calcmode="lin" valueType="num">
                                      <p:cBhvr>
                                        <p:cTn id="29" dur="500" fill="hold"/>
                                        <p:tgtEl>
                                          <p:spTgt spid="2462"/>
                                        </p:tgtEl>
                                        <p:attrNameLst>
                                          <p:attrName>ppt_x</p:attrName>
                                        </p:attrNameLst>
                                      </p:cBhvr>
                                      <p:tavLst>
                                        <p:tav tm="0">
                                          <p:val>
                                            <p:strVal val="ppt_x"/>
                                          </p:val>
                                        </p:tav>
                                        <p:tav tm="100000">
                                          <p:val>
                                            <p:strVal val="ppt_x"/>
                                          </p:val>
                                        </p:tav>
                                      </p:tavLst>
                                    </p:anim>
                                    <p:anim calcmode="lin" valueType="num">
                                      <p:cBhvr>
                                        <p:cTn id="30" dur="500" fill="hold"/>
                                        <p:tgtEl>
                                          <p:spTgt spid="2462"/>
                                        </p:tgtEl>
                                        <p:attrNameLst>
                                          <p:attrName>ppt_y</p:attrName>
                                        </p:attrNameLst>
                                      </p:cBhvr>
                                      <p:tavLst>
                                        <p:tav tm="0">
                                          <p:val>
                                            <p:strVal val="ppt_y"/>
                                          </p:val>
                                        </p:tav>
                                        <p:tav tm="100000">
                                          <p:val>
                                            <p:strVal val="1+ppt_h/2"/>
                                          </p:val>
                                        </p:tav>
                                      </p:tavLst>
                                    </p:anim>
                                    <p:set>
                                      <p:cBhvr>
                                        <p:cTn id="31" fill="hold">
                                          <p:stCondLst>
                                            <p:cond delay="499"/>
                                          </p:stCondLst>
                                        </p:cTn>
                                        <p:tgtEl>
                                          <p:spTgt spid="2462"/>
                                        </p:tgtEl>
                                        <p:attrNameLst>
                                          <p:attrName>style.visibility</p:attrName>
                                        </p:attrNameLst>
                                      </p:cBhvr>
                                      <p:to>
                                        <p:strVal val="hidden"/>
                                      </p:to>
                                    </p:set>
                                  </p:childTnLst>
                                </p:cTn>
                              </p:par>
                            </p:childTnLst>
                          </p:cTn>
                        </p:par>
                        <p:par>
                          <p:cTn id="32" fill="hold">
                            <p:stCondLst>
                              <p:cond delay="1000"/>
                            </p:stCondLst>
                            <p:childTnLst>
                              <p:par>
                                <p:cTn id="33" presetID="2" presetClass="exit" presetSubtype="4" fill="hold" grpId="1" nodeType="afterEffect">
                                  <p:stCondLst>
                                    <p:cond delay="0"/>
                                  </p:stCondLst>
                                  <p:iterate>
                                    <p:tmAbs val="0"/>
                                  </p:iterate>
                                  <p:childTnLst>
                                    <p:anim calcmode="lin" valueType="num">
                                      <p:cBhvr>
                                        <p:cTn id="34" dur="500" fill="hold"/>
                                        <p:tgtEl>
                                          <p:spTgt spid="2463"/>
                                        </p:tgtEl>
                                        <p:attrNameLst>
                                          <p:attrName>ppt_x</p:attrName>
                                        </p:attrNameLst>
                                      </p:cBhvr>
                                      <p:tavLst>
                                        <p:tav tm="0">
                                          <p:val>
                                            <p:strVal val="ppt_x"/>
                                          </p:val>
                                        </p:tav>
                                        <p:tav tm="100000">
                                          <p:val>
                                            <p:strVal val="ppt_x"/>
                                          </p:val>
                                        </p:tav>
                                      </p:tavLst>
                                    </p:anim>
                                    <p:anim calcmode="lin" valueType="num">
                                      <p:cBhvr>
                                        <p:cTn id="35" dur="500" fill="hold"/>
                                        <p:tgtEl>
                                          <p:spTgt spid="2463"/>
                                        </p:tgtEl>
                                        <p:attrNameLst>
                                          <p:attrName>ppt_y</p:attrName>
                                        </p:attrNameLst>
                                      </p:cBhvr>
                                      <p:tavLst>
                                        <p:tav tm="0">
                                          <p:val>
                                            <p:strVal val="ppt_y"/>
                                          </p:val>
                                        </p:tav>
                                        <p:tav tm="100000">
                                          <p:val>
                                            <p:strVal val="1+ppt_h/2"/>
                                          </p:val>
                                        </p:tav>
                                      </p:tavLst>
                                    </p:anim>
                                    <p:set>
                                      <p:cBhvr>
                                        <p:cTn id="36" fill="hold">
                                          <p:stCondLst>
                                            <p:cond delay="499"/>
                                          </p:stCondLst>
                                        </p:cTn>
                                        <p:tgtEl>
                                          <p:spTgt spid="246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0" nodeType="clickEffect">
                                  <p:stCondLst>
                                    <p:cond delay="0"/>
                                  </p:stCondLst>
                                  <p:iterate>
                                    <p:tmAbs val="0"/>
                                  </p:iterate>
                                  <p:childTnLst>
                                    <p:set>
                                      <p:cBhvr>
                                        <p:cTn id="40" fill="hold"/>
                                        <p:tgtEl>
                                          <p:spTgt spid="2411"/>
                                        </p:tgtEl>
                                        <p:attrNameLst>
                                          <p:attrName>style.visibility</p:attrName>
                                        </p:attrNameLst>
                                      </p:cBhvr>
                                      <p:to>
                                        <p:strVal val="visible"/>
                                      </p:to>
                                    </p:set>
                                    <p:anim calcmode="lin" valueType="num">
                                      <p:cBhvr>
                                        <p:cTn id="41" dur="500" fill="hold"/>
                                        <p:tgtEl>
                                          <p:spTgt spid="2411"/>
                                        </p:tgtEl>
                                        <p:attrNameLst>
                                          <p:attrName>ppt_x</p:attrName>
                                        </p:attrNameLst>
                                      </p:cBhvr>
                                      <p:tavLst>
                                        <p:tav tm="0">
                                          <p:val>
                                            <p:strVal val="0-#ppt_w/2"/>
                                          </p:val>
                                        </p:tav>
                                        <p:tav tm="100000">
                                          <p:val>
                                            <p:strVal val="#ppt_x"/>
                                          </p:val>
                                        </p:tav>
                                      </p:tavLst>
                                    </p:anim>
                                    <p:anim calcmode="lin" valueType="num">
                                      <p:cBhvr>
                                        <p:cTn id="42" dur="500" fill="hold"/>
                                        <p:tgtEl>
                                          <p:spTgt spid="2411"/>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iterate>
                                    <p:tmAbs val="0"/>
                                  </p:iterate>
                                  <p:childTnLst>
                                    <p:set>
                                      <p:cBhvr>
                                        <p:cTn id="46" fill="hold"/>
                                        <p:tgtEl>
                                          <p:spTgt spid="2410"/>
                                        </p:tgtEl>
                                        <p:attrNameLst>
                                          <p:attrName>style.visibility</p:attrName>
                                        </p:attrNameLst>
                                      </p:cBhvr>
                                      <p:to>
                                        <p:strVal val="visible"/>
                                      </p:to>
                                    </p:set>
                                    <p:anim calcmode="lin" valueType="num">
                                      <p:cBhvr>
                                        <p:cTn id="47" dur="500" fill="hold"/>
                                        <p:tgtEl>
                                          <p:spTgt spid="2410"/>
                                        </p:tgtEl>
                                        <p:attrNameLst>
                                          <p:attrName>ppt_x</p:attrName>
                                        </p:attrNameLst>
                                      </p:cBhvr>
                                      <p:tavLst>
                                        <p:tav tm="0">
                                          <p:val>
                                            <p:strVal val="0-#ppt_w/2"/>
                                          </p:val>
                                        </p:tav>
                                        <p:tav tm="100000">
                                          <p:val>
                                            <p:strVal val="#ppt_x"/>
                                          </p:val>
                                        </p:tav>
                                      </p:tavLst>
                                    </p:anim>
                                    <p:anim calcmode="lin" valueType="num">
                                      <p:cBhvr>
                                        <p:cTn id="48" dur="500" fill="hold"/>
                                        <p:tgtEl>
                                          <p:spTgt spid="2410"/>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iterate>
                                    <p:tmAbs val="0"/>
                                  </p:iterate>
                                  <p:childTnLst>
                                    <p:set>
                                      <p:cBhvr>
                                        <p:cTn id="52" fill="hold"/>
                                        <p:tgtEl>
                                          <p:spTgt spid="2409"/>
                                        </p:tgtEl>
                                        <p:attrNameLst>
                                          <p:attrName>style.visibility</p:attrName>
                                        </p:attrNameLst>
                                      </p:cBhvr>
                                      <p:to>
                                        <p:strVal val="visible"/>
                                      </p:to>
                                    </p:set>
                                    <p:anim calcmode="lin" valueType="num">
                                      <p:cBhvr>
                                        <p:cTn id="53" dur="500" fill="hold"/>
                                        <p:tgtEl>
                                          <p:spTgt spid="2409"/>
                                        </p:tgtEl>
                                        <p:attrNameLst>
                                          <p:attrName>ppt_x</p:attrName>
                                        </p:attrNameLst>
                                      </p:cBhvr>
                                      <p:tavLst>
                                        <p:tav tm="0">
                                          <p:val>
                                            <p:strVal val="0-#ppt_w/2"/>
                                          </p:val>
                                        </p:tav>
                                        <p:tav tm="100000">
                                          <p:val>
                                            <p:strVal val="#ppt_x"/>
                                          </p:val>
                                        </p:tav>
                                      </p:tavLst>
                                    </p:anim>
                                    <p:anim calcmode="lin" valueType="num">
                                      <p:cBhvr>
                                        <p:cTn id="54" dur="500" fill="hold"/>
                                        <p:tgtEl>
                                          <p:spTgt spid="240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iterate>
                                    <p:tmAbs val="0"/>
                                  </p:iterate>
                                  <p:childTnLst>
                                    <p:anim calcmode="lin" valueType="num">
                                      <p:cBhvr>
                                        <p:cTn id="58" dur="500" fill="hold"/>
                                        <p:tgtEl>
                                          <p:spTgt spid="2411"/>
                                        </p:tgtEl>
                                        <p:attrNameLst>
                                          <p:attrName>ppt_x</p:attrName>
                                        </p:attrNameLst>
                                      </p:cBhvr>
                                      <p:tavLst>
                                        <p:tav tm="0">
                                          <p:val>
                                            <p:strVal val="ppt_x"/>
                                          </p:val>
                                        </p:tav>
                                        <p:tav tm="100000">
                                          <p:val>
                                            <p:strVal val="ppt_x"/>
                                          </p:val>
                                        </p:tav>
                                      </p:tavLst>
                                    </p:anim>
                                    <p:anim calcmode="lin" valueType="num">
                                      <p:cBhvr>
                                        <p:cTn id="59" dur="500" fill="hold"/>
                                        <p:tgtEl>
                                          <p:spTgt spid="2411"/>
                                        </p:tgtEl>
                                        <p:attrNameLst>
                                          <p:attrName>ppt_y</p:attrName>
                                        </p:attrNameLst>
                                      </p:cBhvr>
                                      <p:tavLst>
                                        <p:tav tm="0">
                                          <p:val>
                                            <p:strVal val="ppt_y"/>
                                          </p:val>
                                        </p:tav>
                                        <p:tav tm="100000">
                                          <p:val>
                                            <p:strVal val="1+ppt_h/2"/>
                                          </p:val>
                                        </p:tav>
                                      </p:tavLst>
                                    </p:anim>
                                    <p:set>
                                      <p:cBhvr>
                                        <p:cTn id="60" fill="hold">
                                          <p:stCondLst>
                                            <p:cond delay="499"/>
                                          </p:stCondLst>
                                        </p:cTn>
                                        <p:tgtEl>
                                          <p:spTgt spid="2411"/>
                                        </p:tgtEl>
                                        <p:attrNameLst>
                                          <p:attrName>style.visibility</p:attrName>
                                        </p:attrNameLst>
                                      </p:cBhvr>
                                      <p:to>
                                        <p:strVal val="hidden"/>
                                      </p:to>
                                    </p:set>
                                  </p:childTnLst>
                                </p:cTn>
                              </p:par>
                            </p:childTnLst>
                          </p:cTn>
                        </p:par>
                        <p:par>
                          <p:cTn id="61" fill="hold">
                            <p:stCondLst>
                              <p:cond delay="500"/>
                            </p:stCondLst>
                            <p:childTnLst>
                              <p:par>
                                <p:cTn id="62" presetID="2" presetClass="exit" presetSubtype="4" fill="hold" grpId="1" nodeType="afterEffect">
                                  <p:stCondLst>
                                    <p:cond delay="0"/>
                                  </p:stCondLst>
                                  <p:iterate>
                                    <p:tmAbs val="0"/>
                                  </p:iterate>
                                  <p:childTnLst>
                                    <p:anim calcmode="lin" valueType="num">
                                      <p:cBhvr>
                                        <p:cTn id="63" dur="500" fill="hold"/>
                                        <p:tgtEl>
                                          <p:spTgt spid="2410"/>
                                        </p:tgtEl>
                                        <p:attrNameLst>
                                          <p:attrName>ppt_x</p:attrName>
                                        </p:attrNameLst>
                                      </p:cBhvr>
                                      <p:tavLst>
                                        <p:tav tm="0">
                                          <p:val>
                                            <p:strVal val="ppt_x"/>
                                          </p:val>
                                        </p:tav>
                                        <p:tav tm="100000">
                                          <p:val>
                                            <p:strVal val="ppt_x"/>
                                          </p:val>
                                        </p:tav>
                                      </p:tavLst>
                                    </p:anim>
                                    <p:anim calcmode="lin" valueType="num">
                                      <p:cBhvr>
                                        <p:cTn id="64" dur="500" fill="hold"/>
                                        <p:tgtEl>
                                          <p:spTgt spid="2410"/>
                                        </p:tgtEl>
                                        <p:attrNameLst>
                                          <p:attrName>ppt_y</p:attrName>
                                        </p:attrNameLst>
                                      </p:cBhvr>
                                      <p:tavLst>
                                        <p:tav tm="0">
                                          <p:val>
                                            <p:strVal val="ppt_y"/>
                                          </p:val>
                                        </p:tav>
                                        <p:tav tm="100000">
                                          <p:val>
                                            <p:strVal val="1+ppt_h/2"/>
                                          </p:val>
                                        </p:tav>
                                      </p:tavLst>
                                    </p:anim>
                                    <p:set>
                                      <p:cBhvr>
                                        <p:cTn id="65" fill="hold">
                                          <p:stCondLst>
                                            <p:cond delay="499"/>
                                          </p:stCondLst>
                                        </p:cTn>
                                        <p:tgtEl>
                                          <p:spTgt spid="2410"/>
                                        </p:tgtEl>
                                        <p:attrNameLst>
                                          <p:attrName>style.visibility</p:attrName>
                                        </p:attrNameLst>
                                      </p:cBhvr>
                                      <p:to>
                                        <p:strVal val="hidden"/>
                                      </p:to>
                                    </p:set>
                                  </p:childTnLst>
                                </p:cTn>
                              </p:par>
                            </p:childTnLst>
                          </p:cTn>
                        </p:par>
                        <p:par>
                          <p:cTn id="66" fill="hold">
                            <p:stCondLst>
                              <p:cond delay="1000"/>
                            </p:stCondLst>
                            <p:childTnLst>
                              <p:par>
                                <p:cTn id="67" presetID="2" presetClass="exit" presetSubtype="4" fill="hold" grpId="1" nodeType="afterEffect">
                                  <p:stCondLst>
                                    <p:cond delay="0"/>
                                  </p:stCondLst>
                                  <p:iterate>
                                    <p:tmAbs val="0"/>
                                  </p:iterate>
                                  <p:childTnLst>
                                    <p:anim calcmode="lin" valueType="num">
                                      <p:cBhvr>
                                        <p:cTn id="68" dur="500" fill="hold"/>
                                        <p:tgtEl>
                                          <p:spTgt spid="2409"/>
                                        </p:tgtEl>
                                        <p:attrNameLst>
                                          <p:attrName>ppt_x</p:attrName>
                                        </p:attrNameLst>
                                      </p:cBhvr>
                                      <p:tavLst>
                                        <p:tav tm="0">
                                          <p:val>
                                            <p:strVal val="ppt_x"/>
                                          </p:val>
                                        </p:tav>
                                        <p:tav tm="100000">
                                          <p:val>
                                            <p:strVal val="ppt_x"/>
                                          </p:val>
                                        </p:tav>
                                      </p:tavLst>
                                    </p:anim>
                                    <p:anim calcmode="lin" valueType="num">
                                      <p:cBhvr>
                                        <p:cTn id="69" dur="500" fill="hold"/>
                                        <p:tgtEl>
                                          <p:spTgt spid="2409"/>
                                        </p:tgtEl>
                                        <p:attrNameLst>
                                          <p:attrName>ppt_y</p:attrName>
                                        </p:attrNameLst>
                                      </p:cBhvr>
                                      <p:tavLst>
                                        <p:tav tm="0">
                                          <p:val>
                                            <p:strVal val="ppt_y"/>
                                          </p:val>
                                        </p:tav>
                                        <p:tav tm="100000">
                                          <p:val>
                                            <p:strVal val="1+ppt_h/2"/>
                                          </p:val>
                                        </p:tav>
                                      </p:tavLst>
                                    </p:anim>
                                    <p:set>
                                      <p:cBhvr>
                                        <p:cTn id="70" fill="hold">
                                          <p:stCondLst>
                                            <p:cond delay="499"/>
                                          </p:stCondLst>
                                        </p:cTn>
                                        <p:tgtEl>
                                          <p:spTgt spid="240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fill="hold" grpId="0" nodeType="clickEffect">
                                  <p:stCondLst>
                                    <p:cond delay="0"/>
                                  </p:stCondLst>
                                  <p:iterate>
                                    <p:tmAbs val="0"/>
                                  </p:iterate>
                                  <p:childTnLst>
                                    <p:set>
                                      <p:cBhvr>
                                        <p:cTn id="74" fill="hold"/>
                                        <p:tgtEl>
                                          <p:spTgt spid="2412"/>
                                        </p:tgtEl>
                                        <p:attrNameLst>
                                          <p:attrName>style.visibility</p:attrName>
                                        </p:attrNameLst>
                                      </p:cBhvr>
                                      <p:to>
                                        <p:strVal val="visible"/>
                                      </p:to>
                                    </p:set>
                                    <p:animEffect transition="in" filter="fade">
                                      <p:cBhvr>
                                        <p:cTn id="75" dur="500"/>
                                        <p:tgtEl>
                                          <p:spTgt spid="241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fill="hold" grpId="0" nodeType="clickEffect">
                                  <p:stCondLst>
                                    <p:cond delay="0"/>
                                  </p:stCondLst>
                                  <p:iterate>
                                    <p:tmAbs val="0"/>
                                  </p:iterate>
                                  <p:childTnLst>
                                    <p:set>
                                      <p:cBhvr>
                                        <p:cTn id="79" fill="hold"/>
                                        <p:tgtEl>
                                          <p:spTgt spid="2413"/>
                                        </p:tgtEl>
                                        <p:attrNameLst>
                                          <p:attrName>style.visibility</p:attrName>
                                        </p:attrNameLst>
                                      </p:cBhvr>
                                      <p:to>
                                        <p:strVal val="visible"/>
                                      </p:to>
                                    </p:set>
                                    <p:animEffect transition="in" filter="fade">
                                      <p:cBhvr>
                                        <p:cTn id="80" dur="500"/>
                                        <p:tgtEl>
                                          <p:spTgt spid="241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fill="hold" grpId="0" nodeType="clickEffect">
                                  <p:stCondLst>
                                    <p:cond delay="0"/>
                                  </p:stCondLst>
                                  <p:iterate>
                                    <p:tmAbs val="0"/>
                                  </p:iterate>
                                  <p:childTnLst>
                                    <p:set>
                                      <p:cBhvr>
                                        <p:cTn id="84" fill="hold"/>
                                        <p:tgtEl>
                                          <p:spTgt spid="2417"/>
                                        </p:tgtEl>
                                        <p:attrNameLst>
                                          <p:attrName>style.visibility</p:attrName>
                                        </p:attrNameLst>
                                      </p:cBhvr>
                                      <p:to>
                                        <p:strVal val="visible"/>
                                      </p:to>
                                    </p:set>
                                    <p:animEffect transition="in" filter="fade">
                                      <p:cBhvr>
                                        <p:cTn id="85" dur="500"/>
                                        <p:tgtEl>
                                          <p:spTgt spid="24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fill="hold" grpId="0" nodeType="clickEffect">
                                  <p:stCondLst>
                                    <p:cond delay="0"/>
                                  </p:stCondLst>
                                  <p:iterate>
                                    <p:tmAbs val="0"/>
                                  </p:iterate>
                                  <p:childTnLst>
                                    <p:set>
                                      <p:cBhvr>
                                        <p:cTn id="89" fill="hold"/>
                                        <p:tgtEl>
                                          <p:spTgt spid="2421"/>
                                        </p:tgtEl>
                                        <p:attrNameLst>
                                          <p:attrName>style.visibility</p:attrName>
                                        </p:attrNameLst>
                                      </p:cBhvr>
                                      <p:to>
                                        <p:strVal val="visible"/>
                                      </p:to>
                                    </p:set>
                                    <p:animEffect transition="in" filter="fade">
                                      <p:cBhvr>
                                        <p:cTn id="90" dur="500"/>
                                        <p:tgtEl>
                                          <p:spTgt spid="242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iterate>
                                    <p:tmAbs val="0"/>
                                  </p:iterate>
                                  <p:childTnLst>
                                    <p:anim calcmode="lin" valueType="num">
                                      <p:cBhvr>
                                        <p:cTn id="94" dur="500" fill="hold"/>
                                        <p:tgtEl>
                                          <p:spTgt spid="2412"/>
                                        </p:tgtEl>
                                        <p:attrNameLst>
                                          <p:attrName>ppt_x</p:attrName>
                                        </p:attrNameLst>
                                      </p:cBhvr>
                                      <p:tavLst>
                                        <p:tav tm="0">
                                          <p:val>
                                            <p:strVal val="ppt_x"/>
                                          </p:val>
                                        </p:tav>
                                        <p:tav tm="100000">
                                          <p:val>
                                            <p:strVal val="ppt_x"/>
                                          </p:val>
                                        </p:tav>
                                      </p:tavLst>
                                    </p:anim>
                                    <p:anim calcmode="lin" valueType="num">
                                      <p:cBhvr>
                                        <p:cTn id="95" dur="500" fill="hold"/>
                                        <p:tgtEl>
                                          <p:spTgt spid="2412"/>
                                        </p:tgtEl>
                                        <p:attrNameLst>
                                          <p:attrName>ppt_y</p:attrName>
                                        </p:attrNameLst>
                                      </p:cBhvr>
                                      <p:tavLst>
                                        <p:tav tm="0">
                                          <p:val>
                                            <p:strVal val="ppt_y"/>
                                          </p:val>
                                        </p:tav>
                                        <p:tav tm="100000">
                                          <p:val>
                                            <p:strVal val="1+ppt_h/2"/>
                                          </p:val>
                                        </p:tav>
                                      </p:tavLst>
                                    </p:anim>
                                    <p:set>
                                      <p:cBhvr>
                                        <p:cTn id="96" fill="hold">
                                          <p:stCondLst>
                                            <p:cond delay="499"/>
                                          </p:stCondLst>
                                        </p:cTn>
                                        <p:tgtEl>
                                          <p:spTgt spid="2412"/>
                                        </p:tgtEl>
                                        <p:attrNameLst>
                                          <p:attrName>style.visibility</p:attrName>
                                        </p:attrNameLst>
                                      </p:cBhvr>
                                      <p:to>
                                        <p:strVal val="hidden"/>
                                      </p:to>
                                    </p:set>
                                  </p:childTnLst>
                                </p:cTn>
                              </p:par>
                            </p:childTnLst>
                          </p:cTn>
                        </p:par>
                        <p:par>
                          <p:cTn id="97" fill="hold">
                            <p:stCondLst>
                              <p:cond delay="500"/>
                            </p:stCondLst>
                            <p:childTnLst>
                              <p:par>
                                <p:cTn id="98" presetID="2" presetClass="exit" presetSubtype="4" fill="hold" grpId="1" nodeType="afterEffect">
                                  <p:stCondLst>
                                    <p:cond delay="0"/>
                                  </p:stCondLst>
                                  <p:iterate>
                                    <p:tmAbs val="0"/>
                                  </p:iterate>
                                  <p:childTnLst>
                                    <p:anim calcmode="lin" valueType="num">
                                      <p:cBhvr>
                                        <p:cTn id="99" dur="500" fill="hold"/>
                                        <p:tgtEl>
                                          <p:spTgt spid="2413"/>
                                        </p:tgtEl>
                                        <p:attrNameLst>
                                          <p:attrName>ppt_x</p:attrName>
                                        </p:attrNameLst>
                                      </p:cBhvr>
                                      <p:tavLst>
                                        <p:tav tm="0">
                                          <p:val>
                                            <p:strVal val="ppt_x"/>
                                          </p:val>
                                        </p:tav>
                                        <p:tav tm="100000">
                                          <p:val>
                                            <p:strVal val="ppt_x"/>
                                          </p:val>
                                        </p:tav>
                                      </p:tavLst>
                                    </p:anim>
                                    <p:anim calcmode="lin" valueType="num">
                                      <p:cBhvr>
                                        <p:cTn id="100" dur="500" fill="hold"/>
                                        <p:tgtEl>
                                          <p:spTgt spid="2413"/>
                                        </p:tgtEl>
                                        <p:attrNameLst>
                                          <p:attrName>ppt_y</p:attrName>
                                        </p:attrNameLst>
                                      </p:cBhvr>
                                      <p:tavLst>
                                        <p:tav tm="0">
                                          <p:val>
                                            <p:strVal val="ppt_y"/>
                                          </p:val>
                                        </p:tav>
                                        <p:tav tm="100000">
                                          <p:val>
                                            <p:strVal val="1+ppt_h/2"/>
                                          </p:val>
                                        </p:tav>
                                      </p:tavLst>
                                    </p:anim>
                                    <p:set>
                                      <p:cBhvr>
                                        <p:cTn id="101" fill="hold">
                                          <p:stCondLst>
                                            <p:cond delay="499"/>
                                          </p:stCondLst>
                                        </p:cTn>
                                        <p:tgtEl>
                                          <p:spTgt spid="2413"/>
                                        </p:tgtEl>
                                        <p:attrNameLst>
                                          <p:attrName>style.visibility</p:attrName>
                                        </p:attrNameLst>
                                      </p:cBhvr>
                                      <p:to>
                                        <p:strVal val="hidden"/>
                                      </p:to>
                                    </p:set>
                                  </p:childTnLst>
                                </p:cTn>
                              </p:par>
                            </p:childTnLst>
                          </p:cTn>
                        </p:par>
                        <p:par>
                          <p:cTn id="102" fill="hold">
                            <p:stCondLst>
                              <p:cond delay="1000"/>
                            </p:stCondLst>
                            <p:childTnLst>
                              <p:par>
                                <p:cTn id="103" presetID="2" presetClass="exit" presetSubtype="4" fill="hold" grpId="1" nodeType="afterEffect">
                                  <p:stCondLst>
                                    <p:cond delay="0"/>
                                  </p:stCondLst>
                                  <p:iterate>
                                    <p:tmAbs val="0"/>
                                  </p:iterate>
                                  <p:childTnLst>
                                    <p:anim calcmode="lin" valueType="num">
                                      <p:cBhvr>
                                        <p:cTn id="104" dur="500" fill="hold"/>
                                        <p:tgtEl>
                                          <p:spTgt spid="2417"/>
                                        </p:tgtEl>
                                        <p:attrNameLst>
                                          <p:attrName>ppt_x</p:attrName>
                                        </p:attrNameLst>
                                      </p:cBhvr>
                                      <p:tavLst>
                                        <p:tav tm="0">
                                          <p:val>
                                            <p:strVal val="ppt_x"/>
                                          </p:val>
                                        </p:tav>
                                        <p:tav tm="100000">
                                          <p:val>
                                            <p:strVal val="ppt_x"/>
                                          </p:val>
                                        </p:tav>
                                      </p:tavLst>
                                    </p:anim>
                                    <p:anim calcmode="lin" valueType="num">
                                      <p:cBhvr>
                                        <p:cTn id="105" dur="500" fill="hold"/>
                                        <p:tgtEl>
                                          <p:spTgt spid="2417"/>
                                        </p:tgtEl>
                                        <p:attrNameLst>
                                          <p:attrName>ppt_y</p:attrName>
                                        </p:attrNameLst>
                                      </p:cBhvr>
                                      <p:tavLst>
                                        <p:tav tm="0">
                                          <p:val>
                                            <p:strVal val="ppt_y"/>
                                          </p:val>
                                        </p:tav>
                                        <p:tav tm="100000">
                                          <p:val>
                                            <p:strVal val="1+ppt_h/2"/>
                                          </p:val>
                                        </p:tav>
                                      </p:tavLst>
                                    </p:anim>
                                    <p:set>
                                      <p:cBhvr>
                                        <p:cTn id="106" fill="hold">
                                          <p:stCondLst>
                                            <p:cond delay="499"/>
                                          </p:stCondLst>
                                        </p:cTn>
                                        <p:tgtEl>
                                          <p:spTgt spid="2417"/>
                                        </p:tgtEl>
                                        <p:attrNameLst>
                                          <p:attrName>style.visibility</p:attrName>
                                        </p:attrNameLst>
                                      </p:cBhvr>
                                      <p:to>
                                        <p:strVal val="hidden"/>
                                      </p:to>
                                    </p:set>
                                  </p:childTnLst>
                                </p:cTn>
                              </p:par>
                            </p:childTnLst>
                          </p:cTn>
                        </p:par>
                        <p:par>
                          <p:cTn id="107" fill="hold">
                            <p:stCondLst>
                              <p:cond delay="1500"/>
                            </p:stCondLst>
                            <p:childTnLst>
                              <p:par>
                                <p:cTn id="108" presetID="2" presetClass="exit" presetSubtype="4" fill="hold" grpId="1" nodeType="afterEffect">
                                  <p:stCondLst>
                                    <p:cond delay="0"/>
                                  </p:stCondLst>
                                  <p:iterate>
                                    <p:tmAbs val="0"/>
                                  </p:iterate>
                                  <p:childTnLst>
                                    <p:anim calcmode="lin" valueType="num">
                                      <p:cBhvr>
                                        <p:cTn id="109" dur="500" fill="hold"/>
                                        <p:tgtEl>
                                          <p:spTgt spid="2421"/>
                                        </p:tgtEl>
                                        <p:attrNameLst>
                                          <p:attrName>ppt_x</p:attrName>
                                        </p:attrNameLst>
                                      </p:cBhvr>
                                      <p:tavLst>
                                        <p:tav tm="0">
                                          <p:val>
                                            <p:strVal val="ppt_x"/>
                                          </p:val>
                                        </p:tav>
                                        <p:tav tm="100000">
                                          <p:val>
                                            <p:strVal val="ppt_x"/>
                                          </p:val>
                                        </p:tav>
                                      </p:tavLst>
                                    </p:anim>
                                    <p:anim calcmode="lin" valueType="num">
                                      <p:cBhvr>
                                        <p:cTn id="110" dur="500" fill="hold"/>
                                        <p:tgtEl>
                                          <p:spTgt spid="2421"/>
                                        </p:tgtEl>
                                        <p:attrNameLst>
                                          <p:attrName>ppt_y</p:attrName>
                                        </p:attrNameLst>
                                      </p:cBhvr>
                                      <p:tavLst>
                                        <p:tav tm="0">
                                          <p:val>
                                            <p:strVal val="ppt_y"/>
                                          </p:val>
                                        </p:tav>
                                        <p:tav tm="100000">
                                          <p:val>
                                            <p:strVal val="1+ppt_h/2"/>
                                          </p:val>
                                        </p:tav>
                                      </p:tavLst>
                                    </p:anim>
                                    <p:set>
                                      <p:cBhvr>
                                        <p:cTn id="111" fill="hold">
                                          <p:stCondLst>
                                            <p:cond delay="499"/>
                                          </p:stCondLst>
                                        </p:cTn>
                                        <p:tgtEl>
                                          <p:spTgt spid="2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 grpId="0" animBg="1" advAuto="0"/>
      <p:bldP spid="2409" grpId="1" animBg="1" advAuto="0"/>
      <p:bldP spid="2410" grpId="0" animBg="1" advAuto="0"/>
      <p:bldP spid="2410" grpId="1" animBg="1" advAuto="0"/>
      <p:bldP spid="2411" grpId="0" animBg="1" advAuto="0"/>
      <p:bldP spid="2411" grpId="1" animBg="1" advAuto="0"/>
      <p:bldP spid="2412" grpId="0" animBg="1" advAuto="0"/>
      <p:bldP spid="2412" grpId="1" animBg="1" advAuto="0"/>
      <p:bldP spid="2413" grpId="0" animBg="1" advAuto="0"/>
      <p:bldP spid="2413" grpId="1" animBg="1" advAuto="0"/>
      <p:bldP spid="2417" grpId="0" animBg="1" advAuto="0"/>
      <p:bldP spid="2417" grpId="1" animBg="1" advAuto="0"/>
      <p:bldP spid="2421" grpId="0" animBg="1" advAuto="0"/>
      <p:bldP spid="2421" grpId="1" animBg="1" advAuto="0"/>
      <p:bldP spid="2454" grpId="0" animBg="1" advAuto="0"/>
      <p:bldP spid="2454" grpId="1" animBg="1" advAuto="0"/>
      <p:bldP spid="2462" grpId="0" animBg="1" advAuto="0"/>
      <p:bldP spid="2462" grpId="1" animBg="1" advAuto="0"/>
      <p:bldP spid="2463" grpId="0" animBg="1" advAuto="0"/>
      <p:bldP spid="2463"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 name="Picture 2" descr="Picture 2"/>
          <p:cNvPicPr>
            <a:picLocks noChangeAspect="1"/>
          </p:cNvPicPr>
          <p:nvPr/>
        </p:nvPicPr>
        <p:blipFill>
          <a:blip r:embed="rId2"/>
          <a:stretch>
            <a:fillRect/>
          </a:stretch>
        </p:blipFill>
        <p:spPr>
          <a:xfrm>
            <a:off x="-2" y="-45074"/>
            <a:ext cx="9204100" cy="6903074"/>
          </a:xfrm>
          <a:prstGeom prst="rect">
            <a:avLst/>
          </a:prstGeom>
          <a:ln w="12700">
            <a:miter lim="400000"/>
          </a:ln>
        </p:spPr>
      </p:pic>
      <p:sp>
        <p:nvSpPr>
          <p:cNvPr id="338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p>
            <a:pPr>
              <a:defRPr b="1">
                <a:effectLst>
                  <a:outerShdw blurRad="38100" dist="38100" dir="2700000" rotWithShape="0">
                    <a:srgbClr val="000000">
                      <a:alpha val="43137"/>
                    </a:srgbClr>
                  </a:outerShdw>
                </a:effectLst>
              </a:defRPr>
            </a:pPr>
            <a:r>
              <a:rPr lang="ar-JO" dirty="0"/>
              <a:t>مملكة المسيح ستدوم!</a:t>
            </a:r>
            <a:endParaRPr dirty="0"/>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3" name="Rectangle 1026"/>
          <p:cNvSpPr txBox="1">
            <a:spLocks noGrp="1"/>
          </p:cNvSpPr>
          <p:nvPr>
            <p:ph type="title"/>
          </p:nvPr>
        </p:nvSpPr>
        <p:spPr>
          <a:xfrm>
            <a:off x="0" y="5198533"/>
            <a:ext cx="8681884" cy="1352393"/>
          </a:xfrm>
          <a:prstGeom prst="rect">
            <a:avLst/>
          </a:prstGeom>
        </p:spPr>
        <p:txBody>
          <a:bodyPr anchor="t">
            <a:normAutofit fontScale="90000"/>
          </a:bodyPr>
          <a:lstStyle/>
          <a:p>
            <a:pPr marL="592137" indent="-592137" algn="r" defTabSz="457200">
              <a:defRPr b="1"/>
            </a:pPr>
            <a:r>
              <a:rPr lang="ar-JO" dirty="0"/>
              <a:t>1. هذا الكيان الرئيسي لهذا العالم</a:t>
            </a:r>
            <a:br>
              <a:rPr lang="ar-JO" dirty="0"/>
            </a:br>
            <a:r>
              <a:rPr lang="ar-JO" dirty="0"/>
              <a:t>    سوف </a:t>
            </a:r>
            <a:r>
              <a:rPr lang="ar-JO" dirty="0">
                <a:solidFill>
                  <a:srgbClr val="FFFF00"/>
                </a:solidFill>
              </a:rPr>
              <a:t>يسقط</a:t>
            </a:r>
            <a:r>
              <a:rPr lang="ar-JO" dirty="0"/>
              <a:t> في الضيقة العظيمة (رؤيا 17).</a:t>
            </a:r>
            <a:endParaRPr dirty="0"/>
          </a:p>
        </p:txBody>
      </p:sp>
      <p:sp>
        <p:nvSpPr>
          <p:cNvPr id="3384" name="Rectangle 1026"/>
          <p:cNvSpPr txBox="1"/>
          <p:nvPr/>
        </p:nvSpPr>
        <p:spPr>
          <a:xfrm>
            <a:off x="45719" y="19066"/>
            <a:ext cx="90525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i="1">
                <a:solidFill>
                  <a:schemeClr val="accent3">
                    <a:lumOff val="44000"/>
                  </a:schemeClr>
                </a:solidFill>
              </a:defRPr>
            </a:pPr>
            <a:r>
              <a:rPr lang="ar-JO" dirty="0"/>
              <a:t>ماذا سيحدث للسلطة الأكثر شرًا في العالم؟ </a:t>
            </a:r>
          </a:p>
        </p:txBody>
      </p:sp>
      <p:pic>
        <p:nvPicPr>
          <p:cNvPr id="3385" name="Picture 1" descr="Picture 1"/>
          <p:cNvPicPr>
            <a:picLocks noChangeAspect="1"/>
          </p:cNvPicPr>
          <p:nvPr/>
        </p:nvPicPr>
        <p:blipFill>
          <a:blip r:embed="rId2"/>
          <a:stretch>
            <a:fillRect/>
          </a:stretch>
        </p:blipFill>
        <p:spPr>
          <a:xfrm>
            <a:off x="1727199" y="783002"/>
            <a:ext cx="5858934" cy="4394203"/>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7" name="Picture 2" descr="Picture 2"/>
          <p:cNvPicPr>
            <a:picLocks noChangeAspect="1"/>
          </p:cNvPicPr>
          <p:nvPr/>
        </p:nvPicPr>
        <p:blipFill>
          <a:blip r:embed="rId2"/>
          <a:stretch>
            <a:fillRect/>
          </a:stretch>
        </p:blipFill>
        <p:spPr>
          <a:xfrm>
            <a:off x="1811858" y="19065"/>
            <a:ext cx="7704668" cy="6862862"/>
          </a:xfrm>
          <a:prstGeom prst="rect">
            <a:avLst/>
          </a:prstGeom>
          <a:ln w="12700">
            <a:miter lim="400000"/>
          </a:ln>
        </p:spPr>
      </p:pic>
      <p:pic>
        <p:nvPicPr>
          <p:cNvPr id="3388" name="Picture 4" descr="Picture 4"/>
          <p:cNvPicPr>
            <a:picLocks noChangeAspect="1"/>
          </p:cNvPicPr>
          <p:nvPr/>
        </p:nvPicPr>
        <p:blipFill>
          <a:blip r:embed="rId3"/>
          <a:stretch>
            <a:fillRect/>
          </a:stretch>
        </p:blipFill>
        <p:spPr>
          <a:xfrm>
            <a:off x="0" y="19067"/>
            <a:ext cx="4560726" cy="6858001"/>
          </a:xfrm>
          <a:prstGeom prst="rect">
            <a:avLst/>
          </a:prstGeom>
          <a:ln w="12700">
            <a:miter lim="400000"/>
          </a:ln>
        </p:spPr>
      </p:pic>
      <p:sp>
        <p:nvSpPr>
          <p:cNvPr id="3389" name="Rectangle 1026"/>
          <p:cNvSpPr txBox="1">
            <a:spLocks noGrp="1"/>
          </p:cNvSpPr>
          <p:nvPr>
            <p:ph type="title"/>
          </p:nvPr>
        </p:nvSpPr>
        <p:spPr>
          <a:xfrm>
            <a:off x="0" y="4572011"/>
            <a:ext cx="9144000" cy="2404535"/>
          </a:xfrm>
          <a:prstGeom prst="rect">
            <a:avLst/>
          </a:prstGeom>
        </p:spPr>
        <p:txBody>
          <a:bodyPr anchor="t"/>
          <a:lstStyle/>
          <a:p>
            <a:pPr marL="592137" indent="-592137" algn="r" defTabSz="457200">
              <a:defRPr b="1"/>
            </a:pPr>
            <a:r>
              <a:rPr lang="ar-JO" dirty="0">
                <a:effectLst>
                  <a:glow rad="228600">
                    <a:schemeClr val="tx1">
                      <a:alpha val="88880"/>
                    </a:schemeClr>
                  </a:glow>
                </a:effectLst>
              </a:rPr>
              <a:t>2. سيتم </a:t>
            </a:r>
            <a:r>
              <a:rPr lang="ar-JO" dirty="0">
                <a:solidFill>
                  <a:srgbClr val="FFFF00"/>
                </a:solidFill>
                <a:effectLst>
                  <a:glow rad="228600">
                    <a:schemeClr val="tx1">
                      <a:alpha val="88880"/>
                    </a:schemeClr>
                  </a:glow>
                </a:effectLst>
              </a:rPr>
              <a:t>استبدال</a:t>
            </a:r>
            <a:r>
              <a:rPr lang="ar-JO" dirty="0">
                <a:effectLst>
                  <a:glow rad="228600">
                    <a:schemeClr val="tx1">
                      <a:alpha val="88880"/>
                    </a:schemeClr>
                  </a:glow>
                </a:effectLst>
              </a:rPr>
              <a:t> التأثير الرئيس في العالم </a:t>
            </a:r>
            <a:br>
              <a:rPr lang="ar-JO" dirty="0">
                <a:effectLst>
                  <a:glow rad="228600">
                    <a:schemeClr val="tx1">
                      <a:alpha val="88880"/>
                    </a:schemeClr>
                  </a:glow>
                </a:effectLst>
              </a:rPr>
            </a:br>
            <a:r>
              <a:rPr lang="ar-JO" dirty="0">
                <a:effectLst>
                  <a:glow rad="228600">
                    <a:schemeClr val="tx1">
                      <a:alpha val="88880"/>
                    </a:schemeClr>
                  </a:glow>
                </a:effectLst>
              </a:rPr>
              <a:t>بملكوت المسيح </a:t>
            </a:r>
            <a:r>
              <a:rPr lang="ar-JO" sz="4000" dirty="0">
                <a:effectLst>
                  <a:glow rad="228600">
                    <a:schemeClr val="tx1">
                      <a:alpha val="88880"/>
                    </a:schemeClr>
                  </a:glow>
                </a:effectLst>
              </a:rPr>
              <a:t>(18: 1 – 19: 10)</a:t>
            </a:r>
            <a:endParaRPr sz="4000" dirty="0">
              <a:effectLst>
                <a:glow rad="228600">
                  <a:schemeClr val="tx1">
                    <a:alpha val="88880"/>
                  </a:schemeClr>
                </a:glow>
              </a:effectLst>
            </a:endParaRPr>
          </a:p>
        </p:txBody>
      </p:sp>
      <p:sp>
        <p:nvSpPr>
          <p:cNvPr id="3390" name="Rectangle 1026"/>
          <p:cNvSpPr txBox="1"/>
          <p:nvPr/>
        </p:nvSpPr>
        <p:spPr>
          <a:xfrm>
            <a:off x="45719" y="19066"/>
            <a:ext cx="90525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i="1">
                <a:solidFill>
                  <a:schemeClr val="accent3">
                    <a:lumOff val="44000"/>
                  </a:schemeClr>
                </a:solidFill>
              </a:defRPr>
            </a:pPr>
            <a:r>
              <a:rPr lang="ar-JO" dirty="0">
                <a:effectLst>
                  <a:glow rad="228600">
                    <a:schemeClr val="tx1">
                      <a:alpha val="88880"/>
                    </a:schemeClr>
                  </a:glow>
                </a:effectLst>
              </a:rPr>
              <a:t>لماذا نرفض العالم ونعتنق ملكوت الله</a:t>
            </a:r>
            <a:endParaRPr dirty="0">
              <a:effectLst>
                <a:glow rad="228600">
                  <a:schemeClr val="tx1">
                    <a:alpha val="88880"/>
                  </a:schemeClr>
                </a:glow>
              </a:effectLs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p:tmAbs val="0"/>
                                  </p:iterate>
                                  <p:childTnLst>
                                    <p:anim calcmode="lin" valueType="num">
                                      <p:cBhvr>
                                        <p:cTn id="6" dur="500" fill="hold"/>
                                        <p:tgtEl>
                                          <p:spTgt spid="3388"/>
                                        </p:tgtEl>
                                        <p:attrNameLst>
                                          <p:attrName>ppt_x</p:attrName>
                                        </p:attrNameLst>
                                      </p:cBhvr>
                                      <p:tavLst>
                                        <p:tav tm="0">
                                          <p:val>
                                            <p:strVal val="ppt_x"/>
                                          </p:val>
                                        </p:tav>
                                        <p:tav tm="100000">
                                          <p:val>
                                            <p:strVal val="ppt_x"/>
                                          </p:val>
                                        </p:tav>
                                      </p:tavLst>
                                    </p:anim>
                                    <p:anim calcmode="lin" valueType="num">
                                      <p:cBhvr>
                                        <p:cTn id="7" dur="500" fill="hold"/>
                                        <p:tgtEl>
                                          <p:spTgt spid="3388"/>
                                        </p:tgtEl>
                                        <p:attrNameLst>
                                          <p:attrName>ppt_y</p:attrName>
                                        </p:attrNameLst>
                                      </p:cBhvr>
                                      <p:tavLst>
                                        <p:tav tm="0">
                                          <p:val>
                                            <p:strVal val="ppt_y"/>
                                          </p:val>
                                        </p:tav>
                                        <p:tav tm="100000">
                                          <p:val>
                                            <p:strVal val="1+ppt_h/2"/>
                                          </p:val>
                                        </p:tav>
                                      </p:tavLst>
                                    </p:anim>
                                    <p:set>
                                      <p:cBhvr>
                                        <p:cTn id="8" fill="hold">
                                          <p:stCondLst>
                                            <p:cond delay="499"/>
                                          </p:stCondLst>
                                        </p:cTn>
                                        <p:tgtEl>
                                          <p:spTgt spid="3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8"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2" name="Picture 1" descr="Picture 1"/>
          <p:cNvPicPr>
            <a:picLocks noChangeAspect="1"/>
          </p:cNvPicPr>
          <p:nvPr/>
        </p:nvPicPr>
        <p:blipFill>
          <a:blip r:embed="rId2"/>
          <a:stretch>
            <a:fillRect/>
          </a:stretch>
        </p:blipFill>
        <p:spPr>
          <a:xfrm>
            <a:off x="0" y="1"/>
            <a:ext cx="9144000" cy="6858001"/>
          </a:xfrm>
          <a:prstGeom prst="rect">
            <a:avLst/>
          </a:prstGeom>
          <a:ln w="12700">
            <a:miter lim="400000"/>
          </a:ln>
        </p:spPr>
      </p:pic>
      <p:sp>
        <p:nvSpPr>
          <p:cNvPr id="3393" name="Rectangle 1026"/>
          <p:cNvSpPr txBox="1">
            <a:spLocks noGrp="1"/>
          </p:cNvSpPr>
          <p:nvPr>
            <p:ph type="title"/>
          </p:nvPr>
        </p:nvSpPr>
        <p:spPr>
          <a:xfrm>
            <a:off x="-1" y="30520"/>
            <a:ext cx="9180515" cy="871460"/>
          </a:xfrm>
          <a:prstGeom prst="rect">
            <a:avLst/>
          </a:prstGeom>
          <a:effectLst>
            <a:outerShdw blurRad="63500" dist="35921" dir="2700000" rotWithShape="0">
              <a:srgbClr val="000000">
                <a:alpha val="74998"/>
              </a:srgbClr>
            </a:outerShdw>
          </a:effectLst>
        </p:spPr>
        <p:txBody>
          <a:bodyPr/>
          <a:lstStyle>
            <a:lvl1pPr rtl="1">
              <a:defRPr/>
            </a:lvl1pPr>
          </a:lstStyle>
          <a:p>
            <a:pPr>
              <a:defRPr b="1"/>
            </a:pPr>
            <a:r>
              <a:rPr b="0"/>
              <a:t>اخْرُجُوا مِنْهَا يَا شَعْبِي</a:t>
            </a:r>
          </a:p>
        </p:txBody>
      </p:sp>
      <p:sp>
        <p:nvSpPr>
          <p:cNvPr id="3394" name="Rectangle 1026"/>
          <p:cNvSpPr txBox="1"/>
          <p:nvPr/>
        </p:nvSpPr>
        <p:spPr>
          <a:xfrm>
            <a:off x="9206" y="6037670"/>
            <a:ext cx="9089075" cy="7081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rtl="1">
              <a:defRPr sz="4400" b="1">
                <a:solidFill>
                  <a:schemeClr val="accent3">
                    <a:lumOff val="44000"/>
                  </a:schemeClr>
                </a:solidFill>
              </a:defRPr>
            </a:pPr>
            <a:r>
              <a:rPr b="0"/>
              <a:t>رؤيا ١٨ </a:t>
            </a:r>
            <a:r>
              <a:t>: </a:t>
            </a:r>
            <a:r>
              <a:rPr b="0"/>
              <a:t>٤ا</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6" name="Picture 2" descr="Picture 2"/>
          <p:cNvPicPr>
            <a:picLocks noChangeAspect="1"/>
          </p:cNvPicPr>
          <p:nvPr/>
        </p:nvPicPr>
        <p:blipFill>
          <a:blip r:embed="rId2"/>
          <a:stretch>
            <a:fillRect/>
          </a:stretch>
        </p:blipFill>
        <p:spPr>
          <a:xfrm>
            <a:off x="0" y="766135"/>
            <a:ext cx="9144000" cy="6091865"/>
          </a:xfrm>
          <a:prstGeom prst="rect">
            <a:avLst/>
          </a:prstGeom>
          <a:ln w="12700">
            <a:miter lim="400000"/>
          </a:ln>
        </p:spPr>
      </p:pic>
      <p:sp>
        <p:nvSpPr>
          <p:cNvPr id="3397" name="Rectangle 1026"/>
          <p:cNvSpPr txBox="1">
            <a:spLocks noGrp="1"/>
          </p:cNvSpPr>
          <p:nvPr>
            <p:ph type="title"/>
          </p:nvPr>
        </p:nvSpPr>
        <p:spPr>
          <a:xfrm>
            <a:off x="-3" y="1881"/>
            <a:ext cx="9144004" cy="764255"/>
          </a:xfrm>
          <a:prstGeom prst="rect">
            <a:avLst/>
          </a:prstGeom>
        </p:spPr>
        <p:txBody>
          <a:bodyPr/>
          <a:lstStyle>
            <a:lvl1pPr>
              <a:defRPr sz="3600" b="1"/>
            </a:lvl1pPr>
          </a:lstStyle>
          <a:p>
            <a:r>
              <a:rPr lang="ar-JO" dirty="0"/>
              <a:t>كيف يمكنك "الخروج منها؟"</a:t>
            </a:r>
            <a:endParaRPr dirty="0"/>
          </a:p>
        </p:txBody>
      </p:sp>
      <p:sp>
        <p:nvSpPr>
          <p:cNvPr id="3398" name="Rectangle 1026"/>
          <p:cNvSpPr txBox="1"/>
          <p:nvPr/>
        </p:nvSpPr>
        <p:spPr>
          <a:xfrm>
            <a:off x="2365586" y="1169370"/>
            <a:ext cx="4666828"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3600" b="1" i="1">
                <a:solidFill>
                  <a:schemeClr val="accent3">
                    <a:lumOff val="44000"/>
                  </a:schemeClr>
                </a:solidFill>
              </a:defRPr>
            </a:pPr>
            <a:r>
              <a:rPr lang="ar-JO" dirty="0">
                <a:effectLst>
                  <a:glow rad="228600">
                    <a:schemeClr val="tx1">
                      <a:alpha val="83244"/>
                    </a:schemeClr>
                  </a:glow>
                </a:effectLst>
              </a:rPr>
              <a:t>"لِأَنَّ َٱمْرَأَتُهُ هَيَّأَتْ نَفْسَهَا"</a:t>
            </a:r>
          </a:p>
          <a:p>
            <a:pPr algn="ctr">
              <a:defRPr sz="3600" b="1" i="1">
                <a:solidFill>
                  <a:schemeClr val="accent3">
                    <a:lumOff val="44000"/>
                  </a:schemeClr>
                </a:solidFill>
              </a:defRPr>
            </a:pPr>
            <a:r>
              <a:rPr lang="ar-JO" dirty="0">
                <a:effectLst>
                  <a:glow rad="228600">
                    <a:schemeClr val="tx1">
                      <a:alpha val="83244"/>
                    </a:schemeClr>
                  </a:glow>
                </a:effectLst>
              </a:rPr>
              <a:t>(19: 7)</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0" name="Picture 2" descr="Picture 2"/>
          <p:cNvPicPr>
            <a:picLocks noChangeAspect="1"/>
          </p:cNvPicPr>
          <p:nvPr/>
        </p:nvPicPr>
        <p:blipFill>
          <a:blip r:embed="rId2"/>
          <a:stretch>
            <a:fillRect/>
          </a:stretch>
        </p:blipFill>
        <p:spPr>
          <a:xfrm>
            <a:off x="0" y="0"/>
            <a:ext cx="4840288" cy="6858000"/>
          </a:xfrm>
          <a:prstGeom prst="rect">
            <a:avLst/>
          </a:prstGeom>
          <a:ln w="12700">
            <a:miter lim="400000"/>
          </a:ln>
        </p:spPr>
      </p:pic>
      <p:sp>
        <p:nvSpPr>
          <p:cNvPr id="3401" name="Title 1"/>
          <p:cNvSpPr txBox="1">
            <a:spLocks noGrp="1"/>
          </p:cNvSpPr>
          <p:nvPr>
            <p:ph type="title" idx="4294967295"/>
          </p:nvPr>
        </p:nvSpPr>
        <p:spPr>
          <a:xfrm>
            <a:off x="0" y="0"/>
            <a:ext cx="9144000" cy="990600"/>
          </a:xfrm>
          <a:prstGeom prst="rect">
            <a:avLst/>
          </a:prstGeom>
          <a:solidFill>
            <a:srgbClr val="000090"/>
          </a:solidFill>
        </p:spPr>
        <p:txBody>
          <a:bodyPr>
            <a:normAutofit/>
          </a:bodyPr>
          <a:lstStyle/>
          <a:p>
            <a:pPr>
              <a:defRPr sz="3200" b="1">
                <a:effectLst>
                  <a:outerShdw blurRad="38100" dist="38100" dir="2700000" rotWithShape="0">
                    <a:srgbClr val="000000"/>
                  </a:outerShdw>
                </a:effectLst>
              </a:defRPr>
            </a:pPr>
            <a:r>
              <a:rPr lang="ar-JO" dirty="0"/>
              <a:t>طلب إرمياء: "أترك أورشليم"</a:t>
            </a:r>
            <a:endParaRPr dirty="0"/>
          </a:p>
        </p:txBody>
      </p:sp>
      <p:pic>
        <p:nvPicPr>
          <p:cNvPr id="3402" name="Picture 3" descr="Picture 3"/>
          <p:cNvPicPr>
            <a:picLocks noChangeAspect="1"/>
          </p:cNvPicPr>
          <p:nvPr/>
        </p:nvPicPr>
        <p:blipFill>
          <a:blip r:embed="rId3"/>
          <a:stretch>
            <a:fillRect/>
          </a:stretch>
        </p:blipFill>
        <p:spPr>
          <a:xfrm>
            <a:off x="685800" y="3048000"/>
            <a:ext cx="2476500" cy="1641475"/>
          </a:xfrm>
          <a:prstGeom prst="rect">
            <a:avLst/>
          </a:prstGeom>
          <a:ln w="101600">
            <a:solidFill>
              <a:srgbClr val="737373"/>
            </a:solidFill>
            <a:miter/>
          </a:ln>
        </p:spPr>
      </p:pic>
      <p:sp>
        <p:nvSpPr>
          <p:cNvPr id="3403" name="Title 1"/>
          <p:cNvSpPr txBox="1"/>
          <p:nvPr/>
        </p:nvSpPr>
        <p:spPr>
          <a:xfrm>
            <a:off x="2026919" y="2395091"/>
            <a:ext cx="1203962"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r>
              <a:rPr lang="ar-JO" dirty="0"/>
              <a:t>اليهود</a:t>
            </a:r>
            <a:r>
              <a:rPr dirty="0"/>
              <a:t> </a:t>
            </a:r>
            <a:r>
              <a:rPr lang="ar-JO" dirty="0"/>
              <a:t>كالتين:</a:t>
            </a:r>
            <a:endParaRPr dirty="0"/>
          </a:p>
        </p:txBody>
      </p:sp>
      <p:sp>
        <p:nvSpPr>
          <p:cNvPr id="3404" name="Title 1"/>
          <p:cNvSpPr txBox="1"/>
          <p:nvPr/>
        </p:nvSpPr>
        <p:spPr>
          <a:xfrm>
            <a:off x="655319" y="5460713"/>
            <a:ext cx="28041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r>
              <a:rPr lang="ar-JO" dirty="0"/>
              <a:t>البابليون</a:t>
            </a:r>
            <a:endParaRPr dirty="0"/>
          </a:p>
        </p:txBody>
      </p:sp>
      <p:sp>
        <p:nvSpPr>
          <p:cNvPr id="3405" name="Down Arrow 13"/>
          <p:cNvSpPr/>
          <p:nvPr/>
        </p:nvSpPr>
        <p:spPr>
          <a:xfrm>
            <a:off x="1219200" y="3962400"/>
            <a:ext cx="381001"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19029"/>
                </a:moveTo>
                <a:lnTo>
                  <a:pt x="5400" y="19029"/>
                </a:lnTo>
                <a:lnTo>
                  <a:pt x="5400" y="0"/>
                </a:lnTo>
                <a:lnTo>
                  <a:pt x="16200" y="0"/>
                </a:lnTo>
                <a:lnTo>
                  <a:pt x="16200" y="19029"/>
                </a:lnTo>
                <a:lnTo>
                  <a:pt x="21600" y="19029"/>
                </a:lnTo>
                <a:lnTo>
                  <a:pt x="10800" y="21600"/>
                </a:lnTo>
                <a:close/>
              </a:path>
            </a:pathLst>
          </a:custGeom>
          <a:solidFill>
            <a:srgbClr val="000000"/>
          </a:solidFill>
          <a:ln>
            <a:solidFill>
              <a:srgbClr val="00C795"/>
            </a:solidFill>
          </a:ln>
          <a:effectLst>
            <a:outerShdw blurRad="38100" dist="23000" dir="5400000" rotWithShape="0">
              <a:srgbClr val="000000">
                <a:alpha val="35000"/>
              </a:srgbClr>
            </a:outerShdw>
          </a:effectLst>
        </p:spPr>
        <p:txBody>
          <a:bodyPr lIns="46799" tIns="46799" rIns="46799" bIns="46799" anchor="ctr"/>
          <a:lstStyle/>
          <a:p>
            <a:pPr algn="ctr" defTabSz="914400">
              <a:defRPr sz="4000">
                <a:solidFill>
                  <a:schemeClr val="accent3">
                    <a:lumOff val="44000"/>
                  </a:schemeClr>
                </a:solidFill>
              </a:defRPr>
            </a:pPr>
            <a:endParaRPr/>
          </a:p>
        </p:txBody>
      </p:sp>
      <p:sp>
        <p:nvSpPr>
          <p:cNvPr id="3406" name="Title 1"/>
          <p:cNvSpPr txBox="1"/>
          <p:nvPr/>
        </p:nvSpPr>
        <p:spPr>
          <a:xfrm>
            <a:off x="655319" y="3365213"/>
            <a:ext cx="14325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r>
              <a:rPr lang="ar-JO" dirty="0"/>
              <a:t>الجيد</a:t>
            </a:r>
            <a:endParaRPr dirty="0"/>
          </a:p>
        </p:txBody>
      </p:sp>
      <p:sp>
        <p:nvSpPr>
          <p:cNvPr id="3407" name="Title 1"/>
          <p:cNvSpPr txBox="1"/>
          <p:nvPr/>
        </p:nvSpPr>
        <p:spPr>
          <a:xfrm>
            <a:off x="1722119" y="3898613"/>
            <a:ext cx="14325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lvl1pPr>
          </a:lstStyle>
          <a:p>
            <a:r>
              <a:rPr lang="ar-JO" dirty="0"/>
              <a:t>الردئ</a:t>
            </a:r>
            <a:endParaRPr dirty="0"/>
          </a:p>
        </p:txBody>
      </p:sp>
      <p:grpSp>
        <p:nvGrpSpPr>
          <p:cNvPr id="3410" name="Title 1"/>
          <p:cNvGrpSpPr/>
          <p:nvPr/>
        </p:nvGrpSpPr>
        <p:grpSpPr>
          <a:xfrm>
            <a:off x="0" y="6215018"/>
            <a:ext cx="4840289" cy="646329"/>
            <a:chOff x="0" y="-9385"/>
            <a:chExt cx="4840288" cy="646327"/>
          </a:xfrm>
        </p:grpSpPr>
        <p:sp>
          <p:nvSpPr>
            <p:cNvPr id="3408" name="Rectangle"/>
            <p:cNvSpPr/>
            <p:nvPr/>
          </p:nvSpPr>
          <p:spPr>
            <a:xfrm>
              <a:off x="0" y="0"/>
              <a:ext cx="4840288" cy="627557"/>
            </a:xfrm>
            <a:prstGeom prst="rect">
              <a:avLst/>
            </a:prstGeom>
            <a:solidFill>
              <a:srgbClr val="800000"/>
            </a:solidFill>
            <a:ln w="12700" cap="flat">
              <a:noFill/>
              <a:miter lim="400000"/>
            </a:ln>
            <a:effectLst/>
          </p:spPr>
          <p:txBody>
            <a:bodyPr wrap="square" lIns="46799" tIns="46799" rIns="46799" bIns="46799" numCol="1" anchor="ctr">
              <a:noAutofit/>
            </a:bodyPr>
            <a:lstStyle/>
            <a:p>
              <a:pPr algn="ctr">
                <a:defRPr sz="4000" b="1">
                  <a:solidFill>
                    <a:schemeClr val="accent3">
                      <a:lumOff val="44000"/>
                    </a:schemeClr>
                  </a:solidFill>
                  <a:effectLst>
                    <a:outerShdw blurRad="38100" dist="38100" dir="2700000" rotWithShape="0">
                      <a:srgbClr val="000000"/>
                    </a:outerShdw>
                  </a:effectLst>
                </a:defRPr>
              </a:pPr>
              <a:endParaRPr/>
            </a:p>
          </p:txBody>
        </p:sp>
        <p:sp>
          <p:nvSpPr>
            <p:cNvPr id="3409" name="Jeremiah 24 Figs"/>
            <p:cNvSpPr txBox="1"/>
            <p:nvPr/>
          </p:nvSpPr>
          <p:spPr>
            <a:xfrm>
              <a:off x="45720" y="-9385"/>
              <a:ext cx="4748848" cy="646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effectLst>
                    <a:outerShdw blurRad="38100" dist="38100" dir="2700000" rotWithShape="0">
                      <a:srgbClr val="000000"/>
                    </a:outerShdw>
                  </a:effectLst>
                </a:defRPr>
              </a:lvl1pPr>
            </a:lstStyle>
            <a:p>
              <a:r>
                <a:rPr lang="ar-JO" dirty="0"/>
                <a:t>التين في إرمياء 24</a:t>
              </a:r>
              <a:endParaRPr dirty="0"/>
            </a:p>
          </p:txBody>
        </p:sp>
      </p:grpSp>
      <p:sp>
        <p:nvSpPr>
          <p:cNvPr id="3411" name="Title 1"/>
          <p:cNvSpPr txBox="1"/>
          <p:nvPr/>
        </p:nvSpPr>
        <p:spPr>
          <a:xfrm>
            <a:off x="4833744" y="2057316"/>
            <a:ext cx="4264537" cy="372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a:defRPr sz="2400" b="1">
                <a:solidFill>
                  <a:schemeClr val="accent3">
                    <a:lumOff val="44000"/>
                  </a:schemeClr>
                </a:solidFill>
              </a:defRPr>
            </a:pPr>
            <a:r>
              <a:rPr lang="ar-JO" dirty="0"/>
              <a:t>يصور إرمياء 24 كل اليهود أثناء حصار بابل كنوعين من التين:</a:t>
            </a:r>
          </a:p>
          <a:p>
            <a:pPr algn="ctr" defTabSz="914400" rtl="1">
              <a:defRPr sz="2400" b="1">
                <a:solidFill>
                  <a:schemeClr val="accent3">
                    <a:lumOff val="44000"/>
                  </a:schemeClr>
                </a:solidFill>
              </a:defRPr>
            </a:pPr>
            <a:r>
              <a:rPr lang="ar-JO" dirty="0">
                <a:solidFill>
                  <a:srgbClr val="FFFF00"/>
                </a:solidFill>
              </a:rPr>
              <a:t>1. "التين الردئ" الذين رفضوا الخضوع لتأديب الله من قبل البابليين سوف يعصون الله بالبقاء والموت في المدينة.</a:t>
            </a:r>
          </a:p>
          <a:p>
            <a:pPr algn="ctr" defTabSz="914400" rtl="1">
              <a:defRPr sz="2400" b="1">
                <a:solidFill>
                  <a:schemeClr val="accent3">
                    <a:lumOff val="44000"/>
                  </a:schemeClr>
                </a:solidFill>
              </a:defRPr>
            </a:pPr>
            <a:r>
              <a:rPr lang="ar-JO" dirty="0"/>
              <a:t>2. "التين الجيد" سينقذ حياتهم بمغادرة المدينة للأستسلام للبابليين في خارجها!</a:t>
            </a:r>
          </a:p>
          <a:p>
            <a:pPr marL="228600" indent="-228600" algn="ctr" defTabSz="914400">
              <a:buSzPct val="100000"/>
              <a:buAutoNum type="arabicPeriod"/>
              <a:defRPr sz="2400" b="1">
                <a:solidFill>
                  <a:schemeClr val="accent3">
                    <a:lumOff val="44000"/>
                  </a:schemeClr>
                </a:solidFill>
              </a:defRPr>
            </a:pPr>
            <a:endParaRPr sz="4400" dirty="0"/>
          </a:p>
          <a:p>
            <a:pPr algn="ctr" defTabSz="914400">
              <a:defRPr sz="2400" b="1">
                <a:solidFill>
                  <a:srgbClr val="FFFF00"/>
                </a:solidFill>
              </a:defRPr>
            </a:pPr>
            <a:r>
              <a:rPr lang="ar-JO" dirty="0"/>
              <a:t>لم يكن عام 70 ميلادي مختلفًا!</a:t>
            </a:r>
            <a:endParaRPr dirty="0"/>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406"/>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grpId="0" nodeType="afterEffect">
                                  <p:stCondLst>
                                    <p:cond delay="0"/>
                                  </p:stCondLst>
                                  <p:iterate>
                                    <p:tmAbs val="0"/>
                                  </p:iterate>
                                  <p:childTnLst>
                                    <p:set>
                                      <p:cBhvr>
                                        <p:cTn id="21" fill="hold"/>
                                        <p:tgtEl>
                                          <p:spTgt spid="3405"/>
                                        </p:tgtEl>
                                        <p:attrNameLst>
                                          <p:attrName>style.visibility</p:attrName>
                                        </p:attrNameLst>
                                      </p:cBhvr>
                                      <p:to>
                                        <p:strVal val="visible"/>
                                      </p:to>
                                    </p:set>
                                    <p:animEffect transition="in" filter="wipe(up)">
                                      <p:cBhvr>
                                        <p:cTn id="22" dur="500"/>
                                        <p:tgtEl>
                                          <p:spTgt spid="3405"/>
                                        </p:tgtEl>
                                      </p:cBhvr>
                                    </p:animEffect>
                                  </p:childTnLst>
                                </p:cTn>
                              </p:par>
                            </p:childTnLst>
                          </p:cTn>
                        </p:par>
                        <p:par>
                          <p:cTn id="23" fill="hold">
                            <p:stCondLst>
                              <p:cond delay="500"/>
                            </p:stCondLst>
                            <p:childTnLst>
                              <p:par>
                                <p:cTn id="24" presetID="1" presetClass="entr" presetSubtype="0" fill="hold" grpId="0" nodeType="afterEffect">
                                  <p:stCondLst>
                                    <p:cond delay="0"/>
                                  </p:stCondLst>
                                  <p:iterate>
                                    <p:tmAbs val="0"/>
                                  </p:iterate>
                                  <p:childTnLst>
                                    <p:set>
                                      <p:cBhvr>
                                        <p:cTn id="25" fill="hold"/>
                                        <p:tgtEl>
                                          <p:spTgt spid="3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2" grpId="0" animBg="1" advAuto="0"/>
      <p:bldP spid="3403" grpId="0" animBg="1" advAuto="0"/>
      <p:bldP spid="3404" grpId="0" animBg="1" advAuto="0"/>
      <p:bldP spid="3405" grpId="0" animBg="1" advAuto="0"/>
      <p:bldP spid="3406" grpId="0" animBg="1" advAuto="0"/>
      <p:bldP spid="3407" grpId="0"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3" name="Text Box 6"/>
          <p:cNvSpPr txBox="1"/>
          <p:nvPr/>
        </p:nvSpPr>
        <p:spPr>
          <a:xfrm>
            <a:off x="5580112" y="1025032"/>
            <a:ext cx="3563889" cy="32818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2400" b="1">
                <a:solidFill>
                  <a:schemeClr val="accent3">
                    <a:lumOff val="44000"/>
                  </a:schemeClr>
                </a:solidFill>
              </a:defRPr>
            </a:pPr>
            <a:r>
              <a:rPr b="0"/>
              <a:t>لذلك </a:t>
            </a:r>
            <a:r>
              <a:rPr b="0">
                <a:solidFill>
                  <a:srgbClr val="FFFF00"/>
                </a:solidFill>
              </a:rPr>
              <a:t>يسوع أيضاً </a:t>
            </a:r>
            <a:r>
              <a:rPr b="0"/>
              <a:t>لكي يقدس الشعب بدم نفسه </a:t>
            </a:r>
            <a:r>
              <a:rPr b="0">
                <a:solidFill>
                  <a:srgbClr val="FFFF00"/>
                </a:solidFill>
              </a:rPr>
              <a:t>تألم خارج الباب</a:t>
            </a:r>
          </a:p>
          <a:p>
            <a:pPr algn="ctr" defTabSz="914400" rtl="1">
              <a:defRPr sz="2400" b="1">
                <a:solidFill>
                  <a:schemeClr val="accent3">
                    <a:lumOff val="44000"/>
                  </a:schemeClr>
                </a:solidFill>
              </a:defRPr>
            </a:pPr>
            <a:r>
              <a:t>(</a:t>
            </a:r>
            <a:r>
              <a:rPr b="0"/>
              <a:t>عب </a:t>
            </a:r>
            <a:r>
              <a:t>13: 12)</a:t>
            </a:r>
          </a:p>
          <a:p>
            <a:pPr defTabSz="914400">
              <a:defRPr sz="1000" b="1">
                <a:solidFill>
                  <a:schemeClr val="accent3">
                    <a:lumOff val="44000"/>
                  </a:schemeClr>
                </a:solidFill>
              </a:defRPr>
            </a:pPr>
            <a:br>
              <a:rPr sz="2400"/>
            </a:br>
            <a:endParaRPr sz="2400"/>
          </a:p>
          <a:p>
            <a:pPr defTabSz="914400">
              <a:defRPr sz="2400" b="1">
                <a:solidFill>
                  <a:schemeClr val="accent3">
                    <a:lumOff val="44000"/>
                  </a:schemeClr>
                </a:solidFill>
              </a:defRPr>
            </a:pPr>
            <a:endParaRPr sz="2400"/>
          </a:p>
          <a:p>
            <a:pPr defTabSz="914400">
              <a:defRPr sz="2400" b="1">
                <a:solidFill>
                  <a:schemeClr val="accent3">
                    <a:lumOff val="44000"/>
                  </a:schemeClr>
                </a:solidFill>
              </a:defRPr>
            </a:pPr>
            <a:endParaRPr sz="2400"/>
          </a:p>
          <a:p>
            <a:pPr defTabSz="914400">
              <a:defRPr sz="2400" b="1">
                <a:solidFill>
                  <a:schemeClr val="accent3">
                    <a:lumOff val="44000"/>
                  </a:schemeClr>
                </a:solidFill>
              </a:defRPr>
            </a:pPr>
            <a:endParaRPr sz="2400"/>
          </a:p>
        </p:txBody>
      </p:sp>
      <p:sp>
        <p:nvSpPr>
          <p:cNvPr id="3414" name="Rectangle 2"/>
          <p:cNvSpPr txBox="1">
            <a:spLocks noGrp="1"/>
          </p:cNvSpPr>
          <p:nvPr>
            <p:ph type="title"/>
          </p:nvPr>
        </p:nvSpPr>
        <p:spPr>
          <a:xfrm>
            <a:off x="7440" y="75066"/>
            <a:ext cx="9136561" cy="936106"/>
          </a:xfrm>
          <a:prstGeom prst="rect">
            <a:avLst/>
          </a:prstGeom>
        </p:spPr>
        <p:txBody>
          <a:bodyPr/>
          <a:lstStyle>
            <a:lvl1pPr rtl="1">
              <a:defRPr sz="4000"/>
            </a:lvl1pPr>
          </a:lstStyle>
          <a:p>
            <a:r>
              <a:t>التطبيق: غادر أورشليم</a:t>
            </a:r>
          </a:p>
        </p:txBody>
      </p:sp>
      <p:pic>
        <p:nvPicPr>
          <p:cNvPr id="3415" name="Picture 3" descr="Picture 3"/>
          <p:cNvPicPr>
            <a:picLocks noChangeAspect="1"/>
          </p:cNvPicPr>
          <p:nvPr/>
        </p:nvPicPr>
        <p:blipFill>
          <a:blip r:embed="rId3"/>
          <a:stretch>
            <a:fillRect/>
          </a:stretch>
        </p:blipFill>
        <p:spPr>
          <a:xfrm>
            <a:off x="0" y="1016000"/>
            <a:ext cx="5562600" cy="5537200"/>
          </a:xfrm>
          <a:prstGeom prst="rect">
            <a:avLst/>
          </a:prstGeom>
          <a:ln w="12700">
            <a:miter lim="400000"/>
          </a:ln>
        </p:spPr>
      </p:pic>
      <p:pic>
        <p:nvPicPr>
          <p:cNvPr id="3416" name="Picture 4" descr="Picture 4"/>
          <p:cNvPicPr>
            <a:picLocks noChangeAspect="1"/>
          </p:cNvPicPr>
          <p:nvPr/>
        </p:nvPicPr>
        <p:blipFill>
          <a:blip r:embed="rId4"/>
          <a:stretch>
            <a:fillRect/>
          </a:stretch>
        </p:blipFill>
        <p:spPr>
          <a:xfrm>
            <a:off x="9612559" y="1844824"/>
            <a:ext cx="3578226" cy="4495801"/>
          </a:xfrm>
          <a:prstGeom prst="rect">
            <a:avLst/>
          </a:prstGeom>
          <a:ln w="12700">
            <a:miter lim="400000"/>
          </a:ln>
        </p:spPr>
      </p:pic>
      <p:sp>
        <p:nvSpPr>
          <p:cNvPr id="3417" name="Left Arrow 2"/>
          <p:cNvSpPr/>
          <p:nvPr/>
        </p:nvSpPr>
        <p:spPr>
          <a:xfrm>
            <a:off x="-5490" y="3645024"/>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defTabSz="914400">
              <a:defRPr sz="2400">
                <a:solidFill>
                  <a:schemeClr val="accent3">
                    <a:lumOff val="44000"/>
                  </a:schemeClr>
                </a:solidFill>
              </a:defRPr>
            </a:pPr>
            <a:endParaRPr/>
          </a:p>
        </p:txBody>
      </p:sp>
      <p:sp>
        <p:nvSpPr>
          <p:cNvPr id="3418" name="Left Arrow 9"/>
          <p:cNvSpPr/>
          <p:nvPr/>
        </p:nvSpPr>
        <p:spPr>
          <a:xfrm rot="9753399">
            <a:off x="3596618" y="2771911"/>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defTabSz="914400">
              <a:defRPr sz="2400">
                <a:solidFill>
                  <a:schemeClr val="accent3">
                    <a:lumOff val="44000"/>
                  </a:schemeClr>
                </a:solidFill>
              </a:defRPr>
            </a:pPr>
            <a:endParaRPr/>
          </a:p>
        </p:txBody>
      </p:sp>
      <p:sp>
        <p:nvSpPr>
          <p:cNvPr id="3419" name="Left Arrow 10"/>
          <p:cNvSpPr/>
          <p:nvPr/>
        </p:nvSpPr>
        <p:spPr>
          <a:xfrm rot="19019980">
            <a:off x="611560" y="5301207"/>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defTabSz="914400">
              <a:defRPr sz="2400">
                <a:solidFill>
                  <a:schemeClr val="accent3">
                    <a:lumOff val="44000"/>
                  </a:schemeClr>
                </a:solidFill>
              </a:defRPr>
            </a:pPr>
            <a:endParaRPr/>
          </a:p>
        </p:txBody>
      </p:sp>
      <p:sp>
        <p:nvSpPr>
          <p:cNvPr id="3420" name="Left Arrow 11"/>
          <p:cNvSpPr/>
          <p:nvPr/>
        </p:nvSpPr>
        <p:spPr>
          <a:xfrm rot="13792571">
            <a:off x="3158825" y="4956740"/>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defTabSz="914400">
              <a:defRPr sz="2400">
                <a:solidFill>
                  <a:schemeClr val="accent3">
                    <a:lumOff val="44000"/>
                  </a:schemeClr>
                </a:solidFill>
              </a:defRPr>
            </a:pPr>
            <a:endParaRPr/>
          </a:p>
        </p:txBody>
      </p:sp>
      <p:sp>
        <p:nvSpPr>
          <p:cNvPr id="3421" name="Left Arrow 12"/>
          <p:cNvSpPr/>
          <p:nvPr/>
        </p:nvSpPr>
        <p:spPr>
          <a:xfrm rot="2198088">
            <a:off x="353150" y="1986763"/>
            <a:ext cx="2016225" cy="1008113"/>
          </a:xfrm>
          <a:prstGeom prst="leftArrow">
            <a:avLst>
              <a:gd name="adj1" fmla="val 50000"/>
              <a:gd name="adj2" fmla="val 50000"/>
            </a:avLst>
          </a:prstGeom>
          <a:solidFill>
            <a:srgbClr val="FFFF00"/>
          </a:solidFill>
          <a:ln w="38100">
            <a:solidFill>
              <a:srgbClr val="161616"/>
            </a:solidFill>
          </a:ln>
        </p:spPr>
        <p:txBody>
          <a:bodyPr lIns="46799" tIns="46799" rIns="46799" bIns="46799"/>
          <a:lstStyle/>
          <a:p>
            <a:pPr defTabSz="914400">
              <a:defRPr sz="2400">
                <a:solidFill>
                  <a:schemeClr val="accent3">
                    <a:lumOff val="44000"/>
                  </a:schemeClr>
                </a:solidFill>
              </a:defRPr>
            </a:pPr>
            <a:endParaRPr/>
          </a:p>
        </p:txBody>
      </p:sp>
      <p:sp>
        <p:nvSpPr>
          <p:cNvPr id="3422" name="Left Arrow 13"/>
          <p:cNvSpPr/>
          <p:nvPr/>
        </p:nvSpPr>
        <p:spPr>
          <a:xfrm rot="7048919">
            <a:off x="2460052" y="1387606"/>
            <a:ext cx="2016225" cy="1008113"/>
          </a:xfrm>
          <a:prstGeom prst="leftArrow">
            <a:avLst>
              <a:gd name="adj1" fmla="val 50000"/>
              <a:gd name="adj2" fmla="val 50000"/>
            </a:avLst>
          </a:prstGeom>
          <a:solidFill>
            <a:srgbClr val="75D1A3"/>
          </a:solidFill>
          <a:ln>
            <a:solidFill>
              <a:schemeClr val="accent3">
                <a:lumOff val="44000"/>
              </a:schemeClr>
            </a:solidFill>
          </a:ln>
        </p:spPr>
        <p:txBody>
          <a:bodyPr lIns="46799" tIns="46799" rIns="46799" bIns="46799"/>
          <a:lstStyle/>
          <a:p>
            <a:pPr defTabSz="914400">
              <a:defRPr sz="2400">
                <a:solidFill>
                  <a:schemeClr val="accent3">
                    <a:lumOff val="44000"/>
                  </a:schemeClr>
                </a:solidFill>
              </a:defRPr>
            </a:pPr>
            <a:endParaRPr/>
          </a:p>
        </p:txBody>
      </p:sp>
      <p:sp>
        <p:nvSpPr>
          <p:cNvPr id="3423" name="Text Box 6"/>
          <p:cNvSpPr txBox="1"/>
          <p:nvPr/>
        </p:nvSpPr>
        <p:spPr>
          <a:xfrm>
            <a:off x="5580112" y="4149080"/>
            <a:ext cx="3563889" cy="25706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2400" b="1">
                <a:solidFill>
                  <a:srgbClr val="9CDFBE"/>
                </a:solidFill>
              </a:defRPr>
            </a:pPr>
            <a:r>
              <a:rPr b="0"/>
              <a:t>فلنخرج إذاً إليه خارج المحلة </a:t>
            </a:r>
            <a:r>
              <a:rPr b="0">
                <a:solidFill>
                  <a:schemeClr val="accent3">
                    <a:lumOff val="44000"/>
                  </a:schemeClr>
                </a:solidFill>
              </a:rPr>
              <a:t>حاملين عاره</a:t>
            </a:r>
            <a:br>
              <a:rPr b="0">
                <a:solidFill>
                  <a:schemeClr val="accent3">
                    <a:lumOff val="44000"/>
                  </a:schemeClr>
                </a:solidFill>
              </a:rPr>
            </a:br>
            <a:br>
              <a:rPr b="0">
                <a:solidFill>
                  <a:schemeClr val="accent3">
                    <a:lumOff val="44000"/>
                  </a:schemeClr>
                </a:solidFill>
              </a:rPr>
            </a:br>
            <a:r>
              <a:rPr>
                <a:solidFill>
                  <a:schemeClr val="accent3">
                    <a:lumOff val="44000"/>
                  </a:schemeClr>
                </a:solidFill>
              </a:rPr>
              <a:t>(</a:t>
            </a:r>
            <a:r>
              <a:rPr b="0">
                <a:solidFill>
                  <a:schemeClr val="accent3">
                    <a:lumOff val="44000"/>
                  </a:schemeClr>
                </a:solidFill>
              </a:rPr>
              <a:t>عب </a:t>
            </a:r>
            <a:r>
              <a:rPr>
                <a:solidFill>
                  <a:schemeClr val="accent3">
                    <a:lumOff val="44000"/>
                  </a:schemeClr>
                </a:solidFill>
              </a:rPr>
              <a:t>13: 13)</a:t>
            </a:r>
          </a:p>
          <a:p>
            <a:pPr algn="ctr" defTabSz="914400">
              <a:defRPr sz="2400" b="1">
                <a:solidFill>
                  <a:schemeClr val="accent3">
                    <a:lumOff val="44000"/>
                  </a:schemeClr>
                </a:solidFill>
              </a:defRPr>
            </a:pPr>
            <a:endParaRPr>
              <a:solidFill>
                <a:schemeClr val="accent3">
                  <a:lumOff val="44000"/>
                </a:schemeClr>
              </a:solidFill>
            </a:endParaRPr>
          </a:p>
          <a:p>
            <a:pPr algn="ctr" defTabSz="914400">
              <a:defRPr sz="2400" b="1">
                <a:solidFill>
                  <a:schemeClr val="accent3">
                    <a:lumOff val="44000"/>
                  </a:schemeClr>
                </a:solidFill>
              </a:defRPr>
            </a:pPr>
            <a:endParaRPr>
              <a:solidFill>
                <a:schemeClr val="accent3">
                  <a:lumOff val="44000"/>
                </a:schemeClr>
              </a:solidFill>
            </a:endParaRPr>
          </a:p>
        </p:txBody>
      </p:sp>
      <p:sp>
        <p:nvSpPr>
          <p:cNvPr id="3424" name="Text Box 5"/>
          <p:cNvSpPr txBox="1"/>
          <p:nvPr/>
        </p:nvSpPr>
        <p:spPr>
          <a:xfrm>
            <a:off x="0" y="6553200"/>
            <a:ext cx="9144000" cy="28882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1400" b="1">
                <a:solidFill>
                  <a:srgbClr val="DDDDDD"/>
                </a:solidFill>
              </a:defRPr>
            </a:pPr>
            <a:r>
              <a:t>Leen &amp; Kathleen Ritmeyer, "Akeldama: Potter's Field or High Priest's Tomb?" </a:t>
            </a:r>
            <a:r>
              <a:rPr b="0" i="1"/>
              <a:t>BAR</a:t>
            </a:r>
            <a:r>
              <a:t> 20 (Nov/Dec 94): 34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413"/>
                                        </p:tgtEl>
                                        <p:attrNameLst>
                                          <p:attrName>style.visibility</p:attrName>
                                        </p:attrNameLst>
                                      </p:cBhvr>
                                      <p:to>
                                        <p:strVal val="visible"/>
                                      </p:to>
                                    </p:set>
                                    <p:anim calcmode="lin" valueType="num">
                                      <p:cBhvr>
                                        <p:cTn id="7" dur="1000" fill="hold"/>
                                        <p:tgtEl>
                                          <p:spTgt spid="3413"/>
                                        </p:tgtEl>
                                        <p:attrNameLst>
                                          <p:attrName>ppt_w</p:attrName>
                                        </p:attrNameLst>
                                      </p:cBhvr>
                                      <p:tavLst>
                                        <p:tav tm="0">
                                          <p:val>
                                            <p:fltVal val="0"/>
                                          </p:val>
                                        </p:tav>
                                        <p:tav tm="100000">
                                          <p:val>
                                            <p:strVal val="#ppt_w"/>
                                          </p:val>
                                        </p:tav>
                                      </p:tavLst>
                                    </p:anim>
                                    <p:anim calcmode="lin" valueType="num">
                                      <p:cBhvr>
                                        <p:cTn id="8" dur="1000" fill="hold"/>
                                        <p:tgtEl>
                                          <p:spTgt spid="34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fill="hold"/>
                                        <p:tgtEl>
                                          <p:spTgt spid="3421"/>
                                        </p:tgtEl>
                                        <p:attrNameLst>
                                          <p:attrName>style.visibility</p:attrName>
                                        </p:attrNameLst>
                                      </p:cBhvr>
                                      <p:to>
                                        <p:strVal val="visible"/>
                                      </p:to>
                                    </p:set>
                                    <p:animEffect transition="in" filter="wipe(right)">
                                      <p:cBhvr>
                                        <p:cTn id="13" dur="500"/>
                                        <p:tgtEl>
                                          <p:spTgt spid="3421"/>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3423"/>
                                        </p:tgtEl>
                                        <p:attrNameLst>
                                          <p:attrName>style.visibility</p:attrName>
                                        </p:attrNameLst>
                                      </p:cBhvr>
                                      <p:to>
                                        <p:strVal val="visible"/>
                                      </p:to>
                                    </p:set>
                                    <p:anim calcmode="lin" valueType="num">
                                      <p:cBhvr>
                                        <p:cTn id="18" dur="1000" fill="hold"/>
                                        <p:tgtEl>
                                          <p:spTgt spid="3423"/>
                                        </p:tgtEl>
                                        <p:attrNameLst>
                                          <p:attrName>ppt_w</p:attrName>
                                        </p:attrNameLst>
                                      </p:cBhvr>
                                      <p:tavLst>
                                        <p:tav tm="0">
                                          <p:val>
                                            <p:fltVal val="0"/>
                                          </p:val>
                                        </p:tav>
                                        <p:tav tm="100000">
                                          <p:val>
                                            <p:strVal val="#ppt_w"/>
                                          </p:val>
                                        </p:tav>
                                      </p:tavLst>
                                    </p:anim>
                                    <p:anim calcmode="lin" valueType="num">
                                      <p:cBhvr>
                                        <p:cTn id="19" dur="1000" fill="hold"/>
                                        <p:tgtEl>
                                          <p:spTgt spid="342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iterate>
                                    <p:tmAbs val="0"/>
                                  </p:iterate>
                                  <p:childTnLst>
                                    <p:set>
                                      <p:cBhvr>
                                        <p:cTn id="23" fill="hold"/>
                                        <p:tgtEl>
                                          <p:spTgt spid="3417"/>
                                        </p:tgtEl>
                                        <p:attrNameLst>
                                          <p:attrName>style.visibility</p:attrName>
                                        </p:attrNameLst>
                                      </p:cBhvr>
                                      <p:to>
                                        <p:strVal val="visible"/>
                                      </p:to>
                                    </p:set>
                                    <p:animEffect transition="in" filter="wipe(right)">
                                      <p:cBhvr>
                                        <p:cTn id="24" dur="500"/>
                                        <p:tgtEl>
                                          <p:spTgt spid="3417"/>
                                        </p:tgtEl>
                                      </p:cBhvr>
                                    </p:animEffect>
                                  </p:childTnLst>
                                </p:cTn>
                              </p:par>
                            </p:childTnLst>
                          </p:cTn>
                        </p:par>
                        <p:par>
                          <p:cTn id="25" fill="hold">
                            <p:stCondLst>
                              <p:cond delay="500"/>
                            </p:stCondLst>
                            <p:childTnLst>
                              <p:par>
                                <p:cTn id="26" presetID="22" presetClass="entr" presetSubtype="8" fill="hold" grpId="0" nodeType="afterEffect">
                                  <p:stCondLst>
                                    <p:cond delay="0"/>
                                  </p:stCondLst>
                                  <p:iterate>
                                    <p:tmAbs val="0"/>
                                  </p:iterate>
                                  <p:childTnLst>
                                    <p:set>
                                      <p:cBhvr>
                                        <p:cTn id="27" fill="hold"/>
                                        <p:tgtEl>
                                          <p:spTgt spid="3418"/>
                                        </p:tgtEl>
                                        <p:attrNameLst>
                                          <p:attrName>style.visibility</p:attrName>
                                        </p:attrNameLst>
                                      </p:cBhvr>
                                      <p:to>
                                        <p:strVal val="visible"/>
                                      </p:to>
                                    </p:set>
                                    <p:animEffect transition="in" filter="wipe(left)">
                                      <p:cBhvr>
                                        <p:cTn id="28" dur="500"/>
                                        <p:tgtEl>
                                          <p:spTgt spid="3418"/>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p:tmAbs val="0"/>
                                  </p:iterate>
                                  <p:childTnLst>
                                    <p:set>
                                      <p:cBhvr>
                                        <p:cTn id="31" fill="hold"/>
                                        <p:tgtEl>
                                          <p:spTgt spid="3419"/>
                                        </p:tgtEl>
                                        <p:attrNameLst>
                                          <p:attrName>style.visibility</p:attrName>
                                        </p:attrNameLst>
                                      </p:cBhvr>
                                      <p:to>
                                        <p:strVal val="visible"/>
                                      </p:to>
                                    </p:set>
                                    <p:animEffect transition="in" filter="wipe(up)">
                                      <p:cBhvr>
                                        <p:cTn id="32" dur="500"/>
                                        <p:tgtEl>
                                          <p:spTgt spid="3419"/>
                                        </p:tgtEl>
                                      </p:cBhvr>
                                    </p:animEffect>
                                  </p:childTnLst>
                                </p:cTn>
                              </p:par>
                            </p:childTnLst>
                          </p:cTn>
                        </p:par>
                        <p:par>
                          <p:cTn id="33" fill="hold">
                            <p:stCondLst>
                              <p:cond delay="1500"/>
                            </p:stCondLst>
                            <p:childTnLst>
                              <p:par>
                                <p:cTn id="34" presetID="22" presetClass="entr" presetSubtype="1" fill="hold" grpId="0" nodeType="afterEffect">
                                  <p:stCondLst>
                                    <p:cond delay="0"/>
                                  </p:stCondLst>
                                  <p:iterate>
                                    <p:tmAbs val="0"/>
                                  </p:iterate>
                                  <p:childTnLst>
                                    <p:set>
                                      <p:cBhvr>
                                        <p:cTn id="35" fill="hold"/>
                                        <p:tgtEl>
                                          <p:spTgt spid="3420"/>
                                        </p:tgtEl>
                                        <p:attrNameLst>
                                          <p:attrName>style.visibility</p:attrName>
                                        </p:attrNameLst>
                                      </p:cBhvr>
                                      <p:to>
                                        <p:strVal val="visible"/>
                                      </p:to>
                                    </p:set>
                                    <p:animEffect transition="in" filter="wipe(up)">
                                      <p:cBhvr>
                                        <p:cTn id="36" dur="500"/>
                                        <p:tgtEl>
                                          <p:spTgt spid="3420"/>
                                        </p:tgtEl>
                                      </p:cBhvr>
                                    </p:animEffect>
                                  </p:childTnLst>
                                </p:cTn>
                              </p:par>
                            </p:childTnLst>
                          </p:cTn>
                        </p:par>
                        <p:par>
                          <p:cTn id="37" fill="hold">
                            <p:stCondLst>
                              <p:cond delay="2000"/>
                            </p:stCondLst>
                            <p:childTnLst>
                              <p:par>
                                <p:cTn id="38" presetID="22" presetClass="entr" presetSubtype="4" fill="hold" grpId="0" nodeType="afterEffect">
                                  <p:stCondLst>
                                    <p:cond delay="0"/>
                                  </p:stCondLst>
                                  <p:iterate>
                                    <p:tmAbs val="0"/>
                                  </p:iterate>
                                  <p:childTnLst>
                                    <p:set>
                                      <p:cBhvr>
                                        <p:cTn id="39" fill="hold"/>
                                        <p:tgtEl>
                                          <p:spTgt spid="3422"/>
                                        </p:tgtEl>
                                        <p:attrNameLst>
                                          <p:attrName>style.visibility</p:attrName>
                                        </p:attrNameLst>
                                      </p:cBhvr>
                                      <p:to>
                                        <p:strVal val="visible"/>
                                      </p:to>
                                    </p:set>
                                    <p:animEffect transition="in" filter="wipe(down)">
                                      <p:cBhvr>
                                        <p:cTn id="40" dur="500"/>
                                        <p:tgtEl>
                                          <p:spTgt spid="3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3" grpId="0" animBg="1" advAuto="0"/>
      <p:bldP spid="3417" grpId="0" animBg="1" advAuto="0"/>
      <p:bldP spid="3418" grpId="0" animBg="1" advAuto="0"/>
      <p:bldP spid="3419" grpId="0" animBg="1" advAuto="0"/>
      <p:bldP spid="3420" grpId="0" animBg="1" advAuto="0"/>
      <p:bldP spid="3421" grpId="0" animBg="1" advAuto="0"/>
      <p:bldP spid="3422" grpId="0" animBg="1" advAuto="0"/>
      <p:bldP spid="3423"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Rectangle 1026"/>
          <p:cNvSpPr txBox="1">
            <a:spLocks noGrp="1"/>
          </p:cNvSpPr>
          <p:nvPr>
            <p:ph type="title"/>
          </p:nvPr>
        </p:nvSpPr>
        <p:spPr>
          <a:xfrm>
            <a:off x="-3" y="1880"/>
            <a:ext cx="9144004" cy="937921"/>
          </a:xfrm>
          <a:prstGeom prst="rect">
            <a:avLst/>
          </a:prstGeom>
        </p:spPr>
        <p:txBody>
          <a:bodyPr/>
          <a:lstStyle>
            <a:lvl1pPr>
              <a:defRPr sz="3600" b="1"/>
            </a:lvl1pPr>
          </a:lstStyle>
          <a:p>
            <a:r>
              <a:rPr lang="ar-JO" dirty="0"/>
              <a:t>كيف يمكنك "الخروج منها؟"</a:t>
            </a:r>
            <a:endParaRPr dirty="0"/>
          </a:p>
        </p:txBody>
      </p:sp>
      <p:pic>
        <p:nvPicPr>
          <p:cNvPr id="3429" name="Picture 1" descr="Picture 1"/>
          <p:cNvPicPr>
            <a:picLocks noChangeAspect="1"/>
          </p:cNvPicPr>
          <p:nvPr/>
        </p:nvPicPr>
        <p:blipFill>
          <a:blip r:embed="rId3"/>
          <a:stretch>
            <a:fillRect/>
          </a:stretch>
        </p:blipFill>
        <p:spPr>
          <a:xfrm>
            <a:off x="-84474" y="979128"/>
            <a:ext cx="9284934" cy="5918202"/>
          </a:xfrm>
          <a:prstGeom prst="rect">
            <a:avLst/>
          </a:prstGeom>
          <a:ln w="12700">
            <a:miter lim="400000"/>
          </a:ln>
        </p:spPr>
      </p:pic>
      <p:sp>
        <p:nvSpPr>
          <p:cNvPr id="3430" name="Rectangle 1026"/>
          <p:cNvSpPr txBox="1"/>
          <p:nvPr/>
        </p:nvSpPr>
        <p:spPr>
          <a:xfrm>
            <a:off x="181186" y="1422400"/>
            <a:ext cx="35661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buSzPct val="100000"/>
              <a:defRPr sz="3600" b="1"/>
            </a:pPr>
            <a:endParaRPr dirty="0"/>
          </a:p>
        </p:txBody>
      </p:sp>
      <p:sp>
        <p:nvSpPr>
          <p:cNvPr id="3" name="TextBox 2">
            <a:extLst>
              <a:ext uri="{FF2B5EF4-FFF2-40B4-BE49-F238E27FC236}">
                <a16:creationId xmlns:a16="http://schemas.microsoft.com/office/drawing/2014/main" id="{42D032B0-679F-E19B-FB6A-A7654E82B8DE}"/>
              </a:ext>
            </a:extLst>
          </p:cNvPr>
          <p:cNvSpPr txBox="1"/>
          <p:nvPr/>
        </p:nvSpPr>
        <p:spPr>
          <a:xfrm>
            <a:off x="538589" y="1691460"/>
            <a:ext cx="2462188"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r>
              <a:rPr lang="ar-JO" sz="5400" b="1" dirty="0"/>
              <a:t>•	عينيكَ</a:t>
            </a:r>
          </a:p>
          <a:p>
            <a:pPr algn="r" rtl="1"/>
            <a:r>
              <a:rPr lang="ar-JO" sz="5400" b="1" dirty="0"/>
              <a:t>•	أذنيكَ</a:t>
            </a:r>
          </a:p>
          <a:p>
            <a:pPr algn="r" rtl="1"/>
            <a:r>
              <a:rPr lang="ar-JO" sz="5400" b="1" dirty="0"/>
              <a:t>•	شفتيكَ</a:t>
            </a:r>
          </a:p>
          <a:p>
            <a:pPr algn="r" rtl="1"/>
            <a:r>
              <a:rPr lang="ar-JO" sz="5400" b="1" dirty="0"/>
              <a:t>•	يديكَ</a:t>
            </a:r>
          </a:p>
          <a:p>
            <a:pPr algn="r" rtl="1"/>
            <a:r>
              <a:rPr lang="ar-JO" sz="5400" b="1" dirty="0"/>
              <a:t>•	ساقيكَ</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430">
                                            <p:bg/>
                                          </p:spTgt>
                                        </p:tgtEl>
                                        <p:attrNameLst>
                                          <p:attrName>style.visibility</p:attrName>
                                        </p:attrNameLst>
                                      </p:cBhvr>
                                      <p:to>
                                        <p:strVal val="visible"/>
                                      </p:to>
                                    </p:set>
                                    <p:anim calcmode="lin" valueType="num">
                                      <p:cBhvr>
                                        <p:cTn id="7" dur="500" fill="hold"/>
                                        <p:tgtEl>
                                          <p:spTgt spid="3430">
                                            <p:bg/>
                                          </p:spTgt>
                                        </p:tgtEl>
                                        <p:attrNameLst>
                                          <p:attrName>ppt_x</p:attrName>
                                        </p:attrNameLst>
                                      </p:cBhvr>
                                      <p:tavLst>
                                        <p:tav tm="0">
                                          <p:val>
                                            <p:strVal val="0-#ppt_w/2"/>
                                          </p:val>
                                        </p:tav>
                                        <p:tav tm="100000">
                                          <p:val>
                                            <p:strVal val="#ppt_x"/>
                                          </p:val>
                                        </p:tav>
                                      </p:tavLst>
                                    </p:anim>
                                    <p:anim calcmode="lin" valueType="num">
                                      <p:cBhvr>
                                        <p:cTn id="8" dur="500" fill="hold"/>
                                        <p:tgtEl>
                                          <p:spTgt spid="343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iterate>
                                    <p:tmAbs val="0"/>
                                  </p:iterate>
                                  <p:childTnLst>
                                    <p:set>
                                      <p:cBhvr>
                                        <p:cTn id="10" fill="hold"/>
                                        <p:tgtEl>
                                          <p:spTgt spid="3430">
                                            <p:txEl>
                                              <p:pRg st="0" end="0"/>
                                            </p:txEl>
                                          </p:spTgt>
                                        </p:tgtEl>
                                        <p:attrNameLst>
                                          <p:attrName>style.visibility</p:attrName>
                                        </p:attrNameLst>
                                      </p:cBhvr>
                                      <p:to>
                                        <p:strVal val="visible"/>
                                      </p:to>
                                    </p:set>
                                    <p:anim calcmode="lin" valueType="num">
                                      <p:cBhvr>
                                        <p:cTn id="11" dur="500" fill="hold"/>
                                        <p:tgtEl>
                                          <p:spTgt spid="343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43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 grpId="0" build="p" bldLvl="5"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4"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t>7 Heads &amp; 10 Horns</a:t>
            </a:r>
          </a:p>
        </p:txBody>
      </p:sp>
      <p:sp>
        <p:nvSpPr>
          <p:cNvPr id="3435"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pic>
        <p:nvPicPr>
          <p:cNvPr id="3436" name="Picture 2" descr="Picture 2"/>
          <p:cNvPicPr>
            <a:picLocks noChangeAspect="1"/>
          </p:cNvPicPr>
          <p:nvPr/>
        </p:nvPicPr>
        <p:blipFill>
          <a:blip r:embed="rId2"/>
          <a:stretch>
            <a:fillRect/>
          </a:stretch>
        </p:blipFill>
        <p:spPr>
          <a:xfrm>
            <a:off x="0" y="0"/>
            <a:ext cx="9123172" cy="6858000"/>
          </a:xfrm>
          <a:prstGeom prst="rect">
            <a:avLst/>
          </a:prstGeom>
          <a:ln w="12700">
            <a:miter lim="400000"/>
          </a:ln>
        </p:spPr>
      </p:pic>
      <p:sp>
        <p:nvSpPr>
          <p:cNvPr id="3437" name="Text Box 1028"/>
          <p:cNvSpPr txBox="1"/>
          <p:nvPr/>
        </p:nvSpPr>
        <p:spPr>
          <a:xfrm>
            <a:off x="4938713" y="0"/>
            <a:ext cx="4241801" cy="694944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indent="93663" algn="ctr" rtl="1">
              <a:defRPr sz="4000" b="1">
                <a:solidFill>
                  <a:schemeClr val="accent3">
                    <a:lumOff val="44000"/>
                  </a:schemeClr>
                </a:solidFill>
              </a:defRPr>
            </a:pPr>
            <a:r>
              <a:rPr dirty="0"/>
              <a:t>افسس ٦ : ١١</a:t>
            </a:r>
          </a:p>
          <a:p>
            <a:pPr indent="93663" algn="ctr">
              <a:defRPr sz="4000" b="1">
                <a:solidFill>
                  <a:schemeClr val="accent3">
                    <a:lumOff val="44000"/>
                  </a:schemeClr>
                </a:solidFill>
              </a:defRPr>
            </a:pPr>
            <a:endParaRPr dirty="0"/>
          </a:p>
          <a:p>
            <a:pPr indent="93663" algn="ctr" rtl="1">
              <a:defRPr sz="4000" b="1">
                <a:solidFill>
                  <a:schemeClr val="accent3">
                    <a:lumOff val="44000"/>
                  </a:schemeClr>
                </a:solidFill>
              </a:defRPr>
            </a:pPr>
            <a:r>
              <a:rPr dirty="0" err="1"/>
              <a:t>الْبَسُوا</a:t>
            </a:r>
            <a:r>
              <a:rPr dirty="0"/>
              <a:t> </a:t>
            </a:r>
            <a:r>
              <a:rPr dirty="0" err="1"/>
              <a:t>سِلاَحَ</a:t>
            </a:r>
            <a:r>
              <a:rPr dirty="0"/>
              <a:t> </a:t>
            </a:r>
            <a:r>
              <a:rPr dirty="0" err="1"/>
              <a:t>اللهِ</a:t>
            </a:r>
            <a:r>
              <a:rPr dirty="0"/>
              <a:t> </a:t>
            </a:r>
            <a:r>
              <a:rPr dirty="0" err="1"/>
              <a:t>الْكَامِلَ</a:t>
            </a:r>
            <a:r>
              <a:rPr dirty="0"/>
              <a:t> </a:t>
            </a:r>
            <a:r>
              <a:rPr dirty="0" err="1"/>
              <a:t>لِكَيْ</a:t>
            </a:r>
            <a:r>
              <a:rPr dirty="0"/>
              <a:t> </a:t>
            </a:r>
            <a:r>
              <a:rPr dirty="0" err="1"/>
              <a:t>تَقْدِرُوا</a:t>
            </a:r>
            <a:r>
              <a:rPr dirty="0"/>
              <a:t> </a:t>
            </a:r>
            <a:r>
              <a:rPr dirty="0" err="1"/>
              <a:t>أَنْ</a:t>
            </a:r>
            <a:r>
              <a:rPr dirty="0"/>
              <a:t> </a:t>
            </a:r>
            <a:r>
              <a:rPr dirty="0" err="1"/>
              <a:t>تَثْبُتُوا</a:t>
            </a:r>
            <a:r>
              <a:rPr dirty="0"/>
              <a:t> </a:t>
            </a:r>
            <a:r>
              <a:rPr dirty="0" err="1"/>
              <a:t>ضِدَّ</a:t>
            </a:r>
            <a:r>
              <a:rPr dirty="0"/>
              <a:t> </a:t>
            </a:r>
            <a:r>
              <a:rPr dirty="0" err="1"/>
              <a:t>مَكَايِدِ</a:t>
            </a:r>
            <a:r>
              <a:rPr dirty="0"/>
              <a:t> </a:t>
            </a:r>
            <a:r>
              <a:rPr dirty="0" err="1"/>
              <a:t>إِبْلِيسَ</a:t>
            </a:r>
            <a:r>
              <a:rPr dirty="0"/>
              <a:t>. </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9" name="Picture 3" descr="Picture 3"/>
          <p:cNvPicPr>
            <a:picLocks noChangeAspect="1"/>
          </p:cNvPicPr>
          <p:nvPr/>
        </p:nvPicPr>
        <p:blipFill>
          <a:blip r:embed="rId2"/>
          <a:srcRect l="4671" r="7018"/>
          <a:stretch>
            <a:fillRect/>
          </a:stretch>
        </p:blipFill>
        <p:spPr>
          <a:xfrm>
            <a:off x="-2" y="22032"/>
            <a:ext cx="9113719" cy="6803264"/>
          </a:xfrm>
          <a:prstGeom prst="rect">
            <a:avLst/>
          </a:prstGeom>
          <a:ln w="12700">
            <a:miter lim="400000"/>
          </a:ln>
        </p:spPr>
      </p:pic>
      <p:sp>
        <p:nvSpPr>
          <p:cNvPr id="3440" name="Title 1"/>
          <p:cNvSpPr txBox="1">
            <a:spLocks noGrp="1"/>
          </p:cNvSpPr>
          <p:nvPr>
            <p:ph type="title"/>
          </p:nvPr>
        </p:nvSpPr>
        <p:spPr>
          <a:xfrm>
            <a:off x="30284" y="5077676"/>
            <a:ext cx="9138965" cy="1457719"/>
          </a:xfrm>
          <a:prstGeom prst="rect">
            <a:avLst/>
          </a:prstGeom>
        </p:spPr>
        <p:txBody>
          <a:bodyPr lIns="45719" tIns="45719" rIns="45719" bIns="45719">
            <a:normAutofit fontScale="90000"/>
          </a:bodyPr>
          <a:lstStyle/>
          <a:p>
            <a:pPr rtl="1">
              <a:defRPr sz="9600" b="1"/>
            </a:pPr>
            <a:r>
              <a:rPr b="0"/>
              <a:t>يسوع ينتصر</a:t>
            </a:r>
            <a:r>
              <a:t>!</a:t>
            </a:r>
          </a:p>
        </p:txBody>
      </p:sp>
      <p:sp>
        <p:nvSpPr>
          <p:cNvPr id="3441" name="Title 1"/>
          <p:cNvSpPr txBox="1"/>
          <p:nvPr/>
        </p:nvSpPr>
        <p:spPr>
          <a:xfrm>
            <a:off x="50754" y="62258"/>
            <a:ext cx="2754899" cy="11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49262" rtl="1">
              <a:lnSpc>
                <a:spcPct val="95000"/>
              </a:lnSpc>
              <a:defRPr sz="3600" b="1" i="1">
                <a:solidFill>
                  <a:schemeClr val="accent3">
                    <a:lumOff val="44000"/>
                  </a:schemeClr>
                </a:solidFill>
              </a:defRPr>
            </a:pPr>
            <a:r>
              <a:rPr b="0" i="0"/>
              <a:t>موضوع</a:t>
            </a:r>
            <a:endParaRPr sz="4400"/>
          </a:p>
          <a:p>
            <a:pPr algn="ctr" defTabSz="449262" rtl="1">
              <a:lnSpc>
                <a:spcPct val="95000"/>
              </a:lnSpc>
              <a:defRPr sz="3600" b="1" i="1">
                <a:solidFill>
                  <a:schemeClr val="accent3">
                    <a:lumOff val="44000"/>
                  </a:schemeClr>
                </a:solidFill>
              </a:defRPr>
            </a:pPr>
            <a:r>
              <a:rPr b="0" i="0"/>
              <a:t>الرؤيا</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 name="Picture 1" descr="Picture 1"/>
          <p:cNvPicPr>
            <a:picLocks noChangeAspect="1"/>
          </p:cNvPicPr>
          <p:nvPr/>
        </p:nvPicPr>
        <p:blipFill>
          <a:blip r:embed="rId2"/>
          <a:stretch>
            <a:fillRect/>
          </a:stretch>
        </p:blipFill>
        <p:spPr>
          <a:xfrm>
            <a:off x="-2" y="0"/>
            <a:ext cx="9145893" cy="6870449"/>
          </a:xfrm>
          <a:prstGeom prst="rect">
            <a:avLst/>
          </a:prstGeom>
          <a:ln w="12700">
            <a:miter lim="400000"/>
          </a:ln>
        </p:spPr>
      </p:pic>
      <p:sp>
        <p:nvSpPr>
          <p:cNvPr id="2468" name="Rectangle 2"/>
          <p:cNvSpPr txBox="1">
            <a:spLocks noGrp="1"/>
          </p:cNvSpPr>
          <p:nvPr>
            <p:ph type="title"/>
          </p:nvPr>
        </p:nvSpPr>
        <p:spPr>
          <a:xfrm>
            <a:off x="64120" y="549275"/>
            <a:ext cx="9037640" cy="5759450"/>
          </a:xfrm>
          <a:prstGeom prst="rect">
            <a:avLst/>
          </a:prstGeom>
          <a:noFill/>
          <a:ln>
            <a:noFill/>
          </a:ln>
          <a:effectLst/>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ar-JO"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rPr>
              <a:t>ملاحظة:</a:t>
            </a:r>
            <a:r>
              <a:rPr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rPr>
              <a:t> </a:t>
            </a:r>
            <a:br>
              <a:rPr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rPr>
            </a:br>
            <a:r>
              <a:rPr lang="ar-JO"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rPr>
              <a:t>انتهت الضيقة.</a:t>
            </a:r>
            <a:br>
              <a:rPr lang="ar-JO"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rPr>
            </a:br>
            <a:r>
              <a:rPr lang="ar-JO"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rPr>
              <a:t>الآن كلمة من الراعي...</a:t>
            </a:r>
            <a:endParaRPr sz="7200" b="1" dirty="0">
              <a:solidFill>
                <a:srgbClr val="FFFFFF"/>
              </a:solidFill>
              <a:effectLst>
                <a:glow rad="279400">
                  <a:schemeClr val="tx1"/>
                </a:glow>
                <a:outerShdw blurRad="38100" dist="38100" dir="2700000" algn="tl">
                  <a:srgbClr val="000000">
                    <a:alpha val="43137"/>
                  </a:srgbClr>
                </a:outerShdw>
              </a:effectLst>
              <a:latin typeface="+mj-lt"/>
              <a:ea typeface="+mj-ea"/>
              <a:cs typeface="+mj-cs"/>
            </a:endParaRPr>
          </a:p>
        </p:txBody>
      </p:sp>
      <p:sp>
        <p:nvSpPr>
          <p:cNvPr id="2469"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104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468"/>
                                        </p:tgtEl>
                                        <p:attrNameLst>
                                          <p:attrName>style.visibility</p:attrName>
                                        </p:attrNameLst>
                                      </p:cBhvr>
                                      <p:to>
                                        <p:strVal val="visible"/>
                                      </p:to>
                                    </p:set>
                                    <p:anim calcmode="lin" valueType="num">
                                      <p:cBhvr>
                                        <p:cTn id="7" dur="500" fill="hold"/>
                                        <p:tgtEl>
                                          <p:spTgt spid="2468"/>
                                        </p:tgtEl>
                                        <p:attrNameLst>
                                          <p:attrName>ppt_x</p:attrName>
                                        </p:attrNameLst>
                                      </p:cBhvr>
                                      <p:tavLst>
                                        <p:tav tm="0">
                                          <p:val>
                                            <p:strVal val="#ppt_x"/>
                                          </p:val>
                                        </p:tav>
                                        <p:tav tm="100000">
                                          <p:val>
                                            <p:strVal val="#ppt_x"/>
                                          </p:val>
                                        </p:tav>
                                      </p:tavLst>
                                    </p:anim>
                                    <p:anim calcmode="lin" valueType="num">
                                      <p:cBhvr>
                                        <p:cTn id="8" dur="500" fill="hold"/>
                                        <p:tgtEl>
                                          <p:spTgt spid="2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4" name="Rectangle 1026"/>
          <p:cNvSpPr txBox="1"/>
          <p:nvPr/>
        </p:nvSpPr>
        <p:spPr>
          <a:xfrm>
            <a:off x="45719" y="37958"/>
            <a:ext cx="9052562"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457150" rtl="1">
              <a:defRPr sz="3600" b="1">
                <a:solidFill>
                  <a:schemeClr val="accent3">
                    <a:lumOff val="44000"/>
                  </a:schemeClr>
                </a:solidFill>
              </a:defRPr>
            </a:lvl1pPr>
          </a:lstStyle>
          <a:p>
            <a:r>
              <a:t>احصل علي هذا العرض مجانا!</a:t>
            </a:r>
          </a:p>
        </p:txBody>
      </p:sp>
      <p:pic>
        <p:nvPicPr>
          <p:cNvPr id="3445" name="Picture 7" descr="Picture 7"/>
          <p:cNvPicPr>
            <a:picLocks noChangeAspect="1"/>
          </p:cNvPicPr>
          <p:nvPr/>
        </p:nvPicPr>
        <p:blipFill>
          <a:blip r:embed="rId3"/>
          <a:srcRect t="2841"/>
          <a:stretch>
            <a:fillRect/>
          </a:stretch>
        </p:blipFill>
        <p:spPr>
          <a:xfrm>
            <a:off x="-44174" y="636980"/>
            <a:ext cx="9232349" cy="5650047"/>
          </a:xfrm>
          <a:prstGeom prst="rect">
            <a:avLst/>
          </a:prstGeom>
          <a:ln w="12700">
            <a:miter lim="400000"/>
          </a:ln>
        </p:spPr>
      </p:pic>
      <p:pic>
        <p:nvPicPr>
          <p:cNvPr id="3446" name="Picture 8" descr="Picture 8"/>
          <p:cNvPicPr>
            <a:picLocks noChangeAspect="1"/>
          </p:cNvPicPr>
          <p:nvPr/>
        </p:nvPicPr>
        <p:blipFill>
          <a:blip r:embed="rId4"/>
          <a:stretch>
            <a:fillRect/>
          </a:stretch>
        </p:blipFill>
        <p:spPr>
          <a:xfrm>
            <a:off x="307223" y="2222339"/>
            <a:ext cx="6153213" cy="3483595"/>
          </a:xfrm>
          <a:prstGeom prst="rect">
            <a:avLst/>
          </a:prstGeom>
          <a:ln w="12700">
            <a:miter lim="400000"/>
          </a:ln>
        </p:spPr>
      </p:pic>
      <p:sp>
        <p:nvSpPr>
          <p:cNvPr id="3447" name="Rectangle 1026"/>
          <p:cNvSpPr txBox="1">
            <a:spLocks noGrp="1"/>
          </p:cNvSpPr>
          <p:nvPr>
            <p:ph type="title"/>
          </p:nvPr>
        </p:nvSpPr>
        <p:spPr>
          <a:xfrm>
            <a:off x="0" y="6172200"/>
            <a:ext cx="9144000" cy="685800"/>
          </a:xfrm>
          <a:prstGeom prst="rect">
            <a:avLst/>
          </a:prstGeom>
          <a:solidFill>
            <a:srgbClr val="000000"/>
          </a:solidFill>
        </p:spPr>
        <p:txBody>
          <a:bodyPr>
            <a:normAutofit fontScale="90000"/>
          </a:bodyPr>
          <a:lstStyle/>
          <a:p>
            <a:pPr rtl="1">
              <a:defRPr sz="4000" b="1"/>
            </a:pPr>
            <a:r>
              <a:rPr b="0"/>
              <a:t>علم الأخرويات</a:t>
            </a:r>
            <a:r>
              <a:t>  </a:t>
            </a:r>
            <a:r>
              <a:rPr sz="2800"/>
              <a:t>•  BibleStudyDownloads.org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0" nodeType="afterEffect">
                                  <p:stCondLst>
                                    <p:cond delay="3000"/>
                                  </p:stCondLst>
                                  <p:iterate>
                                    <p:tmAbs val="0"/>
                                  </p:iterate>
                                  <p:childTnLst>
                                    <p:anim calcmode="lin" valueType="num">
                                      <p:cBhvr>
                                        <p:cTn id="6" dur="2000" fill="hold"/>
                                        <p:tgtEl>
                                          <p:spTgt spid="3446"/>
                                        </p:tgtEl>
                                        <p:attrNameLst>
                                          <p:attrName>ppt_x</p:attrName>
                                        </p:attrNameLst>
                                      </p:cBhvr>
                                      <p:tavLst>
                                        <p:tav tm="0">
                                          <p:val>
                                            <p:strVal val="ppt_x"/>
                                          </p:val>
                                        </p:tav>
                                        <p:tav tm="100000">
                                          <p:val>
                                            <p:strVal val="0-ppt_w/2"/>
                                          </p:val>
                                        </p:tav>
                                      </p:tavLst>
                                    </p:anim>
                                    <p:anim calcmode="lin" valueType="num">
                                      <p:cBhvr>
                                        <p:cTn id="7" dur="2000" fill="hold"/>
                                        <p:tgtEl>
                                          <p:spTgt spid="3446"/>
                                        </p:tgtEl>
                                        <p:attrNameLst>
                                          <p:attrName>ppt_y</p:attrName>
                                        </p:attrNameLst>
                                      </p:cBhvr>
                                      <p:tavLst>
                                        <p:tav tm="0">
                                          <p:val>
                                            <p:strVal val="ppt_y"/>
                                          </p:val>
                                        </p:tav>
                                        <p:tav tm="100000">
                                          <p:val>
                                            <p:strVal val="ppt_y"/>
                                          </p:val>
                                        </p:tav>
                                      </p:tavLst>
                                    </p:anim>
                                    <p:set>
                                      <p:cBhvr>
                                        <p:cTn id="8" fill="hold">
                                          <p:stCondLst>
                                            <p:cond delay="1999"/>
                                          </p:stCondLst>
                                        </p:cTn>
                                        <p:tgtEl>
                                          <p:spTgt spid="344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1" nodeType="afterEffect">
                                  <p:stCondLst>
                                    <p:cond delay="3000"/>
                                  </p:stCondLst>
                                  <p:iterate>
                                    <p:tmAbs val="0"/>
                                  </p:iterate>
                                  <p:childTnLst>
                                    <p:set>
                                      <p:cBhvr>
                                        <p:cTn id="11" fill="hold"/>
                                        <p:tgtEl>
                                          <p:spTgt spid="3446"/>
                                        </p:tgtEl>
                                        <p:attrNameLst>
                                          <p:attrName>style.visibility</p:attrName>
                                        </p:attrNameLst>
                                      </p:cBhvr>
                                      <p:to>
                                        <p:strVal val="visible"/>
                                      </p:to>
                                    </p:set>
                                    <p:anim calcmode="lin" valueType="num">
                                      <p:cBhvr>
                                        <p:cTn id="12" dur="1000" fill="hold"/>
                                        <p:tgtEl>
                                          <p:spTgt spid="3446"/>
                                        </p:tgtEl>
                                        <p:attrNameLst>
                                          <p:attrName>ppt_x</p:attrName>
                                        </p:attrNameLst>
                                      </p:cBhvr>
                                      <p:tavLst>
                                        <p:tav tm="0">
                                          <p:val>
                                            <p:strVal val="1+#ppt_w/2"/>
                                          </p:val>
                                        </p:tav>
                                        <p:tav tm="100000">
                                          <p:val>
                                            <p:strVal val="#ppt_x"/>
                                          </p:val>
                                        </p:tav>
                                      </p:tavLst>
                                    </p:anim>
                                    <p:anim calcmode="lin" valueType="num">
                                      <p:cBhvr>
                                        <p:cTn id="13" dur="1000" fill="hold"/>
                                        <p:tgtEl>
                                          <p:spTgt spid="3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6" grpId="0" animBg="1" advAuto="0"/>
      <p:bldP spid="3446"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1" name="Picture 6" descr="Picture 6"/>
          <p:cNvPicPr>
            <a:picLocks noChangeAspect="1"/>
          </p:cNvPicPr>
          <p:nvPr/>
        </p:nvPicPr>
        <p:blipFill>
          <a:blip r:embed="rId3"/>
          <a:stretch>
            <a:fillRect/>
          </a:stretch>
        </p:blipFill>
        <p:spPr>
          <a:xfrm>
            <a:off x="0" y="3655"/>
            <a:ext cx="9144000" cy="6862228"/>
          </a:xfrm>
          <a:prstGeom prst="rect">
            <a:avLst/>
          </a:prstGeom>
          <a:ln w="12700">
            <a:miter lim="400000"/>
          </a:ln>
        </p:spPr>
      </p:pic>
      <p:sp>
        <p:nvSpPr>
          <p:cNvPr id="2472" name="Rectangle 1026"/>
          <p:cNvSpPr txBox="1">
            <a:spLocks noGrp="1"/>
          </p:cNvSpPr>
          <p:nvPr>
            <p:ph type="title"/>
          </p:nvPr>
        </p:nvSpPr>
        <p:spPr>
          <a:xfrm>
            <a:off x="0" y="3655"/>
            <a:ext cx="9144000" cy="1571146"/>
          </a:xfrm>
          <a:prstGeom prst="rect">
            <a:avLst/>
          </a:prstGeom>
          <a:effectLst>
            <a:outerShdw blurRad="63500" dist="35921" dir="2700000" rotWithShape="0">
              <a:srgbClr val="000000">
                <a:alpha val="74998"/>
              </a:srgbClr>
            </a:outerShdw>
          </a:effectLst>
        </p:spPr>
        <p:txBody>
          <a:bodyPr/>
          <a:lstStyle>
            <a:lvl1pPr>
              <a:defRPr sz="6600" b="1"/>
            </a:lvl1pPr>
          </a:lstStyle>
          <a:p>
            <a:r>
              <a:rPr lang="ar-JO" dirty="0"/>
              <a:t>"بابـل"</a:t>
            </a:r>
            <a:endParaRPr dirty="0"/>
          </a:p>
        </p:txBody>
      </p:sp>
      <p:sp>
        <p:nvSpPr>
          <p:cNvPr id="2473" name="Rectangle 1"/>
          <p:cNvSpPr txBox="1"/>
          <p:nvPr/>
        </p:nvSpPr>
        <p:spPr>
          <a:xfrm rot="20826573">
            <a:off x="-242227" y="2259044"/>
            <a:ext cx="4890267"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t>ماذا</a:t>
            </a:r>
          </a:p>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solidFill>
                  <a:srgbClr val="FFFF00"/>
                </a:solidFill>
              </a:rPr>
              <a:t>سيحدث</a:t>
            </a:r>
          </a:p>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solidFill>
                  <a:schemeClr val="accent3">
                    <a:lumOff val="44000"/>
                  </a:schemeClr>
                </a:solidFill>
              </a:rPr>
              <a:t>لها؟</a:t>
            </a:r>
          </a:p>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solidFill>
                  <a:schemeClr val="accent3">
                    <a:lumOff val="44000"/>
                  </a:schemeClr>
                </a:solidFill>
              </a:rPr>
              <a:t>(رؤيا </a:t>
            </a:r>
            <a:r>
              <a:rPr lang="ar-JO" sz="5400" dirty="0">
                <a:solidFill>
                  <a:schemeClr val="accent3">
                    <a:lumOff val="44000"/>
                  </a:schemeClr>
                </a:solidFill>
              </a:rPr>
              <a:t>17</a:t>
            </a:r>
            <a:r>
              <a:rPr lang="ar-JO" dirty="0">
                <a:solidFill>
                  <a:schemeClr val="accent3">
                    <a:lumOff val="44000"/>
                  </a:schemeClr>
                </a:solidFill>
              </a:rPr>
              <a:t>)</a:t>
            </a:r>
            <a:endParaRPr dirty="0">
              <a:solidFill>
                <a:schemeClr val="accent3">
                  <a:lumOff val="44000"/>
                </a:schemeClr>
              </a:solidFill>
            </a:endParaRPr>
          </a:p>
        </p:txBody>
      </p:sp>
      <p:sp>
        <p:nvSpPr>
          <p:cNvPr id="2474" name="Rectangle 4"/>
          <p:cNvSpPr txBox="1"/>
          <p:nvPr/>
        </p:nvSpPr>
        <p:spPr>
          <a:xfrm rot="20826573">
            <a:off x="4609478" y="1619179"/>
            <a:ext cx="4446573"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t>ماذا يجب</a:t>
            </a:r>
          </a:p>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solidFill>
                  <a:srgbClr val="FFFF00"/>
                </a:solidFill>
              </a:rPr>
              <a:t>أن نفعل</a:t>
            </a:r>
          </a:p>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solidFill>
                  <a:schemeClr val="accent3">
                    <a:lumOff val="44000"/>
                  </a:schemeClr>
                </a:solidFill>
              </a:rPr>
              <a:t>حيال ذلك؟</a:t>
            </a:r>
          </a:p>
          <a:p>
            <a:pPr algn="ctr">
              <a:defRPr sz="6000" b="1">
                <a:ln w="31550" cap="flat">
                  <a:solidFill>
                    <a:srgbClr val="3636C8"/>
                  </a:solidFill>
                  <a:prstDash val="solid"/>
                  <a:round/>
                </a:ln>
                <a:solidFill>
                  <a:srgbClr val="FFFF00"/>
                </a:solidFill>
                <a:effectLst>
                  <a:outerShdw blurRad="50800" dist="40000" dir="5400000" rotWithShape="0">
                    <a:srgbClr val="000000">
                      <a:alpha val="33000"/>
                    </a:srgbClr>
                  </a:outerShdw>
                </a:effectLst>
              </a:defRPr>
            </a:pPr>
            <a:r>
              <a:rPr lang="ar-JO" dirty="0">
                <a:solidFill>
                  <a:schemeClr val="accent3">
                    <a:lumOff val="44000"/>
                  </a:schemeClr>
                </a:solidFill>
              </a:rPr>
              <a:t>(رؤيا </a:t>
            </a:r>
            <a:r>
              <a:rPr lang="ar-JO" sz="5400" dirty="0">
                <a:solidFill>
                  <a:schemeClr val="accent3">
                    <a:lumOff val="44000"/>
                  </a:schemeClr>
                </a:solidFill>
              </a:rPr>
              <a:t>18: 1- 19: 10)</a:t>
            </a:r>
            <a:endParaRPr sz="5400" dirty="0">
              <a:solidFill>
                <a:schemeClr val="accent3">
                  <a:lumOff val="44000"/>
                </a:schemeClr>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473"/>
                                        </p:tgtEl>
                                        <p:attrNameLst>
                                          <p:attrName>style.visibility</p:attrName>
                                        </p:attrNameLst>
                                      </p:cBhvr>
                                      <p:to>
                                        <p:strVal val="visible"/>
                                      </p:to>
                                    </p:set>
                                    <p:anim calcmode="lin" valueType="num">
                                      <p:cBhvr>
                                        <p:cTn id="7" dur="500" fill="hold"/>
                                        <p:tgtEl>
                                          <p:spTgt spid="2473"/>
                                        </p:tgtEl>
                                        <p:attrNameLst>
                                          <p:attrName>ppt_x</p:attrName>
                                        </p:attrNameLst>
                                      </p:cBhvr>
                                      <p:tavLst>
                                        <p:tav tm="0">
                                          <p:val>
                                            <p:strVal val="#ppt_x"/>
                                          </p:val>
                                        </p:tav>
                                        <p:tav tm="100000">
                                          <p:val>
                                            <p:strVal val="#ppt_x"/>
                                          </p:val>
                                        </p:tav>
                                      </p:tavLst>
                                    </p:anim>
                                    <p:anim calcmode="lin" valueType="num">
                                      <p:cBhvr>
                                        <p:cTn id="8" dur="500" fill="hold"/>
                                        <p:tgtEl>
                                          <p:spTgt spid="24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2474"/>
                                        </p:tgtEl>
                                        <p:attrNameLst>
                                          <p:attrName>style.visibility</p:attrName>
                                        </p:attrNameLst>
                                      </p:cBhvr>
                                      <p:to>
                                        <p:strVal val="visible"/>
                                      </p:to>
                                    </p:set>
                                    <p:anim calcmode="lin" valueType="num">
                                      <p:cBhvr>
                                        <p:cTn id="13" dur="500" fill="hold"/>
                                        <p:tgtEl>
                                          <p:spTgt spid="2474"/>
                                        </p:tgtEl>
                                        <p:attrNameLst>
                                          <p:attrName>ppt_x</p:attrName>
                                        </p:attrNameLst>
                                      </p:cBhvr>
                                      <p:tavLst>
                                        <p:tav tm="0">
                                          <p:val>
                                            <p:strVal val="#ppt_x"/>
                                          </p:val>
                                        </p:tav>
                                        <p:tav tm="100000">
                                          <p:val>
                                            <p:strVal val="#ppt_x"/>
                                          </p:val>
                                        </p:tav>
                                      </p:tavLst>
                                    </p:anim>
                                    <p:anim calcmode="lin" valueType="num">
                                      <p:cBhvr>
                                        <p:cTn id="14" dur="500" fill="hold"/>
                                        <p:tgtEl>
                                          <p:spTgt spid="24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3" grpId="0" animBg="1" advAuto="0"/>
      <p:bldP spid="2474"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6" name="Rectangle 1026"/>
          <p:cNvSpPr txBox="1">
            <a:spLocks noGrp="1"/>
          </p:cNvSpPr>
          <p:nvPr>
            <p:ph type="title"/>
          </p:nvPr>
        </p:nvSpPr>
        <p:spPr>
          <a:xfrm>
            <a:off x="0" y="5198533"/>
            <a:ext cx="8492067" cy="1352393"/>
          </a:xfrm>
          <a:prstGeom prst="rect">
            <a:avLst/>
          </a:prstGeom>
        </p:spPr>
        <p:txBody>
          <a:bodyPr anchor="t">
            <a:normAutofit fontScale="90000"/>
          </a:bodyPr>
          <a:lstStyle/>
          <a:p>
            <a:pPr marL="592137" indent="-592137" algn="r" defTabSz="457200" rtl="1">
              <a:defRPr b="1"/>
            </a:pPr>
            <a:r>
              <a:rPr lang="ar-JO" dirty="0"/>
              <a:t>1. هذا الكيان الرئيسي لهذا العالم</a:t>
            </a:r>
            <a:br>
              <a:rPr lang="ar-JO" dirty="0"/>
            </a:br>
            <a:r>
              <a:rPr lang="ar-JO" dirty="0"/>
              <a:t>سوف </a:t>
            </a:r>
            <a:r>
              <a:rPr lang="ar-JO" dirty="0">
                <a:solidFill>
                  <a:srgbClr val="FFFF00"/>
                </a:solidFill>
              </a:rPr>
              <a:t>يسقط</a:t>
            </a:r>
            <a:r>
              <a:rPr lang="ar-JO" dirty="0"/>
              <a:t> في الضيقة العظيمة (رؤيا 17).</a:t>
            </a:r>
            <a:endParaRPr dirty="0"/>
          </a:p>
        </p:txBody>
      </p:sp>
      <p:sp>
        <p:nvSpPr>
          <p:cNvPr id="2477" name="Rectangle 1026"/>
          <p:cNvSpPr txBox="1"/>
          <p:nvPr/>
        </p:nvSpPr>
        <p:spPr>
          <a:xfrm>
            <a:off x="45719" y="61930"/>
            <a:ext cx="90525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2800" b="1" i="1">
                <a:solidFill>
                  <a:schemeClr val="accent3">
                    <a:lumOff val="44000"/>
                  </a:schemeClr>
                </a:solidFill>
              </a:defRPr>
            </a:pPr>
            <a:r>
              <a:rPr lang="ar-JO" sz="3600" dirty="0"/>
              <a:t>ماذا سيحدث للسلطة الأكثر شرًا في العالم؟ </a:t>
            </a:r>
            <a:endParaRPr sz="3600" dirty="0"/>
          </a:p>
        </p:txBody>
      </p:sp>
      <p:pic>
        <p:nvPicPr>
          <p:cNvPr id="2478" name="Picture 1" descr="Picture 1"/>
          <p:cNvPicPr>
            <a:picLocks noChangeAspect="1"/>
          </p:cNvPicPr>
          <p:nvPr/>
        </p:nvPicPr>
        <p:blipFill>
          <a:blip r:embed="rId3"/>
          <a:stretch>
            <a:fillRect/>
          </a:stretch>
        </p:blipFill>
        <p:spPr>
          <a:xfrm>
            <a:off x="1727199" y="783002"/>
            <a:ext cx="5858934" cy="439420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2476"/>
                                        </p:tgtEl>
                                        <p:attrNameLst>
                                          <p:attrName>style.visibility</p:attrName>
                                        </p:attrNameLst>
                                      </p:cBhvr>
                                      <p:to>
                                        <p:strVal val="visible"/>
                                      </p:to>
                                    </p:set>
                                    <p:anim calcmode="lin" valueType="num">
                                      <p:cBhvr>
                                        <p:cTn id="7" dur="1822" fill="hold"/>
                                        <p:tgtEl>
                                          <p:spTgt spid="2476"/>
                                        </p:tgtEl>
                                        <p:attrNameLst>
                                          <p:attrName>ppt_x</p:attrName>
                                        </p:attrNameLst>
                                      </p:cBhvr>
                                      <p:tavLst>
                                        <p:tav tm="0">
                                          <p:val>
                                            <p:strVal val="#ppt_x"/>
                                          </p:val>
                                        </p:tav>
                                        <p:tav tm="100000">
                                          <p:val>
                                            <p:strVal val="#ppt_x"/>
                                          </p:val>
                                        </p:tav>
                                      </p:tavLst>
                                    </p:anim>
                                    <p:anim calcmode="lin" valueType="num">
                                      <p:cBhvr>
                                        <p:cTn id="8" dur="1822" fill="hold"/>
                                        <p:tgtEl>
                                          <p:spTgt spid="24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0" name="Picture 4" descr="Picture 4"/>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81" name="Rectangle 2"/>
          <p:cNvSpPr txBox="1">
            <a:spLocks noGrp="1"/>
          </p:cNvSpPr>
          <p:nvPr>
            <p:ph type="title" idx="4294967295"/>
          </p:nvPr>
        </p:nvSpPr>
        <p:spPr>
          <a:xfrm>
            <a:off x="5854700" y="5842144"/>
            <a:ext cx="3276600" cy="944419"/>
          </a:xfrm>
          <a:prstGeom prst="rect">
            <a:avLst/>
          </a:prstGeom>
        </p:spPr>
        <p:txBody>
          <a:bodyPr>
            <a:normAutofit/>
          </a:bodyPr>
          <a:lstStyle>
            <a:lvl1pPr rtl="1">
              <a:defRPr sz="4000" b="1"/>
            </a:lvl1pPr>
          </a:lstStyle>
          <a:p>
            <a:r>
              <a:t>رؤيا ١٧ : ١-٢</a:t>
            </a:r>
          </a:p>
        </p:txBody>
      </p:sp>
      <p:sp>
        <p:nvSpPr>
          <p:cNvPr id="2482" name="Rectangle 2"/>
          <p:cNvSpPr txBox="1"/>
          <p:nvPr/>
        </p:nvSpPr>
        <p:spPr>
          <a:xfrm>
            <a:off x="48894" y="248339"/>
            <a:ext cx="2964500" cy="6361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rtl="1">
              <a:defRPr sz="4000" b="1">
                <a:solidFill>
                  <a:schemeClr val="accent3">
                    <a:lumOff val="44000"/>
                  </a:schemeClr>
                </a:solidFill>
                <a:effectLst>
                  <a:outerShdw blurRad="38100" dist="38100" dir="2700000" rotWithShape="0">
                    <a:srgbClr val="000000">
                      <a:alpha val="43137"/>
                    </a:srgbClr>
                  </a:outerShdw>
                </a:effectLst>
              </a:defRPr>
            </a:lvl1pPr>
          </a:lstStyle>
          <a:p>
            <a:r>
              <a:t>١ ثُمَّ جَاءَ وَاحِدٌ مِنَ السَّبْعَةِ الْمَلاَئِكَةِ الَّذِينَ مَعَهُمُ السَّبْعَةُ الْجَامَاتُ، وَتَكَلَّمَ مَعِي قَائِلاً لِي: «هَلُمَّ فَأُرِيَكَ دَيْنُونَةَ الزَّانِيَةِ الْعَظِيمَةِ الْجَالِسَةِ عَلَى الْمِيَاهِ الْكَثِيرَةِ</a:t>
            </a:r>
          </a:p>
        </p:txBody>
      </p:sp>
      <p:sp>
        <p:nvSpPr>
          <p:cNvPr id="2483" name="Rectangle 2"/>
          <p:cNvSpPr txBox="1"/>
          <p:nvPr/>
        </p:nvSpPr>
        <p:spPr>
          <a:xfrm>
            <a:off x="5986144" y="1293017"/>
            <a:ext cx="3112137" cy="2932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rtl="1">
              <a:defRPr sz="4000" b="1">
                <a:solidFill>
                  <a:schemeClr val="accent3">
                    <a:lumOff val="44000"/>
                  </a:schemeClr>
                </a:solidFill>
                <a:effectLst>
                  <a:outerShdw blurRad="38100" dist="38100" dir="2700000" rotWithShape="0">
                    <a:srgbClr val="000000">
                      <a:alpha val="43137"/>
                    </a:srgbClr>
                  </a:outerShdw>
                </a:effectLst>
              </a:defRPr>
            </a:lvl1pPr>
          </a:lstStyle>
          <a:p>
            <a:r>
              <a:t>٢ الَّتِي زَنَى مَعَهَا مُلُوكُ الأَرْضِ، وَسَكِرَ سُكَّانُ الأَرْضِ مِنْ خَمْرِ زِنَاهَا».</a:t>
            </a:r>
          </a:p>
        </p:txBody>
      </p:sp>
      <p:sp>
        <p:nvSpPr>
          <p:cNvPr id="2484"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396</a:t>
            </a:r>
          </a:p>
        </p:txBody>
      </p:sp>
      <p:sp>
        <p:nvSpPr>
          <p:cNvPr id="2485" name="Rectangle 2"/>
          <p:cNvSpPr txBox="1"/>
          <p:nvPr/>
        </p:nvSpPr>
        <p:spPr>
          <a:xfrm>
            <a:off x="5900419" y="5222874"/>
            <a:ext cx="3185162" cy="769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rtl="1">
              <a:defRPr sz="4800">
                <a:solidFill>
                  <a:schemeClr val="accent3">
                    <a:lumOff val="44000"/>
                  </a:schemeClr>
                </a:solidFill>
              </a:defRPr>
            </a:lvl1pPr>
          </a:lstStyle>
          <a:p>
            <a:r>
              <a:t>الزَّانِيَةِ الْعَظِيمَةِ</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 name="Rectangle 4"/>
          <p:cNvSpPr/>
          <p:nvPr/>
        </p:nvSpPr>
        <p:spPr>
          <a:xfrm>
            <a:off x="0" y="0"/>
            <a:ext cx="9144000" cy="6858000"/>
          </a:xfrm>
          <a:prstGeom prst="rect">
            <a:avLst/>
          </a:prstGeom>
          <a:solidFill>
            <a:srgbClr val="000000"/>
          </a:solidFill>
          <a:ln w="12700">
            <a:miter lim="400000"/>
          </a:ln>
        </p:spPr>
        <p:txBody>
          <a:bodyPr lIns="46799" tIns="46799" rIns="46799" bIns="46799" anchor="ctr"/>
          <a:lstStyle/>
          <a:p>
            <a:pPr defTabSz="914400">
              <a:defRPr sz="2400"/>
            </a:pPr>
            <a:endParaRPr/>
          </a:p>
        </p:txBody>
      </p:sp>
      <p:pic>
        <p:nvPicPr>
          <p:cNvPr id="248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89" name="Rectangle 1026"/>
          <p:cNvSpPr txBox="1">
            <a:spLocks noGrp="1"/>
          </p:cNvSpPr>
          <p:nvPr>
            <p:ph type="ctrTitle"/>
          </p:nvPr>
        </p:nvSpPr>
        <p:spPr>
          <a:xfrm>
            <a:off x="323848" y="5300662"/>
            <a:ext cx="4580661" cy="1481138"/>
          </a:xfrm>
          <a:prstGeom prst="rect">
            <a:avLst/>
          </a:prstGeom>
          <a:effectLst>
            <a:outerShdw blurRad="63500" dist="35921" dir="2700000" rotWithShape="0">
              <a:srgbClr val="000000">
                <a:alpha val="74998"/>
              </a:srgbClr>
            </a:outerShdw>
          </a:effectLst>
        </p:spPr>
        <p:txBody>
          <a:bodyPr/>
          <a:lstStyle/>
          <a:p>
            <a:pPr rtl="1">
              <a:defRPr b="1"/>
            </a:pPr>
            <a:r>
              <a:t>الزَّانِيَةِ الْعَظِيمَةِ</a:t>
            </a:r>
            <a:br/>
            <a:r>
              <a:t> و الْوَحْش</a:t>
            </a:r>
          </a:p>
        </p:txBody>
      </p:sp>
      <p:sp>
        <p:nvSpPr>
          <p:cNvPr id="2490" name="Rectangle 1026"/>
          <p:cNvSpPr txBox="1"/>
          <p:nvPr/>
        </p:nvSpPr>
        <p:spPr>
          <a:xfrm>
            <a:off x="5049519" y="1704297"/>
            <a:ext cx="4048762" cy="38102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rtl="1">
              <a:defRPr sz="3600" b="1">
                <a:solidFill>
                  <a:schemeClr val="accent3">
                    <a:lumOff val="44000"/>
                  </a:schemeClr>
                </a:solidFill>
              </a:defRPr>
            </a:pPr>
            <a:r>
              <a:t>رؤيا ١٧ : ٣</a:t>
            </a:r>
            <a:endParaRPr sz="4400"/>
          </a:p>
          <a:p>
            <a:pPr algn="ctr" defTabSz="914400">
              <a:defRPr sz="3600" b="1">
                <a:solidFill>
                  <a:schemeClr val="accent3">
                    <a:lumOff val="44000"/>
                  </a:schemeClr>
                </a:solidFill>
              </a:defRPr>
            </a:pPr>
            <a:endParaRPr sz="4400"/>
          </a:p>
          <a:p>
            <a:pPr algn="ctr" defTabSz="914400" rtl="1">
              <a:defRPr sz="3600" b="1">
                <a:solidFill>
                  <a:schemeClr val="accent3">
                    <a:lumOff val="44000"/>
                  </a:schemeClr>
                </a:solidFill>
              </a:defRPr>
            </a:pPr>
            <a:r>
              <a:t> فَمَضَى بِي بِالرُّوحِ إِلَى بَرِّيَّةٍ، فَرَأَيْتُ امْرَأَةً جَالِسَةً عَلَى وَحْشٍ قِرْمِزِيٍّ مَمْلُوءٍ أَسْمَاءَ تَجْدِيفٍ، لَهُ سَبْعَةُ رُؤُوسٍ وَعَشَرَةُ قُرُونٍ. </a:t>
            </a:r>
          </a:p>
        </p:txBody>
      </p:sp>
      <p:sp>
        <p:nvSpPr>
          <p:cNvPr id="2491"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396</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3"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94" name="Rectangle 2"/>
          <p:cNvSpPr txBox="1">
            <a:spLocks noGrp="1"/>
          </p:cNvSpPr>
          <p:nvPr>
            <p:ph type="title" idx="4294967295"/>
          </p:nvPr>
        </p:nvSpPr>
        <p:spPr>
          <a:xfrm>
            <a:off x="5435600" y="4581525"/>
            <a:ext cx="3708400" cy="2276475"/>
          </a:xfrm>
          <a:prstGeom prst="rect">
            <a:avLst/>
          </a:prstGeom>
          <a:effectLst>
            <a:outerShdw blurRad="63500" dist="35921" dir="2700000" rotWithShape="0">
              <a:srgbClr val="000000">
                <a:alpha val="74998"/>
              </a:srgbClr>
            </a:outerShdw>
          </a:effectLst>
        </p:spPr>
        <p:txBody>
          <a:bodyPr>
            <a:normAutofit/>
          </a:bodyPr>
          <a:lstStyle>
            <a:lvl1pPr rtl="1">
              <a:defRPr sz="4000" b="1"/>
            </a:lvl1pPr>
          </a:lstStyle>
          <a:p>
            <a:r>
              <a:t>جميل لكن غير أخلاقي </a:t>
            </a:r>
          </a:p>
        </p:txBody>
      </p:sp>
      <p:sp>
        <p:nvSpPr>
          <p:cNvPr id="2495" name="Rectangle 1026"/>
          <p:cNvSpPr txBox="1"/>
          <p:nvPr/>
        </p:nvSpPr>
        <p:spPr>
          <a:xfrm>
            <a:off x="42544" y="703158"/>
            <a:ext cx="4048762" cy="5218322"/>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rtl="1">
              <a:defRPr sz="4000" b="1">
                <a:solidFill>
                  <a:schemeClr val="accent3">
                    <a:lumOff val="44000"/>
                  </a:schemeClr>
                </a:solidFill>
              </a:defRPr>
            </a:pPr>
            <a:r>
              <a:t>رؤيا ١٧ : ٤</a:t>
            </a:r>
            <a:endParaRPr sz="3600"/>
          </a:p>
          <a:p>
            <a:pPr algn="ctr" defTabSz="914400">
              <a:defRPr sz="4000" b="1">
                <a:solidFill>
                  <a:schemeClr val="accent3">
                    <a:lumOff val="44000"/>
                  </a:schemeClr>
                </a:solidFill>
              </a:defRPr>
            </a:pPr>
            <a:endParaRPr sz="3600"/>
          </a:p>
          <a:p>
            <a:pPr algn="ctr" defTabSz="914400" rtl="1">
              <a:defRPr sz="4000" b="1">
                <a:solidFill>
                  <a:schemeClr val="accent3">
                    <a:lumOff val="44000"/>
                  </a:schemeClr>
                </a:solidFill>
              </a:defRPr>
            </a:pPr>
            <a:r>
              <a:t> وَالْمَرْأَةُ كَانَتْ مُتَسَرْبِلَةً بِأُرْجُوانٍ وَقِرْمِزٍ، وَمُتَحَلِّيَةً بِذَهَبٍ وَحِجَارَةٍ كَرِيمَةٍ وَلُؤْلُؤٍ، وَمَعَهَا كَأْسٌ مِنْ ذَهَبٍ فِي يَدِهَا مَمْلُوَّةٌ رَجَاسَاتٍ وَنَجَاسَاتِ زِنَاهَا</a:t>
            </a:r>
          </a:p>
        </p:txBody>
      </p:sp>
      <p:sp>
        <p:nvSpPr>
          <p:cNvPr id="2496"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396</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24" name="Picture 1" descr="Picture 1"/>
          <p:cNvPicPr>
            <a:picLocks noChangeAspect="1"/>
          </p:cNvPicPr>
          <p:nvPr/>
        </p:nvPicPr>
        <p:blipFill>
          <a:blip r:embed="rId2"/>
          <a:stretch>
            <a:fillRect/>
          </a:stretch>
        </p:blipFill>
        <p:spPr>
          <a:xfrm>
            <a:off x="900112" y="1052512"/>
            <a:ext cx="7499351" cy="3794126"/>
          </a:xfrm>
          <a:prstGeom prst="rect">
            <a:avLst/>
          </a:prstGeom>
          <a:ln w="12700">
            <a:miter lim="400000"/>
          </a:ln>
        </p:spPr>
      </p:pic>
      <p:sp>
        <p:nvSpPr>
          <p:cNvPr id="2325" name="Rectangle 2"/>
          <p:cNvSpPr txBox="1">
            <a:spLocks noGrp="1"/>
          </p:cNvSpPr>
          <p:nvPr>
            <p:ph type="title"/>
          </p:nvPr>
        </p:nvSpPr>
        <p:spPr>
          <a:xfrm>
            <a:off x="0" y="0"/>
            <a:ext cx="9144000" cy="1143000"/>
          </a:xfrm>
          <a:prstGeom prst="rect">
            <a:avLst/>
          </a:prstGeom>
          <a:solidFill>
            <a:srgbClr val="000514"/>
          </a:solidFill>
          <a:effectLst>
            <a:outerShdw blurRad="63500" dist="35921" dir="2700000" rotWithShape="0">
              <a:srgbClr val="000514">
                <a:alpha val="74997"/>
              </a:srgbClr>
            </a:outerShdw>
          </a:effectLst>
        </p:spPr>
        <p:txBody>
          <a:bodyPr anchor="ctr"/>
          <a:lstStyle>
            <a:lvl1pPr rtl="1">
              <a:defRPr sz="3600">
                <a:solidFill>
                  <a:schemeClr val="accent3">
                    <a:lumOff val="44000"/>
                  </a:schemeClr>
                </a:solidFill>
              </a:defRPr>
            </a:lvl1pPr>
          </a:lstStyle>
          <a:p>
            <a:r>
              <a:t>المرتدون لا يرتدون علامات الأسماء</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 name="Picture 3" descr="Picture 3"/>
          <p:cNvPicPr>
            <a:picLocks noChangeAspect="1"/>
          </p:cNvPicPr>
          <p:nvPr/>
        </p:nvPicPr>
        <p:blipFill>
          <a:blip r:embed="rId2"/>
          <a:stretch>
            <a:fillRect/>
          </a:stretch>
        </p:blipFill>
        <p:spPr>
          <a:xfrm>
            <a:off x="-28575" y="8859"/>
            <a:ext cx="9172575" cy="6858001"/>
          </a:xfrm>
          <a:prstGeom prst="rect">
            <a:avLst/>
          </a:prstGeom>
          <a:ln w="12700">
            <a:miter lim="400000"/>
          </a:ln>
        </p:spPr>
      </p:pic>
      <p:sp>
        <p:nvSpPr>
          <p:cNvPr id="2499" name="Rectangle 2"/>
          <p:cNvSpPr txBox="1">
            <a:spLocks noGrp="1"/>
          </p:cNvSpPr>
          <p:nvPr>
            <p:ph type="title" idx="4294967295"/>
          </p:nvPr>
        </p:nvSpPr>
        <p:spPr>
          <a:xfrm>
            <a:off x="6101198" y="169660"/>
            <a:ext cx="2763504" cy="863495"/>
          </a:xfrm>
          <a:prstGeom prst="rect">
            <a:avLst/>
          </a:prstGeom>
          <a:effectLst>
            <a:outerShdw blurRad="63500" dist="35921" dir="2700000" rotWithShape="0">
              <a:srgbClr val="000000">
                <a:alpha val="74998"/>
              </a:srgbClr>
            </a:outerShdw>
          </a:effectLst>
        </p:spPr>
        <p:txBody>
          <a:bodyPr>
            <a:normAutofit fontScale="90000"/>
          </a:bodyPr>
          <a:lstStyle>
            <a:lvl1pPr defTabSz="457200" rtl="1">
              <a:defRPr sz="5400" b="1"/>
            </a:lvl1pPr>
          </a:lstStyle>
          <a:p>
            <a:r>
              <a:t>بَابِلُ</a:t>
            </a:r>
          </a:p>
        </p:txBody>
      </p:sp>
      <p:sp>
        <p:nvSpPr>
          <p:cNvPr id="2500" name="Rectangle 1026"/>
          <p:cNvSpPr txBox="1"/>
          <p:nvPr/>
        </p:nvSpPr>
        <p:spPr>
          <a:xfrm>
            <a:off x="113982" y="780189"/>
            <a:ext cx="5065442" cy="51531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rtl="1">
              <a:defRPr sz="4400" b="1">
                <a:solidFill>
                  <a:schemeClr val="accent3">
                    <a:lumOff val="44000"/>
                  </a:schemeClr>
                </a:solidFill>
              </a:defRPr>
            </a:lvl1pPr>
          </a:lstStyle>
          <a:p>
            <a:r>
              <a:t>٥ وَعَلَى جِبْهَتِهَا اسْمٌ مَكْتُوبٌ: «سِرٌّ. بَابِلُ الْعَظِيمَةُ أُمُّ الزَّوَانِي وَرَجَاسَاتِ الأَرْضِ». ٦ وَرَأَيْتُ الْمَرْأَةَ سَكْرَى مِنْ دَمِ الْقِدِّيسِينَ وَمِنْ دَمِ شُهَدَاءِ يَسُوعَ. فَتَعَجَّبْتُ لَمَّا رَأَيْتُهَا تَعَجُّباً عَظِيماً! </a:t>
            </a:r>
          </a:p>
        </p:txBody>
      </p:sp>
      <p:sp>
        <p:nvSpPr>
          <p:cNvPr id="2501"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396</a:t>
            </a:r>
          </a:p>
        </p:txBody>
      </p:sp>
      <p:sp>
        <p:nvSpPr>
          <p:cNvPr id="2502" name="Rectangle 2"/>
          <p:cNvSpPr txBox="1"/>
          <p:nvPr/>
        </p:nvSpPr>
        <p:spPr>
          <a:xfrm>
            <a:off x="5935603" y="1038266"/>
            <a:ext cx="3094692" cy="64632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rtl="1">
              <a:defRPr sz="4000" b="1">
                <a:solidFill>
                  <a:schemeClr val="accent3">
                    <a:lumOff val="44000"/>
                  </a:schemeClr>
                </a:solidFill>
              </a:defRPr>
            </a:lvl1pPr>
          </a:lstStyle>
          <a:p>
            <a:r>
              <a:t>رؤيا ١٧ : ٥-٦</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4" name="Picture 5" descr="Picture 5">
            <a:hlinkClick r:id="rId3"/>
          </p:cNvPr>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2505" name="Rectangle 2"/>
          <p:cNvSpPr txBox="1">
            <a:spLocks noGrp="1"/>
          </p:cNvSpPr>
          <p:nvPr>
            <p:ph type="title"/>
          </p:nvPr>
        </p:nvSpPr>
        <p:spPr>
          <a:xfrm>
            <a:off x="152400" y="228600"/>
            <a:ext cx="3657600" cy="1524000"/>
          </a:xfrm>
          <a:prstGeom prst="rect">
            <a:avLst/>
          </a:prstGeom>
        </p:spPr>
        <p:txBody>
          <a:bodyPr/>
          <a:lstStyle>
            <a:lvl1pPr rtl="1">
              <a:defRPr/>
            </a:lvl1pPr>
          </a:lstStyle>
          <a:p>
            <a:pPr>
              <a:defRPr b="1">
                <a:effectLst/>
              </a:defRPr>
            </a:pPr>
            <a:r>
              <a:rPr b="0"/>
              <a:t>إذلال بيلشاصر</a:t>
            </a:r>
          </a:p>
        </p:txBody>
      </p:sp>
      <p:sp>
        <p:nvSpPr>
          <p:cNvPr id="2506" name="Rectangle 3"/>
          <p:cNvSpPr txBox="1"/>
          <p:nvPr/>
        </p:nvSpPr>
        <p:spPr>
          <a:xfrm>
            <a:off x="5836919" y="6096000"/>
            <a:ext cx="3032762" cy="54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lgn="r" defTabSz="914400" rtl="1">
              <a:spcBef>
                <a:spcPts val="700"/>
              </a:spcBef>
              <a:buSzPct val="100000"/>
              <a:buChar char="•"/>
              <a:defRPr sz="3200">
                <a:solidFill>
                  <a:schemeClr val="accent3">
                    <a:lumOff val="44000"/>
                  </a:schemeClr>
                </a:solidFill>
              </a:defRPr>
            </a:lvl1pPr>
          </a:lstStyle>
          <a:p>
            <a:pPr>
              <a:defRPr b="1"/>
            </a:pPr>
            <a:r>
              <a:rPr b="0"/>
              <a:t>رامبرانت</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0" name="Rectangle 15"/>
          <p:cNvSpPr txBox="1">
            <a:spLocks noGrp="1"/>
          </p:cNvSpPr>
          <p:nvPr>
            <p:ph type="title" idx="4294967295"/>
          </p:nvPr>
        </p:nvSpPr>
        <p:spPr>
          <a:xfrm>
            <a:off x="0" y="0"/>
            <a:ext cx="3581400" cy="381000"/>
          </a:xfrm>
          <a:prstGeom prst="rect">
            <a:avLst/>
          </a:prstGeom>
        </p:spPr>
        <p:txBody>
          <a:bodyPr>
            <a:normAutofit fontScale="90000"/>
          </a:bodyPr>
          <a:lstStyle>
            <a:lvl1pPr algn="l" defTabSz="804672">
              <a:defRPr sz="2112"/>
            </a:lvl1pPr>
          </a:lstStyle>
          <a:p>
            <a:r>
              <a:t>Fall of Babylon</a:t>
            </a:r>
          </a:p>
        </p:txBody>
      </p:sp>
      <p:sp>
        <p:nvSpPr>
          <p:cNvPr id="2511" name="WordArt 2"/>
          <p:cNvSpPr txBox="1"/>
          <p:nvPr/>
        </p:nvSpPr>
        <p:spPr>
          <a:xfrm>
            <a:off x="5586414" y="0"/>
            <a:ext cx="2690812"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a:ln w="6350" cap="flat">
                  <a:solidFill>
                    <a:srgbClr val="99CCFF"/>
                  </a:solidFill>
                  <a:prstDash val="solid"/>
                  <a:round/>
                </a:ln>
                <a:solidFill>
                  <a:srgbClr val="0066CC"/>
                </a:solidFill>
                <a:effectLst>
                  <a:outerShdw blurRad="63500" dist="38099" dir="2700000" rotWithShape="0">
                    <a:srgbClr val="990000">
                      <a:alpha val="74997"/>
                    </a:srgbClr>
                  </a:outerShdw>
                </a:effectLst>
              </a:defRPr>
            </a:lvl1pPr>
          </a:lstStyle>
          <a:p>
            <a:r>
              <a:rPr lang="ar-JO" sz="3600" dirty="0">
                <a:solidFill>
                  <a:schemeClr val="bg1"/>
                </a:solidFill>
              </a:rPr>
              <a:t>سقوط بابل</a:t>
            </a:r>
            <a:endParaRPr sz="3600" dirty="0">
              <a:solidFill>
                <a:schemeClr val="bg1"/>
              </a:solidFill>
            </a:endParaRPr>
          </a:p>
        </p:txBody>
      </p:sp>
      <p:sp>
        <p:nvSpPr>
          <p:cNvPr id="2512" name="Line 3"/>
          <p:cNvSpPr/>
          <p:nvPr/>
        </p:nvSpPr>
        <p:spPr>
          <a:xfrm>
            <a:off x="6096000" y="838200"/>
            <a:ext cx="2209801" cy="0"/>
          </a:xfrm>
          <a:prstGeom prst="line">
            <a:avLst/>
          </a:prstGeom>
          <a:ln w="38100">
            <a:solidFill>
              <a:srgbClr val="000000"/>
            </a:solidFill>
          </a:ln>
        </p:spPr>
        <p:txBody>
          <a:bodyPr lIns="46799" tIns="46799" rIns="46799" bIns="46799"/>
          <a:lstStyle/>
          <a:p>
            <a:endParaRPr/>
          </a:p>
        </p:txBody>
      </p:sp>
      <p:pic>
        <p:nvPicPr>
          <p:cNvPr id="2513" name="Picture 4" descr="Picture 4">
            <a:hlinkClick r:id="rId3" action="ppaction://hlinksldjump"/>
          </p:cNvPr>
          <p:cNvPicPr>
            <a:picLocks noChangeAspect="1"/>
          </p:cNvPicPr>
          <p:nvPr/>
        </p:nvPicPr>
        <p:blipFill>
          <a:blip r:embed="rId4"/>
          <a:stretch>
            <a:fillRect/>
          </a:stretch>
        </p:blipFill>
        <p:spPr>
          <a:xfrm>
            <a:off x="8153400" y="6119812"/>
            <a:ext cx="723900" cy="473076"/>
          </a:xfrm>
          <a:prstGeom prst="rect">
            <a:avLst/>
          </a:prstGeom>
          <a:ln w="12700">
            <a:miter lim="400000"/>
          </a:ln>
        </p:spPr>
      </p:pic>
      <p:pic>
        <p:nvPicPr>
          <p:cNvPr id="2514" name="Picture 5" descr="Picture 5"/>
          <p:cNvPicPr>
            <a:picLocks noChangeAspect="1"/>
          </p:cNvPicPr>
          <p:nvPr/>
        </p:nvPicPr>
        <p:blipFill>
          <a:blip r:embed="rId5"/>
          <a:stretch>
            <a:fillRect/>
          </a:stretch>
        </p:blipFill>
        <p:spPr>
          <a:xfrm>
            <a:off x="1125537" y="2209800"/>
            <a:ext cx="4267201" cy="4187825"/>
          </a:xfrm>
          <a:prstGeom prst="rect">
            <a:avLst/>
          </a:prstGeom>
          <a:ln w="12700">
            <a:miter lim="400000"/>
          </a:ln>
        </p:spPr>
      </p:pic>
      <p:pic>
        <p:nvPicPr>
          <p:cNvPr id="2515" name="Picture 6" descr="Picture 6"/>
          <p:cNvPicPr>
            <a:picLocks noChangeAspect="1"/>
          </p:cNvPicPr>
          <p:nvPr/>
        </p:nvPicPr>
        <p:blipFill>
          <a:blip r:embed="rId6"/>
          <a:stretch>
            <a:fillRect/>
          </a:stretch>
        </p:blipFill>
        <p:spPr>
          <a:xfrm>
            <a:off x="4953000" y="3895725"/>
            <a:ext cx="4191000" cy="2962275"/>
          </a:xfrm>
          <a:prstGeom prst="rect">
            <a:avLst/>
          </a:prstGeom>
          <a:ln w="12700">
            <a:miter lim="400000"/>
          </a:ln>
        </p:spPr>
      </p:pic>
      <p:sp>
        <p:nvSpPr>
          <p:cNvPr id="2516" name="Freeform 7"/>
          <p:cNvSpPr/>
          <p:nvPr/>
        </p:nvSpPr>
        <p:spPr>
          <a:xfrm>
            <a:off x="3381162" y="-212725"/>
            <a:ext cx="459753" cy="2498726"/>
          </a:xfrm>
          <a:custGeom>
            <a:avLst/>
            <a:gdLst/>
            <a:ahLst/>
            <a:cxnLst>
              <a:cxn ang="0">
                <a:pos x="wd2" y="hd2"/>
              </a:cxn>
              <a:cxn ang="5400000">
                <a:pos x="wd2" y="hd2"/>
              </a:cxn>
              <a:cxn ang="10800000">
                <a:pos x="wd2" y="hd2"/>
              </a:cxn>
              <a:cxn ang="16200000">
                <a:pos x="wd2" y="hd2"/>
              </a:cxn>
            </a:cxnLst>
            <a:rect l="0" t="0" r="r" b="b"/>
            <a:pathLst>
              <a:path w="19307" h="21600" extrusionOk="0">
                <a:moveTo>
                  <a:pt x="742" y="21600"/>
                </a:moveTo>
                <a:cubicBezTo>
                  <a:pt x="-1058" y="20543"/>
                  <a:pt x="742" y="18979"/>
                  <a:pt x="2675" y="17909"/>
                </a:cubicBezTo>
                <a:cubicBezTo>
                  <a:pt x="3342" y="17552"/>
                  <a:pt x="3409" y="17154"/>
                  <a:pt x="4542" y="16852"/>
                </a:cubicBezTo>
                <a:cubicBezTo>
                  <a:pt x="6075" y="16440"/>
                  <a:pt x="11342" y="15329"/>
                  <a:pt x="13542" y="14876"/>
                </a:cubicBezTo>
                <a:cubicBezTo>
                  <a:pt x="15142" y="13833"/>
                  <a:pt x="12875" y="15109"/>
                  <a:pt x="15475" y="14217"/>
                </a:cubicBezTo>
                <a:cubicBezTo>
                  <a:pt x="18142" y="13298"/>
                  <a:pt x="13809" y="14313"/>
                  <a:pt x="17342" y="13558"/>
                </a:cubicBezTo>
                <a:cubicBezTo>
                  <a:pt x="19342" y="12392"/>
                  <a:pt x="18542" y="13051"/>
                  <a:pt x="19275" y="11582"/>
                </a:cubicBezTo>
                <a:cubicBezTo>
                  <a:pt x="18875" y="6326"/>
                  <a:pt x="20542" y="5736"/>
                  <a:pt x="16742" y="2360"/>
                </a:cubicBezTo>
                <a:cubicBezTo>
                  <a:pt x="15942" y="521"/>
                  <a:pt x="16075" y="1304"/>
                  <a:pt x="16075" y="0"/>
                </a:cubicBezTo>
              </a:path>
            </a:pathLst>
          </a:custGeom>
          <a:ln w="123825">
            <a:solidFill>
              <a:srgbClr val="9999FF"/>
            </a:solidFill>
          </a:ln>
        </p:spPr>
        <p:txBody>
          <a:bodyPr lIns="46799" tIns="46799" rIns="46799" bIns="46799"/>
          <a:lstStyle/>
          <a:p>
            <a:pPr algn="ctr" defTabSz="914400">
              <a:defRPr sz="2400"/>
            </a:pPr>
            <a:endParaRPr/>
          </a:p>
        </p:txBody>
      </p:sp>
      <p:sp>
        <p:nvSpPr>
          <p:cNvPr id="2517" name="Freeform 8"/>
          <p:cNvSpPr/>
          <p:nvPr/>
        </p:nvSpPr>
        <p:spPr>
          <a:xfrm>
            <a:off x="300038" y="-458789"/>
            <a:ext cx="3551238" cy="7162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789" y="517"/>
                  <a:pt x="21204" y="287"/>
                  <a:pt x="20393" y="689"/>
                </a:cubicBezTo>
                <a:cubicBezTo>
                  <a:pt x="19543" y="1111"/>
                  <a:pt x="20741" y="388"/>
                  <a:pt x="19833" y="919"/>
                </a:cubicBezTo>
                <a:cubicBezTo>
                  <a:pt x="19254" y="1259"/>
                  <a:pt x="19823" y="977"/>
                  <a:pt x="19370" y="1192"/>
                </a:cubicBezTo>
                <a:cubicBezTo>
                  <a:pt x="19341" y="1240"/>
                  <a:pt x="19331" y="1288"/>
                  <a:pt x="19283" y="1331"/>
                </a:cubicBezTo>
                <a:cubicBezTo>
                  <a:pt x="19176" y="1427"/>
                  <a:pt x="18906" y="1609"/>
                  <a:pt x="18906" y="1609"/>
                </a:cubicBezTo>
                <a:cubicBezTo>
                  <a:pt x="18732" y="1877"/>
                  <a:pt x="18414" y="2097"/>
                  <a:pt x="18172" y="2341"/>
                </a:cubicBezTo>
                <a:cubicBezTo>
                  <a:pt x="18124" y="2384"/>
                  <a:pt x="18143" y="2446"/>
                  <a:pt x="18076" y="2480"/>
                </a:cubicBezTo>
                <a:cubicBezTo>
                  <a:pt x="17921" y="2556"/>
                  <a:pt x="17689" y="2590"/>
                  <a:pt x="17516" y="2662"/>
                </a:cubicBezTo>
                <a:cubicBezTo>
                  <a:pt x="16685" y="2997"/>
                  <a:pt x="15807" y="3251"/>
                  <a:pt x="14735" y="3351"/>
                </a:cubicBezTo>
                <a:cubicBezTo>
                  <a:pt x="14184" y="3547"/>
                  <a:pt x="14793" y="3361"/>
                  <a:pt x="13904" y="3490"/>
                </a:cubicBezTo>
                <a:cubicBezTo>
                  <a:pt x="13113" y="3605"/>
                  <a:pt x="12301" y="3825"/>
                  <a:pt x="11490" y="3906"/>
                </a:cubicBezTo>
                <a:cubicBezTo>
                  <a:pt x="11066" y="3949"/>
                  <a:pt x="10631" y="3969"/>
                  <a:pt x="10197" y="3997"/>
                </a:cubicBezTo>
                <a:cubicBezTo>
                  <a:pt x="9347" y="4127"/>
                  <a:pt x="8487" y="4213"/>
                  <a:pt x="7599" y="4270"/>
                </a:cubicBezTo>
                <a:cubicBezTo>
                  <a:pt x="7097" y="4356"/>
                  <a:pt x="6634" y="4395"/>
                  <a:pt x="6122" y="4457"/>
                </a:cubicBezTo>
                <a:cubicBezTo>
                  <a:pt x="5697" y="4510"/>
                  <a:pt x="5330" y="4615"/>
                  <a:pt x="4915" y="4687"/>
                </a:cubicBezTo>
                <a:cubicBezTo>
                  <a:pt x="4364" y="5003"/>
                  <a:pt x="3911" y="5299"/>
                  <a:pt x="3428" y="5649"/>
                </a:cubicBezTo>
                <a:cubicBezTo>
                  <a:pt x="3206" y="5807"/>
                  <a:pt x="3013" y="5994"/>
                  <a:pt x="2684" y="6109"/>
                </a:cubicBezTo>
                <a:cubicBezTo>
                  <a:pt x="2482" y="6180"/>
                  <a:pt x="2250" y="6228"/>
                  <a:pt x="2037" y="6295"/>
                </a:cubicBezTo>
                <a:cubicBezTo>
                  <a:pt x="1825" y="6458"/>
                  <a:pt x="1545" y="6515"/>
                  <a:pt x="1294" y="6664"/>
                </a:cubicBezTo>
                <a:cubicBezTo>
                  <a:pt x="570" y="7095"/>
                  <a:pt x="1593" y="6549"/>
                  <a:pt x="927" y="6894"/>
                </a:cubicBezTo>
                <a:cubicBezTo>
                  <a:pt x="154" y="7966"/>
                  <a:pt x="579" y="9153"/>
                  <a:pt x="0" y="10245"/>
                </a:cubicBezTo>
                <a:cubicBezTo>
                  <a:pt x="29" y="12236"/>
                  <a:pt x="39" y="14228"/>
                  <a:pt x="97" y="16219"/>
                </a:cubicBezTo>
                <a:cubicBezTo>
                  <a:pt x="126" y="17191"/>
                  <a:pt x="2192" y="17426"/>
                  <a:pt x="3341" y="17966"/>
                </a:cubicBezTo>
                <a:cubicBezTo>
                  <a:pt x="3563" y="18326"/>
                  <a:pt x="3244" y="17842"/>
                  <a:pt x="3611" y="18287"/>
                </a:cubicBezTo>
                <a:cubicBezTo>
                  <a:pt x="3882" y="18613"/>
                  <a:pt x="4007" y="18866"/>
                  <a:pt x="4731" y="18977"/>
                </a:cubicBezTo>
                <a:cubicBezTo>
                  <a:pt x="5040" y="19139"/>
                  <a:pt x="5417" y="19230"/>
                  <a:pt x="5842" y="19302"/>
                </a:cubicBezTo>
                <a:cubicBezTo>
                  <a:pt x="6566" y="19561"/>
                  <a:pt x="6238" y="19494"/>
                  <a:pt x="6769" y="19575"/>
                </a:cubicBezTo>
                <a:cubicBezTo>
                  <a:pt x="7406" y="19781"/>
                  <a:pt x="8333" y="19771"/>
                  <a:pt x="9086" y="19805"/>
                </a:cubicBezTo>
                <a:cubicBezTo>
                  <a:pt x="10361" y="19972"/>
                  <a:pt x="11770" y="19786"/>
                  <a:pt x="13074" y="19714"/>
                </a:cubicBezTo>
                <a:cubicBezTo>
                  <a:pt x="14426" y="19738"/>
                  <a:pt x="15256" y="19704"/>
                  <a:pt x="16405" y="19853"/>
                </a:cubicBezTo>
                <a:cubicBezTo>
                  <a:pt x="16705" y="19953"/>
                  <a:pt x="16994" y="19982"/>
                  <a:pt x="17332" y="20035"/>
                </a:cubicBezTo>
                <a:cubicBezTo>
                  <a:pt x="17931" y="20236"/>
                  <a:pt x="17883" y="20260"/>
                  <a:pt x="18356" y="20494"/>
                </a:cubicBezTo>
                <a:cubicBezTo>
                  <a:pt x="18587" y="20863"/>
                  <a:pt x="19003" y="21198"/>
                  <a:pt x="19003" y="21600"/>
                </a:cubicBezTo>
              </a:path>
            </a:pathLst>
          </a:custGeom>
          <a:ln w="123825">
            <a:solidFill>
              <a:srgbClr val="9999FF"/>
            </a:solidFill>
          </a:ln>
        </p:spPr>
        <p:txBody>
          <a:bodyPr lIns="46799" tIns="46799" rIns="46799" bIns="46799"/>
          <a:lstStyle/>
          <a:p>
            <a:pPr algn="ctr" defTabSz="914400">
              <a:defRPr sz="2400"/>
            </a:pPr>
            <a:endParaRPr/>
          </a:p>
        </p:txBody>
      </p:sp>
      <p:sp>
        <p:nvSpPr>
          <p:cNvPr id="2518" name="Line 9"/>
          <p:cNvSpPr/>
          <p:nvPr/>
        </p:nvSpPr>
        <p:spPr>
          <a:xfrm flipH="1">
            <a:off x="3657599" y="-1"/>
            <a:ext cx="304801" cy="381002"/>
          </a:xfrm>
          <a:prstGeom prst="line">
            <a:avLst/>
          </a:prstGeom>
          <a:ln w="57150">
            <a:solidFill>
              <a:srgbClr val="000000"/>
            </a:solidFill>
          </a:ln>
        </p:spPr>
        <p:txBody>
          <a:bodyPr lIns="46799" tIns="46799" rIns="46799" bIns="46799"/>
          <a:lstStyle/>
          <a:p>
            <a:endParaRPr/>
          </a:p>
        </p:txBody>
      </p:sp>
      <p:sp>
        <p:nvSpPr>
          <p:cNvPr id="2519" name="Text Box 10"/>
          <p:cNvSpPr txBox="1"/>
          <p:nvPr/>
        </p:nvSpPr>
        <p:spPr>
          <a:xfrm>
            <a:off x="193357" y="533400"/>
            <a:ext cx="6420486"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3500" b="1">
                <a:solidFill>
                  <a:srgbClr val="008000"/>
                </a:solidFill>
                <a:effectLst>
                  <a:outerShdw blurRad="38100" dist="38100" dir="2700000" rotWithShape="0">
                    <a:srgbClr val="DDDDDD"/>
                  </a:outerShdw>
                </a:effectLst>
              </a:defRPr>
            </a:pPr>
            <a:r>
              <a:rPr lang="ar-JO" dirty="0"/>
              <a:t>سقوط بابل (</a:t>
            </a:r>
            <a:r>
              <a:rPr lang="ar-JO" sz="2800" dirty="0"/>
              <a:t>539</a:t>
            </a:r>
            <a:r>
              <a:rPr lang="ar-JO" dirty="0"/>
              <a:t> ق. م.)</a:t>
            </a:r>
            <a:endParaRPr dirty="0"/>
          </a:p>
          <a:p>
            <a:pPr algn="ctr" defTabSz="914400">
              <a:defRPr sz="3500" b="1">
                <a:solidFill>
                  <a:srgbClr val="008000"/>
                </a:solidFill>
                <a:effectLst>
                  <a:outerShdw blurRad="38100" dist="38100" dir="2700000" rotWithShape="0">
                    <a:srgbClr val="DDDDDD"/>
                  </a:outerShdw>
                </a:effectLst>
              </a:defRPr>
            </a:pPr>
            <a:r>
              <a:rPr lang="ar-JO" dirty="0"/>
              <a:t>دخل كورش من تحت</a:t>
            </a:r>
          </a:p>
          <a:p>
            <a:pPr algn="ctr" defTabSz="914400">
              <a:defRPr sz="3500" b="1">
                <a:solidFill>
                  <a:srgbClr val="008000"/>
                </a:solidFill>
                <a:effectLst>
                  <a:outerShdw blurRad="38100" dist="38100" dir="2700000" rotWithShape="0">
                    <a:srgbClr val="DDDDDD"/>
                  </a:outerShdw>
                </a:effectLst>
              </a:defRPr>
            </a:pPr>
            <a:r>
              <a:rPr lang="ar-JO" dirty="0"/>
              <a:t>بوابات المياه</a:t>
            </a:r>
            <a:endParaRPr dirty="0"/>
          </a:p>
        </p:txBody>
      </p:sp>
      <p:sp>
        <p:nvSpPr>
          <p:cNvPr id="2520" name="Freeform 11"/>
          <p:cNvSpPr/>
          <p:nvPr/>
        </p:nvSpPr>
        <p:spPr>
          <a:xfrm rot="20912155">
            <a:off x="3112917" y="6172619"/>
            <a:ext cx="459753" cy="2498726"/>
          </a:xfrm>
          <a:custGeom>
            <a:avLst/>
            <a:gdLst/>
            <a:ahLst/>
            <a:cxnLst>
              <a:cxn ang="0">
                <a:pos x="wd2" y="hd2"/>
              </a:cxn>
              <a:cxn ang="5400000">
                <a:pos x="wd2" y="hd2"/>
              </a:cxn>
              <a:cxn ang="10800000">
                <a:pos x="wd2" y="hd2"/>
              </a:cxn>
              <a:cxn ang="16200000">
                <a:pos x="wd2" y="hd2"/>
              </a:cxn>
            </a:cxnLst>
            <a:rect l="0" t="0" r="r" b="b"/>
            <a:pathLst>
              <a:path w="19307" h="21600" extrusionOk="0">
                <a:moveTo>
                  <a:pt x="742" y="21600"/>
                </a:moveTo>
                <a:cubicBezTo>
                  <a:pt x="-1058" y="20543"/>
                  <a:pt x="742" y="18979"/>
                  <a:pt x="2675" y="17909"/>
                </a:cubicBezTo>
                <a:cubicBezTo>
                  <a:pt x="3342" y="17552"/>
                  <a:pt x="3409" y="17154"/>
                  <a:pt x="4542" y="16852"/>
                </a:cubicBezTo>
                <a:cubicBezTo>
                  <a:pt x="6075" y="16440"/>
                  <a:pt x="11342" y="15329"/>
                  <a:pt x="13542" y="14876"/>
                </a:cubicBezTo>
                <a:cubicBezTo>
                  <a:pt x="15142" y="13833"/>
                  <a:pt x="12875" y="15109"/>
                  <a:pt x="15475" y="14217"/>
                </a:cubicBezTo>
                <a:cubicBezTo>
                  <a:pt x="18142" y="13298"/>
                  <a:pt x="13809" y="14313"/>
                  <a:pt x="17342" y="13558"/>
                </a:cubicBezTo>
                <a:cubicBezTo>
                  <a:pt x="19342" y="12392"/>
                  <a:pt x="18542" y="13051"/>
                  <a:pt x="19275" y="11582"/>
                </a:cubicBezTo>
                <a:cubicBezTo>
                  <a:pt x="18875" y="6326"/>
                  <a:pt x="20542" y="5736"/>
                  <a:pt x="16742" y="2360"/>
                </a:cubicBezTo>
                <a:cubicBezTo>
                  <a:pt x="15942" y="521"/>
                  <a:pt x="16075" y="1304"/>
                  <a:pt x="16075" y="0"/>
                </a:cubicBezTo>
              </a:path>
            </a:pathLst>
          </a:custGeom>
          <a:ln w="123825">
            <a:solidFill>
              <a:srgbClr val="9999FF"/>
            </a:solidFill>
          </a:ln>
        </p:spPr>
        <p:txBody>
          <a:bodyPr lIns="46799" tIns="46799" rIns="46799" bIns="46799"/>
          <a:lstStyle/>
          <a:p>
            <a:pPr algn="ctr" defTabSz="914400">
              <a:defRPr sz="2400"/>
            </a:pPr>
            <a:endParaRPr/>
          </a:p>
        </p:txBody>
      </p:sp>
      <p:sp>
        <p:nvSpPr>
          <p:cNvPr id="2521" name="Text Box 12"/>
          <p:cNvSpPr txBox="1"/>
          <p:nvPr/>
        </p:nvSpPr>
        <p:spPr>
          <a:xfrm>
            <a:off x="5151119" y="2835275"/>
            <a:ext cx="394716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1600"/>
              </a:spcBef>
              <a:defRPr sz="2800" b="1"/>
            </a:pPr>
            <a:r>
              <a:rPr lang="ar-JO" dirty="0"/>
              <a:t>دانيال 5</a:t>
            </a:r>
            <a:br>
              <a:rPr dirty="0"/>
            </a:br>
            <a:r>
              <a:rPr dirty="0"/>
              <a:t>(</a:t>
            </a:r>
            <a:r>
              <a:rPr lang="ar-JO" dirty="0"/>
              <a:t>وليمة بيلشاصّر</a:t>
            </a:r>
            <a:r>
              <a:rPr dirty="0"/>
              <a:t>)</a:t>
            </a:r>
          </a:p>
        </p:txBody>
      </p:sp>
      <p:sp>
        <p:nvSpPr>
          <p:cNvPr id="2522" name="Text Box 13"/>
          <p:cNvSpPr txBox="1"/>
          <p:nvPr/>
        </p:nvSpPr>
        <p:spPr>
          <a:xfrm rot="20121396">
            <a:off x="46777" y="2073898"/>
            <a:ext cx="9004301" cy="1446550"/>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4400" b="1">
                <a:solidFill>
                  <a:schemeClr val="accent3">
                    <a:lumOff val="44000"/>
                  </a:schemeClr>
                </a:solidFill>
              </a:defRPr>
            </a:lvl1pPr>
          </a:lstStyle>
          <a:p>
            <a:r>
              <a:rPr lang="ar-JO" dirty="0"/>
              <a:t>زمن نهاية بابل</a:t>
            </a:r>
          </a:p>
          <a:p>
            <a:r>
              <a:rPr lang="ar-JO" dirty="0"/>
              <a:t>لن يدوم أيضًا!</a:t>
            </a:r>
            <a:endParaRPr dirty="0"/>
          </a:p>
        </p:txBody>
      </p:sp>
      <p:sp>
        <p:nvSpPr>
          <p:cNvPr id="2523"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lvl1pPr>
          </a:lstStyle>
          <a:p>
            <a:r>
              <a:t>396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519"/>
                                        </p:tgtEl>
                                        <p:attrNameLst>
                                          <p:attrName>style.visibility</p:attrName>
                                        </p:attrNameLst>
                                      </p:cBhvr>
                                      <p:to>
                                        <p:strVal val="visible"/>
                                      </p:to>
                                    </p:set>
                                    <p:animEffect transition="in" filter="wipe(up)">
                                      <p:cBhvr>
                                        <p:cTn id="7" dur="300"/>
                                        <p:tgtEl>
                                          <p:spTgt spid="2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2518"/>
                                        </p:tgtEl>
                                        <p:attrNameLst>
                                          <p:attrName>style.visibility</p:attrName>
                                        </p:attrNameLst>
                                      </p:cBhvr>
                                      <p:to>
                                        <p:strVal val="visible"/>
                                      </p:to>
                                    </p:set>
                                    <p:animEffect transition="in" filter="wipe(up)">
                                      <p:cBhvr>
                                        <p:cTn id="12" dur="500"/>
                                        <p:tgtEl>
                                          <p:spTgt spid="25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2517"/>
                                        </p:tgtEl>
                                        <p:attrNameLst>
                                          <p:attrName>style.visibility</p:attrName>
                                        </p:attrNameLst>
                                      </p:cBhvr>
                                      <p:to>
                                        <p:strVal val="visible"/>
                                      </p:to>
                                    </p:set>
                                    <p:animEffect transition="in" filter="wipe(up)">
                                      <p:cBhvr>
                                        <p:cTn id="17" dur="500"/>
                                        <p:tgtEl>
                                          <p:spTgt spid="2517"/>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9" fill="hold" grpId="0" nodeType="clickEffect">
                                  <p:stCondLst>
                                    <p:cond delay="0"/>
                                  </p:stCondLst>
                                  <p:iterate>
                                    <p:tmAbs val="0"/>
                                  </p:iterate>
                                  <p:childTnLst>
                                    <p:set>
                                      <p:cBhvr>
                                        <p:cTn id="21" fill="hold"/>
                                        <p:tgtEl>
                                          <p:spTgt spid="2515"/>
                                        </p:tgtEl>
                                        <p:attrNameLst>
                                          <p:attrName>style.visibility</p:attrName>
                                        </p:attrNameLst>
                                      </p:cBhvr>
                                      <p:to>
                                        <p:strVal val="visible"/>
                                      </p:to>
                                    </p:set>
                                    <p:anim calcmode="lin" valueType="num">
                                      <p:cBhvr>
                                        <p:cTn id="22" dur="1000" fill="hold"/>
                                        <p:tgtEl>
                                          <p:spTgt spid="2515"/>
                                        </p:tgtEl>
                                        <p:attrNameLst>
                                          <p:attrName>ppt_w</p:attrName>
                                        </p:attrNameLst>
                                      </p:cBhvr>
                                      <p:tavLst>
                                        <p:tav tm="0">
                                          <p:val>
                                            <p:fltVal val="0"/>
                                          </p:val>
                                        </p:tav>
                                        <p:tav tm="100000">
                                          <p:val>
                                            <p:strVal val="#ppt_w"/>
                                          </p:val>
                                        </p:tav>
                                      </p:tavLst>
                                    </p:anim>
                                    <p:anim calcmode="lin" valueType="num">
                                      <p:cBhvr>
                                        <p:cTn id="23" dur="1000" fill="hold"/>
                                        <p:tgtEl>
                                          <p:spTgt spid="2515"/>
                                        </p:tgtEl>
                                        <p:attrNameLst>
                                          <p:attrName>ppt_h</p:attrName>
                                        </p:attrNameLst>
                                      </p:cBhvr>
                                      <p:tavLst>
                                        <p:tav tm="0">
                                          <p:val>
                                            <p:fltVal val="0"/>
                                          </p:val>
                                        </p:tav>
                                        <p:tav tm="100000">
                                          <p:val>
                                            <p:strVal val="#ppt_h"/>
                                          </p:val>
                                        </p:tav>
                                      </p:tavLst>
                                    </p:anim>
                                    <p:anim calcmode="lin" valueType="num">
                                      <p:cBhvr>
                                        <p:cTn id="24" dur="1000" fill="hold"/>
                                        <p:tgtEl>
                                          <p:spTgt spid="25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5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fill="hold" grpId="0" nodeType="clickEffect">
                                  <p:stCondLst>
                                    <p:cond delay="0"/>
                                  </p:stCondLst>
                                  <p:iterate>
                                    <p:tmAbs val="0"/>
                                  </p:iterate>
                                  <p:childTnLst>
                                    <p:set>
                                      <p:cBhvr>
                                        <p:cTn id="29" fill="hold"/>
                                        <p:tgtEl>
                                          <p:spTgt spid="2521"/>
                                        </p:tgtEl>
                                        <p:attrNameLst>
                                          <p:attrName>style.visibility</p:attrName>
                                        </p:attrNameLst>
                                      </p:cBhvr>
                                      <p:to>
                                        <p:strVal val="visible"/>
                                      </p:to>
                                    </p:set>
                                    <p:animEffect transition="in" filter="fade">
                                      <p:cBhvr>
                                        <p:cTn id="30" dur="500"/>
                                        <p:tgtEl>
                                          <p:spTgt spid="25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22"/>
                                        </p:tgtEl>
                                        <p:attrNameLst>
                                          <p:attrName>style.visibility</p:attrName>
                                        </p:attrNameLst>
                                      </p:cBhvr>
                                      <p:to>
                                        <p:strVal val="visible"/>
                                      </p:to>
                                    </p:set>
                                    <p:animEffect transition="in" filter="fade">
                                      <p:cBhvr>
                                        <p:cTn id="35" dur="500"/>
                                        <p:tgtEl>
                                          <p:spTgt spid="2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5" grpId="0" animBg="1" advAuto="0"/>
      <p:bldP spid="2517" grpId="0" animBg="1" advAuto="0"/>
      <p:bldP spid="2518" grpId="0" animBg="1" advAuto="0"/>
      <p:bldP spid="2519" grpId="0" animBg="1" advAuto="0"/>
      <p:bldP spid="2521" grpId="0" animBg="1" advAuto="0"/>
      <p:bldP spid="2522"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7" name="Picture 6" descr="Picture 6"/>
          <p:cNvPicPr>
            <a:picLocks noChangeAspect="1"/>
          </p:cNvPicPr>
          <p:nvPr/>
        </p:nvPicPr>
        <p:blipFill>
          <a:blip r:embed="rId2"/>
          <a:stretch>
            <a:fillRect/>
          </a:stretch>
        </p:blipFill>
        <p:spPr>
          <a:xfrm>
            <a:off x="0" y="0"/>
            <a:ext cx="9144000" cy="6864350"/>
          </a:xfrm>
          <a:prstGeom prst="rect">
            <a:avLst/>
          </a:prstGeom>
          <a:ln w="12700">
            <a:miter lim="400000"/>
          </a:ln>
        </p:spPr>
      </p:pic>
      <p:sp>
        <p:nvSpPr>
          <p:cNvPr id="2528" name="Rectangle 4"/>
          <p:cNvSpPr txBox="1">
            <a:spLocks noGrp="1"/>
          </p:cNvSpPr>
          <p:nvPr>
            <p:ph type="title"/>
          </p:nvPr>
        </p:nvSpPr>
        <p:spPr>
          <a:xfrm>
            <a:off x="39172" y="88902"/>
            <a:ext cx="8207376" cy="762001"/>
          </a:xfrm>
          <a:prstGeom prst="rect">
            <a:avLst/>
          </a:prstGeom>
          <a:ln w="9525">
            <a:solidFill>
              <a:schemeClr val="accent3">
                <a:lumOff val="44000"/>
              </a:schemeClr>
            </a:solidFill>
            <a:round/>
          </a:ln>
          <a:effectLst>
            <a:outerShdw blurRad="63500" dist="38099" dir="2700000" rotWithShape="0">
              <a:srgbClr val="000000">
                <a:alpha val="74998"/>
              </a:srgbClr>
            </a:outerShdw>
          </a:effectLst>
        </p:spPr>
        <p:txBody>
          <a:bodyPr/>
          <a:lstStyle>
            <a:lvl1pPr>
              <a:defRPr sz="3200" b="1">
                <a:solidFill>
                  <a:schemeClr val="accent3">
                    <a:lumOff val="44000"/>
                  </a:schemeClr>
                </a:solidFill>
              </a:defRPr>
            </a:lvl1pPr>
          </a:lstStyle>
          <a:p>
            <a:r>
              <a:rPr lang="ar-JO" dirty="0"/>
              <a:t>من هم هؤلاء اللاعبين الرئيسيين في رؤيا 17؟</a:t>
            </a:r>
            <a:endParaRPr dirty="0"/>
          </a:p>
        </p:txBody>
      </p:sp>
      <p:sp>
        <p:nvSpPr>
          <p:cNvPr id="2530" name="But are there really 10 players?"/>
          <p:cNvSpPr txBox="1"/>
          <p:nvPr/>
        </p:nvSpPr>
        <p:spPr>
          <a:xfrm flipH="1">
            <a:off x="776657" y="4098008"/>
            <a:ext cx="2838291" cy="646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endParaRPr dirty="0"/>
          </a:p>
        </p:txBody>
      </p:sp>
      <p:sp>
        <p:nvSpPr>
          <p:cNvPr id="2532" name="Oval 1"/>
          <p:cNvSpPr/>
          <p:nvPr/>
        </p:nvSpPr>
        <p:spPr>
          <a:xfrm>
            <a:off x="-16932" y="850902"/>
            <a:ext cx="8161870" cy="2044700"/>
          </a:xfrm>
          <a:prstGeom prst="ellipse">
            <a:avLst/>
          </a:prstGeom>
          <a:solidFill>
            <a:schemeClr val="accent2"/>
          </a:solidFill>
          <a:ln>
            <a:solidFill>
              <a:srgbClr val="000000"/>
            </a:solidFill>
          </a:ln>
        </p:spPr>
        <p:txBody>
          <a:bodyPr lIns="46799" tIns="46799" rIns="46799" bIns="46799"/>
          <a:lstStyle/>
          <a:p>
            <a:pPr algn="ctr" defTabSz="914400">
              <a:defRPr sz="2400"/>
            </a:pPr>
            <a:endParaRPr b="1"/>
          </a:p>
        </p:txBody>
      </p:sp>
      <p:sp>
        <p:nvSpPr>
          <p:cNvPr id="2533" name="Oval 8"/>
          <p:cNvSpPr/>
          <p:nvPr/>
        </p:nvSpPr>
        <p:spPr>
          <a:xfrm>
            <a:off x="-16931" y="2839155"/>
            <a:ext cx="5537200" cy="1140178"/>
          </a:xfrm>
          <a:prstGeom prst="ellipse">
            <a:avLst/>
          </a:prstGeom>
          <a:solidFill>
            <a:schemeClr val="accent2"/>
          </a:solidFill>
          <a:ln>
            <a:solidFill>
              <a:srgbClr val="000000"/>
            </a:solidFill>
          </a:ln>
        </p:spPr>
        <p:txBody>
          <a:bodyPr lIns="46799" tIns="46799" rIns="46799" bIns="46799"/>
          <a:lstStyle/>
          <a:p>
            <a:pPr algn="ctr" defTabSz="914400">
              <a:defRPr sz="2400"/>
            </a:pPr>
            <a:endParaRPr b="1"/>
          </a:p>
        </p:txBody>
      </p:sp>
      <p:sp>
        <p:nvSpPr>
          <p:cNvPr id="2534" name="Oval 9"/>
          <p:cNvSpPr/>
          <p:nvPr/>
        </p:nvSpPr>
        <p:spPr>
          <a:xfrm>
            <a:off x="-16931" y="3968043"/>
            <a:ext cx="5537200" cy="1636891"/>
          </a:xfrm>
          <a:prstGeom prst="ellipse">
            <a:avLst/>
          </a:prstGeom>
          <a:solidFill>
            <a:schemeClr val="accent2"/>
          </a:solidFill>
          <a:ln>
            <a:solidFill>
              <a:srgbClr val="000000"/>
            </a:solidFill>
          </a:ln>
        </p:spPr>
        <p:txBody>
          <a:bodyPr lIns="46799" tIns="46799" rIns="46799" bIns="46799"/>
          <a:lstStyle/>
          <a:p>
            <a:pPr algn="ctr" defTabSz="914400">
              <a:defRPr sz="2400"/>
            </a:pPr>
            <a:endParaRPr b="1"/>
          </a:p>
        </p:txBody>
      </p:sp>
      <p:sp>
        <p:nvSpPr>
          <p:cNvPr id="2535" name="Oval 10"/>
          <p:cNvSpPr/>
          <p:nvPr/>
        </p:nvSpPr>
        <p:spPr>
          <a:xfrm>
            <a:off x="-16931" y="5604933"/>
            <a:ext cx="5537200" cy="1259419"/>
          </a:xfrm>
          <a:prstGeom prst="ellipse">
            <a:avLst/>
          </a:prstGeom>
          <a:solidFill>
            <a:schemeClr val="accent2"/>
          </a:solidFill>
          <a:ln>
            <a:solidFill>
              <a:srgbClr val="000000"/>
            </a:solidFill>
          </a:ln>
        </p:spPr>
        <p:txBody>
          <a:bodyPr lIns="46799" tIns="46799" rIns="46799" bIns="46799"/>
          <a:lstStyle/>
          <a:p>
            <a:pPr algn="ctr" defTabSz="914400">
              <a:defRPr sz="2400"/>
            </a:pPr>
            <a:endParaRPr b="1"/>
          </a:p>
        </p:txBody>
      </p:sp>
      <p:sp>
        <p:nvSpPr>
          <p:cNvPr id="2536" name="Rectangle 5"/>
          <p:cNvSpPr txBox="1"/>
          <p:nvPr/>
        </p:nvSpPr>
        <p:spPr>
          <a:xfrm>
            <a:off x="282782" y="929750"/>
            <a:ext cx="8595361" cy="582467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711200" indent="-711200" algn="r" defTabSz="914400" rtl="1">
              <a:spcBef>
                <a:spcPts val="700"/>
              </a:spcBef>
              <a:buSzPct val="100000"/>
              <a:buAutoNum type="arabicPeriod"/>
              <a:defRPr sz="3200" b="1">
                <a:solidFill>
                  <a:schemeClr val="accent3">
                    <a:lumOff val="44000"/>
                  </a:schemeClr>
                </a:solidFill>
              </a:defRPr>
            </a:pPr>
            <a:r>
              <a:rPr lang="ar-JO" b="1" dirty="0"/>
              <a:t>الزانية (17: 1- 6)</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بابل (17: 5)</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المدينة العظيمة فوق الأرض (17: 18)</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الوحش (17: 3أ، 7- 8)</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الملك الثامن (17: 11)</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الرؤوس السبعة (17: 3ب، 7)</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الجبال السبعة (17: 9)</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الملوك السبعة (17: 10)</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القرون العشرة (17: 3ت، 7، 16)</a:t>
            </a:r>
            <a:endParaRPr b="1" dirty="0"/>
          </a:p>
          <a:p>
            <a:pPr marL="711200" indent="-711200" algn="r" defTabSz="914400" rtl="1">
              <a:spcBef>
                <a:spcPts val="700"/>
              </a:spcBef>
              <a:buSzPct val="100000"/>
              <a:buAutoNum type="arabicPeriod"/>
              <a:defRPr sz="3200" b="1">
                <a:solidFill>
                  <a:schemeClr val="accent3">
                    <a:lumOff val="44000"/>
                  </a:schemeClr>
                </a:solidFill>
              </a:defRPr>
            </a:pPr>
            <a:r>
              <a:rPr lang="ar-JO" b="1" dirty="0"/>
              <a:t>الملوك العشرة (17: 12 -13)</a:t>
            </a:r>
            <a:endParaRPr b="1" dirty="0"/>
          </a:p>
        </p:txBody>
      </p:sp>
      <p:sp>
        <p:nvSpPr>
          <p:cNvPr id="2537" name="Text Box 19"/>
          <p:cNvSpPr txBox="1"/>
          <p:nvPr/>
        </p:nvSpPr>
        <p:spPr>
          <a:xfrm>
            <a:off x="8296558" y="16279"/>
            <a:ext cx="758155"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rPr lang="ar-JO" dirty="0"/>
              <a:t>110 أ</a:t>
            </a:r>
            <a:endParaRPr dirty="0"/>
          </a:p>
        </p:txBody>
      </p:sp>
      <p:pic>
        <p:nvPicPr>
          <p:cNvPr id="4" name="Picture 3">
            <a:extLst>
              <a:ext uri="{FF2B5EF4-FFF2-40B4-BE49-F238E27FC236}">
                <a16:creationId xmlns:a16="http://schemas.microsoft.com/office/drawing/2014/main" id="{34DC762B-1339-4EA3-AB46-5FF3308ECC7A}"/>
              </a:ext>
            </a:extLst>
          </p:cNvPr>
          <p:cNvPicPr>
            <a:picLocks noChangeAspect="1"/>
          </p:cNvPicPr>
          <p:nvPr/>
        </p:nvPicPr>
        <p:blipFill>
          <a:blip r:embed="rId3"/>
          <a:stretch>
            <a:fillRect/>
          </a:stretch>
        </p:blipFill>
        <p:spPr>
          <a:xfrm>
            <a:off x="-118542" y="2746141"/>
            <a:ext cx="3346994" cy="24325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528"/>
                                        </p:tgtEl>
                                        <p:attrNameLst>
                                          <p:attrName>style.visibility</p:attrName>
                                        </p:attrNameLst>
                                      </p:cBhvr>
                                      <p:to>
                                        <p:strVal val="visible"/>
                                      </p:to>
                                    </p:set>
                                    <p:animEffect transition="in" filter="fade">
                                      <p:cBhvr>
                                        <p:cTn id="7" dur="500"/>
                                        <p:tgtEl>
                                          <p:spTgt spid="25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536">
                                            <p:bg/>
                                          </p:spTgt>
                                        </p:tgtEl>
                                        <p:attrNameLst>
                                          <p:attrName>style.visibility</p:attrName>
                                        </p:attrNameLst>
                                      </p:cBhvr>
                                      <p:to>
                                        <p:strVal val="visible"/>
                                      </p:to>
                                    </p:set>
                                    <p:animEffect transition="in" filter="fade">
                                      <p:cBhvr>
                                        <p:cTn id="12" dur="500"/>
                                        <p:tgtEl>
                                          <p:spTgt spid="2536">
                                            <p:bg/>
                                          </p:spTgt>
                                        </p:tgtEl>
                                      </p:cBhvr>
                                    </p:animEffect>
                                  </p:childTnLst>
                                </p:cTn>
                              </p:par>
                              <p:par>
                                <p:cTn id="13" presetID="10" presetClass="entr" presetSubtype="0" fill="hold" grpId="0" nodeType="withEffect">
                                  <p:stCondLst>
                                    <p:cond delay="0"/>
                                  </p:stCondLst>
                                  <p:iterate>
                                    <p:tmAbs val="0"/>
                                  </p:iterate>
                                  <p:childTnLst>
                                    <p:set>
                                      <p:cBhvr>
                                        <p:cTn id="14" fill="hold"/>
                                        <p:tgtEl>
                                          <p:spTgt spid="2536">
                                            <p:txEl>
                                              <p:pRg st="0" end="0"/>
                                            </p:txEl>
                                          </p:spTgt>
                                        </p:tgtEl>
                                        <p:attrNameLst>
                                          <p:attrName>style.visibility</p:attrName>
                                        </p:attrNameLst>
                                      </p:cBhvr>
                                      <p:to>
                                        <p:strVal val="visible"/>
                                      </p:to>
                                    </p:set>
                                    <p:animEffect transition="in" filter="fade">
                                      <p:cBhvr>
                                        <p:cTn id="15" dur="500"/>
                                        <p:tgtEl>
                                          <p:spTgt spid="253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2536">
                                            <p:txEl>
                                              <p:pRg st="1" end="1"/>
                                            </p:txEl>
                                          </p:spTgt>
                                        </p:tgtEl>
                                        <p:attrNameLst>
                                          <p:attrName>style.visibility</p:attrName>
                                        </p:attrNameLst>
                                      </p:cBhvr>
                                      <p:to>
                                        <p:strVal val="visible"/>
                                      </p:to>
                                    </p:set>
                                    <p:animEffect transition="in" filter="fade">
                                      <p:cBhvr>
                                        <p:cTn id="20" dur="500"/>
                                        <p:tgtEl>
                                          <p:spTgt spid="253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2536">
                                            <p:txEl>
                                              <p:pRg st="2" end="2"/>
                                            </p:txEl>
                                          </p:spTgt>
                                        </p:tgtEl>
                                        <p:attrNameLst>
                                          <p:attrName>style.visibility</p:attrName>
                                        </p:attrNameLst>
                                      </p:cBhvr>
                                      <p:to>
                                        <p:strVal val="visible"/>
                                      </p:to>
                                    </p:set>
                                    <p:animEffect transition="in" filter="fade">
                                      <p:cBhvr>
                                        <p:cTn id="25" dur="500"/>
                                        <p:tgtEl>
                                          <p:spTgt spid="253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0" nodeType="clickEffect">
                                  <p:stCondLst>
                                    <p:cond delay="0"/>
                                  </p:stCondLst>
                                  <p:iterate>
                                    <p:tmAbs val="0"/>
                                  </p:iterate>
                                  <p:childTnLst>
                                    <p:set>
                                      <p:cBhvr>
                                        <p:cTn id="29" fill="hold"/>
                                        <p:tgtEl>
                                          <p:spTgt spid="2536">
                                            <p:txEl>
                                              <p:pRg st="3" end="3"/>
                                            </p:txEl>
                                          </p:spTgt>
                                        </p:tgtEl>
                                        <p:attrNameLst>
                                          <p:attrName>style.visibility</p:attrName>
                                        </p:attrNameLst>
                                      </p:cBhvr>
                                      <p:to>
                                        <p:strVal val="visible"/>
                                      </p:to>
                                    </p:set>
                                    <p:animEffect transition="in" filter="fade">
                                      <p:cBhvr>
                                        <p:cTn id="30" dur="500"/>
                                        <p:tgtEl>
                                          <p:spTgt spid="253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36">
                                            <p:txEl>
                                              <p:pRg st="4" end="4"/>
                                            </p:txEl>
                                          </p:spTgt>
                                        </p:tgtEl>
                                        <p:attrNameLst>
                                          <p:attrName>style.visibility</p:attrName>
                                        </p:attrNameLst>
                                      </p:cBhvr>
                                      <p:to>
                                        <p:strVal val="visible"/>
                                      </p:to>
                                    </p:set>
                                    <p:animEffect transition="in" filter="fade">
                                      <p:cBhvr>
                                        <p:cTn id="35" dur="500"/>
                                        <p:tgtEl>
                                          <p:spTgt spid="253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536">
                                            <p:txEl>
                                              <p:pRg st="5" end="5"/>
                                            </p:txEl>
                                          </p:spTgt>
                                        </p:tgtEl>
                                        <p:attrNameLst>
                                          <p:attrName>style.visibility</p:attrName>
                                        </p:attrNameLst>
                                      </p:cBhvr>
                                      <p:to>
                                        <p:strVal val="visible"/>
                                      </p:to>
                                    </p:set>
                                    <p:animEffect transition="in" filter="fade">
                                      <p:cBhvr>
                                        <p:cTn id="40" dur="500"/>
                                        <p:tgtEl>
                                          <p:spTgt spid="253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0" nodeType="clickEffect">
                                  <p:stCondLst>
                                    <p:cond delay="0"/>
                                  </p:stCondLst>
                                  <p:iterate>
                                    <p:tmAbs val="0"/>
                                  </p:iterate>
                                  <p:childTnLst>
                                    <p:set>
                                      <p:cBhvr>
                                        <p:cTn id="44" fill="hold"/>
                                        <p:tgtEl>
                                          <p:spTgt spid="2536">
                                            <p:txEl>
                                              <p:pRg st="6" end="6"/>
                                            </p:txEl>
                                          </p:spTgt>
                                        </p:tgtEl>
                                        <p:attrNameLst>
                                          <p:attrName>style.visibility</p:attrName>
                                        </p:attrNameLst>
                                      </p:cBhvr>
                                      <p:to>
                                        <p:strVal val="visible"/>
                                      </p:to>
                                    </p:set>
                                    <p:animEffect transition="in" filter="fade">
                                      <p:cBhvr>
                                        <p:cTn id="45" dur="500"/>
                                        <p:tgtEl>
                                          <p:spTgt spid="253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0" nodeType="clickEffect">
                                  <p:stCondLst>
                                    <p:cond delay="0"/>
                                  </p:stCondLst>
                                  <p:iterate>
                                    <p:tmAbs val="0"/>
                                  </p:iterate>
                                  <p:childTnLst>
                                    <p:set>
                                      <p:cBhvr>
                                        <p:cTn id="49" fill="hold"/>
                                        <p:tgtEl>
                                          <p:spTgt spid="2536">
                                            <p:txEl>
                                              <p:pRg st="7" end="7"/>
                                            </p:txEl>
                                          </p:spTgt>
                                        </p:tgtEl>
                                        <p:attrNameLst>
                                          <p:attrName>style.visibility</p:attrName>
                                        </p:attrNameLst>
                                      </p:cBhvr>
                                      <p:to>
                                        <p:strVal val="visible"/>
                                      </p:to>
                                    </p:set>
                                    <p:animEffect transition="in" filter="fade">
                                      <p:cBhvr>
                                        <p:cTn id="50" dur="500"/>
                                        <p:tgtEl>
                                          <p:spTgt spid="253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fill="hold" grpId="0" nodeType="clickEffect">
                                  <p:stCondLst>
                                    <p:cond delay="0"/>
                                  </p:stCondLst>
                                  <p:iterate>
                                    <p:tmAbs val="0"/>
                                  </p:iterate>
                                  <p:childTnLst>
                                    <p:set>
                                      <p:cBhvr>
                                        <p:cTn id="54" fill="hold"/>
                                        <p:tgtEl>
                                          <p:spTgt spid="2536">
                                            <p:txEl>
                                              <p:pRg st="8" end="8"/>
                                            </p:txEl>
                                          </p:spTgt>
                                        </p:tgtEl>
                                        <p:attrNameLst>
                                          <p:attrName>style.visibility</p:attrName>
                                        </p:attrNameLst>
                                      </p:cBhvr>
                                      <p:to>
                                        <p:strVal val="visible"/>
                                      </p:to>
                                    </p:set>
                                    <p:animEffect transition="in" filter="fade">
                                      <p:cBhvr>
                                        <p:cTn id="55" dur="500"/>
                                        <p:tgtEl>
                                          <p:spTgt spid="2536">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fill="hold" grpId="0" nodeType="clickEffect">
                                  <p:stCondLst>
                                    <p:cond delay="0"/>
                                  </p:stCondLst>
                                  <p:iterate>
                                    <p:tmAbs val="0"/>
                                  </p:iterate>
                                  <p:childTnLst>
                                    <p:set>
                                      <p:cBhvr>
                                        <p:cTn id="59" fill="hold"/>
                                        <p:tgtEl>
                                          <p:spTgt spid="2536">
                                            <p:txEl>
                                              <p:pRg st="9" end="9"/>
                                            </p:txEl>
                                          </p:spTgt>
                                        </p:tgtEl>
                                        <p:attrNameLst>
                                          <p:attrName>style.visibility</p:attrName>
                                        </p:attrNameLst>
                                      </p:cBhvr>
                                      <p:to>
                                        <p:strVal val="visible"/>
                                      </p:to>
                                    </p:set>
                                    <p:animEffect transition="in" filter="fade">
                                      <p:cBhvr>
                                        <p:cTn id="60" dur="500"/>
                                        <p:tgtEl>
                                          <p:spTgt spid="2536">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iterate>
                                    <p:tmAbs val="0"/>
                                  </p:iterate>
                                  <p:childTnLst>
                                    <p:set>
                                      <p:cBhvr>
                                        <p:cTn id="64" fill="hold"/>
                                        <p:tgtEl>
                                          <p:spTgt spid="2532"/>
                                        </p:tgtEl>
                                        <p:attrNameLst>
                                          <p:attrName>style.visibility</p:attrName>
                                        </p:attrNameLst>
                                      </p:cBhvr>
                                      <p:to>
                                        <p:strVal val="visible"/>
                                      </p:to>
                                    </p:set>
                                    <p:anim calcmode="lin" valueType="num">
                                      <p:cBhvr>
                                        <p:cTn id="65" dur="1000" fill="hold"/>
                                        <p:tgtEl>
                                          <p:spTgt spid="2532"/>
                                        </p:tgtEl>
                                        <p:attrNameLst>
                                          <p:attrName>ppt_w</p:attrName>
                                        </p:attrNameLst>
                                      </p:cBhvr>
                                      <p:tavLst>
                                        <p:tav tm="0">
                                          <p:val>
                                            <p:fltVal val="0"/>
                                          </p:val>
                                        </p:tav>
                                        <p:tav tm="100000">
                                          <p:val>
                                            <p:strVal val="#ppt_w"/>
                                          </p:val>
                                        </p:tav>
                                      </p:tavLst>
                                    </p:anim>
                                    <p:anim calcmode="lin" valueType="num">
                                      <p:cBhvr>
                                        <p:cTn id="66" dur="1000" fill="hold"/>
                                        <p:tgtEl>
                                          <p:spTgt spid="2532"/>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iterate>
                                    <p:tmAbs val="0"/>
                                  </p:iterate>
                                  <p:childTnLst>
                                    <p:set>
                                      <p:cBhvr>
                                        <p:cTn id="70" fill="hold"/>
                                        <p:tgtEl>
                                          <p:spTgt spid="2533"/>
                                        </p:tgtEl>
                                        <p:attrNameLst>
                                          <p:attrName>style.visibility</p:attrName>
                                        </p:attrNameLst>
                                      </p:cBhvr>
                                      <p:to>
                                        <p:strVal val="visible"/>
                                      </p:to>
                                    </p:set>
                                    <p:anim calcmode="lin" valueType="num">
                                      <p:cBhvr>
                                        <p:cTn id="71" dur="1000" fill="hold"/>
                                        <p:tgtEl>
                                          <p:spTgt spid="2533"/>
                                        </p:tgtEl>
                                        <p:attrNameLst>
                                          <p:attrName>ppt_w</p:attrName>
                                        </p:attrNameLst>
                                      </p:cBhvr>
                                      <p:tavLst>
                                        <p:tav tm="0">
                                          <p:val>
                                            <p:fltVal val="0"/>
                                          </p:val>
                                        </p:tav>
                                        <p:tav tm="100000">
                                          <p:val>
                                            <p:strVal val="#ppt_w"/>
                                          </p:val>
                                        </p:tav>
                                      </p:tavLst>
                                    </p:anim>
                                    <p:anim calcmode="lin" valueType="num">
                                      <p:cBhvr>
                                        <p:cTn id="72" dur="1000" fill="hold"/>
                                        <p:tgtEl>
                                          <p:spTgt spid="2533"/>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iterate>
                                    <p:tmAbs val="0"/>
                                  </p:iterate>
                                  <p:childTnLst>
                                    <p:set>
                                      <p:cBhvr>
                                        <p:cTn id="76" fill="hold"/>
                                        <p:tgtEl>
                                          <p:spTgt spid="2534"/>
                                        </p:tgtEl>
                                        <p:attrNameLst>
                                          <p:attrName>style.visibility</p:attrName>
                                        </p:attrNameLst>
                                      </p:cBhvr>
                                      <p:to>
                                        <p:strVal val="visible"/>
                                      </p:to>
                                    </p:set>
                                    <p:anim calcmode="lin" valueType="num">
                                      <p:cBhvr>
                                        <p:cTn id="77" dur="1000" fill="hold"/>
                                        <p:tgtEl>
                                          <p:spTgt spid="2534"/>
                                        </p:tgtEl>
                                        <p:attrNameLst>
                                          <p:attrName>ppt_w</p:attrName>
                                        </p:attrNameLst>
                                      </p:cBhvr>
                                      <p:tavLst>
                                        <p:tav tm="0">
                                          <p:val>
                                            <p:fltVal val="0"/>
                                          </p:val>
                                        </p:tav>
                                        <p:tav tm="100000">
                                          <p:val>
                                            <p:strVal val="#ppt_w"/>
                                          </p:val>
                                        </p:tav>
                                      </p:tavLst>
                                    </p:anim>
                                    <p:anim calcmode="lin" valueType="num">
                                      <p:cBhvr>
                                        <p:cTn id="78" dur="1000" fill="hold"/>
                                        <p:tgtEl>
                                          <p:spTgt spid="2534"/>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iterate>
                                    <p:tmAbs val="0"/>
                                  </p:iterate>
                                  <p:childTnLst>
                                    <p:set>
                                      <p:cBhvr>
                                        <p:cTn id="82" fill="hold"/>
                                        <p:tgtEl>
                                          <p:spTgt spid="2535"/>
                                        </p:tgtEl>
                                        <p:attrNameLst>
                                          <p:attrName>style.visibility</p:attrName>
                                        </p:attrNameLst>
                                      </p:cBhvr>
                                      <p:to>
                                        <p:strVal val="visible"/>
                                      </p:to>
                                    </p:set>
                                    <p:anim calcmode="lin" valueType="num">
                                      <p:cBhvr>
                                        <p:cTn id="83" dur="1000" fill="hold"/>
                                        <p:tgtEl>
                                          <p:spTgt spid="2535"/>
                                        </p:tgtEl>
                                        <p:attrNameLst>
                                          <p:attrName>ppt_w</p:attrName>
                                        </p:attrNameLst>
                                      </p:cBhvr>
                                      <p:tavLst>
                                        <p:tav tm="0">
                                          <p:val>
                                            <p:fltVal val="0"/>
                                          </p:val>
                                        </p:tav>
                                        <p:tav tm="100000">
                                          <p:val>
                                            <p:strVal val="#ppt_w"/>
                                          </p:val>
                                        </p:tav>
                                      </p:tavLst>
                                    </p:anim>
                                    <p:anim calcmode="lin" valueType="num">
                                      <p:cBhvr>
                                        <p:cTn id="84" dur="1000" fill="hold"/>
                                        <p:tgtEl>
                                          <p:spTgt spid="25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8" grpId="0" animBg="1" advAuto="0"/>
      <p:bldP spid="2532" grpId="0" animBg="1" advAuto="0"/>
      <p:bldP spid="2533" grpId="0" animBg="1" advAuto="0"/>
      <p:bldP spid="2534" grpId="0" animBg="1" advAuto="0"/>
      <p:bldP spid="2535" grpId="0" animBg="1" advAuto="0"/>
      <p:bldP spid="2536"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 name="Rectangle 5"/>
          <p:cNvSpPr/>
          <p:nvPr/>
        </p:nvSpPr>
        <p:spPr>
          <a:xfrm>
            <a:off x="0" y="2311"/>
            <a:ext cx="9144000" cy="6858001"/>
          </a:xfrm>
          <a:prstGeom prst="rect">
            <a:avLst/>
          </a:prstGeom>
          <a:solidFill>
            <a:srgbClr val="000000">
              <a:alpha val="64999"/>
            </a:srgbClr>
          </a:solidFill>
          <a:ln>
            <a:solidFill>
              <a:srgbClr val="000000"/>
            </a:solidFill>
            <a:miter/>
          </a:ln>
        </p:spPr>
        <p:txBody>
          <a:bodyPr lIns="46799" tIns="46799" rIns="46799" bIns="46799" anchor="ctr"/>
          <a:lstStyle/>
          <a:p>
            <a:pPr algn="ctr" defTabSz="914400">
              <a:defRPr sz="2400">
                <a:solidFill>
                  <a:schemeClr val="accent3">
                    <a:lumOff val="44000"/>
                  </a:schemeClr>
                </a:solidFill>
              </a:defRPr>
            </a:pPr>
            <a:endParaRPr/>
          </a:p>
        </p:txBody>
      </p:sp>
      <p:pic>
        <p:nvPicPr>
          <p:cNvPr id="2540" name="Picture 20" descr="Picture 20"/>
          <p:cNvPicPr>
            <a:picLocks noChangeAspect="1"/>
          </p:cNvPicPr>
          <p:nvPr/>
        </p:nvPicPr>
        <p:blipFill>
          <a:blip r:embed="rId2"/>
          <a:stretch>
            <a:fillRect/>
          </a:stretch>
        </p:blipFill>
        <p:spPr>
          <a:xfrm>
            <a:off x="2465617" y="0"/>
            <a:ext cx="6686551" cy="6858000"/>
          </a:xfrm>
          <a:prstGeom prst="rect">
            <a:avLst/>
          </a:prstGeom>
          <a:ln w="12700">
            <a:miter lim="400000"/>
          </a:ln>
        </p:spPr>
      </p:pic>
      <p:sp>
        <p:nvSpPr>
          <p:cNvPr id="2541" name="Rectangle 2"/>
          <p:cNvSpPr txBox="1">
            <a:spLocks noGrp="1"/>
          </p:cNvSpPr>
          <p:nvPr>
            <p:ph type="title"/>
          </p:nvPr>
        </p:nvSpPr>
        <p:spPr>
          <a:xfrm>
            <a:off x="3175" y="463545"/>
            <a:ext cx="9105900" cy="762001"/>
          </a:xfrm>
          <a:prstGeom prst="rect">
            <a:avLst/>
          </a:prstGeom>
        </p:spPr>
        <p:txBody>
          <a:bodyPr/>
          <a:lstStyle/>
          <a:p>
            <a:pPr>
              <a:defRPr sz="4000" b="1">
                <a:solidFill>
                  <a:srgbClr val="FFFF00"/>
                </a:solidFill>
              </a:defRPr>
            </a:pPr>
            <a:r>
              <a:rPr lang="ar-JO" dirty="0">
                <a:effectLst>
                  <a:glow rad="228600">
                    <a:schemeClr val="tx1">
                      <a:alpha val="84384"/>
                    </a:schemeClr>
                  </a:glow>
                </a:effectLst>
              </a:rPr>
              <a:t>رموز متماثلة </a:t>
            </a:r>
            <a:r>
              <a:rPr lang="ar-JO" dirty="0">
                <a:solidFill>
                  <a:srgbClr val="FFFFFF"/>
                </a:solidFill>
                <a:effectLst>
                  <a:glow rad="228600">
                    <a:schemeClr val="tx1">
                      <a:alpha val="84384"/>
                    </a:schemeClr>
                  </a:glow>
                </a:effectLst>
              </a:rPr>
              <a:t>في رؤيا 17</a:t>
            </a:r>
            <a:endParaRPr dirty="0">
              <a:solidFill>
                <a:srgbClr val="FFFFFF"/>
              </a:solidFill>
              <a:effectLst>
                <a:glow rad="228600">
                  <a:schemeClr val="tx1">
                    <a:alpha val="84384"/>
                  </a:schemeClr>
                </a:glow>
              </a:effectLst>
            </a:endParaRPr>
          </a:p>
        </p:txBody>
      </p:sp>
      <p:sp>
        <p:nvSpPr>
          <p:cNvPr id="2542" name="Text Box 37"/>
          <p:cNvSpPr txBox="1"/>
          <p:nvPr/>
        </p:nvSpPr>
        <p:spPr>
          <a:xfrm>
            <a:off x="8258706" y="51803"/>
            <a:ext cx="743729"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أ</a:t>
            </a:r>
            <a:endParaRPr dirty="0"/>
          </a:p>
        </p:txBody>
      </p:sp>
      <p:sp>
        <p:nvSpPr>
          <p:cNvPr id="2543" name="Rectangle 3"/>
          <p:cNvSpPr txBox="1"/>
          <p:nvPr/>
        </p:nvSpPr>
        <p:spPr>
          <a:xfrm>
            <a:off x="4461112" y="1346995"/>
            <a:ext cx="4602243"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700"/>
              </a:spcBef>
              <a:defRPr sz="3200" b="1">
                <a:solidFill>
                  <a:srgbClr val="FFFF00"/>
                </a:solidFill>
              </a:defRPr>
            </a:pPr>
            <a:r>
              <a:rPr lang="ar-JO" dirty="0">
                <a:effectLst>
                  <a:glow rad="228600">
                    <a:schemeClr val="tx1">
                      <a:alpha val="84384"/>
                    </a:schemeClr>
                  </a:glow>
                </a:effectLst>
              </a:rPr>
              <a:t>بابل، المدينة العظيمة</a:t>
            </a:r>
          </a:p>
          <a:p>
            <a:pPr algn="r" defTabSz="914400">
              <a:spcBef>
                <a:spcPts val="700"/>
              </a:spcBef>
              <a:defRPr sz="3200" b="1">
                <a:solidFill>
                  <a:srgbClr val="FFFF00"/>
                </a:solidFill>
              </a:defRPr>
            </a:pPr>
            <a:r>
              <a:rPr lang="ar-JO" sz="2800" dirty="0">
                <a:solidFill>
                  <a:schemeClr val="accent3">
                    <a:lumOff val="44000"/>
                  </a:schemeClr>
                </a:solidFill>
                <a:effectLst>
                  <a:glow rad="228600">
                    <a:schemeClr val="tx1">
                      <a:alpha val="84384"/>
                    </a:schemeClr>
                  </a:glow>
                </a:effectLst>
              </a:rPr>
              <a:t>(17: 5، 18)</a:t>
            </a:r>
            <a:endParaRPr sz="2800" dirty="0">
              <a:solidFill>
                <a:schemeClr val="accent3">
                  <a:lumOff val="44000"/>
                </a:schemeClr>
              </a:solidFill>
              <a:effectLst>
                <a:glow rad="228600">
                  <a:schemeClr val="tx1">
                    <a:alpha val="84384"/>
                  </a:schemeClr>
                </a:glow>
              </a:effectLst>
            </a:endParaRPr>
          </a:p>
        </p:txBody>
      </p:sp>
      <p:sp>
        <p:nvSpPr>
          <p:cNvPr id="2544" name="Rectangle 3"/>
          <p:cNvSpPr txBox="1"/>
          <p:nvPr/>
        </p:nvSpPr>
        <p:spPr>
          <a:xfrm>
            <a:off x="182784" y="5300662"/>
            <a:ext cx="1972829" cy="1536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spcBef>
                <a:spcPts val="700"/>
              </a:spcBef>
              <a:defRPr sz="3200" b="1">
                <a:solidFill>
                  <a:srgbClr val="FFFF00"/>
                </a:solidFill>
              </a:defRPr>
            </a:pPr>
            <a:r>
              <a:rPr lang="ar-JO" dirty="0">
                <a:effectLst>
                  <a:glow rad="228600">
                    <a:schemeClr val="tx1">
                      <a:alpha val="84384"/>
                    </a:schemeClr>
                  </a:glow>
                </a:effectLst>
              </a:rPr>
              <a:t>10 رؤوس</a:t>
            </a:r>
          </a:p>
          <a:p>
            <a:pPr defTabSz="914400">
              <a:spcBef>
                <a:spcPts val="700"/>
              </a:spcBef>
              <a:defRPr sz="3200" b="1">
                <a:solidFill>
                  <a:srgbClr val="FFFF00"/>
                </a:solidFill>
              </a:defRPr>
            </a:pPr>
            <a:r>
              <a:rPr lang="ar-JO" sz="2800" dirty="0">
                <a:solidFill>
                  <a:schemeClr val="accent3">
                    <a:lumOff val="44000"/>
                  </a:schemeClr>
                </a:solidFill>
                <a:effectLst>
                  <a:glow rad="228600">
                    <a:schemeClr val="tx1">
                      <a:alpha val="84384"/>
                    </a:schemeClr>
                  </a:glow>
                </a:effectLst>
              </a:rPr>
              <a:t>(17: 3ت، 7، 16)</a:t>
            </a:r>
            <a:endParaRPr sz="2800" dirty="0">
              <a:solidFill>
                <a:schemeClr val="accent3">
                  <a:lumOff val="44000"/>
                </a:schemeClr>
              </a:solidFill>
              <a:effectLst>
                <a:glow rad="228600">
                  <a:schemeClr val="tx1">
                    <a:alpha val="84384"/>
                  </a:schemeClr>
                </a:glow>
              </a:effectLst>
            </a:endParaRPr>
          </a:p>
        </p:txBody>
      </p:sp>
      <p:sp>
        <p:nvSpPr>
          <p:cNvPr id="2545" name="Rectangle 3"/>
          <p:cNvSpPr txBox="1"/>
          <p:nvPr/>
        </p:nvSpPr>
        <p:spPr>
          <a:xfrm>
            <a:off x="5193982" y="5306221"/>
            <a:ext cx="386937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700"/>
              </a:spcBef>
              <a:defRPr sz="3200" b="1">
                <a:solidFill>
                  <a:srgbClr val="FFFF00"/>
                </a:solidFill>
              </a:defRPr>
            </a:pPr>
            <a:r>
              <a:rPr lang="ar-JO" dirty="0">
                <a:effectLst>
                  <a:glow rad="228600">
                    <a:schemeClr val="tx1">
                      <a:alpha val="84384"/>
                    </a:schemeClr>
                  </a:glow>
                </a:effectLst>
              </a:rPr>
              <a:t>10 ملوك</a:t>
            </a:r>
            <a:br>
              <a:rPr dirty="0">
                <a:solidFill>
                  <a:schemeClr val="accent3">
                    <a:lumOff val="44000"/>
                  </a:schemeClr>
                </a:solidFill>
                <a:effectLst>
                  <a:glow rad="228600">
                    <a:schemeClr val="tx1">
                      <a:alpha val="84384"/>
                    </a:schemeClr>
                  </a:glow>
                </a:effectLst>
              </a:rPr>
            </a:br>
            <a:r>
              <a:rPr lang="ar-JO" dirty="0">
                <a:solidFill>
                  <a:schemeClr val="accent3">
                    <a:lumOff val="44000"/>
                  </a:schemeClr>
                </a:solidFill>
                <a:effectLst>
                  <a:glow rad="228600">
                    <a:schemeClr val="tx1">
                      <a:alpha val="84384"/>
                    </a:schemeClr>
                  </a:glow>
                </a:effectLst>
              </a:rPr>
              <a:t>(17: 12- 13)</a:t>
            </a:r>
            <a:endParaRPr dirty="0">
              <a:solidFill>
                <a:schemeClr val="accent3">
                  <a:lumOff val="44000"/>
                </a:schemeClr>
              </a:solidFill>
              <a:effectLst>
                <a:glow rad="228600">
                  <a:schemeClr val="tx1">
                    <a:alpha val="84384"/>
                  </a:schemeClr>
                </a:glow>
              </a:effectLst>
            </a:endParaRPr>
          </a:p>
        </p:txBody>
      </p:sp>
      <p:sp>
        <p:nvSpPr>
          <p:cNvPr id="2546" name="Rectangle 3"/>
          <p:cNvSpPr txBox="1"/>
          <p:nvPr/>
        </p:nvSpPr>
        <p:spPr>
          <a:xfrm>
            <a:off x="2307051" y="1484312"/>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r>
              <a:rPr>
                <a:effectLst>
                  <a:glow rad="228600">
                    <a:schemeClr val="tx1">
                      <a:alpha val="84384"/>
                    </a:schemeClr>
                  </a:glow>
                </a:effectLst>
              </a:rPr>
              <a:t>=</a:t>
            </a:r>
          </a:p>
        </p:txBody>
      </p:sp>
      <p:sp>
        <p:nvSpPr>
          <p:cNvPr id="2547" name="Rectangle 3"/>
          <p:cNvSpPr txBox="1"/>
          <p:nvPr/>
        </p:nvSpPr>
        <p:spPr>
          <a:xfrm>
            <a:off x="182784" y="2697163"/>
            <a:ext cx="3248661"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spcBef>
                <a:spcPts val="700"/>
              </a:spcBef>
              <a:defRPr sz="3200" b="1">
                <a:solidFill>
                  <a:srgbClr val="FFFF00"/>
                </a:solidFill>
              </a:defRPr>
            </a:pPr>
            <a:r>
              <a:rPr lang="ar-JO" dirty="0">
                <a:effectLst>
                  <a:glow rad="228600">
                    <a:schemeClr val="tx1">
                      <a:alpha val="84384"/>
                    </a:schemeClr>
                  </a:glow>
                </a:effectLst>
              </a:rPr>
              <a:t>الوحش</a:t>
            </a:r>
          </a:p>
          <a:p>
            <a:pPr defTabSz="914400">
              <a:spcBef>
                <a:spcPts val="700"/>
              </a:spcBef>
              <a:defRPr sz="3200" b="1">
                <a:solidFill>
                  <a:srgbClr val="FFFF00"/>
                </a:solidFill>
              </a:defRPr>
            </a:pPr>
            <a:r>
              <a:rPr lang="ar-JO" sz="2800" dirty="0">
                <a:solidFill>
                  <a:schemeClr val="accent3">
                    <a:lumOff val="44000"/>
                  </a:schemeClr>
                </a:solidFill>
                <a:effectLst>
                  <a:glow rad="228600">
                    <a:schemeClr val="tx1">
                      <a:alpha val="84384"/>
                    </a:schemeClr>
                  </a:glow>
                </a:effectLst>
              </a:rPr>
              <a:t>(17: 3أ)</a:t>
            </a:r>
            <a:endParaRPr sz="2800" dirty="0">
              <a:solidFill>
                <a:schemeClr val="accent3">
                  <a:lumOff val="44000"/>
                </a:schemeClr>
              </a:solidFill>
              <a:effectLst>
                <a:glow rad="228600">
                  <a:schemeClr val="tx1">
                    <a:alpha val="84384"/>
                  </a:schemeClr>
                </a:glow>
              </a:effectLst>
            </a:endParaRPr>
          </a:p>
        </p:txBody>
      </p:sp>
      <p:sp>
        <p:nvSpPr>
          <p:cNvPr id="2548" name="Rectangle 3"/>
          <p:cNvSpPr txBox="1"/>
          <p:nvPr/>
        </p:nvSpPr>
        <p:spPr>
          <a:xfrm>
            <a:off x="4194386" y="2750346"/>
            <a:ext cx="4868969"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700"/>
              </a:spcBef>
              <a:defRPr sz="3200" b="1">
                <a:solidFill>
                  <a:srgbClr val="FFFF00"/>
                </a:solidFill>
              </a:defRPr>
            </a:pPr>
            <a:r>
              <a:rPr lang="ar-JO" dirty="0">
                <a:effectLst>
                  <a:glow rad="228600">
                    <a:schemeClr val="tx1">
                      <a:alpha val="84384"/>
                    </a:schemeClr>
                  </a:glow>
                </a:effectLst>
              </a:rPr>
              <a:t>ضد المسيح، الملك الثامن</a:t>
            </a:r>
            <a:br>
              <a:rPr dirty="0">
                <a:solidFill>
                  <a:schemeClr val="accent3">
                    <a:lumOff val="44000"/>
                  </a:schemeClr>
                </a:solidFill>
                <a:effectLst>
                  <a:glow rad="228600">
                    <a:schemeClr val="tx1">
                      <a:alpha val="84384"/>
                    </a:schemeClr>
                  </a:glow>
                </a:effectLst>
              </a:rPr>
            </a:br>
            <a:r>
              <a:rPr lang="ar-JO" sz="2800" dirty="0">
                <a:solidFill>
                  <a:schemeClr val="accent3">
                    <a:lumOff val="44000"/>
                  </a:schemeClr>
                </a:solidFill>
                <a:effectLst>
                  <a:glow rad="228600">
                    <a:schemeClr val="tx1">
                      <a:alpha val="84384"/>
                    </a:schemeClr>
                  </a:glow>
                </a:effectLst>
              </a:rPr>
              <a:t>(13: 1؛ 17: 11)</a:t>
            </a:r>
            <a:endParaRPr sz="2800" dirty="0">
              <a:solidFill>
                <a:schemeClr val="accent3">
                  <a:lumOff val="44000"/>
                </a:schemeClr>
              </a:solidFill>
              <a:effectLst>
                <a:glow rad="228600">
                  <a:schemeClr val="tx1">
                    <a:alpha val="84384"/>
                  </a:schemeClr>
                </a:glow>
              </a:effectLst>
            </a:endParaRPr>
          </a:p>
        </p:txBody>
      </p:sp>
      <p:sp>
        <p:nvSpPr>
          <p:cNvPr id="2549" name="Rectangle 3"/>
          <p:cNvSpPr txBox="1"/>
          <p:nvPr/>
        </p:nvSpPr>
        <p:spPr>
          <a:xfrm>
            <a:off x="182784" y="4016375"/>
            <a:ext cx="3248661"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spcBef>
                <a:spcPts val="700"/>
              </a:spcBef>
              <a:defRPr sz="3200" b="1">
                <a:solidFill>
                  <a:srgbClr val="FFFF00"/>
                </a:solidFill>
              </a:defRPr>
            </a:pPr>
            <a:r>
              <a:rPr lang="ar-JO" dirty="0">
                <a:effectLst>
                  <a:glow rad="228600">
                    <a:schemeClr val="tx1">
                      <a:alpha val="84384"/>
                    </a:schemeClr>
                  </a:glow>
                </a:effectLst>
              </a:rPr>
              <a:t>7 رؤوس</a:t>
            </a:r>
          </a:p>
          <a:p>
            <a:pPr defTabSz="914400">
              <a:spcBef>
                <a:spcPts val="700"/>
              </a:spcBef>
              <a:defRPr sz="3200" b="1">
                <a:solidFill>
                  <a:srgbClr val="FFFF00"/>
                </a:solidFill>
              </a:defRPr>
            </a:pPr>
            <a:r>
              <a:rPr lang="ar-JO" sz="2800" dirty="0">
                <a:solidFill>
                  <a:schemeClr val="accent3">
                    <a:lumOff val="44000"/>
                  </a:schemeClr>
                </a:solidFill>
                <a:effectLst>
                  <a:glow rad="228600">
                    <a:schemeClr val="tx1">
                      <a:alpha val="84384"/>
                    </a:schemeClr>
                  </a:glow>
                </a:effectLst>
              </a:rPr>
              <a:t>(17: 7)</a:t>
            </a:r>
            <a:endParaRPr sz="2800" dirty="0">
              <a:solidFill>
                <a:schemeClr val="accent3">
                  <a:lumOff val="44000"/>
                </a:schemeClr>
              </a:solidFill>
              <a:effectLst>
                <a:glow rad="228600">
                  <a:schemeClr val="tx1">
                    <a:alpha val="84384"/>
                  </a:schemeClr>
                </a:glow>
              </a:effectLst>
            </a:endParaRPr>
          </a:p>
        </p:txBody>
      </p:sp>
      <p:sp>
        <p:nvSpPr>
          <p:cNvPr id="2550" name="Rectangle 3"/>
          <p:cNvSpPr txBox="1"/>
          <p:nvPr/>
        </p:nvSpPr>
        <p:spPr>
          <a:xfrm>
            <a:off x="5193982" y="4010821"/>
            <a:ext cx="386937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700"/>
              </a:spcBef>
              <a:defRPr sz="3200" b="1">
                <a:solidFill>
                  <a:srgbClr val="FFFF00"/>
                </a:solidFill>
              </a:defRPr>
            </a:pPr>
            <a:r>
              <a:rPr lang="ar-JO" dirty="0">
                <a:effectLst>
                  <a:glow rad="228600">
                    <a:schemeClr val="tx1">
                      <a:alpha val="84384"/>
                    </a:schemeClr>
                  </a:glow>
                </a:effectLst>
              </a:rPr>
              <a:t>7 جبال </a:t>
            </a:r>
            <a:r>
              <a:rPr lang="ar-JO" dirty="0">
                <a:solidFill>
                  <a:schemeClr val="tx2">
                    <a:lumMod val="20000"/>
                    <a:lumOff val="80000"/>
                  </a:schemeClr>
                </a:solidFill>
                <a:effectLst>
                  <a:glow rad="228600">
                    <a:schemeClr val="tx1">
                      <a:alpha val="84384"/>
                    </a:schemeClr>
                  </a:glow>
                </a:effectLst>
              </a:rPr>
              <a:t>(17: 9)</a:t>
            </a:r>
            <a:endParaRPr dirty="0">
              <a:solidFill>
                <a:schemeClr val="tx2">
                  <a:lumMod val="20000"/>
                  <a:lumOff val="80000"/>
                </a:schemeClr>
              </a:solidFill>
              <a:effectLst>
                <a:glow rad="228600">
                  <a:schemeClr val="tx1">
                    <a:alpha val="84384"/>
                  </a:schemeClr>
                </a:glow>
              </a:effectLst>
            </a:endParaRPr>
          </a:p>
        </p:txBody>
      </p:sp>
      <p:sp>
        <p:nvSpPr>
          <p:cNvPr id="2551" name="Rectangle 3"/>
          <p:cNvSpPr txBox="1"/>
          <p:nvPr/>
        </p:nvSpPr>
        <p:spPr>
          <a:xfrm>
            <a:off x="5193982" y="4514058"/>
            <a:ext cx="386937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700"/>
              </a:spcBef>
              <a:defRPr sz="3200" b="1">
                <a:solidFill>
                  <a:srgbClr val="FFFF00"/>
                </a:solidFill>
              </a:defRPr>
            </a:pPr>
            <a:r>
              <a:rPr lang="ar-JO" dirty="0">
                <a:effectLst>
                  <a:glow rad="228600">
                    <a:schemeClr val="tx1">
                      <a:alpha val="84384"/>
                    </a:schemeClr>
                  </a:glow>
                </a:effectLst>
              </a:rPr>
              <a:t>7 ملوك </a:t>
            </a:r>
            <a:r>
              <a:rPr lang="ar-JO" dirty="0">
                <a:solidFill>
                  <a:schemeClr val="tx2">
                    <a:lumMod val="20000"/>
                    <a:lumOff val="80000"/>
                  </a:schemeClr>
                </a:solidFill>
                <a:effectLst>
                  <a:glow rad="228600">
                    <a:schemeClr val="tx1">
                      <a:alpha val="84384"/>
                    </a:schemeClr>
                  </a:glow>
                </a:effectLst>
              </a:rPr>
              <a:t>(17: 10)</a:t>
            </a:r>
            <a:endParaRPr dirty="0">
              <a:solidFill>
                <a:schemeClr val="tx2">
                  <a:lumMod val="20000"/>
                  <a:lumOff val="80000"/>
                </a:schemeClr>
              </a:solidFill>
              <a:effectLst>
                <a:glow rad="228600">
                  <a:schemeClr val="tx1">
                    <a:alpha val="84384"/>
                  </a:schemeClr>
                </a:glow>
              </a:effectLst>
            </a:endParaRPr>
          </a:p>
        </p:txBody>
      </p:sp>
      <p:sp>
        <p:nvSpPr>
          <p:cNvPr id="2552" name="Rectangle 3"/>
          <p:cNvSpPr txBox="1"/>
          <p:nvPr/>
        </p:nvSpPr>
        <p:spPr>
          <a:xfrm>
            <a:off x="2307051" y="2852738"/>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r>
              <a:rPr>
                <a:effectLst>
                  <a:glow rad="228600">
                    <a:schemeClr val="tx1">
                      <a:alpha val="84384"/>
                    </a:schemeClr>
                  </a:glow>
                </a:effectLst>
              </a:rPr>
              <a:t>=</a:t>
            </a:r>
          </a:p>
        </p:txBody>
      </p:sp>
      <p:sp>
        <p:nvSpPr>
          <p:cNvPr id="2553" name="Rectangle 3"/>
          <p:cNvSpPr txBox="1"/>
          <p:nvPr/>
        </p:nvSpPr>
        <p:spPr>
          <a:xfrm>
            <a:off x="2307051" y="4221162"/>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r>
              <a:rPr>
                <a:effectLst>
                  <a:glow rad="228600">
                    <a:schemeClr val="tx1">
                      <a:alpha val="84384"/>
                    </a:schemeClr>
                  </a:glow>
                </a:effectLst>
              </a:rPr>
              <a:t>=</a:t>
            </a:r>
          </a:p>
        </p:txBody>
      </p:sp>
      <p:sp>
        <p:nvSpPr>
          <p:cNvPr id="2554" name="Rectangle 3"/>
          <p:cNvSpPr txBox="1"/>
          <p:nvPr/>
        </p:nvSpPr>
        <p:spPr>
          <a:xfrm>
            <a:off x="2307051" y="5589587"/>
            <a:ext cx="3419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700"/>
              </a:spcBef>
              <a:defRPr sz="3200" b="1">
                <a:solidFill>
                  <a:schemeClr val="accent3">
                    <a:lumOff val="44000"/>
                  </a:schemeClr>
                </a:solidFill>
              </a:defRPr>
            </a:lvl1pPr>
          </a:lstStyle>
          <a:p>
            <a:r>
              <a:rPr>
                <a:effectLst>
                  <a:glow rad="228600">
                    <a:schemeClr val="tx1">
                      <a:alpha val="84384"/>
                    </a:schemeClr>
                  </a:glow>
                </a:effectLst>
              </a:rPr>
              <a:t>=</a:t>
            </a:r>
          </a:p>
        </p:txBody>
      </p:sp>
      <p:sp>
        <p:nvSpPr>
          <p:cNvPr id="2555" name="Rectangle 3"/>
          <p:cNvSpPr txBox="1"/>
          <p:nvPr/>
        </p:nvSpPr>
        <p:spPr>
          <a:xfrm>
            <a:off x="182783" y="1341437"/>
            <a:ext cx="3177224"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spcBef>
                <a:spcPts val="700"/>
              </a:spcBef>
              <a:defRPr sz="3200" b="1">
                <a:solidFill>
                  <a:srgbClr val="FFFF00"/>
                </a:solidFill>
              </a:defRPr>
            </a:pPr>
            <a:r>
              <a:rPr lang="ar-JO" dirty="0">
                <a:effectLst>
                  <a:glow rad="228600">
                    <a:schemeClr val="tx1">
                      <a:alpha val="84384"/>
                    </a:schemeClr>
                  </a:glow>
                </a:effectLst>
              </a:rPr>
              <a:t>الزانية</a:t>
            </a:r>
          </a:p>
          <a:p>
            <a:pPr defTabSz="914400">
              <a:spcBef>
                <a:spcPts val="700"/>
              </a:spcBef>
              <a:defRPr sz="3200" b="1">
                <a:solidFill>
                  <a:srgbClr val="FFFF00"/>
                </a:solidFill>
              </a:defRPr>
            </a:pPr>
            <a:r>
              <a:rPr lang="ar-JO" sz="2800" dirty="0">
                <a:solidFill>
                  <a:schemeClr val="accent3">
                    <a:lumOff val="44000"/>
                  </a:schemeClr>
                </a:solidFill>
                <a:effectLst>
                  <a:glow rad="228600">
                    <a:schemeClr val="tx1">
                      <a:alpha val="84384"/>
                    </a:schemeClr>
                  </a:glow>
                </a:effectLst>
              </a:rPr>
              <a:t>(17: 1)</a:t>
            </a:r>
            <a:endParaRPr sz="2800" dirty="0">
              <a:solidFill>
                <a:schemeClr val="accent3">
                  <a:lumOff val="44000"/>
                </a:schemeClr>
              </a:solidFill>
              <a:effectLst>
                <a:glow rad="228600">
                  <a:schemeClr val="tx1">
                    <a:alpha val="84384"/>
                  </a:schemeClr>
                </a:glow>
              </a:effectLs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41"/>
                                        </p:tgtEl>
                                        <p:attrNameLst>
                                          <p:attrName>style.visibility</p:attrName>
                                        </p:attrNameLst>
                                      </p:cBhvr>
                                      <p:to>
                                        <p:strVal val="visible"/>
                                      </p:to>
                                    </p:set>
                                    <p:animEffect transition="in" filter="fade">
                                      <p:cBhvr>
                                        <p:cTn id="7" dur="500"/>
                                        <p:tgtEl>
                                          <p:spTgt spid="2541"/>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539"/>
                                        </p:tgtEl>
                                        <p:attrNameLst>
                                          <p:attrName>style.visibility</p:attrName>
                                        </p:attrNameLst>
                                      </p:cBhvr>
                                      <p:to>
                                        <p:strVal val="visible"/>
                                      </p:to>
                                    </p:set>
                                    <p:animEffect transition="in" filter="fade">
                                      <p:cBhvr>
                                        <p:cTn id="11" dur="500"/>
                                        <p:tgtEl>
                                          <p:spTgt spid="25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2555">
                                            <p:bg/>
                                          </p:spTgt>
                                        </p:tgtEl>
                                        <p:attrNameLst>
                                          <p:attrName>style.visibility</p:attrName>
                                        </p:attrNameLst>
                                      </p:cBhvr>
                                      <p:to>
                                        <p:strVal val="visible"/>
                                      </p:to>
                                    </p:set>
                                    <p:animEffect transition="in" filter="fade">
                                      <p:cBhvr>
                                        <p:cTn id="16" dur="500"/>
                                        <p:tgtEl>
                                          <p:spTgt spid="2555">
                                            <p:bg/>
                                          </p:spTgt>
                                        </p:tgtEl>
                                      </p:cBhvr>
                                    </p:animEffect>
                                  </p:childTnLst>
                                </p:cTn>
                              </p:par>
                              <p:par>
                                <p:cTn id="17" presetID="10" presetClass="entr" presetSubtype="0" fill="hold" grpId="0" nodeType="withEffect">
                                  <p:stCondLst>
                                    <p:cond delay="0"/>
                                  </p:stCondLst>
                                  <p:iterate>
                                    <p:tmAbs val="0"/>
                                  </p:iterate>
                                  <p:childTnLst>
                                    <p:set>
                                      <p:cBhvr>
                                        <p:cTn id="18" fill="hold"/>
                                        <p:tgtEl>
                                          <p:spTgt spid="2555">
                                            <p:txEl>
                                              <p:pRg st="0" end="0"/>
                                            </p:txEl>
                                          </p:spTgt>
                                        </p:tgtEl>
                                        <p:attrNameLst>
                                          <p:attrName>style.visibility</p:attrName>
                                        </p:attrNameLst>
                                      </p:cBhvr>
                                      <p:to>
                                        <p:strVal val="visible"/>
                                      </p:to>
                                    </p:set>
                                    <p:animEffect transition="in" filter="fade">
                                      <p:cBhvr>
                                        <p:cTn id="19" dur="500"/>
                                        <p:tgtEl>
                                          <p:spTgt spid="2555">
                                            <p:txEl>
                                              <p:pRg st="0" end="0"/>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iterate>
                                    <p:tmAbs val="0"/>
                                  </p:iterate>
                                  <p:childTnLst>
                                    <p:set>
                                      <p:cBhvr>
                                        <p:cTn id="22" fill="hold"/>
                                        <p:tgtEl>
                                          <p:spTgt spid="2555">
                                            <p:txEl>
                                              <p:pRg st="1" end="1"/>
                                            </p:txEl>
                                          </p:spTgt>
                                        </p:tgtEl>
                                        <p:attrNameLst>
                                          <p:attrName>style.visibility</p:attrName>
                                        </p:attrNameLst>
                                      </p:cBhvr>
                                      <p:to>
                                        <p:strVal val="visible"/>
                                      </p:to>
                                    </p:set>
                                    <p:animEffect transition="in" filter="fade">
                                      <p:cBhvr>
                                        <p:cTn id="23" dur="500"/>
                                        <p:tgtEl>
                                          <p:spTgt spid="2555">
                                            <p:txEl>
                                              <p:pRg st="1" end="1"/>
                                            </p:txEl>
                                          </p:spTgt>
                                        </p:tgtEl>
                                      </p:cBhvr>
                                    </p:animEffect>
                                  </p:childTnLst>
                                </p:cTn>
                              </p:par>
                            </p:childTnLst>
                          </p:cTn>
                        </p:par>
                        <p:par>
                          <p:cTn id="24" fill="hold">
                            <p:stCondLst>
                              <p:cond delay="1000"/>
                            </p:stCondLst>
                            <p:childTnLst>
                              <p:par>
                                <p:cTn id="25" presetID="10" presetClass="entr" fill="hold" grpId="0" nodeType="afterEffect">
                                  <p:stCondLst>
                                    <p:cond delay="0"/>
                                  </p:stCondLst>
                                  <p:iterate>
                                    <p:tmAbs val="0"/>
                                  </p:iterate>
                                  <p:childTnLst>
                                    <p:set>
                                      <p:cBhvr>
                                        <p:cTn id="26" fill="hold"/>
                                        <p:tgtEl>
                                          <p:spTgt spid="2546">
                                            <p:bg/>
                                          </p:spTgt>
                                        </p:tgtEl>
                                        <p:attrNameLst>
                                          <p:attrName>style.visibility</p:attrName>
                                        </p:attrNameLst>
                                      </p:cBhvr>
                                      <p:to>
                                        <p:strVal val="visible"/>
                                      </p:to>
                                    </p:set>
                                    <p:animEffect transition="in" filter="fade">
                                      <p:cBhvr>
                                        <p:cTn id="27" dur="500"/>
                                        <p:tgtEl>
                                          <p:spTgt spid="2546">
                                            <p:bg/>
                                          </p:spTgt>
                                        </p:tgtEl>
                                      </p:cBhvr>
                                    </p:animEffect>
                                  </p:childTnLst>
                                </p:cTn>
                              </p:par>
                              <p:par>
                                <p:cTn id="28" presetID="10" presetClass="entr" presetSubtype="0" fill="hold" grpId="0" nodeType="withEffect">
                                  <p:stCondLst>
                                    <p:cond delay="0"/>
                                  </p:stCondLst>
                                  <p:iterate>
                                    <p:tmAbs val="0"/>
                                  </p:iterate>
                                  <p:childTnLst>
                                    <p:set>
                                      <p:cBhvr>
                                        <p:cTn id="29" fill="hold"/>
                                        <p:tgtEl>
                                          <p:spTgt spid="2546">
                                            <p:txEl>
                                              <p:pRg st="0" end="0"/>
                                            </p:txEl>
                                          </p:spTgt>
                                        </p:tgtEl>
                                        <p:attrNameLst>
                                          <p:attrName>style.visibility</p:attrName>
                                        </p:attrNameLst>
                                      </p:cBhvr>
                                      <p:to>
                                        <p:strVal val="visible"/>
                                      </p:to>
                                    </p:set>
                                    <p:animEffect transition="in" filter="fade">
                                      <p:cBhvr>
                                        <p:cTn id="30" dur="500"/>
                                        <p:tgtEl>
                                          <p:spTgt spid="25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43">
                                            <p:bg/>
                                          </p:spTgt>
                                        </p:tgtEl>
                                        <p:attrNameLst>
                                          <p:attrName>style.visibility</p:attrName>
                                        </p:attrNameLst>
                                      </p:cBhvr>
                                      <p:to>
                                        <p:strVal val="visible"/>
                                      </p:to>
                                    </p:set>
                                    <p:animEffect transition="in" filter="fade">
                                      <p:cBhvr>
                                        <p:cTn id="35" dur="500"/>
                                        <p:tgtEl>
                                          <p:spTgt spid="2543">
                                            <p:bg/>
                                          </p:spTgt>
                                        </p:tgtEl>
                                      </p:cBhvr>
                                    </p:animEffect>
                                  </p:childTnLst>
                                </p:cTn>
                              </p:par>
                              <p:par>
                                <p:cTn id="36" presetID="10" presetClass="entr" presetSubtype="0" fill="hold" grpId="0" nodeType="withEffect">
                                  <p:stCondLst>
                                    <p:cond delay="0"/>
                                  </p:stCondLst>
                                  <p:iterate>
                                    <p:tmAbs val="0"/>
                                  </p:iterate>
                                  <p:childTnLst>
                                    <p:set>
                                      <p:cBhvr>
                                        <p:cTn id="37" fill="hold"/>
                                        <p:tgtEl>
                                          <p:spTgt spid="2543">
                                            <p:txEl>
                                              <p:pRg st="0" end="0"/>
                                            </p:txEl>
                                          </p:spTgt>
                                        </p:tgtEl>
                                        <p:attrNameLst>
                                          <p:attrName>style.visibility</p:attrName>
                                        </p:attrNameLst>
                                      </p:cBhvr>
                                      <p:to>
                                        <p:strVal val="visible"/>
                                      </p:to>
                                    </p:set>
                                    <p:animEffect transition="in" filter="fade">
                                      <p:cBhvr>
                                        <p:cTn id="38" dur="500"/>
                                        <p:tgtEl>
                                          <p:spTgt spid="2543">
                                            <p:txEl>
                                              <p:pRg st="0" end="0"/>
                                            </p:txEl>
                                          </p:spTgt>
                                        </p:tgtEl>
                                      </p:cBhvr>
                                    </p:animEffect>
                                  </p:childTnLst>
                                </p:cTn>
                              </p:par>
                            </p:childTnLst>
                          </p:cTn>
                        </p:par>
                        <p:par>
                          <p:cTn id="39" fill="hold">
                            <p:stCondLst>
                              <p:cond delay="500"/>
                            </p:stCondLst>
                            <p:childTnLst>
                              <p:par>
                                <p:cTn id="40" presetID="10" presetClass="entr" presetSubtype="0" fill="hold" grpId="0" nodeType="afterEffect">
                                  <p:stCondLst>
                                    <p:cond delay="0"/>
                                  </p:stCondLst>
                                  <p:iterate>
                                    <p:tmAbs val="0"/>
                                  </p:iterate>
                                  <p:childTnLst>
                                    <p:set>
                                      <p:cBhvr>
                                        <p:cTn id="41" fill="hold"/>
                                        <p:tgtEl>
                                          <p:spTgt spid="2543">
                                            <p:txEl>
                                              <p:pRg st="1" end="1"/>
                                            </p:txEl>
                                          </p:spTgt>
                                        </p:tgtEl>
                                        <p:attrNameLst>
                                          <p:attrName>style.visibility</p:attrName>
                                        </p:attrNameLst>
                                      </p:cBhvr>
                                      <p:to>
                                        <p:strVal val="visible"/>
                                      </p:to>
                                    </p:set>
                                    <p:animEffect transition="in" filter="fade">
                                      <p:cBhvr>
                                        <p:cTn id="42" dur="500"/>
                                        <p:tgtEl>
                                          <p:spTgt spid="254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2547">
                                            <p:bg/>
                                          </p:spTgt>
                                        </p:tgtEl>
                                        <p:attrNameLst>
                                          <p:attrName>style.visibility</p:attrName>
                                        </p:attrNameLst>
                                      </p:cBhvr>
                                      <p:to>
                                        <p:strVal val="visible"/>
                                      </p:to>
                                    </p:set>
                                    <p:animEffect transition="in" filter="fade">
                                      <p:cBhvr>
                                        <p:cTn id="47" dur="500"/>
                                        <p:tgtEl>
                                          <p:spTgt spid="2547">
                                            <p:bg/>
                                          </p:spTgt>
                                        </p:tgtEl>
                                      </p:cBhvr>
                                    </p:animEffect>
                                  </p:childTnLst>
                                </p:cTn>
                              </p:par>
                              <p:par>
                                <p:cTn id="48" presetID="10" presetClass="entr" presetSubtype="0" fill="hold" grpId="0" nodeType="withEffect">
                                  <p:stCondLst>
                                    <p:cond delay="0"/>
                                  </p:stCondLst>
                                  <p:iterate>
                                    <p:tmAbs val="0"/>
                                  </p:iterate>
                                  <p:childTnLst>
                                    <p:set>
                                      <p:cBhvr>
                                        <p:cTn id="49" fill="hold"/>
                                        <p:tgtEl>
                                          <p:spTgt spid="2547">
                                            <p:txEl>
                                              <p:pRg st="0" end="0"/>
                                            </p:txEl>
                                          </p:spTgt>
                                        </p:tgtEl>
                                        <p:attrNameLst>
                                          <p:attrName>style.visibility</p:attrName>
                                        </p:attrNameLst>
                                      </p:cBhvr>
                                      <p:to>
                                        <p:strVal val="visible"/>
                                      </p:to>
                                    </p:set>
                                    <p:animEffect transition="in" filter="fade">
                                      <p:cBhvr>
                                        <p:cTn id="50" dur="500"/>
                                        <p:tgtEl>
                                          <p:spTgt spid="2547">
                                            <p:txEl>
                                              <p:pRg st="0" end="0"/>
                                            </p:txEl>
                                          </p:spTgt>
                                        </p:tgtEl>
                                      </p:cBhvr>
                                    </p:animEffect>
                                  </p:childTnLst>
                                </p:cTn>
                              </p:par>
                            </p:childTnLst>
                          </p:cTn>
                        </p:par>
                        <p:par>
                          <p:cTn id="51" fill="hold">
                            <p:stCondLst>
                              <p:cond delay="500"/>
                            </p:stCondLst>
                            <p:childTnLst>
                              <p:par>
                                <p:cTn id="52" presetID="10" presetClass="entr" presetSubtype="0" fill="hold" grpId="0" nodeType="afterEffect">
                                  <p:stCondLst>
                                    <p:cond delay="0"/>
                                  </p:stCondLst>
                                  <p:iterate>
                                    <p:tmAbs val="0"/>
                                  </p:iterate>
                                  <p:childTnLst>
                                    <p:set>
                                      <p:cBhvr>
                                        <p:cTn id="53" fill="hold"/>
                                        <p:tgtEl>
                                          <p:spTgt spid="2547">
                                            <p:txEl>
                                              <p:pRg st="1" end="1"/>
                                            </p:txEl>
                                          </p:spTgt>
                                        </p:tgtEl>
                                        <p:attrNameLst>
                                          <p:attrName>style.visibility</p:attrName>
                                        </p:attrNameLst>
                                      </p:cBhvr>
                                      <p:to>
                                        <p:strVal val="visible"/>
                                      </p:to>
                                    </p:set>
                                    <p:animEffect transition="in" filter="fade">
                                      <p:cBhvr>
                                        <p:cTn id="54" dur="500"/>
                                        <p:tgtEl>
                                          <p:spTgt spid="2547">
                                            <p:txEl>
                                              <p:pRg st="1" end="1"/>
                                            </p:txEl>
                                          </p:spTgt>
                                        </p:tgtEl>
                                      </p:cBhvr>
                                    </p:animEffect>
                                  </p:childTnLst>
                                </p:cTn>
                              </p:par>
                            </p:childTnLst>
                          </p:cTn>
                        </p:par>
                        <p:par>
                          <p:cTn id="55" fill="hold">
                            <p:stCondLst>
                              <p:cond delay="1000"/>
                            </p:stCondLst>
                            <p:childTnLst>
                              <p:par>
                                <p:cTn id="56" presetID="10" presetClass="entr" fill="hold" grpId="0" nodeType="afterEffect">
                                  <p:stCondLst>
                                    <p:cond delay="0"/>
                                  </p:stCondLst>
                                  <p:iterate>
                                    <p:tmAbs val="0"/>
                                  </p:iterate>
                                  <p:childTnLst>
                                    <p:set>
                                      <p:cBhvr>
                                        <p:cTn id="57" fill="hold"/>
                                        <p:tgtEl>
                                          <p:spTgt spid="2552">
                                            <p:bg/>
                                          </p:spTgt>
                                        </p:tgtEl>
                                        <p:attrNameLst>
                                          <p:attrName>style.visibility</p:attrName>
                                        </p:attrNameLst>
                                      </p:cBhvr>
                                      <p:to>
                                        <p:strVal val="visible"/>
                                      </p:to>
                                    </p:set>
                                    <p:animEffect transition="in" filter="fade">
                                      <p:cBhvr>
                                        <p:cTn id="58" dur="500"/>
                                        <p:tgtEl>
                                          <p:spTgt spid="2552">
                                            <p:bg/>
                                          </p:spTgt>
                                        </p:tgtEl>
                                      </p:cBhvr>
                                    </p:animEffect>
                                  </p:childTnLst>
                                </p:cTn>
                              </p:par>
                              <p:par>
                                <p:cTn id="59" presetID="10" presetClass="entr" presetSubtype="0" fill="hold" grpId="0" nodeType="withEffect">
                                  <p:stCondLst>
                                    <p:cond delay="0"/>
                                  </p:stCondLst>
                                  <p:iterate>
                                    <p:tmAbs val="0"/>
                                  </p:iterate>
                                  <p:childTnLst>
                                    <p:set>
                                      <p:cBhvr>
                                        <p:cTn id="60" fill="hold"/>
                                        <p:tgtEl>
                                          <p:spTgt spid="2552">
                                            <p:txEl>
                                              <p:pRg st="0" end="0"/>
                                            </p:txEl>
                                          </p:spTgt>
                                        </p:tgtEl>
                                        <p:attrNameLst>
                                          <p:attrName>style.visibility</p:attrName>
                                        </p:attrNameLst>
                                      </p:cBhvr>
                                      <p:to>
                                        <p:strVal val="visible"/>
                                      </p:to>
                                    </p:set>
                                    <p:animEffect transition="in" filter="fade">
                                      <p:cBhvr>
                                        <p:cTn id="61" dur="500"/>
                                        <p:tgtEl>
                                          <p:spTgt spid="255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grpId="0" nodeType="clickEffect">
                                  <p:stCondLst>
                                    <p:cond delay="0"/>
                                  </p:stCondLst>
                                  <p:iterate>
                                    <p:tmAbs val="0"/>
                                  </p:iterate>
                                  <p:childTnLst>
                                    <p:set>
                                      <p:cBhvr>
                                        <p:cTn id="65" fill="hold"/>
                                        <p:tgtEl>
                                          <p:spTgt spid="2548">
                                            <p:bg/>
                                          </p:spTgt>
                                        </p:tgtEl>
                                        <p:attrNameLst>
                                          <p:attrName>style.visibility</p:attrName>
                                        </p:attrNameLst>
                                      </p:cBhvr>
                                      <p:to>
                                        <p:strVal val="visible"/>
                                      </p:to>
                                    </p:set>
                                    <p:animEffect transition="in" filter="fade">
                                      <p:cBhvr>
                                        <p:cTn id="66" dur="500"/>
                                        <p:tgtEl>
                                          <p:spTgt spid="2548">
                                            <p:bg/>
                                          </p:spTgt>
                                        </p:tgtEl>
                                      </p:cBhvr>
                                    </p:animEffect>
                                  </p:childTnLst>
                                </p:cTn>
                              </p:par>
                              <p:par>
                                <p:cTn id="67" presetID="10" presetClass="entr" presetSubtype="0" fill="hold" grpId="0" nodeType="withEffect">
                                  <p:stCondLst>
                                    <p:cond delay="0"/>
                                  </p:stCondLst>
                                  <p:iterate>
                                    <p:tmAbs val="0"/>
                                  </p:iterate>
                                  <p:childTnLst>
                                    <p:set>
                                      <p:cBhvr>
                                        <p:cTn id="68" fill="hold"/>
                                        <p:tgtEl>
                                          <p:spTgt spid="2548">
                                            <p:txEl>
                                              <p:pRg st="0" end="0"/>
                                            </p:txEl>
                                          </p:spTgt>
                                        </p:tgtEl>
                                        <p:attrNameLst>
                                          <p:attrName>style.visibility</p:attrName>
                                        </p:attrNameLst>
                                      </p:cBhvr>
                                      <p:to>
                                        <p:strVal val="visible"/>
                                      </p:to>
                                    </p:set>
                                    <p:animEffect transition="in" filter="fade">
                                      <p:cBhvr>
                                        <p:cTn id="69" dur="500"/>
                                        <p:tgtEl>
                                          <p:spTgt spid="254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fill="hold" grpId="0" nodeType="clickEffect">
                                  <p:stCondLst>
                                    <p:cond delay="0"/>
                                  </p:stCondLst>
                                  <p:iterate>
                                    <p:tmAbs val="0"/>
                                  </p:iterate>
                                  <p:childTnLst>
                                    <p:set>
                                      <p:cBhvr>
                                        <p:cTn id="73" fill="hold"/>
                                        <p:tgtEl>
                                          <p:spTgt spid="2549">
                                            <p:bg/>
                                          </p:spTgt>
                                        </p:tgtEl>
                                        <p:attrNameLst>
                                          <p:attrName>style.visibility</p:attrName>
                                        </p:attrNameLst>
                                      </p:cBhvr>
                                      <p:to>
                                        <p:strVal val="visible"/>
                                      </p:to>
                                    </p:set>
                                    <p:animEffect transition="in" filter="fade">
                                      <p:cBhvr>
                                        <p:cTn id="74" dur="500"/>
                                        <p:tgtEl>
                                          <p:spTgt spid="2549">
                                            <p:bg/>
                                          </p:spTgt>
                                        </p:tgtEl>
                                      </p:cBhvr>
                                    </p:animEffect>
                                  </p:childTnLst>
                                </p:cTn>
                              </p:par>
                              <p:par>
                                <p:cTn id="75" presetID="10" presetClass="entr" presetSubtype="0" fill="hold" grpId="0" nodeType="withEffect">
                                  <p:stCondLst>
                                    <p:cond delay="0"/>
                                  </p:stCondLst>
                                  <p:iterate>
                                    <p:tmAbs val="0"/>
                                  </p:iterate>
                                  <p:childTnLst>
                                    <p:set>
                                      <p:cBhvr>
                                        <p:cTn id="76" fill="hold"/>
                                        <p:tgtEl>
                                          <p:spTgt spid="2549">
                                            <p:txEl>
                                              <p:pRg st="0" end="0"/>
                                            </p:txEl>
                                          </p:spTgt>
                                        </p:tgtEl>
                                        <p:attrNameLst>
                                          <p:attrName>style.visibility</p:attrName>
                                        </p:attrNameLst>
                                      </p:cBhvr>
                                      <p:to>
                                        <p:strVal val="visible"/>
                                      </p:to>
                                    </p:set>
                                    <p:animEffect transition="in" filter="fade">
                                      <p:cBhvr>
                                        <p:cTn id="77" dur="500"/>
                                        <p:tgtEl>
                                          <p:spTgt spid="2549">
                                            <p:txEl>
                                              <p:pRg st="0" end="0"/>
                                            </p:txEl>
                                          </p:spTgt>
                                        </p:tgtEl>
                                      </p:cBhvr>
                                    </p:animEffect>
                                  </p:childTnLst>
                                </p:cTn>
                              </p:par>
                            </p:childTnLst>
                          </p:cTn>
                        </p:par>
                        <p:par>
                          <p:cTn id="78" fill="hold">
                            <p:stCondLst>
                              <p:cond delay="500"/>
                            </p:stCondLst>
                            <p:childTnLst>
                              <p:par>
                                <p:cTn id="79" presetID="10" presetClass="entr" presetSubtype="0" fill="hold" grpId="0" nodeType="afterEffect">
                                  <p:stCondLst>
                                    <p:cond delay="0"/>
                                  </p:stCondLst>
                                  <p:iterate>
                                    <p:tmAbs val="0"/>
                                  </p:iterate>
                                  <p:childTnLst>
                                    <p:set>
                                      <p:cBhvr>
                                        <p:cTn id="80" fill="hold"/>
                                        <p:tgtEl>
                                          <p:spTgt spid="2549">
                                            <p:txEl>
                                              <p:pRg st="1" end="1"/>
                                            </p:txEl>
                                          </p:spTgt>
                                        </p:tgtEl>
                                        <p:attrNameLst>
                                          <p:attrName>style.visibility</p:attrName>
                                        </p:attrNameLst>
                                      </p:cBhvr>
                                      <p:to>
                                        <p:strVal val="visible"/>
                                      </p:to>
                                    </p:set>
                                    <p:animEffect transition="in" filter="fade">
                                      <p:cBhvr>
                                        <p:cTn id="81" dur="500"/>
                                        <p:tgtEl>
                                          <p:spTgt spid="2549">
                                            <p:txEl>
                                              <p:pRg st="1" end="1"/>
                                            </p:txEl>
                                          </p:spTgt>
                                        </p:tgtEl>
                                      </p:cBhvr>
                                    </p:animEffect>
                                  </p:childTnLst>
                                </p:cTn>
                              </p:par>
                            </p:childTnLst>
                          </p:cTn>
                        </p:par>
                        <p:par>
                          <p:cTn id="82" fill="hold">
                            <p:stCondLst>
                              <p:cond delay="1000"/>
                            </p:stCondLst>
                            <p:childTnLst>
                              <p:par>
                                <p:cTn id="83" presetID="10" presetClass="entr" fill="hold" grpId="0" nodeType="afterEffect">
                                  <p:stCondLst>
                                    <p:cond delay="0"/>
                                  </p:stCondLst>
                                  <p:iterate>
                                    <p:tmAbs val="0"/>
                                  </p:iterate>
                                  <p:childTnLst>
                                    <p:set>
                                      <p:cBhvr>
                                        <p:cTn id="84" fill="hold"/>
                                        <p:tgtEl>
                                          <p:spTgt spid="2553">
                                            <p:bg/>
                                          </p:spTgt>
                                        </p:tgtEl>
                                        <p:attrNameLst>
                                          <p:attrName>style.visibility</p:attrName>
                                        </p:attrNameLst>
                                      </p:cBhvr>
                                      <p:to>
                                        <p:strVal val="visible"/>
                                      </p:to>
                                    </p:set>
                                    <p:animEffect transition="in" filter="fade">
                                      <p:cBhvr>
                                        <p:cTn id="85" dur="500"/>
                                        <p:tgtEl>
                                          <p:spTgt spid="2553">
                                            <p:bg/>
                                          </p:spTgt>
                                        </p:tgtEl>
                                      </p:cBhvr>
                                    </p:animEffect>
                                  </p:childTnLst>
                                </p:cTn>
                              </p:par>
                              <p:par>
                                <p:cTn id="86" presetID="10" presetClass="entr" presetSubtype="0" fill="hold" grpId="0" nodeType="withEffect">
                                  <p:stCondLst>
                                    <p:cond delay="0"/>
                                  </p:stCondLst>
                                  <p:iterate>
                                    <p:tmAbs val="0"/>
                                  </p:iterate>
                                  <p:childTnLst>
                                    <p:set>
                                      <p:cBhvr>
                                        <p:cTn id="87" fill="hold"/>
                                        <p:tgtEl>
                                          <p:spTgt spid="2553">
                                            <p:txEl>
                                              <p:pRg st="0" end="0"/>
                                            </p:txEl>
                                          </p:spTgt>
                                        </p:tgtEl>
                                        <p:attrNameLst>
                                          <p:attrName>style.visibility</p:attrName>
                                        </p:attrNameLst>
                                      </p:cBhvr>
                                      <p:to>
                                        <p:strVal val="visible"/>
                                      </p:to>
                                    </p:set>
                                    <p:animEffect transition="in" filter="fade">
                                      <p:cBhvr>
                                        <p:cTn id="88" dur="500"/>
                                        <p:tgtEl>
                                          <p:spTgt spid="255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fill="hold" grpId="0" nodeType="clickEffect">
                                  <p:stCondLst>
                                    <p:cond delay="0"/>
                                  </p:stCondLst>
                                  <p:iterate>
                                    <p:tmAbs val="0"/>
                                  </p:iterate>
                                  <p:childTnLst>
                                    <p:set>
                                      <p:cBhvr>
                                        <p:cTn id="92" fill="hold"/>
                                        <p:tgtEl>
                                          <p:spTgt spid="2550">
                                            <p:bg/>
                                          </p:spTgt>
                                        </p:tgtEl>
                                        <p:attrNameLst>
                                          <p:attrName>style.visibility</p:attrName>
                                        </p:attrNameLst>
                                      </p:cBhvr>
                                      <p:to>
                                        <p:strVal val="visible"/>
                                      </p:to>
                                    </p:set>
                                    <p:animEffect transition="in" filter="fade">
                                      <p:cBhvr>
                                        <p:cTn id="93" dur="500"/>
                                        <p:tgtEl>
                                          <p:spTgt spid="2550">
                                            <p:bg/>
                                          </p:spTgt>
                                        </p:tgtEl>
                                      </p:cBhvr>
                                    </p:animEffect>
                                  </p:childTnLst>
                                </p:cTn>
                              </p:par>
                              <p:par>
                                <p:cTn id="94" presetID="10" presetClass="entr" presetSubtype="0" fill="hold" grpId="0" nodeType="withEffect">
                                  <p:stCondLst>
                                    <p:cond delay="0"/>
                                  </p:stCondLst>
                                  <p:iterate>
                                    <p:tmAbs val="0"/>
                                  </p:iterate>
                                  <p:childTnLst>
                                    <p:set>
                                      <p:cBhvr>
                                        <p:cTn id="95" fill="hold"/>
                                        <p:tgtEl>
                                          <p:spTgt spid="2550">
                                            <p:txEl>
                                              <p:pRg st="0" end="0"/>
                                            </p:txEl>
                                          </p:spTgt>
                                        </p:tgtEl>
                                        <p:attrNameLst>
                                          <p:attrName>style.visibility</p:attrName>
                                        </p:attrNameLst>
                                      </p:cBhvr>
                                      <p:to>
                                        <p:strVal val="visible"/>
                                      </p:to>
                                    </p:set>
                                    <p:animEffect transition="in" filter="fade">
                                      <p:cBhvr>
                                        <p:cTn id="96" dur="500"/>
                                        <p:tgtEl>
                                          <p:spTgt spid="2550">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fill="hold" grpId="0" nodeType="clickEffect">
                                  <p:stCondLst>
                                    <p:cond delay="0"/>
                                  </p:stCondLst>
                                  <p:iterate>
                                    <p:tmAbs val="0"/>
                                  </p:iterate>
                                  <p:childTnLst>
                                    <p:set>
                                      <p:cBhvr>
                                        <p:cTn id="100" fill="hold"/>
                                        <p:tgtEl>
                                          <p:spTgt spid="2551">
                                            <p:bg/>
                                          </p:spTgt>
                                        </p:tgtEl>
                                        <p:attrNameLst>
                                          <p:attrName>style.visibility</p:attrName>
                                        </p:attrNameLst>
                                      </p:cBhvr>
                                      <p:to>
                                        <p:strVal val="visible"/>
                                      </p:to>
                                    </p:set>
                                    <p:animEffect transition="in" filter="fade">
                                      <p:cBhvr>
                                        <p:cTn id="101" dur="500"/>
                                        <p:tgtEl>
                                          <p:spTgt spid="2551">
                                            <p:bg/>
                                          </p:spTgt>
                                        </p:tgtEl>
                                      </p:cBhvr>
                                    </p:animEffect>
                                  </p:childTnLst>
                                </p:cTn>
                              </p:par>
                              <p:par>
                                <p:cTn id="102" presetID="10" presetClass="entr" presetSubtype="0" fill="hold" grpId="0" nodeType="withEffect">
                                  <p:stCondLst>
                                    <p:cond delay="0"/>
                                  </p:stCondLst>
                                  <p:iterate>
                                    <p:tmAbs val="0"/>
                                  </p:iterate>
                                  <p:childTnLst>
                                    <p:set>
                                      <p:cBhvr>
                                        <p:cTn id="103" fill="hold"/>
                                        <p:tgtEl>
                                          <p:spTgt spid="2551">
                                            <p:txEl>
                                              <p:pRg st="0" end="0"/>
                                            </p:txEl>
                                          </p:spTgt>
                                        </p:tgtEl>
                                        <p:attrNameLst>
                                          <p:attrName>style.visibility</p:attrName>
                                        </p:attrNameLst>
                                      </p:cBhvr>
                                      <p:to>
                                        <p:strVal val="visible"/>
                                      </p:to>
                                    </p:set>
                                    <p:animEffect transition="in" filter="fade">
                                      <p:cBhvr>
                                        <p:cTn id="104" dur="500"/>
                                        <p:tgtEl>
                                          <p:spTgt spid="2551">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fill="hold" grpId="0" nodeType="clickEffect">
                                  <p:stCondLst>
                                    <p:cond delay="0"/>
                                  </p:stCondLst>
                                  <p:iterate>
                                    <p:tmAbs val="0"/>
                                  </p:iterate>
                                  <p:childTnLst>
                                    <p:set>
                                      <p:cBhvr>
                                        <p:cTn id="108" fill="hold"/>
                                        <p:tgtEl>
                                          <p:spTgt spid="2544">
                                            <p:bg/>
                                          </p:spTgt>
                                        </p:tgtEl>
                                        <p:attrNameLst>
                                          <p:attrName>style.visibility</p:attrName>
                                        </p:attrNameLst>
                                      </p:cBhvr>
                                      <p:to>
                                        <p:strVal val="visible"/>
                                      </p:to>
                                    </p:set>
                                    <p:animEffect transition="in" filter="fade">
                                      <p:cBhvr>
                                        <p:cTn id="109" dur="500"/>
                                        <p:tgtEl>
                                          <p:spTgt spid="2544">
                                            <p:bg/>
                                          </p:spTgt>
                                        </p:tgtEl>
                                      </p:cBhvr>
                                    </p:animEffect>
                                  </p:childTnLst>
                                </p:cTn>
                              </p:par>
                              <p:par>
                                <p:cTn id="110" presetID="10" presetClass="entr" presetSubtype="0" fill="hold" grpId="0" nodeType="withEffect">
                                  <p:stCondLst>
                                    <p:cond delay="0"/>
                                  </p:stCondLst>
                                  <p:iterate>
                                    <p:tmAbs val="0"/>
                                  </p:iterate>
                                  <p:childTnLst>
                                    <p:set>
                                      <p:cBhvr>
                                        <p:cTn id="111" fill="hold"/>
                                        <p:tgtEl>
                                          <p:spTgt spid="2544">
                                            <p:txEl>
                                              <p:pRg st="0" end="0"/>
                                            </p:txEl>
                                          </p:spTgt>
                                        </p:tgtEl>
                                        <p:attrNameLst>
                                          <p:attrName>style.visibility</p:attrName>
                                        </p:attrNameLst>
                                      </p:cBhvr>
                                      <p:to>
                                        <p:strVal val="visible"/>
                                      </p:to>
                                    </p:set>
                                    <p:animEffect transition="in" filter="fade">
                                      <p:cBhvr>
                                        <p:cTn id="112" dur="500"/>
                                        <p:tgtEl>
                                          <p:spTgt spid="2544">
                                            <p:txEl>
                                              <p:pRg st="0" end="0"/>
                                            </p:txEl>
                                          </p:spTgt>
                                        </p:tgtEl>
                                      </p:cBhvr>
                                    </p:animEffect>
                                  </p:childTnLst>
                                </p:cTn>
                              </p:par>
                            </p:childTnLst>
                          </p:cTn>
                        </p:par>
                        <p:par>
                          <p:cTn id="113" fill="hold">
                            <p:stCondLst>
                              <p:cond delay="500"/>
                            </p:stCondLst>
                            <p:childTnLst>
                              <p:par>
                                <p:cTn id="114" presetID="10" presetClass="entr" presetSubtype="0" fill="hold" grpId="0" nodeType="afterEffect">
                                  <p:stCondLst>
                                    <p:cond delay="0"/>
                                  </p:stCondLst>
                                  <p:iterate>
                                    <p:tmAbs val="0"/>
                                  </p:iterate>
                                  <p:childTnLst>
                                    <p:set>
                                      <p:cBhvr>
                                        <p:cTn id="115" fill="hold"/>
                                        <p:tgtEl>
                                          <p:spTgt spid="2544">
                                            <p:txEl>
                                              <p:pRg st="1" end="1"/>
                                            </p:txEl>
                                          </p:spTgt>
                                        </p:tgtEl>
                                        <p:attrNameLst>
                                          <p:attrName>style.visibility</p:attrName>
                                        </p:attrNameLst>
                                      </p:cBhvr>
                                      <p:to>
                                        <p:strVal val="visible"/>
                                      </p:to>
                                    </p:set>
                                    <p:animEffect transition="in" filter="fade">
                                      <p:cBhvr>
                                        <p:cTn id="116" dur="500"/>
                                        <p:tgtEl>
                                          <p:spTgt spid="2544">
                                            <p:txEl>
                                              <p:pRg st="1" end="1"/>
                                            </p:txEl>
                                          </p:spTgt>
                                        </p:tgtEl>
                                      </p:cBhvr>
                                    </p:animEffect>
                                  </p:childTnLst>
                                </p:cTn>
                              </p:par>
                            </p:childTnLst>
                          </p:cTn>
                        </p:par>
                        <p:par>
                          <p:cTn id="117" fill="hold">
                            <p:stCondLst>
                              <p:cond delay="1000"/>
                            </p:stCondLst>
                            <p:childTnLst>
                              <p:par>
                                <p:cTn id="118" presetID="10" presetClass="entr" fill="hold" grpId="0" nodeType="afterEffect">
                                  <p:stCondLst>
                                    <p:cond delay="0"/>
                                  </p:stCondLst>
                                  <p:iterate>
                                    <p:tmAbs val="0"/>
                                  </p:iterate>
                                  <p:childTnLst>
                                    <p:set>
                                      <p:cBhvr>
                                        <p:cTn id="119" fill="hold"/>
                                        <p:tgtEl>
                                          <p:spTgt spid="2554">
                                            <p:bg/>
                                          </p:spTgt>
                                        </p:tgtEl>
                                        <p:attrNameLst>
                                          <p:attrName>style.visibility</p:attrName>
                                        </p:attrNameLst>
                                      </p:cBhvr>
                                      <p:to>
                                        <p:strVal val="visible"/>
                                      </p:to>
                                    </p:set>
                                    <p:animEffect transition="in" filter="fade">
                                      <p:cBhvr>
                                        <p:cTn id="120" dur="500"/>
                                        <p:tgtEl>
                                          <p:spTgt spid="2554">
                                            <p:bg/>
                                          </p:spTgt>
                                        </p:tgtEl>
                                      </p:cBhvr>
                                    </p:animEffect>
                                  </p:childTnLst>
                                </p:cTn>
                              </p:par>
                              <p:par>
                                <p:cTn id="121" presetID="10" presetClass="entr" presetSubtype="0" fill="hold" grpId="0" nodeType="withEffect">
                                  <p:stCondLst>
                                    <p:cond delay="0"/>
                                  </p:stCondLst>
                                  <p:iterate>
                                    <p:tmAbs val="0"/>
                                  </p:iterate>
                                  <p:childTnLst>
                                    <p:set>
                                      <p:cBhvr>
                                        <p:cTn id="122" fill="hold"/>
                                        <p:tgtEl>
                                          <p:spTgt spid="2554">
                                            <p:txEl>
                                              <p:pRg st="0" end="0"/>
                                            </p:txEl>
                                          </p:spTgt>
                                        </p:tgtEl>
                                        <p:attrNameLst>
                                          <p:attrName>style.visibility</p:attrName>
                                        </p:attrNameLst>
                                      </p:cBhvr>
                                      <p:to>
                                        <p:strVal val="visible"/>
                                      </p:to>
                                    </p:set>
                                    <p:animEffect transition="in" filter="fade">
                                      <p:cBhvr>
                                        <p:cTn id="123" dur="500"/>
                                        <p:tgtEl>
                                          <p:spTgt spid="2554">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fill="hold" grpId="0" nodeType="clickEffect">
                                  <p:stCondLst>
                                    <p:cond delay="0"/>
                                  </p:stCondLst>
                                  <p:iterate>
                                    <p:tmAbs val="0"/>
                                  </p:iterate>
                                  <p:childTnLst>
                                    <p:set>
                                      <p:cBhvr>
                                        <p:cTn id="127" fill="hold"/>
                                        <p:tgtEl>
                                          <p:spTgt spid="2545">
                                            <p:bg/>
                                          </p:spTgt>
                                        </p:tgtEl>
                                        <p:attrNameLst>
                                          <p:attrName>style.visibility</p:attrName>
                                        </p:attrNameLst>
                                      </p:cBhvr>
                                      <p:to>
                                        <p:strVal val="visible"/>
                                      </p:to>
                                    </p:set>
                                    <p:animEffect transition="in" filter="fade">
                                      <p:cBhvr>
                                        <p:cTn id="128" dur="500"/>
                                        <p:tgtEl>
                                          <p:spTgt spid="2545">
                                            <p:bg/>
                                          </p:spTgt>
                                        </p:tgtEl>
                                      </p:cBhvr>
                                    </p:animEffect>
                                  </p:childTnLst>
                                </p:cTn>
                              </p:par>
                              <p:par>
                                <p:cTn id="129" presetID="10" presetClass="entr" presetSubtype="0" fill="hold" grpId="0" nodeType="withEffect">
                                  <p:stCondLst>
                                    <p:cond delay="0"/>
                                  </p:stCondLst>
                                  <p:iterate>
                                    <p:tmAbs val="0"/>
                                  </p:iterate>
                                  <p:childTnLst>
                                    <p:set>
                                      <p:cBhvr>
                                        <p:cTn id="130" fill="hold"/>
                                        <p:tgtEl>
                                          <p:spTgt spid="2545">
                                            <p:txEl>
                                              <p:pRg st="0" end="0"/>
                                            </p:txEl>
                                          </p:spTgt>
                                        </p:tgtEl>
                                        <p:attrNameLst>
                                          <p:attrName>style.visibility</p:attrName>
                                        </p:attrNameLst>
                                      </p:cBhvr>
                                      <p:to>
                                        <p:strVal val="visible"/>
                                      </p:to>
                                    </p:set>
                                    <p:animEffect transition="in" filter="fade">
                                      <p:cBhvr>
                                        <p:cTn id="131" dur="500"/>
                                        <p:tgtEl>
                                          <p:spTgt spid="2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 grpId="0" animBg="1" advAuto="0"/>
      <p:bldP spid="2541" grpId="0" animBg="1" advAuto="0"/>
      <p:bldP spid="2543" grpId="0" build="p" bldLvl="5" animBg="1" advAuto="0"/>
      <p:bldP spid="2544" grpId="0" build="p" bldLvl="5" animBg="1" advAuto="0"/>
      <p:bldP spid="2545" grpId="0" build="p" bldLvl="5" animBg="1" advAuto="0"/>
      <p:bldP spid="2546" grpId="0" build="p" bldLvl="5" animBg="1" advAuto="0"/>
      <p:bldP spid="2547" grpId="0" build="p" bldLvl="5" animBg="1" advAuto="0"/>
      <p:bldP spid="2548" grpId="0" build="p" bldLvl="5" animBg="1" advAuto="0"/>
      <p:bldP spid="2549" grpId="0" build="p" bldLvl="5" animBg="1" advAuto="0"/>
      <p:bldP spid="2550" grpId="0" build="p" bldLvl="5" animBg="1" advAuto="0"/>
      <p:bldP spid="2551" grpId="0" build="p" bldLvl="5" animBg="1" advAuto="0"/>
      <p:bldP spid="2552" grpId="0" build="p" bldLvl="5" animBg="1" advAuto="0"/>
      <p:bldP spid="2553" grpId="0" build="p" bldLvl="5" animBg="1" advAuto="0"/>
      <p:bldP spid="2554" grpId="0" build="p" bldLvl="5" animBg="1" advAuto="0"/>
      <p:bldP spid="2555"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7" name="Picture 4" descr="Picture 4"/>
          <p:cNvPicPr>
            <a:picLocks noChangeAspect="1"/>
          </p:cNvPicPr>
          <p:nvPr/>
        </p:nvPicPr>
        <p:blipFill>
          <a:blip r:embed="rId2"/>
          <a:stretch>
            <a:fillRect/>
          </a:stretch>
        </p:blipFill>
        <p:spPr>
          <a:xfrm>
            <a:off x="12700" y="25400"/>
            <a:ext cx="9144000" cy="6821489"/>
          </a:xfrm>
          <a:prstGeom prst="rect">
            <a:avLst/>
          </a:prstGeom>
          <a:ln w="12700">
            <a:miter lim="400000"/>
          </a:ln>
        </p:spPr>
      </p:pic>
      <p:sp>
        <p:nvSpPr>
          <p:cNvPr id="2558" name="Rectangle 2"/>
          <p:cNvSpPr txBox="1">
            <a:spLocks noGrp="1"/>
          </p:cNvSpPr>
          <p:nvPr>
            <p:ph type="title"/>
          </p:nvPr>
        </p:nvSpPr>
        <p:spPr>
          <a:xfrm>
            <a:off x="152399" y="244474"/>
            <a:ext cx="4196578" cy="1368428"/>
          </a:xfrm>
          <a:prstGeom prst="rect">
            <a:avLst/>
          </a:prstGeom>
          <a:effectLst>
            <a:outerShdw blurRad="63500" dist="35921" dir="2700000" rotWithShape="0">
              <a:srgbClr val="000000">
                <a:alpha val="74997"/>
              </a:srgbClr>
            </a:outerShdw>
          </a:effectLst>
        </p:spPr>
        <p:txBody>
          <a:bodyPr/>
          <a:lstStyle>
            <a:lvl1pPr rtl="1">
              <a:defRPr sz="6600" b="1">
                <a:solidFill>
                  <a:schemeClr val="accent3">
                    <a:lumOff val="44000"/>
                  </a:schemeClr>
                </a:solidFill>
              </a:defRPr>
            </a:lvl1pPr>
          </a:lstStyle>
          <a:p>
            <a:r>
              <a:t>رؤيا ١٣-١٩</a:t>
            </a:r>
          </a:p>
        </p:txBody>
      </p:sp>
      <p:sp>
        <p:nvSpPr>
          <p:cNvPr id="2559" name="Rectangle 2"/>
          <p:cNvSpPr txBox="1"/>
          <p:nvPr/>
        </p:nvSpPr>
        <p:spPr>
          <a:xfrm>
            <a:off x="198120" y="4853213"/>
            <a:ext cx="2454755" cy="1217822"/>
          </a:xfrm>
          <a:prstGeom prst="rect">
            <a:avLst/>
          </a:prstGeom>
          <a:ln w="12700">
            <a:miter lim="400000"/>
          </a:ln>
          <a:effectLst>
            <a:outerShdw blurRad="63500" dist="35921" dir="2700000" rotWithShape="0">
              <a:srgbClr val="000000">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rtl="1">
              <a:defRPr sz="4000" b="1">
                <a:solidFill>
                  <a:schemeClr val="accent3">
                    <a:lumOff val="44000"/>
                  </a:schemeClr>
                </a:solidFill>
              </a:defRPr>
            </a:lvl1pPr>
          </a:lstStyle>
          <a:p>
            <a:r>
              <a:t>= التنين الشيطان</a:t>
            </a:r>
          </a:p>
        </p:txBody>
      </p:sp>
      <p:sp>
        <p:nvSpPr>
          <p:cNvPr id="2560" name="Rectangle 2"/>
          <p:cNvSpPr txBox="1"/>
          <p:nvPr/>
        </p:nvSpPr>
        <p:spPr>
          <a:xfrm>
            <a:off x="1950720" y="4853213"/>
            <a:ext cx="4593931" cy="1217822"/>
          </a:xfrm>
          <a:prstGeom prst="rect">
            <a:avLst/>
          </a:prstGeom>
          <a:ln w="12700">
            <a:miter lim="400000"/>
          </a:ln>
          <a:effectLst>
            <a:outerShdw blurRad="63500" dist="35921" dir="2700000" rotWithShape="0">
              <a:srgbClr val="000000">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rtl="1">
              <a:defRPr sz="4000" b="1">
                <a:solidFill>
                  <a:schemeClr val="accent3">
                    <a:lumOff val="44000"/>
                  </a:schemeClr>
                </a:solidFill>
              </a:defRPr>
            </a:pPr>
            <a:r>
              <a:t>= وحش البحر</a:t>
            </a:r>
          </a:p>
          <a:p>
            <a:pPr algn="ctr" defTabSz="914400" rtl="1">
              <a:defRPr sz="4000" b="1">
                <a:solidFill>
                  <a:schemeClr val="accent3">
                    <a:lumOff val="44000"/>
                  </a:schemeClr>
                </a:solidFill>
              </a:defRPr>
            </a:pPr>
            <a:r>
              <a:t>ضد المسيح</a:t>
            </a:r>
          </a:p>
        </p:txBody>
      </p:sp>
      <p:sp>
        <p:nvSpPr>
          <p:cNvPr id="2561" name="Rectangle 2"/>
          <p:cNvSpPr txBox="1"/>
          <p:nvPr/>
        </p:nvSpPr>
        <p:spPr>
          <a:xfrm>
            <a:off x="5502140" y="4853213"/>
            <a:ext cx="3583441" cy="1217822"/>
          </a:xfrm>
          <a:prstGeom prst="rect">
            <a:avLst/>
          </a:prstGeom>
          <a:ln w="12700">
            <a:miter lim="400000"/>
          </a:ln>
          <a:effectLst>
            <a:outerShdw blurRad="63500" dist="35921" dir="2700000" rotWithShape="0">
              <a:srgbClr val="000000">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442912" indent="-400050" algn="r" defTabSz="914400" rtl="1">
              <a:defRPr sz="4000" b="1">
                <a:solidFill>
                  <a:schemeClr val="accent3">
                    <a:lumOff val="44000"/>
                  </a:schemeClr>
                </a:solidFill>
              </a:defRPr>
            </a:lvl1pPr>
          </a:lstStyle>
          <a:p>
            <a:r>
              <a:t> = وحش الأرضالنبي الكذاب</a:t>
            </a:r>
          </a:p>
        </p:txBody>
      </p:sp>
      <p:sp>
        <p:nvSpPr>
          <p:cNvPr id="2562" name="Rectangle 2"/>
          <p:cNvSpPr txBox="1"/>
          <p:nvPr/>
        </p:nvSpPr>
        <p:spPr>
          <a:xfrm>
            <a:off x="26669" y="6136399"/>
            <a:ext cx="282321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2563" name="Text Box 19"/>
          <p:cNvSpPr txBox="1"/>
          <p:nvPr/>
        </p:nvSpPr>
        <p:spPr>
          <a:xfrm>
            <a:off x="8039434" y="-589593"/>
            <a:ext cx="1104567"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387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9" grpId="0" animBg="1" advAuto="0"/>
      <p:bldP spid="2560" grpId="0" animBg="1" advAuto="0"/>
      <p:bldP spid="2561"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FF0000"/>
            </a:gs>
          </a:gsLst>
          <a:path path="circle">
            <a:fillToRect l="50000" t="50000" r="50000" b="50000"/>
          </a:path>
        </a:gradFill>
        <a:effectLst/>
      </p:bgPr>
    </p:bg>
    <p:spTree>
      <p:nvGrpSpPr>
        <p:cNvPr id="1" name=""/>
        <p:cNvGrpSpPr/>
        <p:nvPr/>
      </p:nvGrpSpPr>
      <p:grpSpPr>
        <a:xfrm>
          <a:off x="0" y="0"/>
          <a:ext cx="0" cy="0"/>
          <a:chOff x="0" y="0"/>
          <a:chExt cx="0" cy="0"/>
        </a:xfrm>
      </p:grpSpPr>
      <p:sp>
        <p:nvSpPr>
          <p:cNvPr id="2565" name="Rectangle 4"/>
          <p:cNvSpPr txBox="1">
            <a:spLocks noGrp="1"/>
          </p:cNvSpPr>
          <p:nvPr>
            <p:ph type="title"/>
          </p:nvPr>
        </p:nvSpPr>
        <p:spPr>
          <a:xfrm>
            <a:off x="-36514" y="458062"/>
            <a:ext cx="9180515" cy="707887"/>
          </a:xfrm>
          <a:prstGeom prst="rect">
            <a:avLst/>
          </a:prstGeom>
          <a:solidFill>
            <a:srgbClr val="222268"/>
          </a:solidFill>
          <a:ln w="28575">
            <a:solidFill>
              <a:srgbClr val="FFFF00"/>
            </a:solidFill>
            <a:round/>
          </a:ln>
        </p:spPr>
        <p:txBody>
          <a:bodyPr/>
          <a:lstStyle/>
          <a:p>
            <a:pPr>
              <a:defRPr sz="4000" b="1" i="1">
                <a:solidFill>
                  <a:srgbClr val="FFFF00"/>
                </a:solidFill>
                <a:effectLst>
                  <a:outerShdw blurRad="38100" dist="38100" dir="2700000" rotWithShape="0">
                    <a:srgbClr val="000000"/>
                  </a:outerShdw>
                </a:effectLst>
              </a:defRPr>
            </a:pPr>
            <a:r>
              <a:rPr lang="ar-JO" b="1" dirty="0">
                <a:solidFill>
                  <a:srgbClr val="FFFF00"/>
                </a:solidFill>
                <a:latin typeface="Arial" panose="020B0604020202020204" pitchFamily="34" charset="0"/>
                <a:cs typeface="Arial" panose="020B0604020202020204" pitchFamily="34" charset="0"/>
              </a:rPr>
              <a:t>من</a:t>
            </a:r>
            <a:r>
              <a:rPr lang="ar-JO" b="0" dirty="0">
                <a:solidFill>
                  <a:schemeClr val="accent3">
                    <a:lumOff val="44000"/>
                  </a:schemeClr>
                </a:solidFill>
                <a:latin typeface="Arial" panose="020B0604020202020204" pitchFamily="34" charset="0"/>
                <a:cs typeface="Arial" panose="020B0604020202020204" pitchFamily="34" charset="0"/>
              </a:rPr>
              <a:t> هم الملوك السبعة (رؤيا 17: 9- 10)؟</a:t>
            </a:r>
            <a:endParaRPr b="0" dirty="0">
              <a:solidFill>
                <a:schemeClr val="accent3">
                  <a:lumOff val="44000"/>
                </a:schemeClr>
              </a:solidFill>
              <a:latin typeface="Arial" panose="020B0604020202020204" pitchFamily="34" charset="0"/>
              <a:cs typeface="Arial" panose="020B0604020202020204" pitchFamily="34" charset="0"/>
            </a:endParaRPr>
          </a:p>
        </p:txBody>
      </p:sp>
      <p:sp>
        <p:nvSpPr>
          <p:cNvPr id="2566" name="Line 6"/>
          <p:cNvSpPr/>
          <p:nvPr/>
        </p:nvSpPr>
        <p:spPr>
          <a:xfrm flipV="1">
            <a:off x="-1" y="4147094"/>
            <a:ext cx="9144002" cy="45363"/>
          </a:xfrm>
          <a:prstGeom prst="line">
            <a:avLst/>
          </a:prstGeom>
          <a:ln w="76200">
            <a:solidFill>
              <a:schemeClr val="accent3">
                <a:lumOff val="44000"/>
              </a:schemeClr>
            </a:solidFill>
          </a:ln>
          <a:effectLst>
            <a:outerShdw blurRad="63500" dist="38099" dir="2700000" rotWithShape="0">
              <a:srgbClr val="000000">
                <a:alpha val="74998"/>
              </a:srgbClr>
            </a:outerShdw>
          </a:effectLst>
        </p:spPr>
        <p:txBody>
          <a:bodyPr lIns="46799" tIns="46799" rIns="46799" bIns="46799"/>
          <a:lstStyle/>
          <a:p>
            <a:endParaRPr/>
          </a:p>
        </p:txBody>
      </p:sp>
      <p:sp>
        <p:nvSpPr>
          <p:cNvPr id="2567" name="Text Box 22"/>
          <p:cNvSpPr txBox="1"/>
          <p:nvPr/>
        </p:nvSpPr>
        <p:spPr>
          <a:xfrm>
            <a:off x="6903681" y="-3854"/>
            <a:ext cx="2169041" cy="4392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defTabSz="914400">
              <a:defRPr sz="2400" b="1">
                <a:solidFill>
                  <a:schemeClr val="accent3">
                    <a:lumOff val="44000"/>
                  </a:schemeClr>
                </a:solidFill>
              </a:defRPr>
            </a:lvl1pPr>
          </a:lstStyle>
          <a:p>
            <a:r>
              <a:t>320، 39-41</a:t>
            </a:r>
          </a:p>
        </p:txBody>
      </p:sp>
      <p:grpSp>
        <p:nvGrpSpPr>
          <p:cNvPr id="2572" name="Group 19"/>
          <p:cNvGrpSpPr/>
          <p:nvPr/>
        </p:nvGrpSpPr>
        <p:grpSpPr>
          <a:xfrm>
            <a:off x="37381" y="2948071"/>
            <a:ext cx="1779121" cy="1335036"/>
            <a:chOff x="0" y="0"/>
            <a:chExt cx="1779119" cy="1335034"/>
          </a:xfrm>
        </p:grpSpPr>
        <p:grpSp>
          <p:nvGrpSpPr>
            <p:cNvPr id="2570" name="Group 10"/>
            <p:cNvGrpSpPr/>
            <p:nvPr/>
          </p:nvGrpSpPr>
          <p:grpSpPr>
            <a:xfrm>
              <a:off x="407811" y="0"/>
              <a:ext cx="961558" cy="1143313"/>
              <a:chOff x="0" y="0"/>
              <a:chExt cx="961557" cy="1143311"/>
            </a:xfrm>
          </p:grpSpPr>
          <p:sp>
            <p:nvSpPr>
              <p:cNvPr id="2568" name="Line 8"/>
              <p:cNvSpPr/>
              <p:nvPr/>
            </p:nvSpPr>
            <p:spPr>
              <a:xfrm flipH="1">
                <a:off x="480143" y="0"/>
                <a:ext cx="1" cy="1143313"/>
              </a:xfrm>
              <a:prstGeom prst="line">
                <a:avLst/>
              </a:prstGeom>
              <a:noFill/>
              <a:ln w="57150" cap="flat">
                <a:solidFill>
                  <a:srgbClr val="99CCFF"/>
                </a:solidFill>
                <a:prstDash val="solid"/>
                <a:round/>
              </a:ln>
              <a:effectLst>
                <a:outerShdw blurRad="63500" dist="38099" dir="2700000" rotWithShape="0">
                  <a:srgbClr val="000000">
                    <a:alpha val="74998"/>
                  </a:srgbClr>
                </a:outerShdw>
              </a:effectLst>
            </p:spPr>
            <p:txBody>
              <a:bodyPr wrap="square" lIns="46799" tIns="46799" rIns="46799" bIns="46799" numCol="1" anchor="t">
                <a:noAutofit/>
              </a:bodyPr>
              <a:lstStyle/>
              <a:p>
                <a:endParaRPr/>
              </a:p>
            </p:txBody>
          </p:sp>
          <p:sp>
            <p:nvSpPr>
              <p:cNvPr id="2569" name="Line 9"/>
              <p:cNvSpPr/>
              <p:nvPr/>
            </p:nvSpPr>
            <p:spPr>
              <a:xfrm flipH="1" flipV="1">
                <a:off x="0" y="381738"/>
                <a:ext cx="961558" cy="1"/>
              </a:xfrm>
              <a:prstGeom prst="line">
                <a:avLst/>
              </a:prstGeom>
              <a:noFill/>
              <a:ln w="57150" cap="flat">
                <a:solidFill>
                  <a:srgbClr val="99CCFF"/>
                </a:solidFill>
                <a:prstDash val="solid"/>
                <a:round/>
              </a:ln>
              <a:effectLst>
                <a:outerShdw blurRad="63500" dist="38099" dir="2700000" rotWithShape="0">
                  <a:srgbClr val="000000">
                    <a:alpha val="74998"/>
                  </a:srgbClr>
                </a:outerShdw>
              </a:effectLst>
            </p:spPr>
            <p:txBody>
              <a:bodyPr wrap="square" lIns="46799" tIns="46799" rIns="46799" bIns="46799" numCol="1" anchor="t">
                <a:noAutofit/>
              </a:bodyPr>
              <a:lstStyle/>
              <a:p>
                <a:endParaRPr/>
              </a:p>
            </p:txBody>
          </p:sp>
        </p:grpSp>
        <p:sp>
          <p:nvSpPr>
            <p:cNvPr id="2571" name="Text Box 18"/>
            <p:cNvSpPr/>
            <p:nvPr/>
          </p:nvSpPr>
          <p:spPr>
            <a:xfrm>
              <a:off x="0" y="1335034"/>
              <a:ext cx="17791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algn="ctr" defTabSz="914400" rtl="1">
                <a:spcBef>
                  <a:spcPts val="1400"/>
                </a:spcBef>
                <a:defRPr sz="2400" b="1">
                  <a:solidFill>
                    <a:schemeClr val="accent3">
                      <a:lumOff val="44000"/>
                    </a:schemeClr>
                  </a:solidFill>
                </a:defRPr>
              </a:pPr>
              <a:r>
                <a:rPr b="0"/>
                <a:t>صلب المسيح </a:t>
              </a:r>
              <a:r>
                <a:t>33 </a:t>
              </a:r>
              <a:r>
                <a:rPr b="0"/>
                <a:t>م</a:t>
              </a:r>
            </a:p>
          </p:txBody>
        </p:sp>
      </p:grpSp>
      <p:grpSp>
        <p:nvGrpSpPr>
          <p:cNvPr id="2575" name="Chevron 2"/>
          <p:cNvGrpSpPr/>
          <p:nvPr/>
        </p:nvGrpSpPr>
        <p:grpSpPr>
          <a:xfrm>
            <a:off x="-283495" y="5243972"/>
            <a:ext cx="1865521" cy="648513"/>
            <a:chOff x="0" y="0"/>
            <a:chExt cx="1865519" cy="648512"/>
          </a:xfrm>
        </p:grpSpPr>
        <p:sp>
          <p:nvSpPr>
            <p:cNvPr id="2573" name="Chevron"/>
            <p:cNvSpPr/>
            <p:nvPr/>
          </p:nvSpPr>
          <p:spPr>
            <a:xfrm>
              <a:off x="0" y="0"/>
              <a:ext cx="1865520" cy="648513"/>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algn="ctr" defTabSz="914400">
                <a:defRPr sz="2400" b="1"/>
              </a:pPr>
              <a:endParaRPr/>
            </a:p>
          </p:txBody>
        </p:sp>
        <p:sp>
          <p:nvSpPr>
            <p:cNvPr id="2574" name="طيباريوس…"/>
            <p:cNvSpPr txBox="1"/>
            <p:nvPr/>
          </p:nvSpPr>
          <p:spPr>
            <a:xfrm>
              <a:off x="372218" y="4762"/>
              <a:ext cx="1121083" cy="619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algn="ctr" defTabSz="914400" rtl="1">
                <a:defRPr b="1"/>
              </a:pPr>
              <a:r>
                <a:t>طيباريوس</a:t>
              </a:r>
            </a:p>
            <a:p>
              <a:pPr algn="ctr" defTabSz="914400">
                <a:defRPr b="1"/>
              </a:pPr>
              <a:r>
                <a:t>14-37</a:t>
              </a:r>
            </a:p>
          </p:txBody>
        </p:sp>
      </p:grpSp>
      <p:grpSp>
        <p:nvGrpSpPr>
          <p:cNvPr id="2578" name="Chevron 11"/>
          <p:cNvGrpSpPr/>
          <p:nvPr/>
        </p:nvGrpSpPr>
        <p:grpSpPr>
          <a:xfrm>
            <a:off x="1043243" y="5243972"/>
            <a:ext cx="1746307" cy="648001"/>
            <a:chOff x="0" y="0"/>
            <a:chExt cx="1746306" cy="647999"/>
          </a:xfrm>
        </p:grpSpPr>
        <p:sp>
          <p:nvSpPr>
            <p:cNvPr id="2576" name="Chevron"/>
            <p:cNvSpPr/>
            <p:nvPr/>
          </p:nvSpPr>
          <p:spPr>
            <a:xfrm>
              <a:off x="0" y="0"/>
              <a:ext cx="1746307" cy="648000"/>
            </a:xfrm>
            <a:prstGeom prst="chevron">
              <a:avLst>
                <a:gd name="adj" fmla="val 50000"/>
              </a:avLst>
            </a:prstGeom>
            <a:solidFill>
              <a:srgbClr val="000000"/>
            </a:solidFill>
            <a:ln w="9525" cap="flat">
              <a:solidFill>
                <a:schemeClr val="accent3">
                  <a:lumOff val="44000"/>
                </a:schemeClr>
              </a:solidFill>
              <a:prstDash val="solid"/>
              <a:round/>
              <a:tailEnd type="stealth" w="med" len="med"/>
            </a:ln>
            <a:effectLst/>
          </p:spPr>
          <p:txBody>
            <a:bodyPr wrap="square" lIns="46799" tIns="46799" rIns="46799" bIns="46799" numCol="1" anchor="t">
              <a:noAutofit/>
            </a:bodyPr>
            <a:lstStyle/>
            <a:p>
              <a:pPr algn="ctr" defTabSz="914400">
                <a:defRPr sz="2400" b="1">
                  <a:solidFill>
                    <a:schemeClr val="accent3">
                      <a:lumOff val="44000"/>
                    </a:schemeClr>
                  </a:solidFill>
                </a:defRPr>
              </a:pPr>
              <a:endParaRPr/>
            </a:p>
          </p:txBody>
        </p:sp>
        <p:sp>
          <p:nvSpPr>
            <p:cNvPr id="2577" name="كاليجولا 37-41"/>
            <p:cNvSpPr txBox="1"/>
            <p:nvPr/>
          </p:nvSpPr>
          <p:spPr>
            <a:xfrm>
              <a:off x="371962" y="4762"/>
              <a:ext cx="1002383" cy="619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solidFill>
                    <a:schemeClr val="accent3">
                      <a:lumOff val="44000"/>
                    </a:schemeClr>
                  </a:solidFill>
                </a:defRPr>
              </a:lvl1pPr>
            </a:lstStyle>
            <a:p>
              <a:r>
                <a:t>كاليجولا 37-41</a:t>
              </a:r>
            </a:p>
          </p:txBody>
        </p:sp>
      </p:grpSp>
      <p:grpSp>
        <p:nvGrpSpPr>
          <p:cNvPr id="2581" name="Chevron 12"/>
          <p:cNvGrpSpPr/>
          <p:nvPr/>
        </p:nvGrpSpPr>
        <p:grpSpPr>
          <a:xfrm>
            <a:off x="2290603" y="5243972"/>
            <a:ext cx="1829585" cy="648001"/>
            <a:chOff x="0" y="0"/>
            <a:chExt cx="1829583" cy="647999"/>
          </a:xfrm>
        </p:grpSpPr>
        <p:sp>
          <p:nvSpPr>
            <p:cNvPr id="2579" name="Chevron"/>
            <p:cNvSpPr/>
            <p:nvPr/>
          </p:nvSpPr>
          <p:spPr>
            <a:xfrm>
              <a:off x="0" y="0"/>
              <a:ext cx="1829584" cy="648000"/>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algn="ctr" defTabSz="914400">
                <a:defRPr sz="2400" b="1"/>
              </a:pPr>
              <a:endParaRPr/>
            </a:p>
          </p:txBody>
        </p:sp>
        <p:sp>
          <p:nvSpPr>
            <p:cNvPr id="2580" name="كلوديوس 41-54"/>
            <p:cNvSpPr txBox="1"/>
            <p:nvPr/>
          </p:nvSpPr>
          <p:spPr>
            <a:xfrm>
              <a:off x="371962" y="4762"/>
              <a:ext cx="1085659" cy="619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lvl1pPr>
            </a:lstStyle>
            <a:p>
              <a:r>
                <a:t>كلوديوس 41-54</a:t>
              </a:r>
            </a:p>
          </p:txBody>
        </p:sp>
      </p:grpSp>
      <p:grpSp>
        <p:nvGrpSpPr>
          <p:cNvPr id="2584" name="Chevron 13"/>
          <p:cNvGrpSpPr/>
          <p:nvPr/>
        </p:nvGrpSpPr>
        <p:grpSpPr>
          <a:xfrm>
            <a:off x="3664972" y="5255312"/>
            <a:ext cx="1415187" cy="653272"/>
            <a:chOff x="0" y="0"/>
            <a:chExt cx="1415186" cy="653271"/>
          </a:xfrm>
        </p:grpSpPr>
        <p:sp>
          <p:nvSpPr>
            <p:cNvPr id="2582" name="Chevron"/>
            <p:cNvSpPr/>
            <p:nvPr/>
          </p:nvSpPr>
          <p:spPr>
            <a:xfrm>
              <a:off x="0" y="0"/>
              <a:ext cx="1415186" cy="648000"/>
            </a:xfrm>
            <a:prstGeom prst="chevron">
              <a:avLst>
                <a:gd name="adj" fmla="val 50000"/>
              </a:avLst>
            </a:prstGeom>
            <a:solidFill>
              <a:srgbClr val="000000"/>
            </a:solidFill>
            <a:ln w="9525" cap="flat">
              <a:solidFill>
                <a:schemeClr val="accent3">
                  <a:lumOff val="44000"/>
                </a:schemeClr>
              </a:solidFill>
              <a:prstDash val="solid"/>
              <a:round/>
              <a:tailEnd type="stealth" w="med" len="med"/>
            </a:ln>
            <a:effectLst/>
          </p:spPr>
          <p:txBody>
            <a:bodyPr wrap="square" lIns="46799" tIns="46799" rIns="46799" bIns="46799" numCol="1" anchor="t">
              <a:noAutofit/>
            </a:bodyPr>
            <a:lstStyle/>
            <a:p>
              <a:pPr algn="ctr" defTabSz="914400">
                <a:defRPr sz="2400" b="1">
                  <a:solidFill>
                    <a:schemeClr val="accent3">
                      <a:lumOff val="44000"/>
                    </a:schemeClr>
                  </a:solidFill>
                </a:defRPr>
              </a:pPr>
              <a:endParaRPr/>
            </a:p>
          </p:txBody>
        </p:sp>
        <p:sp>
          <p:nvSpPr>
            <p:cNvPr id="2583" name="نيرو 54-68"/>
            <p:cNvSpPr txBox="1"/>
            <p:nvPr/>
          </p:nvSpPr>
          <p:spPr>
            <a:xfrm>
              <a:off x="303900" y="4762"/>
              <a:ext cx="859893" cy="6485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solidFill>
                    <a:schemeClr val="accent3">
                      <a:lumOff val="44000"/>
                    </a:schemeClr>
                  </a:solidFill>
                </a:defRPr>
              </a:lvl1pPr>
            </a:lstStyle>
            <a:p>
              <a:r>
                <a:rPr dirty="0" err="1"/>
                <a:t>نيرو</a:t>
              </a:r>
              <a:r>
                <a:rPr dirty="0"/>
                <a:t> 54-68</a:t>
              </a:r>
            </a:p>
          </p:txBody>
        </p:sp>
      </p:grpSp>
      <p:grpSp>
        <p:nvGrpSpPr>
          <p:cNvPr id="2587" name="Chevron 14"/>
          <p:cNvGrpSpPr/>
          <p:nvPr/>
        </p:nvGrpSpPr>
        <p:grpSpPr>
          <a:xfrm>
            <a:off x="4637916" y="5243972"/>
            <a:ext cx="2244765" cy="648513"/>
            <a:chOff x="0" y="0"/>
            <a:chExt cx="2244763" cy="648512"/>
          </a:xfrm>
        </p:grpSpPr>
        <p:sp>
          <p:nvSpPr>
            <p:cNvPr id="2585" name="Chevron"/>
            <p:cNvSpPr/>
            <p:nvPr/>
          </p:nvSpPr>
          <p:spPr>
            <a:xfrm>
              <a:off x="0" y="0"/>
              <a:ext cx="2244764" cy="648513"/>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algn="ctr" defTabSz="914400">
                <a:defRPr sz="2400" b="1"/>
              </a:pPr>
              <a:endParaRPr/>
            </a:p>
          </p:txBody>
        </p:sp>
        <p:sp>
          <p:nvSpPr>
            <p:cNvPr id="2586" name="فيسباسيان…"/>
            <p:cNvSpPr txBox="1"/>
            <p:nvPr/>
          </p:nvSpPr>
          <p:spPr>
            <a:xfrm>
              <a:off x="372218" y="4762"/>
              <a:ext cx="1500328" cy="619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algn="ctr" defTabSz="914400" rtl="1">
                <a:defRPr b="1"/>
              </a:pPr>
              <a:r>
                <a:t>فيسباسيان</a:t>
              </a:r>
            </a:p>
            <a:p>
              <a:pPr algn="ctr" defTabSz="914400">
                <a:defRPr b="1"/>
              </a:pPr>
              <a:r>
                <a:t> 69-79</a:t>
              </a:r>
            </a:p>
          </p:txBody>
        </p:sp>
      </p:grpSp>
      <p:grpSp>
        <p:nvGrpSpPr>
          <p:cNvPr id="2590" name="Chevron 16"/>
          <p:cNvGrpSpPr/>
          <p:nvPr/>
        </p:nvGrpSpPr>
        <p:grpSpPr>
          <a:xfrm>
            <a:off x="7336745" y="5243972"/>
            <a:ext cx="1818048" cy="648001"/>
            <a:chOff x="0" y="0"/>
            <a:chExt cx="1818046" cy="647999"/>
          </a:xfrm>
        </p:grpSpPr>
        <p:sp>
          <p:nvSpPr>
            <p:cNvPr id="2588" name="Chevron"/>
            <p:cNvSpPr/>
            <p:nvPr/>
          </p:nvSpPr>
          <p:spPr>
            <a:xfrm>
              <a:off x="0" y="0"/>
              <a:ext cx="1818047" cy="648000"/>
            </a:xfrm>
            <a:prstGeom prst="chevron">
              <a:avLst>
                <a:gd name="adj" fmla="val 50000"/>
              </a:avLst>
            </a:prstGeom>
            <a:solidFill>
              <a:srgbClr val="000000"/>
            </a:solidFill>
            <a:ln w="9525" cap="flat">
              <a:solidFill>
                <a:schemeClr val="accent3">
                  <a:lumOff val="44000"/>
                </a:schemeClr>
              </a:solidFill>
              <a:prstDash val="solid"/>
              <a:round/>
              <a:tailEnd type="stealth" w="med" len="med"/>
            </a:ln>
            <a:effectLst/>
          </p:spPr>
          <p:txBody>
            <a:bodyPr wrap="square" lIns="46799" tIns="46799" rIns="46799" bIns="46799" numCol="1" anchor="t">
              <a:noAutofit/>
            </a:bodyPr>
            <a:lstStyle/>
            <a:p>
              <a:pPr algn="ctr" defTabSz="914400">
                <a:defRPr sz="2400" b="1">
                  <a:solidFill>
                    <a:schemeClr val="accent3">
                      <a:lumOff val="44000"/>
                    </a:schemeClr>
                  </a:solidFill>
                </a:defRPr>
              </a:pPr>
              <a:endParaRPr/>
            </a:p>
          </p:txBody>
        </p:sp>
        <p:sp>
          <p:nvSpPr>
            <p:cNvPr id="2589" name="دوميتيان 81-96"/>
            <p:cNvSpPr txBox="1"/>
            <p:nvPr/>
          </p:nvSpPr>
          <p:spPr>
            <a:xfrm>
              <a:off x="371962" y="4762"/>
              <a:ext cx="1074123" cy="619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solidFill>
                    <a:schemeClr val="accent3">
                      <a:lumOff val="44000"/>
                    </a:schemeClr>
                  </a:solidFill>
                </a:defRPr>
              </a:lvl1pPr>
            </a:lstStyle>
            <a:p>
              <a:r>
                <a:t>دوميتيان 81-96</a:t>
              </a:r>
            </a:p>
          </p:txBody>
        </p:sp>
      </p:grpSp>
      <p:grpSp>
        <p:nvGrpSpPr>
          <p:cNvPr id="2593" name="Group 22"/>
          <p:cNvGrpSpPr/>
          <p:nvPr/>
        </p:nvGrpSpPr>
        <p:grpSpPr>
          <a:xfrm>
            <a:off x="7243872" y="2961500"/>
            <a:ext cx="1890948" cy="1360220"/>
            <a:chOff x="0" y="0"/>
            <a:chExt cx="1890946" cy="1360219"/>
          </a:xfrm>
        </p:grpSpPr>
        <p:sp>
          <p:nvSpPr>
            <p:cNvPr id="2591" name="Text Box 18"/>
            <p:cNvSpPr/>
            <p:nvPr/>
          </p:nvSpPr>
          <p:spPr>
            <a:xfrm>
              <a:off x="0" y="1254140"/>
              <a:ext cx="18909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algn="ctr" defTabSz="914400" rtl="1">
                <a:spcBef>
                  <a:spcPts val="1400"/>
                </a:spcBef>
                <a:defRPr sz="2400" b="1">
                  <a:solidFill>
                    <a:schemeClr val="accent3">
                      <a:lumOff val="44000"/>
                    </a:schemeClr>
                  </a:solidFill>
                </a:defRPr>
              </a:pPr>
              <a:r>
                <a:rPr b="0"/>
                <a:t>كتابة الرؤيا</a:t>
              </a:r>
            </a:p>
            <a:p>
              <a:pPr algn="ctr" defTabSz="914400" rtl="1">
                <a:spcBef>
                  <a:spcPts val="1400"/>
                </a:spcBef>
                <a:defRPr sz="2400" b="1">
                  <a:solidFill>
                    <a:schemeClr val="accent3">
                      <a:lumOff val="44000"/>
                    </a:schemeClr>
                  </a:solidFill>
                </a:defRPr>
              </a:pPr>
              <a:r>
                <a:t>95 </a:t>
              </a:r>
              <a:r>
                <a:rPr b="0"/>
                <a:t>م</a:t>
              </a:r>
            </a:p>
          </p:txBody>
        </p:sp>
        <p:pic>
          <p:nvPicPr>
            <p:cNvPr id="2592" name="Picture 4" descr="Picture 4"/>
            <p:cNvPicPr>
              <a:picLocks noChangeAspect="1"/>
            </p:cNvPicPr>
            <p:nvPr/>
          </p:nvPicPr>
          <p:blipFill>
            <a:blip r:embed="rId3"/>
            <a:stretch>
              <a:fillRect/>
            </a:stretch>
          </p:blipFill>
          <p:spPr>
            <a:xfrm>
              <a:off x="185246" y="0"/>
              <a:ext cx="1527264" cy="1360220"/>
            </a:xfrm>
            <a:prstGeom prst="rect">
              <a:avLst/>
            </a:prstGeom>
            <a:ln w="12700" cap="flat">
              <a:noFill/>
              <a:miter lim="400000"/>
            </a:ln>
            <a:effectLst/>
          </p:spPr>
        </p:pic>
      </p:grpSp>
      <p:sp>
        <p:nvSpPr>
          <p:cNvPr id="2594" name="Text Box 18"/>
          <p:cNvSpPr txBox="1"/>
          <p:nvPr/>
        </p:nvSpPr>
        <p:spPr>
          <a:xfrm>
            <a:off x="4170827" y="4215064"/>
            <a:ext cx="1943396" cy="977710"/>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defTabSz="914400" rtl="1">
              <a:spcBef>
                <a:spcPts val="1400"/>
              </a:spcBef>
              <a:defRPr sz="2400" b="1">
                <a:solidFill>
                  <a:schemeClr val="accent3">
                    <a:lumOff val="44000"/>
                  </a:schemeClr>
                </a:solidFill>
              </a:defRPr>
            </a:pPr>
            <a:r>
              <a:rPr b="0"/>
              <a:t>تدمير أورشليم</a:t>
            </a:r>
          </a:p>
          <a:p>
            <a:pPr algn="ctr" defTabSz="914400" rtl="1">
              <a:spcBef>
                <a:spcPts val="1400"/>
              </a:spcBef>
              <a:defRPr sz="2400" b="1">
                <a:solidFill>
                  <a:schemeClr val="accent3">
                    <a:lumOff val="44000"/>
                  </a:schemeClr>
                </a:solidFill>
              </a:defRPr>
            </a:pPr>
            <a:r>
              <a:t>70 </a:t>
            </a:r>
            <a:r>
              <a:rPr b="0"/>
              <a:t>م</a:t>
            </a:r>
          </a:p>
        </p:txBody>
      </p:sp>
      <p:pic>
        <p:nvPicPr>
          <p:cNvPr id="2595" name="Picture 7" descr="Picture 7"/>
          <p:cNvPicPr>
            <a:picLocks noChangeAspect="1"/>
          </p:cNvPicPr>
          <p:nvPr/>
        </p:nvPicPr>
        <p:blipFill>
          <a:blip r:embed="rId4"/>
          <a:stretch>
            <a:fillRect/>
          </a:stretch>
        </p:blipFill>
        <p:spPr>
          <a:xfrm>
            <a:off x="4631451" y="2789296"/>
            <a:ext cx="970949" cy="1372169"/>
          </a:xfrm>
          <a:prstGeom prst="rect">
            <a:avLst/>
          </a:prstGeom>
          <a:ln w="12700">
            <a:miter lim="400000"/>
          </a:ln>
        </p:spPr>
      </p:pic>
      <p:sp>
        <p:nvSpPr>
          <p:cNvPr id="2596" name="Multiply 9"/>
          <p:cNvSpPr/>
          <p:nvPr/>
        </p:nvSpPr>
        <p:spPr>
          <a:xfrm>
            <a:off x="4739843" y="2973284"/>
            <a:ext cx="754166" cy="800090"/>
          </a:xfrm>
          <a:custGeom>
            <a:avLst/>
            <a:gdLst/>
            <a:ahLst/>
            <a:cxnLst>
              <a:cxn ang="0">
                <a:pos x="wd2" y="hd2"/>
              </a:cxn>
              <a:cxn ang="5400000">
                <a:pos x="wd2" y="hd2"/>
              </a:cxn>
              <a:cxn ang="10800000">
                <a:pos x="wd2" y="hd2"/>
              </a:cxn>
              <a:cxn ang="16200000">
                <a:pos x="wd2" y="hd2"/>
              </a:cxn>
            </a:cxnLst>
            <a:rect l="0" t="0" r="r" b="b"/>
            <a:pathLst>
              <a:path w="21600" h="21600" extrusionOk="0">
                <a:moveTo>
                  <a:pt x="0" y="3623"/>
                </a:moveTo>
                <a:lnTo>
                  <a:pt x="4217" y="0"/>
                </a:lnTo>
                <a:lnTo>
                  <a:pt x="10800" y="6808"/>
                </a:lnTo>
                <a:lnTo>
                  <a:pt x="17383" y="0"/>
                </a:lnTo>
                <a:lnTo>
                  <a:pt x="21600" y="3623"/>
                </a:lnTo>
                <a:lnTo>
                  <a:pt x="14660" y="10800"/>
                </a:lnTo>
                <a:lnTo>
                  <a:pt x="21600" y="17977"/>
                </a:lnTo>
                <a:lnTo>
                  <a:pt x="17383" y="21600"/>
                </a:lnTo>
                <a:lnTo>
                  <a:pt x="10800" y="14792"/>
                </a:lnTo>
                <a:lnTo>
                  <a:pt x="4217" y="21600"/>
                </a:lnTo>
                <a:lnTo>
                  <a:pt x="0" y="17977"/>
                </a:lnTo>
                <a:lnTo>
                  <a:pt x="6940" y="10800"/>
                </a:lnTo>
                <a:close/>
              </a:path>
            </a:pathLst>
          </a:custGeom>
          <a:solidFill>
            <a:srgbClr val="FFFF00"/>
          </a:solidFill>
          <a:ln>
            <a:solidFill>
              <a:srgbClr val="000000"/>
            </a:solidFill>
            <a:tailEnd type="stealth"/>
          </a:ln>
        </p:spPr>
        <p:txBody>
          <a:bodyPr lIns="46799" tIns="46799" rIns="46799" bIns="46799"/>
          <a:lstStyle/>
          <a:p>
            <a:pPr defTabSz="914400">
              <a:defRPr sz="2400"/>
            </a:pPr>
            <a:endParaRPr/>
          </a:p>
        </p:txBody>
      </p:sp>
      <p:grpSp>
        <p:nvGrpSpPr>
          <p:cNvPr id="2599" name="Chevron 29"/>
          <p:cNvGrpSpPr/>
          <p:nvPr/>
        </p:nvGrpSpPr>
        <p:grpSpPr>
          <a:xfrm>
            <a:off x="6259479" y="5243972"/>
            <a:ext cx="1428795" cy="648001"/>
            <a:chOff x="0" y="0"/>
            <a:chExt cx="1428793" cy="647999"/>
          </a:xfrm>
        </p:grpSpPr>
        <p:sp>
          <p:nvSpPr>
            <p:cNvPr id="2597" name="Chevron"/>
            <p:cNvSpPr/>
            <p:nvPr/>
          </p:nvSpPr>
          <p:spPr>
            <a:xfrm>
              <a:off x="0" y="0"/>
              <a:ext cx="1428794" cy="648000"/>
            </a:xfrm>
            <a:prstGeom prst="chevron">
              <a:avLst>
                <a:gd name="adj" fmla="val 50000"/>
              </a:avLst>
            </a:prstGeom>
            <a:solidFill>
              <a:srgbClr val="E4F3F4"/>
            </a:solidFill>
            <a:ln w="9525" cap="flat">
              <a:solidFill>
                <a:srgbClr val="000000"/>
              </a:solidFill>
              <a:prstDash val="solid"/>
              <a:round/>
              <a:tailEnd type="stealth" w="med" len="med"/>
            </a:ln>
            <a:effectLst/>
          </p:spPr>
          <p:txBody>
            <a:bodyPr wrap="square" lIns="46799" tIns="46799" rIns="46799" bIns="46799" numCol="1" anchor="t">
              <a:noAutofit/>
            </a:bodyPr>
            <a:lstStyle/>
            <a:p>
              <a:pPr algn="ctr" defTabSz="914400">
                <a:defRPr sz="2400" b="1"/>
              </a:pPr>
              <a:endParaRPr/>
            </a:p>
          </p:txBody>
        </p:sp>
        <p:sp>
          <p:nvSpPr>
            <p:cNvPr id="2598" name="تيطس 79-81"/>
            <p:cNvSpPr txBox="1"/>
            <p:nvPr/>
          </p:nvSpPr>
          <p:spPr>
            <a:xfrm>
              <a:off x="371962" y="4762"/>
              <a:ext cx="684870" cy="619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defTabSz="914400" rtl="1">
                <a:defRPr b="1"/>
              </a:lvl1pPr>
            </a:lstStyle>
            <a:p>
              <a:r>
                <a:t>تيطس 79-81</a:t>
              </a:r>
            </a:p>
          </p:txBody>
        </p:sp>
      </p:grpSp>
      <p:sp>
        <p:nvSpPr>
          <p:cNvPr id="2600" name="Text Box 18"/>
          <p:cNvSpPr txBox="1"/>
          <p:nvPr/>
        </p:nvSpPr>
        <p:spPr>
          <a:xfrm>
            <a:off x="6790285" y="6015035"/>
            <a:ext cx="2310517" cy="772753"/>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defTabSz="914400" rtl="1">
              <a:spcBef>
                <a:spcPts val="900"/>
              </a:spcBef>
              <a:defRPr sz="1600" b="1">
                <a:solidFill>
                  <a:schemeClr val="accent3">
                    <a:lumOff val="44000"/>
                  </a:schemeClr>
                </a:solidFill>
              </a:defRPr>
            </a:pPr>
            <a:r>
              <a:rPr b="0"/>
              <a:t>بدعم من</a:t>
            </a:r>
            <a:r>
              <a:t>: </a:t>
            </a:r>
            <a:r>
              <a:rPr b="0"/>
              <a:t>إيريناوس فيكتورينوس من بيتاو كليمان من الإسكندرية يوسابيوس</a:t>
            </a:r>
          </a:p>
        </p:txBody>
      </p:sp>
      <p:sp>
        <p:nvSpPr>
          <p:cNvPr id="2601" name="Text Box 18"/>
          <p:cNvSpPr txBox="1"/>
          <p:nvPr/>
        </p:nvSpPr>
        <p:spPr>
          <a:xfrm>
            <a:off x="3637870" y="6013953"/>
            <a:ext cx="1274357" cy="772753"/>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rtl="1">
              <a:spcBef>
                <a:spcPts val="900"/>
              </a:spcBef>
              <a:defRPr sz="1600">
                <a:solidFill>
                  <a:schemeClr val="accent3">
                    <a:lumOff val="44000"/>
                  </a:schemeClr>
                </a:solidFill>
              </a:defRPr>
            </a:lvl1pPr>
          </a:lstStyle>
          <a:p>
            <a:pPr>
              <a:defRPr b="1"/>
            </a:pPr>
            <a:r>
              <a:rPr b="0"/>
              <a:t>يضع معظم علماء ما قبل الماضي السفر هنا</a:t>
            </a:r>
          </a:p>
        </p:txBody>
      </p:sp>
      <p:sp>
        <p:nvSpPr>
          <p:cNvPr id="2602" name="Text Box 18"/>
          <p:cNvSpPr txBox="1"/>
          <p:nvPr/>
        </p:nvSpPr>
        <p:spPr>
          <a:xfrm>
            <a:off x="43200" y="1340604"/>
            <a:ext cx="9057600" cy="1387174"/>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defTabSz="914400">
              <a:spcBef>
                <a:spcPts val="1200"/>
              </a:spcBef>
              <a:defRPr sz="2000" b="1">
                <a:solidFill>
                  <a:schemeClr val="accent3">
                    <a:lumOff val="44000"/>
                  </a:schemeClr>
                </a:solidFill>
              </a:defRPr>
            </a:pPr>
            <a:r>
              <a:rPr lang="ar-SA" sz="2800" b="1" dirty="0"/>
              <a:t>هُنَا الذِّهْنُ الَّذِي لَهُ حِكْمَةٌ! السَّبْعَةُ الرُّؤُوسُ هِيَ سَبْعَةُ جِبَالٍ عَلَيْهَا الْمَرْأَةُ جَالِسَةً. ١٠ وَسَبْعَةُ مُلُوكٍ: خَمْسَةٌ سَقَطُوا، وَوَاحِدٌ مَوْجُودٌ، وَالآخَرُ لَمْ يَأْتِ بَعْدُ. وَمَتَى أَتَى يَنْبَغِي أَنْ يَبْقَى قَلِيلاً. </a:t>
            </a:r>
            <a:endParaRPr sz="2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566"/>
                                        </p:tgtEl>
                                        <p:attrNameLst>
                                          <p:attrName>style.visibility</p:attrName>
                                        </p:attrNameLst>
                                      </p:cBhvr>
                                      <p:to>
                                        <p:strVal val="visible"/>
                                      </p:to>
                                    </p:set>
                                    <p:animEffect transition="in" filter="wipe(left)">
                                      <p:cBhvr>
                                        <p:cTn id="7" dur="1200"/>
                                        <p:tgtEl>
                                          <p:spTgt spid="25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2572"/>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iterate>
                                    <p:tmAbs val="0"/>
                                  </p:iterate>
                                  <p:childTnLst>
                                    <p:set>
                                      <p:cBhvr>
                                        <p:cTn id="14" fill="hold"/>
                                        <p:tgtEl>
                                          <p:spTgt spid="2575"/>
                                        </p:tgtEl>
                                        <p:attrNameLst>
                                          <p:attrName>style.visibility</p:attrName>
                                        </p:attrNameLst>
                                      </p:cBhvr>
                                      <p:to>
                                        <p:strVal val="visible"/>
                                      </p:to>
                                    </p:set>
                                    <p:animEffect transition="in" filter="wipe(left)">
                                      <p:cBhvr>
                                        <p:cTn id="15" dur="500"/>
                                        <p:tgtEl>
                                          <p:spTgt spid="257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578"/>
                                        </p:tgtEl>
                                        <p:attrNameLst>
                                          <p:attrName>style.visibility</p:attrName>
                                        </p:attrNameLst>
                                      </p:cBhvr>
                                      <p:to>
                                        <p:strVal val="visible"/>
                                      </p:to>
                                    </p:set>
                                    <p:animEffect transition="in" filter="wipe(left)">
                                      <p:cBhvr>
                                        <p:cTn id="20" dur="500"/>
                                        <p:tgtEl>
                                          <p:spTgt spid="257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2581"/>
                                        </p:tgtEl>
                                        <p:attrNameLst>
                                          <p:attrName>style.visibility</p:attrName>
                                        </p:attrNameLst>
                                      </p:cBhvr>
                                      <p:to>
                                        <p:strVal val="visible"/>
                                      </p:to>
                                    </p:set>
                                    <p:animEffect transition="in" filter="wipe(left)">
                                      <p:cBhvr>
                                        <p:cTn id="25" dur="500"/>
                                        <p:tgtEl>
                                          <p:spTgt spid="258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2584"/>
                                        </p:tgtEl>
                                        <p:attrNameLst>
                                          <p:attrName>style.visibility</p:attrName>
                                        </p:attrNameLst>
                                      </p:cBhvr>
                                      <p:to>
                                        <p:strVal val="visible"/>
                                      </p:to>
                                    </p:set>
                                    <p:animEffect transition="in" filter="wipe(left)">
                                      <p:cBhvr>
                                        <p:cTn id="30" dur="500"/>
                                        <p:tgtEl>
                                          <p:spTgt spid="25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p:tmAbs val="0"/>
                                  </p:iterate>
                                  <p:childTnLst>
                                    <p:set>
                                      <p:cBhvr>
                                        <p:cTn id="34" fill="hold"/>
                                        <p:tgtEl>
                                          <p:spTgt spid="2587"/>
                                        </p:tgtEl>
                                        <p:attrNameLst>
                                          <p:attrName>style.visibility</p:attrName>
                                        </p:attrNameLst>
                                      </p:cBhvr>
                                      <p:to>
                                        <p:strVal val="visible"/>
                                      </p:to>
                                    </p:set>
                                    <p:animEffect transition="in" filter="wipe(left)">
                                      <p:cBhvr>
                                        <p:cTn id="35" dur="500"/>
                                        <p:tgtEl>
                                          <p:spTgt spid="2587"/>
                                        </p:tgtEl>
                                      </p:cBhvr>
                                    </p:animEffect>
                                  </p:childTnLst>
                                </p:cTn>
                              </p:par>
                            </p:childTnLst>
                          </p:cTn>
                        </p:par>
                        <p:par>
                          <p:cTn id="36" fill="hold">
                            <p:stCondLst>
                              <p:cond delay="500"/>
                            </p:stCondLst>
                            <p:childTnLst>
                              <p:par>
                                <p:cTn id="37" presetID="1" presetClass="entr" presetSubtype="0" fill="hold" grpId="0" nodeType="afterEffect">
                                  <p:stCondLst>
                                    <p:cond delay="0"/>
                                  </p:stCondLst>
                                  <p:iterate>
                                    <p:tmAbs val="0"/>
                                  </p:iterate>
                                  <p:childTnLst>
                                    <p:set>
                                      <p:cBhvr>
                                        <p:cTn id="38" fill="hold"/>
                                        <p:tgtEl>
                                          <p:spTgt spid="2594"/>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iterate>
                                    <p:tmAbs val="0"/>
                                  </p:iterate>
                                  <p:childTnLst>
                                    <p:set>
                                      <p:cBhvr>
                                        <p:cTn id="41" fill="hold"/>
                                        <p:tgtEl>
                                          <p:spTgt spid="2595"/>
                                        </p:tgtEl>
                                        <p:attrNameLst>
                                          <p:attrName>style.visibility</p:attrName>
                                        </p:attrNameLst>
                                      </p:cBhvr>
                                      <p:to>
                                        <p:strVal val="visible"/>
                                      </p:to>
                                    </p:set>
                                  </p:childTnLst>
                                </p:cTn>
                              </p:par>
                            </p:childTnLst>
                          </p:cTn>
                        </p:par>
                        <p:par>
                          <p:cTn id="42" fill="hold">
                            <p:stCondLst>
                              <p:cond delay="500"/>
                            </p:stCondLst>
                            <p:childTnLst>
                              <p:par>
                                <p:cTn id="43" presetID="15" presetClass="entr" presetSubtype="0" fill="hold" grpId="0" nodeType="afterEffect">
                                  <p:stCondLst>
                                    <p:cond delay="0"/>
                                  </p:stCondLst>
                                  <p:iterate>
                                    <p:tmAbs val="0"/>
                                  </p:iterate>
                                  <p:childTnLst>
                                    <p:set>
                                      <p:cBhvr>
                                        <p:cTn id="44" fill="hold"/>
                                        <p:tgtEl>
                                          <p:spTgt spid="2596"/>
                                        </p:tgtEl>
                                        <p:attrNameLst>
                                          <p:attrName>style.visibility</p:attrName>
                                        </p:attrNameLst>
                                      </p:cBhvr>
                                      <p:to>
                                        <p:strVal val="visible"/>
                                      </p:to>
                                    </p:set>
                                    <p:anim calcmode="lin" valueType="num">
                                      <p:cBhvr>
                                        <p:cTn id="45" dur="1000" fill="hold"/>
                                        <p:tgtEl>
                                          <p:spTgt spid="2596"/>
                                        </p:tgtEl>
                                        <p:attrNameLst>
                                          <p:attrName>ppt_w</p:attrName>
                                        </p:attrNameLst>
                                      </p:cBhvr>
                                      <p:tavLst>
                                        <p:tav tm="0">
                                          <p:val>
                                            <p:fltVal val="0"/>
                                          </p:val>
                                        </p:tav>
                                        <p:tav tm="100000">
                                          <p:val>
                                            <p:strVal val="#ppt_w"/>
                                          </p:val>
                                        </p:tav>
                                      </p:tavLst>
                                    </p:anim>
                                    <p:anim calcmode="lin" valueType="num">
                                      <p:cBhvr>
                                        <p:cTn id="46" dur="1000" fill="hold"/>
                                        <p:tgtEl>
                                          <p:spTgt spid="2596"/>
                                        </p:tgtEl>
                                        <p:attrNameLst>
                                          <p:attrName>ppt_h</p:attrName>
                                        </p:attrNameLst>
                                      </p:cBhvr>
                                      <p:tavLst>
                                        <p:tav tm="0">
                                          <p:val>
                                            <p:fltVal val="0"/>
                                          </p:val>
                                        </p:tav>
                                        <p:tav tm="100000">
                                          <p:val>
                                            <p:strVal val="#ppt_h"/>
                                          </p:val>
                                        </p:tav>
                                      </p:tavLst>
                                    </p:anim>
                                    <p:anim calcmode="lin" valueType="num">
                                      <p:cBhvr>
                                        <p:cTn id="47" dur="1000" fill="hold"/>
                                        <p:tgtEl>
                                          <p:spTgt spid="259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5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p:tmAbs val="0"/>
                                  </p:iterate>
                                  <p:childTnLst>
                                    <p:set>
                                      <p:cBhvr>
                                        <p:cTn id="52" fill="hold"/>
                                        <p:tgtEl>
                                          <p:spTgt spid="2599"/>
                                        </p:tgtEl>
                                        <p:attrNameLst>
                                          <p:attrName>style.visibility</p:attrName>
                                        </p:attrNameLst>
                                      </p:cBhvr>
                                      <p:to>
                                        <p:strVal val="visible"/>
                                      </p:to>
                                    </p:set>
                                    <p:animEffect transition="in" filter="wipe(left)">
                                      <p:cBhvr>
                                        <p:cTn id="53" dur="500"/>
                                        <p:tgtEl>
                                          <p:spTgt spid="259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iterate>
                                    <p:tmAbs val="0"/>
                                  </p:iterate>
                                  <p:childTnLst>
                                    <p:set>
                                      <p:cBhvr>
                                        <p:cTn id="57" fill="hold"/>
                                        <p:tgtEl>
                                          <p:spTgt spid="2590"/>
                                        </p:tgtEl>
                                        <p:attrNameLst>
                                          <p:attrName>style.visibility</p:attrName>
                                        </p:attrNameLst>
                                      </p:cBhvr>
                                      <p:to>
                                        <p:strVal val="visible"/>
                                      </p:to>
                                    </p:set>
                                    <p:animEffect transition="in" filter="wipe(left)">
                                      <p:cBhvr>
                                        <p:cTn id="58" dur="500"/>
                                        <p:tgtEl>
                                          <p:spTgt spid="259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p:tmAbs val="0"/>
                                  </p:iterate>
                                  <p:childTnLst>
                                    <p:set>
                                      <p:cBhvr>
                                        <p:cTn id="62" fill="hold"/>
                                        <p:tgtEl>
                                          <p:spTgt spid="25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fill="hold" grpId="0" nodeType="clickEffect">
                                  <p:stCondLst>
                                    <p:cond delay="0"/>
                                  </p:stCondLst>
                                  <p:iterate>
                                    <p:tmAbs val="0"/>
                                  </p:iterate>
                                  <p:childTnLst>
                                    <p:set>
                                      <p:cBhvr>
                                        <p:cTn id="66" fill="hold"/>
                                        <p:tgtEl>
                                          <p:spTgt spid="2600"/>
                                        </p:tgtEl>
                                        <p:attrNameLst>
                                          <p:attrName>style.visibility</p:attrName>
                                        </p:attrNameLst>
                                      </p:cBhvr>
                                      <p:to>
                                        <p:strVal val="visible"/>
                                      </p:to>
                                    </p:set>
                                    <p:animEffect transition="in" filter="fade">
                                      <p:cBhvr>
                                        <p:cTn id="67" dur="500"/>
                                        <p:tgtEl>
                                          <p:spTgt spid="260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fill="hold" grpId="0" nodeType="clickEffect">
                                  <p:stCondLst>
                                    <p:cond delay="0"/>
                                  </p:stCondLst>
                                  <p:iterate>
                                    <p:tmAbs val="0"/>
                                  </p:iterate>
                                  <p:childTnLst>
                                    <p:set>
                                      <p:cBhvr>
                                        <p:cTn id="71" fill="hold"/>
                                        <p:tgtEl>
                                          <p:spTgt spid="2601"/>
                                        </p:tgtEl>
                                        <p:attrNameLst>
                                          <p:attrName>style.visibility</p:attrName>
                                        </p:attrNameLst>
                                      </p:cBhvr>
                                      <p:to>
                                        <p:strVal val="visible"/>
                                      </p:to>
                                    </p:set>
                                    <p:animEffect transition="in" filter="fade">
                                      <p:cBhvr>
                                        <p:cTn id="72" dur="500"/>
                                        <p:tgtEl>
                                          <p:spTgt spid="260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fill="hold" grpId="0" nodeType="clickEffect">
                                  <p:stCondLst>
                                    <p:cond delay="0"/>
                                  </p:stCondLst>
                                  <p:iterate>
                                    <p:tmAbs val="0"/>
                                  </p:iterate>
                                  <p:childTnLst>
                                    <p:set>
                                      <p:cBhvr>
                                        <p:cTn id="76" fill="hold"/>
                                        <p:tgtEl>
                                          <p:spTgt spid="2602"/>
                                        </p:tgtEl>
                                        <p:attrNameLst>
                                          <p:attrName>style.visibility</p:attrName>
                                        </p:attrNameLst>
                                      </p:cBhvr>
                                      <p:to>
                                        <p:strVal val="visible"/>
                                      </p:to>
                                    </p:set>
                                    <p:animEffect transition="in" filter="fade">
                                      <p:cBhvr>
                                        <p:cTn id="77" dur="500"/>
                                        <p:tgtEl>
                                          <p:spTgt spid="2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6" grpId="0" animBg="1" advAuto="0"/>
      <p:bldP spid="2572" grpId="0" animBg="1" advAuto="0"/>
      <p:bldP spid="2575" grpId="0" animBg="1" advAuto="0"/>
      <p:bldP spid="2578" grpId="0" animBg="1" advAuto="0"/>
      <p:bldP spid="2581" grpId="0" animBg="1" advAuto="0"/>
      <p:bldP spid="2584" grpId="0" animBg="1" advAuto="0"/>
      <p:bldP spid="2587" grpId="0" animBg="1" advAuto="0"/>
      <p:bldP spid="2590" grpId="0" animBg="1" advAuto="0"/>
      <p:bldP spid="2593" grpId="0" animBg="1" advAuto="0"/>
      <p:bldP spid="2594" grpId="0" animBg="1" advAuto="0"/>
      <p:bldP spid="2595" grpId="0" animBg="1" advAuto="0"/>
      <p:bldP spid="2596" grpId="0" animBg="1" advAuto="0"/>
      <p:bldP spid="2599" grpId="0" animBg="1" advAuto="0"/>
      <p:bldP spid="2600" grpId="0" animBg="1" advAuto="0"/>
      <p:bldP spid="2601" grpId="0" animBg="1" advAuto="0"/>
      <p:bldP spid="260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06"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lstStyle>
            <a:lvl1pPr>
              <a:defRPr sz="6000" b="1">
                <a:solidFill>
                  <a:schemeClr val="accent3">
                    <a:lumOff val="44000"/>
                  </a:schemeClr>
                </a:solidFill>
              </a:defRPr>
            </a:lvl1pPr>
          </a:lstStyle>
          <a:p>
            <a:r>
              <a:rPr lang="ar-JO" dirty="0"/>
              <a:t>رؤيا 13: 18</a:t>
            </a:r>
            <a:endParaRPr dirty="0"/>
          </a:p>
        </p:txBody>
      </p:sp>
      <p:sp>
        <p:nvSpPr>
          <p:cNvPr id="2607" name="Text Box 4"/>
          <p:cNvSpPr txBox="1"/>
          <p:nvPr/>
        </p:nvSpPr>
        <p:spPr>
          <a:xfrm>
            <a:off x="0" y="5075237"/>
            <a:ext cx="9144000" cy="2005677"/>
          </a:xfrm>
          <a:prstGeom prst="rect">
            <a:avLst/>
          </a:prstGeom>
          <a:solidFill>
            <a:srgbClr val="000000">
              <a:alpha val="73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800"/>
              </a:spcBef>
              <a:defRPr sz="3700" b="1">
                <a:solidFill>
                  <a:schemeClr val="accent3">
                    <a:lumOff val="44000"/>
                  </a:schemeClr>
                </a:solidFill>
                <a:effectLst>
                  <a:outerShdw blurRad="38100" dist="38100" dir="2700000" rotWithShape="0">
                    <a:srgbClr val="000000">
                      <a:alpha val="43137"/>
                    </a:srgbClr>
                  </a:outerShdw>
                </a:effectLst>
              </a:defRPr>
            </a:pPr>
            <a:r>
              <a:rPr lang="ar-SA" dirty="0">
                <a:latin typeface="Arial" panose="020B0604020202020204" pitchFamily="34" charset="0"/>
                <a:cs typeface="Arial" panose="020B0604020202020204" pitchFamily="34" charset="0"/>
              </a:rPr>
              <a:t>يرى </a:t>
            </a:r>
            <a:r>
              <a:rPr lang="ar-JO" dirty="0">
                <a:latin typeface="Arial" panose="020B0604020202020204" pitchFamily="34" charset="0"/>
                <a:cs typeface="Arial" panose="020B0604020202020204" pitchFamily="34" charset="0"/>
              </a:rPr>
              <a:t>السابقيّون </a:t>
            </a:r>
            <a:r>
              <a:rPr lang="ar-SA" dirty="0">
                <a:latin typeface="Arial" panose="020B0604020202020204" pitchFamily="34" charset="0"/>
                <a:cs typeface="Arial" panose="020B0604020202020204" pitchFamily="34" charset="0"/>
              </a:rPr>
              <a:t>أن الرقم 666 في</a:t>
            </a:r>
            <a:endParaRPr lang="ar-JO" dirty="0">
              <a:latin typeface="Arial" panose="020B0604020202020204" pitchFamily="34" charset="0"/>
              <a:cs typeface="Arial" panose="020B0604020202020204" pitchFamily="34" charset="0"/>
            </a:endParaRPr>
          </a:p>
          <a:p>
            <a:pPr algn="ctr" defTabSz="914400">
              <a:spcBef>
                <a:spcPts val="800"/>
              </a:spcBef>
              <a:defRPr sz="3700" b="1">
                <a:solidFill>
                  <a:schemeClr val="accent3">
                    <a:lumOff val="44000"/>
                  </a:schemeClr>
                </a:solidFill>
                <a:effectLst>
                  <a:outerShdw blurRad="38100" dist="38100" dir="2700000" rotWithShape="0">
                    <a:srgbClr val="000000">
                      <a:alpha val="43137"/>
                    </a:srgbClr>
                  </a:outerShdw>
                </a:effectLst>
              </a:defRPr>
            </a:pPr>
            <a:r>
              <a:rPr lang="ar-SA" dirty="0">
                <a:latin typeface="Arial" panose="020B0604020202020204" pitchFamily="34" charset="0"/>
                <a:cs typeface="Arial" panose="020B0604020202020204" pitchFamily="34" charset="0"/>
              </a:rPr>
              <a:t> رؤيا 13: 18 هو نيرون، لذلك يجب أن يكون</a:t>
            </a:r>
            <a:endParaRPr lang="ar-JO" dirty="0">
              <a:latin typeface="Arial" panose="020B0604020202020204" pitchFamily="34" charset="0"/>
              <a:cs typeface="Arial" panose="020B0604020202020204" pitchFamily="34" charset="0"/>
            </a:endParaRPr>
          </a:p>
          <a:p>
            <a:pPr algn="ctr" defTabSz="914400">
              <a:spcBef>
                <a:spcPts val="800"/>
              </a:spcBef>
              <a:defRPr sz="3700" b="1">
                <a:solidFill>
                  <a:schemeClr val="accent3">
                    <a:lumOff val="44000"/>
                  </a:schemeClr>
                </a:solidFill>
                <a:effectLst>
                  <a:outerShdw blurRad="38100" dist="38100" dir="2700000" rotWithShape="0">
                    <a:srgbClr val="000000">
                      <a:alpha val="43137"/>
                    </a:srgbClr>
                  </a:outerShdw>
                </a:effectLst>
              </a:defRPr>
            </a:pPr>
            <a:r>
              <a:rPr lang="ar-SA" dirty="0">
                <a:latin typeface="Arial" panose="020B0604020202020204" pitchFamily="34" charset="0"/>
                <a:cs typeface="Arial" panose="020B0604020202020204" pitchFamily="34" charset="0"/>
              </a:rPr>
              <a:t> سفر الرؤيا قد كتب في زمن نيرون.</a:t>
            </a:r>
            <a:endParaRPr dirty="0">
              <a:latin typeface="Arial" panose="020B0604020202020204" pitchFamily="34" charset="0"/>
              <a:cs typeface="Arial" panose="020B0604020202020204" pitchFamily="34" charset="0"/>
            </a:endParaRPr>
          </a:p>
        </p:txBody>
      </p:sp>
      <p:sp>
        <p:nvSpPr>
          <p:cNvPr id="2608"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478</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10" name="Rectangle 4"/>
          <p:cNvSpPr/>
          <p:nvPr/>
        </p:nvSpPr>
        <p:spPr>
          <a:xfrm>
            <a:off x="0" y="4495800"/>
            <a:ext cx="9144000" cy="2362200"/>
          </a:xfrm>
          <a:prstGeom prst="rect">
            <a:avLst/>
          </a:prstGeom>
          <a:solidFill>
            <a:srgbClr val="000000"/>
          </a:solidFill>
          <a:ln>
            <a:solidFill>
              <a:srgbClr val="000000"/>
            </a:solidFill>
            <a:miter/>
          </a:ln>
        </p:spPr>
        <p:txBody>
          <a:bodyPr lIns="46799" tIns="46799" rIns="46799" bIns="46799" anchor="ctr"/>
          <a:lstStyle/>
          <a:p>
            <a:pPr defTabSz="914400"/>
            <a:endParaRPr/>
          </a:p>
        </p:txBody>
      </p:sp>
      <p:sp>
        <p:nvSpPr>
          <p:cNvPr id="2611" name="Text Box 6"/>
          <p:cNvSpPr txBox="1"/>
          <p:nvPr/>
        </p:nvSpPr>
        <p:spPr>
          <a:xfrm>
            <a:off x="-14749" y="4504601"/>
            <a:ext cx="9142051" cy="2303195"/>
          </a:xfrm>
          <a:prstGeom prst="rect">
            <a:avLst/>
          </a:prstGeom>
          <a:solidFill>
            <a:srgbClr val="000000"/>
          </a:solidFill>
          <a:ln w="12700">
            <a:miter lim="400000"/>
          </a:ln>
          <a:effectLst>
            <a:outerShdw blurRad="63500" dist="38099" dir="2700000" rotWithShape="0">
              <a:srgbClr val="4B462F">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900"/>
              </a:spcBef>
              <a:defRPr sz="3200" b="1">
                <a:solidFill>
                  <a:schemeClr val="accent3">
                    <a:lumOff val="44000"/>
                  </a:schemeClr>
                </a:solidFill>
              </a:defRPr>
            </a:lvl1pPr>
          </a:lstStyle>
          <a:p>
            <a:r>
              <a:rPr lang="ar-SA" sz="2800" dirty="0">
                <a:latin typeface="Arial" panose="020B0604020202020204" pitchFamily="34" charset="0"/>
                <a:cs typeface="Arial" panose="020B0604020202020204" pitchFamily="34" charset="0"/>
              </a:rPr>
              <a:t>تذكر رؤيا 1: 1 و4: 1 أن يوحنا (الكاتب) سيظهر له</a:t>
            </a:r>
            <a:endParaRPr lang="ar-JO" sz="2800" dirty="0">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 "مَا لَابُدَّ أَنْ يَكُونَ عَنْ قَرِيبٍ" و "مَا لَا بُدَّ أَنْ يَصِيرَ بَعْدَ هَذَا." </a:t>
            </a:r>
            <a:endParaRPr lang="ar-JO" sz="2800" dirty="0">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هذا يزيل أي شك في أن عدد الوحش يجب أن يكون مستقبلاً وليس ماضيًا أو حاضرًا. </a:t>
            </a:r>
            <a:endParaRPr sz="2800" dirty="0">
              <a:latin typeface="Arial" panose="020B0604020202020204" pitchFamily="34" charset="0"/>
              <a:cs typeface="Arial" panose="020B0604020202020204" pitchFamily="34" charset="0"/>
            </a:endParaRPr>
          </a:p>
        </p:txBody>
      </p:sp>
      <p:sp>
        <p:nvSpPr>
          <p:cNvPr id="2612"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478</a:t>
            </a:r>
          </a:p>
        </p:txBody>
      </p:sp>
      <p:sp>
        <p:nvSpPr>
          <p:cNvPr id="2613" name="Title 1"/>
          <p:cNvSpPr txBox="1">
            <a:spLocks noGrp="1"/>
          </p:cNvSpPr>
          <p:nvPr>
            <p:ph type="title"/>
          </p:nvPr>
        </p:nvSpPr>
        <p:spPr>
          <a:xfrm>
            <a:off x="457200" y="62946"/>
            <a:ext cx="8229600" cy="1143001"/>
          </a:xfrm>
          <a:prstGeom prst="rect">
            <a:avLst/>
          </a:prstGeom>
        </p:spPr>
        <p:txBody>
          <a:bodyPr/>
          <a:lstStyle>
            <a:lvl1pPr>
              <a:defRPr>
                <a:solidFill>
                  <a:schemeClr val="accent3">
                    <a:lumOff val="44000"/>
                  </a:schemeClr>
                </a:solidFill>
              </a:defRPr>
            </a:lvl1pPr>
          </a:lstStyle>
          <a:p>
            <a:r>
              <a:rPr lang="ar-JO" dirty="0"/>
              <a:t>رد: التوجيه المستقبلي</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15" name="Rectangle 2"/>
          <p:cNvSpPr txBox="1">
            <a:spLocks noGrp="1"/>
          </p:cNvSpPr>
          <p:nvPr>
            <p:ph type="title"/>
          </p:nvPr>
        </p:nvSpPr>
        <p:spPr>
          <a:xfrm>
            <a:off x="0" y="0"/>
            <a:ext cx="9144000" cy="1066800"/>
          </a:xfrm>
          <a:prstGeom prst="rect">
            <a:avLst/>
          </a:prstGeom>
          <a:solidFill>
            <a:srgbClr val="C0C0C0">
              <a:alpha val="50000"/>
            </a:srgbClr>
          </a:solidFill>
        </p:spPr>
        <p:txBody>
          <a:bodyPr/>
          <a:lstStyle>
            <a:lvl1pPr>
              <a:defRPr sz="6000" b="1">
                <a:effectLst>
                  <a:outerShdw blurRad="38100" dist="38100" dir="2700000" rotWithShape="0">
                    <a:schemeClr val="accent3">
                      <a:lumOff val="44000"/>
                    </a:schemeClr>
                  </a:outerShdw>
                </a:effectLst>
              </a:defRPr>
            </a:lvl1pPr>
          </a:lstStyle>
          <a:p>
            <a:r>
              <a:rPr lang="ar-JO" dirty="0"/>
              <a:t>رؤيا 17: 10</a:t>
            </a:r>
            <a:endParaRPr dirty="0"/>
          </a:p>
        </p:txBody>
      </p:sp>
      <p:grpSp>
        <p:nvGrpSpPr>
          <p:cNvPr id="2618" name="Rectangle 4"/>
          <p:cNvGrpSpPr/>
          <p:nvPr/>
        </p:nvGrpSpPr>
        <p:grpSpPr>
          <a:xfrm>
            <a:off x="0" y="5181600"/>
            <a:ext cx="9144000" cy="1676400"/>
            <a:chOff x="0" y="0"/>
            <a:chExt cx="9144000" cy="1676400"/>
          </a:xfrm>
        </p:grpSpPr>
        <p:sp>
          <p:nvSpPr>
            <p:cNvPr id="2616" name="Rectangle"/>
            <p:cNvSpPr/>
            <p:nvPr/>
          </p:nvSpPr>
          <p:spPr>
            <a:xfrm>
              <a:off x="0" y="0"/>
              <a:ext cx="9144000" cy="1676400"/>
            </a:xfrm>
            <a:prstGeom prst="rect">
              <a:avLst/>
            </a:prstGeom>
            <a:solidFill>
              <a:srgbClr val="000000">
                <a:alpha val="50000"/>
              </a:srgbClr>
            </a:solidFill>
            <a:ln w="12700" cap="flat">
              <a:noFill/>
              <a:miter lim="400000"/>
            </a:ln>
            <a:effectLst/>
          </p:spPr>
          <p:txBody>
            <a:bodyPr wrap="square" lIns="46799" tIns="46799" rIns="46799" bIns="46799" numCol="1" anchor="ctr">
              <a:noAutofit/>
            </a:bodyPr>
            <a:lstStyle/>
            <a:p>
              <a:pPr algn="ctr" defTabSz="914400"/>
              <a:endParaRPr/>
            </a:p>
          </p:txBody>
        </p:sp>
        <p:sp>
          <p:nvSpPr>
            <p:cNvPr id="2617" name="Preterists see the &quot;seven kings&quot; as seven Roman kings from the first century. Then they argue that the sixth king is Nero."/>
            <p:cNvSpPr txBox="1"/>
            <p:nvPr/>
          </p:nvSpPr>
          <p:spPr>
            <a:xfrm>
              <a:off x="45719" y="53371"/>
              <a:ext cx="9052562"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3200" b="1">
                  <a:solidFill>
                    <a:schemeClr val="accent3">
                      <a:lumOff val="44000"/>
                    </a:schemeClr>
                  </a:solidFill>
                  <a:effectLst>
                    <a:outerShdw blurRad="38100" dist="38100" dir="2700000" rotWithShape="0">
                      <a:srgbClr val="808080"/>
                    </a:outerShdw>
                  </a:effectLst>
                </a:defRPr>
              </a:lvl1pPr>
            </a:lstStyle>
            <a:p>
              <a:r>
                <a:rPr lang="ar-SA" dirty="0">
                  <a:latin typeface="Arial" panose="020B0604020202020204" pitchFamily="34" charset="0"/>
                  <a:cs typeface="Arial" panose="020B0604020202020204" pitchFamily="34" charset="0"/>
                </a:rPr>
                <a:t>يرى </a:t>
              </a:r>
              <a:r>
                <a:rPr lang="ar-JO" dirty="0">
                  <a:latin typeface="Arial" panose="020B0604020202020204" pitchFamily="34" charset="0"/>
                  <a:cs typeface="Arial" panose="020B0604020202020204" pitchFamily="34" charset="0"/>
                </a:rPr>
                <a:t>السابقيّون </a:t>
              </a:r>
              <a:r>
                <a:rPr lang="ar-SA" dirty="0">
                  <a:latin typeface="Arial" panose="020B0604020202020204" pitchFamily="34" charset="0"/>
                  <a:cs typeface="Arial" panose="020B0604020202020204" pitchFamily="34" charset="0"/>
                </a:rPr>
                <a:t>أن "الملوك السبعة" هم سبعة ملوك رومان من القرن الأول.</a:t>
              </a:r>
              <a:endParaRPr lang="ar-JO"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 ثم يجادلون بأن الملك السادس هو نيرون. </a:t>
              </a:r>
              <a:endParaRPr dirty="0">
                <a:latin typeface="Arial" panose="020B0604020202020204" pitchFamily="34" charset="0"/>
                <a:cs typeface="Arial" panose="020B0604020202020204" pitchFamily="34" charset="0"/>
              </a:endParaRPr>
            </a:p>
          </p:txBody>
        </p:sp>
      </p:grpSp>
      <p:sp>
        <p:nvSpPr>
          <p:cNvPr id="2619"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478</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27" name="Rectangle 1"/>
          <p:cNvSpPr txBox="1">
            <a:spLocks noGrp="1"/>
          </p:cNvSpPr>
          <p:nvPr>
            <p:ph type="title"/>
          </p:nvPr>
        </p:nvSpPr>
        <p:spPr>
          <a:xfrm>
            <a:off x="0" y="0"/>
            <a:ext cx="9144000" cy="1143000"/>
          </a:xfrm>
          <a:prstGeom prst="rect">
            <a:avLst/>
          </a:prstGeom>
          <a:solidFill>
            <a:srgbClr val="000514"/>
          </a:solidFill>
          <a:effectLst>
            <a:outerShdw blurRad="63500" dist="35921" dir="2700000" rotWithShape="0">
              <a:srgbClr val="000514">
                <a:alpha val="74997"/>
              </a:srgbClr>
            </a:outerShdw>
          </a:effectLst>
        </p:spPr>
        <p:txBody>
          <a:bodyPr anchor="ctr"/>
          <a:lstStyle>
            <a:lvl1pPr rtl="1">
              <a:defRPr sz="3600">
                <a:solidFill>
                  <a:schemeClr val="accent3">
                    <a:lumOff val="44000"/>
                  </a:schemeClr>
                </a:solidFill>
              </a:defRPr>
            </a:lvl1pPr>
          </a:lstStyle>
          <a:p>
            <a:r>
              <a:t>المرتدون يدمرون من الداخل</a:t>
            </a:r>
          </a:p>
        </p:txBody>
      </p:sp>
      <p:pic>
        <p:nvPicPr>
          <p:cNvPr id="2328" name="Picture 2" descr="Picture 2"/>
          <p:cNvPicPr>
            <a:picLocks noChangeAspect="1"/>
          </p:cNvPicPr>
          <p:nvPr/>
        </p:nvPicPr>
        <p:blipFill>
          <a:blip r:embed="rId3"/>
          <a:stretch>
            <a:fillRect/>
          </a:stretch>
        </p:blipFill>
        <p:spPr>
          <a:xfrm>
            <a:off x="179387" y="1844675"/>
            <a:ext cx="8756651" cy="3816350"/>
          </a:xfrm>
          <a:prstGeom prst="rect">
            <a:avLst/>
          </a:prstGeom>
          <a:ln w="12700">
            <a:miter lim="400000"/>
          </a:ln>
        </p:spPr>
      </p:pic>
      <p:grpSp>
        <p:nvGrpSpPr>
          <p:cNvPr id="2331" name="Group 3"/>
          <p:cNvGrpSpPr/>
          <p:nvPr/>
        </p:nvGrpSpPr>
        <p:grpSpPr>
          <a:xfrm>
            <a:off x="-34927" y="4724400"/>
            <a:ext cx="9142417" cy="1143000"/>
            <a:chOff x="-1" y="0"/>
            <a:chExt cx="9142415" cy="1143000"/>
          </a:xfrm>
        </p:grpSpPr>
        <p:sp>
          <p:nvSpPr>
            <p:cNvPr id="2329" name="Rectangle 4"/>
            <p:cNvSpPr/>
            <p:nvPr/>
          </p:nvSpPr>
          <p:spPr>
            <a:xfrm>
              <a:off x="-1" y="0"/>
              <a:ext cx="9142415" cy="1143000"/>
            </a:xfrm>
            <a:prstGeom prst="rect">
              <a:avLst/>
            </a:prstGeom>
            <a:solidFill>
              <a:srgbClr val="000514"/>
            </a:solidFill>
            <a:ln w="12700" cap="flat">
              <a:noFill/>
              <a:miter lim="400000"/>
            </a:ln>
            <a:effectLst>
              <a:outerShdw blurRad="63500" dist="35921" dir="2700000" rotWithShape="0">
                <a:srgbClr val="000514">
                  <a:alpha val="74997"/>
                </a:srgbClr>
              </a:outerShdw>
            </a:effectLst>
          </p:spPr>
          <p:txBody>
            <a:bodyPr wrap="square" lIns="46799" tIns="46799" rIns="46799" bIns="46799" numCol="1" anchor="ctr">
              <a:noAutofit/>
            </a:bodyPr>
            <a:lstStyle/>
            <a:p>
              <a:pPr algn="ctr" defTabSz="914400">
                <a:defRPr sz="3200" b="1">
                  <a:solidFill>
                    <a:srgbClr val="E5E5FF"/>
                  </a:solidFill>
                  <a:effectLst>
                    <a:outerShdw blurRad="38100" dist="38100" dir="2700000" rotWithShape="0">
                      <a:srgbClr val="000000"/>
                    </a:outerShdw>
                  </a:effectLst>
                </a:defRPr>
              </a:pPr>
              <a:endParaRPr/>
            </a:p>
          </p:txBody>
        </p:sp>
        <p:sp>
          <p:nvSpPr>
            <p:cNvPr id="2330" name="Text Box 5"/>
            <p:cNvSpPr txBox="1"/>
            <p:nvPr/>
          </p:nvSpPr>
          <p:spPr>
            <a:xfrm>
              <a:off x="45710" y="297476"/>
              <a:ext cx="9050992" cy="5480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rtl="1">
                <a:defRPr sz="3200" b="1">
                  <a:solidFill>
                    <a:srgbClr val="E5E5FF"/>
                  </a:solidFill>
                  <a:effectLst>
                    <a:outerShdw blurRad="38100" dist="38100" dir="2700000" rotWithShape="0">
                      <a:schemeClr val="accent3">
                        <a:lumOff val="44000"/>
                      </a:schemeClr>
                    </a:outerShdw>
                  </a:effectLst>
                </a:defRPr>
              </a:lvl1pPr>
            </a:lstStyle>
            <a:p>
              <a:r>
                <a:t>الرجال الذين دمروا الغرب المسيحي</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7"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 name="Picture 4" descr="Picture 4"/>
          <p:cNvPicPr>
            <a:picLocks noChangeAspect="1"/>
          </p:cNvPicPr>
          <p:nvPr/>
        </p:nvPicPr>
        <p:blipFill>
          <a:blip r:embed="rId2"/>
          <a:stretch>
            <a:fillRect/>
          </a:stretch>
        </p:blipFill>
        <p:spPr>
          <a:xfrm>
            <a:off x="0" y="0"/>
            <a:ext cx="5145016" cy="6858000"/>
          </a:xfrm>
          <a:prstGeom prst="rect">
            <a:avLst/>
          </a:prstGeom>
          <a:ln w="12700">
            <a:miter lim="400000"/>
          </a:ln>
        </p:spPr>
      </p:pic>
      <p:sp>
        <p:nvSpPr>
          <p:cNvPr id="2622" name="Rectangle 2"/>
          <p:cNvSpPr txBox="1">
            <a:spLocks noGrp="1"/>
          </p:cNvSpPr>
          <p:nvPr>
            <p:ph type="title"/>
          </p:nvPr>
        </p:nvSpPr>
        <p:spPr>
          <a:xfrm>
            <a:off x="76200" y="4615670"/>
            <a:ext cx="5029200" cy="2013730"/>
          </a:xfrm>
          <a:prstGeom prst="rect">
            <a:avLst/>
          </a:prstGeom>
          <a:effectLst>
            <a:outerShdw blurRad="63500" dist="38099" dir="2700000" rotWithShape="0">
              <a:srgbClr val="4B462F">
                <a:alpha val="74998"/>
              </a:srgbClr>
            </a:outerShdw>
          </a:effectLst>
        </p:spPr>
        <p:txBody>
          <a:bodyPr>
            <a:normAutofit fontScale="90000"/>
          </a:bodyPr>
          <a:lstStyle/>
          <a:p>
            <a:pPr defTabSz="813816">
              <a:defRPr sz="4450" b="1">
                <a:solidFill>
                  <a:schemeClr val="accent3">
                    <a:lumOff val="44000"/>
                  </a:schemeClr>
                </a:solidFill>
              </a:defRPr>
            </a:pPr>
            <a:r>
              <a:rPr lang="ar-JO" dirty="0">
                <a:latin typeface="Arial" panose="020B0604020202020204" pitchFamily="34" charset="0"/>
                <a:cs typeface="Arial" panose="020B0604020202020204" pitchFamily="34" charset="0"/>
              </a:rPr>
              <a:t>رد: لماذا</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لا يكون نيرون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هو الـ 666؟</a:t>
            </a:r>
            <a:endParaRPr dirty="0">
              <a:latin typeface="Arial" panose="020B0604020202020204" pitchFamily="34" charset="0"/>
              <a:cs typeface="Arial" panose="020B0604020202020204" pitchFamily="34" charset="0"/>
            </a:endParaRPr>
          </a:p>
        </p:txBody>
      </p:sp>
      <p:sp>
        <p:nvSpPr>
          <p:cNvPr id="2623"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479</a:t>
            </a:r>
          </a:p>
        </p:txBody>
      </p:sp>
      <p:sp>
        <p:nvSpPr>
          <p:cNvPr id="2624" name="Rectangle 3"/>
          <p:cNvSpPr txBox="1"/>
          <p:nvPr/>
        </p:nvSpPr>
        <p:spPr>
          <a:xfrm>
            <a:off x="5190735" y="757098"/>
            <a:ext cx="3907546" cy="4537139"/>
          </a:xfrm>
          <a:prstGeom prst="rect">
            <a:avLst/>
          </a:prstGeom>
          <a:ln w="12700">
            <a:miter lim="400000"/>
          </a:ln>
          <a:effectLst>
            <a:outerShdw blurRad="63500" dist="17961" dir="2700000" rotWithShape="0">
              <a:srgbClr val="80808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r" defTabSz="914400" rtl="1">
              <a:spcBef>
                <a:spcPts val="700"/>
              </a:spcBef>
              <a:buSzPct val="100000"/>
              <a:buChar char="•"/>
              <a:defRPr sz="3000" b="1">
                <a:solidFill>
                  <a:srgbClr val="000066"/>
                </a:solidFill>
              </a:defRPr>
            </a:pPr>
            <a:r>
              <a:rPr lang="ar-JO" dirty="0">
                <a:latin typeface="Arial" panose="020B0604020202020204" pitchFamily="34" charset="0"/>
                <a:cs typeface="Arial" panose="020B0604020202020204" pitchFamily="34" charset="0"/>
              </a:rPr>
              <a:t>مارس نيرون السلطة</a:t>
            </a:r>
          </a:p>
          <a:p>
            <a:pPr algn="r" defTabSz="914400" rtl="1">
              <a:spcBef>
                <a:spcPts val="700"/>
              </a:spcBef>
              <a:buSzPct val="100000"/>
              <a:defRPr sz="3000" b="1">
                <a:solidFill>
                  <a:srgbClr val="000066"/>
                </a:solidFill>
              </a:defRPr>
            </a:pPr>
            <a:r>
              <a:rPr lang="ar-JO" sz="3200" dirty="0">
                <a:latin typeface="Arial" panose="020B0604020202020204" pitchFamily="34" charset="0"/>
                <a:cs typeface="Arial" panose="020B0604020202020204" pitchFamily="34" charset="0"/>
              </a:rPr>
              <a:t>   من 54 إلى 68 ميلادي، </a:t>
            </a:r>
          </a:p>
          <a:p>
            <a:pPr algn="r" defTabSz="914400" rtl="1">
              <a:spcBef>
                <a:spcPts val="700"/>
              </a:spcBef>
              <a:buSzPct val="100000"/>
              <a:defRPr sz="3000" b="1">
                <a:solidFill>
                  <a:srgbClr val="000066"/>
                </a:solidFill>
              </a:defRPr>
            </a:pPr>
            <a:r>
              <a:rPr lang="ar-JO" sz="3200" dirty="0">
                <a:latin typeface="Arial" panose="020B0604020202020204" pitchFamily="34" charset="0"/>
                <a:cs typeface="Arial" panose="020B0604020202020204" pitchFamily="34" charset="0"/>
              </a:rPr>
              <a:t>   وليس 42 شهرًا </a:t>
            </a:r>
          </a:p>
          <a:p>
            <a:pPr algn="r" defTabSz="914400" rtl="1">
              <a:spcBef>
                <a:spcPts val="700"/>
              </a:spcBef>
              <a:buSzPct val="100000"/>
              <a:defRPr sz="3000" b="1">
                <a:solidFill>
                  <a:srgbClr val="000066"/>
                </a:solidFill>
              </a:defRPr>
            </a:pPr>
            <a:r>
              <a:rPr lang="ar-JO" sz="3200" dirty="0">
                <a:latin typeface="Arial" panose="020B0604020202020204" pitchFamily="34" charset="0"/>
                <a:cs typeface="Arial" panose="020B0604020202020204" pitchFamily="34" charset="0"/>
              </a:rPr>
              <a:t>   (رؤيا 13: 5).</a:t>
            </a:r>
            <a:endParaRPr sz="3200" dirty="0">
              <a:latin typeface="Arial" panose="020B0604020202020204" pitchFamily="34" charset="0"/>
              <a:cs typeface="Arial" panose="020B0604020202020204" pitchFamily="34" charset="0"/>
            </a:endParaRPr>
          </a:p>
          <a:p>
            <a:pPr marL="342900" indent="-342900" defTabSz="914400">
              <a:spcBef>
                <a:spcPts val="700"/>
              </a:spcBef>
              <a:buSzPct val="100000"/>
              <a:buChar char="•"/>
              <a:defRPr sz="3000" b="1">
                <a:solidFill>
                  <a:srgbClr val="000066"/>
                </a:solidFill>
              </a:defRPr>
            </a:pPr>
            <a:endParaRPr sz="3200" dirty="0"/>
          </a:p>
          <a:p>
            <a:pPr marL="342900" indent="-342900" algn="r" defTabSz="914400" rtl="1">
              <a:spcBef>
                <a:spcPts val="700"/>
              </a:spcBef>
              <a:buSzPct val="100000"/>
              <a:buChar char="•"/>
              <a:defRPr sz="3000" b="1">
                <a:solidFill>
                  <a:srgbClr val="000066"/>
                </a:solidFill>
              </a:defRPr>
            </a:pPr>
            <a:r>
              <a:rPr lang="ar-JO" dirty="0">
                <a:latin typeface="Arial" panose="020B0604020202020204" pitchFamily="34" charset="0"/>
                <a:cs typeface="Arial" panose="020B0604020202020204" pitchFamily="34" charset="0"/>
              </a:rPr>
              <a:t>لم يعبد جميع</a:t>
            </a:r>
          </a:p>
          <a:p>
            <a:pPr algn="r" defTabSz="914400" rtl="1">
              <a:spcBef>
                <a:spcPts val="700"/>
              </a:spcBef>
              <a:buSzPct val="100000"/>
              <a:defRPr sz="3000" b="1">
                <a:solidFill>
                  <a:srgbClr val="000066"/>
                </a:solidFill>
              </a:defRPr>
            </a:pPr>
            <a:r>
              <a:rPr lang="ar-JO" dirty="0">
                <a:latin typeface="Arial" panose="020B0604020202020204" pitchFamily="34" charset="0"/>
                <a:cs typeface="Arial" panose="020B0604020202020204" pitchFamily="34" charset="0"/>
              </a:rPr>
              <a:t>   جميع سكان الأرض نيرون</a:t>
            </a:r>
          </a:p>
          <a:p>
            <a:pPr algn="r" defTabSz="914400" rtl="1">
              <a:spcBef>
                <a:spcPts val="700"/>
              </a:spcBef>
              <a:buSzPct val="100000"/>
              <a:defRPr sz="3000" b="1">
                <a:solidFill>
                  <a:srgbClr val="000066"/>
                </a:solidFill>
              </a:defRPr>
            </a:pPr>
            <a:r>
              <a:rPr lang="ar-JO" dirty="0">
                <a:latin typeface="Arial" panose="020B0604020202020204" pitchFamily="34" charset="0"/>
                <a:cs typeface="Arial" panose="020B0604020202020204" pitchFamily="34" charset="0"/>
              </a:rPr>
              <a:t>   (رؤيا 13: 8).</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6" name="Picture 5" descr="Picture 5"/>
          <p:cNvPicPr>
            <a:picLocks noChangeAspect="1"/>
          </p:cNvPicPr>
          <p:nvPr/>
        </p:nvPicPr>
        <p:blipFill>
          <a:blip r:embed="rId3"/>
          <a:stretch>
            <a:fillRect/>
          </a:stretch>
        </p:blipFill>
        <p:spPr>
          <a:xfrm>
            <a:off x="4600575" y="0"/>
            <a:ext cx="4543425" cy="6096000"/>
          </a:xfrm>
          <a:prstGeom prst="rect">
            <a:avLst/>
          </a:prstGeom>
          <a:ln w="12700">
            <a:miter lim="400000"/>
          </a:ln>
        </p:spPr>
      </p:pic>
      <p:pic>
        <p:nvPicPr>
          <p:cNvPr id="2627" name="Picture 4" descr="Picture 4"/>
          <p:cNvPicPr>
            <a:picLocks noChangeAspect="1"/>
          </p:cNvPicPr>
          <p:nvPr/>
        </p:nvPicPr>
        <p:blipFill>
          <a:blip r:embed="rId4"/>
          <a:stretch>
            <a:fillRect/>
          </a:stretch>
        </p:blipFill>
        <p:spPr>
          <a:xfrm>
            <a:off x="0" y="0"/>
            <a:ext cx="4687888" cy="6096000"/>
          </a:xfrm>
          <a:prstGeom prst="rect">
            <a:avLst/>
          </a:prstGeom>
          <a:ln w="12700">
            <a:miter lim="400000"/>
          </a:ln>
        </p:spPr>
      </p:pic>
      <p:sp>
        <p:nvSpPr>
          <p:cNvPr id="2628" name="Rectangle 6"/>
          <p:cNvSpPr/>
          <p:nvPr/>
        </p:nvSpPr>
        <p:spPr>
          <a:xfrm>
            <a:off x="0" y="5410200"/>
            <a:ext cx="9144000" cy="1447800"/>
          </a:xfrm>
          <a:prstGeom prst="rect">
            <a:avLst/>
          </a:prstGeom>
          <a:solidFill>
            <a:srgbClr val="000000"/>
          </a:solidFill>
          <a:ln>
            <a:solidFill>
              <a:srgbClr val="000000"/>
            </a:solidFill>
            <a:miter/>
          </a:ln>
        </p:spPr>
        <p:txBody>
          <a:bodyPr lIns="46799" tIns="46799" rIns="46799" bIns="46799" anchor="ctr"/>
          <a:lstStyle/>
          <a:p>
            <a:pPr defTabSz="914400"/>
            <a:endParaRPr/>
          </a:p>
        </p:txBody>
      </p:sp>
      <p:sp>
        <p:nvSpPr>
          <p:cNvPr id="2629" name="Rectangle 2"/>
          <p:cNvSpPr txBox="1">
            <a:spLocks noGrp="1"/>
          </p:cNvSpPr>
          <p:nvPr>
            <p:ph type="title"/>
          </p:nvPr>
        </p:nvSpPr>
        <p:spPr>
          <a:xfrm>
            <a:off x="104775" y="5486400"/>
            <a:ext cx="8915400" cy="1371600"/>
          </a:xfrm>
          <a:prstGeom prst="rect">
            <a:avLst/>
          </a:prstGeom>
        </p:spPr>
        <p:txBody>
          <a:bodyPr/>
          <a:lstStyle>
            <a:lvl1pPr>
              <a:defRPr sz="4000" b="1">
                <a:solidFill>
                  <a:schemeClr val="accent3">
                    <a:lumOff val="44000"/>
                  </a:schemeClr>
                </a:solidFill>
              </a:defRPr>
            </a:lvl1pPr>
          </a:lstStyle>
          <a:p>
            <a:r>
              <a:rPr lang="ar-JO" dirty="0">
                <a:latin typeface="Arial" panose="020B0604020202020204" pitchFamily="34" charset="0"/>
                <a:cs typeface="Arial" panose="020B0604020202020204" pitchFamily="34" charset="0"/>
              </a:rPr>
              <a:t>كما يؤكد بيّل، لا يوجد إشارة إلى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نيرون أو دوميتيان في رؤيا 17: 10</a:t>
            </a:r>
            <a:endParaRPr dirty="0">
              <a:latin typeface="Arial" panose="020B0604020202020204" pitchFamily="34" charset="0"/>
              <a:cs typeface="Arial" panose="020B0604020202020204" pitchFamily="34" charset="0"/>
            </a:endParaRPr>
          </a:p>
        </p:txBody>
      </p:sp>
      <p:sp>
        <p:nvSpPr>
          <p:cNvPr id="2630" name="Text Box 7"/>
          <p:cNvSpPr txBox="1"/>
          <p:nvPr/>
        </p:nvSpPr>
        <p:spPr>
          <a:xfrm>
            <a:off x="1828002" y="4800600"/>
            <a:ext cx="2772573"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r>
              <a:rPr lang="ar-JO" dirty="0"/>
              <a:t>نيرون (54 – 68 م)</a:t>
            </a:r>
            <a:endParaRPr dirty="0"/>
          </a:p>
        </p:txBody>
      </p:sp>
      <p:sp>
        <p:nvSpPr>
          <p:cNvPr id="2631" name="Text Box 8"/>
          <p:cNvSpPr txBox="1"/>
          <p:nvPr/>
        </p:nvSpPr>
        <p:spPr>
          <a:xfrm>
            <a:off x="5679737" y="4800600"/>
            <a:ext cx="3508119"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r>
              <a:rPr lang="ar-JO" dirty="0"/>
              <a:t>دوميتيان (81 – 96 م)</a:t>
            </a:r>
            <a:endParaRPr dirty="0"/>
          </a:p>
        </p:txBody>
      </p:sp>
      <p:grpSp>
        <p:nvGrpSpPr>
          <p:cNvPr id="2634" name="Group 13"/>
          <p:cNvGrpSpPr/>
          <p:nvPr/>
        </p:nvGrpSpPr>
        <p:grpSpPr>
          <a:xfrm>
            <a:off x="0" y="0"/>
            <a:ext cx="4648200" cy="5410201"/>
            <a:chOff x="0" y="0"/>
            <a:chExt cx="4648200" cy="5410200"/>
          </a:xfrm>
        </p:grpSpPr>
        <p:sp>
          <p:nvSpPr>
            <p:cNvPr id="2632" name="Line 9"/>
            <p:cNvSpPr/>
            <p:nvPr/>
          </p:nvSpPr>
          <p:spPr>
            <a:xfrm>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endParaRPr/>
            </a:p>
          </p:txBody>
        </p:sp>
        <p:sp>
          <p:nvSpPr>
            <p:cNvPr id="2633" name="Line 10"/>
            <p:cNvSpPr/>
            <p:nvPr/>
          </p:nvSpPr>
          <p:spPr>
            <a:xfrm flipH="1">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endParaRPr/>
            </a:p>
          </p:txBody>
        </p:sp>
      </p:grpSp>
      <p:grpSp>
        <p:nvGrpSpPr>
          <p:cNvPr id="2637" name="Group 14"/>
          <p:cNvGrpSpPr/>
          <p:nvPr/>
        </p:nvGrpSpPr>
        <p:grpSpPr>
          <a:xfrm>
            <a:off x="4724400" y="0"/>
            <a:ext cx="4419600" cy="5410201"/>
            <a:chOff x="0" y="0"/>
            <a:chExt cx="4419600" cy="5410200"/>
          </a:xfrm>
        </p:grpSpPr>
        <p:sp>
          <p:nvSpPr>
            <p:cNvPr id="2635" name="Line 11"/>
            <p:cNvSpPr/>
            <p:nvPr/>
          </p:nvSpPr>
          <p:spPr>
            <a:xfrm>
              <a:off x="-1" y="0"/>
              <a:ext cx="44196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endParaRPr/>
            </a:p>
          </p:txBody>
        </p:sp>
        <p:sp>
          <p:nvSpPr>
            <p:cNvPr id="2636" name="Line 12"/>
            <p:cNvSpPr/>
            <p:nvPr/>
          </p:nvSpPr>
          <p:spPr>
            <a:xfrm flipH="1">
              <a:off x="-1" y="-1"/>
              <a:ext cx="4419601" cy="5410202"/>
            </a:xfrm>
            <a:prstGeom prst="line">
              <a:avLst/>
            </a:prstGeom>
            <a:noFill/>
            <a:ln w="190500" cap="flat">
              <a:solidFill>
                <a:srgbClr val="FF0000"/>
              </a:solidFill>
              <a:prstDash val="solid"/>
              <a:round/>
            </a:ln>
            <a:effectLst/>
          </p:spPr>
          <p:txBody>
            <a:bodyPr wrap="square" lIns="46799" tIns="46799" rIns="46799" bIns="46799" numCol="1" anchor="t">
              <a:noAutofit/>
            </a:bodyPr>
            <a:lstStyle/>
            <a:p>
              <a:endParaRPr/>
            </a:p>
          </p:txBody>
        </p:sp>
      </p:grpSp>
      <p:sp>
        <p:nvSpPr>
          <p:cNvPr id="2638"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480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9" grpId="0" animBg="1" advAuto="0"/>
      <p:bldP spid="2634" grpId="0" animBg="1" advAuto="0"/>
      <p:bldP spid="263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640" name="Group 108"/>
          <p:cNvGraphicFramePr/>
          <p:nvPr>
            <p:extLst>
              <p:ext uri="{D42A27DB-BD31-4B8C-83A1-F6EECF244321}">
                <p14:modId xmlns:p14="http://schemas.microsoft.com/office/powerpoint/2010/main" val="592580566"/>
              </p:ext>
            </p:extLst>
          </p:nvPr>
        </p:nvGraphicFramePr>
        <p:xfrm>
          <a:off x="-2" y="855540"/>
          <a:ext cx="9132560" cy="5392859"/>
        </p:xfrm>
        <a:graphic>
          <a:graphicData uri="http://schemas.openxmlformats.org/drawingml/2006/table">
            <a:tbl>
              <a:tblPr>
                <a:tableStyleId>{4C3C2611-4C71-4FC5-86AE-919BDF0F9419}</a:tableStyleId>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algn="ctr">
                        <a:defRPr sz="1800"/>
                      </a:pPr>
                      <a:r>
                        <a:rPr lang="ar-JO" sz="2400" b="1" i="1" dirty="0">
                          <a:solidFill>
                            <a:srgbClr val="FFFF00"/>
                          </a:solidFill>
                          <a:latin typeface="Arial" panose="020B0604020202020204" pitchFamily="34" charset="0"/>
                          <a:cs typeface="Arial" panose="020B0604020202020204" pitchFamily="34" charset="0"/>
                        </a:rPr>
                        <a:t>دانيال 7: 1- 8</a:t>
                      </a:r>
                      <a:endParaRPr sz="2400" b="1" i="1"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tc>
                  <a:txBody>
                    <a:bodyPr/>
                    <a:lstStyle/>
                    <a:p>
                      <a:pPr algn="ctr">
                        <a:defRPr sz="1800"/>
                      </a:pPr>
                      <a:r>
                        <a:rPr lang="ar-JO" sz="2400" b="1" i="1" dirty="0">
                          <a:solidFill>
                            <a:srgbClr val="FFFF00"/>
                          </a:solidFill>
                        </a:rPr>
                        <a:t>رؤيا 13:1 -2؛ 17: 9- 12</a:t>
                      </a:r>
                      <a:endParaRPr sz="2400" b="1" i="1" dirty="0">
                        <a:solidFill>
                          <a:srgbClr val="FFFF00"/>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603519">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أربعة حيوانات (أسد، دب، نمر،</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وحيوان هائل وقوي</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وله عشرة قرون)</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rPr>
                        <a:t>وحش واحد مثل النمر، والدب، والأسد، </a:t>
                      </a:r>
                    </a:p>
                    <a:p>
                      <a:pPr algn="ctr">
                        <a:defRPr sz="1800"/>
                      </a:pPr>
                      <a:r>
                        <a:rPr lang="ar-JO" sz="2400" b="1" dirty="0">
                          <a:solidFill>
                            <a:schemeClr val="accent3">
                              <a:lumOff val="44000"/>
                            </a:schemeClr>
                          </a:solidFill>
                        </a:rPr>
                        <a:t>(13: 2) </a:t>
                      </a:r>
                    </a:p>
                    <a:p>
                      <a:pPr algn="ctr">
                        <a:defRPr sz="1800"/>
                      </a:pPr>
                      <a:r>
                        <a:rPr lang="ar-JO" sz="2400" b="1" dirty="0">
                          <a:solidFill>
                            <a:schemeClr val="accent3">
                              <a:lumOff val="44000"/>
                            </a:schemeClr>
                          </a:solidFill>
                        </a:rPr>
                        <a:t>وله عشرة قرون (13: 1؛ 17: 3)</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1"/>
                  </a:ext>
                </a:extLst>
              </a:tr>
              <a:tr h="1097299">
                <a:tc>
                  <a:txBody>
                    <a:bodyPr/>
                    <a:lstStyle/>
                    <a:p>
                      <a:pPr algn="ctr">
                        <a:defRPr sz="1800"/>
                      </a:pPr>
                      <a:r>
                        <a:rPr lang="ar-JO" sz="2400" b="1" dirty="0">
                          <a:solidFill>
                            <a:schemeClr val="accent3">
                              <a:lumOff val="44000"/>
                            </a:schemeClr>
                          </a:solidFill>
                        </a:rPr>
                        <a:t>سبعة رؤوس تمثل</a:t>
                      </a:r>
                    </a:p>
                    <a:p>
                      <a:pPr algn="ctr">
                        <a:defRPr sz="1800"/>
                      </a:pPr>
                      <a:r>
                        <a:rPr lang="ar-JO" sz="2400" b="1" dirty="0">
                          <a:solidFill>
                            <a:schemeClr val="accent3">
                              <a:lumOff val="44000"/>
                            </a:schemeClr>
                          </a:solidFill>
                        </a:rPr>
                        <a:t>أربع ممالك متعاقبة</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rPr>
                        <a:t>سبعة رؤوس تمثل</a:t>
                      </a:r>
                    </a:p>
                    <a:p>
                      <a:pPr algn="ctr">
                        <a:defRPr sz="1800"/>
                      </a:pPr>
                      <a:r>
                        <a:rPr lang="ar-JO" sz="2400" b="1" dirty="0">
                          <a:solidFill>
                            <a:schemeClr val="accent3">
                              <a:lumOff val="44000"/>
                            </a:schemeClr>
                          </a:solidFill>
                        </a:rPr>
                        <a:t>سبع ممالك متعاقبة</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2"/>
                  </a:ext>
                </a:extLst>
              </a:tr>
              <a:tr h="864672">
                <a:tc>
                  <a:txBody>
                    <a:bodyPr/>
                    <a:lstStyle/>
                    <a:p>
                      <a:pPr algn="ctr">
                        <a:defRPr sz="1800"/>
                      </a:pPr>
                      <a:r>
                        <a:rPr lang="ar-JO" sz="2400" b="1" dirty="0">
                          <a:solidFill>
                            <a:schemeClr val="accent3">
                              <a:lumOff val="44000"/>
                            </a:schemeClr>
                          </a:solidFill>
                        </a:rPr>
                        <a:t>أربعة ممالك</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rPr>
                        <a:t>سبعة ممالك</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3"/>
                  </a:ext>
                </a:extLst>
              </a:tr>
              <a:tr h="967087">
                <a:tc>
                  <a:txBody>
                    <a:bodyPr/>
                    <a:lstStyle/>
                    <a:p>
                      <a:pPr algn="ctr">
                        <a:defRPr sz="1800"/>
                      </a:pPr>
                      <a:r>
                        <a:rPr lang="ar-JO" sz="2400" b="1" dirty="0">
                          <a:solidFill>
                            <a:schemeClr val="accent3">
                              <a:lumOff val="44000"/>
                            </a:schemeClr>
                          </a:solidFill>
                        </a:rPr>
                        <a:t>عشرة قرون (العدد 7)</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rPr>
                        <a:t>عشرة قرون (13: 1؛ 17: 3، 12)</a:t>
                      </a:r>
                      <a:endParaRPr sz="2400" b="1" dirty="0">
                        <a:solidFill>
                          <a:schemeClr val="accent3">
                            <a:lumOff val="44000"/>
                          </a:schemeClr>
                        </a:solidFill>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4"/>
                  </a:ext>
                </a:extLst>
              </a:tr>
            </a:tbl>
          </a:graphicData>
        </a:graphic>
      </p:graphicFrame>
      <p:sp>
        <p:nvSpPr>
          <p:cNvPr id="2641"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a:solidFill>
                  <a:schemeClr val="accent3">
                    <a:lumOff val="44000"/>
                  </a:schemeClr>
                </a:solidFill>
              </a:defRPr>
            </a:pPr>
            <a:r>
              <a:rPr lang="ar-SA" dirty="0"/>
              <a:t>مارك ل. هيتشكوك، "نقد لوجهة النظر السابقيّة لرؤيا 17: 9- 11 ونيرون،" </a:t>
            </a:r>
          </a:p>
          <a:p>
            <a:pPr algn="ctr" defTabSz="914400">
              <a:defRPr>
                <a:solidFill>
                  <a:schemeClr val="accent3">
                    <a:lumOff val="44000"/>
                  </a:schemeClr>
                </a:solidFill>
              </a:defRPr>
            </a:pPr>
            <a:r>
              <a:rPr lang="en-US" i="1" dirty="0"/>
              <a:t>Bibliotheca Sacra </a:t>
            </a:r>
            <a:r>
              <a:rPr lang="en-US" dirty="0"/>
              <a:t>164 (July-September 2007): 484</a:t>
            </a:r>
          </a:p>
        </p:txBody>
      </p:sp>
      <p:sp>
        <p:nvSpPr>
          <p:cNvPr id="2642"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479</a:t>
            </a:r>
          </a:p>
        </p:txBody>
      </p:sp>
      <p:sp>
        <p:nvSpPr>
          <p:cNvPr id="2643" name="Title 1"/>
          <p:cNvSpPr txBox="1">
            <a:spLocks noGrp="1"/>
          </p:cNvSpPr>
          <p:nvPr>
            <p:ph type="title" idx="4294967295"/>
          </p:nvPr>
        </p:nvSpPr>
        <p:spPr>
          <a:xfrm>
            <a:off x="457200" y="27664"/>
            <a:ext cx="8229600" cy="827877"/>
          </a:xfrm>
          <a:prstGeom prst="rect">
            <a:avLst/>
          </a:prstGeom>
        </p:spPr>
        <p:txBody>
          <a:bodyPr>
            <a:normAutofit/>
          </a:bodyPr>
          <a:lstStyle>
            <a:lvl1pPr>
              <a:defRPr sz="3600" b="1"/>
            </a:lvl1pPr>
          </a:lstStyle>
          <a:p>
            <a:r>
              <a:rPr lang="ar-JO" dirty="0"/>
              <a:t>العلاقة مع دانيال</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45" name="Text Box 1034"/>
          <p:cNvSpPr txBox="1"/>
          <p:nvPr/>
        </p:nvSpPr>
        <p:spPr>
          <a:xfrm>
            <a:off x="8326783" y="0"/>
            <a:ext cx="817218"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479</a:t>
            </a:r>
          </a:p>
        </p:txBody>
      </p:sp>
      <p:grpSp>
        <p:nvGrpSpPr>
          <p:cNvPr id="2648" name="Rectangle 3"/>
          <p:cNvGrpSpPr/>
          <p:nvPr/>
        </p:nvGrpSpPr>
        <p:grpSpPr>
          <a:xfrm>
            <a:off x="0" y="1588192"/>
            <a:ext cx="9144000" cy="4495801"/>
            <a:chOff x="0" y="0"/>
            <a:chExt cx="9144000" cy="4495800"/>
          </a:xfrm>
        </p:grpSpPr>
        <p:sp>
          <p:nvSpPr>
            <p:cNvPr id="2646" name="Rectangle"/>
            <p:cNvSpPr/>
            <p:nvPr/>
          </p:nvSpPr>
          <p:spPr>
            <a:xfrm>
              <a:off x="0" y="0"/>
              <a:ext cx="9144000" cy="4495800"/>
            </a:xfrm>
            <a:prstGeom prst="rect">
              <a:avLst/>
            </a:prstGeom>
            <a:solidFill>
              <a:schemeClr val="accent3">
                <a:lumOff val="44000"/>
                <a:alpha val="64999"/>
              </a:schemeClr>
            </a:solidFill>
            <a:ln w="12700" cap="flat">
              <a:noFill/>
              <a:miter lim="400000"/>
            </a:ln>
            <a:effectLst/>
          </p:spPr>
          <p:txBody>
            <a:bodyPr wrap="square" lIns="46799" tIns="46799" rIns="46799" bIns="46799" numCol="1" anchor="t">
              <a:noAutofit/>
            </a:bodyPr>
            <a:lstStyle/>
            <a:p>
              <a:pPr marL="342900" indent="-342900" defTabSz="914400">
                <a:spcBef>
                  <a:spcPts val="700"/>
                </a:spcBef>
                <a:defRPr sz="3200"/>
              </a:pPr>
              <a:endParaRPr/>
            </a:p>
          </p:txBody>
        </p:sp>
        <p:sp>
          <p:nvSpPr>
            <p:cNvPr id="2647" name="Egypt (Pharaohs)…"/>
            <p:cNvSpPr txBox="1"/>
            <p:nvPr/>
          </p:nvSpPr>
          <p:spPr>
            <a:xfrm>
              <a:off x="45719" y="0"/>
              <a:ext cx="9052562" cy="4414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مصر (الفراعنة)</a:t>
              </a:r>
              <a:endParaRPr sz="3200" dirty="0"/>
            </a:p>
            <a:p>
              <a:pPr marL="514350" indent="-514350" algn="r" defTabSz="914400" rtl="1">
                <a:spcBef>
                  <a:spcPts val="700"/>
                </a:spcBef>
                <a:buSzPct val="100000"/>
                <a:buAutoNum type="arabicPeriod"/>
                <a:defRPr sz="3000" b="1">
                  <a:solidFill>
                    <a:srgbClr val="000066"/>
                  </a:solidFill>
                  <a:effectLst>
                    <a:outerShdw blurRad="38100" dist="38100" dir="2700000" rotWithShape="0">
                      <a:srgbClr val="DDDDDD"/>
                    </a:outerShdw>
                  </a:effectLst>
                </a:defRPr>
              </a:pPr>
              <a:r>
                <a:rPr lang="ar-JO" dirty="0"/>
                <a:t>آشور (الملوك الآشوريون)</a:t>
              </a:r>
              <a:r>
                <a:rPr dirty="0"/>
                <a:t> </a:t>
              </a:r>
              <a:endParaRPr sz="3200" dirty="0"/>
            </a:p>
            <a:p>
              <a:pPr marL="342900" indent="-342900" algn="r" defTabSz="914400" rtl="1">
                <a:spcBef>
                  <a:spcPts val="700"/>
                </a:spcBef>
                <a:defRPr sz="3000" b="1">
                  <a:solidFill>
                    <a:srgbClr val="000066"/>
                  </a:solidFill>
                  <a:effectLst>
                    <a:outerShdw blurRad="38100" dist="38100" dir="2700000" rotWithShape="0">
                      <a:srgbClr val="DDDDDD"/>
                    </a:outerShdw>
                  </a:effectLst>
                </a:defRPr>
              </a:pPr>
              <a:r>
                <a:rPr lang="ar-JO" dirty="0"/>
                <a:t>3.  بابل الجديدة (نبوخذنصّر)</a:t>
              </a:r>
              <a:endParaRPr sz="3200" dirty="0"/>
            </a:p>
            <a:p>
              <a:pPr marL="342900" indent="-342900" algn="r" defTabSz="914400" rtl="1">
                <a:spcBef>
                  <a:spcPts val="700"/>
                </a:spcBef>
                <a:defRPr sz="3000" b="1">
                  <a:solidFill>
                    <a:srgbClr val="000066"/>
                  </a:solidFill>
                  <a:effectLst>
                    <a:outerShdw blurRad="38100" dist="38100" dir="2700000" rotWithShape="0">
                      <a:srgbClr val="DDDDDD"/>
                    </a:outerShdw>
                  </a:effectLst>
                </a:defRPr>
              </a:pPr>
              <a:r>
                <a:rPr lang="ar-JO" dirty="0"/>
                <a:t>4.  مادي وفارس (كورش)</a:t>
              </a:r>
              <a:r>
                <a:rPr dirty="0"/>
                <a:t> </a:t>
              </a:r>
              <a:endParaRPr sz="3200" dirty="0"/>
            </a:p>
            <a:p>
              <a:pPr marL="342900" indent="-342900" algn="r" defTabSz="914400" rtl="1">
                <a:spcBef>
                  <a:spcPts val="700"/>
                </a:spcBef>
                <a:defRPr sz="3000" b="1">
                  <a:solidFill>
                    <a:srgbClr val="000066"/>
                  </a:solidFill>
                  <a:effectLst>
                    <a:outerShdw blurRad="38100" dist="38100" dir="2700000" rotWithShape="0">
                      <a:srgbClr val="DDDDDD"/>
                    </a:outerShdw>
                  </a:effectLst>
                </a:defRPr>
              </a:pPr>
              <a:r>
                <a:rPr lang="ar-JO" dirty="0"/>
                <a:t>5.  اليونان (الإسكندر الأكبر)</a:t>
              </a:r>
              <a:r>
                <a:rPr dirty="0"/>
                <a:t> </a:t>
              </a:r>
              <a:endParaRPr sz="3200" dirty="0"/>
            </a:p>
            <a:p>
              <a:pPr marL="342900" indent="-342900" algn="r" defTabSz="914400" rtl="1">
                <a:spcBef>
                  <a:spcPts val="700"/>
                </a:spcBef>
                <a:defRPr sz="3000" b="1">
                  <a:solidFill>
                    <a:srgbClr val="000066"/>
                  </a:solidFill>
                  <a:effectLst>
                    <a:outerShdw blurRad="38100" dist="38100" dir="2700000" rotWithShape="0">
                      <a:srgbClr val="DDDDDD"/>
                    </a:outerShdw>
                  </a:effectLst>
                </a:defRPr>
              </a:pPr>
              <a:r>
                <a:rPr lang="ar-JO" dirty="0"/>
                <a:t>6.  روما (القياصرة؛ "الواحد")</a:t>
              </a:r>
              <a:endParaRPr sz="3200" dirty="0"/>
            </a:p>
            <a:p>
              <a:pPr marL="342900" indent="-342900" algn="r" defTabSz="914400" rtl="1">
                <a:spcBef>
                  <a:spcPts val="700"/>
                </a:spcBef>
                <a:defRPr sz="3000" b="1">
                  <a:solidFill>
                    <a:srgbClr val="000066"/>
                  </a:solidFill>
                  <a:effectLst>
                    <a:outerShdw blurRad="38100" dist="38100" dir="2700000" rotWithShape="0">
                      <a:srgbClr val="DDDDDD"/>
                    </a:outerShdw>
                  </a:effectLst>
                </a:defRPr>
              </a:pPr>
              <a:r>
                <a:rPr lang="ar-JO" dirty="0"/>
                <a:t>7.  إعادة توحيد الإمبراطورية الرومانية (عشرة ملوك؛ "ليس بعد")</a:t>
              </a:r>
              <a:r>
                <a:rPr dirty="0"/>
                <a:t> </a:t>
              </a:r>
              <a:endParaRPr sz="3200" dirty="0"/>
            </a:p>
            <a:p>
              <a:pPr marL="342900" indent="-342900" algn="r" defTabSz="914400" rtl="1">
                <a:spcBef>
                  <a:spcPts val="700"/>
                </a:spcBef>
                <a:defRPr sz="3000" b="1">
                  <a:solidFill>
                    <a:srgbClr val="000066"/>
                  </a:solidFill>
                  <a:effectLst>
                    <a:outerShdw blurRad="38100" dist="38100" dir="2700000" rotWithShape="0">
                      <a:srgbClr val="DDDDDD"/>
                    </a:outerShdw>
                  </a:effectLst>
                </a:defRPr>
              </a:pPr>
              <a:r>
                <a:rPr lang="ar-JO" dirty="0"/>
                <a:t>8.  مملكة عالم الأمم النهائية (ضد المسيح)</a:t>
              </a:r>
              <a:endParaRPr dirty="0"/>
            </a:p>
          </p:txBody>
        </p:sp>
      </p:grpSp>
      <p:sp>
        <p:nvSpPr>
          <p:cNvPr id="2649"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normAutofit/>
          </a:bodyPr>
          <a:lstStyle>
            <a:lvl1pPr defTabSz="731520">
              <a:defRPr sz="3680" b="1">
                <a:solidFill>
                  <a:schemeClr val="accent3">
                    <a:lumOff val="44000"/>
                  </a:schemeClr>
                </a:solidFill>
              </a:defRPr>
            </a:lvl1pPr>
          </a:lstStyle>
          <a:p>
            <a:r>
              <a:rPr lang="ar-JO" dirty="0"/>
              <a:t>ثماني ممالك متعاقبة (17: 10 -11)</a:t>
            </a:r>
            <a:endParaRPr dirty="0"/>
          </a:p>
        </p:txBody>
      </p:sp>
      <p:sp>
        <p:nvSpPr>
          <p:cNvPr id="2650"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a:solidFill>
                  <a:schemeClr val="accent3">
                    <a:lumOff val="44000"/>
                  </a:schemeClr>
                </a:solidFill>
              </a:defRPr>
            </a:pPr>
            <a:r>
              <a:rPr lang="ar-SA" dirty="0"/>
              <a:t>مارك ل. هيتشكوك، "نقد لوجهة النظر السابقيّة لرؤيا 17: 9- 11 ونيرون،" </a:t>
            </a:r>
          </a:p>
          <a:p>
            <a:pPr algn="ctr" defTabSz="914400">
              <a:defRPr>
                <a:solidFill>
                  <a:schemeClr val="accent3">
                    <a:lumOff val="44000"/>
                  </a:schemeClr>
                </a:solidFill>
              </a:defRPr>
            </a:pPr>
            <a:r>
              <a:rPr lang="en-US" dirty="0"/>
              <a:t>Bibliotheca Sacra 164 (July-September 2007): 484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8"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52" name="Rectangle 2"/>
          <p:cNvSpPr txBox="1">
            <a:spLocks noGrp="1"/>
          </p:cNvSpPr>
          <p:nvPr>
            <p:ph type="title"/>
          </p:nvPr>
        </p:nvSpPr>
        <p:spPr>
          <a:xfrm>
            <a:off x="0" y="69830"/>
            <a:ext cx="8255397" cy="724023"/>
          </a:xfrm>
          <a:prstGeom prst="rect">
            <a:avLst/>
          </a:prstGeom>
          <a:effectLst>
            <a:outerShdw blurRad="63500" dist="17961" dir="2700000" rotWithShape="0">
              <a:srgbClr val="000000">
                <a:alpha val="74998"/>
              </a:srgbClr>
            </a:outerShdw>
          </a:effectLst>
        </p:spPr>
        <p:txBody>
          <a:bodyPr/>
          <a:lstStyle>
            <a:lvl1pPr>
              <a:defRPr sz="3200" b="1" i="1">
                <a:solidFill>
                  <a:schemeClr val="accent3">
                    <a:lumOff val="44000"/>
                  </a:schemeClr>
                </a:solidFill>
              </a:defRPr>
            </a:lvl1pPr>
          </a:lstStyle>
          <a:p>
            <a:r>
              <a:rPr lang="ar-JO" dirty="0"/>
              <a:t>المؤيدون لوجهة نظر الممالك المتعاقبة</a:t>
            </a:r>
            <a:endParaRPr dirty="0"/>
          </a:p>
        </p:txBody>
      </p:sp>
      <p:sp>
        <p:nvSpPr>
          <p:cNvPr id="2653" name="Text Box 1034"/>
          <p:cNvSpPr txBox="1"/>
          <p:nvPr/>
        </p:nvSpPr>
        <p:spPr>
          <a:xfrm>
            <a:off x="8326783" y="-1"/>
            <a:ext cx="817218" cy="7948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r>
              <a:t>479-480</a:t>
            </a:r>
          </a:p>
        </p:txBody>
      </p:sp>
      <p:sp>
        <p:nvSpPr>
          <p:cNvPr id="2654" name="Rectangle 2"/>
          <p:cNvSpPr txBox="1"/>
          <p:nvPr/>
        </p:nvSpPr>
        <p:spPr>
          <a:xfrm>
            <a:off x="133920" y="1901056"/>
            <a:ext cx="8823703" cy="3046988"/>
          </a:xfrm>
          <a:prstGeom prst="rect">
            <a:avLst/>
          </a:prstGeom>
          <a:ln w="12700">
            <a:miter lim="400000"/>
          </a:ln>
          <a:effectLst>
            <a:outerShdw blurRad="63500" dist="1796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solidFill>
                  <a:schemeClr val="accent3">
                    <a:lumOff val="44000"/>
                  </a:schemeClr>
                </a:solidFill>
              </a:defRPr>
            </a:lvl1pPr>
          </a:lstStyle>
          <a:p>
            <a:r>
              <a:rPr lang="ar-SA" dirty="0"/>
              <a:t>"تتجنب وجهة نظر الممالك المتعاقبة الطبيعة الغامضة لوجهة</a:t>
            </a:r>
            <a:endParaRPr lang="ar-JO" dirty="0"/>
          </a:p>
          <a:p>
            <a:r>
              <a:rPr lang="ar-SA" dirty="0"/>
              <a:t> النظر الرمزية، وتتوافق مع صور العهد القديم من دانيال 7،</a:t>
            </a:r>
            <a:endParaRPr lang="ar-JO" dirty="0"/>
          </a:p>
          <a:p>
            <a:r>
              <a:rPr lang="ar-SA" dirty="0"/>
              <a:t> وتقدم تفسيرًا متسقًا للملوك الثمانية. ولهذه الأسباب فهذه</a:t>
            </a:r>
            <a:endParaRPr lang="ar-JO" dirty="0"/>
          </a:p>
          <a:p>
            <a:r>
              <a:rPr lang="ar-SA" dirty="0"/>
              <a:t> هي وجهة النظر المفضلة. لذلك، فإن رؤيا 17: 9- 11 لا تقدم</a:t>
            </a:r>
            <a:endParaRPr lang="ar-JO" dirty="0"/>
          </a:p>
          <a:p>
            <a:r>
              <a:rPr lang="ar-SA" dirty="0"/>
              <a:t> أي دعم للتاريخ المبكر لسفر الرؤيا على أساس فكرة أن</a:t>
            </a:r>
            <a:endParaRPr lang="ar-JO" dirty="0"/>
          </a:p>
          <a:p>
            <a:r>
              <a:rPr lang="ar-SA" dirty="0"/>
              <a:t> نيرون هو الملك السادس"</a:t>
            </a:r>
            <a:endParaRPr dirty="0"/>
          </a:p>
        </p:txBody>
      </p:sp>
      <p:sp>
        <p:nvSpPr>
          <p:cNvPr id="2655"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a:solidFill>
                  <a:schemeClr val="accent3">
                    <a:lumOff val="44000"/>
                  </a:schemeClr>
                </a:solidFill>
              </a:defRPr>
            </a:pPr>
            <a:r>
              <a:rPr lang="ar-SA" dirty="0"/>
              <a:t>مارك ل. هيتشكوك، "نقد لوجهة النظر السابقيّة لرؤيا 17: 9- 11 ونيرون،" </a:t>
            </a:r>
          </a:p>
          <a:p>
            <a:pPr algn="ctr" defTabSz="914400">
              <a:defRPr>
                <a:solidFill>
                  <a:schemeClr val="accent3">
                    <a:lumOff val="44000"/>
                  </a:schemeClr>
                </a:solidFill>
              </a:defRPr>
            </a:pPr>
            <a:r>
              <a:rPr lang="en-US" dirty="0"/>
              <a:t>Bibliotheca Sacra 164 (July-September 2007): 484</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573453"/>
            <a:ext cx="4176713" cy="954107"/>
          </a:xfrm>
        </p:spPr>
        <p:txBody>
          <a:bodyPr rtlCol="0">
            <a:spAutoFit/>
          </a:bodyPr>
          <a:lstStyle/>
          <a:p>
            <a:pPr algn="l">
              <a:defRPr/>
            </a:pPr>
            <a:r>
              <a:rPr lang="ar-JO" sz="2800" b="1" kern="1200" dirty="0">
                <a:solidFill>
                  <a:schemeClr val="bg1"/>
                </a:solidFill>
                <a:latin typeface="Calibri" panose="020F0502020204030204" pitchFamily="34" charset="0"/>
                <a:ea typeface="ＭＳ Ｐゴシック" charset="0"/>
                <a:cs typeface="Calibri" panose="020F0502020204030204" pitchFamily="34" charset="0"/>
              </a:rPr>
              <a:t>السيطرة على النظام</a:t>
            </a:r>
            <a:br>
              <a:rPr lang="ar-JO" sz="2800" b="1" kern="1200" dirty="0">
                <a:solidFill>
                  <a:schemeClr val="bg1"/>
                </a:solidFill>
                <a:latin typeface="Calibri" panose="020F0502020204030204" pitchFamily="34" charset="0"/>
                <a:ea typeface="ＭＳ Ｐゴシック" charset="0"/>
                <a:cs typeface="Calibri" panose="020F0502020204030204" pitchFamily="34" charset="0"/>
              </a:rPr>
            </a:br>
            <a:r>
              <a:rPr lang="ar-JO" sz="2800" b="1" kern="1200" dirty="0">
                <a:solidFill>
                  <a:schemeClr val="bg1"/>
                </a:solidFill>
                <a:latin typeface="Calibri" panose="020F0502020204030204" pitchFamily="34" charset="0"/>
                <a:ea typeface="ＭＳ Ｐゴシック" charset="0"/>
                <a:cs typeface="Calibri" panose="020F0502020204030204" pitchFamily="34" charset="0"/>
              </a:rPr>
              <a:t>السياسي العالمي:</a:t>
            </a:r>
            <a:endParaRPr lang="en-US" sz="2800" b="1" kern="1200" dirty="0">
              <a:solidFill>
                <a:schemeClr val="bg1"/>
              </a:solidFill>
              <a:latin typeface="Calibri" panose="020F0502020204030204" pitchFamily="34" charset="0"/>
              <a:ea typeface="ＭＳ Ｐゴシック" charset="0"/>
              <a:cs typeface="Calibri" panose="020F0502020204030204" pitchFamily="34" charset="0"/>
            </a:endParaRP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7 رؤوس</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ا</a:t>
            </a: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الرومان</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متتابع</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الماضي</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 9- 11</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10 ملوك</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جميع أنحاء العالم</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متزامن</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المستقبل</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 12</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الوحش (الملك الثامن)</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جميع أنحاء العالم</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السيطرة على 10 ملوك</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ＭＳ Ｐゴシック" charset="0"/>
                <a:cs typeface="Calibri" panose="020F0502020204030204" pitchFamily="34" charset="0"/>
              </a:rPr>
              <a:t>المستقبل</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 13</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endParaRPr>
          </a:p>
        </p:txBody>
      </p:sp>
      <p:pic>
        <p:nvPicPr>
          <p:cNvPr id="25" name="Picture 18"/>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398</a:t>
            </a:r>
          </a:p>
        </p:txBody>
      </p:sp>
    </p:spTree>
    <p:extLst>
      <p:ext uri="{BB962C8B-B14F-4D97-AF65-F5344CB8AC3E}">
        <p14:creationId xmlns:p14="http://schemas.microsoft.com/office/powerpoint/2010/main" val="3880760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7" name="Rectangle 3"/>
          <p:cNvSpPr/>
          <p:nvPr/>
        </p:nvSpPr>
        <p:spPr>
          <a:xfrm>
            <a:off x="0" y="-1"/>
            <a:ext cx="9144000" cy="1063847"/>
          </a:xfrm>
          <a:prstGeom prst="rect">
            <a:avLst/>
          </a:prstGeom>
          <a:solidFill>
            <a:srgbClr val="12124C"/>
          </a:solidFill>
          <a:ln>
            <a:solidFill>
              <a:srgbClr val="000000"/>
            </a:solidFill>
          </a:ln>
        </p:spPr>
        <p:txBody>
          <a:bodyPr lIns="46799" tIns="46799" rIns="46799" bIns="46799"/>
          <a:lstStyle/>
          <a:p>
            <a:pPr algn="ctr" defTabSz="914400">
              <a:defRPr sz="2400"/>
            </a:pPr>
            <a:endParaRPr/>
          </a:p>
        </p:txBody>
      </p:sp>
      <p:sp>
        <p:nvSpPr>
          <p:cNvPr id="2678" name="Title 1"/>
          <p:cNvSpPr txBox="1">
            <a:spLocks noGrp="1"/>
          </p:cNvSpPr>
          <p:nvPr>
            <p:ph type="title"/>
          </p:nvPr>
        </p:nvSpPr>
        <p:spPr>
          <a:xfrm>
            <a:off x="195389" y="119889"/>
            <a:ext cx="5449224" cy="731840"/>
          </a:xfrm>
          <a:prstGeom prst="rect">
            <a:avLst/>
          </a:prstGeom>
        </p:spPr>
        <p:txBody>
          <a:bodyPr/>
          <a:lstStyle>
            <a:lvl1pPr algn="l">
              <a:defRPr sz="3600" b="1">
                <a:solidFill>
                  <a:schemeClr val="accent3">
                    <a:lumOff val="44000"/>
                  </a:schemeClr>
                </a:solidFill>
              </a:defRPr>
            </a:lvl1pPr>
          </a:lstStyle>
          <a:p>
            <a:r>
              <a:t>EU States</a:t>
            </a:r>
          </a:p>
        </p:txBody>
      </p:sp>
      <p:sp>
        <p:nvSpPr>
          <p:cNvPr id="2679" name="Text Box 37"/>
          <p:cNvSpPr txBox="1"/>
          <p:nvPr/>
        </p:nvSpPr>
        <p:spPr>
          <a:xfrm>
            <a:off x="8222779" y="44449"/>
            <a:ext cx="784213"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t>110b</a:t>
            </a:r>
          </a:p>
        </p:txBody>
      </p:sp>
      <p:pic>
        <p:nvPicPr>
          <p:cNvPr id="2680" name="Picture 2" descr="Picture 2"/>
          <p:cNvPicPr>
            <a:picLocks noChangeAspect="1"/>
          </p:cNvPicPr>
          <p:nvPr/>
        </p:nvPicPr>
        <p:blipFill>
          <a:blip r:embed="rId2"/>
          <a:stretch>
            <a:fillRect/>
          </a:stretch>
        </p:blipFill>
        <p:spPr>
          <a:xfrm>
            <a:off x="0" y="966354"/>
            <a:ext cx="9144000" cy="5891646"/>
          </a:xfrm>
          <a:prstGeom prst="rect">
            <a:avLst/>
          </a:prstGeom>
          <a:ln w="12700">
            <a:miter lim="400000"/>
          </a:ln>
        </p:spPr>
      </p:pic>
      <p:sp>
        <p:nvSpPr>
          <p:cNvPr id="2681" name="Line 5"/>
          <p:cNvSpPr/>
          <p:nvPr/>
        </p:nvSpPr>
        <p:spPr>
          <a:xfrm>
            <a:off x="0" y="1011677"/>
            <a:ext cx="6019801" cy="1"/>
          </a:xfrm>
          <a:prstGeom prst="line">
            <a:avLst/>
          </a:prstGeom>
          <a:ln w="38100">
            <a:solidFill>
              <a:schemeClr val="accent3">
                <a:lumOff val="44000"/>
              </a:schemeClr>
            </a:solidFill>
          </a:ln>
        </p:spPr>
        <p:txBody>
          <a:bodyPr lIns="46799" tIns="46799" rIns="46799" bIns="46799"/>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3" name="Picture 15" descr="Picture 15"/>
          <p:cNvPicPr>
            <a:picLocks noChangeAspect="1"/>
          </p:cNvPicPr>
          <p:nvPr/>
        </p:nvPicPr>
        <p:blipFill>
          <a:blip r:embed="rId2"/>
          <a:stretch>
            <a:fillRect/>
          </a:stretch>
        </p:blipFill>
        <p:spPr>
          <a:xfrm>
            <a:off x="875506" y="1441449"/>
            <a:ext cx="7392988" cy="5416551"/>
          </a:xfrm>
          <a:prstGeom prst="rect">
            <a:avLst/>
          </a:prstGeom>
          <a:ln w="12700">
            <a:miter lim="400000"/>
          </a:ln>
        </p:spPr>
      </p:pic>
      <p:sp>
        <p:nvSpPr>
          <p:cNvPr id="2684" name="WordArt 4"/>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685" name="Line 5"/>
          <p:cNvSpPr/>
          <p:nvPr/>
        </p:nvSpPr>
        <p:spPr>
          <a:xfrm>
            <a:off x="304800" y="762000"/>
            <a:ext cx="6019801" cy="0"/>
          </a:xfrm>
          <a:prstGeom prst="line">
            <a:avLst/>
          </a:prstGeom>
          <a:ln w="38100">
            <a:solidFill>
              <a:srgbClr val="000000"/>
            </a:solidFill>
          </a:ln>
        </p:spPr>
        <p:txBody>
          <a:bodyPr lIns="46799" tIns="46799" rIns="46799" bIns="46799"/>
          <a:lstStyle/>
          <a:p>
            <a:endParaRPr/>
          </a:p>
        </p:txBody>
      </p:sp>
      <p:sp>
        <p:nvSpPr>
          <p:cNvPr id="2686" name="Title 1"/>
          <p:cNvSpPr txBox="1">
            <a:spLocks noGrp="1"/>
          </p:cNvSpPr>
          <p:nvPr>
            <p:ph type="title"/>
          </p:nvPr>
        </p:nvSpPr>
        <p:spPr>
          <a:xfrm>
            <a:off x="0" y="825499"/>
            <a:ext cx="9144000" cy="731840"/>
          </a:xfrm>
          <a:prstGeom prst="rect">
            <a:avLst/>
          </a:prstGeom>
        </p:spPr>
        <p:txBody>
          <a:bodyPr/>
          <a:lstStyle>
            <a:lvl1pPr>
              <a:defRPr sz="3200" b="1"/>
            </a:lvl1pPr>
          </a:lstStyle>
          <a:p>
            <a:r>
              <a:rPr lang="ar-JO" dirty="0"/>
              <a:t>الختم الرسمي للبرلمان الأوروبي</a:t>
            </a:r>
            <a:endParaRPr dirty="0"/>
          </a:p>
        </p:txBody>
      </p:sp>
      <p:sp>
        <p:nvSpPr>
          <p:cNvPr id="2687" name="Text Box 37"/>
          <p:cNvSpPr txBox="1"/>
          <p:nvPr/>
        </p:nvSpPr>
        <p:spPr>
          <a:xfrm>
            <a:off x="8255341" y="44449"/>
            <a:ext cx="784213"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t>110b</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9" name="Picture 1" descr="Picture 1"/>
          <p:cNvPicPr>
            <a:picLocks noChangeAspect="1"/>
          </p:cNvPicPr>
          <p:nvPr/>
        </p:nvPicPr>
        <p:blipFill>
          <a:blip r:embed="rId3"/>
          <a:stretch>
            <a:fillRect/>
          </a:stretch>
        </p:blipFill>
        <p:spPr>
          <a:xfrm>
            <a:off x="0" y="1370592"/>
            <a:ext cx="9184189" cy="5487410"/>
          </a:xfrm>
          <a:prstGeom prst="rect">
            <a:avLst/>
          </a:prstGeom>
          <a:ln w="12700">
            <a:miter lim="400000"/>
          </a:ln>
        </p:spPr>
      </p:pic>
      <p:sp>
        <p:nvSpPr>
          <p:cNvPr id="2690" name="Rectangle 2"/>
          <p:cNvSpPr txBox="1">
            <a:spLocks noGrp="1"/>
          </p:cNvSpPr>
          <p:nvPr>
            <p:ph type="title"/>
          </p:nvPr>
        </p:nvSpPr>
        <p:spPr>
          <a:xfrm>
            <a:off x="0" y="0"/>
            <a:ext cx="8427412" cy="1310125"/>
          </a:xfrm>
          <a:prstGeom prst="rect">
            <a:avLst/>
          </a:prstGeom>
        </p:spPr>
        <p:txBody>
          <a:bodyPr/>
          <a:lstStyle>
            <a:lvl1pPr>
              <a:defRPr sz="4000" b="1"/>
            </a:lvl1pPr>
          </a:lstStyle>
          <a:p>
            <a:r>
              <a:rPr lang="ar-JO" dirty="0"/>
              <a:t>خريطة العالم الجديد بعد الحرب العالمية الثانية</a:t>
            </a:r>
            <a:endParaRPr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4" name="Rectangle 6"/>
          <p:cNvSpPr txBox="1">
            <a:spLocks noGrp="1"/>
          </p:cNvSpPr>
          <p:nvPr>
            <p:ph type="title"/>
          </p:nvPr>
        </p:nvSpPr>
        <p:spPr>
          <a:xfrm>
            <a:off x="685800" y="2286000"/>
            <a:ext cx="7772400" cy="1143000"/>
          </a:xfrm>
          <a:prstGeom prst="rect">
            <a:avLst/>
          </a:prstGeom>
        </p:spPr>
        <p:txBody>
          <a:bodyPr/>
          <a:lstStyle/>
          <a:p>
            <a:r>
              <a:t>Characteristics of Babylon</a:t>
            </a:r>
          </a:p>
        </p:txBody>
      </p:sp>
      <p:sp>
        <p:nvSpPr>
          <p:cNvPr id="2695"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algn="r" defTabSz="914400">
              <a:defRPr sz="4800">
                <a:solidFill>
                  <a:schemeClr val="accent3">
                    <a:lumOff val="44000"/>
                  </a:schemeClr>
                </a:solidFill>
              </a:defRPr>
            </a:pPr>
            <a:endParaRPr/>
          </a:p>
        </p:txBody>
      </p:sp>
      <p:pic>
        <p:nvPicPr>
          <p:cNvPr id="2696" name="Picture 5" descr="Picture 5"/>
          <p:cNvPicPr>
            <a:picLocks noChangeAspect="1"/>
          </p:cNvPicPr>
          <p:nvPr/>
        </p:nvPicPr>
        <p:blipFill>
          <a:blip r:embed="rId2"/>
          <a:stretch>
            <a:fillRect/>
          </a:stretch>
        </p:blipFill>
        <p:spPr>
          <a:xfrm rot="21202976">
            <a:off x="0" y="381000"/>
            <a:ext cx="4514850" cy="6477000"/>
          </a:xfrm>
          <a:prstGeom prst="rect">
            <a:avLst/>
          </a:prstGeom>
          <a:ln w="12700">
            <a:miter lim="400000"/>
          </a:ln>
        </p:spPr>
      </p:pic>
      <p:sp>
        <p:nvSpPr>
          <p:cNvPr id="2697" name="Text Box 9"/>
          <p:cNvSpPr txBox="1"/>
          <p:nvPr/>
        </p:nvSpPr>
        <p:spPr>
          <a:xfrm>
            <a:off x="4257357" y="650875"/>
            <a:ext cx="466153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defRPr sz="4000" b="1">
                <a:solidFill>
                  <a:schemeClr val="accent3">
                    <a:lumOff val="44000"/>
                  </a:schemeClr>
                </a:solidFill>
              </a:defRPr>
            </a:pPr>
            <a:r>
              <a:rPr lang="ar-JO" dirty="0"/>
              <a:t>بابل العظيمة في</a:t>
            </a:r>
          </a:p>
          <a:p>
            <a:pPr algn="r" defTabSz="914400">
              <a:defRPr sz="4000" b="1">
                <a:solidFill>
                  <a:schemeClr val="accent3">
                    <a:lumOff val="44000"/>
                  </a:schemeClr>
                </a:solidFill>
              </a:defRPr>
            </a:pPr>
            <a:r>
              <a:rPr lang="ar-JO" dirty="0"/>
              <a:t>نهاية الزمان</a:t>
            </a:r>
            <a:endParaRPr dirty="0"/>
          </a:p>
          <a:p>
            <a:pPr algn="r" defTabSz="914400">
              <a:defRPr sz="4000" b="1">
                <a:solidFill>
                  <a:schemeClr val="accent3">
                    <a:lumOff val="44000"/>
                  </a:schemeClr>
                </a:solidFill>
              </a:defRPr>
            </a:pPr>
            <a:r>
              <a:rPr dirty="0"/>
              <a:t>(</a:t>
            </a:r>
            <a:r>
              <a:rPr lang="ar-JO" dirty="0"/>
              <a:t>رؤيا 17- 18</a:t>
            </a:r>
            <a:r>
              <a:rPr dirty="0"/>
              <a:t>)</a:t>
            </a:r>
          </a:p>
          <a:p>
            <a:pPr algn="r" defTabSz="914400">
              <a:defRPr sz="4000" b="1">
                <a:solidFill>
                  <a:schemeClr val="accent3">
                    <a:lumOff val="44000"/>
                  </a:schemeClr>
                </a:solidFill>
              </a:defRPr>
            </a:pPr>
            <a:endParaRPr dirty="0"/>
          </a:p>
          <a:p>
            <a:pPr algn="r" defTabSz="914400">
              <a:defRPr sz="4000" b="1">
                <a:solidFill>
                  <a:schemeClr val="accent3">
                    <a:lumOff val="44000"/>
                  </a:schemeClr>
                </a:solidFill>
              </a:defRPr>
            </a:pPr>
            <a:r>
              <a:rPr lang="ar-JO" dirty="0"/>
              <a:t>ما هي خصائصها</a:t>
            </a:r>
          </a:p>
          <a:p>
            <a:pPr algn="r" defTabSz="914400">
              <a:defRPr sz="4000" b="1">
                <a:solidFill>
                  <a:schemeClr val="accent3">
                    <a:lumOff val="44000"/>
                  </a:schemeClr>
                </a:solidFill>
              </a:defRPr>
            </a:pPr>
            <a:r>
              <a:rPr lang="ar-JO" dirty="0"/>
              <a:t>الرئيسية؟</a:t>
            </a:r>
            <a:endParaRPr dirty="0"/>
          </a:p>
        </p:txBody>
      </p:sp>
      <p:sp>
        <p:nvSpPr>
          <p:cNvPr id="2698" name="Text Box 19"/>
          <p:cNvSpPr txBox="1"/>
          <p:nvPr/>
        </p:nvSpPr>
        <p:spPr>
          <a:xfrm>
            <a:off x="8296558" y="-1"/>
            <a:ext cx="743729"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rPr lang="ar-JO" dirty="0"/>
              <a:t>110 أ</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35" name="Picture 1" descr="Picture 1"/>
          <p:cNvPicPr>
            <a:picLocks noChangeAspect="1"/>
          </p:cNvPicPr>
          <p:nvPr/>
        </p:nvPicPr>
        <p:blipFill>
          <a:blip r:embed="rId2"/>
          <a:stretch>
            <a:fillRect/>
          </a:stretch>
        </p:blipFill>
        <p:spPr>
          <a:xfrm>
            <a:off x="0" y="873125"/>
            <a:ext cx="9144000" cy="5664200"/>
          </a:xfrm>
          <a:prstGeom prst="rect">
            <a:avLst/>
          </a:prstGeom>
          <a:ln w="12700">
            <a:miter lim="400000"/>
          </a:ln>
        </p:spPr>
      </p:pic>
      <p:sp>
        <p:nvSpPr>
          <p:cNvPr id="2336" name="Rectangle 2"/>
          <p:cNvSpPr txBox="1">
            <a:spLocks noGrp="1"/>
          </p:cNvSpPr>
          <p:nvPr>
            <p:ph type="title"/>
          </p:nvPr>
        </p:nvSpPr>
        <p:spPr>
          <a:xfrm>
            <a:off x="0" y="0"/>
            <a:ext cx="9144000" cy="836613"/>
          </a:xfrm>
          <a:prstGeom prst="rect">
            <a:avLst/>
          </a:prstGeom>
        </p:spPr>
        <p:txBody>
          <a:bodyPr anchor="ctr"/>
          <a:lstStyle>
            <a:lvl1pPr rtl="1">
              <a:defRPr b="1">
                <a:solidFill>
                  <a:schemeClr val="accent3">
                    <a:lumOff val="44000"/>
                  </a:schemeClr>
                </a:solidFill>
              </a:defRPr>
            </a:lvl1pPr>
          </a:lstStyle>
          <a:p>
            <a:r>
              <a:t>كتاب المرتد</a:t>
            </a:r>
          </a:p>
        </p:txBody>
      </p:sp>
      <p:grpSp>
        <p:nvGrpSpPr>
          <p:cNvPr id="2339" name="Group 3"/>
          <p:cNvGrpSpPr/>
          <p:nvPr/>
        </p:nvGrpSpPr>
        <p:grpSpPr>
          <a:xfrm>
            <a:off x="-20639" y="6091237"/>
            <a:ext cx="9164640" cy="793751"/>
            <a:chOff x="0" y="0"/>
            <a:chExt cx="9164638" cy="793750"/>
          </a:xfrm>
        </p:grpSpPr>
        <p:sp>
          <p:nvSpPr>
            <p:cNvPr id="2337" name="Rectangle 4"/>
            <p:cNvSpPr/>
            <p:nvPr/>
          </p:nvSpPr>
          <p:spPr>
            <a:xfrm>
              <a:off x="-1" y="0"/>
              <a:ext cx="9164640" cy="793750"/>
            </a:xfrm>
            <a:prstGeom prst="rect">
              <a:avLst/>
            </a:prstGeom>
            <a:solidFill>
              <a:srgbClr val="000514"/>
            </a:solidFill>
            <a:ln w="12700" cap="flat">
              <a:noFill/>
              <a:miter lim="400000"/>
            </a:ln>
            <a:effectLst>
              <a:outerShdw blurRad="63500" dist="35921" dir="2700000" rotWithShape="0">
                <a:srgbClr val="000514">
                  <a:alpha val="74997"/>
                </a:srgbClr>
              </a:outerShdw>
            </a:effectLst>
          </p:spPr>
          <p:txBody>
            <a:bodyPr wrap="square" lIns="46799" tIns="46799" rIns="46799" bIns="46799" numCol="1" anchor="ctr">
              <a:noAutofit/>
            </a:bodyPr>
            <a:lstStyle/>
            <a:p>
              <a:pPr algn="ctr" defTabSz="914400">
                <a:defRPr sz="3600" b="1">
                  <a:solidFill>
                    <a:srgbClr val="E5E5FF"/>
                  </a:solidFill>
                  <a:effectLst>
                    <a:outerShdw blurRad="38100" dist="38100" dir="2700000" rotWithShape="0">
                      <a:srgbClr val="000000"/>
                    </a:outerShdw>
                  </a:effectLst>
                </a:defRPr>
              </a:pPr>
              <a:endParaRPr/>
            </a:p>
          </p:txBody>
        </p:sp>
        <p:sp>
          <p:nvSpPr>
            <p:cNvPr id="2338" name="Text Box 5"/>
            <p:cNvSpPr txBox="1"/>
            <p:nvPr/>
          </p:nvSpPr>
          <p:spPr>
            <a:xfrm>
              <a:off x="45719" y="91933"/>
              <a:ext cx="9073199" cy="6098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rtl="1">
                <a:defRPr sz="3600" b="1">
                  <a:solidFill>
                    <a:srgbClr val="E5E5FF"/>
                  </a:solidFill>
                  <a:effectLst>
                    <a:outerShdw blurRad="38100" dist="38100" dir="2700000" rotWithShape="0">
                      <a:schemeClr val="accent3">
                        <a:lumOff val="44000"/>
                      </a:schemeClr>
                    </a:outerShdw>
                  </a:effectLst>
                </a:defRPr>
              </a:lvl1pPr>
            </a:lstStyle>
            <a:p>
              <a:r>
                <a:t>كيفين سوانسون و عائلته</a:t>
              </a:r>
            </a:p>
          </p:txBody>
        </p:sp>
      </p:gr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339"/>
                                        </p:tgtEl>
                                        <p:attrNameLst>
                                          <p:attrName>style.visibility</p:attrName>
                                        </p:attrNameLst>
                                      </p:cBhvr>
                                      <p:to>
                                        <p:strVal val="visible"/>
                                      </p:to>
                                    </p:set>
                                    <p:animEffect transition="in" filter="fade">
                                      <p:cBhvr>
                                        <p:cTn id="7" dur="500"/>
                                        <p:tgtEl>
                                          <p:spTgt spid="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ar-JO" sz="3600" dirty="0">
                <a:latin typeface="Arial"/>
                <a:cs typeface="Arial"/>
              </a:rPr>
              <a:t>أرتباطات</a:t>
            </a:r>
            <a:endParaRPr lang="en-US" sz="3600" dirty="0">
              <a:latin typeface="Arial"/>
              <a:cs typeface="Arial"/>
            </a:endParaRP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Arial"/>
                  <a:ea typeface="SimSun" charset="0"/>
                  <a:cs typeface="Arial"/>
                </a:rPr>
                <a:t>كل سكان الأرض</a:t>
              </a:r>
              <a:endParaRPr kumimoji="0" lang="en-US" altLang="zh-CN" sz="18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SimSun" charset="0"/>
                  <a:cs typeface="Arial"/>
                </a:rPr>
                <a:t>(17: 2، 15)</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ملوك الأرض</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SimSun" charset="0"/>
                  <a:cs typeface="Arial"/>
                </a:rPr>
                <a:t>(17: 2)</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a:ea typeface="SimSun" charset="0"/>
                  <a:cs typeface="Arial"/>
                </a:rPr>
                <a:t>تتسلط على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a:ea typeface="SimSun" charset="0"/>
                  <a:cs typeface="Arial"/>
                </a:rPr>
                <a:t>(17: 2)</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a:ea typeface="SimSun" charset="0"/>
                  <a:cs typeface="Arial"/>
                </a:rPr>
                <a:t>فيما بعد يدمرها</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a:ea typeface="SimSun" charset="0"/>
                  <a:cs typeface="Arial"/>
                </a:rPr>
                <a:t>الوحش (17:16)</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وقت سقوط بابل (الزانية)</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(17: 1- 19: 2)</a:t>
            </a:r>
            <a:endParaRPr kumimoji="0" lang="en-US" altLang="zh-CN" sz="4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البداية تجلس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على (17: 3)</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500" b="1" i="0" u="none" strike="noStrike" kern="1200" cap="none" spc="0" normalizeH="0" baseline="0" noProof="0" dirty="0">
                  <a:ln>
                    <a:noFill/>
                  </a:ln>
                  <a:solidFill>
                    <a:srgbClr val="000000"/>
                  </a:solidFill>
                  <a:effectLst/>
                  <a:uLnTx/>
                  <a:uFillTx/>
                  <a:latin typeface="Arial"/>
                  <a:ea typeface="SimSun" charset="0"/>
                  <a:cs typeface="Arial"/>
                </a:rPr>
                <a:t>الوحش:</a:t>
              </a:r>
              <a:endPar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 </a:t>
              </a:r>
              <a:r>
                <a:rPr kumimoji="0" lang="ar-JO" altLang="zh-CN" sz="2500" b="1" i="0" u="none" strike="noStrike" kern="1200" cap="none" spc="0" normalizeH="0" baseline="0" noProof="0" dirty="0">
                  <a:ln>
                    <a:noFill/>
                  </a:ln>
                  <a:solidFill>
                    <a:srgbClr val="000000"/>
                  </a:solidFill>
                  <a:effectLst/>
                  <a:uLnTx/>
                  <a:uFillTx/>
                  <a:latin typeface="Arial"/>
                  <a:ea typeface="SimSun" charset="0"/>
                  <a:cs typeface="Arial"/>
                </a:rPr>
                <a:t>7 رؤوس</a:t>
              </a:r>
              <a:endPar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 </a:t>
              </a:r>
              <a:r>
                <a:rPr kumimoji="0" lang="ar-JO" altLang="zh-CN" sz="2500" b="1" i="0" u="none" strike="noStrike" kern="1200" cap="none" spc="0" normalizeH="0" baseline="0" noProof="0" dirty="0">
                  <a:ln>
                    <a:noFill/>
                  </a:ln>
                  <a:solidFill>
                    <a:srgbClr val="000000"/>
                  </a:solidFill>
                  <a:effectLst/>
                  <a:uLnTx/>
                  <a:uFillTx/>
                  <a:latin typeface="Arial"/>
                  <a:ea typeface="SimSun" charset="0"/>
                  <a:cs typeface="Arial"/>
                </a:rPr>
                <a:t>10 قرون</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SimSun" charset="0"/>
                  <a:cs typeface="Arial"/>
                </a:rPr>
                <a:t>(17: 3، 12)</a:t>
              </a:r>
              <a:endParaRPr kumimoji="0" lang="en-US" sz="1600" b="1" i="0" u="none" strike="noStrike" kern="1200" cap="none" spc="0" normalizeH="0" baseline="0" noProof="0" dirty="0">
                <a:ln>
                  <a:noFill/>
                </a:ln>
                <a:solidFill>
                  <a:srgbClr val="000000"/>
                </a:solidFill>
                <a:effectLst/>
                <a:uLnTx/>
                <a:uFillTx/>
                <a:latin typeface="Arial"/>
                <a:ea typeface="SimSun" charset="0"/>
                <a:cs typeface="Arial"/>
              </a:endParaRPr>
            </a:p>
          </p:txBody>
        </p:sp>
      </p:grpSp>
      <p:sp>
        <p:nvSpPr>
          <p:cNvPr id="508935" name="Text Box 37"/>
          <p:cNvSpPr txBox="1">
            <a:spLocks noChangeArrowheads="1"/>
          </p:cNvSpPr>
          <p:nvPr/>
        </p:nvSpPr>
        <p:spPr bwMode="auto">
          <a:xfrm>
            <a:off x="8604250" y="-26988"/>
            <a:ext cx="539750" cy="15718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80 د و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a:ea typeface="SimSun" charset="0"/>
                  <a:cs typeface="Arial"/>
                </a:rPr>
                <a:t>الرغبات في السيطرة على (17: 17)</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681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ar-JO" sz="3600" dirty="0">
                <a:latin typeface="Arial"/>
                <a:cs typeface="Arial"/>
              </a:rPr>
              <a:t>أرتباطات</a:t>
            </a:r>
            <a:endParaRPr lang="en-US" sz="3600" dirty="0">
              <a:latin typeface="Arial"/>
              <a:cs typeface="Arial"/>
            </a:endParaRP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Arial"/>
                  <a:ea typeface="SimSun" charset="0"/>
                  <a:cs typeface="Arial"/>
                </a:rPr>
                <a:t>كل سكان الأرض</a:t>
              </a:r>
              <a:endParaRPr kumimoji="0" lang="en-US" altLang="zh-CN" sz="18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SimSun" charset="0"/>
                  <a:cs typeface="Arial"/>
                </a:rPr>
                <a:t>(17: 2، 15)</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grpSp>
        <p:nvGrpSpPr>
          <p:cNvPr id="2" name="Group 1"/>
          <p:cNvGrpSpPr>
            <a:grpSpLocks/>
          </p:cNvGrpSpPr>
          <p:nvPr/>
        </p:nvGrpSpPr>
        <p:grpSpPr bwMode="auto">
          <a:xfrm>
            <a:off x="1981200" y="1082674"/>
            <a:ext cx="5254625" cy="4795836"/>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ملوك الأرض</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SimSun" charset="0"/>
                  <a:cs typeface="Arial"/>
                </a:rPr>
                <a:t>(17: 2)</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a:ea typeface="SimSun" charset="0"/>
                  <a:cs typeface="Arial"/>
                </a:rPr>
                <a:t>تتسلط على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a:ea typeface="SimSun" charset="0"/>
                  <a:cs typeface="Arial"/>
                </a:rPr>
                <a:t>(17: 2)</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a:ea typeface="SimSun" charset="0"/>
                  <a:cs typeface="Arial"/>
                </a:rPr>
                <a:t>فيما بعد يدمرها</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a:ea typeface="SimSun" charset="0"/>
                  <a:cs typeface="Arial"/>
                </a:rPr>
                <a:t>الوحش (17:16)</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وقت سقوط بابل (الزانية)</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(17: 1- 19: 2)</a:t>
            </a:r>
            <a:endParaRPr kumimoji="0" lang="en-US" altLang="zh-CN" sz="4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البداية تجلس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على (17: 3)</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500" b="1" i="0" u="none" strike="noStrike" kern="1200" cap="none" spc="0" normalizeH="0" baseline="0" noProof="0" dirty="0">
                  <a:ln>
                    <a:noFill/>
                  </a:ln>
                  <a:solidFill>
                    <a:srgbClr val="000000"/>
                  </a:solidFill>
                  <a:effectLst/>
                  <a:uLnTx/>
                  <a:uFillTx/>
                  <a:latin typeface="Arial"/>
                  <a:ea typeface="SimSun" charset="0"/>
                  <a:cs typeface="Arial"/>
                </a:rPr>
                <a:t>الوحش:</a:t>
              </a:r>
              <a:endPar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 </a:t>
              </a:r>
              <a:r>
                <a:rPr kumimoji="0" lang="ar-JO" altLang="zh-CN" sz="2500" b="1" i="0" u="none" strike="noStrike" kern="1200" cap="none" spc="0" normalizeH="0" baseline="0" noProof="0" dirty="0">
                  <a:ln>
                    <a:noFill/>
                  </a:ln>
                  <a:solidFill>
                    <a:srgbClr val="000000"/>
                  </a:solidFill>
                  <a:effectLst/>
                  <a:uLnTx/>
                  <a:uFillTx/>
                  <a:latin typeface="Arial"/>
                  <a:ea typeface="SimSun" charset="0"/>
                  <a:cs typeface="Arial"/>
                </a:rPr>
                <a:t>7 رؤوس</a:t>
              </a:r>
              <a:endPar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 </a:t>
              </a:r>
              <a:r>
                <a:rPr kumimoji="0" lang="ar-JO" altLang="zh-CN" sz="2500" b="1" i="0" u="none" strike="noStrike" kern="1200" cap="none" spc="0" normalizeH="0" baseline="0" noProof="0" dirty="0">
                  <a:ln>
                    <a:noFill/>
                  </a:ln>
                  <a:solidFill>
                    <a:srgbClr val="000000"/>
                  </a:solidFill>
                  <a:effectLst/>
                  <a:uLnTx/>
                  <a:uFillTx/>
                  <a:latin typeface="Arial"/>
                  <a:ea typeface="SimSun" charset="0"/>
                  <a:cs typeface="Arial"/>
                </a:rPr>
                <a:t>10 قرون</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SimSun" charset="0"/>
                  <a:cs typeface="Arial"/>
                </a:rPr>
                <a:t>(17: 3، 12)</a:t>
              </a:r>
              <a:endParaRPr kumimoji="0" lang="en-US" sz="1600" b="1" i="0" u="none" strike="noStrike" kern="1200" cap="none" spc="0" normalizeH="0" baseline="0" noProof="0" dirty="0">
                <a:ln>
                  <a:noFill/>
                </a:ln>
                <a:solidFill>
                  <a:srgbClr val="000000"/>
                </a:solidFill>
                <a:effectLst/>
                <a:uLnTx/>
                <a:uFillTx/>
                <a:latin typeface="Arial"/>
                <a:ea typeface="SimSun" charset="0"/>
                <a:cs typeface="Arial"/>
              </a:endParaRPr>
            </a:p>
          </p:txBody>
        </p:sp>
      </p:grpSp>
      <p:sp>
        <p:nvSpPr>
          <p:cNvPr id="508935" name="Text Box 37"/>
          <p:cNvSpPr txBox="1">
            <a:spLocks noChangeArrowheads="1"/>
          </p:cNvSpPr>
          <p:nvPr/>
        </p:nvSpPr>
        <p:spPr bwMode="auto">
          <a:xfrm>
            <a:off x="8604250" y="-26988"/>
            <a:ext cx="539750" cy="15718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80 د و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000000"/>
                  </a:solidFill>
                  <a:effectLst/>
                  <a:uLnTx/>
                  <a:uFillTx/>
                  <a:latin typeface="Arial"/>
                  <a:ea typeface="SimSun" charset="0"/>
                  <a:cs typeface="Arial"/>
                </a:rPr>
                <a:t>الرغبات في السيطرة على (17: 17)</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 name="Picture 2" descr="Picture 2">
            <a:extLst>
              <a:ext uri="{FF2B5EF4-FFF2-40B4-BE49-F238E27FC236}">
                <a16:creationId xmlns:a16="http://schemas.microsoft.com/office/drawing/2014/main" id="{6D843801-55E0-D082-68A8-D1AF40DC227E}"/>
              </a:ext>
            </a:extLst>
          </p:cNvPr>
          <p:cNvPicPr>
            <a:picLocks noChangeAspect="1"/>
          </p:cNvPicPr>
          <p:nvPr/>
        </p:nvPicPr>
        <p:blipFill>
          <a:blip r:embed="rId5"/>
          <a:stretch>
            <a:fillRect/>
          </a:stretch>
        </p:blipFill>
        <p:spPr>
          <a:xfrm>
            <a:off x="1191436" y="2626746"/>
            <a:ext cx="5014393" cy="4570261"/>
          </a:xfrm>
          <a:prstGeom prst="rect">
            <a:avLst/>
          </a:prstGeom>
          <a:ln w="12700">
            <a:miter lim="400000"/>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5" name="Picture 7" descr="Picture 7"/>
          <p:cNvPicPr>
            <a:picLocks noChangeAspect="1"/>
          </p:cNvPicPr>
          <p:nvPr/>
        </p:nvPicPr>
        <p:blipFill>
          <a:blip r:embed="rId2"/>
          <a:stretch>
            <a:fillRect/>
          </a:stretch>
        </p:blipFill>
        <p:spPr>
          <a:xfrm>
            <a:off x="-117615" y="-2"/>
            <a:ext cx="9285104" cy="6973325"/>
          </a:xfrm>
          <a:prstGeom prst="rect">
            <a:avLst/>
          </a:prstGeom>
          <a:ln w="12700">
            <a:miter lim="400000"/>
          </a:ln>
        </p:spPr>
      </p:pic>
      <p:sp>
        <p:nvSpPr>
          <p:cNvPr id="2756" name="Rectangle 2"/>
          <p:cNvSpPr txBox="1">
            <a:spLocks noGrp="1"/>
          </p:cNvSpPr>
          <p:nvPr>
            <p:ph type="title"/>
          </p:nvPr>
        </p:nvSpPr>
        <p:spPr>
          <a:xfrm>
            <a:off x="9668" y="0"/>
            <a:ext cx="4290433" cy="1886225"/>
          </a:xfrm>
          <a:prstGeom prst="rect">
            <a:avLst/>
          </a:prstGeom>
        </p:spPr>
        <p:txBody>
          <a:bodyPr>
            <a:normAutofit fontScale="90000"/>
          </a:bodyPr>
          <a:lstStyle>
            <a:lvl1pPr defTabSz="859536">
              <a:spcBef>
                <a:spcPts val="900"/>
              </a:spcBef>
              <a:defRPr sz="4136" b="1">
                <a:solidFill>
                  <a:schemeClr val="accent3">
                    <a:lumOff val="44000"/>
                  </a:schemeClr>
                </a:solidFill>
              </a:defRPr>
            </a:lvl1pPr>
          </a:lstStyle>
          <a:p>
            <a:r>
              <a:rPr lang="ar-JO" dirty="0">
                <a:effectLst>
                  <a:glow rad="228600">
                    <a:schemeClr val="tx1">
                      <a:alpha val="80000"/>
                    </a:schemeClr>
                  </a:glow>
                </a:effectLst>
              </a:rPr>
              <a:t>آراء حول</a:t>
            </a:r>
            <a:br>
              <a:rPr lang="ar-JO" dirty="0">
                <a:effectLst>
                  <a:glow rad="228600">
                    <a:schemeClr val="tx1">
                      <a:alpha val="80000"/>
                    </a:schemeClr>
                  </a:glow>
                </a:effectLst>
              </a:rPr>
            </a:br>
            <a:r>
              <a:rPr lang="ar-JO" dirty="0">
                <a:effectLst>
                  <a:glow rad="228600">
                    <a:schemeClr val="tx1">
                      <a:alpha val="80000"/>
                    </a:schemeClr>
                  </a:glow>
                </a:effectLst>
              </a:rPr>
              <a:t>نهاية زمان بابل</a:t>
            </a:r>
            <a:br>
              <a:rPr lang="ar-JO" dirty="0">
                <a:effectLst>
                  <a:glow rad="228600">
                    <a:schemeClr val="tx1">
                      <a:alpha val="80000"/>
                    </a:schemeClr>
                  </a:glow>
                </a:effectLst>
              </a:rPr>
            </a:br>
            <a:r>
              <a:rPr lang="ar-JO" dirty="0">
                <a:effectLst>
                  <a:glow rad="228600">
                    <a:schemeClr val="tx1">
                      <a:alpha val="80000"/>
                    </a:schemeClr>
                  </a:glow>
                </a:effectLst>
              </a:rPr>
              <a:t>(الزانيّة)</a:t>
            </a:r>
            <a:endParaRPr dirty="0">
              <a:effectLst>
                <a:glow rad="228600">
                  <a:schemeClr val="tx1">
                    <a:alpha val="80000"/>
                  </a:schemeClr>
                </a:glow>
              </a:effectLst>
            </a:endParaRPr>
          </a:p>
        </p:txBody>
      </p:sp>
      <p:sp>
        <p:nvSpPr>
          <p:cNvPr id="2757" name="Rectangle 5"/>
          <p:cNvSpPr txBox="1"/>
          <p:nvPr/>
        </p:nvSpPr>
        <p:spPr>
          <a:xfrm>
            <a:off x="282258" y="3822700"/>
            <a:ext cx="8823961"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r" defTabSz="914400" rtl="1">
              <a:spcBef>
                <a:spcPts val="700"/>
              </a:spcBef>
              <a:buSzPct val="100000"/>
              <a:buChar char="•"/>
              <a:defRPr sz="3200" b="1">
                <a:solidFill>
                  <a:schemeClr val="accent3">
                    <a:lumOff val="44000"/>
                  </a:schemeClr>
                </a:solidFill>
              </a:defRPr>
            </a:pPr>
            <a:r>
              <a:rPr lang="ar-JO" dirty="0">
                <a:solidFill>
                  <a:srgbClr val="FFFF00"/>
                </a:solidFill>
                <a:effectLst>
                  <a:glow rad="228600">
                    <a:schemeClr val="tx1">
                      <a:alpha val="80000"/>
                    </a:schemeClr>
                  </a:glow>
                </a:effectLst>
              </a:rPr>
              <a:t>النظام العالمي</a:t>
            </a:r>
            <a:endParaRPr dirty="0">
              <a:solidFill>
                <a:srgbClr val="FFFF00"/>
              </a:solidFill>
              <a:effectLst>
                <a:glow rad="228600">
                  <a:schemeClr val="tx1">
                    <a:alpha val="80000"/>
                  </a:schemeClr>
                </a:glow>
              </a:effectLst>
            </a:endParaRPr>
          </a:p>
          <a:p>
            <a:pPr marL="342900" indent="-342900" algn="r" defTabSz="914400" rtl="1">
              <a:spcBef>
                <a:spcPts val="700"/>
              </a:spcBef>
              <a:buSzPct val="100000"/>
              <a:buChar char="•"/>
              <a:defRPr sz="3200" b="1">
                <a:solidFill>
                  <a:schemeClr val="accent3">
                    <a:lumOff val="44000"/>
                  </a:schemeClr>
                </a:solidFill>
              </a:defRPr>
            </a:pPr>
            <a:r>
              <a:rPr lang="ar-JO" dirty="0">
                <a:solidFill>
                  <a:srgbClr val="FFFF00"/>
                </a:solidFill>
                <a:effectLst>
                  <a:glow rad="228600">
                    <a:schemeClr val="tx1">
                      <a:alpha val="80000"/>
                    </a:schemeClr>
                  </a:glow>
                </a:effectLst>
              </a:rPr>
              <a:t>الدين</a:t>
            </a:r>
            <a:r>
              <a:rPr lang="ar-JO" dirty="0">
                <a:effectLst>
                  <a:glow rad="228600">
                    <a:schemeClr val="tx1">
                      <a:alpha val="80000"/>
                    </a:schemeClr>
                  </a:glow>
                </a:effectLst>
              </a:rPr>
              <a:t> (الإسلام، الكاثوليك، علم التنجيم، الدين العالمي الواحد/العصر الجديد)</a:t>
            </a:r>
            <a:endParaRPr dirty="0">
              <a:effectLst>
                <a:glow rad="228600">
                  <a:schemeClr val="tx1">
                    <a:alpha val="80000"/>
                  </a:schemeClr>
                </a:glow>
              </a:effectLst>
            </a:endParaRPr>
          </a:p>
          <a:p>
            <a:pPr marL="342900" indent="-342900" algn="r" defTabSz="914400" rtl="1">
              <a:spcBef>
                <a:spcPts val="700"/>
              </a:spcBef>
              <a:buSzPct val="100000"/>
              <a:buChar char="•"/>
              <a:defRPr sz="3200" b="1">
                <a:solidFill>
                  <a:schemeClr val="accent3">
                    <a:lumOff val="44000"/>
                  </a:schemeClr>
                </a:solidFill>
              </a:defRPr>
            </a:pPr>
            <a:r>
              <a:rPr lang="ar-JO" dirty="0">
                <a:solidFill>
                  <a:srgbClr val="FFFF00"/>
                </a:solidFill>
                <a:effectLst>
                  <a:glow rad="228600">
                    <a:schemeClr val="tx1">
                      <a:alpha val="80000"/>
                    </a:schemeClr>
                  </a:glow>
                </a:effectLst>
              </a:rPr>
              <a:t>المدينة</a:t>
            </a:r>
            <a:r>
              <a:rPr lang="ar-JO" dirty="0">
                <a:effectLst>
                  <a:glow rad="228600">
                    <a:schemeClr val="tx1">
                      <a:alpha val="80000"/>
                    </a:schemeClr>
                  </a:glow>
                </a:effectLst>
              </a:rPr>
              <a:t> (بابل، روما، القدس)</a:t>
            </a:r>
            <a:endParaRPr dirty="0">
              <a:effectLst>
                <a:glow rad="228600">
                  <a:schemeClr val="tx1">
                    <a:alpha val="80000"/>
                  </a:schemeClr>
                </a:glow>
              </a:effectLst>
            </a:endParaRPr>
          </a:p>
          <a:p>
            <a:pPr marL="342900" indent="-342900" algn="r" defTabSz="914400" rtl="1">
              <a:spcBef>
                <a:spcPts val="700"/>
              </a:spcBef>
              <a:buSzPct val="100000"/>
              <a:buChar char="•"/>
              <a:defRPr sz="3200" b="1">
                <a:solidFill>
                  <a:schemeClr val="accent3">
                    <a:lumOff val="44000"/>
                  </a:schemeClr>
                </a:solidFill>
              </a:defRPr>
            </a:pPr>
            <a:r>
              <a:rPr lang="ar-JO" dirty="0">
                <a:solidFill>
                  <a:srgbClr val="FFFF00"/>
                </a:solidFill>
                <a:effectLst>
                  <a:glow rad="228600">
                    <a:schemeClr val="tx1">
                      <a:alpha val="80000"/>
                    </a:schemeClr>
                  </a:glow>
                </a:effectLst>
              </a:rPr>
              <a:t>الأمة</a:t>
            </a:r>
            <a:endParaRPr dirty="0">
              <a:solidFill>
                <a:srgbClr val="FFFF00"/>
              </a:solidFill>
              <a:effectLst>
                <a:glow rad="228600">
                  <a:schemeClr val="tx1">
                    <a:alpha val="80000"/>
                  </a:schemeClr>
                </a:glow>
              </a:effectLst>
            </a:endParaRPr>
          </a:p>
        </p:txBody>
      </p:sp>
      <p:sp>
        <p:nvSpPr>
          <p:cNvPr id="2758" name="Text Box 37"/>
          <p:cNvSpPr txBox="1"/>
          <p:nvPr/>
        </p:nvSpPr>
        <p:spPr>
          <a:xfrm>
            <a:off x="8313059" y="-26989"/>
            <a:ext cx="876777"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400" b="1">
                <a:solidFill>
                  <a:schemeClr val="accent3">
                    <a:lumOff val="44000"/>
                  </a:schemeClr>
                </a:solidFill>
              </a:defRPr>
            </a:lvl1pPr>
          </a:lstStyle>
          <a:p>
            <a:r>
              <a:rPr lang="ar-JO" dirty="0"/>
              <a:t>110 ت</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757">
                                            <p:bg/>
                                          </p:spTgt>
                                        </p:tgtEl>
                                        <p:attrNameLst>
                                          <p:attrName>style.visibility</p:attrName>
                                        </p:attrNameLst>
                                      </p:cBhvr>
                                      <p:to>
                                        <p:strVal val="visible"/>
                                      </p:to>
                                    </p:set>
                                    <p:anim calcmode="lin" valueType="num">
                                      <p:cBhvr>
                                        <p:cTn id="7" dur="500" fill="hold"/>
                                        <p:tgtEl>
                                          <p:spTgt spid="2757">
                                            <p:bg/>
                                          </p:spTgt>
                                        </p:tgtEl>
                                        <p:attrNameLst>
                                          <p:attrName>ppt_x</p:attrName>
                                        </p:attrNameLst>
                                      </p:cBhvr>
                                      <p:tavLst>
                                        <p:tav tm="0">
                                          <p:val>
                                            <p:strVal val="0-#ppt_w/2"/>
                                          </p:val>
                                        </p:tav>
                                        <p:tav tm="100000">
                                          <p:val>
                                            <p:strVal val="#ppt_x"/>
                                          </p:val>
                                        </p:tav>
                                      </p:tavLst>
                                    </p:anim>
                                    <p:anim calcmode="lin" valueType="num">
                                      <p:cBhvr>
                                        <p:cTn id="8" dur="500" fill="hold"/>
                                        <p:tgtEl>
                                          <p:spTgt spid="275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2757">
                                            <p:txEl>
                                              <p:pRg st="0" end="0"/>
                                            </p:txEl>
                                          </p:spTgt>
                                        </p:tgtEl>
                                        <p:attrNameLst>
                                          <p:attrName>style.visibility</p:attrName>
                                        </p:attrNameLst>
                                      </p:cBhvr>
                                      <p:to>
                                        <p:strVal val="visible"/>
                                      </p:to>
                                    </p:set>
                                    <p:anim calcmode="lin" valueType="num">
                                      <p:cBhvr>
                                        <p:cTn id="11" dur="500" fill="hold"/>
                                        <p:tgtEl>
                                          <p:spTgt spid="27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7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iterate>
                                    <p:tmAbs val="0"/>
                                  </p:iterate>
                                  <p:childTnLst>
                                    <p:set>
                                      <p:cBhvr>
                                        <p:cTn id="16" fill="hold"/>
                                        <p:tgtEl>
                                          <p:spTgt spid="2757">
                                            <p:txEl>
                                              <p:pRg st="1" end="1"/>
                                            </p:txEl>
                                          </p:spTgt>
                                        </p:tgtEl>
                                        <p:attrNameLst>
                                          <p:attrName>style.visibility</p:attrName>
                                        </p:attrNameLst>
                                      </p:cBhvr>
                                      <p:to>
                                        <p:strVal val="visible"/>
                                      </p:to>
                                    </p:set>
                                    <p:anim calcmode="lin" valueType="num">
                                      <p:cBhvr>
                                        <p:cTn id="17" dur="500" fill="hold"/>
                                        <p:tgtEl>
                                          <p:spTgt spid="2757">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275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2757">
                                            <p:txEl>
                                              <p:pRg st="2" end="2"/>
                                            </p:txEl>
                                          </p:spTgt>
                                        </p:tgtEl>
                                        <p:attrNameLst>
                                          <p:attrName>style.visibility</p:attrName>
                                        </p:attrNameLst>
                                      </p:cBhvr>
                                      <p:to>
                                        <p:strVal val="visible"/>
                                      </p:to>
                                    </p:set>
                                    <p:anim calcmode="lin" valueType="num">
                                      <p:cBhvr>
                                        <p:cTn id="23" dur="500" fill="hold"/>
                                        <p:tgtEl>
                                          <p:spTgt spid="2757">
                                            <p:txEl>
                                              <p:pRg st="2" end="2"/>
                                            </p:txEl>
                                          </p:spTgt>
                                        </p:tgtEl>
                                        <p:attrNameLst>
                                          <p:attrName>ppt_x</p:attrName>
                                        </p:attrNameLst>
                                      </p:cBhvr>
                                      <p:tavLst>
                                        <p:tav tm="0">
                                          <p:val>
                                            <p:strVal val="0-#ppt_w/2"/>
                                          </p:val>
                                        </p:tav>
                                        <p:tav tm="100000">
                                          <p:val>
                                            <p:strVal val="#ppt_x"/>
                                          </p:val>
                                        </p:tav>
                                      </p:tavLst>
                                    </p:anim>
                                    <p:anim calcmode="lin" valueType="num">
                                      <p:cBhvr>
                                        <p:cTn id="24" dur="500" fill="hold"/>
                                        <p:tgtEl>
                                          <p:spTgt spid="275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iterate>
                                    <p:tmAbs val="0"/>
                                  </p:iterate>
                                  <p:childTnLst>
                                    <p:set>
                                      <p:cBhvr>
                                        <p:cTn id="28" fill="hold"/>
                                        <p:tgtEl>
                                          <p:spTgt spid="2757">
                                            <p:txEl>
                                              <p:pRg st="3" end="3"/>
                                            </p:txEl>
                                          </p:spTgt>
                                        </p:tgtEl>
                                        <p:attrNameLst>
                                          <p:attrName>style.visibility</p:attrName>
                                        </p:attrNameLst>
                                      </p:cBhvr>
                                      <p:to>
                                        <p:strVal val="visible"/>
                                      </p:to>
                                    </p:set>
                                    <p:anim calcmode="lin" valueType="num">
                                      <p:cBhvr>
                                        <p:cTn id="29" dur="500" fill="hold"/>
                                        <p:tgtEl>
                                          <p:spTgt spid="2757">
                                            <p:txEl>
                                              <p:pRg st="3" end="3"/>
                                            </p:txEl>
                                          </p:spTgt>
                                        </p:tgtEl>
                                        <p:attrNameLst>
                                          <p:attrName>ppt_x</p:attrName>
                                        </p:attrNameLst>
                                      </p:cBhvr>
                                      <p:tavLst>
                                        <p:tav tm="0">
                                          <p:val>
                                            <p:strVal val="0-#ppt_w/2"/>
                                          </p:val>
                                        </p:tav>
                                        <p:tav tm="100000">
                                          <p:val>
                                            <p:strVal val="#ppt_x"/>
                                          </p:val>
                                        </p:tav>
                                      </p:tavLst>
                                    </p:anim>
                                    <p:anim calcmode="lin" valueType="num">
                                      <p:cBhvr>
                                        <p:cTn id="30" dur="500" fill="hold"/>
                                        <p:tgtEl>
                                          <p:spTgt spid="275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7" grpId="0"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0" name="Picture 3" descr="Picture 3"/>
          <p:cNvPicPr>
            <a:picLocks noChangeAspect="1"/>
          </p:cNvPicPr>
          <p:nvPr/>
        </p:nvPicPr>
        <p:blipFill>
          <a:blip r:embed="rId2"/>
          <a:stretch>
            <a:fillRect/>
          </a:stretch>
        </p:blipFill>
        <p:spPr>
          <a:xfrm>
            <a:off x="4575175" y="0"/>
            <a:ext cx="4605338" cy="3284538"/>
          </a:xfrm>
          <a:prstGeom prst="rect">
            <a:avLst/>
          </a:prstGeom>
          <a:ln w="12700">
            <a:miter lim="400000"/>
          </a:ln>
        </p:spPr>
      </p:pic>
      <p:pic>
        <p:nvPicPr>
          <p:cNvPr id="2761" name="Picture 12" descr="Picture 12"/>
          <p:cNvPicPr>
            <a:picLocks noChangeAspect="1"/>
          </p:cNvPicPr>
          <p:nvPr/>
        </p:nvPicPr>
        <p:blipFill>
          <a:blip r:embed="rId3"/>
          <a:stretch>
            <a:fillRect/>
          </a:stretch>
        </p:blipFill>
        <p:spPr>
          <a:xfrm>
            <a:off x="1981200" y="4972050"/>
            <a:ext cx="2514600" cy="1885950"/>
          </a:xfrm>
          <a:prstGeom prst="rect">
            <a:avLst/>
          </a:prstGeom>
          <a:ln w="12700">
            <a:miter lim="400000"/>
          </a:ln>
        </p:spPr>
      </p:pic>
      <p:pic>
        <p:nvPicPr>
          <p:cNvPr id="2762" name="Picture 6" descr="Picture 6"/>
          <p:cNvPicPr>
            <a:picLocks noChangeAspect="1"/>
          </p:cNvPicPr>
          <p:nvPr/>
        </p:nvPicPr>
        <p:blipFill>
          <a:blip r:embed="rId4"/>
          <a:stretch>
            <a:fillRect/>
          </a:stretch>
        </p:blipFill>
        <p:spPr>
          <a:xfrm>
            <a:off x="0" y="0"/>
            <a:ext cx="4648200" cy="3482975"/>
          </a:xfrm>
          <a:prstGeom prst="rect">
            <a:avLst/>
          </a:prstGeom>
          <a:ln w="12700">
            <a:miter lim="400000"/>
          </a:ln>
        </p:spPr>
      </p:pic>
      <p:sp>
        <p:nvSpPr>
          <p:cNvPr id="2763" name="Rectangle 2"/>
          <p:cNvSpPr txBox="1">
            <a:spLocks noGrp="1"/>
          </p:cNvSpPr>
          <p:nvPr>
            <p:ph type="title"/>
          </p:nvPr>
        </p:nvSpPr>
        <p:spPr>
          <a:xfrm>
            <a:off x="179387" y="188912"/>
            <a:ext cx="7772401" cy="1143001"/>
          </a:xfrm>
          <a:prstGeom prst="rect">
            <a:avLst/>
          </a:prstGeom>
          <a:effectLst>
            <a:outerShdw blurRad="63500" dist="38099" dir="2700000" rotWithShape="0">
              <a:srgbClr val="000000">
                <a:alpha val="74998"/>
              </a:srgbClr>
            </a:outerShdw>
          </a:effectLst>
        </p:spPr>
        <p:txBody>
          <a:bodyPr/>
          <a:lstStyle>
            <a:lvl1pPr algn="l">
              <a:defRPr>
                <a:solidFill>
                  <a:schemeClr val="accent3">
                    <a:lumOff val="44000"/>
                  </a:schemeClr>
                </a:solidFill>
              </a:defRPr>
            </a:lvl1pPr>
          </a:lstStyle>
          <a:p>
            <a:r>
              <a:rPr lang="ar-JO" dirty="0"/>
              <a:t>هل بابل هي ...</a:t>
            </a:r>
            <a:endParaRPr dirty="0"/>
          </a:p>
        </p:txBody>
      </p:sp>
      <p:pic>
        <p:nvPicPr>
          <p:cNvPr id="2764" name="Picture 11" descr="Picture 11"/>
          <p:cNvPicPr>
            <a:picLocks noChangeAspect="1"/>
          </p:cNvPicPr>
          <p:nvPr/>
        </p:nvPicPr>
        <p:blipFill>
          <a:blip r:embed="rId5"/>
          <a:stretch>
            <a:fillRect/>
          </a:stretch>
        </p:blipFill>
        <p:spPr>
          <a:xfrm>
            <a:off x="0" y="3124200"/>
            <a:ext cx="2522539" cy="3733800"/>
          </a:xfrm>
          <a:prstGeom prst="rect">
            <a:avLst/>
          </a:prstGeom>
          <a:ln w="12700">
            <a:miter lim="400000"/>
          </a:ln>
        </p:spPr>
      </p:pic>
      <p:pic>
        <p:nvPicPr>
          <p:cNvPr id="2765" name="Picture 15" descr="Picture 15"/>
          <p:cNvPicPr>
            <a:picLocks noChangeAspect="1"/>
          </p:cNvPicPr>
          <p:nvPr/>
        </p:nvPicPr>
        <p:blipFill>
          <a:blip r:embed="rId6"/>
          <a:stretch>
            <a:fillRect/>
          </a:stretch>
        </p:blipFill>
        <p:spPr>
          <a:xfrm>
            <a:off x="3916362" y="3429000"/>
            <a:ext cx="2619376" cy="3429000"/>
          </a:xfrm>
          <a:prstGeom prst="rect">
            <a:avLst/>
          </a:prstGeom>
          <a:ln w="12700">
            <a:miter lim="400000"/>
          </a:ln>
        </p:spPr>
      </p:pic>
      <p:sp>
        <p:nvSpPr>
          <p:cNvPr id="2766" name="Text Box 37"/>
          <p:cNvSpPr txBox="1"/>
          <p:nvPr/>
        </p:nvSpPr>
        <p:spPr>
          <a:xfrm>
            <a:off x="8323025" y="44449"/>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ت</a:t>
            </a:r>
            <a:endParaRPr dirty="0"/>
          </a:p>
        </p:txBody>
      </p:sp>
      <p:pic>
        <p:nvPicPr>
          <p:cNvPr id="2767" name="Picture 2" descr="Picture 2"/>
          <p:cNvPicPr>
            <a:picLocks noChangeAspect="1"/>
          </p:cNvPicPr>
          <p:nvPr/>
        </p:nvPicPr>
        <p:blipFill>
          <a:blip r:embed="rId7"/>
          <a:stretch>
            <a:fillRect/>
          </a:stretch>
        </p:blipFill>
        <p:spPr>
          <a:xfrm>
            <a:off x="6502400" y="3357562"/>
            <a:ext cx="2627314" cy="3500438"/>
          </a:xfrm>
          <a:prstGeom prst="rect">
            <a:avLst/>
          </a:prstGeom>
          <a:ln w="12700">
            <a:miter lim="400000"/>
          </a:ln>
        </p:spPr>
      </p:pic>
      <p:sp>
        <p:nvSpPr>
          <p:cNvPr id="2768" name="WordArt 10"/>
          <p:cNvSpPr txBox="1"/>
          <p:nvPr/>
        </p:nvSpPr>
        <p:spPr>
          <a:xfrm>
            <a:off x="1476375" y="1628775"/>
            <a:ext cx="6551613" cy="3887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8300">
                <a:gradFill flip="none" rotWithShape="1">
                  <a:gsLst>
                    <a:gs pos="0">
                      <a:srgbClr val="FFE701"/>
                    </a:gs>
                    <a:gs pos="100000">
                      <a:srgbClr val="FE3E02"/>
                    </a:gs>
                  </a:gsLst>
                  <a:lin ang="5400000" scaled="0"/>
                </a:gradFill>
              </a:defRPr>
            </a:lvl1pPr>
          </a:lstStyle>
          <a:p>
            <a:r>
              <a:rPr lang="ar-JO" dirty="0"/>
              <a:t>النظام</a:t>
            </a:r>
          </a:p>
          <a:p>
            <a:r>
              <a:rPr lang="ar-JO" dirty="0"/>
              <a:t>العالمي؟</a:t>
            </a:r>
            <a:endParaRPr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ولكن بابل ستدمّر</a:t>
            </a:r>
            <a:b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 ساعة واحدة بالنار</a:t>
            </a:r>
            <a:endParaRPr lang="en-US" sz="40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لأَنَّهُ فِي سَاعَةٍ وَاحِدَةٍ خَرِبَ غِنىً مِثْلُ هَذَا.</a:t>
            </a: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إذًا كيف يمكن للناس الذين هم جزء من النظام العالمي أن يقفوا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ويحزنوا على زوال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النظام العالمي؟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997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81" name="Picture 6" descr="Picture 6"/>
          <p:cNvPicPr>
            <a:picLocks noChangeAspect="1"/>
          </p:cNvPicPr>
          <p:nvPr/>
        </p:nvPicPr>
        <p:blipFill>
          <a:blip r:embed="rId3"/>
          <a:stretch>
            <a:fillRect/>
          </a:stretch>
        </p:blipFill>
        <p:spPr>
          <a:xfrm>
            <a:off x="0" y="16932"/>
            <a:ext cx="9144000" cy="6855354"/>
          </a:xfrm>
          <a:prstGeom prst="rect">
            <a:avLst/>
          </a:prstGeom>
          <a:ln w="12700">
            <a:miter lim="400000"/>
          </a:ln>
        </p:spPr>
      </p:pic>
      <p:sp>
        <p:nvSpPr>
          <p:cNvPr id="2782" name="Rectangle 1026"/>
          <p:cNvSpPr txBox="1"/>
          <p:nvPr/>
        </p:nvSpPr>
        <p:spPr>
          <a:xfrm>
            <a:off x="5309311" y="1593266"/>
            <a:ext cx="3672232" cy="397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defTabSz="914400">
              <a:defRPr sz="2800" b="1">
                <a:solidFill>
                  <a:schemeClr val="accent3">
                    <a:lumOff val="44000"/>
                  </a:schemeClr>
                </a:solidFill>
              </a:defRPr>
            </a:pPr>
            <a:r>
              <a:rPr lang="ar-SA" dirty="0">
                <a:effectLst>
                  <a:glow rad="228600">
                    <a:schemeClr val="tx1">
                      <a:alpha val="88366"/>
                    </a:schemeClr>
                  </a:glow>
                </a:effectLst>
                <a:latin typeface="Arial" panose="020B0604020202020204" pitchFamily="34" charset="0"/>
                <a:cs typeface="Arial" panose="020B0604020202020204" pitchFamily="34" charset="0"/>
              </a:rPr>
              <a:t>"فَحَدَثَتْ أَصْوَاتٌ وَرُعُودٌ وَبُرُوقٌ. وَحَدَثَتْ </a:t>
            </a:r>
            <a:endParaRPr lang="ar-JO" dirty="0">
              <a:effectLst>
                <a:glow rad="228600">
                  <a:schemeClr val="tx1">
                    <a:alpha val="88366"/>
                  </a:schemeClr>
                </a:glow>
              </a:effectLst>
              <a:latin typeface="Arial" panose="020B0604020202020204" pitchFamily="34" charset="0"/>
              <a:cs typeface="Arial" panose="020B0604020202020204" pitchFamily="34" charset="0"/>
            </a:endParaRPr>
          </a:p>
          <a:p>
            <a:pPr algn="ctr" defTabSz="914400">
              <a:defRPr sz="2800" b="1">
                <a:solidFill>
                  <a:schemeClr val="accent3">
                    <a:lumOff val="44000"/>
                  </a:schemeClr>
                </a:solidFill>
              </a:defRPr>
            </a:pPr>
            <a:r>
              <a:rPr lang="ar-SA" dirty="0">
                <a:effectLst>
                  <a:glow rad="228600">
                    <a:schemeClr val="tx1">
                      <a:alpha val="88366"/>
                    </a:schemeClr>
                  </a:glow>
                </a:effectLst>
                <a:latin typeface="Arial" panose="020B0604020202020204" pitchFamily="34" charset="0"/>
                <a:cs typeface="Arial" panose="020B0604020202020204" pitchFamily="34" charset="0"/>
              </a:rPr>
              <a:t>ز</a:t>
            </a:r>
            <a:r>
              <a:rPr lang="ar-SA" dirty="0">
                <a:solidFill>
                  <a:srgbClr val="FFFF00"/>
                </a:solidFill>
                <a:effectLst>
                  <a:glow rad="228600">
                    <a:schemeClr val="tx1">
                      <a:alpha val="88366"/>
                    </a:schemeClr>
                  </a:glow>
                </a:effectLst>
                <a:latin typeface="Arial" panose="020B0604020202020204" pitchFamily="34" charset="0"/>
                <a:cs typeface="Arial" panose="020B0604020202020204" pitchFamily="34" charset="0"/>
              </a:rPr>
              <a:t>َلْزَلَةٌ</a:t>
            </a:r>
            <a:r>
              <a:rPr lang="ar-SA" dirty="0">
                <a:effectLst>
                  <a:glow rad="228600">
                    <a:schemeClr val="tx1">
                      <a:alpha val="88366"/>
                    </a:schemeClr>
                  </a:glow>
                </a:effectLst>
                <a:latin typeface="Arial" panose="020B0604020202020204" pitchFamily="34" charset="0"/>
                <a:cs typeface="Arial" panose="020B0604020202020204" pitchFamily="34" charset="0"/>
              </a:rPr>
              <a:t> عَظِيمَةٌ، لَمْ يَحْدُثْ</a:t>
            </a:r>
            <a:endParaRPr lang="ar-JO" dirty="0">
              <a:effectLst>
                <a:glow rad="228600">
                  <a:schemeClr val="tx1">
                    <a:alpha val="88366"/>
                  </a:schemeClr>
                </a:glow>
              </a:effectLst>
              <a:latin typeface="Arial" panose="020B0604020202020204" pitchFamily="34" charset="0"/>
              <a:cs typeface="Arial" panose="020B0604020202020204" pitchFamily="34" charset="0"/>
            </a:endParaRPr>
          </a:p>
          <a:p>
            <a:pPr algn="ctr" defTabSz="914400">
              <a:defRPr sz="2800" b="1">
                <a:solidFill>
                  <a:schemeClr val="accent3">
                    <a:lumOff val="44000"/>
                  </a:schemeClr>
                </a:solidFill>
              </a:defRPr>
            </a:pPr>
            <a:r>
              <a:rPr lang="ar-SA" dirty="0">
                <a:effectLst>
                  <a:glow rad="228600">
                    <a:schemeClr val="tx1">
                      <a:alpha val="88366"/>
                    </a:schemeClr>
                  </a:glow>
                </a:effectLst>
                <a:latin typeface="Arial" panose="020B0604020202020204" pitchFamily="34" charset="0"/>
                <a:cs typeface="Arial" panose="020B0604020202020204" pitchFamily="34" charset="0"/>
              </a:rPr>
              <a:t> مِثْلُهَا مُنْذُ صَارَ ٱلنَّاسُ عَلَى ٱلْأَرْضِ، زَلْزَلَةٌ بِمِقْدَارِهَا</a:t>
            </a:r>
            <a:endParaRPr lang="ar-JO" dirty="0">
              <a:effectLst>
                <a:glow rad="228600">
                  <a:schemeClr val="tx1">
                    <a:alpha val="88366"/>
                  </a:schemeClr>
                </a:glow>
              </a:effectLst>
              <a:latin typeface="Arial" panose="020B0604020202020204" pitchFamily="34" charset="0"/>
              <a:cs typeface="Arial" panose="020B0604020202020204" pitchFamily="34" charset="0"/>
            </a:endParaRPr>
          </a:p>
          <a:p>
            <a:pPr algn="ctr" defTabSz="914400">
              <a:defRPr sz="2800" b="1">
                <a:solidFill>
                  <a:schemeClr val="accent3">
                    <a:lumOff val="44000"/>
                  </a:schemeClr>
                </a:solidFill>
              </a:defRPr>
            </a:pPr>
            <a:r>
              <a:rPr lang="ar-SA" dirty="0">
                <a:effectLst>
                  <a:glow rad="228600">
                    <a:schemeClr val="tx1">
                      <a:alpha val="88366"/>
                    </a:schemeClr>
                  </a:glow>
                </a:effectLst>
                <a:latin typeface="Arial" panose="020B0604020202020204" pitchFamily="34" charset="0"/>
                <a:cs typeface="Arial" panose="020B0604020202020204" pitchFamily="34" charset="0"/>
              </a:rPr>
              <a:t> عَظِيمَةٌ هَكَذَا.</a:t>
            </a:r>
            <a:endParaRPr lang="ar-JO" dirty="0">
              <a:effectLst>
                <a:glow rad="228600">
                  <a:schemeClr val="tx1">
                    <a:alpha val="88366"/>
                  </a:schemeClr>
                </a:glow>
              </a:effectLst>
              <a:latin typeface="Arial" panose="020B0604020202020204" pitchFamily="34" charset="0"/>
              <a:cs typeface="Arial" panose="020B0604020202020204" pitchFamily="34" charset="0"/>
            </a:endParaRPr>
          </a:p>
          <a:p>
            <a:pPr algn="ctr" defTabSz="914400">
              <a:defRPr sz="2800" b="1">
                <a:solidFill>
                  <a:schemeClr val="accent3">
                    <a:lumOff val="44000"/>
                  </a:schemeClr>
                </a:solidFill>
              </a:defRPr>
            </a:pPr>
            <a:r>
              <a:rPr lang="ar-SA" dirty="0">
                <a:effectLst>
                  <a:glow rad="228600">
                    <a:schemeClr val="tx1">
                      <a:alpha val="88366"/>
                    </a:schemeClr>
                  </a:glow>
                </a:effectLst>
                <a:latin typeface="Arial" panose="020B0604020202020204" pitchFamily="34" charset="0"/>
                <a:cs typeface="Arial" panose="020B0604020202020204" pitchFamily="34" charset="0"/>
              </a:rPr>
              <a:t> </a:t>
            </a:r>
            <a:r>
              <a:rPr lang="ar-SA" dirty="0">
                <a:solidFill>
                  <a:srgbClr val="FFFF00"/>
                </a:solidFill>
                <a:effectLst>
                  <a:glow rad="228600">
                    <a:schemeClr val="tx1">
                      <a:alpha val="88366"/>
                    </a:schemeClr>
                  </a:glow>
                </a:effectLst>
                <a:latin typeface="Arial" panose="020B0604020202020204" pitchFamily="34" charset="0"/>
                <a:cs typeface="Arial" panose="020B0604020202020204" pitchFamily="34" charset="0"/>
              </a:rPr>
              <a:t>١٩ وَصَارَتِ ٱلْمَدِينَةُ </a:t>
            </a:r>
            <a:endParaRPr lang="ar-JO" dirty="0">
              <a:solidFill>
                <a:srgbClr val="FFFF00"/>
              </a:solidFill>
              <a:effectLst>
                <a:glow rad="228600">
                  <a:schemeClr val="tx1">
                    <a:alpha val="88366"/>
                  </a:schemeClr>
                </a:glow>
              </a:effectLst>
              <a:latin typeface="Arial" panose="020B0604020202020204" pitchFamily="34" charset="0"/>
              <a:cs typeface="Arial" panose="020B0604020202020204" pitchFamily="34" charset="0"/>
            </a:endParaRPr>
          </a:p>
          <a:p>
            <a:pPr algn="ctr" defTabSz="914400">
              <a:defRPr sz="2800" b="1">
                <a:solidFill>
                  <a:schemeClr val="accent3">
                    <a:lumOff val="44000"/>
                  </a:schemeClr>
                </a:solidFill>
              </a:defRPr>
            </a:pPr>
            <a:r>
              <a:rPr lang="ar-SA" dirty="0">
                <a:solidFill>
                  <a:srgbClr val="FFFF00"/>
                </a:solidFill>
                <a:effectLst>
                  <a:glow rad="228600">
                    <a:schemeClr val="tx1">
                      <a:alpha val="88366"/>
                    </a:schemeClr>
                  </a:glow>
                </a:effectLst>
                <a:latin typeface="Arial" panose="020B0604020202020204" pitchFamily="34" charset="0"/>
                <a:cs typeface="Arial" panose="020B0604020202020204" pitchFamily="34" charset="0"/>
              </a:rPr>
              <a:t>ٱلْعَظِيمَةُ ثَلَاثَةَ أَقْسَامٍ، وَمُدُنُ ٱلْأُمَمِ سَقَطَتْ</a:t>
            </a:r>
            <a:r>
              <a:rPr lang="ar-SA" dirty="0">
                <a:effectLst>
                  <a:glow rad="228600">
                    <a:schemeClr val="tx1">
                      <a:alpha val="88366"/>
                    </a:schemeClr>
                  </a:glow>
                </a:effectLst>
                <a:latin typeface="Arial" panose="020B0604020202020204" pitchFamily="34" charset="0"/>
                <a:cs typeface="Arial" panose="020B0604020202020204" pitchFamily="34" charset="0"/>
              </a:rPr>
              <a:t>."</a:t>
            </a:r>
            <a:endParaRPr dirty="0">
              <a:effectLst>
                <a:glow rad="228600">
                  <a:schemeClr val="tx1">
                    <a:alpha val="88366"/>
                  </a:schemeClr>
                </a:glow>
              </a:effectLst>
              <a:latin typeface="Arial" panose="020B0604020202020204" pitchFamily="34" charset="0"/>
              <a:cs typeface="Arial" panose="020B0604020202020204" pitchFamily="34" charset="0"/>
            </a:endParaRPr>
          </a:p>
        </p:txBody>
      </p:sp>
      <p:sp>
        <p:nvSpPr>
          <p:cNvPr id="2783" name="Rectangle 1026"/>
          <p:cNvSpPr txBox="1">
            <a:spLocks noGrp="1"/>
          </p:cNvSpPr>
          <p:nvPr>
            <p:ph type="title"/>
          </p:nvPr>
        </p:nvSpPr>
        <p:spPr>
          <a:xfrm>
            <a:off x="0" y="23812"/>
            <a:ext cx="5143500" cy="1371601"/>
          </a:xfrm>
          <a:prstGeom prst="rect">
            <a:avLst/>
          </a:prstGeom>
          <a:ln w="12700">
            <a:miter lim="400000"/>
          </a:ln>
        </p:spPr>
        <p:txBody>
          <a:bodyPr lIns="45719" rIns="45719" anchor="ctr">
            <a:normAutofit/>
          </a:bodyPr>
          <a:lstStyle/>
          <a:p>
            <a:pPr defTabSz="859536">
              <a:spcBef>
                <a:spcPts val="900"/>
              </a:spcBef>
            </a:pPr>
            <a:r>
              <a:rPr lang="ar-JO" sz="4136" b="1" dirty="0">
                <a:solidFill>
                  <a:schemeClr val="accent3">
                    <a:lumOff val="44000"/>
                  </a:schemeClr>
                </a:solidFill>
                <a:effectLst>
                  <a:glow rad="228600">
                    <a:schemeClr val="tx1">
                      <a:alpha val="80000"/>
                    </a:schemeClr>
                  </a:glow>
                </a:effectLst>
              </a:rPr>
              <a:t>الجامعة رقم 7</a:t>
            </a:r>
            <a:br>
              <a:rPr sz="4136" b="1" dirty="0">
                <a:solidFill>
                  <a:schemeClr val="accent3">
                    <a:lumOff val="44000"/>
                  </a:schemeClr>
                </a:solidFill>
                <a:effectLst>
                  <a:glow rad="228600">
                    <a:schemeClr val="tx1">
                      <a:alpha val="80000"/>
                    </a:schemeClr>
                  </a:glow>
                </a:effectLst>
              </a:rPr>
            </a:br>
            <a:r>
              <a:rPr lang="ar-JO" sz="4136" b="1" dirty="0">
                <a:solidFill>
                  <a:schemeClr val="accent3">
                    <a:lumOff val="44000"/>
                  </a:schemeClr>
                </a:solidFill>
                <a:effectLst>
                  <a:glow rad="228600">
                    <a:schemeClr val="tx1">
                      <a:alpha val="80000"/>
                    </a:schemeClr>
                  </a:glow>
                </a:effectLst>
              </a:rPr>
              <a:t>(رؤيا 16: 18- 19 أ)</a:t>
            </a:r>
            <a:endParaRPr sz="4136" b="1" dirty="0">
              <a:solidFill>
                <a:schemeClr val="accent3">
                  <a:lumOff val="44000"/>
                </a:schemeClr>
              </a:solidFill>
              <a:effectLst>
                <a:glow rad="228600">
                  <a:schemeClr val="tx1">
                    <a:alpha val="80000"/>
                  </a:schemeClr>
                </a:glow>
              </a:effectLst>
            </a:endParaRPr>
          </a:p>
        </p:txBody>
      </p:sp>
      <p:sp>
        <p:nvSpPr>
          <p:cNvPr id="2784"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914400">
              <a:defRPr sz="2400" b="1">
                <a:solidFill>
                  <a:schemeClr val="accent3">
                    <a:lumOff val="44000"/>
                  </a:schemeClr>
                </a:solidFill>
              </a:defRPr>
            </a:lvl1pPr>
          </a:lstStyle>
          <a:p>
            <a:r>
              <a:t>395</a:t>
            </a:r>
          </a:p>
        </p:txBody>
      </p:sp>
      <p:grpSp>
        <p:nvGrpSpPr>
          <p:cNvPr id="2787" name="Rectangle 4"/>
          <p:cNvGrpSpPr/>
          <p:nvPr/>
        </p:nvGrpSpPr>
        <p:grpSpPr>
          <a:xfrm>
            <a:off x="29317" y="4122583"/>
            <a:ext cx="5430029" cy="2172066"/>
            <a:chOff x="170988" y="563351"/>
            <a:chExt cx="5430028" cy="2172065"/>
          </a:xfrm>
        </p:grpSpPr>
        <p:sp>
          <p:nvSpPr>
            <p:cNvPr id="2785" name="Rectangle"/>
            <p:cNvSpPr/>
            <p:nvPr/>
          </p:nvSpPr>
          <p:spPr>
            <a:xfrm rot="20847924">
              <a:off x="170988" y="563351"/>
              <a:ext cx="5430028" cy="2172065"/>
            </a:xfrm>
            <a:prstGeom prst="rect">
              <a:avLst/>
            </a:prstGeom>
            <a:solidFill>
              <a:srgbClr val="000000"/>
            </a:solidFill>
            <a:ln w="12700" cap="flat">
              <a:noFill/>
              <a:miter lim="400000"/>
            </a:ln>
            <a:effectLst>
              <a:outerShdw blurRad="63500" dist="38099" dir="2700000" rotWithShape="0">
                <a:srgbClr val="000000">
                  <a:alpha val="74998"/>
                </a:srgbClr>
              </a:outerShdw>
            </a:effectLst>
          </p:spPr>
          <p:txBody>
            <a:bodyPr wrap="square" lIns="46799" tIns="46799" rIns="46799" bIns="46799" numCol="1" anchor="ctr">
              <a:noAutofit/>
            </a:bodyPr>
            <a:lstStyle/>
            <a:p>
              <a:pPr algn="ctr">
                <a:defRPr sz="3200">
                  <a:solidFill>
                    <a:schemeClr val="accent3">
                      <a:lumOff val="44000"/>
                    </a:schemeClr>
                  </a:solidFill>
                </a:defRPr>
              </a:pPr>
              <a:r>
                <a:rPr lang="ar-JO" dirty="0"/>
                <a:t>كيف يمكن </a:t>
              </a:r>
            </a:p>
            <a:p>
              <a:pPr algn="ctr">
                <a:defRPr sz="3200">
                  <a:solidFill>
                    <a:schemeClr val="accent3">
                      <a:lumOff val="44000"/>
                    </a:schemeClr>
                  </a:solidFill>
                </a:defRPr>
              </a:pPr>
              <a:r>
                <a:rPr lang="ar-JO" dirty="0"/>
                <a:t>للنظام العالمي أن ينقسم</a:t>
              </a:r>
            </a:p>
            <a:p>
              <a:pPr algn="ctr">
                <a:defRPr sz="3200">
                  <a:solidFill>
                    <a:schemeClr val="accent3">
                      <a:lumOff val="44000"/>
                    </a:schemeClr>
                  </a:solidFill>
                </a:defRPr>
              </a:pPr>
              <a:r>
                <a:rPr lang="ar-JO" dirty="0"/>
                <a:t>إلى ثلاثة أقسام جغرافية؟</a:t>
              </a:r>
              <a:endParaRPr dirty="0"/>
            </a:p>
          </p:txBody>
        </p:sp>
        <p:sp>
          <p:nvSpPr>
            <p:cNvPr id="2786" name="How can the world system break into three geographical sections?"/>
            <p:cNvSpPr txBox="1"/>
            <p:nvPr/>
          </p:nvSpPr>
          <p:spPr>
            <a:xfrm rot="20847924">
              <a:off x="216708" y="1356998"/>
              <a:ext cx="5338588" cy="584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200">
                  <a:solidFill>
                    <a:schemeClr val="accent3">
                      <a:lumOff val="44000"/>
                    </a:schemeClr>
                  </a:solidFill>
                </a:defRPr>
              </a:lvl1pPr>
            </a:lstStyle>
            <a:p>
              <a:endParaRPr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2787"/>
                                        </p:tgtEl>
                                        <p:attrNameLst>
                                          <p:attrName>style.visibility</p:attrName>
                                        </p:attrNameLst>
                                      </p:cBhvr>
                                      <p:to>
                                        <p:strVal val="visible"/>
                                      </p:to>
                                    </p:set>
                                    <p:animEffect transition="in" filter="blinds(horizontal)">
                                      <p:cBhvr>
                                        <p:cTn id="7" dur="500"/>
                                        <p:tgtEl>
                                          <p:spTgt spid="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7"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1" name="Picture 3" descr="Picture 3"/>
          <p:cNvPicPr>
            <a:picLocks noChangeAspect="1"/>
          </p:cNvPicPr>
          <p:nvPr/>
        </p:nvPicPr>
        <p:blipFill>
          <a:blip r:embed="rId2"/>
          <a:stretch>
            <a:fillRect/>
          </a:stretch>
        </p:blipFill>
        <p:spPr>
          <a:xfrm>
            <a:off x="0" y="0"/>
            <a:ext cx="4948238" cy="7010400"/>
          </a:xfrm>
          <a:prstGeom prst="rect">
            <a:avLst/>
          </a:prstGeom>
          <a:ln w="12700">
            <a:miter lim="400000"/>
          </a:ln>
        </p:spPr>
      </p:pic>
      <p:pic>
        <p:nvPicPr>
          <p:cNvPr id="2792" name="Picture 7" descr="Picture 7"/>
          <p:cNvPicPr>
            <a:picLocks noChangeAspect="1"/>
          </p:cNvPicPr>
          <p:nvPr/>
        </p:nvPicPr>
        <p:blipFill>
          <a:blip r:embed="rId3"/>
          <a:stretch>
            <a:fillRect/>
          </a:stretch>
        </p:blipFill>
        <p:spPr>
          <a:xfrm>
            <a:off x="0" y="5562600"/>
            <a:ext cx="981075" cy="1447800"/>
          </a:xfrm>
          <a:prstGeom prst="rect">
            <a:avLst/>
          </a:prstGeom>
          <a:ln w="12700">
            <a:miter lim="400000"/>
          </a:ln>
        </p:spPr>
      </p:pic>
      <p:pic>
        <p:nvPicPr>
          <p:cNvPr id="2793" name="Picture 8" descr="Picture 8"/>
          <p:cNvPicPr>
            <a:picLocks noChangeAspect="1"/>
          </p:cNvPicPr>
          <p:nvPr/>
        </p:nvPicPr>
        <p:blipFill>
          <a:blip r:embed="rId4"/>
          <a:stretch>
            <a:fillRect/>
          </a:stretch>
        </p:blipFill>
        <p:spPr>
          <a:xfrm>
            <a:off x="0" y="381000"/>
            <a:ext cx="1841500" cy="1841500"/>
          </a:xfrm>
          <a:prstGeom prst="rect">
            <a:avLst/>
          </a:prstGeom>
          <a:ln w="12700">
            <a:miter lim="400000"/>
          </a:ln>
        </p:spPr>
      </p:pic>
      <p:pic>
        <p:nvPicPr>
          <p:cNvPr id="2794" name="Picture 2" descr="Picture 2"/>
          <p:cNvPicPr>
            <a:picLocks noChangeAspect="1"/>
          </p:cNvPicPr>
          <p:nvPr/>
        </p:nvPicPr>
        <p:blipFill>
          <a:blip r:embed="rId5"/>
          <a:stretch>
            <a:fillRect/>
          </a:stretch>
        </p:blipFill>
        <p:spPr>
          <a:xfrm>
            <a:off x="4322762" y="0"/>
            <a:ext cx="4821238" cy="7010400"/>
          </a:xfrm>
          <a:prstGeom prst="rect">
            <a:avLst/>
          </a:prstGeom>
          <a:ln w="12700">
            <a:miter lim="400000"/>
          </a:ln>
        </p:spPr>
      </p:pic>
      <p:sp>
        <p:nvSpPr>
          <p:cNvPr id="2795" name="Rectangle 4"/>
          <p:cNvSpPr txBox="1">
            <a:spLocks noGrp="1"/>
          </p:cNvSpPr>
          <p:nvPr>
            <p:ph type="title"/>
          </p:nvPr>
        </p:nvSpPr>
        <p:spPr>
          <a:xfrm>
            <a:off x="2843213" y="0"/>
            <a:ext cx="3481388" cy="1676400"/>
          </a:xfrm>
          <a:prstGeom prst="rect">
            <a:avLst/>
          </a:prstGeom>
          <a:solidFill>
            <a:schemeClr val="accent2"/>
          </a:solidFill>
          <a:effectLst>
            <a:outerShdw blurRad="63500" dist="38099" dir="2700000" rotWithShape="0">
              <a:srgbClr val="000000">
                <a:alpha val="74998"/>
              </a:srgbClr>
            </a:outerShdw>
          </a:effectLst>
        </p:spPr>
        <p:txBody>
          <a:bodyPr/>
          <a:lstStyle>
            <a:lvl1pPr>
              <a:defRPr>
                <a:solidFill>
                  <a:schemeClr val="accent3">
                    <a:lumOff val="44000"/>
                  </a:schemeClr>
                </a:solidFill>
              </a:defRPr>
            </a:lvl1pPr>
          </a:lstStyle>
          <a:p>
            <a:r>
              <a:rPr lang="ar-JO" dirty="0"/>
              <a:t>هل بابل</a:t>
            </a:r>
            <a:br>
              <a:rPr lang="ar-JO" dirty="0"/>
            </a:br>
            <a:r>
              <a:rPr lang="ar-JO" dirty="0"/>
              <a:t>ديانة؟</a:t>
            </a:r>
            <a:endParaRPr dirty="0"/>
          </a:p>
        </p:txBody>
      </p:sp>
      <p:sp>
        <p:nvSpPr>
          <p:cNvPr id="2796" name="Rectangle 6"/>
          <p:cNvSpPr txBox="1"/>
          <p:nvPr/>
        </p:nvSpPr>
        <p:spPr>
          <a:xfrm>
            <a:off x="5409882" y="3459162"/>
            <a:ext cx="3004186" cy="76999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lnSpc>
                <a:spcPct val="90000"/>
              </a:lnSpc>
              <a:spcBef>
                <a:spcPts val="1100"/>
              </a:spcBef>
              <a:defRPr sz="4800">
                <a:solidFill>
                  <a:schemeClr val="accent3">
                    <a:lumOff val="44000"/>
                  </a:schemeClr>
                </a:solidFill>
              </a:defRPr>
            </a:lvl1pPr>
          </a:lstStyle>
          <a:p>
            <a:r>
              <a:rPr lang="ar-JO" dirty="0"/>
              <a:t>الإسلام</a:t>
            </a:r>
            <a:endParaRPr dirty="0"/>
          </a:p>
        </p:txBody>
      </p:sp>
      <p:sp>
        <p:nvSpPr>
          <p:cNvPr id="2797" name="Text Box 37"/>
          <p:cNvSpPr txBox="1"/>
          <p:nvPr/>
        </p:nvSpPr>
        <p:spPr>
          <a:xfrm>
            <a:off x="8313059" y="-26989"/>
            <a:ext cx="876777"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400" b="1">
                <a:solidFill>
                  <a:schemeClr val="accent3">
                    <a:lumOff val="44000"/>
                  </a:schemeClr>
                </a:solidFill>
              </a:defRPr>
            </a:lvl1pPr>
          </a:lstStyle>
          <a:p>
            <a:r>
              <a:rPr lang="ar-JO" dirty="0"/>
              <a:t>110 ت</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7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796">
                                            <p:bg/>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279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79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79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1" grpId="0" animBg="1" advAuto="0"/>
      <p:bldP spid="2792" grpId="0" animBg="1" advAuto="0"/>
      <p:bldP spid="2793" grpId="0" animBg="1" advAuto="0"/>
      <p:bldP spid="2794" grpId="0" animBg="1" advAuto="0"/>
      <p:bldP spid="2796" grpId="0"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9"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800" name="Title 1"/>
          <p:cNvSpPr txBox="1">
            <a:spLocks noGrp="1"/>
          </p:cNvSpPr>
          <p:nvPr>
            <p:ph type="title"/>
          </p:nvPr>
        </p:nvSpPr>
        <p:spPr>
          <a:xfrm>
            <a:off x="-118536" y="-13096"/>
            <a:ext cx="9311706" cy="1143001"/>
          </a:xfrm>
          <a:prstGeom prst="rect">
            <a:avLst/>
          </a:prstGeom>
          <a:solidFill>
            <a:srgbClr val="000000"/>
          </a:solidFill>
        </p:spPr>
        <p:txBody>
          <a:bodyPr/>
          <a:lstStyle>
            <a:lvl1pPr>
              <a:defRPr b="1"/>
            </a:lvl1pPr>
          </a:lstStyle>
          <a:p>
            <a:r>
              <a:rPr lang="ar-JO" dirty="0"/>
              <a:t>الدين البابلي انتقل غربًا</a:t>
            </a:r>
            <a:endParaRPr dirty="0"/>
          </a:p>
        </p:txBody>
      </p:sp>
      <p:grpSp>
        <p:nvGrpSpPr>
          <p:cNvPr id="2803" name="Group 9"/>
          <p:cNvGrpSpPr/>
          <p:nvPr/>
        </p:nvGrpSpPr>
        <p:grpSpPr>
          <a:xfrm>
            <a:off x="6311051" y="4328141"/>
            <a:ext cx="2691047" cy="1009376"/>
            <a:chOff x="0" y="-30781"/>
            <a:chExt cx="2691046" cy="1009374"/>
          </a:xfrm>
        </p:grpSpPr>
        <p:sp>
          <p:nvSpPr>
            <p:cNvPr id="2801" name="Title 1"/>
            <p:cNvSpPr txBox="1"/>
            <p:nvPr/>
          </p:nvSpPr>
          <p:spPr>
            <a:xfrm>
              <a:off x="0" y="-30781"/>
              <a:ext cx="262974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r>
                <a:rPr lang="ar-JO" dirty="0"/>
                <a:t>بابل</a:t>
              </a:r>
              <a:endParaRPr dirty="0"/>
            </a:p>
          </p:txBody>
        </p:sp>
        <p:sp>
          <p:nvSpPr>
            <p:cNvPr id="2802" name="Oval 4"/>
            <p:cNvSpPr/>
            <p:nvPr/>
          </p:nvSpPr>
          <p:spPr>
            <a:xfrm>
              <a:off x="2426547"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grpSp>
        <p:nvGrpSpPr>
          <p:cNvPr id="2806" name="Group 10"/>
          <p:cNvGrpSpPr/>
          <p:nvPr/>
        </p:nvGrpSpPr>
        <p:grpSpPr>
          <a:xfrm>
            <a:off x="3432384" y="4328141"/>
            <a:ext cx="2787229" cy="1009376"/>
            <a:chOff x="0" y="-30781"/>
            <a:chExt cx="2787228" cy="1009374"/>
          </a:xfrm>
        </p:grpSpPr>
        <p:sp>
          <p:nvSpPr>
            <p:cNvPr id="2804"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r>
                <a:rPr lang="ar-JO" dirty="0"/>
                <a:t>برغامس</a:t>
              </a:r>
              <a:endParaRPr dirty="0"/>
            </a:p>
          </p:txBody>
        </p:sp>
        <p:sp>
          <p:nvSpPr>
            <p:cNvPr id="2805" name="Oval 6"/>
            <p:cNvSpPr/>
            <p:nvPr/>
          </p:nvSpPr>
          <p:spPr>
            <a:xfrm>
              <a:off x="2172548"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grpSp>
        <p:nvGrpSpPr>
          <p:cNvPr id="2809" name="Group 11"/>
          <p:cNvGrpSpPr/>
          <p:nvPr/>
        </p:nvGrpSpPr>
        <p:grpSpPr>
          <a:xfrm>
            <a:off x="45719" y="4328141"/>
            <a:ext cx="2787229" cy="1009376"/>
            <a:chOff x="0" y="-30781"/>
            <a:chExt cx="2787228" cy="1009374"/>
          </a:xfrm>
        </p:grpSpPr>
        <p:sp>
          <p:nvSpPr>
            <p:cNvPr id="2807"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r>
                <a:rPr lang="ar-JO" dirty="0"/>
                <a:t>روما</a:t>
              </a:r>
              <a:endParaRPr dirty="0"/>
            </a:p>
          </p:txBody>
        </p:sp>
        <p:sp>
          <p:nvSpPr>
            <p:cNvPr id="2808" name="Oval 8"/>
            <p:cNvSpPr/>
            <p:nvPr/>
          </p:nvSpPr>
          <p:spPr>
            <a:xfrm>
              <a:off x="2426547"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sp>
        <p:nvSpPr>
          <p:cNvPr id="2810" name="Left Arrow 12"/>
          <p:cNvSpPr/>
          <p:nvPr/>
        </p:nvSpPr>
        <p:spPr>
          <a:xfrm>
            <a:off x="6011333"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1" name="Left Arrow 13"/>
          <p:cNvSpPr/>
          <p:nvPr/>
        </p:nvSpPr>
        <p:spPr>
          <a:xfrm>
            <a:off x="2878668"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2" name="Left Arrow 14"/>
          <p:cNvSpPr/>
          <p:nvPr/>
        </p:nvSpPr>
        <p:spPr>
          <a:xfrm>
            <a:off x="322592" y="5015781"/>
            <a:ext cx="1760209"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3" name="Left Arrow 15"/>
          <p:cNvSpPr/>
          <p:nvPr/>
        </p:nvSpPr>
        <p:spPr>
          <a:xfrm rot="2304875">
            <a:off x="965197" y="3848830"/>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4" name="Left Arrow 16"/>
          <p:cNvSpPr/>
          <p:nvPr/>
        </p:nvSpPr>
        <p:spPr>
          <a:xfrm rot="5561714">
            <a:off x="1906726" y="3420883"/>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5" name="Left Arrow 17"/>
          <p:cNvSpPr/>
          <p:nvPr/>
        </p:nvSpPr>
        <p:spPr>
          <a:xfrm rot="7931245">
            <a:off x="2836755" y="3800437"/>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6" name="Left Arrow 18"/>
          <p:cNvSpPr/>
          <p:nvPr/>
        </p:nvSpPr>
        <p:spPr>
          <a:xfrm rot="18142377">
            <a:off x="1481668" y="5996163"/>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2817" name="Left Arrow 19"/>
          <p:cNvSpPr/>
          <p:nvPr/>
        </p:nvSpPr>
        <p:spPr>
          <a:xfrm rot="13551154">
            <a:off x="2948446" y="5953612"/>
            <a:ext cx="1202262"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2803"/>
                                        </p:tgtEl>
                                        <p:attrNameLst>
                                          <p:attrName>style.visibility</p:attrName>
                                        </p:attrNameLst>
                                      </p:cBhvr>
                                      <p:to>
                                        <p:strVal val="visible"/>
                                      </p:to>
                                    </p:set>
                                    <p:anim calcmode="lin" valueType="num">
                                      <p:cBhvr>
                                        <p:cTn id="7" dur="1000" fill="hold"/>
                                        <p:tgtEl>
                                          <p:spTgt spid="2803"/>
                                        </p:tgtEl>
                                        <p:attrNameLst>
                                          <p:attrName>ppt_w</p:attrName>
                                        </p:attrNameLst>
                                      </p:cBhvr>
                                      <p:tavLst>
                                        <p:tav tm="0">
                                          <p:val>
                                            <p:fltVal val="0"/>
                                          </p:val>
                                        </p:tav>
                                        <p:tav tm="100000">
                                          <p:val>
                                            <p:strVal val="#ppt_w"/>
                                          </p:val>
                                        </p:tav>
                                      </p:tavLst>
                                    </p:anim>
                                    <p:anim calcmode="lin" valueType="num">
                                      <p:cBhvr>
                                        <p:cTn id="8" dur="1000" fill="hold"/>
                                        <p:tgtEl>
                                          <p:spTgt spid="28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fill="hold"/>
                                        <p:tgtEl>
                                          <p:spTgt spid="2810"/>
                                        </p:tgtEl>
                                        <p:attrNameLst>
                                          <p:attrName>style.visibility</p:attrName>
                                        </p:attrNameLst>
                                      </p:cBhvr>
                                      <p:to>
                                        <p:strVal val="visible"/>
                                      </p:to>
                                    </p:set>
                                    <p:animEffect transition="in" filter="wipe(right)">
                                      <p:cBhvr>
                                        <p:cTn id="13" dur="500"/>
                                        <p:tgtEl>
                                          <p:spTgt spid="2810"/>
                                        </p:tgtEl>
                                      </p:cBhvr>
                                    </p:animEffect>
                                  </p:childTnLst>
                                </p:cTn>
                              </p:par>
                            </p:childTnLst>
                          </p:cTn>
                        </p:par>
                        <p:par>
                          <p:cTn id="14" fill="hold">
                            <p:stCondLst>
                              <p:cond delay="500"/>
                            </p:stCondLst>
                            <p:childTnLst>
                              <p:par>
                                <p:cTn id="15" presetID="23" presetClass="entr" presetSubtype="16" fill="hold" grpId="0" nodeType="afterEffect">
                                  <p:stCondLst>
                                    <p:cond delay="0"/>
                                  </p:stCondLst>
                                  <p:iterate>
                                    <p:tmAbs val="0"/>
                                  </p:iterate>
                                  <p:childTnLst>
                                    <p:set>
                                      <p:cBhvr>
                                        <p:cTn id="16" fill="hold"/>
                                        <p:tgtEl>
                                          <p:spTgt spid="2806"/>
                                        </p:tgtEl>
                                        <p:attrNameLst>
                                          <p:attrName>style.visibility</p:attrName>
                                        </p:attrNameLst>
                                      </p:cBhvr>
                                      <p:to>
                                        <p:strVal val="visible"/>
                                      </p:to>
                                    </p:set>
                                    <p:anim calcmode="lin" valueType="num">
                                      <p:cBhvr>
                                        <p:cTn id="17" dur="1000" fill="hold"/>
                                        <p:tgtEl>
                                          <p:spTgt spid="2806"/>
                                        </p:tgtEl>
                                        <p:attrNameLst>
                                          <p:attrName>ppt_w</p:attrName>
                                        </p:attrNameLst>
                                      </p:cBhvr>
                                      <p:tavLst>
                                        <p:tav tm="0">
                                          <p:val>
                                            <p:fltVal val="0"/>
                                          </p:val>
                                        </p:tav>
                                        <p:tav tm="100000">
                                          <p:val>
                                            <p:strVal val="#ppt_w"/>
                                          </p:val>
                                        </p:tav>
                                      </p:tavLst>
                                    </p:anim>
                                    <p:anim calcmode="lin" valueType="num">
                                      <p:cBhvr>
                                        <p:cTn id="18" dur="1000" fill="hold"/>
                                        <p:tgtEl>
                                          <p:spTgt spid="280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iterate>
                                    <p:tmAbs val="0"/>
                                  </p:iterate>
                                  <p:childTnLst>
                                    <p:set>
                                      <p:cBhvr>
                                        <p:cTn id="22" fill="hold"/>
                                        <p:tgtEl>
                                          <p:spTgt spid="2811"/>
                                        </p:tgtEl>
                                        <p:attrNameLst>
                                          <p:attrName>style.visibility</p:attrName>
                                        </p:attrNameLst>
                                      </p:cBhvr>
                                      <p:to>
                                        <p:strVal val="visible"/>
                                      </p:to>
                                    </p:set>
                                    <p:animEffect transition="in" filter="wipe(right)">
                                      <p:cBhvr>
                                        <p:cTn id="23" dur="500"/>
                                        <p:tgtEl>
                                          <p:spTgt spid="2811"/>
                                        </p:tgtEl>
                                      </p:cBhvr>
                                    </p:animEffect>
                                  </p:childTnLst>
                                </p:cTn>
                              </p:par>
                            </p:childTnLst>
                          </p:cTn>
                        </p:par>
                        <p:par>
                          <p:cTn id="24" fill="hold">
                            <p:stCondLst>
                              <p:cond delay="500"/>
                            </p:stCondLst>
                            <p:childTnLst>
                              <p:par>
                                <p:cTn id="25" presetID="23" presetClass="entr" presetSubtype="16" fill="hold" grpId="0" nodeType="afterEffect">
                                  <p:stCondLst>
                                    <p:cond delay="0"/>
                                  </p:stCondLst>
                                  <p:iterate>
                                    <p:tmAbs val="0"/>
                                  </p:iterate>
                                  <p:childTnLst>
                                    <p:set>
                                      <p:cBhvr>
                                        <p:cTn id="26" fill="hold"/>
                                        <p:tgtEl>
                                          <p:spTgt spid="2809"/>
                                        </p:tgtEl>
                                        <p:attrNameLst>
                                          <p:attrName>style.visibility</p:attrName>
                                        </p:attrNameLst>
                                      </p:cBhvr>
                                      <p:to>
                                        <p:strVal val="visible"/>
                                      </p:to>
                                    </p:set>
                                    <p:anim calcmode="lin" valueType="num">
                                      <p:cBhvr>
                                        <p:cTn id="27" dur="1000" fill="hold"/>
                                        <p:tgtEl>
                                          <p:spTgt spid="2809"/>
                                        </p:tgtEl>
                                        <p:attrNameLst>
                                          <p:attrName>ppt_w</p:attrName>
                                        </p:attrNameLst>
                                      </p:cBhvr>
                                      <p:tavLst>
                                        <p:tav tm="0">
                                          <p:val>
                                            <p:fltVal val="0"/>
                                          </p:val>
                                        </p:tav>
                                        <p:tav tm="100000">
                                          <p:val>
                                            <p:strVal val="#ppt_w"/>
                                          </p:val>
                                        </p:tav>
                                      </p:tavLst>
                                    </p:anim>
                                    <p:anim calcmode="lin" valueType="num">
                                      <p:cBhvr>
                                        <p:cTn id="28" dur="1000" fill="hold"/>
                                        <p:tgtEl>
                                          <p:spTgt spid="280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iterate>
                                    <p:tmAbs val="0"/>
                                  </p:iterate>
                                  <p:childTnLst>
                                    <p:set>
                                      <p:cBhvr>
                                        <p:cTn id="32" fill="hold"/>
                                        <p:tgtEl>
                                          <p:spTgt spid="2812"/>
                                        </p:tgtEl>
                                        <p:attrNameLst>
                                          <p:attrName>style.visibility</p:attrName>
                                        </p:attrNameLst>
                                      </p:cBhvr>
                                      <p:to>
                                        <p:strVal val="visible"/>
                                      </p:to>
                                    </p:set>
                                    <p:animEffect transition="in" filter="wipe(right)">
                                      <p:cBhvr>
                                        <p:cTn id="33" dur="500"/>
                                        <p:tgtEl>
                                          <p:spTgt spid="2812"/>
                                        </p:tgtEl>
                                      </p:cBhvr>
                                    </p:animEffect>
                                  </p:childTnLst>
                                </p:cTn>
                              </p:par>
                            </p:childTnLst>
                          </p:cTn>
                        </p:par>
                        <p:par>
                          <p:cTn id="34" fill="hold">
                            <p:stCondLst>
                              <p:cond delay="500"/>
                            </p:stCondLst>
                            <p:childTnLst>
                              <p:par>
                                <p:cTn id="35" presetID="22" presetClass="entr" presetSubtype="2" fill="hold" grpId="0" nodeType="afterEffect">
                                  <p:stCondLst>
                                    <p:cond delay="0"/>
                                  </p:stCondLst>
                                  <p:iterate>
                                    <p:tmAbs val="0"/>
                                  </p:iterate>
                                  <p:childTnLst>
                                    <p:set>
                                      <p:cBhvr>
                                        <p:cTn id="36" fill="hold"/>
                                        <p:tgtEl>
                                          <p:spTgt spid="2813"/>
                                        </p:tgtEl>
                                        <p:attrNameLst>
                                          <p:attrName>style.visibility</p:attrName>
                                        </p:attrNameLst>
                                      </p:cBhvr>
                                      <p:to>
                                        <p:strVal val="visible"/>
                                      </p:to>
                                    </p:set>
                                    <p:animEffect transition="in" filter="wipe(right)">
                                      <p:cBhvr>
                                        <p:cTn id="37" dur="500"/>
                                        <p:tgtEl>
                                          <p:spTgt spid="2813"/>
                                        </p:tgtEl>
                                      </p:cBhvr>
                                    </p:animEffect>
                                  </p:childTnLst>
                                </p:cTn>
                              </p:par>
                            </p:childTnLst>
                          </p:cTn>
                        </p:par>
                        <p:par>
                          <p:cTn id="38" fill="hold">
                            <p:stCondLst>
                              <p:cond delay="1000"/>
                            </p:stCondLst>
                            <p:childTnLst>
                              <p:par>
                                <p:cTn id="39" presetID="22" presetClass="entr" presetSubtype="4" fill="hold" grpId="0" nodeType="afterEffect">
                                  <p:stCondLst>
                                    <p:cond delay="0"/>
                                  </p:stCondLst>
                                  <p:iterate>
                                    <p:tmAbs val="0"/>
                                  </p:iterate>
                                  <p:childTnLst>
                                    <p:set>
                                      <p:cBhvr>
                                        <p:cTn id="40" fill="hold"/>
                                        <p:tgtEl>
                                          <p:spTgt spid="2814"/>
                                        </p:tgtEl>
                                        <p:attrNameLst>
                                          <p:attrName>style.visibility</p:attrName>
                                        </p:attrNameLst>
                                      </p:cBhvr>
                                      <p:to>
                                        <p:strVal val="visible"/>
                                      </p:to>
                                    </p:set>
                                    <p:animEffect transition="in" filter="wipe(down)">
                                      <p:cBhvr>
                                        <p:cTn id="41" dur="500"/>
                                        <p:tgtEl>
                                          <p:spTgt spid="2814"/>
                                        </p:tgtEl>
                                      </p:cBhvr>
                                    </p:animEffect>
                                  </p:childTnLst>
                                </p:cTn>
                              </p:par>
                            </p:childTnLst>
                          </p:cTn>
                        </p:par>
                        <p:par>
                          <p:cTn id="42" fill="hold">
                            <p:stCondLst>
                              <p:cond delay="1500"/>
                            </p:stCondLst>
                            <p:childTnLst>
                              <p:par>
                                <p:cTn id="43" presetID="22" presetClass="entr" presetSubtype="4" fill="hold" grpId="0" nodeType="afterEffect">
                                  <p:stCondLst>
                                    <p:cond delay="0"/>
                                  </p:stCondLst>
                                  <p:iterate>
                                    <p:tmAbs val="0"/>
                                  </p:iterate>
                                  <p:childTnLst>
                                    <p:set>
                                      <p:cBhvr>
                                        <p:cTn id="44" fill="hold"/>
                                        <p:tgtEl>
                                          <p:spTgt spid="2815"/>
                                        </p:tgtEl>
                                        <p:attrNameLst>
                                          <p:attrName>style.visibility</p:attrName>
                                        </p:attrNameLst>
                                      </p:cBhvr>
                                      <p:to>
                                        <p:strVal val="visible"/>
                                      </p:to>
                                    </p:set>
                                    <p:animEffect transition="in" filter="wipe(down)">
                                      <p:cBhvr>
                                        <p:cTn id="45" dur="500"/>
                                        <p:tgtEl>
                                          <p:spTgt spid="2815"/>
                                        </p:tgtEl>
                                      </p:cBhvr>
                                    </p:animEffect>
                                  </p:childTnLst>
                                </p:cTn>
                              </p:par>
                            </p:childTnLst>
                          </p:cTn>
                        </p:par>
                        <p:par>
                          <p:cTn id="46" fill="hold">
                            <p:stCondLst>
                              <p:cond delay="2000"/>
                            </p:stCondLst>
                            <p:childTnLst>
                              <p:par>
                                <p:cTn id="47" presetID="22" presetClass="entr" presetSubtype="1" fill="hold" grpId="0" nodeType="afterEffect">
                                  <p:stCondLst>
                                    <p:cond delay="0"/>
                                  </p:stCondLst>
                                  <p:iterate>
                                    <p:tmAbs val="0"/>
                                  </p:iterate>
                                  <p:childTnLst>
                                    <p:set>
                                      <p:cBhvr>
                                        <p:cTn id="48" fill="hold"/>
                                        <p:tgtEl>
                                          <p:spTgt spid="2816"/>
                                        </p:tgtEl>
                                        <p:attrNameLst>
                                          <p:attrName>style.visibility</p:attrName>
                                        </p:attrNameLst>
                                      </p:cBhvr>
                                      <p:to>
                                        <p:strVal val="visible"/>
                                      </p:to>
                                    </p:set>
                                    <p:animEffect transition="in" filter="wipe(up)">
                                      <p:cBhvr>
                                        <p:cTn id="49" dur="500"/>
                                        <p:tgtEl>
                                          <p:spTgt spid="2816"/>
                                        </p:tgtEl>
                                      </p:cBhvr>
                                    </p:animEffect>
                                  </p:childTnLst>
                                </p:cTn>
                              </p:par>
                            </p:childTnLst>
                          </p:cTn>
                        </p:par>
                        <p:par>
                          <p:cTn id="50" fill="hold">
                            <p:stCondLst>
                              <p:cond delay="2500"/>
                            </p:stCondLst>
                            <p:childTnLst>
                              <p:par>
                                <p:cTn id="51" presetID="22" presetClass="entr" presetSubtype="1" fill="hold" grpId="0" nodeType="afterEffect">
                                  <p:stCondLst>
                                    <p:cond delay="0"/>
                                  </p:stCondLst>
                                  <p:iterate>
                                    <p:tmAbs val="0"/>
                                  </p:iterate>
                                  <p:childTnLst>
                                    <p:set>
                                      <p:cBhvr>
                                        <p:cTn id="52" fill="hold"/>
                                        <p:tgtEl>
                                          <p:spTgt spid="2817"/>
                                        </p:tgtEl>
                                        <p:attrNameLst>
                                          <p:attrName>style.visibility</p:attrName>
                                        </p:attrNameLst>
                                      </p:cBhvr>
                                      <p:to>
                                        <p:strVal val="visible"/>
                                      </p:to>
                                    </p:set>
                                    <p:animEffect transition="in" filter="wipe(up)">
                                      <p:cBhvr>
                                        <p:cTn id="53" dur="500"/>
                                        <p:tgtEl>
                                          <p:spTgt spid="2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3" grpId="0" animBg="1" advAuto="0"/>
      <p:bldP spid="2806" grpId="0" animBg="1" advAuto="0"/>
      <p:bldP spid="2809" grpId="0" animBg="1" advAuto="0"/>
      <p:bldP spid="2810" grpId="0" animBg="1" advAuto="0"/>
      <p:bldP spid="2811" grpId="0" animBg="1" advAuto="0"/>
      <p:bldP spid="2812" grpId="0" animBg="1" advAuto="0"/>
      <p:bldP spid="2813" grpId="0" animBg="1" advAuto="0"/>
      <p:bldP spid="2814" grpId="0" animBg="1" advAuto="0"/>
      <p:bldP spid="2815" grpId="0" animBg="1" advAuto="0"/>
      <p:bldP spid="2816" grpId="0" animBg="1" advAuto="0"/>
      <p:bldP spid="281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1"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grpSp>
        <p:nvGrpSpPr>
          <p:cNvPr id="2824" name="Group 9"/>
          <p:cNvGrpSpPr/>
          <p:nvPr/>
        </p:nvGrpSpPr>
        <p:grpSpPr>
          <a:xfrm>
            <a:off x="6311051" y="4328141"/>
            <a:ext cx="2787229" cy="1009376"/>
            <a:chOff x="0" y="-30781"/>
            <a:chExt cx="2787228" cy="1009374"/>
          </a:xfrm>
        </p:grpSpPr>
        <p:sp>
          <p:nvSpPr>
            <p:cNvPr id="2822"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pPr algn="ctr"/>
              <a:r>
                <a:rPr lang="ar-JO" dirty="0"/>
                <a:t>بابل</a:t>
              </a:r>
              <a:endParaRPr dirty="0"/>
            </a:p>
          </p:txBody>
        </p:sp>
        <p:sp>
          <p:nvSpPr>
            <p:cNvPr id="2823" name="Oval 4"/>
            <p:cNvSpPr/>
            <p:nvPr/>
          </p:nvSpPr>
          <p:spPr>
            <a:xfrm>
              <a:off x="2426547"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grpSp>
        <p:nvGrpSpPr>
          <p:cNvPr id="2827" name="Group 10"/>
          <p:cNvGrpSpPr/>
          <p:nvPr/>
        </p:nvGrpSpPr>
        <p:grpSpPr>
          <a:xfrm>
            <a:off x="3432384" y="4328141"/>
            <a:ext cx="2787229" cy="1009376"/>
            <a:chOff x="0" y="-30781"/>
            <a:chExt cx="2787228" cy="1009374"/>
          </a:xfrm>
        </p:grpSpPr>
        <p:sp>
          <p:nvSpPr>
            <p:cNvPr id="2825" name="Title 1"/>
            <p:cNvSpPr txBox="1"/>
            <p:nvPr/>
          </p:nvSpPr>
          <p:spPr>
            <a:xfrm>
              <a:off x="0" y="-30781"/>
              <a:ext cx="2787228"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lvl1pPr>
            </a:lstStyle>
            <a:p>
              <a:r>
                <a:rPr lang="ar-JO" dirty="0"/>
                <a:t>برغامس</a:t>
              </a:r>
            </a:p>
          </p:txBody>
        </p:sp>
        <p:sp>
          <p:nvSpPr>
            <p:cNvPr id="2826" name="Oval 6"/>
            <p:cNvSpPr/>
            <p:nvPr/>
          </p:nvSpPr>
          <p:spPr>
            <a:xfrm>
              <a:off x="2172548" y="707658"/>
              <a:ext cx="264499" cy="270935"/>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sp>
        <p:nvSpPr>
          <p:cNvPr id="2828" name="Left Arrow 13"/>
          <p:cNvSpPr/>
          <p:nvPr/>
        </p:nvSpPr>
        <p:spPr>
          <a:xfrm>
            <a:off x="2878668"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pic>
        <p:nvPicPr>
          <p:cNvPr id="2829" name="Picture 20" descr="Picture 20"/>
          <p:cNvPicPr>
            <a:picLocks noChangeAspect="1"/>
          </p:cNvPicPr>
          <p:nvPr/>
        </p:nvPicPr>
        <p:blipFill>
          <a:blip r:embed="rId4"/>
          <a:stretch>
            <a:fillRect/>
          </a:stretch>
        </p:blipFill>
        <p:spPr>
          <a:xfrm>
            <a:off x="-98279" y="1117472"/>
            <a:ext cx="6980865" cy="5740528"/>
          </a:xfrm>
          <a:prstGeom prst="rect">
            <a:avLst/>
          </a:prstGeom>
          <a:ln w="12700">
            <a:miter lim="400000"/>
          </a:ln>
        </p:spPr>
      </p:pic>
      <p:grpSp>
        <p:nvGrpSpPr>
          <p:cNvPr id="2834" name="Group 11"/>
          <p:cNvGrpSpPr/>
          <p:nvPr/>
        </p:nvGrpSpPr>
        <p:grpSpPr>
          <a:xfrm>
            <a:off x="-3" y="4268649"/>
            <a:ext cx="2878671" cy="1068868"/>
            <a:chOff x="-2" y="0"/>
            <a:chExt cx="2878670" cy="1068866"/>
          </a:xfrm>
        </p:grpSpPr>
        <p:grpSp>
          <p:nvGrpSpPr>
            <p:cNvPr id="2832" name="Title 1"/>
            <p:cNvGrpSpPr/>
            <p:nvPr/>
          </p:nvGrpSpPr>
          <p:grpSpPr>
            <a:xfrm>
              <a:off x="-2" y="0"/>
              <a:ext cx="2878670" cy="826868"/>
              <a:chOff x="-1" y="0"/>
              <a:chExt cx="2878669" cy="826867"/>
            </a:xfrm>
          </p:grpSpPr>
          <p:sp>
            <p:nvSpPr>
              <p:cNvPr id="2830" name="Rectangle"/>
              <p:cNvSpPr/>
              <p:nvPr/>
            </p:nvSpPr>
            <p:spPr>
              <a:xfrm>
                <a:off x="-1" y="0"/>
                <a:ext cx="2878669" cy="826867"/>
              </a:xfrm>
              <a:prstGeom prst="rect">
                <a:avLst/>
              </a:prstGeom>
              <a:solidFill>
                <a:srgbClr val="000000"/>
              </a:solidFill>
              <a:ln w="12700" cap="flat">
                <a:noFill/>
                <a:miter lim="400000"/>
              </a:ln>
              <a:effectLst/>
            </p:spPr>
            <p:txBody>
              <a:bodyPr wrap="square" lIns="46799" tIns="46799" rIns="46799" bIns="46799" numCol="1" anchor="ctr">
                <a:noAutofit/>
              </a:bodyPr>
              <a:lstStyle/>
              <a:p>
                <a:pPr algn="r">
                  <a:defRPr sz="4400">
                    <a:solidFill>
                      <a:schemeClr val="accent3">
                        <a:lumOff val="44000"/>
                      </a:schemeClr>
                    </a:solidFill>
                  </a:defRPr>
                </a:pPr>
                <a:endParaRPr/>
              </a:p>
            </p:txBody>
          </p:sp>
          <p:sp>
            <p:nvSpPr>
              <p:cNvPr id="2831" name="Rome"/>
              <p:cNvSpPr txBox="1"/>
              <p:nvPr/>
            </p:nvSpPr>
            <p:spPr>
              <a:xfrm>
                <a:off x="45719" y="59493"/>
                <a:ext cx="2787229" cy="70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r">
                  <a:defRPr sz="4000" b="1">
                    <a:solidFill>
                      <a:schemeClr val="accent3">
                        <a:lumOff val="44000"/>
                      </a:schemeClr>
                    </a:solidFill>
                  </a:defRPr>
                </a:lvl1pPr>
              </a:lstStyle>
              <a:p>
                <a:pPr algn="ctr"/>
                <a:r>
                  <a:rPr lang="ar-JO" dirty="0"/>
                  <a:t>روما</a:t>
                </a:r>
                <a:endParaRPr dirty="0"/>
              </a:p>
            </p:txBody>
          </p:sp>
        </p:grpSp>
        <p:sp>
          <p:nvSpPr>
            <p:cNvPr id="2833" name="Oval 8"/>
            <p:cNvSpPr/>
            <p:nvPr/>
          </p:nvSpPr>
          <p:spPr>
            <a:xfrm>
              <a:off x="2472266" y="797932"/>
              <a:ext cx="264499" cy="270934"/>
            </a:xfrm>
            <a:prstGeom prst="ellipse">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sp>
        <p:nvSpPr>
          <p:cNvPr id="2835" name="Left Arrow 12"/>
          <p:cNvSpPr/>
          <p:nvPr/>
        </p:nvSpPr>
        <p:spPr>
          <a:xfrm>
            <a:off x="6011333" y="5015781"/>
            <a:ext cx="2523063" cy="419820"/>
          </a:xfrm>
          <a:prstGeom prst="leftArrow">
            <a:avLst>
              <a:gd name="adj1" fmla="val 50000"/>
              <a:gd name="adj2" fmla="val 50000"/>
            </a:avLst>
          </a:prstGeom>
          <a:solidFill>
            <a:srgbClr val="000000"/>
          </a:solidFill>
          <a:ln>
            <a:solidFill>
              <a:srgbClr val="000000"/>
            </a:solidFill>
            <a:tailEnd type="stealth"/>
          </a:ln>
        </p:spPr>
        <p:txBody>
          <a:bodyPr lIns="46799" tIns="46799" rIns="46799" bIns="46799"/>
          <a:lstStyle/>
          <a:p>
            <a:pPr defTabSz="914400">
              <a:defRPr sz="2400"/>
            </a:pPr>
            <a:endParaRPr/>
          </a:p>
        </p:txBody>
      </p:sp>
      <p:grpSp>
        <p:nvGrpSpPr>
          <p:cNvPr id="2838" name="Title 1"/>
          <p:cNvGrpSpPr/>
          <p:nvPr/>
        </p:nvGrpSpPr>
        <p:grpSpPr>
          <a:xfrm>
            <a:off x="6434666" y="1341251"/>
            <a:ext cx="2758504" cy="2316355"/>
            <a:chOff x="0" y="-1"/>
            <a:chExt cx="2758502" cy="2316353"/>
          </a:xfrm>
        </p:grpSpPr>
        <p:sp>
          <p:nvSpPr>
            <p:cNvPr id="2836" name="Rectangle"/>
            <p:cNvSpPr/>
            <p:nvPr/>
          </p:nvSpPr>
          <p:spPr>
            <a:xfrm>
              <a:off x="0" y="-1"/>
              <a:ext cx="2758502" cy="2316353"/>
            </a:xfrm>
            <a:prstGeom prst="rect">
              <a:avLst/>
            </a:prstGeom>
            <a:solidFill>
              <a:srgbClr val="800000"/>
            </a:solidFill>
            <a:ln w="12700" cap="flat">
              <a:noFill/>
              <a:miter lim="400000"/>
            </a:ln>
            <a:effectLst/>
          </p:spPr>
          <p:txBody>
            <a:bodyPr wrap="square" lIns="46799" tIns="46799" rIns="46799" bIns="46799" numCol="1" anchor="ctr">
              <a:noAutofit/>
            </a:bodyPr>
            <a:lstStyle/>
            <a:p>
              <a:pPr algn="ctr">
                <a:defRPr sz="4400">
                  <a:solidFill>
                    <a:schemeClr val="accent3">
                      <a:lumOff val="44000"/>
                    </a:schemeClr>
                  </a:solidFill>
                </a:defRPr>
              </a:pPr>
              <a:endParaRPr/>
            </a:p>
          </p:txBody>
        </p:sp>
        <p:sp>
          <p:nvSpPr>
            <p:cNvPr id="2837" name="&quot;Keeper of the Bridge&quot; between man and Satan"/>
            <p:cNvSpPr txBox="1"/>
            <p:nvPr/>
          </p:nvSpPr>
          <p:spPr>
            <a:xfrm>
              <a:off x="45720" y="465680"/>
              <a:ext cx="2667062" cy="13849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b="1">
                  <a:solidFill>
                    <a:schemeClr val="accent3">
                      <a:lumOff val="44000"/>
                    </a:schemeClr>
                  </a:solidFill>
                </a:defRPr>
              </a:lvl1pPr>
            </a:lstStyle>
            <a:p>
              <a:r>
                <a:rPr lang="ar-JO" dirty="0"/>
                <a:t>"حارس الجسر"</a:t>
              </a:r>
            </a:p>
            <a:p>
              <a:r>
                <a:rPr lang="ar-JO" dirty="0"/>
                <a:t>بين</a:t>
              </a:r>
            </a:p>
            <a:p>
              <a:r>
                <a:rPr lang="ar-JO" dirty="0"/>
                <a:t>الإنسان والشيطان</a:t>
              </a:r>
            </a:p>
          </p:txBody>
        </p:sp>
      </p:grpSp>
      <p:grpSp>
        <p:nvGrpSpPr>
          <p:cNvPr id="2841" name="Title 1"/>
          <p:cNvGrpSpPr/>
          <p:nvPr/>
        </p:nvGrpSpPr>
        <p:grpSpPr>
          <a:xfrm>
            <a:off x="-33862" y="1341251"/>
            <a:ext cx="2758503" cy="2316355"/>
            <a:chOff x="0" y="-1"/>
            <a:chExt cx="2758502" cy="2316353"/>
          </a:xfrm>
        </p:grpSpPr>
        <p:sp>
          <p:nvSpPr>
            <p:cNvPr id="2839" name="Rectangle"/>
            <p:cNvSpPr/>
            <p:nvPr/>
          </p:nvSpPr>
          <p:spPr>
            <a:xfrm>
              <a:off x="0" y="-1"/>
              <a:ext cx="2758502" cy="2316353"/>
            </a:xfrm>
            <a:prstGeom prst="rect">
              <a:avLst/>
            </a:prstGeom>
            <a:solidFill>
              <a:srgbClr val="800000"/>
            </a:solidFill>
            <a:ln w="12700" cap="flat">
              <a:noFill/>
              <a:miter lim="400000"/>
            </a:ln>
            <a:effectLst/>
          </p:spPr>
          <p:txBody>
            <a:bodyPr wrap="square" lIns="46799" tIns="46799" rIns="46799" bIns="46799" numCol="1" anchor="ctr">
              <a:noAutofit/>
            </a:bodyPr>
            <a:lstStyle/>
            <a:p>
              <a:pPr algn="ctr">
                <a:defRPr sz="4400">
                  <a:solidFill>
                    <a:schemeClr val="accent3">
                      <a:lumOff val="44000"/>
                    </a:schemeClr>
                  </a:solidFill>
                </a:defRPr>
              </a:pPr>
              <a:endParaRPr/>
            </a:p>
          </p:txBody>
        </p:sp>
        <p:sp>
          <p:nvSpPr>
            <p:cNvPr id="2840" name="Pontifex Maximus  &quot;Major Keeper of the Bridge&quot;"/>
            <p:cNvSpPr txBox="1"/>
            <p:nvPr/>
          </p:nvSpPr>
          <p:spPr>
            <a:xfrm>
              <a:off x="45720" y="250236"/>
              <a:ext cx="2667062" cy="18158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2800" b="1" i="1">
                  <a:solidFill>
                    <a:schemeClr val="accent3">
                      <a:lumOff val="44000"/>
                    </a:schemeClr>
                  </a:solidFill>
                </a:defRPr>
              </a:pPr>
              <a:r>
                <a:rPr dirty="0"/>
                <a:t>Pontifex Maximus </a:t>
              </a:r>
              <a:br>
                <a:rPr dirty="0"/>
              </a:br>
              <a:r>
                <a:rPr lang="ar-JO" b="0" i="0" dirty="0"/>
                <a:t>"الحارس الرئيسي</a:t>
              </a:r>
            </a:p>
            <a:p>
              <a:pPr algn="ctr">
                <a:defRPr sz="2800" b="1" i="1">
                  <a:solidFill>
                    <a:schemeClr val="accent3">
                      <a:lumOff val="44000"/>
                    </a:schemeClr>
                  </a:solidFill>
                </a:defRPr>
              </a:pPr>
              <a:r>
                <a:rPr lang="ar-JO" dirty="0"/>
                <a:t>للجسر"</a:t>
              </a:r>
              <a:endParaRPr b="0" i="0" dirty="0"/>
            </a:p>
          </p:txBody>
        </p:sp>
      </p:grpSp>
      <p:sp>
        <p:nvSpPr>
          <p:cNvPr id="2842" name="Title 1"/>
          <p:cNvSpPr txBox="1">
            <a:spLocks noGrp="1"/>
          </p:cNvSpPr>
          <p:nvPr>
            <p:ph type="title"/>
          </p:nvPr>
        </p:nvSpPr>
        <p:spPr>
          <a:xfrm>
            <a:off x="-118536" y="-13096"/>
            <a:ext cx="9311706" cy="1143001"/>
          </a:xfrm>
          <a:prstGeom prst="rect">
            <a:avLst/>
          </a:prstGeom>
          <a:solidFill>
            <a:srgbClr val="000000"/>
          </a:solidFill>
        </p:spPr>
        <p:txBody>
          <a:bodyPr/>
          <a:lstStyle>
            <a:lvl1pPr>
              <a:defRPr b="1"/>
            </a:lvl1pPr>
          </a:lstStyle>
          <a:p>
            <a:r>
              <a:rPr lang="ar-JO" dirty="0"/>
              <a:t>الدين البابلي انتقل غربًا</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8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9" grpId="0" animBg="1" advAuto="0"/>
      <p:bldP spid="2838" grpId="0" animBg="1" advAuto="0"/>
      <p:bldP spid="2841"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847" name="Line 3"/>
          <p:cNvSpPr/>
          <p:nvPr/>
        </p:nvSpPr>
        <p:spPr>
          <a:xfrm>
            <a:off x="304800" y="762000"/>
            <a:ext cx="6019801" cy="0"/>
          </a:xfrm>
          <a:prstGeom prst="line">
            <a:avLst/>
          </a:prstGeom>
          <a:ln w="38100">
            <a:solidFill>
              <a:srgbClr val="000000"/>
            </a:solidFill>
          </a:ln>
        </p:spPr>
        <p:txBody>
          <a:bodyPr lIns="46799" tIns="46799" rIns="46799" bIns="46799"/>
          <a:lstStyle/>
          <a:p>
            <a:endParaRPr/>
          </a:p>
        </p:txBody>
      </p:sp>
      <p:pic>
        <p:nvPicPr>
          <p:cNvPr id="2848" name="Picture 6" descr="Picture 6"/>
          <p:cNvPicPr>
            <a:picLocks noChangeAspect="1"/>
          </p:cNvPicPr>
          <p:nvPr/>
        </p:nvPicPr>
        <p:blipFill>
          <a:blip r:embed="rId2"/>
          <a:stretch>
            <a:fillRect/>
          </a:stretch>
        </p:blipFill>
        <p:spPr>
          <a:xfrm>
            <a:off x="5532437" y="1676400"/>
            <a:ext cx="3071813" cy="4800600"/>
          </a:xfrm>
          <a:prstGeom prst="rect">
            <a:avLst/>
          </a:prstGeom>
          <a:ln w="12700">
            <a:miter lim="400000"/>
          </a:ln>
        </p:spPr>
      </p:pic>
      <p:grpSp>
        <p:nvGrpSpPr>
          <p:cNvPr id="2851" name="Group 11"/>
          <p:cNvGrpSpPr/>
          <p:nvPr/>
        </p:nvGrpSpPr>
        <p:grpSpPr>
          <a:xfrm>
            <a:off x="45719" y="1676400"/>
            <a:ext cx="5247008" cy="4724400"/>
            <a:chOff x="0" y="0"/>
            <a:chExt cx="5247006" cy="4724400"/>
          </a:xfrm>
        </p:grpSpPr>
        <p:pic>
          <p:nvPicPr>
            <p:cNvPr id="2849" name="Picture 9" descr="Picture 9"/>
            <p:cNvPicPr>
              <a:picLocks noChangeAspect="1"/>
            </p:cNvPicPr>
            <p:nvPr/>
          </p:nvPicPr>
          <p:blipFill>
            <a:blip r:embed="rId3"/>
            <a:stretch>
              <a:fillRect/>
            </a:stretch>
          </p:blipFill>
          <p:spPr>
            <a:xfrm>
              <a:off x="2062860" y="0"/>
              <a:ext cx="3184146" cy="4724400"/>
            </a:xfrm>
            <a:prstGeom prst="rect">
              <a:avLst/>
            </a:prstGeom>
            <a:ln w="12700" cap="flat">
              <a:noFill/>
              <a:miter lim="400000"/>
            </a:ln>
            <a:effectLst/>
          </p:spPr>
        </p:pic>
        <p:sp>
          <p:nvSpPr>
            <p:cNvPr id="2850" name="Rectangle 10"/>
            <p:cNvSpPr txBox="1"/>
            <p:nvPr/>
          </p:nvSpPr>
          <p:spPr>
            <a:xfrm>
              <a:off x="0" y="3657600"/>
              <a:ext cx="1950770"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r" defTabSz="914400">
                <a:spcBef>
                  <a:spcPts val="500"/>
                </a:spcBef>
                <a:defRPr sz="2400" b="1"/>
              </a:pPr>
              <a:r>
                <a:rPr lang="ar-JO" dirty="0"/>
                <a:t>رالف وودرو</a:t>
              </a:r>
              <a:endParaRPr dirty="0"/>
            </a:p>
          </p:txBody>
        </p:sp>
      </p:grpSp>
      <p:sp>
        <p:nvSpPr>
          <p:cNvPr id="2852" name="Title 2"/>
          <p:cNvSpPr txBox="1">
            <a:spLocks noGrp="1"/>
          </p:cNvSpPr>
          <p:nvPr>
            <p:ph type="title"/>
          </p:nvPr>
        </p:nvSpPr>
        <p:spPr>
          <a:xfrm>
            <a:off x="0" y="896937"/>
            <a:ext cx="9144000" cy="587376"/>
          </a:xfrm>
          <a:prstGeom prst="rect">
            <a:avLst/>
          </a:prstGeom>
        </p:spPr>
        <p:txBody>
          <a:bodyPr/>
          <a:lstStyle/>
          <a:p>
            <a:pPr>
              <a:defRPr sz="2800" b="1"/>
            </a:pPr>
            <a:r>
              <a:rPr lang="ar-JO" dirty="0"/>
              <a:t>تكرر الكنيسة الكاثوليكية أخطاء بابل</a:t>
            </a:r>
            <a:endParaRPr dirty="0"/>
          </a:p>
        </p:txBody>
      </p:sp>
      <p:sp>
        <p:nvSpPr>
          <p:cNvPr id="2853" name="Rectangle 7"/>
          <p:cNvSpPr txBox="1"/>
          <p:nvPr/>
        </p:nvSpPr>
        <p:spPr>
          <a:xfrm>
            <a:off x="369569" y="1700213"/>
            <a:ext cx="15087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defTabSz="914400">
              <a:spcBef>
                <a:spcPts val="500"/>
              </a:spcBef>
              <a:defRPr sz="2400" b="1"/>
            </a:lvl1pPr>
          </a:lstStyle>
          <a:p>
            <a:r>
              <a:rPr lang="ar-JO" dirty="0"/>
              <a:t>المصادر:</a:t>
            </a:r>
            <a:endParaRPr dirty="0"/>
          </a:p>
        </p:txBody>
      </p:sp>
      <p:sp>
        <p:nvSpPr>
          <p:cNvPr id="2854"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5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8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8" grpId="0" animBg="1" advAuto="0"/>
      <p:bldP spid="2851" grpId="0" animBg="1" advAuto="0"/>
      <p:bldP spid="2853"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1" name="Picture 1" descr="Picture 1"/>
          <p:cNvPicPr>
            <a:picLocks noChangeAspect="1"/>
          </p:cNvPicPr>
          <p:nvPr/>
        </p:nvPicPr>
        <p:blipFill>
          <a:blip r:embed="rId2"/>
          <a:stretch>
            <a:fillRect/>
          </a:stretch>
        </p:blipFill>
        <p:spPr>
          <a:xfrm>
            <a:off x="0" y="1323975"/>
            <a:ext cx="9144000" cy="5561013"/>
          </a:xfrm>
          <a:prstGeom prst="rect">
            <a:avLst/>
          </a:prstGeom>
          <a:ln w="12700">
            <a:miter lim="400000"/>
          </a:ln>
        </p:spPr>
      </p:pic>
      <p:sp>
        <p:nvSpPr>
          <p:cNvPr id="2342" name="Rectangle 2"/>
          <p:cNvSpPr txBox="1">
            <a:spLocks noGrp="1"/>
          </p:cNvSpPr>
          <p:nvPr>
            <p:ph type="title"/>
          </p:nvPr>
        </p:nvSpPr>
        <p:spPr>
          <a:xfrm>
            <a:off x="322263" y="5516562"/>
            <a:ext cx="3889376" cy="1339851"/>
          </a:xfrm>
          <a:prstGeom prst="rect">
            <a:avLst/>
          </a:prstGeom>
        </p:spPr>
        <p:txBody>
          <a:bodyPr/>
          <a:lstStyle>
            <a:lvl1pPr rtl="1">
              <a:defRPr sz="3600" b="1">
                <a:solidFill>
                  <a:schemeClr val="accent3">
                    <a:lumOff val="44000"/>
                  </a:schemeClr>
                </a:solidFill>
              </a:defRPr>
            </a:lvl1pPr>
          </a:lstStyle>
          <a:p>
            <a:r>
              <a:t>من هم            المرتدون ؟</a:t>
            </a:r>
          </a:p>
        </p:txBody>
      </p:sp>
      <p:sp>
        <p:nvSpPr>
          <p:cNvPr id="2343" name="Text Box 3"/>
          <p:cNvSpPr txBox="1"/>
          <p:nvPr/>
        </p:nvSpPr>
        <p:spPr>
          <a:xfrm>
            <a:off x="-61914" y="547687"/>
            <a:ext cx="2211390" cy="89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نثنائيل     هوثورن</a:t>
            </a:r>
          </a:p>
        </p:txBody>
      </p:sp>
      <p:sp>
        <p:nvSpPr>
          <p:cNvPr id="2344" name="Text Box 4"/>
          <p:cNvSpPr txBox="1"/>
          <p:nvPr/>
        </p:nvSpPr>
        <p:spPr>
          <a:xfrm>
            <a:off x="873125" y="2852738"/>
            <a:ext cx="1420813"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مارك   توين</a:t>
            </a:r>
          </a:p>
        </p:txBody>
      </p:sp>
      <p:sp>
        <p:nvSpPr>
          <p:cNvPr id="2345" name="Text Box 5"/>
          <p:cNvSpPr txBox="1"/>
          <p:nvPr/>
        </p:nvSpPr>
        <p:spPr>
          <a:xfrm>
            <a:off x="2528888" y="692150"/>
            <a:ext cx="1420813"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جون     ديوي</a:t>
            </a:r>
          </a:p>
        </p:txBody>
      </p:sp>
      <p:sp>
        <p:nvSpPr>
          <p:cNvPr id="2346" name="Text Box 6"/>
          <p:cNvSpPr txBox="1"/>
          <p:nvPr/>
        </p:nvSpPr>
        <p:spPr>
          <a:xfrm>
            <a:off x="6921500" y="3284537"/>
            <a:ext cx="1060450" cy="89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كارل ماركس</a:t>
            </a:r>
          </a:p>
        </p:txBody>
      </p:sp>
      <p:sp>
        <p:nvSpPr>
          <p:cNvPr id="2347" name="Text Box 7"/>
          <p:cNvSpPr txBox="1"/>
          <p:nvPr/>
        </p:nvSpPr>
        <p:spPr>
          <a:xfrm>
            <a:off x="4616449" y="403225"/>
            <a:ext cx="1636715"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تشارلز    داروين</a:t>
            </a:r>
          </a:p>
        </p:txBody>
      </p:sp>
      <p:sp>
        <p:nvSpPr>
          <p:cNvPr id="2348" name="Text Box 8"/>
          <p:cNvSpPr txBox="1"/>
          <p:nvPr/>
        </p:nvSpPr>
        <p:spPr>
          <a:xfrm>
            <a:off x="4113212" y="5803900"/>
            <a:ext cx="4984751" cy="1299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2800" b="1">
                <a:solidFill>
                  <a:schemeClr val="accent3">
                    <a:lumOff val="44000"/>
                  </a:schemeClr>
                </a:solidFill>
              </a:defRPr>
            </a:pPr>
            <a:r>
              <a:t>آرنست همنغواي</a:t>
            </a:r>
          </a:p>
          <a:p>
            <a:pPr algn="ctr" defTabSz="914400" rtl="1">
              <a:defRPr sz="2800" b="1">
                <a:solidFill>
                  <a:schemeClr val="accent3">
                    <a:lumOff val="44000"/>
                  </a:schemeClr>
                </a:solidFill>
              </a:defRPr>
            </a:pPr>
            <a:r>
              <a:t>ليدي غاغا</a:t>
            </a:r>
          </a:p>
          <a:p>
            <a:pPr algn="ctr" defTabSz="914400">
              <a:defRPr sz="2800" b="1">
                <a:solidFill>
                  <a:schemeClr val="accent3">
                    <a:lumOff val="44000"/>
                  </a:schemeClr>
                </a:solidFill>
              </a:defRPr>
            </a:pPr>
            <a:r>
              <a:t> </a:t>
            </a:r>
          </a:p>
        </p:txBody>
      </p:sp>
      <p:sp>
        <p:nvSpPr>
          <p:cNvPr id="2349" name="Text Box 9"/>
          <p:cNvSpPr txBox="1"/>
          <p:nvPr/>
        </p:nvSpPr>
        <p:spPr>
          <a:xfrm>
            <a:off x="2673349" y="4003675"/>
            <a:ext cx="2500315"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جين – بول     سارتر</a:t>
            </a:r>
          </a:p>
        </p:txBody>
      </p:sp>
      <p:sp>
        <p:nvSpPr>
          <p:cNvPr id="2350" name="Text Box 10"/>
          <p:cNvSpPr txBox="1"/>
          <p:nvPr/>
        </p:nvSpPr>
        <p:spPr>
          <a:xfrm>
            <a:off x="6992938" y="763587"/>
            <a:ext cx="2105026" cy="89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فردريك      نيتشه</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3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3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3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23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3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1" grpId="0" animBg="1" advAuto="0"/>
      <p:bldP spid="2343" grpId="0" animBg="1" advAuto="0"/>
      <p:bldP spid="2344" grpId="0" animBg="1" advAuto="0"/>
      <p:bldP spid="2345" grpId="0" animBg="1" advAuto="0"/>
      <p:bldP spid="2346" grpId="0" animBg="1" advAuto="0"/>
      <p:bldP spid="2347" grpId="0" animBg="1" advAuto="0"/>
      <p:bldP spid="2348" grpId="0" animBg="1" advAuto="0"/>
      <p:bldP spid="2349" grpId="0" animBg="1" advAuto="0"/>
      <p:bldP spid="2350"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 name="Picture 9" descr="Picture 9"/>
          <p:cNvPicPr>
            <a:picLocks noChangeAspect="1"/>
          </p:cNvPicPr>
          <p:nvPr/>
        </p:nvPicPr>
        <p:blipFill>
          <a:blip r:embed="rId2"/>
          <a:stretch>
            <a:fillRect/>
          </a:stretch>
        </p:blipFill>
        <p:spPr>
          <a:xfrm>
            <a:off x="-228600" y="1676400"/>
            <a:ext cx="2362200" cy="4648200"/>
          </a:xfrm>
          <a:prstGeom prst="rect">
            <a:avLst/>
          </a:prstGeom>
          <a:ln w="12700">
            <a:miter lim="400000"/>
          </a:ln>
        </p:spPr>
      </p:pic>
      <p:sp>
        <p:nvSpPr>
          <p:cNvPr id="2857"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858" name="Line 3"/>
          <p:cNvSpPr/>
          <p:nvPr/>
        </p:nvSpPr>
        <p:spPr>
          <a:xfrm>
            <a:off x="304800" y="762000"/>
            <a:ext cx="6019801" cy="0"/>
          </a:xfrm>
          <a:prstGeom prst="line">
            <a:avLst/>
          </a:prstGeom>
          <a:ln w="38100">
            <a:solidFill>
              <a:srgbClr val="000000"/>
            </a:solidFill>
          </a:ln>
        </p:spPr>
        <p:txBody>
          <a:bodyPr lIns="46799" tIns="46799" rIns="46799" bIns="46799"/>
          <a:lstStyle/>
          <a:p>
            <a:endParaRPr/>
          </a:p>
        </p:txBody>
      </p:sp>
      <p:pic>
        <p:nvPicPr>
          <p:cNvPr id="2859" name="Picture 8" descr="Picture 8"/>
          <p:cNvPicPr>
            <a:picLocks noChangeAspect="1"/>
          </p:cNvPicPr>
          <p:nvPr/>
        </p:nvPicPr>
        <p:blipFill>
          <a:blip r:embed="rId3"/>
          <a:srcRect r="20987"/>
          <a:stretch>
            <a:fillRect/>
          </a:stretch>
        </p:blipFill>
        <p:spPr>
          <a:xfrm>
            <a:off x="3733800" y="1600200"/>
            <a:ext cx="2438400" cy="3810000"/>
          </a:xfrm>
          <a:prstGeom prst="rect">
            <a:avLst/>
          </a:prstGeom>
          <a:ln w="12700">
            <a:miter lim="400000"/>
          </a:ln>
        </p:spPr>
      </p:pic>
      <p:pic>
        <p:nvPicPr>
          <p:cNvPr id="2860" name="Picture 11" descr="Picture 11"/>
          <p:cNvPicPr>
            <a:picLocks noChangeAspect="1"/>
          </p:cNvPicPr>
          <p:nvPr/>
        </p:nvPicPr>
        <p:blipFill>
          <a:blip r:embed="rId4"/>
          <a:stretch>
            <a:fillRect/>
          </a:stretch>
        </p:blipFill>
        <p:spPr>
          <a:xfrm>
            <a:off x="5486400" y="3276600"/>
            <a:ext cx="2108200" cy="3581400"/>
          </a:xfrm>
          <a:prstGeom prst="rect">
            <a:avLst/>
          </a:prstGeom>
          <a:ln w="12700">
            <a:miter lim="400000"/>
          </a:ln>
        </p:spPr>
      </p:pic>
      <p:pic>
        <p:nvPicPr>
          <p:cNvPr id="2861" name="Picture 12" descr="Picture 12"/>
          <p:cNvPicPr>
            <a:picLocks noChangeAspect="1"/>
          </p:cNvPicPr>
          <p:nvPr/>
        </p:nvPicPr>
        <p:blipFill>
          <a:blip r:embed="rId5"/>
          <a:stretch>
            <a:fillRect/>
          </a:stretch>
        </p:blipFill>
        <p:spPr>
          <a:xfrm>
            <a:off x="7016750" y="685800"/>
            <a:ext cx="2127250" cy="3581400"/>
          </a:xfrm>
          <a:prstGeom prst="rect">
            <a:avLst/>
          </a:prstGeom>
          <a:ln w="12700">
            <a:miter lim="400000"/>
          </a:ln>
        </p:spPr>
      </p:pic>
      <p:sp>
        <p:nvSpPr>
          <p:cNvPr id="2862" name="Text Box 14"/>
          <p:cNvSpPr txBox="1"/>
          <p:nvPr/>
        </p:nvSpPr>
        <p:spPr>
          <a:xfrm>
            <a:off x="52069" y="6191250"/>
            <a:ext cx="19532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r>
              <a:rPr lang="ar-JO" dirty="0"/>
              <a:t>بابل</a:t>
            </a:r>
            <a:endParaRPr dirty="0"/>
          </a:p>
        </p:txBody>
      </p:sp>
      <p:sp>
        <p:nvSpPr>
          <p:cNvPr id="2863" name="Text Box 15"/>
          <p:cNvSpPr txBox="1"/>
          <p:nvPr/>
        </p:nvSpPr>
        <p:spPr>
          <a:xfrm>
            <a:off x="2439024" y="6172200"/>
            <a:ext cx="7575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3200" b="1"/>
            </a:lvl1pPr>
          </a:lstStyle>
          <a:p>
            <a:r>
              <a:rPr lang="ar-JO" dirty="0"/>
              <a:t>مصر</a:t>
            </a:r>
            <a:endParaRPr dirty="0"/>
          </a:p>
        </p:txBody>
      </p:sp>
      <p:sp>
        <p:nvSpPr>
          <p:cNvPr id="2864" name="Text Box 16"/>
          <p:cNvSpPr txBox="1"/>
          <p:nvPr/>
        </p:nvSpPr>
        <p:spPr>
          <a:xfrm>
            <a:off x="3908107" y="5300662"/>
            <a:ext cx="16976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r>
              <a:rPr lang="ar-JO" dirty="0"/>
              <a:t>اليونان</a:t>
            </a:r>
            <a:endParaRPr dirty="0"/>
          </a:p>
        </p:txBody>
      </p:sp>
      <p:sp>
        <p:nvSpPr>
          <p:cNvPr id="2865" name="Text Box 17"/>
          <p:cNvSpPr txBox="1"/>
          <p:nvPr/>
        </p:nvSpPr>
        <p:spPr>
          <a:xfrm>
            <a:off x="6122987" y="6096000"/>
            <a:ext cx="2336801" cy="58477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r>
              <a:rPr lang="ar-JO" dirty="0"/>
              <a:t>البوذية</a:t>
            </a:r>
            <a:endParaRPr dirty="0"/>
          </a:p>
        </p:txBody>
      </p:sp>
      <p:sp>
        <p:nvSpPr>
          <p:cNvPr id="2866" name="Text Box 18"/>
          <p:cNvSpPr txBox="1"/>
          <p:nvPr/>
        </p:nvSpPr>
        <p:spPr>
          <a:xfrm>
            <a:off x="7487919" y="4114800"/>
            <a:ext cx="164687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r>
              <a:rPr lang="ar-JO" dirty="0"/>
              <a:t>الهندوسيّة</a:t>
            </a:r>
            <a:endParaRPr dirty="0"/>
          </a:p>
        </p:txBody>
      </p:sp>
      <p:sp>
        <p:nvSpPr>
          <p:cNvPr id="2867" name="Title 1"/>
          <p:cNvSpPr txBox="1">
            <a:spLocks noGrp="1"/>
          </p:cNvSpPr>
          <p:nvPr>
            <p:ph type="title"/>
          </p:nvPr>
        </p:nvSpPr>
        <p:spPr>
          <a:xfrm>
            <a:off x="39687" y="836612"/>
            <a:ext cx="9104314" cy="576263"/>
          </a:xfrm>
          <a:prstGeom prst="rect">
            <a:avLst/>
          </a:prstGeom>
        </p:spPr>
        <p:txBody>
          <a:bodyPr>
            <a:normAutofit fontScale="90000"/>
          </a:bodyPr>
          <a:lstStyle>
            <a:lvl1pPr>
              <a:defRPr sz="3200" b="1"/>
            </a:lvl1pPr>
          </a:lstStyle>
          <a:p>
            <a:r>
              <a:rPr lang="ar-JO" dirty="0"/>
              <a:t>عبادة الأم والطفل</a:t>
            </a:r>
            <a:endParaRPr dirty="0"/>
          </a:p>
        </p:txBody>
      </p:sp>
      <p:sp>
        <p:nvSpPr>
          <p:cNvPr id="2868" name="Rectangle 4"/>
          <p:cNvSpPr txBox="1"/>
          <p:nvPr/>
        </p:nvSpPr>
        <p:spPr>
          <a:xfrm>
            <a:off x="1739583" y="1546225"/>
            <a:ext cx="2281872" cy="4302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600"/>
              </a:spcBef>
              <a:defRPr sz="2800" b="1" u="sng"/>
            </a:pPr>
            <a:r>
              <a:t>Babylonians</a:t>
            </a:r>
          </a:p>
          <a:p>
            <a:pPr algn="ctr" defTabSz="914400">
              <a:spcBef>
                <a:spcPts val="500"/>
              </a:spcBef>
              <a:defRPr sz="2800" b="1"/>
            </a:pPr>
            <a:endParaRPr/>
          </a:p>
          <a:p>
            <a:pPr algn="ctr" defTabSz="914400">
              <a:spcBef>
                <a:spcPts val="600"/>
              </a:spcBef>
              <a:defRPr sz="2800" b="1"/>
            </a:pPr>
            <a:r>
              <a:t>The goddess mother Semiramis held her child Tammuz in her arms</a:t>
            </a:r>
          </a:p>
        </p:txBody>
      </p:sp>
      <p:pic>
        <p:nvPicPr>
          <p:cNvPr id="2869" name="Picture 10" descr="Picture 10"/>
          <p:cNvPicPr>
            <a:picLocks noChangeAspect="1"/>
          </p:cNvPicPr>
          <p:nvPr/>
        </p:nvPicPr>
        <p:blipFill>
          <a:blip r:embed="rId6"/>
          <a:srcRect l="8470"/>
          <a:stretch>
            <a:fillRect/>
          </a:stretch>
        </p:blipFill>
        <p:spPr>
          <a:xfrm>
            <a:off x="1619250" y="1543050"/>
            <a:ext cx="2470150" cy="4622800"/>
          </a:xfrm>
          <a:prstGeom prst="rect">
            <a:avLst/>
          </a:prstGeom>
          <a:ln w="12700">
            <a:miter lim="400000"/>
          </a:ln>
        </p:spPr>
      </p:pic>
      <p:sp>
        <p:nvSpPr>
          <p:cNvPr id="2870"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856"/>
                                        </p:tgtEl>
                                        <p:attrNameLst>
                                          <p:attrName>style.visibility</p:attrName>
                                        </p:attrNameLst>
                                      </p:cBhvr>
                                      <p:to>
                                        <p:strVal val="visible"/>
                                      </p:to>
                                    </p:set>
                                    <p:animEffect transition="in" filter="fade">
                                      <p:cBhvr>
                                        <p:cTn id="7" dur="500"/>
                                        <p:tgtEl>
                                          <p:spTgt spid="285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862"/>
                                        </p:tgtEl>
                                        <p:attrNameLst>
                                          <p:attrName>style.visibility</p:attrName>
                                        </p:attrNameLst>
                                      </p:cBhvr>
                                      <p:to>
                                        <p:strVal val="visible"/>
                                      </p:to>
                                    </p:set>
                                    <p:animEffect transition="in" filter="fade">
                                      <p:cBhvr>
                                        <p:cTn id="11" dur="500"/>
                                        <p:tgtEl>
                                          <p:spTgt spid="2862"/>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2868">
                                            <p:bg/>
                                          </p:spTgt>
                                        </p:tgtEl>
                                        <p:attrNameLst>
                                          <p:attrName>style.visibility</p:attrName>
                                        </p:attrNameLst>
                                      </p:cBhvr>
                                      <p:to>
                                        <p:strVal val="visible"/>
                                      </p:to>
                                    </p:set>
                                    <p:animEffect transition="in" filter="fade">
                                      <p:cBhvr>
                                        <p:cTn id="15" dur="500"/>
                                        <p:tgtEl>
                                          <p:spTgt spid="2868">
                                            <p:bg/>
                                          </p:spTgt>
                                        </p:tgtEl>
                                      </p:cBhvr>
                                    </p:animEffect>
                                  </p:childTnLst>
                                </p:cTn>
                              </p:par>
                              <p:par>
                                <p:cTn id="16" presetID="10" presetClass="entr" presetSubtype="0" fill="hold" grpId="0" nodeType="withEffect">
                                  <p:stCondLst>
                                    <p:cond delay="0"/>
                                  </p:stCondLst>
                                  <p:iterate>
                                    <p:tmAbs val="0"/>
                                  </p:iterate>
                                  <p:childTnLst>
                                    <p:set>
                                      <p:cBhvr>
                                        <p:cTn id="17" fill="hold"/>
                                        <p:tgtEl>
                                          <p:spTgt spid="2868">
                                            <p:txEl>
                                              <p:pRg st="0" end="0"/>
                                            </p:txEl>
                                          </p:spTgt>
                                        </p:tgtEl>
                                        <p:attrNameLst>
                                          <p:attrName>style.visibility</p:attrName>
                                        </p:attrNameLst>
                                      </p:cBhvr>
                                      <p:to>
                                        <p:strVal val="visible"/>
                                      </p:to>
                                    </p:set>
                                    <p:animEffect transition="in" filter="fade">
                                      <p:cBhvr>
                                        <p:cTn id="18" dur="500"/>
                                        <p:tgtEl>
                                          <p:spTgt spid="2868">
                                            <p:txEl>
                                              <p:pRg st="0" end="0"/>
                                            </p:txEl>
                                          </p:spTgt>
                                        </p:tgtEl>
                                      </p:cBhvr>
                                    </p:animEffect>
                                  </p:childTnLst>
                                </p:cTn>
                              </p:par>
                            </p:childTnLst>
                          </p:cTn>
                        </p:par>
                        <p:par>
                          <p:cTn id="19" fill="hold">
                            <p:stCondLst>
                              <p:cond delay="1500"/>
                            </p:stCondLst>
                            <p:childTnLst>
                              <p:par>
                                <p:cTn id="20" presetID="10" presetClass="entr" fill="hold" grpId="0" nodeType="afterEffect">
                                  <p:stCondLst>
                                    <p:cond delay="0"/>
                                  </p:stCondLst>
                                  <p:iterate>
                                    <p:tmAbs val="0"/>
                                  </p:iterate>
                                  <p:childTnLst>
                                    <p:set>
                                      <p:cBhvr>
                                        <p:cTn id="21" fill="hold"/>
                                        <p:tgtEl>
                                          <p:spTgt spid="2868">
                                            <p:txEl>
                                              <p:pRg st="1" end="1"/>
                                            </p:txEl>
                                          </p:spTgt>
                                        </p:tgtEl>
                                        <p:attrNameLst>
                                          <p:attrName>style.visibility</p:attrName>
                                        </p:attrNameLst>
                                      </p:cBhvr>
                                      <p:to>
                                        <p:strVal val="visible"/>
                                      </p:to>
                                    </p:set>
                                    <p:animEffect transition="in" filter="fade">
                                      <p:cBhvr>
                                        <p:cTn id="22" dur="500"/>
                                        <p:tgtEl>
                                          <p:spTgt spid="2868">
                                            <p:txEl>
                                              <p:pRg st="1" end="1"/>
                                            </p:txEl>
                                          </p:spTgt>
                                        </p:tgtEl>
                                      </p:cBhvr>
                                    </p:animEffect>
                                  </p:childTnLst>
                                </p:cTn>
                              </p:par>
                            </p:childTnLst>
                          </p:cTn>
                        </p:par>
                        <p:par>
                          <p:cTn id="23" fill="hold">
                            <p:stCondLst>
                              <p:cond delay="2000"/>
                            </p:stCondLst>
                            <p:childTnLst>
                              <p:par>
                                <p:cTn id="24" presetID="10" presetClass="entr" fill="hold" grpId="0" nodeType="afterEffect">
                                  <p:stCondLst>
                                    <p:cond delay="0"/>
                                  </p:stCondLst>
                                  <p:iterate>
                                    <p:tmAbs val="0"/>
                                  </p:iterate>
                                  <p:childTnLst>
                                    <p:set>
                                      <p:cBhvr>
                                        <p:cTn id="25" fill="hold"/>
                                        <p:tgtEl>
                                          <p:spTgt spid="2868">
                                            <p:txEl>
                                              <p:pRg st="2" end="2"/>
                                            </p:txEl>
                                          </p:spTgt>
                                        </p:tgtEl>
                                        <p:attrNameLst>
                                          <p:attrName>style.visibility</p:attrName>
                                        </p:attrNameLst>
                                      </p:cBhvr>
                                      <p:to>
                                        <p:strVal val="visible"/>
                                      </p:to>
                                    </p:set>
                                    <p:animEffect transition="in" filter="fade">
                                      <p:cBhvr>
                                        <p:cTn id="26" dur="500"/>
                                        <p:tgtEl>
                                          <p:spTgt spid="286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2869"/>
                                        </p:tgtEl>
                                        <p:attrNameLst>
                                          <p:attrName>style.visibility</p:attrName>
                                        </p:attrNameLst>
                                      </p:cBhvr>
                                      <p:to>
                                        <p:strVal val="visible"/>
                                      </p:to>
                                    </p:set>
                                    <p:animEffect transition="in" filter="fade">
                                      <p:cBhvr>
                                        <p:cTn id="31" dur="500"/>
                                        <p:tgtEl>
                                          <p:spTgt spid="2869"/>
                                        </p:tgtEl>
                                      </p:cBhvr>
                                    </p:animEffect>
                                  </p:childTnLst>
                                </p:cTn>
                              </p:par>
                            </p:childTnLst>
                          </p:cTn>
                        </p:par>
                        <p:par>
                          <p:cTn id="32" fill="hold">
                            <p:stCondLst>
                              <p:cond delay="500"/>
                            </p:stCondLst>
                            <p:childTnLst>
                              <p:par>
                                <p:cTn id="33" presetID="10" presetClass="entr" fill="hold" grpId="0" nodeType="afterEffect">
                                  <p:stCondLst>
                                    <p:cond delay="0"/>
                                  </p:stCondLst>
                                  <p:iterate>
                                    <p:tmAbs val="0"/>
                                  </p:iterate>
                                  <p:childTnLst>
                                    <p:set>
                                      <p:cBhvr>
                                        <p:cTn id="34" fill="hold"/>
                                        <p:tgtEl>
                                          <p:spTgt spid="2863"/>
                                        </p:tgtEl>
                                        <p:attrNameLst>
                                          <p:attrName>style.visibility</p:attrName>
                                        </p:attrNameLst>
                                      </p:cBhvr>
                                      <p:to>
                                        <p:strVal val="visible"/>
                                      </p:to>
                                    </p:set>
                                    <p:animEffect transition="in" filter="fade">
                                      <p:cBhvr>
                                        <p:cTn id="35" dur="500"/>
                                        <p:tgtEl>
                                          <p:spTgt spid="286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859"/>
                                        </p:tgtEl>
                                        <p:attrNameLst>
                                          <p:attrName>style.visibility</p:attrName>
                                        </p:attrNameLst>
                                      </p:cBhvr>
                                      <p:to>
                                        <p:strVal val="visible"/>
                                      </p:to>
                                    </p:set>
                                    <p:animEffect transition="in" filter="fade">
                                      <p:cBhvr>
                                        <p:cTn id="40" dur="500"/>
                                        <p:tgtEl>
                                          <p:spTgt spid="2859"/>
                                        </p:tgtEl>
                                      </p:cBhvr>
                                    </p:animEffect>
                                  </p:childTnLst>
                                </p:cTn>
                              </p:par>
                            </p:childTnLst>
                          </p:cTn>
                        </p:par>
                        <p:par>
                          <p:cTn id="41" fill="hold">
                            <p:stCondLst>
                              <p:cond delay="500"/>
                            </p:stCondLst>
                            <p:childTnLst>
                              <p:par>
                                <p:cTn id="42" presetID="10" presetClass="entr" fill="hold" grpId="0" nodeType="afterEffect">
                                  <p:stCondLst>
                                    <p:cond delay="0"/>
                                  </p:stCondLst>
                                  <p:iterate>
                                    <p:tmAbs val="0"/>
                                  </p:iterate>
                                  <p:childTnLst>
                                    <p:set>
                                      <p:cBhvr>
                                        <p:cTn id="43" fill="hold"/>
                                        <p:tgtEl>
                                          <p:spTgt spid="2864"/>
                                        </p:tgtEl>
                                        <p:attrNameLst>
                                          <p:attrName>style.visibility</p:attrName>
                                        </p:attrNameLst>
                                      </p:cBhvr>
                                      <p:to>
                                        <p:strVal val="visible"/>
                                      </p:to>
                                    </p:set>
                                    <p:animEffect transition="in" filter="fade">
                                      <p:cBhvr>
                                        <p:cTn id="44" dur="500"/>
                                        <p:tgtEl>
                                          <p:spTgt spid="28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fill="hold" grpId="0" nodeType="clickEffect">
                                  <p:stCondLst>
                                    <p:cond delay="0"/>
                                  </p:stCondLst>
                                  <p:iterate>
                                    <p:tmAbs val="0"/>
                                  </p:iterate>
                                  <p:childTnLst>
                                    <p:set>
                                      <p:cBhvr>
                                        <p:cTn id="48" fill="hold"/>
                                        <p:tgtEl>
                                          <p:spTgt spid="2860"/>
                                        </p:tgtEl>
                                        <p:attrNameLst>
                                          <p:attrName>style.visibility</p:attrName>
                                        </p:attrNameLst>
                                      </p:cBhvr>
                                      <p:to>
                                        <p:strVal val="visible"/>
                                      </p:to>
                                    </p:set>
                                    <p:animEffect transition="in" filter="fade">
                                      <p:cBhvr>
                                        <p:cTn id="49" dur="500"/>
                                        <p:tgtEl>
                                          <p:spTgt spid="2860"/>
                                        </p:tgtEl>
                                      </p:cBhvr>
                                    </p:animEffect>
                                  </p:childTnLst>
                                </p:cTn>
                              </p:par>
                            </p:childTnLst>
                          </p:cTn>
                        </p:par>
                        <p:par>
                          <p:cTn id="50" fill="hold">
                            <p:stCondLst>
                              <p:cond delay="500"/>
                            </p:stCondLst>
                            <p:childTnLst>
                              <p:par>
                                <p:cTn id="51" presetID="10" presetClass="entr" fill="hold" grpId="0" nodeType="afterEffect">
                                  <p:stCondLst>
                                    <p:cond delay="0"/>
                                  </p:stCondLst>
                                  <p:iterate>
                                    <p:tmAbs val="0"/>
                                  </p:iterate>
                                  <p:childTnLst>
                                    <p:set>
                                      <p:cBhvr>
                                        <p:cTn id="52" fill="hold"/>
                                        <p:tgtEl>
                                          <p:spTgt spid="2865"/>
                                        </p:tgtEl>
                                        <p:attrNameLst>
                                          <p:attrName>style.visibility</p:attrName>
                                        </p:attrNameLst>
                                      </p:cBhvr>
                                      <p:to>
                                        <p:strVal val="visible"/>
                                      </p:to>
                                    </p:set>
                                    <p:animEffect transition="in" filter="fade">
                                      <p:cBhvr>
                                        <p:cTn id="53" dur="500"/>
                                        <p:tgtEl>
                                          <p:spTgt spid="286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grpId="0" nodeType="clickEffect">
                                  <p:stCondLst>
                                    <p:cond delay="0"/>
                                  </p:stCondLst>
                                  <p:iterate>
                                    <p:tmAbs val="0"/>
                                  </p:iterate>
                                  <p:childTnLst>
                                    <p:set>
                                      <p:cBhvr>
                                        <p:cTn id="57" fill="hold"/>
                                        <p:tgtEl>
                                          <p:spTgt spid="2861"/>
                                        </p:tgtEl>
                                        <p:attrNameLst>
                                          <p:attrName>style.visibility</p:attrName>
                                        </p:attrNameLst>
                                      </p:cBhvr>
                                      <p:to>
                                        <p:strVal val="visible"/>
                                      </p:to>
                                    </p:set>
                                    <p:animEffect transition="in" filter="fade">
                                      <p:cBhvr>
                                        <p:cTn id="58" dur="500"/>
                                        <p:tgtEl>
                                          <p:spTgt spid="2861"/>
                                        </p:tgtEl>
                                      </p:cBhvr>
                                    </p:animEffect>
                                  </p:childTnLst>
                                </p:cTn>
                              </p:par>
                            </p:childTnLst>
                          </p:cTn>
                        </p:par>
                        <p:par>
                          <p:cTn id="59" fill="hold">
                            <p:stCondLst>
                              <p:cond delay="500"/>
                            </p:stCondLst>
                            <p:childTnLst>
                              <p:par>
                                <p:cTn id="60" presetID="10" presetClass="entr" fill="hold" grpId="0" nodeType="afterEffect">
                                  <p:stCondLst>
                                    <p:cond delay="0"/>
                                  </p:stCondLst>
                                  <p:iterate>
                                    <p:tmAbs val="0"/>
                                  </p:iterate>
                                  <p:childTnLst>
                                    <p:set>
                                      <p:cBhvr>
                                        <p:cTn id="61" fill="hold"/>
                                        <p:tgtEl>
                                          <p:spTgt spid="2866"/>
                                        </p:tgtEl>
                                        <p:attrNameLst>
                                          <p:attrName>style.visibility</p:attrName>
                                        </p:attrNameLst>
                                      </p:cBhvr>
                                      <p:to>
                                        <p:strVal val="visible"/>
                                      </p:to>
                                    </p:set>
                                    <p:animEffect transition="in" filter="fade">
                                      <p:cBhvr>
                                        <p:cTn id="62" dur="500"/>
                                        <p:tgtEl>
                                          <p:spTgt spid="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 grpId="0" animBg="1" advAuto="0"/>
      <p:bldP spid="2859" grpId="0" animBg="1" advAuto="0"/>
      <p:bldP spid="2860" grpId="0" animBg="1" advAuto="0"/>
      <p:bldP spid="2861" grpId="0" animBg="1" advAuto="0"/>
      <p:bldP spid="2862" grpId="0" animBg="1" advAuto="0"/>
      <p:bldP spid="2863" grpId="0" animBg="1" advAuto="0"/>
      <p:bldP spid="2864" grpId="0" animBg="1" advAuto="0"/>
      <p:bldP spid="2865" grpId="0" animBg="1" advAuto="0"/>
      <p:bldP spid="2866" grpId="0" animBg="1" advAuto="0"/>
      <p:bldP spid="2868" grpId="0" build="p" bldLvl="5" animBg="1" advAuto="0"/>
      <p:bldP spid="2869"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873" name="Line 4"/>
          <p:cNvSpPr/>
          <p:nvPr/>
        </p:nvSpPr>
        <p:spPr>
          <a:xfrm>
            <a:off x="304800" y="762000"/>
            <a:ext cx="6019801" cy="0"/>
          </a:xfrm>
          <a:prstGeom prst="line">
            <a:avLst/>
          </a:prstGeom>
          <a:ln w="38100">
            <a:solidFill>
              <a:srgbClr val="000000"/>
            </a:solidFill>
          </a:ln>
        </p:spPr>
        <p:txBody>
          <a:bodyPr lIns="46799" tIns="46799" rIns="46799" bIns="46799"/>
          <a:lstStyle/>
          <a:p>
            <a:endParaRPr/>
          </a:p>
        </p:txBody>
      </p:sp>
      <p:sp>
        <p:nvSpPr>
          <p:cNvPr id="2874" name="Text Box 18"/>
          <p:cNvSpPr txBox="1"/>
          <p:nvPr/>
        </p:nvSpPr>
        <p:spPr>
          <a:xfrm>
            <a:off x="4572000" y="1868488"/>
            <a:ext cx="4572000" cy="4585871"/>
          </a:xfrm>
          <a:prstGeom prst="rect">
            <a:avLst/>
          </a:prstGeom>
          <a:solidFill>
            <a:srgbClr val="660066"/>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2800" b="1" u="sng">
                <a:solidFill>
                  <a:schemeClr val="accent3">
                    <a:lumOff val="44000"/>
                  </a:schemeClr>
                </a:solidFill>
                <a:effectLst>
                  <a:outerShdw blurRad="38100" dist="38100" dir="2700000" rotWithShape="0">
                    <a:srgbClr val="000000"/>
                  </a:outerShdw>
                </a:effectLst>
              </a:defRPr>
            </a:pPr>
            <a:r>
              <a:rPr lang="ar-JO" dirty="0"/>
              <a:t>إسرائيل</a:t>
            </a:r>
            <a:endParaRPr dirty="0"/>
          </a:p>
          <a:p>
            <a:pPr defTabSz="914400">
              <a:defRPr sz="1200">
                <a:solidFill>
                  <a:schemeClr val="accent3">
                    <a:lumOff val="44000"/>
                  </a:schemeClr>
                </a:solidFill>
                <a:effectLst>
                  <a:outerShdw blurRad="38100" dist="38100" dir="2700000" rotWithShape="0">
                    <a:srgbClr val="000000"/>
                  </a:outerShdw>
                </a:effectLst>
              </a:defRPr>
            </a:pPr>
            <a:endParaRPr dirty="0"/>
          </a:p>
          <a:p>
            <a:pPr algn="ctr" defTabSz="914400">
              <a:defRPr sz="2800" b="1">
                <a:solidFill>
                  <a:schemeClr val="accent3">
                    <a:lumOff val="44000"/>
                  </a:schemeClr>
                </a:solidFill>
                <a:effectLst>
                  <a:outerShdw blurRad="38100" dist="38100" dir="2700000" rotWithShape="0">
                    <a:srgbClr val="000000"/>
                  </a:outerShdw>
                </a:effectLst>
              </a:defRPr>
            </a:pPr>
            <a:r>
              <a:rPr lang="ar-JO" dirty="0"/>
              <a:t>إرمياء 7: 18 </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"ٱلْأَبْنَاءُ يَلْتَقِطُونَ حَطَبًا،</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 وَٱلْآبَاءُ يُوقِدُونَ ٱلنَّارَ،</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 وَٱلنِّسَاءُ يَعْجِنَّ ٱلْعَجِينَ،</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 لِيَصْنَعْنَ كَعْكًا </a:t>
            </a:r>
          </a:p>
          <a:p>
            <a:pPr algn="ctr" defTabSz="914400">
              <a:defRPr sz="2800" b="1">
                <a:solidFill>
                  <a:schemeClr val="accent3">
                    <a:lumOff val="44000"/>
                  </a:schemeClr>
                </a:solidFill>
                <a:effectLst>
                  <a:outerShdw blurRad="38100" dist="38100" dir="2700000" rotWithShape="0">
                    <a:srgbClr val="000000"/>
                  </a:outerShdw>
                </a:effectLst>
              </a:defRPr>
            </a:pPr>
            <a:r>
              <a:rPr lang="ar-JO" dirty="0">
                <a:solidFill>
                  <a:srgbClr val="FFFF00"/>
                </a:solidFill>
              </a:rPr>
              <a:t>لِمَلِكَةِ ٱلسَّمَاوَاتِ</a:t>
            </a:r>
            <a:r>
              <a:rPr lang="ar-JO" dirty="0"/>
              <a:t>، </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وَلِسَكْبِ سَكَائِبَ </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لِآلِهَةٍ أُخْرَى</a:t>
            </a:r>
          </a:p>
          <a:p>
            <a:pPr algn="ctr" defTabSz="914400">
              <a:defRPr sz="2800" b="1">
                <a:solidFill>
                  <a:schemeClr val="accent3">
                    <a:lumOff val="44000"/>
                  </a:schemeClr>
                </a:solidFill>
                <a:effectLst>
                  <a:outerShdw blurRad="38100" dist="38100" dir="2700000" rotWithShape="0">
                    <a:srgbClr val="000000"/>
                  </a:outerShdw>
                </a:effectLst>
              </a:defRPr>
            </a:pPr>
            <a:r>
              <a:rPr lang="ar-JO" dirty="0"/>
              <a:t> لِكَيْ يُغِيظُونِي."</a:t>
            </a:r>
            <a:endParaRPr dirty="0"/>
          </a:p>
        </p:txBody>
      </p:sp>
      <p:sp>
        <p:nvSpPr>
          <p:cNvPr id="2875" name="Title 1"/>
          <p:cNvSpPr txBox="1">
            <a:spLocks noGrp="1"/>
          </p:cNvSpPr>
          <p:nvPr>
            <p:ph type="title"/>
          </p:nvPr>
        </p:nvSpPr>
        <p:spPr>
          <a:xfrm>
            <a:off x="1587" y="908050"/>
            <a:ext cx="9142414" cy="720725"/>
          </a:xfrm>
          <a:prstGeom prst="rect">
            <a:avLst/>
          </a:prstGeom>
        </p:spPr>
        <p:txBody>
          <a:bodyPr/>
          <a:lstStyle>
            <a:lvl1pPr>
              <a:defRPr sz="3200" b="1"/>
            </a:lvl1pPr>
          </a:lstStyle>
          <a:p>
            <a:r>
              <a:rPr lang="ar-JO" dirty="0"/>
              <a:t>عبادة الأم والطفل</a:t>
            </a:r>
            <a:endParaRPr dirty="0"/>
          </a:p>
        </p:txBody>
      </p:sp>
      <p:pic>
        <p:nvPicPr>
          <p:cNvPr id="2876" name="Picture 9" descr="Picture 9"/>
          <p:cNvPicPr>
            <a:picLocks noChangeAspect="1"/>
          </p:cNvPicPr>
          <p:nvPr/>
        </p:nvPicPr>
        <p:blipFill>
          <a:blip r:embed="rId3"/>
          <a:stretch>
            <a:fillRect/>
          </a:stretch>
        </p:blipFill>
        <p:spPr>
          <a:xfrm>
            <a:off x="-228600" y="1676400"/>
            <a:ext cx="2362200" cy="4648200"/>
          </a:xfrm>
          <a:prstGeom prst="rect">
            <a:avLst/>
          </a:prstGeom>
          <a:ln w="12700">
            <a:miter lim="400000"/>
          </a:ln>
        </p:spPr>
      </p:pic>
      <p:sp>
        <p:nvSpPr>
          <p:cNvPr id="2877" name="Rectangle 15"/>
          <p:cNvSpPr txBox="1"/>
          <p:nvPr/>
        </p:nvSpPr>
        <p:spPr>
          <a:xfrm>
            <a:off x="2096769" y="1868488"/>
            <a:ext cx="2358075" cy="3255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lnSpc>
                <a:spcPct val="90000"/>
              </a:lnSpc>
              <a:spcBef>
                <a:spcPts val="600"/>
              </a:spcBef>
              <a:defRPr sz="2800" b="1" u="sng"/>
            </a:pPr>
            <a:r>
              <a:rPr lang="ar-JO" dirty="0"/>
              <a:t>البابليون</a:t>
            </a:r>
            <a:endParaRPr dirty="0"/>
          </a:p>
          <a:p>
            <a:pPr algn="ctr" defTabSz="914400">
              <a:lnSpc>
                <a:spcPct val="90000"/>
              </a:lnSpc>
              <a:spcBef>
                <a:spcPts val="500"/>
              </a:spcBef>
              <a:defRPr sz="2800" b="1"/>
            </a:pPr>
            <a:endParaRPr dirty="0"/>
          </a:p>
          <a:p>
            <a:pPr algn="ctr" defTabSz="914400">
              <a:lnSpc>
                <a:spcPct val="90000"/>
              </a:lnSpc>
              <a:spcBef>
                <a:spcPts val="600"/>
              </a:spcBef>
              <a:defRPr sz="2800" b="1"/>
            </a:pPr>
            <a:r>
              <a:rPr lang="ar-SA" dirty="0"/>
              <a:t>الإلهة الأم </a:t>
            </a:r>
            <a:endParaRPr lang="ar-JO" dirty="0"/>
          </a:p>
          <a:p>
            <a:pPr algn="ctr" defTabSz="914400">
              <a:lnSpc>
                <a:spcPct val="90000"/>
              </a:lnSpc>
              <a:spcBef>
                <a:spcPts val="600"/>
              </a:spcBef>
              <a:defRPr sz="2800" b="1"/>
            </a:pPr>
            <a:r>
              <a:rPr lang="ar-SA" dirty="0"/>
              <a:t>سمير أميس</a:t>
            </a:r>
            <a:endParaRPr lang="ar-JO" dirty="0"/>
          </a:p>
          <a:p>
            <a:pPr algn="ctr" defTabSz="914400">
              <a:lnSpc>
                <a:spcPct val="90000"/>
              </a:lnSpc>
              <a:spcBef>
                <a:spcPts val="600"/>
              </a:spcBef>
              <a:defRPr sz="2800" b="1"/>
            </a:pPr>
            <a:r>
              <a:rPr lang="ar-SA" dirty="0"/>
              <a:t> زوجة نمرود</a:t>
            </a:r>
            <a:endParaRPr lang="ar-JO" dirty="0"/>
          </a:p>
          <a:p>
            <a:pPr algn="ctr" defTabSz="914400">
              <a:lnSpc>
                <a:spcPct val="90000"/>
              </a:lnSpc>
              <a:spcBef>
                <a:spcPts val="600"/>
              </a:spcBef>
              <a:defRPr sz="2800" b="1"/>
            </a:pPr>
            <a:r>
              <a:rPr lang="ar-SA" dirty="0"/>
              <a:t> كانت تسمى</a:t>
            </a:r>
            <a:endParaRPr lang="ar-JO" dirty="0"/>
          </a:p>
          <a:p>
            <a:pPr algn="ctr" defTabSz="914400">
              <a:lnSpc>
                <a:spcPct val="90000"/>
              </a:lnSpc>
              <a:spcBef>
                <a:spcPts val="600"/>
              </a:spcBef>
              <a:defRPr sz="2800" b="1"/>
            </a:pPr>
            <a:r>
              <a:rPr lang="ar-SA" dirty="0"/>
              <a:t> "ملكة السماء" </a:t>
            </a:r>
            <a:endParaRPr dirty="0"/>
          </a:p>
        </p:txBody>
      </p:sp>
      <p:sp>
        <p:nvSpPr>
          <p:cNvPr id="2878"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74"/>
                                        </p:tgtEl>
                                        <p:attrNameLst>
                                          <p:attrName>style.visibility</p:attrName>
                                        </p:attrNameLst>
                                      </p:cBhvr>
                                      <p:to>
                                        <p:strVal val="visible"/>
                                      </p:to>
                                    </p:set>
                                    <p:anim calcmode="lin" valueType="num">
                                      <p:cBhvr>
                                        <p:cTn id="7" dur="1000" fill="hold"/>
                                        <p:tgtEl>
                                          <p:spTgt spid="2874"/>
                                        </p:tgtEl>
                                        <p:attrNameLst>
                                          <p:attrName>ppt_w</p:attrName>
                                        </p:attrNameLst>
                                      </p:cBhvr>
                                      <p:tavLst>
                                        <p:tav tm="0">
                                          <p:val>
                                            <p:fltVal val="0"/>
                                          </p:val>
                                        </p:tav>
                                        <p:tav tm="100000">
                                          <p:val>
                                            <p:strVal val="#ppt_w"/>
                                          </p:val>
                                        </p:tav>
                                      </p:tavLst>
                                    </p:anim>
                                    <p:anim calcmode="lin" valueType="num">
                                      <p:cBhvr>
                                        <p:cTn id="8" dur="1000" fill="hold"/>
                                        <p:tgtEl>
                                          <p:spTgt spid="28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0" nodeType="clickEffect">
                                  <p:stCondLst>
                                    <p:cond delay="0"/>
                                  </p:stCondLst>
                                  <p:iterate>
                                    <p:tmAbs val="0"/>
                                  </p:iterate>
                                  <p:childTnLst>
                                    <p:set>
                                      <p:cBhvr>
                                        <p:cTn id="12" fill="hold"/>
                                        <p:tgtEl>
                                          <p:spTgt spid="2876"/>
                                        </p:tgtEl>
                                        <p:attrNameLst>
                                          <p:attrName>style.visibility</p:attrName>
                                        </p:attrNameLst>
                                      </p:cBhvr>
                                      <p:to>
                                        <p:strVal val="visible"/>
                                      </p:to>
                                    </p:set>
                                    <p:animEffect transition="in" filter="fade">
                                      <p:cBhvr>
                                        <p:cTn id="13" dur="500"/>
                                        <p:tgtEl>
                                          <p:spTgt spid="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0" animBg="1" advAuto="0"/>
      <p:bldP spid="2876"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883" name="Line 4"/>
          <p:cNvSpPr/>
          <p:nvPr/>
        </p:nvSpPr>
        <p:spPr>
          <a:xfrm>
            <a:off x="304800" y="762000"/>
            <a:ext cx="6019801" cy="0"/>
          </a:xfrm>
          <a:prstGeom prst="line">
            <a:avLst/>
          </a:prstGeom>
          <a:ln w="38100">
            <a:solidFill>
              <a:srgbClr val="000000"/>
            </a:solidFill>
          </a:ln>
        </p:spPr>
        <p:txBody>
          <a:bodyPr lIns="46799" tIns="46799" rIns="46799" bIns="46799"/>
          <a:lstStyle/>
          <a:p>
            <a:endParaRPr/>
          </a:p>
        </p:txBody>
      </p:sp>
      <p:pic>
        <p:nvPicPr>
          <p:cNvPr id="2884" name="Picture 7" descr="Picture 7"/>
          <p:cNvPicPr>
            <a:picLocks noChangeAspect="1"/>
          </p:cNvPicPr>
          <p:nvPr/>
        </p:nvPicPr>
        <p:blipFill>
          <a:blip r:embed="rId3"/>
          <a:stretch>
            <a:fillRect/>
          </a:stretch>
        </p:blipFill>
        <p:spPr>
          <a:xfrm>
            <a:off x="6569075" y="2578100"/>
            <a:ext cx="2790825" cy="4279900"/>
          </a:xfrm>
          <a:prstGeom prst="rect">
            <a:avLst/>
          </a:prstGeom>
          <a:ln w="12700">
            <a:miter lim="400000"/>
          </a:ln>
        </p:spPr>
      </p:pic>
      <p:sp>
        <p:nvSpPr>
          <p:cNvPr id="2885" name="Rectangle 9"/>
          <p:cNvSpPr txBox="1"/>
          <p:nvPr/>
        </p:nvSpPr>
        <p:spPr>
          <a:xfrm>
            <a:off x="4833619" y="1828800"/>
            <a:ext cx="2270762" cy="3544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600"/>
              </a:spcBef>
              <a:defRPr sz="2800" b="1" u="sng"/>
            </a:pPr>
            <a:r>
              <a:rPr lang="ar-JO" dirty="0"/>
              <a:t>الكاثوليك</a:t>
            </a:r>
            <a:endParaRPr dirty="0"/>
          </a:p>
          <a:p>
            <a:pPr algn="ctr" defTabSz="914400">
              <a:spcBef>
                <a:spcPts val="400"/>
              </a:spcBef>
              <a:defRPr sz="2800" b="1"/>
            </a:pPr>
            <a:endParaRPr dirty="0"/>
          </a:p>
          <a:p>
            <a:pPr algn="ctr" defTabSz="914400">
              <a:spcBef>
                <a:spcPts val="600"/>
              </a:spcBef>
              <a:defRPr sz="2800" b="1"/>
            </a:pPr>
            <a:r>
              <a:rPr lang="ar-JO" dirty="0"/>
              <a:t>تُعبد مريم</a:t>
            </a:r>
          </a:p>
          <a:p>
            <a:pPr algn="ctr" defTabSz="914400">
              <a:spcBef>
                <a:spcPts val="600"/>
              </a:spcBef>
              <a:defRPr sz="2800" b="1"/>
            </a:pPr>
            <a:r>
              <a:rPr lang="ar-JO" dirty="0"/>
              <a:t>مع </a:t>
            </a:r>
          </a:p>
          <a:p>
            <a:pPr algn="ctr" defTabSz="914400">
              <a:spcBef>
                <a:spcPts val="600"/>
              </a:spcBef>
              <a:defRPr sz="2800" b="1"/>
            </a:pPr>
            <a:r>
              <a:rPr lang="ar-JO" dirty="0"/>
              <a:t>إبنها يسوع</a:t>
            </a:r>
          </a:p>
          <a:p>
            <a:pPr algn="ctr" defTabSz="914400">
              <a:spcBef>
                <a:spcPts val="600"/>
              </a:spcBef>
              <a:defRPr sz="2800" b="1"/>
            </a:pPr>
            <a:r>
              <a:rPr lang="ar-JO" dirty="0"/>
              <a:t>على</a:t>
            </a:r>
          </a:p>
          <a:p>
            <a:pPr algn="ctr" defTabSz="914400">
              <a:spcBef>
                <a:spcPts val="600"/>
              </a:spcBef>
              <a:defRPr sz="2800" b="1"/>
            </a:pPr>
            <a:r>
              <a:rPr lang="ar-JO" dirty="0"/>
              <a:t>الطريقة البابلية</a:t>
            </a:r>
          </a:p>
        </p:txBody>
      </p:sp>
      <p:grpSp>
        <p:nvGrpSpPr>
          <p:cNvPr id="2889" name="AutoShape 10"/>
          <p:cNvGrpSpPr/>
          <p:nvPr/>
        </p:nvGrpSpPr>
        <p:grpSpPr>
          <a:xfrm>
            <a:off x="4233862" y="3048000"/>
            <a:ext cx="698501" cy="2209801"/>
            <a:chOff x="0" y="0"/>
            <a:chExt cx="698500" cy="2209800"/>
          </a:xfrm>
        </p:grpSpPr>
        <p:sp>
          <p:nvSpPr>
            <p:cNvPr id="2886" name="Shape"/>
            <p:cNvSpPr/>
            <p:nvPr/>
          </p:nvSpPr>
          <p:spPr>
            <a:xfrm>
              <a:off x="109140" y="0"/>
              <a:ext cx="589361" cy="2209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defTabSz="914400">
                <a:defRPr sz="2400"/>
              </a:pPr>
              <a:endParaRPr/>
            </a:p>
          </p:txBody>
        </p:sp>
        <p:sp>
          <p:nvSpPr>
            <p:cNvPr id="2887" name="Rectangle"/>
            <p:cNvSpPr/>
            <p:nvPr/>
          </p:nvSpPr>
          <p:spPr>
            <a:xfrm>
              <a:off x="43656" y="552450"/>
              <a:ext cx="43657"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defTabSz="914400">
                <a:defRPr sz="2400"/>
              </a:pPr>
              <a:endParaRPr/>
            </a:p>
          </p:txBody>
        </p:sp>
        <p:sp>
          <p:nvSpPr>
            <p:cNvPr id="2888" name="Rectangle"/>
            <p:cNvSpPr/>
            <p:nvPr/>
          </p:nvSpPr>
          <p:spPr>
            <a:xfrm>
              <a:off x="-1" y="552450"/>
              <a:ext cx="21830"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defTabSz="914400">
                <a:defRPr sz="2400"/>
              </a:pPr>
              <a:endParaRPr/>
            </a:p>
          </p:txBody>
        </p:sp>
      </p:grpSp>
      <p:sp>
        <p:nvSpPr>
          <p:cNvPr id="2890" name="Title 1"/>
          <p:cNvSpPr txBox="1">
            <a:spLocks noGrp="1"/>
          </p:cNvSpPr>
          <p:nvPr>
            <p:ph type="title"/>
          </p:nvPr>
        </p:nvSpPr>
        <p:spPr>
          <a:xfrm>
            <a:off x="38099" y="1001712"/>
            <a:ext cx="9142415" cy="482601"/>
          </a:xfrm>
          <a:prstGeom prst="rect">
            <a:avLst/>
          </a:prstGeom>
        </p:spPr>
        <p:txBody>
          <a:bodyPr>
            <a:normAutofit fontScale="90000"/>
          </a:bodyPr>
          <a:lstStyle>
            <a:lvl1pPr defTabSz="804672">
              <a:defRPr sz="2816" b="1"/>
            </a:lvl1pPr>
          </a:lstStyle>
          <a:p>
            <a:r>
              <a:rPr lang="ar-JO" dirty="0"/>
              <a:t>عبادة الأم والطفل</a:t>
            </a:r>
            <a:endParaRPr dirty="0"/>
          </a:p>
        </p:txBody>
      </p:sp>
      <p:pic>
        <p:nvPicPr>
          <p:cNvPr id="2891" name="Picture 9" descr="Picture 9"/>
          <p:cNvPicPr>
            <a:picLocks noChangeAspect="1"/>
          </p:cNvPicPr>
          <p:nvPr/>
        </p:nvPicPr>
        <p:blipFill>
          <a:blip r:embed="rId4"/>
          <a:stretch>
            <a:fillRect/>
          </a:stretch>
        </p:blipFill>
        <p:spPr>
          <a:xfrm>
            <a:off x="-228600" y="1676400"/>
            <a:ext cx="2362200" cy="4648200"/>
          </a:xfrm>
          <a:prstGeom prst="rect">
            <a:avLst/>
          </a:prstGeom>
          <a:ln w="12700">
            <a:miter lim="400000"/>
          </a:ln>
        </p:spPr>
      </p:pic>
      <p:sp>
        <p:nvSpPr>
          <p:cNvPr id="2892" name="Rectangle 8"/>
          <p:cNvSpPr txBox="1"/>
          <p:nvPr/>
        </p:nvSpPr>
        <p:spPr>
          <a:xfrm>
            <a:off x="1953894" y="1844675"/>
            <a:ext cx="2210437" cy="4065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600"/>
              </a:spcBef>
              <a:defRPr sz="2800" b="1" u="sng"/>
            </a:pPr>
            <a:r>
              <a:rPr lang="ar-JO" dirty="0"/>
              <a:t>البابليون</a:t>
            </a:r>
            <a:endParaRPr dirty="0"/>
          </a:p>
          <a:p>
            <a:pPr algn="ctr" defTabSz="914400">
              <a:spcBef>
                <a:spcPts val="500"/>
              </a:spcBef>
              <a:defRPr sz="2800" b="1"/>
            </a:pPr>
            <a:endParaRPr dirty="0"/>
          </a:p>
          <a:p>
            <a:pPr algn="ctr" defTabSz="914400">
              <a:spcBef>
                <a:spcPts val="600"/>
              </a:spcBef>
              <a:defRPr sz="2800" b="1"/>
            </a:pPr>
            <a:r>
              <a:rPr lang="ar-JO" dirty="0"/>
              <a:t>الإلهة الأم</a:t>
            </a:r>
          </a:p>
          <a:p>
            <a:pPr algn="ctr" defTabSz="914400">
              <a:spcBef>
                <a:spcPts val="600"/>
              </a:spcBef>
              <a:defRPr sz="2800" b="1"/>
            </a:pPr>
            <a:r>
              <a:rPr lang="ar-JO" dirty="0"/>
              <a:t>سمير أميس</a:t>
            </a:r>
          </a:p>
          <a:p>
            <a:pPr algn="ctr" defTabSz="914400">
              <a:spcBef>
                <a:spcPts val="600"/>
              </a:spcBef>
              <a:defRPr sz="2800" b="1"/>
            </a:pPr>
            <a:r>
              <a:rPr lang="ar-JO" dirty="0"/>
              <a:t>تحمل طفلها </a:t>
            </a:r>
          </a:p>
          <a:p>
            <a:pPr algn="ctr" defTabSz="914400">
              <a:spcBef>
                <a:spcPts val="600"/>
              </a:spcBef>
              <a:defRPr sz="2800" b="1"/>
            </a:pPr>
            <a:r>
              <a:rPr lang="ar-JO" dirty="0"/>
              <a:t>تموز</a:t>
            </a:r>
          </a:p>
          <a:p>
            <a:pPr algn="ctr" defTabSz="914400">
              <a:spcBef>
                <a:spcPts val="600"/>
              </a:spcBef>
              <a:defRPr sz="2800" b="1"/>
            </a:pPr>
            <a:r>
              <a:rPr lang="ar-JO" dirty="0"/>
              <a:t>بين ذراعيها</a:t>
            </a:r>
          </a:p>
          <a:p>
            <a:pPr algn="ctr" defTabSz="914400">
              <a:spcBef>
                <a:spcPts val="600"/>
              </a:spcBef>
              <a:defRPr sz="2800" b="1"/>
            </a:pPr>
            <a:endParaRPr lang="ar-JO" dirty="0"/>
          </a:p>
        </p:txBody>
      </p:sp>
      <p:sp>
        <p:nvSpPr>
          <p:cNvPr id="2893"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8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8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4" grpId="0" animBg="1" advAuto="0"/>
      <p:bldP spid="2885" grpId="0" animBg="1" advAuto="0"/>
      <p:bldP spid="2889" grpId="0" animBg="1" advAuto="0"/>
      <p:bldP spid="2891"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 name="Text Box 6"/>
          <p:cNvSpPr txBox="1"/>
          <p:nvPr/>
        </p:nvSpPr>
        <p:spPr>
          <a:xfrm>
            <a:off x="6294119" y="768387"/>
            <a:ext cx="2727962"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2800" b="1"/>
            </a:pPr>
            <a:r>
              <a:rPr lang="ar-JO" dirty="0"/>
              <a:t>ما هي النقطة المحورية في تمثال</a:t>
            </a:r>
          </a:p>
          <a:p>
            <a:pPr algn="ctr" defTabSz="914400">
              <a:defRPr sz="2800" b="1"/>
            </a:pPr>
            <a:r>
              <a:rPr lang="ar-JO" dirty="0"/>
              <a:t> الأم الحزينة</a:t>
            </a:r>
          </a:p>
          <a:p>
            <a:pPr algn="ctr" defTabSz="914400">
              <a:defRPr sz="2800" b="1"/>
            </a:pPr>
            <a:r>
              <a:rPr lang="ar-JO" dirty="0"/>
              <a:t>لمايكل أنجلو؟</a:t>
            </a:r>
            <a:endParaRPr dirty="0"/>
          </a:p>
        </p:txBody>
      </p:sp>
      <p:pic>
        <p:nvPicPr>
          <p:cNvPr id="2896" name="Picture 9" descr="Picture 9"/>
          <p:cNvPicPr>
            <a:picLocks noChangeAspect="1"/>
          </p:cNvPicPr>
          <p:nvPr/>
        </p:nvPicPr>
        <p:blipFill>
          <a:blip r:embed="rId2"/>
          <a:stretch>
            <a:fillRect/>
          </a:stretch>
        </p:blipFill>
        <p:spPr>
          <a:xfrm>
            <a:off x="0" y="0"/>
            <a:ext cx="6153150" cy="7162800"/>
          </a:xfrm>
          <a:prstGeom prst="rect">
            <a:avLst/>
          </a:prstGeom>
          <a:ln w="12700">
            <a:miter lim="400000"/>
          </a:ln>
        </p:spPr>
      </p:pic>
      <p:sp>
        <p:nvSpPr>
          <p:cNvPr id="2897" name="Text Box 6"/>
          <p:cNvSpPr txBox="1"/>
          <p:nvPr/>
        </p:nvSpPr>
        <p:spPr>
          <a:xfrm>
            <a:off x="6510019" y="3028987"/>
            <a:ext cx="229616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b="1"/>
            </a:lvl1pPr>
          </a:lstStyle>
          <a:p>
            <a:r>
              <a:rPr lang="ar-JO" dirty="0"/>
              <a:t>يسوع</a:t>
            </a:r>
          </a:p>
          <a:p>
            <a:r>
              <a:rPr lang="ar-JO" dirty="0"/>
              <a:t>أصغر بكثير</a:t>
            </a:r>
          </a:p>
          <a:p>
            <a:r>
              <a:rPr lang="ar-JO" dirty="0"/>
              <a:t>من مريم</a:t>
            </a:r>
            <a:endParaRPr dirty="0"/>
          </a:p>
        </p:txBody>
      </p:sp>
      <p:sp>
        <p:nvSpPr>
          <p:cNvPr id="2898" name="Title 1"/>
          <p:cNvSpPr txBox="1">
            <a:spLocks noGrp="1"/>
          </p:cNvSpPr>
          <p:nvPr>
            <p:ph type="title"/>
          </p:nvPr>
        </p:nvSpPr>
        <p:spPr>
          <a:xfrm>
            <a:off x="34925" y="260350"/>
            <a:ext cx="3060700" cy="1081088"/>
          </a:xfrm>
          <a:prstGeom prst="rect">
            <a:avLst/>
          </a:prstGeom>
        </p:spPr>
        <p:txBody>
          <a:bodyPr/>
          <a:lstStyle/>
          <a:p>
            <a:pPr>
              <a:defRPr sz="4000" b="1">
                <a:solidFill>
                  <a:schemeClr val="accent3">
                    <a:lumOff val="44000"/>
                  </a:schemeClr>
                </a:solidFill>
              </a:defRPr>
            </a:pPr>
            <a:r>
              <a:rPr lang="ar-JO" dirty="0"/>
              <a:t>الأم الحزينة</a:t>
            </a:r>
            <a:endParaRPr sz="6000" b="0" dirty="0"/>
          </a:p>
        </p:txBody>
      </p:sp>
      <p:sp>
        <p:nvSpPr>
          <p:cNvPr id="2899"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ج</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97"/>
                                        </p:tgtEl>
                                        <p:attrNameLst>
                                          <p:attrName>style.visibility</p:attrName>
                                        </p:attrNameLst>
                                      </p:cBhvr>
                                      <p:to>
                                        <p:strVal val="visible"/>
                                      </p:to>
                                    </p:set>
                                    <p:anim calcmode="lin" valueType="num">
                                      <p:cBhvr>
                                        <p:cTn id="7" dur="1000" fill="hold"/>
                                        <p:tgtEl>
                                          <p:spTgt spid="2897"/>
                                        </p:tgtEl>
                                        <p:attrNameLst>
                                          <p:attrName>ppt_w</p:attrName>
                                        </p:attrNameLst>
                                      </p:cBhvr>
                                      <p:tavLst>
                                        <p:tav tm="0">
                                          <p:val>
                                            <p:fltVal val="0"/>
                                          </p:val>
                                        </p:tav>
                                        <p:tav tm="100000">
                                          <p:val>
                                            <p:strVal val="#ppt_w"/>
                                          </p:val>
                                        </p:tav>
                                      </p:tavLst>
                                    </p:anim>
                                    <p:anim calcmode="lin" valueType="num">
                                      <p:cBhvr>
                                        <p:cTn id="8" dur="1000" fill="hold"/>
                                        <p:tgtEl>
                                          <p:spTgt spid="2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1" name="Picture 8" descr="Picture 8"/>
          <p:cNvPicPr>
            <a:picLocks noChangeAspect="1"/>
          </p:cNvPicPr>
          <p:nvPr/>
        </p:nvPicPr>
        <p:blipFill>
          <a:blip r:embed="rId2"/>
          <a:stretch>
            <a:fillRect/>
          </a:stretch>
        </p:blipFill>
        <p:spPr>
          <a:xfrm>
            <a:off x="0" y="-26988"/>
            <a:ext cx="9144000" cy="6884989"/>
          </a:xfrm>
          <a:prstGeom prst="rect">
            <a:avLst/>
          </a:prstGeom>
          <a:ln w="12700">
            <a:miter lim="400000"/>
          </a:ln>
        </p:spPr>
      </p:pic>
      <p:sp>
        <p:nvSpPr>
          <p:cNvPr id="2902" name="Line 3"/>
          <p:cNvSpPr/>
          <p:nvPr/>
        </p:nvSpPr>
        <p:spPr>
          <a:xfrm>
            <a:off x="304800" y="762000"/>
            <a:ext cx="6019801" cy="0"/>
          </a:xfrm>
          <a:prstGeom prst="line">
            <a:avLst/>
          </a:prstGeom>
          <a:ln w="38100">
            <a:solidFill>
              <a:srgbClr val="000000"/>
            </a:solidFill>
          </a:ln>
        </p:spPr>
        <p:txBody>
          <a:bodyPr lIns="46799" tIns="46799" rIns="46799" bIns="46799"/>
          <a:lstStyle/>
          <a:p>
            <a:endParaRPr/>
          </a:p>
        </p:txBody>
      </p:sp>
      <p:sp>
        <p:nvSpPr>
          <p:cNvPr id="2903" name="Rectangle 12"/>
          <p:cNvSpPr/>
          <p:nvPr/>
        </p:nvSpPr>
        <p:spPr>
          <a:xfrm>
            <a:off x="4648200" y="1978025"/>
            <a:ext cx="4495800" cy="4727575"/>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algn="ctr" defTabSz="914400">
              <a:defRPr sz="2400"/>
            </a:pPr>
            <a:endParaRPr/>
          </a:p>
        </p:txBody>
      </p:sp>
      <p:sp>
        <p:nvSpPr>
          <p:cNvPr id="2904" name="Rectangle 13"/>
          <p:cNvSpPr/>
          <p:nvPr/>
        </p:nvSpPr>
        <p:spPr>
          <a:xfrm>
            <a:off x="914400" y="1978025"/>
            <a:ext cx="3581400" cy="1905000"/>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algn="ctr" defTabSz="914400">
              <a:defRPr sz="2400"/>
            </a:pPr>
            <a:endParaRPr/>
          </a:p>
        </p:txBody>
      </p:sp>
      <p:sp>
        <p:nvSpPr>
          <p:cNvPr id="2905" name="Rectangle 7"/>
          <p:cNvSpPr txBox="1"/>
          <p:nvPr/>
        </p:nvSpPr>
        <p:spPr>
          <a:xfrm>
            <a:off x="4301807" y="1844675"/>
            <a:ext cx="4796473" cy="450892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600"/>
              </a:spcBef>
              <a:defRPr sz="2800" b="1" u="sng">
                <a:solidFill>
                  <a:schemeClr val="accent3">
                    <a:lumOff val="44000"/>
                  </a:schemeClr>
                </a:solidFill>
              </a:defRPr>
            </a:pPr>
            <a:r>
              <a:rPr lang="ar-JO" dirty="0"/>
              <a:t>الكاثوليك</a:t>
            </a:r>
            <a:endParaRPr dirty="0"/>
          </a:p>
          <a:p>
            <a:pPr algn="ctr" defTabSz="914400">
              <a:spcBef>
                <a:spcPts val="600"/>
              </a:spcBef>
              <a:defRPr sz="2800" b="1">
                <a:solidFill>
                  <a:schemeClr val="accent3">
                    <a:lumOff val="44000"/>
                  </a:schemeClr>
                </a:solidFill>
              </a:defRPr>
            </a:pPr>
            <a:r>
              <a:rPr lang="ar-SA" dirty="0"/>
              <a:t>أحضر الإمبراطور كاليجولا</a:t>
            </a:r>
            <a:endParaRPr lang="ar-JO" dirty="0"/>
          </a:p>
          <a:p>
            <a:pPr algn="ctr" defTabSz="914400">
              <a:spcBef>
                <a:spcPts val="600"/>
              </a:spcBef>
              <a:defRPr sz="2800" b="1">
                <a:solidFill>
                  <a:schemeClr val="accent3">
                    <a:lumOff val="44000"/>
                  </a:schemeClr>
                </a:solidFill>
              </a:defRPr>
            </a:pPr>
            <a:r>
              <a:rPr lang="ar-SA" dirty="0"/>
              <a:t> </a:t>
            </a:r>
            <a:r>
              <a:rPr lang="ar-JO" dirty="0"/>
              <a:t>(</a:t>
            </a:r>
            <a:r>
              <a:rPr lang="ar-SA" dirty="0"/>
              <a:t>37 – 41 ميلادي) مسلة </a:t>
            </a:r>
            <a:endParaRPr lang="ar-JO" dirty="0"/>
          </a:p>
          <a:p>
            <a:pPr algn="ctr" defTabSz="914400">
              <a:spcBef>
                <a:spcPts val="600"/>
              </a:spcBef>
              <a:defRPr sz="2800" b="1">
                <a:solidFill>
                  <a:schemeClr val="accent3">
                    <a:lumOff val="44000"/>
                  </a:schemeClr>
                </a:solidFill>
              </a:defRPr>
            </a:pPr>
            <a:r>
              <a:rPr lang="ar-SA" dirty="0"/>
              <a:t>من معبد مصري لعبادة الشمس</a:t>
            </a:r>
            <a:endParaRPr lang="ar-JO" dirty="0"/>
          </a:p>
          <a:p>
            <a:pPr algn="ctr" defTabSz="914400">
              <a:spcBef>
                <a:spcPts val="600"/>
              </a:spcBef>
              <a:defRPr sz="2800" b="1">
                <a:solidFill>
                  <a:schemeClr val="accent3">
                    <a:lumOff val="44000"/>
                  </a:schemeClr>
                </a:solidFill>
              </a:defRPr>
            </a:pPr>
            <a:r>
              <a:rPr lang="ar-SA" dirty="0"/>
              <a:t> إلى روما. نقلها البابا سيكستوس الخامس إلى الفاتيكان </a:t>
            </a:r>
            <a:endParaRPr lang="ar-JO" dirty="0"/>
          </a:p>
          <a:p>
            <a:pPr algn="ctr" defTabSz="914400">
              <a:spcBef>
                <a:spcPts val="600"/>
              </a:spcBef>
              <a:defRPr sz="2800" b="1">
                <a:solidFill>
                  <a:schemeClr val="accent3">
                    <a:lumOff val="44000"/>
                  </a:schemeClr>
                </a:solidFill>
              </a:defRPr>
            </a:pPr>
            <a:r>
              <a:rPr lang="ar-SA" dirty="0"/>
              <a:t>عام 1586 م كنقطة محورية </a:t>
            </a:r>
            <a:endParaRPr lang="ar-JO" dirty="0"/>
          </a:p>
          <a:p>
            <a:pPr algn="ctr" defTabSz="914400">
              <a:spcBef>
                <a:spcPts val="600"/>
              </a:spcBef>
              <a:defRPr sz="2800" b="1">
                <a:solidFill>
                  <a:schemeClr val="accent3">
                    <a:lumOff val="44000"/>
                  </a:schemeClr>
                </a:solidFill>
              </a:defRPr>
            </a:pPr>
            <a:r>
              <a:rPr lang="ar-SA" dirty="0"/>
              <a:t>في ساحة القديس بطرس.</a:t>
            </a:r>
            <a:endParaRPr lang="ar-JO" dirty="0"/>
          </a:p>
          <a:p>
            <a:pPr algn="ctr" defTabSz="914400">
              <a:spcBef>
                <a:spcPts val="600"/>
              </a:spcBef>
              <a:defRPr sz="2800" b="1">
                <a:solidFill>
                  <a:schemeClr val="accent3">
                    <a:lumOff val="44000"/>
                  </a:schemeClr>
                </a:solidFill>
              </a:defRPr>
            </a:pPr>
            <a:r>
              <a:rPr lang="ar-SA" dirty="0"/>
              <a:t> وفرض عقوبة الإعدام إذا تم كسرها.</a:t>
            </a:r>
            <a:endParaRPr dirty="0"/>
          </a:p>
        </p:txBody>
      </p:sp>
      <p:pic>
        <p:nvPicPr>
          <p:cNvPr id="2906" name="Picture 5" descr="Picture 5"/>
          <p:cNvPicPr>
            <a:picLocks noChangeAspect="1"/>
          </p:cNvPicPr>
          <p:nvPr/>
        </p:nvPicPr>
        <p:blipFill>
          <a:blip r:embed="rId3"/>
          <a:stretch>
            <a:fillRect/>
          </a:stretch>
        </p:blipFill>
        <p:spPr>
          <a:xfrm>
            <a:off x="2917825" y="-44450"/>
            <a:ext cx="1366838" cy="6858000"/>
          </a:xfrm>
          <a:prstGeom prst="rect">
            <a:avLst/>
          </a:prstGeom>
          <a:ln w="12700">
            <a:miter lim="400000"/>
          </a:ln>
        </p:spPr>
      </p:pic>
      <p:sp>
        <p:nvSpPr>
          <p:cNvPr id="2907" name="WordArt 2"/>
          <p:cNvSpPr txBox="1"/>
          <p:nvPr/>
        </p:nvSpPr>
        <p:spPr>
          <a:xfrm>
            <a:off x="161925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908" name="Title 1"/>
          <p:cNvSpPr txBox="1">
            <a:spLocks noGrp="1"/>
          </p:cNvSpPr>
          <p:nvPr>
            <p:ph type="title"/>
          </p:nvPr>
        </p:nvSpPr>
        <p:spPr>
          <a:xfrm>
            <a:off x="3924300" y="908050"/>
            <a:ext cx="3321050" cy="831850"/>
          </a:xfrm>
          <a:prstGeom prst="rect">
            <a:avLst/>
          </a:prstGeom>
          <a:solidFill>
            <a:srgbClr val="FF0000"/>
          </a:solidFill>
          <a:ln w="9525">
            <a:solidFill>
              <a:schemeClr val="accent3">
                <a:lumOff val="44000"/>
              </a:schemeClr>
            </a:solidFill>
            <a:miter lim="800000"/>
          </a:ln>
          <a:effectLst>
            <a:outerShdw blurRad="63500" dist="38099" dir="2700000" rotWithShape="0">
              <a:srgbClr val="000000">
                <a:alpha val="74998"/>
              </a:srgbClr>
            </a:outerShdw>
          </a:effectLst>
        </p:spPr>
        <p:txBody>
          <a:bodyPr/>
          <a:lstStyle>
            <a:lvl1pPr>
              <a:defRPr sz="4800" b="1">
                <a:solidFill>
                  <a:schemeClr val="accent3">
                    <a:lumOff val="44000"/>
                  </a:schemeClr>
                </a:solidFill>
              </a:defRPr>
            </a:lvl1pPr>
          </a:lstStyle>
          <a:p>
            <a:r>
              <a:rPr lang="ar-JO" dirty="0"/>
              <a:t>المسلّات</a:t>
            </a:r>
            <a:endParaRPr dirty="0"/>
          </a:p>
        </p:txBody>
      </p:sp>
      <p:sp>
        <p:nvSpPr>
          <p:cNvPr id="2909" name="Rectangle 10"/>
          <p:cNvSpPr txBox="1"/>
          <p:nvPr/>
        </p:nvSpPr>
        <p:spPr>
          <a:xfrm>
            <a:off x="45719" y="1844675"/>
            <a:ext cx="2645412" cy="204671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600"/>
              </a:spcBef>
              <a:defRPr sz="2800" b="1" u="sng">
                <a:solidFill>
                  <a:schemeClr val="accent3">
                    <a:lumOff val="44000"/>
                  </a:schemeClr>
                </a:solidFill>
              </a:defRPr>
            </a:pPr>
            <a:r>
              <a:rPr lang="ar-JO" dirty="0"/>
              <a:t>البابليون</a:t>
            </a:r>
            <a:endParaRPr dirty="0"/>
          </a:p>
          <a:p>
            <a:pPr algn="ctr" defTabSz="914400">
              <a:spcBef>
                <a:spcPts val="600"/>
              </a:spcBef>
              <a:defRPr sz="2800" b="1">
                <a:solidFill>
                  <a:schemeClr val="accent3">
                    <a:lumOff val="44000"/>
                  </a:schemeClr>
                </a:solidFill>
              </a:defRPr>
            </a:pPr>
            <a:r>
              <a:rPr lang="ar-JO" dirty="0"/>
              <a:t>التمثال</a:t>
            </a:r>
          </a:p>
          <a:p>
            <a:pPr algn="ctr" defTabSz="914400">
              <a:spcBef>
                <a:spcPts val="600"/>
              </a:spcBef>
              <a:defRPr sz="2800" b="1">
                <a:solidFill>
                  <a:schemeClr val="accent3">
                    <a:lumOff val="44000"/>
                  </a:schemeClr>
                </a:solidFill>
              </a:defRPr>
            </a:pPr>
            <a:r>
              <a:rPr lang="ar-JO" sz="2400" dirty="0"/>
              <a:t>6</a:t>
            </a:r>
            <a:r>
              <a:rPr lang="ar-JO" dirty="0"/>
              <a:t> ذراع </a:t>
            </a:r>
            <a:r>
              <a:rPr lang="en-US" dirty="0"/>
              <a:t> x </a:t>
            </a:r>
            <a:r>
              <a:rPr lang="ar-JO" sz="2800" dirty="0"/>
              <a:t>60</a:t>
            </a:r>
            <a:r>
              <a:rPr lang="ar-JO" dirty="0"/>
              <a:t> ذراع</a:t>
            </a:r>
            <a:r>
              <a:rPr dirty="0"/>
              <a:t> </a:t>
            </a:r>
            <a:endParaRPr lang="ar-JO" dirty="0"/>
          </a:p>
          <a:p>
            <a:pPr algn="ctr" defTabSz="914400">
              <a:spcBef>
                <a:spcPts val="600"/>
              </a:spcBef>
              <a:defRPr sz="2800" b="1">
                <a:solidFill>
                  <a:schemeClr val="accent3">
                    <a:lumOff val="44000"/>
                  </a:schemeClr>
                </a:solidFill>
              </a:defRPr>
            </a:pPr>
            <a:r>
              <a:rPr lang="ar-JO" dirty="0"/>
              <a:t>(دانيال </a:t>
            </a:r>
            <a:r>
              <a:rPr lang="ar-JO" sz="2400" dirty="0"/>
              <a:t>3</a:t>
            </a:r>
            <a:r>
              <a:rPr lang="ar-JO" dirty="0"/>
              <a:t>)</a:t>
            </a:r>
            <a:endParaRPr sz="3200" dirty="0"/>
          </a:p>
        </p:txBody>
      </p:sp>
      <p:sp>
        <p:nvSpPr>
          <p:cNvPr id="2910" name="Text Box 37"/>
          <p:cNvSpPr txBox="1"/>
          <p:nvPr/>
        </p:nvSpPr>
        <p:spPr>
          <a:xfrm>
            <a:off x="8192777"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lvl1pPr algn="ctr" defTabSz="914400">
              <a:defRPr sz="2400" b="1">
                <a:solidFill>
                  <a:schemeClr val="accent3">
                    <a:lumOff val="44000"/>
                  </a:schemeClr>
                </a:solidFill>
              </a:defRPr>
            </a:lvl1pPr>
          </a:lstStyle>
          <a:p>
            <a:r>
              <a:rPr lang="ar-JO" dirty="0"/>
              <a:t>110 ج</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909"/>
                                        </p:tgtEl>
                                        <p:attrNameLst>
                                          <p:attrName>style.visibility</p:attrName>
                                        </p:attrNameLst>
                                      </p:cBhvr>
                                      <p:to>
                                        <p:strVal val="visible"/>
                                      </p:to>
                                    </p:set>
                                    <p:anim calcmode="lin" valueType="num">
                                      <p:cBhvr>
                                        <p:cTn id="7" dur="1000" fill="hold"/>
                                        <p:tgtEl>
                                          <p:spTgt spid="2909"/>
                                        </p:tgtEl>
                                        <p:attrNameLst>
                                          <p:attrName>ppt_w</p:attrName>
                                        </p:attrNameLst>
                                      </p:cBhvr>
                                      <p:tavLst>
                                        <p:tav tm="0">
                                          <p:val>
                                            <p:fltVal val="0"/>
                                          </p:val>
                                        </p:tav>
                                        <p:tav tm="100000">
                                          <p:val>
                                            <p:strVal val="#ppt_w"/>
                                          </p:val>
                                        </p:tav>
                                      </p:tavLst>
                                    </p:anim>
                                    <p:anim calcmode="lin" valueType="num">
                                      <p:cBhvr>
                                        <p:cTn id="8" dur="1000" fill="hold"/>
                                        <p:tgtEl>
                                          <p:spTgt spid="29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 grpId="0" animBg="1" advAuto="0"/>
      <p:bldP spid="2909"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2" name="Rectangle 2"/>
          <p:cNvSpPr txBox="1">
            <a:spLocks noGrp="1"/>
          </p:cNvSpPr>
          <p:nvPr>
            <p:ph type="title"/>
          </p:nvPr>
        </p:nvSpPr>
        <p:spPr>
          <a:xfrm>
            <a:off x="5795962" y="836612"/>
            <a:ext cx="3098801" cy="4953001"/>
          </a:xfrm>
          <a:prstGeom prst="rect">
            <a:avLst/>
          </a:prstGeom>
        </p:spPr>
        <p:txBody>
          <a:bodyPr/>
          <a:lstStyle/>
          <a:p>
            <a:r>
              <a:rPr lang="ar-JO" dirty="0"/>
              <a:t>المسلّة</a:t>
            </a:r>
            <a:br>
              <a:rPr lang="ar-JO" dirty="0"/>
            </a:br>
            <a:r>
              <a:rPr lang="ar-JO" dirty="0"/>
              <a:t>المصرية</a:t>
            </a:r>
            <a:br>
              <a:rPr lang="ar-JO" dirty="0"/>
            </a:br>
            <a:r>
              <a:rPr lang="ar-JO" dirty="0"/>
              <a:t>في ساحة</a:t>
            </a:r>
            <a:br>
              <a:rPr lang="ar-JO" dirty="0"/>
            </a:br>
            <a:r>
              <a:rPr lang="ar-JO" dirty="0"/>
              <a:t>القديس بطرس</a:t>
            </a:r>
            <a:endParaRPr dirty="0"/>
          </a:p>
        </p:txBody>
      </p:sp>
      <p:pic>
        <p:nvPicPr>
          <p:cNvPr id="2913" name="Picture 5" descr="Picture 5"/>
          <p:cNvPicPr>
            <a:picLocks noChangeAspect="1"/>
          </p:cNvPicPr>
          <p:nvPr/>
        </p:nvPicPr>
        <p:blipFill>
          <a:blip r:embed="rId3"/>
          <a:stretch>
            <a:fillRect/>
          </a:stretch>
        </p:blipFill>
        <p:spPr>
          <a:xfrm>
            <a:off x="0" y="-31750"/>
            <a:ext cx="5364163" cy="6916739"/>
          </a:xfrm>
          <a:prstGeom prst="rect">
            <a:avLst/>
          </a:prstGeom>
          <a:ln w="12700">
            <a:miter lim="400000"/>
          </a:ln>
        </p:spPr>
      </p:pic>
      <p:pic>
        <p:nvPicPr>
          <p:cNvPr id="2914" name="Picture 6" descr="Picture 6"/>
          <p:cNvPicPr>
            <a:picLocks noChangeAspect="1"/>
          </p:cNvPicPr>
          <p:nvPr/>
        </p:nvPicPr>
        <p:blipFill>
          <a:blip r:embed="rId4"/>
          <a:stretch>
            <a:fillRect/>
          </a:stretch>
        </p:blipFill>
        <p:spPr>
          <a:xfrm>
            <a:off x="3462337" y="1766888"/>
            <a:ext cx="2222501" cy="3327401"/>
          </a:xfrm>
          <a:prstGeom prst="rect">
            <a:avLst/>
          </a:prstGeom>
          <a:ln w="12700">
            <a:miter lim="400000"/>
          </a:ln>
        </p:spPr>
      </p:pic>
      <p:sp>
        <p:nvSpPr>
          <p:cNvPr id="2915"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4"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9"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r>
              <a:rPr lang="ar-JO" dirty="0"/>
              <a:t>الديانة البابلية الغامضة اليوم</a:t>
            </a:r>
            <a:endParaRPr dirty="0"/>
          </a:p>
        </p:txBody>
      </p:sp>
      <p:sp>
        <p:nvSpPr>
          <p:cNvPr id="2920" name="Line 3"/>
          <p:cNvSpPr/>
          <p:nvPr/>
        </p:nvSpPr>
        <p:spPr>
          <a:xfrm>
            <a:off x="304800" y="765175"/>
            <a:ext cx="6019801" cy="0"/>
          </a:xfrm>
          <a:prstGeom prst="line">
            <a:avLst/>
          </a:prstGeom>
          <a:ln w="38100">
            <a:solidFill>
              <a:srgbClr val="000000"/>
            </a:solidFill>
          </a:ln>
        </p:spPr>
        <p:txBody>
          <a:bodyPr lIns="46799" tIns="46799" rIns="46799" bIns="46799"/>
          <a:lstStyle/>
          <a:p>
            <a:endParaRPr/>
          </a:p>
        </p:txBody>
      </p:sp>
      <p:sp>
        <p:nvSpPr>
          <p:cNvPr id="2921" name="Rectangle 8"/>
          <p:cNvSpPr txBox="1"/>
          <p:nvPr/>
        </p:nvSpPr>
        <p:spPr>
          <a:xfrm>
            <a:off x="4828857" y="908050"/>
            <a:ext cx="4305936"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700"/>
              </a:spcBef>
              <a:defRPr sz="3200" b="1" u="sng"/>
            </a:pPr>
            <a:r>
              <a:rPr lang="ar-JO" dirty="0"/>
              <a:t>الكاثوليك</a:t>
            </a:r>
            <a:endParaRPr dirty="0"/>
          </a:p>
          <a:p>
            <a:pPr algn="ctr" defTabSz="914400">
              <a:spcBef>
                <a:spcPts val="700"/>
              </a:spcBef>
              <a:defRPr sz="3200" b="1"/>
            </a:pPr>
            <a:r>
              <a:rPr lang="ar-JO" dirty="0"/>
              <a:t>الآثار</a:t>
            </a:r>
            <a:endParaRPr dirty="0"/>
          </a:p>
          <a:p>
            <a:pPr algn="ctr" defTabSz="914400">
              <a:spcBef>
                <a:spcPts val="700"/>
              </a:spcBef>
              <a:defRPr sz="3200" b="1"/>
            </a:pPr>
            <a:r>
              <a:rPr lang="ar-JO" dirty="0"/>
              <a:t>الحج</a:t>
            </a:r>
            <a:endParaRPr dirty="0"/>
          </a:p>
          <a:p>
            <a:pPr algn="ctr" defTabSz="914400">
              <a:spcBef>
                <a:spcPts val="700"/>
              </a:spcBef>
              <a:defRPr sz="3200" b="1"/>
            </a:pPr>
            <a:r>
              <a:rPr lang="ar-JO" dirty="0"/>
              <a:t>صكوك الغفران</a:t>
            </a:r>
            <a:endParaRPr dirty="0"/>
          </a:p>
          <a:p>
            <a:pPr algn="ctr" defTabSz="914400">
              <a:spcBef>
                <a:spcPts val="700"/>
              </a:spcBef>
              <a:defRPr sz="3200" b="1"/>
            </a:pPr>
            <a:r>
              <a:rPr lang="ar-JO" dirty="0"/>
              <a:t>المطهر</a:t>
            </a:r>
            <a:endParaRPr dirty="0"/>
          </a:p>
          <a:p>
            <a:pPr algn="ctr" defTabSz="914400">
              <a:spcBef>
                <a:spcPts val="700"/>
              </a:spcBef>
              <a:defRPr sz="3200" b="1"/>
            </a:pPr>
            <a:r>
              <a:rPr lang="ar-JO" dirty="0"/>
              <a:t>البابوات</a:t>
            </a:r>
            <a:endParaRPr dirty="0"/>
          </a:p>
          <a:p>
            <a:pPr algn="ctr" defTabSz="914400">
              <a:spcBef>
                <a:spcPts val="700"/>
              </a:spcBef>
              <a:defRPr sz="3200" b="1"/>
            </a:pPr>
            <a:r>
              <a:rPr lang="ar-JO" dirty="0"/>
              <a:t>الكهنة العازبون</a:t>
            </a:r>
            <a:endParaRPr dirty="0"/>
          </a:p>
          <a:p>
            <a:pPr algn="ctr" defTabSz="914400">
              <a:spcBef>
                <a:spcPts val="700"/>
              </a:spcBef>
              <a:defRPr sz="3200" b="1"/>
            </a:pPr>
            <a:r>
              <a:rPr lang="ar-JO" dirty="0"/>
              <a:t>الاستحالة</a:t>
            </a:r>
            <a:endParaRPr dirty="0"/>
          </a:p>
          <a:p>
            <a:pPr algn="ctr" defTabSz="914400">
              <a:spcBef>
                <a:spcPts val="700"/>
              </a:spcBef>
              <a:defRPr sz="3200" b="1"/>
            </a:pPr>
            <a:r>
              <a:rPr lang="ar-JO" dirty="0"/>
              <a:t>عيد الفصح</a:t>
            </a:r>
            <a:endParaRPr dirty="0"/>
          </a:p>
          <a:p>
            <a:pPr algn="ctr" defTabSz="914400">
              <a:spcBef>
                <a:spcPts val="700"/>
              </a:spcBef>
              <a:defRPr sz="3200" b="1"/>
            </a:pPr>
            <a:r>
              <a:rPr lang="ar-JO" dirty="0"/>
              <a:t>عيد الميلاد</a:t>
            </a:r>
            <a:endParaRPr dirty="0"/>
          </a:p>
        </p:txBody>
      </p:sp>
      <p:sp>
        <p:nvSpPr>
          <p:cNvPr id="2922" name="Title 1"/>
          <p:cNvSpPr txBox="1">
            <a:spLocks noGrp="1"/>
          </p:cNvSpPr>
          <p:nvPr>
            <p:ph type="title"/>
          </p:nvPr>
        </p:nvSpPr>
        <p:spPr>
          <a:xfrm rot="20150482">
            <a:off x="-47626" y="781049"/>
            <a:ext cx="2568576" cy="1754190"/>
          </a:xfrm>
          <a:prstGeom prst="rect">
            <a:avLst/>
          </a:prstGeom>
        </p:spPr>
        <p:txBody>
          <a:bodyPr/>
          <a:lstStyle>
            <a:lvl1pPr>
              <a:defRPr sz="3600" b="1">
                <a:solidFill>
                  <a:srgbClr val="CC3399"/>
                </a:solidFill>
              </a:defRPr>
            </a:lvl1pPr>
          </a:lstStyle>
          <a:p>
            <a:r>
              <a:rPr lang="ar-JO" dirty="0"/>
              <a:t>متوازيات </a:t>
            </a:r>
            <a:br>
              <a:rPr lang="ar-JO" dirty="0"/>
            </a:br>
            <a:r>
              <a:rPr lang="ar-JO" dirty="0"/>
              <a:t>وثنية</a:t>
            </a:r>
            <a:br>
              <a:rPr lang="ar-JO" dirty="0"/>
            </a:br>
            <a:r>
              <a:rPr lang="ar-JO" dirty="0"/>
              <a:t>أخرى:</a:t>
            </a:r>
            <a:endParaRPr dirty="0"/>
          </a:p>
        </p:txBody>
      </p:sp>
      <p:sp>
        <p:nvSpPr>
          <p:cNvPr id="2923" name="Rectangle 4"/>
          <p:cNvSpPr txBox="1"/>
          <p:nvPr/>
        </p:nvSpPr>
        <p:spPr>
          <a:xfrm>
            <a:off x="941069" y="908050"/>
            <a:ext cx="4305937"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700"/>
              </a:spcBef>
              <a:defRPr sz="3200" b="1" u="sng"/>
            </a:pPr>
            <a:r>
              <a:rPr lang="ar-JO" dirty="0"/>
              <a:t>البابليون</a:t>
            </a:r>
            <a:endParaRPr dirty="0"/>
          </a:p>
          <a:p>
            <a:pPr algn="ctr" defTabSz="914400">
              <a:spcBef>
                <a:spcPts val="700"/>
              </a:spcBef>
              <a:defRPr sz="3200" b="1"/>
            </a:pPr>
            <a:r>
              <a:rPr lang="ar-JO" dirty="0"/>
              <a:t>الآثار</a:t>
            </a:r>
            <a:endParaRPr sz="2400" dirty="0"/>
          </a:p>
          <a:p>
            <a:pPr algn="ctr" defTabSz="914400">
              <a:spcBef>
                <a:spcPts val="700"/>
              </a:spcBef>
              <a:defRPr sz="3200" b="1"/>
            </a:pPr>
            <a:r>
              <a:rPr lang="ar-JO" dirty="0"/>
              <a:t>الحج</a:t>
            </a:r>
            <a:endParaRPr sz="2400" dirty="0"/>
          </a:p>
          <a:p>
            <a:pPr algn="ctr" defTabSz="914400">
              <a:spcBef>
                <a:spcPts val="700"/>
              </a:spcBef>
              <a:defRPr sz="3200" b="1"/>
            </a:pPr>
            <a:r>
              <a:rPr lang="ar-JO" dirty="0"/>
              <a:t>صكوك الغفران</a:t>
            </a:r>
            <a:endParaRPr sz="2400" dirty="0"/>
          </a:p>
          <a:p>
            <a:pPr algn="ctr" defTabSz="914400">
              <a:spcBef>
                <a:spcPts val="700"/>
              </a:spcBef>
              <a:defRPr sz="3200" b="1"/>
            </a:pPr>
            <a:r>
              <a:rPr lang="ar-JO" dirty="0"/>
              <a:t>المطهر</a:t>
            </a:r>
            <a:endParaRPr sz="2400" dirty="0"/>
          </a:p>
          <a:p>
            <a:pPr algn="ctr" defTabSz="914400">
              <a:spcBef>
                <a:spcPts val="700"/>
              </a:spcBef>
              <a:defRPr sz="3200" b="1"/>
            </a:pPr>
            <a:r>
              <a:rPr lang="ar-JO" dirty="0"/>
              <a:t>البابوات</a:t>
            </a:r>
            <a:endParaRPr sz="2400" dirty="0"/>
          </a:p>
          <a:p>
            <a:pPr algn="ctr" defTabSz="914400">
              <a:spcBef>
                <a:spcPts val="700"/>
              </a:spcBef>
              <a:defRPr sz="3200" b="1"/>
            </a:pPr>
            <a:r>
              <a:rPr lang="ar-JO" dirty="0"/>
              <a:t>الكهنة العازبون</a:t>
            </a:r>
            <a:endParaRPr sz="2400" dirty="0"/>
          </a:p>
          <a:p>
            <a:pPr algn="ctr" defTabSz="914400">
              <a:spcBef>
                <a:spcPts val="700"/>
              </a:spcBef>
              <a:defRPr sz="3200" b="1"/>
            </a:pPr>
            <a:r>
              <a:rPr lang="ar-JO" dirty="0"/>
              <a:t>الاستحالة</a:t>
            </a:r>
            <a:endParaRPr sz="2400" dirty="0"/>
          </a:p>
          <a:p>
            <a:pPr algn="ctr" defTabSz="914400">
              <a:spcBef>
                <a:spcPts val="700"/>
              </a:spcBef>
              <a:defRPr sz="3200" b="1"/>
            </a:pPr>
            <a:r>
              <a:rPr lang="ar-JO" dirty="0"/>
              <a:t>عيد الفصح</a:t>
            </a:r>
            <a:endParaRPr sz="2400" dirty="0"/>
          </a:p>
          <a:p>
            <a:pPr algn="ctr" defTabSz="914400">
              <a:spcBef>
                <a:spcPts val="700"/>
              </a:spcBef>
              <a:defRPr sz="3200" b="1"/>
            </a:pPr>
            <a:r>
              <a:rPr lang="ar-JO" dirty="0"/>
              <a:t>المهرجان الشتوي</a:t>
            </a:r>
            <a:endParaRPr dirty="0"/>
          </a:p>
        </p:txBody>
      </p:sp>
      <p:sp>
        <p:nvSpPr>
          <p:cNvPr id="2924"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ج</a:t>
            </a:r>
            <a:endParaRPr dirty="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6" name="Picture 6" descr="Picture 6"/>
          <p:cNvPicPr>
            <a:picLocks noChangeAspect="1"/>
          </p:cNvPicPr>
          <p:nvPr/>
        </p:nvPicPr>
        <p:blipFill>
          <a:blip r:embed="rId2"/>
          <a:stretch>
            <a:fillRect/>
          </a:stretch>
        </p:blipFill>
        <p:spPr>
          <a:xfrm>
            <a:off x="0" y="1046162"/>
            <a:ext cx="9180514" cy="5838826"/>
          </a:xfrm>
          <a:prstGeom prst="rect">
            <a:avLst/>
          </a:prstGeom>
          <a:ln w="12700">
            <a:miter lim="400000"/>
          </a:ln>
        </p:spPr>
      </p:pic>
      <p:pic>
        <p:nvPicPr>
          <p:cNvPr id="2927" name="Picture 1" descr="Picture 1"/>
          <p:cNvPicPr>
            <a:picLocks noChangeAspect="1"/>
          </p:cNvPicPr>
          <p:nvPr/>
        </p:nvPicPr>
        <p:blipFill>
          <a:blip r:embed="rId2"/>
          <a:stretch>
            <a:fillRect/>
          </a:stretch>
        </p:blipFill>
        <p:spPr>
          <a:xfrm>
            <a:off x="0" y="-25400"/>
            <a:ext cx="9180514" cy="5838825"/>
          </a:xfrm>
          <a:prstGeom prst="rect">
            <a:avLst/>
          </a:prstGeom>
          <a:ln w="12700">
            <a:miter lim="400000"/>
          </a:ln>
        </p:spPr>
      </p:pic>
      <p:sp>
        <p:nvSpPr>
          <p:cNvPr id="2928" name="Rectangle 2"/>
          <p:cNvSpPr txBox="1">
            <a:spLocks noGrp="1"/>
          </p:cNvSpPr>
          <p:nvPr>
            <p:ph type="title"/>
          </p:nvPr>
        </p:nvSpPr>
        <p:spPr>
          <a:prstGeom prst="rect">
            <a:avLst/>
          </a:prstGeom>
        </p:spPr>
        <p:txBody>
          <a:bodyPr/>
          <a:lstStyle>
            <a:lvl1pPr>
              <a:defRPr b="1">
                <a:solidFill>
                  <a:schemeClr val="accent3">
                    <a:lumOff val="44000"/>
                  </a:schemeClr>
                </a:solidFill>
              </a:defRPr>
            </a:lvl1pPr>
          </a:lstStyle>
          <a:p>
            <a:r>
              <a:rPr lang="ar-JO" dirty="0"/>
              <a:t>هل بابل هي علم التنجيم؟</a:t>
            </a:r>
            <a:endParaRPr dirty="0"/>
          </a:p>
        </p:txBody>
      </p:sp>
      <p:pic>
        <p:nvPicPr>
          <p:cNvPr id="2929" name="Picture 2" descr="Picture 2"/>
          <p:cNvPicPr>
            <a:picLocks noChangeAspect="1"/>
          </p:cNvPicPr>
          <p:nvPr/>
        </p:nvPicPr>
        <p:blipFill>
          <a:blip r:embed="rId3"/>
          <a:stretch>
            <a:fillRect/>
          </a:stretch>
        </p:blipFill>
        <p:spPr>
          <a:xfrm>
            <a:off x="-36513" y="3911600"/>
            <a:ext cx="4321177" cy="2928939"/>
          </a:xfrm>
          <a:prstGeom prst="rect">
            <a:avLst/>
          </a:prstGeom>
          <a:ln w="12700">
            <a:miter lim="400000"/>
          </a:ln>
        </p:spPr>
      </p:pic>
      <p:sp>
        <p:nvSpPr>
          <p:cNvPr id="2930"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ج</a:t>
            </a:r>
            <a:endParaRPr dirty="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algn="r" defTabSz="914400">
              <a:defRPr sz="4800">
                <a:solidFill>
                  <a:schemeClr val="accent3">
                    <a:lumOff val="44000"/>
                  </a:schemeClr>
                </a:solidFill>
              </a:defRPr>
            </a:pPr>
            <a:endParaRPr/>
          </a:p>
        </p:txBody>
      </p:sp>
      <p:pic>
        <p:nvPicPr>
          <p:cNvPr id="2933" name="Picture 1" descr="Picture 1"/>
          <p:cNvPicPr>
            <a:picLocks noChangeAspect="1"/>
          </p:cNvPicPr>
          <p:nvPr/>
        </p:nvPicPr>
        <p:blipFill>
          <a:blip r:embed="rId2"/>
          <a:stretch>
            <a:fillRect/>
          </a:stretch>
        </p:blipFill>
        <p:spPr>
          <a:xfrm>
            <a:off x="0" y="0"/>
            <a:ext cx="7216428" cy="6908618"/>
          </a:xfrm>
          <a:prstGeom prst="rect">
            <a:avLst/>
          </a:prstGeom>
          <a:ln w="12700">
            <a:miter lim="400000"/>
          </a:ln>
        </p:spPr>
      </p:pic>
      <p:sp>
        <p:nvSpPr>
          <p:cNvPr id="2934" name="Rectangle 6"/>
          <p:cNvSpPr txBox="1">
            <a:spLocks noGrp="1"/>
          </p:cNvSpPr>
          <p:nvPr>
            <p:ph type="title"/>
          </p:nvPr>
        </p:nvSpPr>
        <p:spPr>
          <a:xfrm>
            <a:off x="5129102" y="373565"/>
            <a:ext cx="3890403" cy="1884940"/>
          </a:xfrm>
          <a:prstGeom prst="rect">
            <a:avLst/>
          </a:prstGeom>
        </p:spPr>
        <p:txBody>
          <a:bodyPr/>
          <a:lstStyle>
            <a:lvl1pPr algn="r">
              <a:defRPr b="1">
                <a:solidFill>
                  <a:schemeClr val="accent3">
                    <a:lumOff val="44000"/>
                  </a:schemeClr>
                </a:solidFill>
              </a:defRPr>
            </a:lvl1pPr>
          </a:lstStyle>
          <a:p>
            <a:r>
              <a:rPr lang="ar-JO" dirty="0"/>
              <a:t>ديانة العالم</a:t>
            </a:r>
            <a:br>
              <a:rPr lang="ar-JO" dirty="0"/>
            </a:br>
            <a:r>
              <a:rPr lang="ar-JO" dirty="0"/>
              <a:t>الواحد</a:t>
            </a:r>
            <a:endParaRPr dirty="0"/>
          </a:p>
        </p:txBody>
      </p:sp>
      <p:sp>
        <p:nvSpPr>
          <p:cNvPr id="2935" name="Text Box 37"/>
          <p:cNvSpPr txBox="1"/>
          <p:nvPr/>
        </p:nvSpPr>
        <p:spPr>
          <a:xfrm>
            <a:off x="8176497"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ث</a:t>
            </a:r>
            <a:endParaRPr dirty="0"/>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algn="r" defTabSz="914400">
              <a:defRPr sz="4800">
                <a:solidFill>
                  <a:schemeClr val="accent3">
                    <a:lumOff val="44000"/>
                  </a:schemeClr>
                </a:solidFill>
              </a:defRPr>
            </a:pPr>
            <a:endParaRPr/>
          </a:p>
        </p:txBody>
      </p:sp>
      <p:pic>
        <p:nvPicPr>
          <p:cNvPr id="2938" name="Picture 2" descr="Picture 2"/>
          <p:cNvPicPr>
            <a:picLocks noChangeAspect="1"/>
          </p:cNvPicPr>
          <p:nvPr/>
        </p:nvPicPr>
        <p:blipFill>
          <a:blip r:embed="rId2"/>
          <a:stretch>
            <a:fillRect/>
          </a:stretch>
        </p:blipFill>
        <p:spPr>
          <a:xfrm>
            <a:off x="0" y="-2"/>
            <a:ext cx="6216952" cy="6878658"/>
          </a:xfrm>
          <a:prstGeom prst="rect">
            <a:avLst/>
          </a:prstGeom>
          <a:ln w="12700">
            <a:miter lim="400000"/>
          </a:ln>
        </p:spPr>
      </p:pic>
      <p:sp>
        <p:nvSpPr>
          <p:cNvPr id="2939" name="Rectangle 6"/>
          <p:cNvSpPr txBox="1">
            <a:spLocks noGrp="1"/>
          </p:cNvSpPr>
          <p:nvPr>
            <p:ph type="title"/>
          </p:nvPr>
        </p:nvSpPr>
        <p:spPr>
          <a:xfrm>
            <a:off x="5461000" y="700131"/>
            <a:ext cx="3062610" cy="2710721"/>
          </a:xfrm>
          <a:prstGeom prst="rect">
            <a:avLst/>
          </a:prstGeom>
        </p:spPr>
        <p:txBody>
          <a:bodyPr>
            <a:normAutofit fontScale="90000"/>
          </a:bodyPr>
          <a:lstStyle>
            <a:lvl1pPr algn="r">
              <a:defRPr b="1">
                <a:solidFill>
                  <a:schemeClr val="accent3">
                    <a:lumOff val="44000"/>
                  </a:schemeClr>
                </a:solidFill>
              </a:defRPr>
            </a:lvl1pPr>
          </a:lstStyle>
          <a:p>
            <a:r>
              <a:rPr lang="ar-JO" dirty="0"/>
              <a:t>الكنيسة</a:t>
            </a:r>
            <a:br>
              <a:rPr lang="ar-JO" dirty="0"/>
            </a:br>
            <a:r>
              <a:rPr lang="ar-JO" dirty="0"/>
              <a:t>المرتدة</a:t>
            </a:r>
            <a:br>
              <a:rPr lang="ar-JO" dirty="0"/>
            </a:br>
            <a:r>
              <a:rPr lang="ar-JO" dirty="0"/>
              <a:t>مركزها</a:t>
            </a:r>
            <a:br>
              <a:rPr lang="ar-JO" dirty="0"/>
            </a:br>
            <a:r>
              <a:rPr lang="ar-JO" dirty="0"/>
              <a:t>روما</a:t>
            </a:r>
            <a:endParaRPr dirty="0"/>
          </a:p>
        </p:txBody>
      </p:sp>
      <p:sp>
        <p:nvSpPr>
          <p:cNvPr id="2940" name="Text Box 37"/>
          <p:cNvSpPr txBox="1"/>
          <p:nvPr/>
        </p:nvSpPr>
        <p:spPr>
          <a:xfrm>
            <a:off x="8187718" y="24293"/>
            <a:ext cx="854336"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ج</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2" name="Picture 1" descr="Picture 1"/>
          <p:cNvPicPr>
            <a:picLocks noChangeAspect="1"/>
          </p:cNvPicPr>
          <p:nvPr/>
        </p:nvPicPr>
        <p:blipFill>
          <a:blip r:embed="rId2"/>
          <a:stretch>
            <a:fillRect/>
          </a:stretch>
        </p:blipFill>
        <p:spPr>
          <a:xfrm>
            <a:off x="179387" y="0"/>
            <a:ext cx="6530976" cy="6858000"/>
          </a:xfrm>
          <a:prstGeom prst="rect">
            <a:avLst/>
          </a:prstGeom>
          <a:ln w="12700">
            <a:miter lim="400000"/>
          </a:ln>
        </p:spPr>
      </p:pic>
      <p:sp>
        <p:nvSpPr>
          <p:cNvPr id="2353" name="Rectangle 2"/>
          <p:cNvSpPr txBox="1">
            <a:spLocks noGrp="1"/>
          </p:cNvSpPr>
          <p:nvPr>
            <p:ph type="title"/>
          </p:nvPr>
        </p:nvSpPr>
        <p:spPr>
          <a:xfrm>
            <a:off x="3059113" y="0"/>
            <a:ext cx="6084888" cy="1052513"/>
          </a:xfrm>
          <a:prstGeom prst="rect">
            <a:avLst/>
          </a:prstGeom>
          <a:solidFill>
            <a:srgbClr val="000000"/>
          </a:solidFill>
        </p:spPr>
        <p:txBody>
          <a:bodyPr anchor="ctr"/>
          <a:lstStyle>
            <a:lvl1pPr rtl="1">
              <a:defRPr sz="3600" b="1">
                <a:solidFill>
                  <a:schemeClr val="accent3">
                    <a:lumOff val="44000"/>
                  </a:schemeClr>
                </a:solidFill>
              </a:defRPr>
            </a:lvl1pPr>
          </a:lstStyle>
          <a:p>
            <a:r>
              <a:t>لماذا هم مهمون ؟</a:t>
            </a:r>
          </a:p>
        </p:txBody>
      </p:sp>
      <p:sp>
        <p:nvSpPr>
          <p:cNvPr id="2354" name="Text Box 3"/>
          <p:cNvSpPr txBox="1"/>
          <p:nvPr/>
        </p:nvSpPr>
        <p:spPr>
          <a:xfrm>
            <a:off x="3103563" y="1341438"/>
            <a:ext cx="5994401" cy="2006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3200"/>
            </a:pPr>
            <a:r>
              <a:t>هذه قصة انحدار وسقوط الحضارة الغربية</a:t>
            </a:r>
            <a:r>
              <a:rPr b="1"/>
              <a:t>. </a:t>
            </a:r>
            <a:r>
              <a:t>إنها قصة رجال أقوياء غير مألوفين ، رجال </a:t>
            </a:r>
            <a:endParaRPr b="1"/>
          </a:p>
          <a:p>
            <a:pPr algn="ctr" defTabSz="914400" rtl="1">
              <a:defRPr sz="3200"/>
            </a:pPr>
            <a:r>
              <a:t>أشرار لا يسبر غورهم</a:t>
            </a:r>
            <a:r>
              <a:rPr b="1"/>
              <a:t>. . . </a:t>
            </a:r>
            <a:r>
              <a:t>المرتدون</a:t>
            </a:r>
            <a:endParaRPr b="1"/>
          </a:p>
          <a:p>
            <a:pPr algn="ctr" defTabSz="914400" rtl="1">
              <a:defRPr sz="3200" b="1" i="1"/>
            </a:pPr>
            <a:r>
              <a:t>كيفين سوانسون</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algn="r" defTabSz="914400">
              <a:defRPr sz="4800">
                <a:solidFill>
                  <a:schemeClr val="accent3">
                    <a:lumOff val="44000"/>
                  </a:schemeClr>
                </a:solidFill>
              </a:defRPr>
            </a:pPr>
            <a:endParaRPr/>
          </a:p>
        </p:txBody>
      </p:sp>
      <p:pic>
        <p:nvPicPr>
          <p:cNvPr id="2943" name="Picture 2" descr="Picture 2"/>
          <p:cNvPicPr>
            <a:picLocks noChangeAspect="1"/>
          </p:cNvPicPr>
          <p:nvPr/>
        </p:nvPicPr>
        <p:blipFill>
          <a:blip r:embed="rId2"/>
          <a:stretch>
            <a:fillRect/>
          </a:stretch>
        </p:blipFill>
        <p:spPr>
          <a:xfrm>
            <a:off x="-2" y="987633"/>
            <a:ext cx="9128268" cy="5870367"/>
          </a:xfrm>
          <a:prstGeom prst="rect">
            <a:avLst/>
          </a:prstGeom>
          <a:ln w="12700">
            <a:miter lim="400000"/>
          </a:ln>
        </p:spPr>
      </p:pic>
      <p:sp>
        <p:nvSpPr>
          <p:cNvPr id="2944" name="Rectangle 6"/>
          <p:cNvSpPr txBox="1">
            <a:spLocks noGrp="1"/>
          </p:cNvSpPr>
          <p:nvPr>
            <p:ph type="title"/>
          </p:nvPr>
        </p:nvSpPr>
        <p:spPr>
          <a:xfrm>
            <a:off x="273885" y="99615"/>
            <a:ext cx="8077594" cy="707888"/>
          </a:xfrm>
          <a:prstGeom prst="rect">
            <a:avLst/>
          </a:prstGeom>
        </p:spPr>
        <p:txBody>
          <a:bodyPr/>
          <a:lstStyle>
            <a:lvl1pPr>
              <a:defRPr sz="4000" b="1">
                <a:solidFill>
                  <a:schemeClr val="accent3">
                    <a:lumOff val="44000"/>
                  </a:schemeClr>
                </a:solidFill>
              </a:defRPr>
            </a:lvl1pPr>
          </a:lstStyle>
          <a:p>
            <a:r>
              <a:rPr lang="ar-JO" dirty="0"/>
              <a:t>مجلس الكنائس العالمي</a:t>
            </a:r>
            <a:endParaRPr dirty="0"/>
          </a:p>
        </p:txBody>
      </p:sp>
      <p:pic>
        <p:nvPicPr>
          <p:cNvPr id="2945" name="Picture 3" descr="Picture 3"/>
          <p:cNvPicPr>
            <a:picLocks noChangeAspect="1"/>
          </p:cNvPicPr>
          <p:nvPr/>
        </p:nvPicPr>
        <p:blipFill>
          <a:blip r:embed="rId3"/>
          <a:stretch>
            <a:fillRect/>
          </a:stretch>
        </p:blipFill>
        <p:spPr>
          <a:xfrm>
            <a:off x="2261826" y="3436782"/>
            <a:ext cx="5058355" cy="3424930"/>
          </a:xfrm>
          <a:prstGeom prst="rect">
            <a:avLst/>
          </a:prstGeom>
          <a:ln w="12700">
            <a:miter lim="400000"/>
          </a:ln>
        </p:spPr>
      </p:pic>
      <p:sp>
        <p:nvSpPr>
          <p:cNvPr id="2946" name="Text Box 37"/>
          <p:cNvSpPr txBox="1"/>
          <p:nvPr/>
        </p:nvSpPr>
        <p:spPr>
          <a:xfrm>
            <a:off x="8187718" y="24293"/>
            <a:ext cx="854336"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ج</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5"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8" name="Rectangle 3"/>
          <p:cNvSpPr txBox="1">
            <a:spLocks noGrp="1"/>
          </p:cNvSpPr>
          <p:nvPr>
            <p:ph type="body" sz="half" idx="1"/>
          </p:nvPr>
        </p:nvSpPr>
        <p:spPr>
          <a:prstGeom prst="rect">
            <a:avLst/>
          </a:prstGeom>
        </p:spPr>
        <p:txBody>
          <a:bodyPr/>
          <a:lstStyle/>
          <a:p>
            <a:endParaRPr/>
          </a:p>
        </p:txBody>
      </p:sp>
      <p:pic>
        <p:nvPicPr>
          <p:cNvPr id="2949" name="Picture 5" descr="Picture 5"/>
          <p:cNvPicPr>
            <a:picLocks noChangeAspect="1"/>
          </p:cNvPicPr>
          <p:nvPr/>
        </p:nvPicPr>
        <p:blipFill>
          <a:blip r:embed="rId3"/>
          <a:stretch>
            <a:fillRect/>
          </a:stretch>
        </p:blipFill>
        <p:spPr>
          <a:xfrm>
            <a:off x="0" y="-26988"/>
            <a:ext cx="7019925" cy="6918326"/>
          </a:xfrm>
          <a:prstGeom prst="rect">
            <a:avLst/>
          </a:prstGeom>
          <a:ln w="12700">
            <a:miter lim="400000"/>
          </a:ln>
        </p:spPr>
      </p:pic>
      <p:sp>
        <p:nvSpPr>
          <p:cNvPr id="2950" name="Rectangle 2"/>
          <p:cNvSpPr txBox="1">
            <a:spLocks noGrp="1"/>
          </p:cNvSpPr>
          <p:nvPr>
            <p:ph type="title"/>
          </p:nvPr>
        </p:nvSpPr>
        <p:spPr>
          <a:xfrm>
            <a:off x="5867400" y="-242889"/>
            <a:ext cx="3276600" cy="5445128"/>
          </a:xfrm>
          <a:prstGeom prst="rect">
            <a:avLst/>
          </a:prstGeom>
        </p:spPr>
        <p:txBody>
          <a:bodyPr/>
          <a:lstStyle/>
          <a:p>
            <a:pPr>
              <a:defRPr sz="3600" b="1">
                <a:solidFill>
                  <a:srgbClr val="660066"/>
                </a:solidFill>
              </a:defRPr>
            </a:pPr>
            <a:r>
              <a:rPr lang="ar-JO" dirty="0">
                <a:solidFill>
                  <a:schemeClr val="bg1"/>
                </a:solidFill>
              </a:rPr>
              <a:t>تأسست</a:t>
            </a:r>
            <a:r>
              <a:rPr lang="ar-JO" dirty="0"/>
              <a:t> منظمة </a:t>
            </a:r>
            <a:br>
              <a:rPr lang="ar-JO" dirty="0"/>
            </a:br>
            <a:r>
              <a:rPr lang="ar-JO" dirty="0"/>
              <a:t>الأديان الدولية</a:t>
            </a:r>
            <a:br>
              <a:rPr lang="ar-JO" dirty="0"/>
            </a:br>
            <a:r>
              <a:rPr lang="ar-JO" dirty="0"/>
              <a:t>المتحدة </a:t>
            </a:r>
            <a:r>
              <a:rPr lang="ar-JO" dirty="0">
                <a:solidFill>
                  <a:schemeClr val="bg1"/>
                </a:solidFill>
              </a:rPr>
              <a:t>في</a:t>
            </a:r>
            <a:r>
              <a:rPr lang="ar-JO" dirty="0"/>
              <a:t> </a:t>
            </a:r>
            <a:br>
              <a:rPr lang="ar-JO" dirty="0"/>
            </a:br>
            <a:r>
              <a:rPr lang="ar-JO" dirty="0"/>
              <a:t> </a:t>
            </a:r>
            <a:r>
              <a:rPr lang="ar-JO" sz="3200" dirty="0">
                <a:solidFill>
                  <a:schemeClr val="bg1"/>
                </a:solidFill>
              </a:rPr>
              <a:t>26</a:t>
            </a:r>
            <a:r>
              <a:rPr lang="ar-JO" dirty="0">
                <a:solidFill>
                  <a:schemeClr val="bg1"/>
                </a:solidFill>
              </a:rPr>
              <a:t> حزيران </a:t>
            </a:r>
            <a:br>
              <a:rPr lang="ar-JO" dirty="0">
                <a:solidFill>
                  <a:schemeClr val="bg1"/>
                </a:solidFill>
              </a:rPr>
            </a:br>
            <a:r>
              <a:rPr lang="ar-JO" sz="3200" dirty="0">
                <a:solidFill>
                  <a:schemeClr val="bg1"/>
                </a:solidFill>
              </a:rPr>
              <a:t>2000</a:t>
            </a:r>
            <a:br>
              <a:rPr lang="ar-JO" dirty="0">
                <a:solidFill>
                  <a:schemeClr val="bg1"/>
                </a:solidFill>
              </a:rPr>
            </a:br>
            <a:r>
              <a:rPr lang="ar-JO" dirty="0">
                <a:solidFill>
                  <a:schemeClr val="bg1"/>
                </a:solidFill>
              </a:rPr>
              <a:t>"لإنهاء العنف ذي</a:t>
            </a:r>
            <a:br>
              <a:rPr lang="ar-JO" dirty="0">
                <a:solidFill>
                  <a:schemeClr val="bg1"/>
                </a:solidFill>
              </a:rPr>
            </a:br>
            <a:r>
              <a:rPr lang="ar-JO" dirty="0">
                <a:solidFill>
                  <a:schemeClr val="bg1"/>
                </a:solidFill>
              </a:rPr>
              <a:t>الدوافع الدينية"</a:t>
            </a:r>
            <a:br>
              <a:rPr lang="ar-JO" dirty="0"/>
            </a:br>
            <a:endParaRPr dirty="0">
              <a:solidFill>
                <a:srgbClr val="000000"/>
              </a:solidFill>
            </a:endParaRPr>
          </a:p>
        </p:txBody>
      </p:sp>
      <p:sp>
        <p:nvSpPr>
          <p:cNvPr id="2951" name="Text Box 37"/>
          <p:cNvSpPr txBox="1"/>
          <p:nvPr/>
        </p:nvSpPr>
        <p:spPr>
          <a:xfrm>
            <a:off x="8269123" y="24293"/>
            <a:ext cx="854336"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ح</a:t>
            </a:r>
            <a:endParaRPr dirty="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5" name="Picture 6" descr="Picture 6"/>
          <p:cNvPicPr>
            <a:picLocks noChangeAspect="1"/>
          </p:cNvPicPr>
          <p:nvPr/>
        </p:nvPicPr>
        <p:blipFill>
          <a:blip r:embed="rId2"/>
          <a:stretch>
            <a:fillRect/>
          </a:stretch>
        </p:blipFill>
        <p:spPr>
          <a:xfrm>
            <a:off x="3095625" y="0"/>
            <a:ext cx="6048375" cy="6858000"/>
          </a:xfrm>
          <a:prstGeom prst="rect">
            <a:avLst/>
          </a:prstGeom>
          <a:ln w="12700">
            <a:miter lim="400000"/>
          </a:ln>
        </p:spPr>
      </p:pic>
      <p:pic>
        <p:nvPicPr>
          <p:cNvPr id="2956" name="Picture 5" descr="Picture 5"/>
          <p:cNvPicPr>
            <a:picLocks noChangeAspect="1"/>
          </p:cNvPicPr>
          <p:nvPr/>
        </p:nvPicPr>
        <p:blipFill>
          <a:blip r:embed="rId3"/>
          <a:stretch>
            <a:fillRect/>
          </a:stretch>
        </p:blipFill>
        <p:spPr>
          <a:xfrm>
            <a:off x="0" y="3157538"/>
            <a:ext cx="3810000" cy="3700463"/>
          </a:xfrm>
          <a:prstGeom prst="rect">
            <a:avLst/>
          </a:prstGeom>
          <a:ln w="12700">
            <a:miter lim="400000"/>
          </a:ln>
        </p:spPr>
      </p:pic>
      <p:sp>
        <p:nvSpPr>
          <p:cNvPr id="2957" name="Rectangle 2"/>
          <p:cNvSpPr txBox="1">
            <a:spLocks noGrp="1"/>
          </p:cNvSpPr>
          <p:nvPr>
            <p:ph type="title"/>
          </p:nvPr>
        </p:nvSpPr>
        <p:spPr>
          <a:xfrm>
            <a:off x="152400" y="620712"/>
            <a:ext cx="5140325" cy="1006476"/>
          </a:xfrm>
          <a:prstGeom prst="rect">
            <a:avLst/>
          </a:prstGeom>
          <a:solidFill>
            <a:srgbClr val="000000"/>
          </a:solidFill>
          <a:effectLst>
            <a:outerShdw blurRad="63500" dist="38099" dir="2700000" rotWithShape="0">
              <a:srgbClr val="000000">
                <a:alpha val="74998"/>
              </a:srgbClr>
            </a:outerShdw>
          </a:effectLst>
        </p:spPr>
        <p:txBody>
          <a:bodyPr/>
          <a:lstStyle>
            <a:lvl1pPr>
              <a:defRPr>
                <a:solidFill>
                  <a:schemeClr val="accent3">
                    <a:lumOff val="44000"/>
                  </a:schemeClr>
                </a:solidFill>
              </a:defRPr>
            </a:lvl1pPr>
          </a:lstStyle>
          <a:p>
            <a:r>
              <a:rPr lang="ar-JO" dirty="0"/>
              <a:t>هل بابل مدينة؟</a:t>
            </a:r>
            <a:endParaRPr dirty="0"/>
          </a:p>
        </p:txBody>
      </p:sp>
      <p:sp>
        <p:nvSpPr>
          <p:cNvPr id="2958" name="Text Box 37"/>
          <p:cNvSpPr txBox="1"/>
          <p:nvPr/>
        </p:nvSpPr>
        <p:spPr>
          <a:xfrm>
            <a:off x="8269122" y="24293"/>
            <a:ext cx="854336" cy="463844"/>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r>
              <a:rPr lang="ar-JO" dirty="0"/>
              <a:t>110 ح</a:t>
            </a:r>
            <a:endParaRPr dirty="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 name="Rectangle 2"/>
          <p:cNvSpPr txBox="1"/>
          <p:nvPr/>
        </p:nvSpPr>
        <p:spPr>
          <a:xfrm>
            <a:off x="4054743" y="2571750"/>
            <a:ext cx="1036102"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2400" u="sng">
                <a:solidFill>
                  <a:srgbClr val="CCCCFF"/>
                </a:solidFill>
                <a:uFill>
                  <a:solidFill>
                    <a:srgbClr val="CCCCFF"/>
                  </a:solidFill>
                </a:uFill>
                <a:hlinkClick r:id="rId2" action="ppaction://hlinksldjump"/>
              </a:defRPr>
            </a:lvl1pPr>
          </a:lstStyle>
          <a:p>
            <a:pPr>
              <a:defRPr u="none">
                <a:solidFill>
                  <a:srgbClr val="000000"/>
                </a:solidFill>
                <a:uFillTx/>
              </a:defRPr>
            </a:pPr>
            <a:r>
              <a:rPr u="sng">
                <a:solidFill>
                  <a:srgbClr val="CCCCFF"/>
                </a:solidFill>
                <a:uFill>
                  <a:solidFill>
                    <a:srgbClr val="CCCCFF"/>
                  </a:solidFill>
                </a:uFill>
                <a:hlinkClick r:id="rId2" action="ppaction://hlinksldjump"/>
              </a:rPr>
              <a:t>Slide 2</a:t>
            </a:r>
          </a:p>
        </p:txBody>
      </p:sp>
      <p:pic>
        <p:nvPicPr>
          <p:cNvPr id="2961" name="Picture 3" descr="Picture 3"/>
          <p:cNvPicPr>
            <a:picLocks noChangeAspect="1"/>
          </p:cNvPicPr>
          <p:nvPr/>
        </p:nvPicPr>
        <p:blipFill>
          <a:blip r:embed="rId3"/>
          <a:stretch>
            <a:fillRect/>
          </a:stretch>
        </p:blipFill>
        <p:spPr>
          <a:xfrm>
            <a:off x="0" y="0"/>
            <a:ext cx="4311650" cy="6858000"/>
          </a:xfrm>
          <a:prstGeom prst="rect">
            <a:avLst/>
          </a:prstGeom>
          <a:ln w="12700">
            <a:miter lim="400000"/>
          </a:ln>
        </p:spPr>
      </p:pic>
      <p:sp>
        <p:nvSpPr>
          <p:cNvPr id="2962" name="Rectangle 4"/>
          <p:cNvSpPr/>
          <p:nvPr/>
        </p:nvSpPr>
        <p:spPr>
          <a:xfrm>
            <a:off x="4267200" y="0"/>
            <a:ext cx="4876800" cy="6858000"/>
          </a:xfrm>
          <a:prstGeom prst="rect">
            <a:avLst/>
          </a:prstGeom>
          <a:solidFill>
            <a:srgbClr val="000000"/>
          </a:solidFill>
          <a:ln>
            <a:solidFill>
              <a:srgbClr val="000000"/>
            </a:solidFill>
            <a:miter/>
          </a:ln>
          <a:effectLst>
            <a:outerShdw blurRad="63500" dist="38099" dir="2700000" rotWithShape="0">
              <a:srgbClr val="000000">
                <a:alpha val="74998"/>
              </a:srgbClr>
            </a:outerShdw>
          </a:effectLst>
        </p:spPr>
        <p:txBody>
          <a:bodyPr lIns="46799" tIns="46799" rIns="46799" bIns="46799" anchor="ctr"/>
          <a:lstStyle/>
          <a:p>
            <a:pPr algn="ctr" defTabSz="914400">
              <a:defRPr sz="2400"/>
            </a:pPr>
            <a:endParaRPr/>
          </a:p>
        </p:txBody>
      </p:sp>
      <p:sp>
        <p:nvSpPr>
          <p:cNvPr id="2963" name="Rectangle 5"/>
          <p:cNvSpPr txBox="1">
            <a:spLocks noGrp="1"/>
          </p:cNvSpPr>
          <p:nvPr>
            <p:ph type="title" idx="4294967295"/>
          </p:nvPr>
        </p:nvSpPr>
        <p:spPr>
          <a:xfrm>
            <a:off x="4572000" y="609600"/>
            <a:ext cx="4495800" cy="5562600"/>
          </a:xfrm>
          <a:prstGeom prst="rect">
            <a:avLst/>
          </a:prstGeom>
        </p:spPr>
        <p:txBody>
          <a:bodyPr>
            <a:normAutofit/>
          </a:bodyPr>
          <a:lstStyle/>
          <a:p>
            <a:r>
              <a:rPr lang="ar-JO" dirty="0"/>
              <a:t>قال أستاذ في كلية</a:t>
            </a:r>
            <a:br>
              <a:rPr lang="ar-JO" dirty="0"/>
            </a:br>
            <a:r>
              <a:rPr lang="ar-JO" dirty="0"/>
              <a:t> دالاس للاهوت إن</a:t>
            </a:r>
            <a:br>
              <a:rPr lang="ar-JO" dirty="0"/>
            </a:br>
            <a:r>
              <a:rPr lang="ar-JO" dirty="0"/>
              <a:t> إعادة بناء مدينة</a:t>
            </a:r>
            <a:br>
              <a:rPr lang="ar-JO" dirty="0"/>
            </a:br>
            <a:r>
              <a:rPr lang="ar-JO" dirty="0"/>
              <a:t> بابل في الثمانينات،</a:t>
            </a:r>
            <a:br>
              <a:rPr lang="ar-JO" dirty="0"/>
            </a:br>
            <a:r>
              <a:rPr lang="ar-JO" dirty="0"/>
              <a:t> في العراق كشف عن أنها بابل الغامضة</a:t>
            </a:r>
            <a:endParaRPr dirty="0"/>
          </a:p>
        </p:txBody>
      </p:sp>
      <p:sp>
        <p:nvSpPr>
          <p:cNvPr id="2964" name="Text Box 37"/>
          <p:cNvSpPr txBox="1"/>
          <p:nvPr/>
        </p:nvSpPr>
        <p:spPr>
          <a:xfrm>
            <a:off x="8248193" y="24293"/>
            <a:ext cx="854336"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ح</a:t>
            </a:r>
            <a:endParaRPr dirty="0"/>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6" name="Rectangle 11"/>
          <p:cNvSpPr/>
          <p:nvPr/>
        </p:nvSpPr>
        <p:spPr>
          <a:xfrm>
            <a:off x="0" y="0"/>
            <a:ext cx="9144000" cy="6858000"/>
          </a:xfrm>
          <a:prstGeom prst="rect">
            <a:avLst/>
          </a:prstGeom>
          <a:solidFill>
            <a:schemeClr val="accent3">
              <a:lumOff val="44000"/>
            </a:schemeClr>
          </a:solidFill>
          <a:ln>
            <a:solidFill>
              <a:srgbClr val="000000"/>
            </a:solidFill>
            <a:miter/>
          </a:ln>
          <a:effectLst>
            <a:outerShdw blurRad="63500" dist="38099" dir="2700000" rotWithShape="0">
              <a:srgbClr val="000000">
                <a:alpha val="74998"/>
              </a:srgbClr>
            </a:outerShdw>
          </a:effectLst>
        </p:spPr>
        <p:txBody>
          <a:bodyPr lIns="46799" tIns="46799" rIns="46799" bIns="46799" anchor="ctr"/>
          <a:lstStyle/>
          <a:p>
            <a:pPr algn="ctr" defTabSz="914400">
              <a:defRPr sz="2400"/>
            </a:pPr>
            <a:endParaRPr/>
          </a:p>
        </p:txBody>
      </p:sp>
      <p:sp>
        <p:nvSpPr>
          <p:cNvPr id="2967" name="Text Box 8"/>
          <p:cNvSpPr txBox="1"/>
          <p:nvPr/>
        </p:nvSpPr>
        <p:spPr>
          <a:xfrm>
            <a:off x="8398440" y="41275"/>
            <a:ext cx="697370"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2400" b="1">
                <a:solidFill>
                  <a:schemeClr val="accent3">
                    <a:lumOff val="44000"/>
                  </a:schemeClr>
                </a:solidFill>
              </a:defRPr>
            </a:lvl1pPr>
          </a:lstStyle>
          <a:p>
            <a:r>
              <a:t>110f</a:t>
            </a:r>
          </a:p>
        </p:txBody>
      </p:sp>
      <p:pic>
        <p:nvPicPr>
          <p:cNvPr id="2968" name="Picture 1" descr="Picture 1"/>
          <p:cNvPicPr>
            <a:picLocks noChangeAspect="1"/>
          </p:cNvPicPr>
          <p:nvPr/>
        </p:nvPicPr>
        <p:blipFill>
          <a:blip r:embed="rId2"/>
          <a:stretch>
            <a:fillRect/>
          </a:stretch>
        </p:blipFill>
        <p:spPr>
          <a:xfrm>
            <a:off x="0" y="171450"/>
            <a:ext cx="6084888" cy="6000750"/>
          </a:xfrm>
          <a:prstGeom prst="rect">
            <a:avLst/>
          </a:prstGeom>
          <a:ln w="12700">
            <a:miter lim="400000"/>
          </a:ln>
        </p:spPr>
      </p:pic>
      <p:sp>
        <p:nvSpPr>
          <p:cNvPr id="2969" name="Rectangle 12"/>
          <p:cNvSpPr txBox="1">
            <a:spLocks noGrp="1"/>
          </p:cNvSpPr>
          <p:nvPr>
            <p:ph type="title" idx="4294967295"/>
          </p:nvPr>
        </p:nvSpPr>
        <p:spPr>
          <a:xfrm>
            <a:off x="609600" y="115887"/>
            <a:ext cx="7772400" cy="914401"/>
          </a:xfrm>
          <a:prstGeom prst="rect">
            <a:avLst/>
          </a:prstGeom>
          <a:solidFill>
            <a:srgbClr val="000000"/>
          </a:solidFill>
        </p:spPr>
        <p:txBody>
          <a:bodyPr>
            <a:normAutofit/>
          </a:bodyPr>
          <a:lstStyle/>
          <a:p>
            <a:r>
              <a:rPr lang="ar-JO" dirty="0"/>
              <a:t>وسام بابل عام 1986</a:t>
            </a:r>
            <a:endParaRPr dirty="0"/>
          </a:p>
        </p:txBody>
      </p:sp>
      <p:sp>
        <p:nvSpPr>
          <p:cNvPr id="2970" name="Right Triangle 2"/>
          <p:cNvSpPr/>
          <p:nvPr/>
        </p:nvSpPr>
        <p:spPr>
          <a:xfrm rot="16200000">
            <a:off x="3995737" y="3717924"/>
            <a:ext cx="2592388" cy="23034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3">
              <a:lumOff val="44000"/>
            </a:schemeClr>
          </a:solidFill>
          <a:ln w="12700">
            <a:miter lim="400000"/>
          </a:ln>
        </p:spPr>
        <p:txBody>
          <a:bodyPr lIns="46799" tIns="46799" rIns="46799" bIns="46799"/>
          <a:lstStyle/>
          <a:p>
            <a:pPr algn="ctr" defTabSz="914400">
              <a:defRPr sz="2400"/>
            </a:pPr>
            <a:endParaRPr/>
          </a:p>
        </p:txBody>
      </p:sp>
      <p:grpSp>
        <p:nvGrpSpPr>
          <p:cNvPr id="2973" name="Rectangle 12"/>
          <p:cNvGrpSpPr/>
          <p:nvPr/>
        </p:nvGrpSpPr>
        <p:grpSpPr>
          <a:xfrm>
            <a:off x="-3175" y="5949950"/>
            <a:ext cx="9147175" cy="914400"/>
            <a:chOff x="0" y="0"/>
            <a:chExt cx="9147175" cy="914400"/>
          </a:xfrm>
        </p:grpSpPr>
        <p:sp>
          <p:nvSpPr>
            <p:cNvPr id="2971" name="Rectangle"/>
            <p:cNvSpPr/>
            <p:nvPr/>
          </p:nvSpPr>
          <p:spPr>
            <a:xfrm>
              <a:off x="0" y="0"/>
              <a:ext cx="9147175" cy="914400"/>
            </a:xfrm>
            <a:prstGeom prst="rect">
              <a:avLst/>
            </a:prstGeom>
            <a:solidFill>
              <a:srgbClr val="47FFD1"/>
            </a:solidFill>
            <a:ln w="12700" cap="flat">
              <a:noFill/>
              <a:miter lim="400000"/>
            </a:ln>
            <a:effectLst/>
          </p:spPr>
          <p:txBody>
            <a:bodyPr wrap="square" lIns="46799" tIns="46799" rIns="46799" bIns="46799" numCol="1" anchor="ctr">
              <a:noAutofit/>
            </a:bodyPr>
            <a:lstStyle/>
            <a:p>
              <a:pPr algn="ctr" defTabSz="914400">
                <a:defRPr sz="4400"/>
              </a:pPr>
              <a:endParaRPr/>
            </a:p>
          </p:txBody>
        </p:sp>
        <p:sp>
          <p:nvSpPr>
            <p:cNvPr id="2972" name="BABYLON: Prelude to Armageddon?"/>
            <p:cNvSpPr txBox="1"/>
            <p:nvPr/>
          </p:nvSpPr>
          <p:spPr>
            <a:xfrm>
              <a:off x="45719" y="103258"/>
              <a:ext cx="9055737" cy="7078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4000" b="1">
                  <a:solidFill>
                    <a:srgbClr val="FF0000"/>
                  </a:solidFill>
                </a:defRPr>
              </a:lvl1pPr>
            </a:lstStyle>
            <a:p>
              <a:r>
                <a:rPr lang="ar-JO" dirty="0"/>
                <a:t>بابل: مقدمة لهرمجدون؟</a:t>
              </a:r>
              <a:endParaRPr dirty="0"/>
            </a:p>
          </p:txBody>
        </p:sp>
      </p:grpSp>
      <p:sp>
        <p:nvSpPr>
          <p:cNvPr id="2974" name="Rectangle 12"/>
          <p:cNvSpPr txBox="1"/>
          <p:nvPr/>
        </p:nvSpPr>
        <p:spPr>
          <a:xfrm>
            <a:off x="5697220" y="2389416"/>
            <a:ext cx="3221673"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2400" b="1">
                <a:solidFill>
                  <a:srgbClr val="FF0000"/>
                </a:solidFill>
              </a:defRPr>
            </a:lvl1pPr>
          </a:lstStyle>
          <a:p>
            <a:r>
              <a:rPr lang="ar-JO" dirty="0"/>
              <a:t>صدام حسين وقاهر العالم</a:t>
            </a:r>
          </a:p>
          <a:p>
            <a:r>
              <a:rPr lang="ar-JO" dirty="0"/>
              <a:t> القديم نبوخذ نصّر.</a:t>
            </a:r>
          </a:p>
          <a:p>
            <a:r>
              <a:rPr lang="ar-JO" dirty="0"/>
              <a:t> لم يكونا متشابهين فحسب،</a:t>
            </a:r>
          </a:p>
          <a:p>
            <a:r>
              <a:rPr lang="ar-JO" dirty="0"/>
              <a:t> بل كانت مهمتهما هي</a:t>
            </a:r>
          </a:p>
          <a:p>
            <a:r>
              <a:rPr lang="ar-JO" dirty="0"/>
              <a:t> نفسها – السيطرة على العالم. ورمز هذه السيادة العالمية</a:t>
            </a:r>
          </a:p>
          <a:p>
            <a:r>
              <a:rPr lang="ar-JO" dirty="0"/>
              <a:t> هو مدينة قديمة...</a:t>
            </a:r>
            <a:endParaRPr dirty="0"/>
          </a:p>
        </p:txBody>
      </p:sp>
      <p:sp>
        <p:nvSpPr>
          <p:cNvPr id="2975" name="Text Box 37"/>
          <p:cNvSpPr txBox="1"/>
          <p:nvPr/>
        </p:nvSpPr>
        <p:spPr>
          <a:xfrm>
            <a:off x="8381999" y="24293"/>
            <a:ext cx="741459" cy="402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lvl1pPr algn="ctr" defTabSz="914400">
              <a:defRPr sz="2400" b="1"/>
            </a:lvl1pPr>
          </a:lstStyle>
          <a:p>
            <a:r>
              <a:rPr lang="ar-JO" sz="2000" dirty="0"/>
              <a:t>110 ح</a:t>
            </a:r>
            <a:endParaRPr sz="2000" dirty="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7" name="Picture 6" descr="Picture 6"/>
          <p:cNvPicPr>
            <a:picLocks noChangeAspect="1"/>
          </p:cNvPicPr>
          <p:nvPr/>
        </p:nvPicPr>
        <p:blipFill>
          <a:blip r:embed="rId2"/>
          <a:stretch>
            <a:fillRect/>
          </a:stretch>
        </p:blipFill>
        <p:spPr>
          <a:xfrm>
            <a:off x="5330295" y="-1916078"/>
            <a:ext cx="4081463" cy="5257802"/>
          </a:xfrm>
          <a:prstGeom prst="rect">
            <a:avLst/>
          </a:prstGeom>
          <a:ln w="12700">
            <a:miter lim="400000"/>
          </a:ln>
        </p:spPr>
      </p:pic>
      <p:pic>
        <p:nvPicPr>
          <p:cNvPr id="2978" name="Picture 8" descr="Picture 8"/>
          <p:cNvPicPr>
            <a:picLocks noChangeAspect="1"/>
          </p:cNvPicPr>
          <p:nvPr/>
        </p:nvPicPr>
        <p:blipFill>
          <a:blip r:embed="rId3"/>
          <a:stretch>
            <a:fillRect/>
          </a:stretch>
        </p:blipFill>
        <p:spPr>
          <a:xfrm>
            <a:off x="0" y="0"/>
            <a:ext cx="4602163" cy="6858000"/>
          </a:xfrm>
          <a:prstGeom prst="rect">
            <a:avLst/>
          </a:prstGeom>
          <a:ln w="12700">
            <a:miter lim="400000"/>
          </a:ln>
        </p:spPr>
      </p:pic>
      <p:sp>
        <p:nvSpPr>
          <p:cNvPr id="2979" name="Rectangle 2"/>
          <p:cNvSpPr txBox="1">
            <a:spLocks noGrp="1"/>
          </p:cNvSpPr>
          <p:nvPr>
            <p:ph type="title"/>
          </p:nvPr>
        </p:nvSpPr>
        <p:spPr>
          <a:xfrm>
            <a:off x="368300" y="1368424"/>
            <a:ext cx="4275138" cy="2347915"/>
          </a:xfrm>
          <a:prstGeom prst="rect">
            <a:avLst/>
          </a:prstGeom>
          <a:effectLst>
            <a:outerShdw blurRad="63500" dist="38099" dir="2700000" rotWithShape="0">
              <a:srgbClr val="000000">
                <a:alpha val="74998"/>
              </a:srgbClr>
            </a:outerShdw>
          </a:effectLst>
        </p:spPr>
        <p:txBody>
          <a:bodyPr/>
          <a:lstStyle>
            <a:lvl1pPr>
              <a:defRPr sz="4000" b="1">
                <a:solidFill>
                  <a:schemeClr val="accent3">
                    <a:lumOff val="44000"/>
                  </a:schemeClr>
                </a:solidFill>
              </a:defRPr>
            </a:lvl1pPr>
          </a:lstStyle>
          <a:p>
            <a:r>
              <a:rPr lang="ar-JO" dirty="0"/>
              <a:t>هل بابل</a:t>
            </a:r>
            <a:br>
              <a:rPr lang="ar-JO" dirty="0"/>
            </a:br>
            <a:r>
              <a:rPr lang="ar-JO" dirty="0"/>
              <a:t>اسم رمزي</a:t>
            </a:r>
            <a:br>
              <a:rPr lang="ar-JO" dirty="0"/>
            </a:br>
            <a:r>
              <a:rPr lang="ar-JO" dirty="0"/>
              <a:t>لمدينة روما؟ </a:t>
            </a:r>
            <a:endParaRPr dirty="0"/>
          </a:p>
        </p:txBody>
      </p:sp>
      <p:sp>
        <p:nvSpPr>
          <p:cNvPr id="2980" name="Text Box 37"/>
          <p:cNvSpPr txBox="1"/>
          <p:nvPr/>
        </p:nvSpPr>
        <p:spPr>
          <a:xfrm>
            <a:off x="8321471" y="11889"/>
            <a:ext cx="782201"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ذ</a:t>
            </a:r>
            <a:endParaRPr dirty="0"/>
          </a:p>
        </p:txBody>
      </p:sp>
      <p:pic>
        <p:nvPicPr>
          <p:cNvPr id="2981" name="Picture 1" descr="Picture 1"/>
          <p:cNvPicPr>
            <a:picLocks noChangeAspect="1"/>
          </p:cNvPicPr>
          <p:nvPr/>
        </p:nvPicPr>
        <p:blipFill>
          <a:blip r:embed="rId4"/>
          <a:stretch>
            <a:fillRect/>
          </a:stretch>
        </p:blipFill>
        <p:spPr>
          <a:xfrm>
            <a:off x="9453033" y="0"/>
            <a:ext cx="6350001" cy="60579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3" name="Picture 1" descr="Picture 1"/>
          <p:cNvPicPr>
            <a:picLocks noChangeAspect="1"/>
          </p:cNvPicPr>
          <p:nvPr/>
        </p:nvPicPr>
        <p:blipFill>
          <a:blip r:embed="rId3"/>
          <a:stretch>
            <a:fillRect/>
          </a:stretch>
        </p:blipFill>
        <p:spPr>
          <a:xfrm>
            <a:off x="0" y="-71364"/>
            <a:ext cx="9144000" cy="6858001"/>
          </a:xfrm>
          <a:prstGeom prst="rect">
            <a:avLst/>
          </a:prstGeom>
          <a:ln w="12700">
            <a:miter lim="400000"/>
          </a:ln>
        </p:spPr>
      </p:pic>
      <p:sp>
        <p:nvSpPr>
          <p:cNvPr id="2984" name="Rectangle 2"/>
          <p:cNvSpPr txBox="1">
            <a:spLocks noGrp="1"/>
          </p:cNvSpPr>
          <p:nvPr>
            <p:ph type="title"/>
          </p:nvPr>
        </p:nvSpPr>
        <p:spPr>
          <a:xfrm>
            <a:off x="-1" y="-1"/>
            <a:ext cx="8009643" cy="1044835"/>
          </a:xfrm>
          <a:prstGeom prst="rect">
            <a:avLst/>
          </a:prstGeom>
          <a:effectLst>
            <a:outerShdw blurRad="63500" dist="38099" dir="2700000" rotWithShape="0">
              <a:srgbClr val="000000">
                <a:alpha val="74998"/>
              </a:srgbClr>
            </a:outerShdw>
          </a:effectLst>
        </p:spPr>
        <p:txBody>
          <a:bodyPr/>
          <a:lstStyle>
            <a:lvl1pPr>
              <a:defRPr sz="4000" b="1">
                <a:solidFill>
                  <a:schemeClr val="accent3">
                    <a:lumOff val="44000"/>
                  </a:schemeClr>
                </a:solidFill>
              </a:defRPr>
            </a:lvl1pPr>
          </a:lstStyle>
          <a:p>
            <a:r>
              <a:rPr lang="ar-JO" dirty="0"/>
              <a:t>لروما سبعة جبال (17: 9)</a:t>
            </a:r>
            <a:endParaRPr dirty="0"/>
          </a:p>
        </p:txBody>
      </p:sp>
      <p:sp>
        <p:nvSpPr>
          <p:cNvPr id="2985" name="Text Box 37"/>
          <p:cNvSpPr txBox="1"/>
          <p:nvPr/>
        </p:nvSpPr>
        <p:spPr>
          <a:xfrm>
            <a:off x="8239726" y="98696"/>
            <a:ext cx="810408" cy="46166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2400" b="1">
                <a:solidFill>
                  <a:schemeClr val="accent3">
                    <a:lumOff val="44000"/>
                  </a:schemeClr>
                </a:solidFill>
              </a:defRPr>
            </a:lvl1pPr>
          </a:lstStyle>
          <a:p>
            <a:r>
              <a:rPr lang="ar-JO" dirty="0"/>
              <a:t>110 ذ</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7" name="Picture 1" descr="Picture 1"/>
          <p:cNvPicPr>
            <a:picLocks noChangeAspect="1"/>
          </p:cNvPicPr>
          <p:nvPr/>
        </p:nvPicPr>
        <p:blipFill>
          <a:blip r:embed="rId2"/>
          <a:stretch>
            <a:fillRect/>
          </a:stretch>
        </p:blipFill>
        <p:spPr>
          <a:xfrm>
            <a:off x="-4763" y="2420938"/>
            <a:ext cx="7097714" cy="4451351"/>
          </a:xfrm>
          <a:prstGeom prst="rect">
            <a:avLst/>
          </a:prstGeom>
          <a:ln w="12700">
            <a:miter lim="400000"/>
          </a:ln>
        </p:spPr>
      </p:pic>
      <p:pic>
        <p:nvPicPr>
          <p:cNvPr id="2988" name="Picture 5" descr="Picture 5"/>
          <p:cNvPicPr>
            <a:picLocks noChangeAspect="1"/>
          </p:cNvPicPr>
          <p:nvPr/>
        </p:nvPicPr>
        <p:blipFill>
          <a:blip r:embed="rId3"/>
          <a:srcRect l="1431" t="2417" r="3148"/>
          <a:stretch>
            <a:fillRect/>
          </a:stretch>
        </p:blipFill>
        <p:spPr>
          <a:xfrm>
            <a:off x="4271962" y="-26988"/>
            <a:ext cx="4926013" cy="3671888"/>
          </a:xfrm>
          <a:prstGeom prst="rect">
            <a:avLst/>
          </a:prstGeom>
          <a:ln w="12700">
            <a:miter lim="400000"/>
          </a:ln>
        </p:spPr>
      </p:pic>
      <p:sp>
        <p:nvSpPr>
          <p:cNvPr id="2989" name="Rectangle 2"/>
          <p:cNvSpPr txBox="1">
            <a:spLocks noGrp="1"/>
          </p:cNvSpPr>
          <p:nvPr>
            <p:ph type="title"/>
          </p:nvPr>
        </p:nvSpPr>
        <p:spPr>
          <a:xfrm>
            <a:off x="0" y="-1"/>
            <a:ext cx="4284663" cy="2420940"/>
          </a:xfrm>
          <a:prstGeom prst="rect">
            <a:avLst/>
          </a:prstGeom>
          <a:effectLst>
            <a:outerShdw blurRad="63500" dist="38099" dir="2700000" rotWithShape="0">
              <a:srgbClr val="000000">
                <a:alpha val="74998"/>
              </a:srgbClr>
            </a:outerShdw>
          </a:effectLst>
        </p:spPr>
        <p:txBody>
          <a:bodyPr/>
          <a:lstStyle>
            <a:lvl1pPr>
              <a:defRPr sz="4000" b="1"/>
            </a:lvl1pPr>
          </a:lstStyle>
          <a:p>
            <a:r>
              <a:rPr lang="ar-JO" dirty="0"/>
              <a:t>هل بابل</a:t>
            </a:r>
            <a:br>
              <a:rPr lang="ar-JO" dirty="0"/>
            </a:br>
            <a:r>
              <a:rPr lang="ar-JO" dirty="0"/>
              <a:t>اسم رمزي</a:t>
            </a:r>
            <a:br>
              <a:rPr lang="ar-JO" dirty="0"/>
            </a:br>
            <a:r>
              <a:rPr lang="ar-JO" dirty="0"/>
              <a:t>لأورشليم؟</a:t>
            </a:r>
            <a:endParaRPr dirty="0"/>
          </a:p>
        </p:txBody>
      </p:sp>
      <p:sp>
        <p:nvSpPr>
          <p:cNvPr id="2990" name="Text Box 37"/>
          <p:cNvSpPr txBox="1"/>
          <p:nvPr/>
        </p:nvSpPr>
        <p:spPr>
          <a:xfrm>
            <a:off x="8370314" y="44449"/>
            <a:ext cx="782201"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ذ</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988"/>
                                        </p:tgtEl>
                                        <p:attrNameLst>
                                          <p:attrName>style.visibility</p:attrName>
                                        </p:attrNameLst>
                                      </p:cBhvr>
                                      <p:to>
                                        <p:strVal val="visible"/>
                                      </p:to>
                                    </p:set>
                                    <p:animEffect transition="in" filter="fade">
                                      <p:cBhvr>
                                        <p:cTn id="7" dur="500"/>
                                        <p:tgtEl>
                                          <p:spTgt spid="2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8"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algn="r" defTabSz="914400">
              <a:defRPr sz="4800">
                <a:solidFill>
                  <a:schemeClr val="accent3">
                    <a:lumOff val="44000"/>
                  </a:schemeClr>
                </a:solidFill>
              </a:defRPr>
            </a:pPr>
            <a:endParaRPr/>
          </a:p>
        </p:txBody>
      </p:sp>
      <p:sp>
        <p:nvSpPr>
          <p:cNvPr id="2993" name="Rectangle 2"/>
          <p:cNvSpPr txBox="1">
            <a:spLocks noGrp="1"/>
          </p:cNvSpPr>
          <p:nvPr>
            <p:ph type="title"/>
          </p:nvPr>
        </p:nvSpPr>
        <p:spPr>
          <a:xfrm>
            <a:off x="1507168" y="-1143000"/>
            <a:ext cx="5867401" cy="1143000"/>
          </a:xfrm>
          <a:prstGeom prst="rect">
            <a:avLst/>
          </a:prstGeom>
        </p:spPr>
        <p:txBody>
          <a:bodyPr/>
          <a:lstStyle>
            <a:lvl1pPr>
              <a:defRPr b="1"/>
            </a:lvl1pPr>
          </a:lstStyle>
          <a:p>
            <a:r>
              <a:t>USA?</a:t>
            </a:r>
          </a:p>
        </p:txBody>
      </p:sp>
      <p:pic>
        <p:nvPicPr>
          <p:cNvPr id="2994" name="Picture 5" descr="Picture 5"/>
          <p:cNvPicPr>
            <a:picLocks noChangeAspect="1"/>
          </p:cNvPicPr>
          <p:nvPr/>
        </p:nvPicPr>
        <p:blipFill>
          <a:blip r:embed="rId2"/>
          <a:stretch>
            <a:fillRect/>
          </a:stretch>
        </p:blipFill>
        <p:spPr>
          <a:xfrm rot="21202976">
            <a:off x="0" y="381000"/>
            <a:ext cx="4514850" cy="6477000"/>
          </a:xfrm>
          <a:prstGeom prst="rect">
            <a:avLst/>
          </a:prstGeom>
          <a:ln w="12700">
            <a:miter lim="400000"/>
          </a:ln>
        </p:spPr>
      </p:pic>
      <p:sp>
        <p:nvSpPr>
          <p:cNvPr id="2995" name="Text Box 6"/>
          <p:cNvSpPr txBox="1"/>
          <p:nvPr/>
        </p:nvSpPr>
        <p:spPr>
          <a:xfrm>
            <a:off x="3695691" y="488949"/>
            <a:ext cx="5231140"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defTabSz="914400">
              <a:defRPr sz="4800">
                <a:solidFill>
                  <a:schemeClr val="accent3">
                    <a:lumOff val="44000"/>
                  </a:schemeClr>
                </a:solidFill>
              </a:defRPr>
            </a:pPr>
            <a:r>
              <a:rPr lang="ar-JO" dirty="0">
                <a:solidFill>
                  <a:schemeClr val="accent3">
                    <a:lumOff val="44000"/>
                  </a:schemeClr>
                </a:solidFill>
              </a:rPr>
              <a:t>يقول الدكتور</a:t>
            </a:r>
          </a:p>
          <a:p>
            <a:pPr algn="r" defTabSz="914400">
              <a:defRPr sz="4800">
                <a:solidFill>
                  <a:schemeClr val="accent3">
                    <a:lumOff val="44000"/>
                  </a:schemeClr>
                </a:solidFill>
              </a:defRPr>
            </a:pPr>
            <a:r>
              <a:rPr lang="ar-JO" dirty="0">
                <a:solidFill>
                  <a:schemeClr val="accent3">
                    <a:lumOff val="44000"/>
                  </a:schemeClr>
                </a:solidFill>
              </a:rPr>
              <a:t> تشان كاي لوك أنها</a:t>
            </a:r>
          </a:p>
          <a:p>
            <a:pPr algn="r" defTabSz="914400">
              <a:defRPr sz="4800">
                <a:solidFill>
                  <a:schemeClr val="accent3">
                    <a:lumOff val="44000"/>
                  </a:schemeClr>
                </a:solidFill>
              </a:defRPr>
            </a:pPr>
            <a:r>
              <a:rPr lang="ar-JO" dirty="0">
                <a:solidFill>
                  <a:srgbClr val="7030A0"/>
                </a:solidFill>
              </a:rPr>
              <a:t>الولايات</a:t>
            </a:r>
            <a:r>
              <a:rPr lang="ar-JO" dirty="0">
                <a:solidFill>
                  <a:schemeClr val="accent3">
                    <a:lumOff val="44000"/>
                  </a:schemeClr>
                </a:solidFill>
              </a:rPr>
              <a:t> </a:t>
            </a:r>
            <a:r>
              <a:rPr lang="ar-JO" dirty="0">
                <a:solidFill>
                  <a:srgbClr val="FF0000"/>
                </a:solidFill>
              </a:rPr>
              <a:t>المتحدة</a:t>
            </a:r>
            <a:r>
              <a:rPr lang="ar-JO" dirty="0">
                <a:solidFill>
                  <a:schemeClr val="accent3">
                    <a:lumOff val="44000"/>
                  </a:schemeClr>
                </a:solidFill>
              </a:rPr>
              <a:t> الأمريكية</a:t>
            </a:r>
            <a:endParaRPr dirty="0">
              <a:solidFill>
                <a:schemeClr val="accent2"/>
              </a:solidFill>
            </a:endParaRPr>
          </a:p>
        </p:txBody>
      </p:sp>
      <p:pic>
        <p:nvPicPr>
          <p:cNvPr id="2996" name="Picture 7" descr="Picture 7"/>
          <p:cNvPicPr>
            <a:picLocks noChangeAspect="1"/>
          </p:cNvPicPr>
          <p:nvPr/>
        </p:nvPicPr>
        <p:blipFill>
          <a:blip r:embed="rId3"/>
          <a:stretch>
            <a:fillRect/>
          </a:stretch>
        </p:blipFill>
        <p:spPr>
          <a:xfrm>
            <a:off x="6156325" y="3232150"/>
            <a:ext cx="2438400" cy="3365500"/>
          </a:xfrm>
          <a:prstGeom prst="rect">
            <a:avLst/>
          </a:prstGeom>
          <a:ln w="12700">
            <a:miter lim="400000"/>
          </a:ln>
        </p:spPr>
      </p:pic>
      <p:sp>
        <p:nvSpPr>
          <p:cNvPr id="2997" name="Text Box 37"/>
          <p:cNvSpPr txBox="1"/>
          <p:nvPr/>
        </p:nvSpPr>
        <p:spPr>
          <a:xfrm>
            <a:off x="8324129" y="44449"/>
            <a:ext cx="809452"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r>
              <a:rPr lang="ar-JO" dirty="0"/>
              <a:t>110 ر</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995"/>
                                        </p:tgtEl>
                                        <p:attrNameLst>
                                          <p:attrName>style.visibility</p:attrName>
                                        </p:attrNameLst>
                                      </p:cBhvr>
                                      <p:to>
                                        <p:strVal val="visible"/>
                                      </p:to>
                                    </p:set>
                                    <p:animEffect transition="in" filter="wipe(up)">
                                      <p:cBhvr>
                                        <p:cTn id="7" dur="300"/>
                                        <p:tgtEl>
                                          <p:spTgt spid="2995"/>
                                        </p:tgtEl>
                                      </p:cBhvr>
                                    </p:animEffect>
                                  </p:childTnLst>
                                </p:cTn>
                              </p:par>
                            </p:childTnLst>
                          </p:cTn>
                        </p:par>
                        <p:par>
                          <p:cTn id="8" fill="hold">
                            <p:stCondLst>
                              <p:cond delay="300"/>
                            </p:stCondLst>
                            <p:childTnLst>
                              <p:par>
                                <p:cTn id="9" presetID="1" presetClass="entr" presetSubtype="0" fill="hold" grpId="0" nodeType="afterEffect">
                                  <p:stCondLst>
                                    <p:cond delay="0"/>
                                  </p:stCondLst>
                                  <p:iterate>
                                    <p:tmAbs val="0"/>
                                  </p:iterate>
                                  <p:childTnLst>
                                    <p:set>
                                      <p:cBhvr>
                                        <p:cTn id="10" fill="hold"/>
                                        <p:tgtEl>
                                          <p:spTgt spid="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 grpId="0" animBg="1" advAuto="0"/>
      <p:bldP spid="2996"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999" name="Picture 3" descr="Picture 3"/>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3000" name="Rectangle 2"/>
          <p:cNvSpPr txBox="1">
            <a:spLocks noGrp="1"/>
          </p:cNvSpPr>
          <p:nvPr>
            <p:ph type="title"/>
          </p:nvPr>
        </p:nvSpPr>
        <p:spPr>
          <a:xfrm>
            <a:off x="-1" y="52921"/>
            <a:ext cx="8861767" cy="987907"/>
          </a:xfrm>
          <a:prstGeom prst="rect">
            <a:avLst/>
          </a:prstGeom>
          <a:effectLst>
            <a:outerShdw blurRad="63500" dist="38099" dir="2700000" rotWithShape="0">
              <a:srgbClr val="000000">
                <a:alpha val="74998"/>
              </a:srgbClr>
            </a:outerShdw>
          </a:effectLst>
        </p:spPr>
        <p:txBody>
          <a:bodyPr/>
          <a:lstStyle>
            <a:lvl1pPr algn="l">
              <a:defRPr sz="4000" b="1">
                <a:solidFill>
                  <a:srgbClr val="FFFF00"/>
                </a:solidFill>
                <a:effectLst>
                  <a:outerShdw blurRad="38100" dist="38100" dir="2700000" rotWithShape="0">
                    <a:srgbClr val="000000"/>
                  </a:outerShdw>
                </a:effectLst>
              </a:defRPr>
            </a:lvl1pPr>
          </a:lstStyle>
          <a:p>
            <a:pPr algn="ctr"/>
            <a:r>
              <a:rPr lang="ar-JO" dirty="0"/>
              <a:t>يجب أن تكون بابل أمة. لماذا؟</a:t>
            </a:r>
            <a:endParaRPr dirty="0"/>
          </a:p>
        </p:txBody>
      </p:sp>
      <p:sp>
        <p:nvSpPr>
          <p:cNvPr id="3001" name="Text Box 37"/>
          <p:cNvSpPr txBox="1"/>
          <p:nvPr/>
        </p:nvSpPr>
        <p:spPr>
          <a:xfrm>
            <a:off x="8229600" y="44449"/>
            <a:ext cx="836249"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p>
            <a:pPr algn="ctr" defTabSz="914400">
              <a:defRPr sz="2400" b="1">
                <a:solidFill>
                  <a:schemeClr val="accent3">
                    <a:lumOff val="44000"/>
                  </a:schemeClr>
                </a:solidFill>
              </a:defRPr>
            </a:pPr>
            <a:r>
              <a:rPr lang="ar-JO" dirty="0"/>
              <a:t>110 ر</a:t>
            </a:r>
            <a:endParaRPr dirty="0"/>
          </a:p>
          <a:p>
            <a:pPr algn="ctr" defTabSz="914400">
              <a:defRPr sz="2400" b="1">
                <a:solidFill>
                  <a:schemeClr val="accent3">
                    <a:lumOff val="44000"/>
                  </a:schemeClr>
                </a:solidFill>
              </a:defRPr>
            </a:pPr>
            <a:r>
              <a:rPr lang="ar-JO" dirty="0"/>
              <a:t>أ</a:t>
            </a:r>
            <a:endParaRPr dirty="0"/>
          </a:p>
        </p:txBody>
      </p:sp>
      <p:sp>
        <p:nvSpPr>
          <p:cNvPr id="3002" name="Rectangle 2"/>
          <p:cNvSpPr txBox="1"/>
          <p:nvPr/>
        </p:nvSpPr>
        <p:spPr>
          <a:xfrm>
            <a:off x="67734" y="2058038"/>
            <a:ext cx="8576733" cy="3293209"/>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marL="265112" indent="-265112" algn="r" defTabSz="914400" rtl="1">
              <a:buSzPct val="100000"/>
              <a:buFont typeface="Arial"/>
              <a:buChar char="•"/>
              <a:defRPr sz="4000" b="1">
                <a:solidFill>
                  <a:schemeClr val="accent3">
                    <a:lumOff val="44000"/>
                  </a:schemeClr>
                </a:solidFill>
                <a:effectLst>
                  <a:outerShdw blurRad="38100" dist="38100" dir="2700000" rotWithShape="0">
                    <a:srgbClr val="000000"/>
                  </a:outerShdw>
                </a:effectLst>
              </a:defRPr>
            </a:pPr>
            <a:r>
              <a:rPr lang="ar-JO" dirty="0"/>
              <a:t>لا توجد مدينة واحدة في العالم تملك على الأرض</a:t>
            </a:r>
          </a:p>
          <a:p>
            <a:pPr algn="r" defTabSz="914400" rtl="1">
              <a:buSzPct val="100000"/>
              <a:defRPr sz="4000" b="1">
                <a:solidFill>
                  <a:schemeClr val="accent3">
                    <a:lumOff val="44000"/>
                  </a:schemeClr>
                </a:solidFill>
                <a:effectLst>
                  <a:outerShdw blurRad="38100" dist="38100" dir="2700000" rotWithShape="0">
                    <a:srgbClr val="000000"/>
                  </a:outerShdw>
                </a:effectLst>
              </a:defRPr>
            </a:pPr>
            <a:r>
              <a:rPr lang="ar-JO" dirty="0"/>
              <a:t>  (17: 18)</a:t>
            </a:r>
          </a:p>
          <a:p>
            <a:pPr algn="r" defTabSz="914400" rtl="1">
              <a:buSzPct val="100000"/>
              <a:defRPr sz="4000" b="1">
                <a:solidFill>
                  <a:schemeClr val="accent3">
                    <a:lumOff val="44000"/>
                  </a:schemeClr>
                </a:solidFill>
                <a:effectLst>
                  <a:outerShdw blurRad="38100" dist="38100" dir="2700000" rotWithShape="0">
                    <a:srgbClr val="000000"/>
                  </a:outerShdw>
                </a:effectLst>
              </a:defRPr>
            </a:pPr>
            <a:endParaRPr lang="ar-JO" sz="4400" dirty="0"/>
          </a:p>
          <a:p>
            <a:pPr algn="r" defTabSz="914400" rtl="1">
              <a:buSzPct val="100000"/>
              <a:defRPr sz="4000" b="1">
                <a:solidFill>
                  <a:schemeClr val="accent3">
                    <a:lumOff val="44000"/>
                  </a:schemeClr>
                </a:solidFill>
                <a:effectLst>
                  <a:outerShdw blurRad="38100" dist="38100" dir="2700000" rotWithShape="0">
                    <a:srgbClr val="000000"/>
                  </a:outerShdw>
                </a:effectLst>
              </a:defRPr>
            </a:pPr>
            <a:r>
              <a:rPr lang="ar-JO" sz="4400" dirty="0"/>
              <a:t>         </a:t>
            </a:r>
            <a:endParaRPr lang="ar-SA" sz="4400" dirty="0"/>
          </a:p>
          <a:p>
            <a:pPr marL="265112" indent="-265112" algn="r" defTabSz="914400" rtl="1">
              <a:buSzPct val="100000"/>
              <a:buFont typeface="Arial"/>
              <a:buChar char="•"/>
              <a:defRPr sz="4000" b="1">
                <a:solidFill>
                  <a:schemeClr val="accent3">
                    <a:lumOff val="44000"/>
                  </a:schemeClr>
                </a:solidFill>
                <a:effectLst>
                  <a:outerShdw blurRad="38100" dist="38100" dir="2700000" rotWithShape="0">
                    <a:srgbClr val="000000"/>
                  </a:outerShdw>
                </a:effectLst>
              </a:defRPr>
            </a:pPr>
            <a:r>
              <a:rPr lang="ar-SA" dirty="0"/>
              <a:t>"المدينة" هي أمة في الرمز الكتابي</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 name="Picture 1" descr="Picture 1"/>
          <p:cNvPicPr>
            <a:picLocks noChangeAspect="1"/>
          </p:cNvPicPr>
          <p:nvPr/>
        </p:nvPicPr>
        <p:blipFill>
          <a:blip r:embed="rId2"/>
          <a:stretch>
            <a:fillRect/>
          </a:stretch>
        </p:blipFill>
        <p:spPr>
          <a:xfrm>
            <a:off x="0" y="1323975"/>
            <a:ext cx="9144000" cy="5561013"/>
          </a:xfrm>
          <a:prstGeom prst="rect">
            <a:avLst/>
          </a:prstGeom>
          <a:ln w="12700">
            <a:miter lim="400000"/>
          </a:ln>
        </p:spPr>
      </p:pic>
      <p:sp>
        <p:nvSpPr>
          <p:cNvPr id="2357" name="Rectangle 2"/>
          <p:cNvSpPr txBox="1">
            <a:spLocks noGrp="1"/>
          </p:cNvSpPr>
          <p:nvPr>
            <p:ph type="title"/>
          </p:nvPr>
        </p:nvSpPr>
        <p:spPr>
          <a:xfrm>
            <a:off x="0" y="5516562"/>
            <a:ext cx="4354513" cy="1339851"/>
          </a:xfrm>
          <a:prstGeom prst="rect">
            <a:avLst/>
          </a:prstGeom>
        </p:spPr>
        <p:txBody>
          <a:bodyPr/>
          <a:lstStyle/>
          <a:p>
            <a:pPr rtl="1">
              <a:defRPr sz="3600" b="1">
                <a:solidFill>
                  <a:schemeClr val="accent3">
                    <a:lumOff val="44000"/>
                  </a:schemeClr>
                </a:solidFill>
              </a:defRPr>
            </a:pPr>
            <a:r>
              <a:t>ماذا يعلم</a:t>
            </a:r>
            <a:br/>
            <a:r>
              <a:t>المرتدون ؟</a:t>
            </a:r>
          </a:p>
        </p:txBody>
      </p:sp>
      <p:sp>
        <p:nvSpPr>
          <p:cNvPr id="2358" name="Text Box 3"/>
          <p:cNvSpPr txBox="1"/>
          <p:nvPr/>
        </p:nvSpPr>
        <p:spPr>
          <a:xfrm>
            <a:off x="-61914" y="547687"/>
            <a:ext cx="2211390" cy="89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نثنائيل      هوثورن</a:t>
            </a:r>
          </a:p>
        </p:txBody>
      </p:sp>
      <p:sp>
        <p:nvSpPr>
          <p:cNvPr id="2359" name="Text Box 4"/>
          <p:cNvSpPr txBox="1"/>
          <p:nvPr/>
        </p:nvSpPr>
        <p:spPr>
          <a:xfrm>
            <a:off x="873125" y="2852738"/>
            <a:ext cx="1420813"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مارك   توين</a:t>
            </a:r>
          </a:p>
        </p:txBody>
      </p:sp>
      <p:sp>
        <p:nvSpPr>
          <p:cNvPr id="2360" name="Text Box 5"/>
          <p:cNvSpPr txBox="1"/>
          <p:nvPr/>
        </p:nvSpPr>
        <p:spPr>
          <a:xfrm>
            <a:off x="2528888" y="692150"/>
            <a:ext cx="1420813"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جون  ديوي</a:t>
            </a:r>
          </a:p>
        </p:txBody>
      </p:sp>
      <p:sp>
        <p:nvSpPr>
          <p:cNvPr id="2361" name="Text Box 6"/>
          <p:cNvSpPr txBox="1"/>
          <p:nvPr/>
        </p:nvSpPr>
        <p:spPr>
          <a:xfrm>
            <a:off x="6921500" y="3284537"/>
            <a:ext cx="1060450" cy="89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كارل ماركس</a:t>
            </a:r>
          </a:p>
        </p:txBody>
      </p:sp>
      <p:sp>
        <p:nvSpPr>
          <p:cNvPr id="2362" name="Text Box 7"/>
          <p:cNvSpPr txBox="1"/>
          <p:nvPr/>
        </p:nvSpPr>
        <p:spPr>
          <a:xfrm>
            <a:off x="4616449" y="403225"/>
            <a:ext cx="1636715"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sz="2800" b="1">
                <a:solidFill>
                  <a:schemeClr val="accent3">
                    <a:lumOff val="44000"/>
                  </a:schemeClr>
                </a:solidFill>
              </a:defRPr>
            </a:lvl1pPr>
          </a:lstStyle>
          <a:p>
            <a:r>
              <a:t>تشارلز داروين</a:t>
            </a:r>
          </a:p>
        </p:txBody>
      </p:sp>
      <p:sp>
        <p:nvSpPr>
          <p:cNvPr id="2363" name="Text Box 8"/>
          <p:cNvSpPr txBox="1"/>
          <p:nvPr/>
        </p:nvSpPr>
        <p:spPr>
          <a:xfrm>
            <a:off x="2673349" y="4003675"/>
            <a:ext cx="2500315"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2800" b="1">
                <a:solidFill>
                  <a:schemeClr val="accent3">
                    <a:lumOff val="44000"/>
                  </a:schemeClr>
                </a:solidFill>
              </a:defRPr>
            </a:pPr>
            <a:r>
              <a:t>جين – بول </a:t>
            </a:r>
            <a:endParaRPr sz="4400"/>
          </a:p>
          <a:p>
            <a:pPr algn="ctr" defTabSz="914400" rtl="1">
              <a:defRPr sz="2800" b="1">
                <a:solidFill>
                  <a:schemeClr val="accent3">
                    <a:lumOff val="44000"/>
                  </a:schemeClr>
                </a:solidFill>
              </a:defRPr>
            </a:pPr>
            <a:r>
              <a:t>سارتر</a:t>
            </a:r>
          </a:p>
        </p:txBody>
      </p:sp>
      <p:sp>
        <p:nvSpPr>
          <p:cNvPr id="2364" name="Text Box 9"/>
          <p:cNvSpPr txBox="1"/>
          <p:nvPr/>
        </p:nvSpPr>
        <p:spPr>
          <a:xfrm>
            <a:off x="6992938" y="763587"/>
            <a:ext cx="2105026" cy="89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2800" b="1">
                <a:solidFill>
                  <a:schemeClr val="accent3">
                    <a:lumOff val="44000"/>
                  </a:schemeClr>
                </a:solidFill>
              </a:defRPr>
            </a:pPr>
            <a:r>
              <a:t>فردريك </a:t>
            </a:r>
            <a:endParaRPr sz="4400"/>
          </a:p>
          <a:p>
            <a:pPr algn="ctr" defTabSz="914400" rtl="1">
              <a:defRPr sz="2800" b="1">
                <a:solidFill>
                  <a:schemeClr val="accent3">
                    <a:lumOff val="44000"/>
                  </a:schemeClr>
                </a:solidFill>
              </a:defRPr>
            </a:pPr>
            <a:r>
              <a:t>نيتشه</a:t>
            </a:r>
          </a:p>
        </p:txBody>
      </p:sp>
      <p:grpSp>
        <p:nvGrpSpPr>
          <p:cNvPr id="2367" name="Group 10"/>
          <p:cNvGrpSpPr/>
          <p:nvPr/>
        </p:nvGrpSpPr>
        <p:grpSpPr>
          <a:xfrm>
            <a:off x="-1" y="3044824"/>
            <a:ext cx="2987676" cy="2328865"/>
            <a:chOff x="0" y="0"/>
            <a:chExt cx="2987675" cy="2328863"/>
          </a:xfrm>
        </p:grpSpPr>
        <p:sp>
          <p:nvSpPr>
            <p:cNvPr id="2365" name="AutoShape 11"/>
            <p:cNvSpPr/>
            <p:nvPr/>
          </p:nvSpPr>
          <p:spPr>
            <a:xfrm>
              <a:off x="-1" y="-1"/>
              <a:ext cx="2987676" cy="2328865"/>
            </a:xfrm>
            <a:custGeom>
              <a:avLst/>
              <a:gdLst/>
              <a:ahLst/>
              <a:cxnLst>
                <a:cxn ang="0">
                  <a:pos x="wd2" y="hd2"/>
                </a:cxn>
                <a:cxn ang="5400000">
                  <a:pos x="wd2" y="hd2"/>
                </a:cxn>
                <a:cxn ang="10800000">
                  <a:pos x="wd2" y="hd2"/>
                </a:cxn>
                <a:cxn ang="16200000">
                  <a:pos x="wd2" y="hd2"/>
                </a:cxn>
              </a:cxnLst>
              <a:rect l="0" t="0" r="r" b="b"/>
              <a:pathLst>
                <a:path w="21600" h="21600" extrusionOk="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a:solidFill>
                <a:srgbClr val="000000"/>
              </a:solidFill>
              <a:prstDash val="solid"/>
              <a:round/>
            </a:ln>
            <a:effectLst/>
          </p:spPr>
          <p:txBody>
            <a:bodyPr wrap="square" lIns="46799" tIns="46799" rIns="46799" bIns="46799" numCol="1" anchor="t">
              <a:noAutofit/>
            </a:bodyPr>
            <a:lstStyle/>
            <a:p>
              <a:pPr algn="ctr" defTabSz="914400">
                <a:defRPr sz="2800" b="1">
                  <a:solidFill>
                    <a:schemeClr val="accent3">
                      <a:lumOff val="44000"/>
                    </a:schemeClr>
                  </a:solidFill>
                </a:defRPr>
              </a:pPr>
              <a:endParaRPr/>
            </a:p>
          </p:txBody>
        </p:sp>
        <p:sp>
          <p:nvSpPr>
            <p:cNvPr id="2366" name="Text Box 12"/>
            <p:cNvSpPr txBox="1"/>
            <p:nvPr/>
          </p:nvSpPr>
          <p:spPr>
            <a:xfrm>
              <a:off x="103256" y="1305195"/>
              <a:ext cx="2781163" cy="8926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400" rtl="1">
                <a:defRPr sz="2800" b="1">
                  <a:solidFill>
                    <a:schemeClr val="accent3">
                      <a:lumOff val="44000"/>
                    </a:schemeClr>
                  </a:solidFill>
                </a:defRPr>
              </a:lvl1pPr>
            </a:lstStyle>
            <a:p>
              <a:r>
                <a:t>إزالة التعليم            في المنزل</a:t>
              </a:r>
            </a:p>
          </p:txBody>
        </p:sp>
      </p:grpSp>
      <p:grpSp>
        <p:nvGrpSpPr>
          <p:cNvPr id="2370" name="Group 13"/>
          <p:cNvGrpSpPr/>
          <p:nvPr/>
        </p:nvGrpSpPr>
        <p:grpSpPr>
          <a:xfrm>
            <a:off x="4067174" y="3417887"/>
            <a:ext cx="3673476" cy="3324226"/>
            <a:chOff x="0" y="0"/>
            <a:chExt cx="3673475" cy="3324225"/>
          </a:xfrm>
        </p:grpSpPr>
        <p:sp>
          <p:nvSpPr>
            <p:cNvPr id="2368" name="AutoShape 14"/>
            <p:cNvSpPr/>
            <p:nvPr/>
          </p:nvSpPr>
          <p:spPr>
            <a:xfrm>
              <a:off x="-1" y="0"/>
              <a:ext cx="3673476" cy="3324226"/>
            </a:xfrm>
            <a:custGeom>
              <a:avLst/>
              <a:gdLst/>
              <a:ahLst/>
              <a:cxnLst>
                <a:cxn ang="0">
                  <a:pos x="wd2" y="hd2"/>
                </a:cxn>
                <a:cxn ang="5400000">
                  <a:pos x="wd2" y="hd2"/>
                </a:cxn>
                <a:cxn ang="10800000">
                  <a:pos x="wd2" y="hd2"/>
                </a:cxn>
                <a:cxn ang="16200000">
                  <a:pos x="wd2" y="hd2"/>
                </a:cxn>
              </a:cxnLst>
              <a:rect l="0" t="0" r="r" b="b"/>
              <a:pathLst>
                <a:path w="21600" h="21600" extrusionOk="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a:solidFill>
                <a:srgbClr val="000000"/>
              </a:solidFill>
              <a:prstDash val="solid"/>
              <a:round/>
            </a:ln>
            <a:effectLst/>
          </p:spPr>
          <p:txBody>
            <a:bodyPr wrap="square" lIns="46799" tIns="46799" rIns="46799" bIns="46799" numCol="1" anchor="t">
              <a:noAutofit/>
            </a:bodyPr>
            <a:lstStyle/>
            <a:p>
              <a:pPr algn="ctr" defTabSz="914400">
                <a:defRPr sz="2800" b="1">
                  <a:solidFill>
                    <a:schemeClr val="accent3">
                      <a:lumOff val="44000"/>
                    </a:schemeClr>
                  </a:solidFill>
                </a:defRPr>
              </a:pPr>
              <a:endParaRPr/>
            </a:p>
          </p:txBody>
        </p:sp>
        <p:sp>
          <p:nvSpPr>
            <p:cNvPr id="2369" name="Text Box 15"/>
            <p:cNvSpPr txBox="1"/>
            <p:nvPr/>
          </p:nvSpPr>
          <p:spPr>
            <a:xfrm>
              <a:off x="103255" y="2300587"/>
              <a:ext cx="3466964" cy="8926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defTabSz="914400" rtl="1">
                <a:defRPr sz="2800" b="1">
                  <a:solidFill>
                    <a:schemeClr val="accent3">
                      <a:lumOff val="44000"/>
                    </a:schemeClr>
                  </a:solidFill>
                </a:defRPr>
              </a:pPr>
              <a:r>
                <a:t>الله لم يخلق</a:t>
              </a:r>
            </a:p>
            <a:p>
              <a:pPr algn="ctr" defTabSz="914400" rtl="1">
                <a:defRPr sz="2800" b="1">
                  <a:solidFill>
                    <a:schemeClr val="accent3">
                      <a:lumOff val="44000"/>
                    </a:schemeClr>
                  </a:solidFill>
                </a:defRPr>
              </a:pPr>
              <a:r>
                <a:t>نحن تطورنا</a:t>
              </a:r>
            </a:p>
          </p:txBody>
        </p:sp>
      </p:grpSp>
      <p:grpSp>
        <p:nvGrpSpPr>
          <p:cNvPr id="2373" name="Group 16"/>
          <p:cNvGrpSpPr/>
          <p:nvPr/>
        </p:nvGrpSpPr>
        <p:grpSpPr>
          <a:xfrm>
            <a:off x="5795962" y="3040063"/>
            <a:ext cx="2952751" cy="2476501"/>
            <a:chOff x="0" y="0"/>
            <a:chExt cx="2952750" cy="2476500"/>
          </a:xfrm>
        </p:grpSpPr>
        <p:sp>
          <p:nvSpPr>
            <p:cNvPr id="2371" name="AutoShape 17"/>
            <p:cNvSpPr/>
            <p:nvPr/>
          </p:nvSpPr>
          <p:spPr>
            <a:xfrm>
              <a:off x="-1" y="0"/>
              <a:ext cx="2952751" cy="2476501"/>
            </a:xfrm>
            <a:custGeom>
              <a:avLst/>
              <a:gdLst/>
              <a:ahLst/>
              <a:cxnLst>
                <a:cxn ang="0">
                  <a:pos x="wd2" y="hd2"/>
                </a:cxn>
                <a:cxn ang="5400000">
                  <a:pos x="wd2" y="hd2"/>
                </a:cxn>
                <a:cxn ang="10800000">
                  <a:pos x="wd2" y="hd2"/>
                </a:cxn>
                <a:cxn ang="16200000">
                  <a:pos x="wd2" y="hd2"/>
                </a:cxn>
              </a:cxnLst>
              <a:rect l="0" t="0" r="r" b="b"/>
              <a:pathLst>
                <a:path w="21600" h="21600" extrusionOk="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a:solidFill>
                <a:srgbClr val="000000"/>
              </a:solidFill>
              <a:prstDash val="solid"/>
              <a:round/>
            </a:ln>
            <a:effectLst/>
          </p:spPr>
          <p:txBody>
            <a:bodyPr wrap="square" lIns="46799" tIns="46799" rIns="46799" bIns="46799" numCol="1" anchor="t">
              <a:noAutofit/>
            </a:bodyPr>
            <a:lstStyle/>
            <a:p>
              <a:pPr algn="ctr" defTabSz="914400">
                <a:defRPr sz="2800" b="1">
                  <a:solidFill>
                    <a:schemeClr val="accent3">
                      <a:lumOff val="44000"/>
                    </a:schemeClr>
                  </a:solidFill>
                </a:defRPr>
              </a:pPr>
              <a:endParaRPr/>
            </a:p>
          </p:txBody>
        </p:sp>
        <p:sp>
          <p:nvSpPr>
            <p:cNvPr id="2372" name="Text Box 18"/>
            <p:cNvSpPr txBox="1"/>
            <p:nvPr/>
          </p:nvSpPr>
          <p:spPr>
            <a:xfrm>
              <a:off x="99691" y="1522380"/>
              <a:ext cx="2753367"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400" rtl="1">
                <a:defRPr sz="2800" b="1">
                  <a:solidFill>
                    <a:schemeClr val="accent3">
                      <a:lumOff val="44000"/>
                    </a:schemeClr>
                  </a:solidFill>
                </a:defRPr>
              </a:lvl1pPr>
            </a:lstStyle>
            <a:p>
              <a:r>
                <a:t>لا يوجد إله</a:t>
              </a:r>
            </a:p>
          </p:txBody>
        </p:sp>
      </p:gr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367"/>
                                        </p:tgtEl>
                                        <p:attrNameLst>
                                          <p:attrName>style.visibility</p:attrName>
                                        </p:attrNameLst>
                                      </p:cBhvr>
                                      <p:to>
                                        <p:strVal val="visible"/>
                                      </p:to>
                                    </p:set>
                                    <p:animEffect transition="in" filter="wipe(up)">
                                      <p:cBhvr>
                                        <p:cTn id="7" dur="500"/>
                                        <p:tgtEl>
                                          <p:spTgt spid="23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2370"/>
                                        </p:tgtEl>
                                        <p:attrNameLst>
                                          <p:attrName>style.visibility</p:attrName>
                                        </p:attrNameLst>
                                      </p:cBhvr>
                                      <p:to>
                                        <p:strVal val="visible"/>
                                      </p:to>
                                    </p:set>
                                    <p:animEffect transition="in" filter="wipe(up)">
                                      <p:cBhvr>
                                        <p:cTn id="12" dur="500"/>
                                        <p:tgtEl>
                                          <p:spTgt spid="23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2373"/>
                                        </p:tgtEl>
                                        <p:attrNameLst>
                                          <p:attrName>style.visibility</p:attrName>
                                        </p:attrNameLst>
                                      </p:cBhvr>
                                      <p:to>
                                        <p:strVal val="visible"/>
                                      </p:to>
                                    </p:set>
                                    <p:animEffect transition="in" filter="wipe(up)">
                                      <p:cBhvr>
                                        <p:cTn id="17" dur="500"/>
                                        <p:tgtEl>
                                          <p:spTgt spid="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7" grpId="0" animBg="1" advAuto="0"/>
      <p:bldP spid="2370" grpId="0" animBg="1" advAuto="0"/>
      <p:bldP spid="2373"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4" name="Picture 5" descr="Picture 5"/>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3005" name="Rectangle 2"/>
          <p:cNvSpPr txBox="1">
            <a:spLocks noGrp="1"/>
          </p:cNvSpPr>
          <p:nvPr>
            <p:ph type="title"/>
          </p:nvPr>
        </p:nvSpPr>
        <p:spPr>
          <a:xfrm>
            <a:off x="381000" y="3860800"/>
            <a:ext cx="3903663" cy="2844800"/>
          </a:xfrm>
          <a:prstGeom prst="rect">
            <a:avLst/>
          </a:prstGeom>
          <a:solidFill>
            <a:srgbClr val="16165C"/>
          </a:solidFill>
          <a:effectLst>
            <a:outerShdw blurRad="63500" dist="38099" dir="2700000" rotWithShape="0">
              <a:srgbClr val="000000">
                <a:alpha val="74998"/>
              </a:srgbClr>
            </a:outerShdw>
          </a:effectLst>
        </p:spPr>
        <p:txBody>
          <a:bodyPr/>
          <a:lstStyle>
            <a:lvl1pPr>
              <a:defRPr sz="3600" b="1">
                <a:solidFill>
                  <a:schemeClr val="accent3">
                    <a:lumOff val="44000"/>
                  </a:schemeClr>
                </a:solidFill>
                <a:effectLst>
                  <a:outerShdw blurRad="38100" dist="38100" dir="2700000" rotWithShape="0">
                    <a:srgbClr val="000000"/>
                  </a:outerShdw>
                </a:effectLst>
              </a:defRPr>
            </a:lvl1pPr>
          </a:lstStyle>
          <a:p>
            <a:r>
              <a:rPr lang="ar-JO" dirty="0"/>
              <a:t>يُرمز للولايات المتحدة الأمريكية بالمرأة في تمثال الحريّة</a:t>
            </a:r>
            <a:endParaRPr dirty="0"/>
          </a:p>
        </p:txBody>
      </p:sp>
      <p:sp>
        <p:nvSpPr>
          <p:cNvPr id="3006" name="Text Box 37"/>
          <p:cNvSpPr txBox="1"/>
          <p:nvPr/>
        </p:nvSpPr>
        <p:spPr>
          <a:xfrm>
            <a:off x="8356688" y="44449"/>
            <a:ext cx="809452" cy="833176"/>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rgbClr val="000090"/>
                </a:solidFill>
              </a:defRPr>
            </a:pPr>
            <a:r>
              <a:rPr lang="ar-JO" dirty="0"/>
              <a:t>110 ر</a:t>
            </a:r>
            <a:endParaRPr dirty="0"/>
          </a:p>
          <a:p>
            <a:pPr algn="ctr" defTabSz="914400">
              <a:defRPr sz="2400" b="1">
                <a:solidFill>
                  <a:srgbClr val="000090"/>
                </a:solidFill>
              </a:defRPr>
            </a:pPr>
            <a:r>
              <a:rPr lang="ar-JO" dirty="0"/>
              <a:t>ب</a:t>
            </a:r>
            <a:endParaRPr dirty="0"/>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8" name="Picture 1" descr="Picture 1"/>
          <p:cNvPicPr>
            <a:picLocks noChangeAspect="1"/>
          </p:cNvPicPr>
          <p:nvPr/>
        </p:nvPicPr>
        <p:blipFill>
          <a:blip r:embed="rId3"/>
          <a:stretch>
            <a:fillRect/>
          </a:stretch>
        </p:blipFill>
        <p:spPr>
          <a:xfrm>
            <a:off x="4701209" y="0"/>
            <a:ext cx="4442791" cy="6858000"/>
          </a:xfrm>
          <a:prstGeom prst="rect">
            <a:avLst/>
          </a:prstGeom>
          <a:ln w="12700">
            <a:miter lim="400000"/>
          </a:ln>
        </p:spPr>
      </p:pic>
      <p:sp>
        <p:nvSpPr>
          <p:cNvPr id="3009" name="Rectangle 2"/>
          <p:cNvSpPr txBox="1">
            <a:spLocks noGrp="1"/>
          </p:cNvSpPr>
          <p:nvPr>
            <p:ph type="title"/>
          </p:nvPr>
        </p:nvSpPr>
        <p:spPr>
          <a:xfrm>
            <a:off x="381000" y="1161717"/>
            <a:ext cx="3903663" cy="5543883"/>
          </a:xfrm>
          <a:prstGeom prst="rect">
            <a:avLst/>
          </a:prstGeom>
          <a:effectLst>
            <a:outerShdw blurRad="63500" dist="38099" dir="2700000" rotWithShape="0">
              <a:srgbClr val="000000">
                <a:alpha val="74998"/>
              </a:srgbClr>
            </a:outerShdw>
          </a:effectLst>
        </p:spPr>
        <p:txBody>
          <a:bodyPr/>
          <a:lstStyle>
            <a:lvl1pPr>
              <a:defRPr sz="3600" b="1">
                <a:solidFill>
                  <a:schemeClr val="accent3">
                    <a:lumOff val="44000"/>
                  </a:schemeClr>
                </a:solidFill>
                <a:effectLst>
                  <a:outerShdw blurRad="38100" dist="38100" dir="2700000" rotWithShape="0">
                    <a:srgbClr val="000000"/>
                  </a:outerShdw>
                </a:effectLst>
              </a:defRPr>
            </a:lvl1pPr>
          </a:lstStyle>
          <a:p>
            <a:r>
              <a:rPr lang="ar-JO" dirty="0"/>
              <a:t>بابل في نهاية الزمان</a:t>
            </a:r>
            <a:br>
              <a:rPr lang="ar-JO" dirty="0"/>
            </a:br>
            <a:r>
              <a:rPr lang="ar-JO" dirty="0"/>
              <a:t>مذنبة بالزنا الروحي.</a:t>
            </a:r>
            <a:br>
              <a:rPr lang="ar-JO" dirty="0"/>
            </a:br>
            <a:r>
              <a:rPr lang="ar-JO" dirty="0"/>
              <a:t>هذا يعني أنها تخلت</a:t>
            </a:r>
            <a:br>
              <a:rPr lang="ar-JO" dirty="0"/>
            </a:br>
            <a:r>
              <a:rPr lang="ar-JO" dirty="0"/>
              <a:t>عن تراثها الإلهي.</a:t>
            </a:r>
            <a:endParaRPr dirty="0"/>
          </a:p>
        </p:txBody>
      </p:sp>
      <p:sp>
        <p:nvSpPr>
          <p:cNvPr id="3010" name="Text Box 37"/>
          <p:cNvSpPr txBox="1"/>
          <p:nvPr/>
        </p:nvSpPr>
        <p:spPr>
          <a:xfrm>
            <a:off x="8356689" y="4444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12" name="Rectangle 2"/>
          <p:cNvSpPr txBox="1">
            <a:spLocks noGrp="1"/>
          </p:cNvSpPr>
          <p:nvPr>
            <p:ph type="title"/>
          </p:nvPr>
        </p:nvSpPr>
        <p:spPr>
          <a:xfrm>
            <a:off x="476273" y="-1"/>
            <a:ext cx="7896102"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بدأت الولايات المتحدة الأمريكية كأمّة مسيحية</a:t>
            </a:r>
            <a:endParaRPr dirty="0"/>
          </a:p>
        </p:txBody>
      </p:sp>
      <p:sp>
        <p:nvSpPr>
          <p:cNvPr id="3013" name="Text Box 37"/>
          <p:cNvSpPr txBox="1"/>
          <p:nvPr/>
        </p:nvSpPr>
        <p:spPr>
          <a:xfrm>
            <a:off x="8356689" y="4444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p>
        </p:txBody>
      </p:sp>
      <p:pic>
        <p:nvPicPr>
          <p:cNvPr id="3014" name="Picture 3" descr="Picture 3"/>
          <p:cNvPicPr>
            <a:picLocks noChangeAspect="1"/>
          </p:cNvPicPr>
          <p:nvPr/>
        </p:nvPicPr>
        <p:blipFill>
          <a:blip r:embed="rId2"/>
          <a:stretch>
            <a:fillRect/>
          </a:stretch>
        </p:blipFill>
        <p:spPr>
          <a:xfrm>
            <a:off x="-2" y="860228"/>
            <a:ext cx="9187269" cy="6063598"/>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16" name="Rectangle 2"/>
          <p:cNvSpPr txBox="1">
            <a:spLocks noGrp="1"/>
          </p:cNvSpPr>
          <p:nvPr>
            <p:ph type="title"/>
          </p:nvPr>
        </p:nvSpPr>
        <p:spPr>
          <a:xfrm>
            <a:off x="789910" y="-30981"/>
            <a:ext cx="7511906"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حجّاج بليموث</a:t>
            </a:r>
            <a:endParaRPr dirty="0"/>
          </a:p>
        </p:txBody>
      </p:sp>
      <p:pic>
        <p:nvPicPr>
          <p:cNvPr id="3017" name="Picture 1" descr="Picture 1"/>
          <p:cNvPicPr>
            <a:picLocks noChangeAspect="1"/>
          </p:cNvPicPr>
          <p:nvPr/>
        </p:nvPicPr>
        <p:blipFill>
          <a:blip r:embed="rId2"/>
          <a:stretch>
            <a:fillRect/>
          </a:stretch>
        </p:blipFill>
        <p:spPr>
          <a:xfrm>
            <a:off x="260495" y="922007"/>
            <a:ext cx="8612824" cy="5886362"/>
          </a:xfrm>
          <a:prstGeom prst="rect">
            <a:avLst/>
          </a:prstGeom>
          <a:ln w="12700">
            <a:miter lim="400000"/>
          </a:ln>
        </p:spPr>
      </p:pic>
      <p:sp>
        <p:nvSpPr>
          <p:cNvPr id="3018" name="Text Box 37"/>
          <p:cNvSpPr txBox="1"/>
          <p:nvPr/>
        </p:nvSpPr>
        <p:spPr>
          <a:xfrm>
            <a:off x="8356689" y="1188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20" name="Rectangle 2"/>
          <p:cNvSpPr txBox="1">
            <a:spLocks noGrp="1"/>
          </p:cNvSpPr>
          <p:nvPr>
            <p:ph type="title"/>
          </p:nvPr>
        </p:nvSpPr>
        <p:spPr>
          <a:xfrm>
            <a:off x="758933" y="356258"/>
            <a:ext cx="7511906"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ومع ذلك فقد ذبحوا البيكوات</a:t>
            </a:r>
            <a:endParaRPr dirty="0"/>
          </a:p>
        </p:txBody>
      </p:sp>
      <p:sp>
        <p:nvSpPr>
          <p:cNvPr id="3021" name="Text Box 37"/>
          <p:cNvSpPr txBox="1"/>
          <p:nvPr/>
        </p:nvSpPr>
        <p:spPr>
          <a:xfrm>
            <a:off x="8324127" y="4444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pic>
        <p:nvPicPr>
          <p:cNvPr id="3022" name="Picture 2" descr="Picture 2"/>
          <p:cNvPicPr>
            <a:picLocks noChangeAspect="1"/>
          </p:cNvPicPr>
          <p:nvPr/>
        </p:nvPicPr>
        <p:blipFill>
          <a:blip r:embed="rId2"/>
          <a:stretch>
            <a:fillRect/>
          </a:stretch>
        </p:blipFill>
        <p:spPr>
          <a:xfrm>
            <a:off x="0" y="1391919"/>
            <a:ext cx="9144000" cy="5466081"/>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4" name="Picture 2" descr="Picture 2"/>
          <p:cNvPicPr>
            <a:picLocks noChangeAspect="1"/>
          </p:cNvPicPr>
          <p:nvPr/>
        </p:nvPicPr>
        <p:blipFill>
          <a:blip r:embed="rId3"/>
          <a:stretch>
            <a:fillRect/>
          </a:stretch>
        </p:blipFill>
        <p:spPr>
          <a:xfrm>
            <a:off x="25948" y="789966"/>
            <a:ext cx="9118052" cy="6048309"/>
          </a:xfrm>
          <a:prstGeom prst="rect">
            <a:avLst/>
          </a:prstGeom>
          <a:ln w="12700">
            <a:miter lim="400000"/>
          </a:ln>
        </p:spPr>
      </p:pic>
      <p:sp>
        <p:nvSpPr>
          <p:cNvPr id="3025" name="Rectangle 2"/>
          <p:cNvSpPr txBox="1">
            <a:spLocks noGrp="1"/>
          </p:cNvSpPr>
          <p:nvPr>
            <p:ph type="title"/>
          </p:nvPr>
        </p:nvSpPr>
        <p:spPr>
          <a:xfrm>
            <a:off x="0" y="-1"/>
            <a:ext cx="8301815"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SA" dirty="0"/>
              <a:t>بدأت الولايات المتحدة الأمريكية كأمّة مسيحية</a:t>
            </a:r>
            <a:endParaRPr dirty="0"/>
          </a:p>
        </p:txBody>
      </p:sp>
      <p:sp>
        <p:nvSpPr>
          <p:cNvPr id="3026" name="Text Box 37"/>
          <p:cNvSpPr txBox="1"/>
          <p:nvPr/>
        </p:nvSpPr>
        <p:spPr>
          <a:xfrm>
            <a:off x="8356689" y="4444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sp>
        <p:nvSpPr>
          <p:cNvPr id="3027" name="Rectangle 2"/>
          <p:cNvSpPr txBox="1"/>
          <p:nvPr/>
        </p:nvSpPr>
        <p:spPr>
          <a:xfrm>
            <a:off x="147484" y="1199595"/>
            <a:ext cx="8950797" cy="452431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6212" indent="-176212" algn="r" defTabSz="914400" rtl="1">
              <a:buSzPct val="100000"/>
              <a:buFont typeface="Arial"/>
              <a:buChar char="•"/>
              <a:defRPr sz="3200" b="1">
                <a:solidFill>
                  <a:schemeClr val="accent3">
                    <a:lumOff val="44000"/>
                  </a:schemeClr>
                </a:solidFill>
                <a:effectLst>
                  <a:outerShdw blurRad="38100" dist="38100" dir="2700000" rotWithShape="0">
                    <a:srgbClr val="000000"/>
                  </a:outerShdw>
                </a:effectLst>
              </a:defRPr>
            </a:pPr>
            <a:r>
              <a:rPr lang="ar-JO" dirty="0">
                <a:solidFill>
                  <a:srgbClr val="FFFF00"/>
                </a:solidFill>
              </a:rPr>
              <a:t>إعلان الاستقلال </a:t>
            </a:r>
            <a:r>
              <a:rPr lang="ar-JO" dirty="0"/>
              <a:t>(1776) يذكر الله 4 مرات</a:t>
            </a:r>
            <a:endParaRPr sz="4400" dirty="0"/>
          </a:p>
          <a:p>
            <a:pPr marL="176212" indent="-176212" algn="r" defTabSz="914400" rtl="1">
              <a:buSzPct val="100000"/>
              <a:buFont typeface="Arial"/>
              <a:buChar char="•"/>
              <a:defRPr sz="3200" b="1">
                <a:solidFill>
                  <a:schemeClr val="accent3">
                    <a:lumOff val="44000"/>
                  </a:schemeClr>
                </a:solidFill>
                <a:effectLst>
                  <a:outerShdw blurRad="38100" dist="38100" dir="2700000" rotWithShape="0">
                    <a:srgbClr val="000000"/>
                  </a:outerShdw>
                </a:effectLst>
              </a:defRPr>
            </a:pPr>
            <a:r>
              <a:rPr lang="ar-JO" dirty="0"/>
              <a:t>أطلق </a:t>
            </a:r>
            <a:r>
              <a:rPr lang="ar-JO" dirty="0">
                <a:solidFill>
                  <a:srgbClr val="FFFF00"/>
                </a:solidFill>
              </a:rPr>
              <a:t>الآباء المؤسسون والرؤساء الأوائل والمحكمة العليا </a:t>
            </a:r>
            <a:r>
              <a:rPr lang="ar-JO" dirty="0"/>
              <a:t>على الولايات المتحدة الأمريكية اسم "أمة مسيحية" حتى عام 1947،</a:t>
            </a:r>
            <a:r>
              <a:rPr dirty="0"/>
              <a:t> </a:t>
            </a:r>
            <a:r>
              <a:rPr lang="ar-JO" dirty="0"/>
              <a:t>أنظر:</a:t>
            </a:r>
            <a:r>
              <a:rPr dirty="0"/>
              <a:t> </a:t>
            </a:r>
            <a:r>
              <a:rPr dirty="0">
                <a:hlinkClick r:id="rId4"/>
              </a:rPr>
              <a:t>http://www.afn.org/~govern/Christian_Nation</a:t>
            </a:r>
            <a:r>
              <a:rPr lang="en-US" dirty="0">
                <a:hlinkClick r:id="rId4"/>
              </a:rPr>
              <a:t>.</a:t>
            </a:r>
            <a:r>
              <a:rPr dirty="0">
                <a:hlinkClick r:id="rId4"/>
              </a:rPr>
              <a:t>html</a:t>
            </a:r>
            <a:endParaRPr lang="ar-JO" dirty="0"/>
          </a:p>
          <a:p>
            <a:pPr marL="176212" indent="-176212" algn="r" defTabSz="914400" rtl="1">
              <a:buSzPct val="100000"/>
              <a:buFont typeface="Arial"/>
              <a:buChar char="•"/>
              <a:defRPr sz="3200" b="1">
                <a:solidFill>
                  <a:schemeClr val="accent3">
                    <a:lumOff val="44000"/>
                  </a:schemeClr>
                </a:solidFill>
                <a:effectLst>
                  <a:outerShdw blurRad="38100" dist="38100" dir="2700000" rotWithShape="0">
                    <a:srgbClr val="000000"/>
                  </a:outerShdw>
                </a:effectLst>
              </a:defRPr>
            </a:pPr>
            <a:r>
              <a:rPr lang="ar-JO" dirty="0"/>
              <a:t>أرسلت الولايات المتحدة </a:t>
            </a:r>
            <a:r>
              <a:rPr lang="ar-JO" dirty="0">
                <a:solidFill>
                  <a:srgbClr val="FFFF00"/>
                </a:solidFill>
              </a:rPr>
              <a:t>أكبر عدد من المبشرين </a:t>
            </a:r>
            <a:r>
              <a:rPr lang="ar-JO" dirty="0"/>
              <a:t>في القرن العشرين</a:t>
            </a:r>
            <a:endParaRPr sz="4400" dirty="0"/>
          </a:p>
          <a:p>
            <a:pPr marL="176212" indent="-176212" algn="r" defTabSz="914400" rtl="1">
              <a:buSzPct val="100000"/>
              <a:buFont typeface="Arial"/>
              <a:buChar char="•"/>
              <a:defRPr sz="3200" b="1">
                <a:solidFill>
                  <a:schemeClr val="accent3">
                    <a:lumOff val="44000"/>
                  </a:schemeClr>
                </a:solidFill>
                <a:effectLst>
                  <a:outerShdw blurRad="38100" dist="38100" dir="2700000" rotWithShape="0">
                    <a:srgbClr val="000000"/>
                  </a:outerShdw>
                </a:effectLst>
              </a:defRPr>
            </a:pPr>
            <a:r>
              <a:rPr lang="ar-JO" dirty="0"/>
              <a:t>"</a:t>
            </a:r>
            <a:r>
              <a:rPr lang="ar-JO" dirty="0">
                <a:solidFill>
                  <a:srgbClr val="FFFF00"/>
                </a:solidFill>
              </a:rPr>
              <a:t>نثق بالله</a:t>
            </a:r>
            <a:r>
              <a:rPr lang="ar-JO" dirty="0"/>
              <a:t>" هو الشعار الوطني</a:t>
            </a:r>
            <a:endParaRPr sz="4400" dirty="0"/>
          </a:p>
          <a:p>
            <a:pPr marL="176212" indent="-176212" algn="r" defTabSz="914400" rtl="1">
              <a:buSzPct val="100000"/>
              <a:buFont typeface="Arial"/>
              <a:buChar char="•"/>
              <a:defRPr sz="3200" b="1">
                <a:solidFill>
                  <a:schemeClr val="accent3">
                    <a:lumOff val="44000"/>
                  </a:schemeClr>
                </a:solidFill>
                <a:effectLst>
                  <a:outerShdw blurRad="38100" dist="38100" dir="2700000" rotWithShape="0">
                    <a:srgbClr val="000000"/>
                  </a:outerShdw>
                </a:effectLst>
              </a:defRPr>
            </a:pPr>
            <a:r>
              <a:rPr lang="ar-JO" dirty="0"/>
              <a:t>إن </a:t>
            </a:r>
            <a:r>
              <a:rPr lang="ar-JO" dirty="0">
                <a:solidFill>
                  <a:srgbClr val="FFFF00"/>
                </a:solidFill>
              </a:rPr>
              <a:t>الديباجة </a:t>
            </a:r>
            <a:r>
              <a:rPr lang="ar-JO" i="1" dirty="0">
                <a:solidFill>
                  <a:srgbClr val="FFFF00"/>
                </a:solidFill>
              </a:rPr>
              <a:t>لكل ولاية </a:t>
            </a:r>
            <a:r>
              <a:rPr lang="ar-JO" dirty="0"/>
              <a:t>من الولايات الخمسين تناشد الله </a:t>
            </a:r>
            <a:endParaRPr dirty="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31" name="Picture 1" descr="Picture 1"/>
          <p:cNvPicPr>
            <a:picLocks noChangeAspect="1"/>
          </p:cNvPicPr>
          <p:nvPr/>
        </p:nvPicPr>
        <p:blipFill>
          <a:blip r:embed="rId2"/>
          <a:stretch>
            <a:fillRect/>
          </a:stretch>
        </p:blipFill>
        <p:spPr>
          <a:xfrm>
            <a:off x="-8227" y="0"/>
            <a:ext cx="9231204" cy="6858000"/>
          </a:xfrm>
          <a:prstGeom prst="rect">
            <a:avLst/>
          </a:prstGeom>
          <a:ln w="12700">
            <a:miter lim="400000"/>
          </a:ln>
        </p:spPr>
      </p:pic>
      <p:sp>
        <p:nvSpPr>
          <p:cNvPr id="3032" name="Rectangle 2"/>
          <p:cNvSpPr txBox="1">
            <a:spLocks noGrp="1"/>
          </p:cNvSpPr>
          <p:nvPr>
            <p:ph type="title"/>
          </p:nvPr>
        </p:nvSpPr>
        <p:spPr>
          <a:xfrm>
            <a:off x="0" y="-1"/>
            <a:ext cx="8301815" cy="774480"/>
          </a:xfrm>
          <a:prstGeom prst="rect">
            <a:avLst/>
          </a:prstGeom>
          <a:effectLst>
            <a:outerShdw blurRad="63500" dist="38099" dir="2700000" rotWithShape="0">
              <a:srgbClr val="000000">
                <a:alpha val="74998"/>
              </a:srgbClr>
            </a:outerShdw>
          </a:effectLst>
        </p:spPr>
        <p:txBody>
          <a:bodyPr/>
          <a:lstStyle>
            <a:lvl1pPr>
              <a:defRPr sz="3200" b="1">
                <a:solidFill>
                  <a:schemeClr val="accent3">
                    <a:lumOff val="44000"/>
                  </a:schemeClr>
                </a:solidFill>
                <a:effectLst>
                  <a:outerShdw blurRad="38100" dist="38100" dir="2700000" rotWithShape="0">
                    <a:srgbClr val="000000"/>
                  </a:outerShdw>
                </a:effectLst>
              </a:defRPr>
            </a:lvl1pPr>
          </a:lstStyle>
          <a:p>
            <a:r>
              <a:rPr lang="ar-JO" dirty="0"/>
              <a:t>بدأت الولايات المتحدة الأمريكية كأمّة مسيحية</a:t>
            </a:r>
            <a:endParaRPr dirty="0"/>
          </a:p>
        </p:txBody>
      </p:sp>
      <p:sp>
        <p:nvSpPr>
          <p:cNvPr id="3033" name="Text Box 37"/>
          <p:cNvSpPr txBox="1"/>
          <p:nvPr/>
        </p:nvSpPr>
        <p:spPr>
          <a:xfrm>
            <a:off x="8356689" y="4444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5" name="Rectangle 2"/>
          <p:cNvSpPr txBox="1">
            <a:spLocks noGrp="1"/>
          </p:cNvSpPr>
          <p:nvPr>
            <p:ph type="title"/>
          </p:nvPr>
        </p:nvSpPr>
        <p:spPr>
          <a:xfrm>
            <a:off x="6019800" y="381000"/>
            <a:ext cx="2743200" cy="2286000"/>
          </a:xfrm>
          <a:prstGeom prst="rect">
            <a:avLst/>
          </a:prstGeom>
        </p:spPr>
        <p:txBody>
          <a:bodyPr/>
          <a:lstStyle/>
          <a:p>
            <a:r>
              <a:rPr lang="ar-JO" dirty="0"/>
              <a:t>هل تثق</a:t>
            </a:r>
            <a:br>
              <a:rPr lang="ar-JO" dirty="0"/>
            </a:br>
            <a:r>
              <a:rPr lang="ar-JO" dirty="0"/>
              <a:t>في</a:t>
            </a:r>
            <a:br>
              <a:rPr lang="ar-JO" dirty="0"/>
            </a:br>
            <a:r>
              <a:rPr lang="ar-JO" dirty="0"/>
              <a:t>الله؟</a:t>
            </a:r>
            <a:endParaRPr dirty="0"/>
          </a:p>
        </p:txBody>
      </p:sp>
      <p:pic>
        <p:nvPicPr>
          <p:cNvPr id="3036" name="Picture 7" descr="Picture 7"/>
          <p:cNvPicPr>
            <a:picLocks noChangeAspect="1"/>
          </p:cNvPicPr>
          <p:nvPr/>
        </p:nvPicPr>
        <p:blipFill>
          <a:blip r:embed="rId3"/>
          <a:stretch>
            <a:fillRect/>
          </a:stretch>
        </p:blipFill>
        <p:spPr>
          <a:xfrm>
            <a:off x="0" y="533400"/>
            <a:ext cx="5715000" cy="5588000"/>
          </a:xfrm>
          <a:prstGeom prst="rect">
            <a:avLst/>
          </a:prstGeom>
          <a:ln w="12700">
            <a:miter lim="400000"/>
          </a:ln>
        </p:spPr>
      </p:pic>
      <p:pic>
        <p:nvPicPr>
          <p:cNvPr id="3037" name="Picture 8" descr="Picture 8"/>
          <p:cNvPicPr>
            <a:picLocks noChangeAspect="1"/>
          </p:cNvPicPr>
          <p:nvPr/>
        </p:nvPicPr>
        <p:blipFill>
          <a:blip r:embed="rId4"/>
          <a:stretch>
            <a:fillRect/>
          </a:stretch>
        </p:blipFill>
        <p:spPr>
          <a:xfrm>
            <a:off x="5715000" y="3429000"/>
            <a:ext cx="3417888" cy="3429000"/>
          </a:xfrm>
          <a:prstGeom prst="rect">
            <a:avLst/>
          </a:prstGeom>
          <a:ln w="12700">
            <a:miter lim="400000"/>
          </a:ln>
        </p:spPr>
      </p:pic>
      <p:sp>
        <p:nvSpPr>
          <p:cNvPr id="3038" name="Oval 9"/>
          <p:cNvSpPr/>
          <p:nvPr/>
        </p:nvSpPr>
        <p:spPr>
          <a:xfrm>
            <a:off x="0" y="1092199"/>
            <a:ext cx="2743200" cy="838201"/>
          </a:xfrm>
          <a:prstGeom prst="ellipse">
            <a:avLst/>
          </a:prstGeom>
          <a:ln w="57150">
            <a:solidFill>
              <a:srgbClr val="FF0000"/>
            </a:solidFill>
          </a:ln>
        </p:spPr>
        <p:txBody>
          <a:bodyPr lIns="46799" tIns="46799" rIns="46799" bIns="46799" anchor="ctr"/>
          <a:lstStyle/>
          <a:p>
            <a:pPr defTabSz="914400">
              <a:defRPr sz="2400">
                <a:solidFill>
                  <a:schemeClr val="accent3">
                    <a:lumOff val="44000"/>
                  </a:schemeClr>
                </a:solidFill>
              </a:defRPr>
            </a:pPr>
            <a:endParaRPr/>
          </a:p>
        </p:txBody>
      </p:sp>
      <p:sp>
        <p:nvSpPr>
          <p:cNvPr id="3039" name="Oval 10"/>
          <p:cNvSpPr/>
          <p:nvPr/>
        </p:nvSpPr>
        <p:spPr>
          <a:xfrm>
            <a:off x="1219200" y="3225800"/>
            <a:ext cx="2743200" cy="838200"/>
          </a:xfrm>
          <a:prstGeom prst="ellipse">
            <a:avLst/>
          </a:prstGeom>
          <a:ln w="57150">
            <a:solidFill>
              <a:srgbClr val="FF0000"/>
            </a:solidFill>
          </a:ln>
        </p:spPr>
        <p:txBody>
          <a:bodyPr lIns="46799" tIns="46799" rIns="46799" bIns="46799" anchor="ctr"/>
          <a:lstStyle/>
          <a:p>
            <a:pPr defTabSz="914400">
              <a:defRPr sz="2400">
                <a:solidFill>
                  <a:schemeClr val="accent3">
                    <a:lumOff val="44000"/>
                  </a:schemeClr>
                </a:solidFill>
              </a:defRPr>
            </a:pPr>
            <a:endParaRPr/>
          </a:p>
        </p:txBody>
      </p:sp>
      <p:sp>
        <p:nvSpPr>
          <p:cNvPr id="3040" name="Oval 11"/>
          <p:cNvSpPr/>
          <p:nvPr/>
        </p:nvSpPr>
        <p:spPr>
          <a:xfrm>
            <a:off x="0" y="4876800"/>
            <a:ext cx="5562600" cy="1600200"/>
          </a:xfrm>
          <a:prstGeom prst="ellipse">
            <a:avLst/>
          </a:prstGeom>
          <a:ln w="57150">
            <a:solidFill>
              <a:srgbClr val="FF0000"/>
            </a:solidFill>
          </a:ln>
        </p:spPr>
        <p:txBody>
          <a:bodyPr lIns="46799" tIns="46799" rIns="46799" bIns="46799" anchor="ctr"/>
          <a:lstStyle/>
          <a:p>
            <a:pPr defTabSz="914400">
              <a:defRPr sz="2400">
                <a:solidFill>
                  <a:schemeClr val="accent3">
                    <a:lumOff val="44000"/>
                  </a:schemeClr>
                </a:solidFill>
              </a:defRPr>
            </a:pPr>
            <a:endParaRPr/>
          </a:p>
        </p:txBody>
      </p:sp>
      <p:sp>
        <p:nvSpPr>
          <p:cNvPr id="3041" name="Oval 12"/>
          <p:cNvSpPr/>
          <p:nvPr/>
        </p:nvSpPr>
        <p:spPr>
          <a:xfrm>
            <a:off x="6096000" y="3581400"/>
            <a:ext cx="2743200" cy="990600"/>
          </a:xfrm>
          <a:prstGeom prst="ellipse">
            <a:avLst/>
          </a:prstGeom>
          <a:ln w="57150">
            <a:solidFill>
              <a:srgbClr val="FF0000"/>
            </a:solidFill>
          </a:ln>
        </p:spPr>
        <p:txBody>
          <a:bodyPr lIns="46799" tIns="46799" rIns="46799" bIns="46799" anchor="ctr"/>
          <a:lstStyle/>
          <a:p>
            <a:pPr defTabSz="914400">
              <a:defRPr sz="2400">
                <a:solidFill>
                  <a:schemeClr val="accent3">
                    <a:lumOff val="44000"/>
                  </a:schemeClr>
                </a:solidFill>
              </a:defRPr>
            </a:pPr>
            <a:endParaRPr/>
          </a:p>
        </p:txBody>
      </p:sp>
      <p:sp>
        <p:nvSpPr>
          <p:cNvPr id="3042" name="Oval 13"/>
          <p:cNvSpPr/>
          <p:nvPr/>
        </p:nvSpPr>
        <p:spPr>
          <a:xfrm>
            <a:off x="2209800" y="1066799"/>
            <a:ext cx="2743200" cy="838201"/>
          </a:xfrm>
          <a:prstGeom prst="ellipse">
            <a:avLst/>
          </a:prstGeom>
          <a:ln w="57150">
            <a:solidFill>
              <a:srgbClr val="FF0000"/>
            </a:solidFill>
          </a:ln>
        </p:spPr>
        <p:txBody>
          <a:bodyPr lIns="46799" tIns="46799" rIns="46799" bIns="46799" anchor="ctr"/>
          <a:lstStyle/>
          <a:p>
            <a:pPr defTabSz="914400">
              <a:defRPr sz="2400">
                <a:solidFill>
                  <a:schemeClr val="accent3">
                    <a:lumOff val="44000"/>
                  </a:schemeClr>
                </a:solidFill>
              </a:defRPr>
            </a:pPr>
            <a:endParaRPr/>
          </a:p>
        </p:txBody>
      </p:sp>
      <p:sp>
        <p:nvSpPr>
          <p:cNvPr id="3043" name="Oval 14"/>
          <p:cNvSpPr/>
          <p:nvPr/>
        </p:nvSpPr>
        <p:spPr>
          <a:xfrm>
            <a:off x="3810000" y="2438400"/>
            <a:ext cx="2743200" cy="838200"/>
          </a:xfrm>
          <a:prstGeom prst="ellipse">
            <a:avLst/>
          </a:prstGeom>
          <a:ln w="57150">
            <a:solidFill>
              <a:srgbClr val="FF0000"/>
            </a:solidFill>
          </a:ln>
        </p:spPr>
        <p:txBody>
          <a:bodyPr lIns="46799" tIns="46799" rIns="46799" bIns="46799" anchor="ctr"/>
          <a:lstStyle/>
          <a:p>
            <a:pPr defTabSz="914400">
              <a:defRPr sz="2400">
                <a:solidFill>
                  <a:schemeClr val="accent3">
                    <a:lumOff val="44000"/>
                  </a:schemeClr>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3038"/>
                                        </p:tgtEl>
                                        <p:attrNameLst>
                                          <p:attrName>style.visibility</p:attrName>
                                        </p:attrNameLst>
                                      </p:cBhvr>
                                      <p:to>
                                        <p:strVal val="visible"/>
                                      </p:to>
                                    </p:set>
                                    <p:anim calcmode="lin" valueType="num">
                                      <p:cBhvr>
                                        <p:cTn id="7" dur="500" fill="hold"/>
                                        <p:tgtEl>
                                          <p:spTgt spid="3038"/>
                                        </p:tgtEl>
                                        <p:attrNameLst>
                                          <p:attrName>ppt_w</p:attrName>
                                        </p:attrNameLst>
                                      </p:cBhvr>
                                      <p:tavLst>
                                        <p:tav tm="0">
                                          <p:val>
                                            <p:fltVal val="0"/>
                                          </p:val>
                                        </p:tav>
                                        <p:tav tm="100000">
                                          <p:val>
                                            <p:strVal val="#ppt_w"/>
                                          </p:val>
                                        </p:tav>
                                      </p:tavLst>
                                    </p:anim>
                                    <p:anim calcmode="lin" valueType="num">
                                      <p:cBhvr>
                                        <p:cTn id="8" dur="500" fill="hold"/>
                                        <p:tgtEl>
                                          <p:spTgt spid="303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3039"/>
                                        </p:tgtEl>
                                        <p:attrNameLst>
                                          <p:attrName>style.visibility</p:attrName>
                                        </p:attrNameLst>
                                      </p:cBhvr>
                                      <p:to>
                                        <p:strVal val="visible"/>
                                      </p:to>
                                    </p:set>
                                    <p:anim calcmode="lin" valueType="num">
                                      <p:cBhvr>
                                        <p:cTn id="12" dur="500" fill="hold"/>
                                        <p:tgtEl>
                                          <p:spTgt spid="3039"/>
                                        </p:tgtEl>
                                        <p:attrNameLst>
                                          <p:attrName>ppt_w</p:attrName>
                                        </p:attrNameLst>
                                      </p:cBhvr>
                                      <p:tavLst>
                                        <p:tav tm="0">
                                          <p:val>
                                            <p:fltVal val="0"/>
                                          </p:val>
                                        </p:tav>
                                        <p:tav tm="100000">
                                          <p:val>
                                            <p:strVal val="#ppt_w"/>
                                          </p:val>
                                        </p:tav>
                                      </p:tavLst>
                                    </p:anim>
                                    <p:anim calcmode="lin" valueType="num">
                                      <p:cBhvr>
                                        <p:cTn id="13" dur="500" fill="hold"/>
                                        <p:tgtEl>
                                          <p:spTgt spid="303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3040"/>
                                        </p:tgtEl>
                                        <p:attrNameLst>
                                          <p:attrName>style.visibility</p:attrName>
                                        </p:attrNameLst>
                                      </p:cBhvr>
                                      <p:to>
                                        <p:strVal val="visible"/>
                                      </p:to>
                                    </p:set>
                                    <p:anim calcmode="lin" valueType="num">
                                      <p:cBhvr>
                                        <p:cTn id="17" dur="500" fill="hold"/>
                                        <p:tgtEl>
                                          <p:spTgt spid="3040"/>
                                        </p:tgtEl>
                                        <p:attrNameLst>
                                          <p:attrName>ppt_w</p:attrName>
                                        </p:attrNameLst>
                                      </p:cBhvr>
                                      <p:tavLst>
                                        <p:tav tm="0">
                                          <p:val>
                                            <p:fltVal val="0"/>
                                          </p:val>
                                        </p:tav>
                                        <p:tav tm="100000">
                                          <p:val>
                                            <p:strVal val="#ppt_w"/>
                                          </p:val>
                                        </p:tav>
                                      </p:tavLst>
                                    </p:anim>
                                    <p:anim calcmode="lin" valueType="num">
                                      <p:cBhvr>
                                        <p:cTn id="18" dur="500" fill="hold"/>
                                        <p:tgtEl>
                                          <p:spTgt spid="304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3041"/>
                                        </p:tgtEl>
                                        <p:attrNameLst>
                                          <p:attrName>style.visibility</p:attrName>
                                        </p:attrNameLst>
                                      </p:cBhvr>
                                      <p:to>
                                        <p:strVal val="visible"/>
                                      </p:to>
                                    </p:set>
                                    <p:anim calcmode="lin" valueType="num">
                                      <p:cBhvr>
                                        <p:cTn id="22" dur="500" fill="hold"/>
                                        <p:tgtEl>
                                          <p:spTgt spid="3041"/>
                                        </p:tgtEl>
                                        <p:attrNameLst>
                                          <p:attrName>ppt_w</p:attrName>
                                        </p:attrNameLst>
                                      </p:cBhvr>
                                      <p:tavLst>
                                        <p:tav tm="0">
                                          <p:val>
                                            <p:fltVal val="0"/>
                                          </p:val>
                                        </p:tav>
                                        <p:tav tm="100000">
                                          <p:val>
                                            <p:strVal val="#ppt_w"/>
                                          </p:val>
                                        </p:tav>
                                      </p:tavLst>
                                    </p:anim>
                                    <p:anim calcmode="lin" valueType="num">
                                      <p:cBhvr>
                                        <p:cTn id="23" dur="500" fill="hold"/>
                                        <p:tgtEl>
                                          <p:spTgt spid="304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3042"/>
                                        </p:tgtEl>
                                        <p:attrNameLst>
                                          <p:attrName>style.visibility</p:attrName>
                                        </p:attrNameLst>
                                      </p:cBhvr>
                                      <p:to>
                                        <p:strVal val="visible"/>
                                      </p:to>
                                    </p:set>
                                    <p:anim calcmode="lin" valueType="num">
                                      <p:cBhvr>
                                        <p:cTn id="27" dur="500" fill="hold"/>
                                        <p:tgtEl>
                                          <p:spTgt spid="3042"/>
                                        </p:tgtEl>
                                        <p:attrNameLst>
                                          <p:attrName>ppt_w</p:attrName>
                                        </p:attrNameLst>
                                      </p:cBhvr>
                                      <p:tavLst>
                                        <p:tav tm="0">
                                          <p:val>
                                            <p:fltVal val="0"/>
                                          </p:val>
                                        </p:tav>
                                        <p:tav tm="100000">
                                          <p:val>
                                            <p:strVal val="#ppt_w"/>
                                          </p:val>
                                        </p:tav>
                                      </p:tavLst>
                                    </p:anim>
                                    <p:anim calcmode="lin" valueType="num">
                                      <p:cBhvr>
                                        <p:cTn id="28" dur="500" fill="hold"/>
                                        <p:tgtEl>
                                          <p:spTgt spid="304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3043"/>
                                        </p:tgtEl>
                                        <p:attrNameLst>
                                          <p:attrName>style.visibility</p:attrName>
                                        </p:attrNameLst>
                                      </p:cBhvr>
                                      <p:to>
                                        <p:strVal val="visible"/>
                                      </p:to>
                                    </p:set>
                                    <p:anim calcmode="lin" valueType="num">
                                      <p:cBhvr>
                                        <p:cTn id="32" dur="500" fill="hold"/>
                                        <p:tgtEl>
                                          <p:spTgt spid="3043"/>
                                        </p:tgtEl>
                                        <p:attrNameLst>
                                          <p:attrName>ppt_w</p:attrName>
                                        </p:attrNameLst>
                                      </p:cBhvr>
                                      <p:tavLst>
                                        <p:tav tm="0">
                                          <p:val>
                                            <p:fltVal val="0"/>
                                          </p:val>
                                        </p:tav>
                                        <p:tav tm="100000">
                                          <p:val>
                                            <p:strVal val="#ppt_w"/>
                                          </p:val>
                                        </p:tav>
                                      </p:tavLst>
                                    </p:anim>
                                    <p:anim calcmode="lin" valueType="num">
                                      <p:cBhvr>
                                        <p:cTn id="33" dur="500" fill="hold"/>
                                        <p:tgtEl>
                                          <p:spTgt spid="30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8" grpId="0" animBg="1" advAuto="0"/>
      <p:bldP spid="3039" grpId="0" animBg="1" advAuto="0"/>
      <p:bldP spid="3040" grpId="0" animBg="1" advAuto="0"/>
      <p:bldP spid="3041" grpId="0" animBg="1" advAuto="0"/>
      <p:bldP spid="3042" grpId="0" animBg="1" advAuto="0"/>
      <p:bldP spid="3043"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7"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3048" name="Rectangle 3"/>
          <p:cNvSpPr txBox="1">
            <a:spLocks noGrp="1"/>
          </p:cNvSpPr>
          <p:nvPr>
            <p:ph type="title"/>
          </p:nvPr>
        </p:nvSpPr>
        <p:spPr>
          <a:xfrm>
            <a:off x="0" y="0"/>
            <a:ext cx="7772400" cy="1143000"/>
          </a:xfrm>
          <a:prstGeom prst="rect">
            <a:avLst/>
          </a:prstGeom>
        </p:spPr>
        <p:txBody>
          <a:bodyPr/>
          <a:lstStyle/>
          <a:p>
            <a:r>
              <a:rPr lang="ar-JO" dirty="0"/>
              <a:t>هل نثق في الله؟</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047"/>
                                        </p:tgtEl>
                                        <p:attrNameLst>
                                          <p:attrName>style.visibility</p:attrName>
                                        </p:attrNameLst>
                                      </p:cBhvr>
                                      <p:to>
                                        <p:strVal val="visible"/>
                                      </p:to>
                                    </p:set>
                                    <p:animEffect transition="in" filter="fade">
                                      <p:cBhvr>
                                        <p:cTn id="7" dur="500"/>
                                        <p:tgtEl>
                                          <p:spTgt spid="3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7"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2" name="Picture 5" descr="Picture 5"/>
          <p:cNvPicPr>
            <a:picLocks noChangeAspect="1"/>
          </p:cNvPicPr>
          <p:nvPr/>
        </p:nvPicPr>
        <p:blipFill>
          <a:blip r:embed="rId3"/>
          <a:stretch>
            <a:fillRect/>
          </a:stretch>
        </p:blipFill>
        <p:spPr>
          <a:xfrm>
            <a:off x="0" y="914400"/>
            <a:ext cx="3676650" cy="2600325"/>
          </a:xfrm>
          <a:prstGeom prst="rect">
            <a:avLst/>
          </a:prstGeom>
          <a:ln w="12700">
            <a:miter lim="400000"/>
          </a:ln>
        </p:spPr>
      </p:pic>
      <p:sp>
        <p:nvSpPr>
          <p:cNvPr id="3053" name="Rectangle 2"/>
          <p:cNvSpPr txBox="1">
            <a:spLocks noGrp="1"/>
          </p:cNvSpPr>
          <p:nvPr>
            <p:ph type="title"/>
          </p:nvPr>
        </p:nvSpPr>
        <p:spPr>
          <a:xfrm>
            <a:off x="1524000" y="533400"/>
            <a:ext cx="7772400" cy="1143000"/>
          </a:xfrm>
          <a:prstGeom prst="rect">
            <a:avLst/>
          </a:prstGeom>
        </p:spPr>
        <p:txBody>
          <a:bodyPr>
            <a:normAutofit fontScale="90000"/>
          </a:bodyPr>
          <a:lstStyle>
            <a:lvl1pPr defTabSz="768095">
              <a:defRPr sz="3696"/>
            </a:lvl1pPr>
          </a:lstStyle>
          <a:p>
            <a:r>
              <a:rPr lang="ar-JO" dirty="0"/>
              <a:t>هل يحرجك </a:t>
            </a:r>
            <a:br>
              <a:rPr lang="ar-JO" dirty="0"/>
            </a:br>
            <a:r>
              <a:rPr lang="ar-JO" dirty="0"/>
              <a:t>ثقتك بالله؟</a:t>
            </a:r>
            <a:endParaRPr dirty="0"/>
          </a:p>
        </p:txBody>
      </p:sp>
      <p:pic>
        <p:nvPicPr>
          <p:cNvPr id="3054" name="Picture 4" descr="Picture 4"/>
          <p:cNvPicPr>
            <a:picLocks noChangeAspect="1"/>
          </p:cNvPicPr>
          <p:nvPr/>
        </p:nvPicPr>
        <p:blipFill>
          <a:blip r:embed="rId4"/>
          <a:stretch>
            <a:fillRect/>
          </a:stretch>
        </p:blipFill>
        <p:spPr>
          <a:xfrm>
            <a:off x="3505200" y="3213100"/>
            <a:ext cx="4953000" cy="36449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 name="Picture 1" descr="Picture 1"/>
          <p:cNvPicPr>
            <a:picLocks noChangeAspect="1"/>
          </p:cNvPicPr>
          <p:nvPr/>
        </p:nvPicPr>
        <p:blipFill>
          <a:blip r:embed="rId2"/>
          <a:stretch>
            <a:fillRect/>
          </a:stretch>
        </p:blipFill>
        <p:spPr>
          <a:xfrm>
            <a:off x="0" y="992187"/>
            <a:ext cx="9144000" cy="3348039"/>
          </a:xfrm>
          <a:prstGeom prst="rect">
            <a:avLst/>
          </a:prstGeom>
          <a:ln w="12700">
            <a:miter lim="400000"/>
          </a:ln>
        </p:spPr>
      </p:pic>
      <p:sp>
        <p:nvSpPr>
          <p:cNvPr id="2376" name="Rectangle 2"/>
          <p:cNvSpPr txBox="1">
            <a:spLocks noGrp="1"/>
          </p:cNvSpPr>
          <p:nvPr>
            <p:ph type="title"/>
          </p:nvPr>
        </p:nvSpPr>
        <p:spPr>
          <a:xfrm>
            <a:off x="-1" y="-42863"/>
            <a:ext cx="9180515" cy="869951"/>
          </a:xfrm>
          <a:prstGeom prst="rect">
            <a:avLst/>
          </a:prstGeom>
          <a:effectLst>
            <a:outerShdw blurRad="63500" dist="35921" dir="2700000" rotWithShape="0">
              <a:srgbClr val="000000">
                <a:alpha val="74997"/>
              </a:srgbClr>
            </a:outerShdw>
          </a:effectLst>
        </p:spPr>
        <p:txBody>
          <a:bodyPr/>
          <a:lstStyle>
            <a:lvl1pPr rtl="1">
              <a:defRPr>
                <a:solidFill>
                  <a:schemeClr val="accent3">
                    <a:lumOff val="44000"/>
                  </a:schemeClr>
                </a:solidFill>
                <a:effectLst>
                  <a:outerShdw blurRad="38100" dist="38100" dir="2700000" rotWithShape="0">
                    <a:srgbClr val="535353"/>
                  </a:outerShdw>
                </a:effectLst>
              </a:defRPr>
            </a:lvl1pPr>
          </a:lstStyle>
          <a:p>
            <a:r>
              <a:t>فلسفة إلحادية</a:t>
            </a:r>
          </a:p>
        </p:txBody>
      </p:sp>
      <p:sp>
        <p:nvSpPr>
          <p:cNvPr id="2377" name="Text Box 3"/>
          <p:cNvSpPr txBox="1"/>
          <p:nvPr/>
        </p:nvSpPr>
        <p:spPr>
          <a:xfrm>
            <a:off x="115887" y="6411132"/>
            <a:ext cx="2754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chemeClr val="accent3">
                      <a:lumOff val="44000"/>
                    </a:schemeClr>
                  </a:outerShdw>
                </a:effectLst>
              </a:defRPr>
            </a:lvl1pPr>
          </a:lstStyle>
          <a:p>
            <a:r>
              <a:t>Used with permission</a:t>
            </a:r>
          </a:p>
        </p:txBody>
      </p:sp>
      <p:grpSp>
        <p:nvGrpSpPr>
          <p:cNvPr id="2380" name="Group 4"/>
          <p:cNvGrpSpPr/>
          <p:nvPr/>
        </p:nvGrpSpPr>
        <p:grpSpPr>
          <a:xfrm>
            <a:off x="17462" y="4241800"/>
            <a:ext cx="9180514" cy="2514600"/>
            <a:chOff x="0" y="0"/>
            <a:chExt cx="9180512" cy="2514600"/>
          </a:xfrm>
        </p:grpSpPr>
        <p:sp>
          <p:nvSpPr>
            <p:cNvPr id="2378" name="Rectangle 5"/>
            <p:cNvSpPr/>
            <p:nvPr/>
          </p:nvSpPr>
          <p:spPr>
            <a:xfrm>
              <a:off x="-1" y="0"/>
              <a:ext cx="9180514" cy="2514600"/>
            </a:xfrm>
            <a:prstGeom prst="rect">
              <a:avLst/>
            </a:prstGeom>
            <a:solidFill>
              <a:srgbClr val="000000"/>
            </a:solidFill>
            <a:ln w="12700" cap="flat">
              <a:noFill/>
              <a:miter lim="400000"/>
            </a:ln>
            <a:effectLst>
              <a:outerShdw blurRad="63500" dist="35921" dir="2700000" rotWithShape="0">
                <a:srgbClr val="000000">
                  <a:alpha val="74997"/>
                </a:srgbClr>
              </a:outerShdw>
            </a:effectLst>
          </p:spPr>
          <p:txBody>
            <a:bodyPr wrap="square" lIns="46799" tIns="46799" rIns="46799" bIns="46799" numCol="1" anchor="ctr">
              <a:noAutofit/>
            </a:bodyPr>
            <a:lstStyle/>
            <a:p>
              <a:pPr algn="ctr" defTabSz="914400">
                <a:defRPr sz="6600" b="1">
                  <a:solidFill>
                    <a:schemeClr val="accent3">
                      <a:lumOff val="44000"/>
                    </a:schemeClr>
                  </a:solidFill>
                  <a:effectLst>
                    <a:outerShdw blurRad="38100" dist="38100" dir="2700000" rotWithShape="0">
                      <a:srgbClr val="535353"/>
                    </a:outerShdw>
                  </a:effectLst>
                </a:defRPr>
              </a:pPr>
              <a:endParaRPr/>
            </a:p>
          </p:txBody>
        </p:sp>
        <p:sp>
          <p:nvSpPr>
            <p:cNvPr id="2379" name="Text Box 6"/>
            <p:cNvSpPr txBox="1"/>
            <p:nvPr/>
          </p:nvSpPr>
          <p:spPr>
            <a:xfrm>
              <a:off x="45720" y="221990"/>
              <a:ext cx="9089072" cy="20706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rtl="1">
                <a:defRPr sz="7200" b="1">
                  <a:solidFill>
                    <a:schemeClr val="accent3">
                      <a:lumOff val="44000"/>
                    </a:schemeClr>
                  </a:solidFill>
                  <a:effectLst>
                    <a:outerShdw blurRad="38100" dist="38100" dir="2700000" rotWithShape="0">
                      <a:srgbClr val="535353"/>
                    </a:outerShdw>
                  </a:effectLst>
                </a:defRPr>
              </a:pPr>
              <a:r>
                <a:t>"نيتشه ميت"</a:t>
              </a:r>
              <a:br/>
              <a:r>
                <a:rPr sz="6600" b="0"/>
                <a:t>الله، 1900</a:t>
              </a:r>
            </a:p>
          </p:txBody>
        </p:sp>
      </p:grpSp>
      <p:grpSp>
        <p:nvGrpSpPr>
          <p:cNvPr id="2383" name="Group 7"/>
          <p:cNvGrpSpPr/>
          <p:nvPr/>
        </p:nvGrpSpPr>
        <p:grpSpPr>
          <a:xfrm>
            <a:off x="-1" y="977900"/>
            <a:ext cx="9180515" cy="2514600"/>
            <a:chOff x="0" y="0"/>
            <a:chExt cx="9180513" cy="2514600"/>
          </a:xfrm>
        </p:grpSpPr>
        <p:sp>
          <p:nvSpPr>
            <p:cNvPr id="2381" name="Rectangle 8"/>
            <p:cNvSpPr/>
            <p:nvPr/>
          </p:nvSpPr>
          <p:spPr>
            <a:xfrm>
              <a:off x="-1" y="0"/>
              <a:ext cx="9180515" cy="2514600"/>
            </a:xfrm>
            <a:prstGeom prst="rect">
              <a:avLst/>
            </a:prstGeom>
            <a:solidFill>
              <a:schemeClr val="accent3">
                <a:lumOff val="44000"/>
              </a:schemeClr>
            </a:solidFill>
            <a:ln w="12700" cap="flat">
              <a:noFill/>
              <a:miter lim="400000"/>
            </a:ln>
            <a:effectLst/>
          </p:spPr>
          <p:txBody>
            <a:bodyPr wrap="square" lIns="46799" tIns="46799" rIns="46799" bIns="46799" numCol="1" anchor="ctr">
              <a:noAutofit/>
            </a:bodyPr>
            <a:lstStyle/>
            <a:p>
              <a:pPr algn="ctr" defTabSz="914400">
                <a:defRPr sz="6600" b="1"/>
              </a:pPr>
              <a:endParaRPr/>
            </a:p>
          </p:txBody>
        </p:sp>
        <p:sp>
          <p:nvSpPr>
            <p:cNvPr id="2382" name="Text Box 9"/>
            <p:cNvSpPr txBox="1"/>
            <p:nvPr/>
          </p:nvSpPr>
          <p:spPr>
            <a:xfrm>
              <a:off x="45719" y="94990"/>
              <a:ext cx="9089074" cy="23246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rtl="1">
                <a:defRPr sz="8800" b="1"/>
              </a:pPr>
              <a:r>
                <a:t>"الله ميت"</a:t>
              </a:r>
              <a:br/>
              <a:r>
                <a:rPr sz="6600" b="0"/>
                <a:t>نيتشه، 1883</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2380"/>
                                        </p:tgtEl>
                                        <p:attrNameLst>
                                          <p:attrName>style.visibility</p:attrName>
                                        </p:attrNameLst>
                                      </p:cBhvr>
                                      <p:to>
                                        <p:strVal val="visible"/>
                                      </p:to>
                                    </p:set>
                                    <p:animEffect transition="in" filter="blinds(horizontal)">
                                      <p:cBhvr>
                                        <p:cTn id="7" dur="500"/>
                                        <p:tgtEl>
                                          <p:spTgt spid="2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0"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8" name="Picture 5" descr="Picture 5"/>
          <p:cNvPicPr>
            <a:picLocks noChangeAspect="1"/>
          </p:cNvPicPr>
          <p:nvPr/>
        </p:nvPicPr>
        <p:blipFill>
          <a:blip r:embed="rId3"/>
          <a:stretch>
            <a:fillRect/>
          </a:stretch>
        </p:blipFill>
        <p:spPr>
          <a:xfrm>
            <a:off x="0" y="1776413"/>
            <a:ext cx="4267200" cy="5081588"/>
          </a:xfrm>
          <a:prstGeom prst="rect">
            <a:avLst/>
          </a:prstGeom>
          <a:ln w="12700">
            <a:miter lim="400000"/>
          </a:ln>
        </p:spPr>
      </p:pic>
      <p:sp>
        <p:nvSpPr>
          <p:cNvPr id="3059" name="AutoShape 6"/>
          <p:cNvSpPr/>
          <p:nvPr/>
        </p:nvSpPr>
        <p:spPr>
          <a:xfrm>
            <a:off x="2059637" y="1752600"/>
            <a:ext cx="6779564" cy="3581401"/>
          </a:xfrm>
          <a:custGeom>
            <a:avLst/>
            <a:gdLst/>
            <a:ahLst/>
            <a:cxnLst>
              <a:cxn ang="0">
                <a:pos x="wd2" y="hd2"/>
              </a:cxn>
              <a:cxn ang="5400000">
                <a:pos x="wd2" y="hd2"/>
              </a:cxn>
              <a:cxn ang="10800000">
                <a:pos x="wd2" y="hd2"/>
              </a:cxn>
              <a:cxn ang="16200000">
                <a:pos x="wd2" y="hd2"/>
              </a:cxn>
            </a:cxnLst>
            <a:rect l="0" t="0" r="r" b="b"/>
            <a:pathLst>
              <a:path w="21600" h="21600" extrusionOk="0">
                <a:moveTo>
                  <a:pt x="5334" y="3600"/>
                </a:moveTo>
                <a:cubicBezTo>
                  <a:pt x="5334" y="1612"/>
                  <a:pt x="6185" y="0"/>
                  <a:pt x="7236" y="0"/>
                </a:cubicBezTo>
                <a:lnTo>
                  <a:pt x="8045" y="0"/>
                </a:lnTo>
                <a:lnTo>
                  <a:pt x="19698" y="0"/>
                </a:lnTo>
                <a:cubicBezTo>
                  <a:pt x="20749" y="0"/>
                  <a:pt x="21600" y="1612"/>
                  <a:pt x="21600" y="3600"/>
                </a:cubicBezTo>
                <a:lnTo>
                  <a:pt x="21600" y="18000"/>
                </a:lnTo>
                <a:cubicBezTo>
                  <a:pt x="21600" y="19988"/>
                  <a:pt x="20749" y="21600"/>
                  <a:pt x="19698" y="21600"/>
                </a:cubicBezTo>
                <a:lnTo>
                  <a:pt x="7236" y="21600"/>
                </a:lnTo>
                <a:cubicBezTo>
                  <a:pt x="6185" y="21600"/>
                  <a:pt x="5334" y="19988"/>
                  <a:pt x="5334" y="18000"/>
                </a:cubicBezTo>
                <a:lnTo>
                  <a:pt x="5334" y="18000"/>
                </a:lnTo>
                <a:lnTo>
                  <a:pt x="0" y="13044"/>
                </a:lnTo>
                <a:lnTo>
                  <a:pt x="5334" y="12600"/>
                </a:lnTo>
                <a:close/>
              </a:path>
            </a:pathLst>
          </a:custGeom>
          <a:solidFill>
            <a:srgbClr val="008000"/>
          </a:solidFill>
          <a:ln>
            <a:solidFill>
              <a:schemeClr val="accent3">
                <a:lumOff val="44000"/>
              </a:schemeClr>
            </a:solidFill>
            <a:miter/>
          </a:ln>
        </p:spPr>
        <p:txBody>
          <a:bodyPr lIns="46799" tIns="46799" rIns="46799" bIns="46799" anchor="ctr"/>
          <a:lstStyle/>
          <a:p>
            <a:pPr algn="ctr" defTabSz="914400">
              <a:defRPr sz="2400">
                <a:solidFill>
                  <a:schemeClr val="accent3">
                    <a:lumOff val="44000"/>
                  </a:schemeClr>
                </a:solidFill>
              </a:defRPr>
            </a:pPr>
            <a:endParaRPr/>
          </a:p>
        </p:txBody>
      </p:sp>
      <p:sp>
        <p:nvSpPr>
          <p:cNvPr id="3060" name="Rectangle 2"/>
          <p:cNvSpPr txBox="1">
            <a:spLocks noGrp="1"/>
          </p:cNvSpPr>
          <p:nvPr>
            <p:ph type="title"/>
          </p:nvPr>
        </p:nvSpPr>
        <p:spPr>
          <a:prstGeom prst="rect">
            <a:avLst/>
          </a:prstGeom>
          <a:effectLst>
            <a:outerShdw blurRad="63500" dist="35921" dir="2700000" rotWithShape="0">
              <a:srgbClr val="000000"/>
            </a:outerShdw>
          </a:effectLst>
        </p:spPr>
        <p:txBody>
          <a:bodyPr/>
          <a:lstStyle>
            <a:lvl1pPr>
              <a:defRPr b="1" u="sng"/>
            </a:lvl1pPr>
          </a:lstStyle>
          <a:p>
            <a:r>
              <a:rPr lang="ar-JO" dirty="0"/>
              <a:t>سبب للعار؟</a:t>
            </a:r>
            <a:endParaRPr dirty="0"/>
          </a:p>
        </p:txBody>
      </p:sp>
      <p:sp>
        <p:nvSpPr>
          <p:cNvPr id="3061" name="Text Box 3"/>
          <p:cNvSpPr txBox="1"/>
          <p:nvPr/>
        </p:nvSpPr>
        <p:spPr>
          <a:xfrm>
            <a:off x="4160519" y="2149474"/>
            <a:ext cx="417576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3600" b="1">
                <a:solidFill>
                  <a:schemeClr val="accent3">
                    <a:lumOff val="44000"/>
                  </a:schemeClr>
                </a:solidFill>
                <a:effectLst>
                  <a:outerShdw blurRad="38100" dist="38100" dir="2700000" rotWithShape="0">
                    <a:srgbClr val="000000"/>
                  </a:outerShdw>
                </a:effectLst>
              </a:defRPr>
            </a:pPr>
            <a:r>
              <a:rPr lang="ar-JO" dirty="0"/>
              <a:t>"من، أنا؟ حسنًا، </a:t>
            </a:r>
          </a:p>
          <a:p>
            <a:pPr algn="ctr" defTabSz="914400">
              <a:defRPr sz="3600" b="1">
                <a:solidFill>
                  <a:schemeClr val="accent3">
                    <a:lumOff val="44000"/>
                  </a:schemeClr>
                </a:solidFill>
                <a:effectLst>
                  <a:outerShdw blurRad="38100" dist="38100" dir="2700000" rotWithShape="0">
                    <a:srgbClr val="000000"/>
                  </a:outerShdw>
                </a:effectLst>
              </a:defRPr>
            </a:pPr>
            <a:r>
              <a:rPr lang="ar-JO" dirty="0"/>
              <a:t>أنا </a:t>
            </a:r>
            <a:r>
              <a:rPr lang="ar-JO" dirty="0">
                <a:solidFill>
                  <a:srgbClr val="FFFF00"/>
                </a:solidFill>
              </a:rPr>
              <a:t>لا</a:t>
            </a:r>
            <a:r>
              <a:rPr lang="ar-JO" dirty="0"/>
              <a:t> أقول إنني مسيحي... لكنني </a:t>
            </a:r>
            <a:r>
              <a:rPr lang="ar-JO" dirty="0">
                <a:solidFill>
                  <a:srgbClr val="FFFF00"/>
                </a:solidFill>
              </a:rPr>
              <a:t>ل</a:t>
            </a:r>
            <a:r>
              <a:rPr lang="ar-JO" dirty="0"/>
              <a:t>ا أقول </a:t>
            </a:r>
          </a:p>
          <a:p>
            <a:pPr algn="ctr" defTabSz="914400">
              <a:defRPr sz="3600" b="1">
                <a:solidFill>
                  <a:schemeClr val="accent3">
                    <a:lumOff val="44000"/>
                  </a:schemeClr>
                </a:solidFill>
                <a:effectLst>
                  <a:outerShdw blurRad="38100" dist="38100" dir="2700000" rotWithShape="0">
                    <a:srgbClr val="000000"/>
                  </a:outerShdw>
                </a:effectLst>
              </a:defRPr>
            </a:pPr>
            <a:r>
              <a:rPr lang="ar-JO" dirty="0"/>
              <a:t>إ</a:t>
            </a:r>
            <a:r>
              <a:rPr lang="ar-JO"/>
              <a:t>نني</a:t>
            </a:r>
            <a:r>
              <a:rPr lang="ar-JO">
                <a:solidFill>
                  <a:srgbClr val="FFFF00"/>
                </a:solidFill>
              </a:rPr>
              <a:t> </a:t>
            </a:r>
            <a:r>
              <a:rPr lang="ar-JO" i="1" dirty="0">
                <a:solidFill>
                  <a:srgbClr val="FFFF00"/>
                </a:solidFill>
              </a:rPr>
              <a:t>لستُ</a:t>
            </a:r>
            <a:r>
              <a:rPr lang="ar-JO" dirty="0">
                <a:solidFill>
                  <a:srgbClr val="FFFF00"/>
                </a:solidFill>
              </a:rPr>
              <a:t> </a:t>
            </a:r>
            <a:r>
              <a:rPr lang="ar-JO" dirty="0"/>
              <a:t>كذلك..." </a:t>
            </a:r>
            <a:endParaRPr dirty="0"/>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65" name="Rectangle 2"/>
          <p:cNvSpPr txBox="1">
            <a:spLocks noGrp="1"/>
          </p:cNvSpPr>
          <p:nvPr>
            <p:ph type="title"/>
          </p:nvPr>
        </p:nvSpPr>
        <p:spPr>
          <a:xfrm>
            <a:off x="381000" y="3860800"/>
            <a:ext cx="3903663" cy="2844800"/>
          </a:xfrm>
          <a:prstGeom prst="rect">
            <a:avLst/>
          </a:prstGeom>
          <a:effectLst>
            <a:outerShdw blurRad="63500" dist="38099" dir="2700000" rotWithShape="0">
              <a:srgbClr val="000000">
                <a:alpha val="74998"/>
              </a:srgbClr>
            </a:outerShdw>
          </a:effectLst>
        </p:spPr>
        <p:txBody>
          <a:bodyPr/>
          <a:lstStyle>
            <a:lvl1pPr>
              <a:defRPr sz="3600" b="1">
                <a:solidFill>
                  <a:schemeClr val="accent3">
                    <a:lumOff val="44000"/>
                  </a:schemeClr>
                </a:solidFill>
                <a:effectLst>
                  <a:outerShdw blurRad="38100" dist="38100" dir="2700000" rotWithShape="0">
                    <a:srgbClr val="000000"/>
                  </a:outerShdw>
                </a:effectLst>
              </a:defRPr>
            </a:lvl1pPr>
          </a:lstStyle>
          <a:p>
            <a:r>
              <a:t>The USA began as a Christian nation but has left its godly heritage.</a:t>
            </a:r>
          </a:p>
        </p:txBody>
      </p:sp>
      <p:sp>
        <p:nvSpPr>
          <p:cNvPr id="3066" name="Text Box 37"/>
          <p:cNvSpPr txBox="1"/>
          <p:nvPr/>
        </p:nvSpPr>
        <p:spPr>
          <a:xfrm>
            <a:off x="8453990" y="44449"/>
            <a:ext cx="614846" cy="79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t>408</a:t>
            </a:r>
          </a:p>
          <a:p>
            <a:pPr algn="ctr" defTabSz="914400">
              <a:defRPr sz="2400" b="1">
                <a:solidFill>
                  <a:schemeClr val="accent3">
                    <a:lumOff val="44000"/>
                  </a:schemeClr>
                </a:solidFill>
              </a:defRPr>
            </a:pPr>
            <a:r>
              <a:t>c</a:t>
            </a:r>
          </a:p>
        </p:txBody>
      </p:sp>
      <p:pic>
        <p:nvPicPr>
          <p:cNvPr id="306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3070" name="Rectangle 2"/>
          <p:cNvGrpSpPr/>
          <p:nvPr/>
        </p:nvGrpSpPr>
        <p:grpSpPr>
          <a:xfrm>
            <a:off x="1157977" y="2415707"/>
            <a:ext cx="5266930" cy="3495935"/>
            <a:chOff x="-1" y="-1"/>
            <a:chExt cx="5266928" cy="3495933"/>
          </a:xfrm>
        </p:grpSpPr>
        <p:sp>
          <p:nvSpPr>
            <p:cNvPr id="3068" name="Rectangle"/>
            <p:cNvSpPr/>
            <p:nvPr/>
          </p:nvSpPr>
          <p:spPr>
            <a:xfrm>
              <a:off x="-1" y="-1"/>
              <a:ext cx="5266928" cy="3495933"/>
            </a:xfrm>
            <a:prstGeom prst="rect">
              <a:avLst/>
            </a:prstGeom>
            <a:solidFill>
              <a:srgbClr val="000000"/>
            </a:solidFill>
            <a:ln w="12700" cap="flat">
              <a:noFill/>
              <a:miter lim="400000"/>
            </a:ln>
            <a:effectLst/>
          </p:spPr>
          <p:txBody>
            <a:bodyPr wrap="square" lIns="46799" tIns="46799" rIns="46799" bIns="46799" numCol="1" anchor="ctr">
              <a:noAutofit/>
            </a:bodyPr>
            <a:lstStyle/>
            <a:p>
              <a:pPr algn="ctr" defTabSz="914400">
                <a:defRPr sz="4400"/>
              </a:pPr>
              <a:endParaRPr/>
            </a:p>
          </p:txBody>
        </p:sp>
        <p:sp>
          <p:nvSpPr>
            <p:cNvPr id="3069" name="&quot;WHATEVER WE ONCE WERE, WE'RE NO LONGER JUST A CHRISTIAN NATION; WE ARE ALSO A JEWISH NATION, A MUSLIM NATION, A BUDDHIST NATION, A HINDU NATION, AND A NATION OF NON-BELIEVERS…&quot;"/>
            <p:cNvSpPr txBox="1"/>
            <p:nvPr/>
          </p:nvSpPr>
          <p:spPr>
            <a:xfrm>
              <a:off x="45719" y="963136"/>
              <a:ext cx="5175488" cy="15696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a:defRPr sz="2400" b="1">
                  <a:solidFill>
                    <a:schemeClr val="accent3">
                      <a:lumOff val="44000"/>
                    </a:schemeClr>
                  </a:solidFill>
                </a:defRPr>
              </a:pPr>
              <a:r>
                <a:rPr lang="ar-SA" dirty="0"/>
                <a:t>مهما كنا من قبل، لم نعد مجرد أمة مسيحية؛</a:t>
              </a:r>
              <a:endParaRPr lang="ar-JO" dirty="0"/>
            </a:p>
            <a:p>
              <a:pPr algn="ctr" defTabSz="914400">
                <a:defRPr sz="2400" b="1">
                  <a:solidFill>
                    <a:schemeClr val="accent3">
                      <a:lumOff val="44000"/>
                    </a:schemeClr>
                  </a:solidFill>
                </a:defRPr>
              </a:pPr>
              <a:r>
                <a:rPr lang="ar-SA" dirty="0"/>
                <a:t> نحن أيضًا أمة يهودية،</a:t>
              </a:r>
              <a:endParaRPr lang="ar-JO" dirty="0"/>
            </a:p>
            <a:p>
              <a:pPr algn="ctr" defTabSz="914400">
                <a:defRPr sz="2400" b="1">
                  <a:solidFill>
                    <a:schemeClr val="accent3">
                      <a:lumOff val="44000"/>
                    </a:schemeClr>
                  </a:solidFill>
                </a:defRPr>
              </a:pPr>
              <a:r>
                <a:rPr lang="ar-SA" dirty="0"/>
                <a:t> وأمة مسلمة، وأمة بوذية،</a:t>
              </a:r>
              <a:endParaRPr lang="ar-JO" dirty="0"/>
            </a:p>
            <a:p>
              <a:pPr algn="ctr" defTabSz="914400">
                <a:defRPr sz="2400" b="1">
                  <a:solidFill>
                    <a:schemeClr val="accent3">
                      <a:lumOff val="44000"/>
                    </a:schemeClr>
                  </a:solidFill>
                </a:defRPr>
              </a:pPr>
              <a:r>
                <a:rPr lang="ar-SA" dirty="0"/>
                <a:t> وأمة هندوسية، وأمة غير مؤمنين..." </a:t>
              </a:r>
              <a:endParaRPr dirty="0"/>
            </a:p>
          </p:txBody>
        </p:sp>
      </p:grpSp>
      <p:grpSp>
        <p:nvGrpSpPr>
          <p:cNvPr id="3073" name="Rectangle 2"/>
          <p:cNvGrpSpPr/>
          <p:nvPr/>
        </p:nvGrpSpPr>
        <p:grpSpPr>
          <a:xfrm>
            <a:off x="1157977" y="1015557"/>
            <a:ext cx="3972004" cy="1754324"/>
            <a:chOff x="-1" y="-105130"/>
            <a:chExt cx="3972002" cy="1754322"/>
          </a:xfrm>
        </p:grpSpPr>
        <p:sp>
          <p:nvSpPr>
            <p:cNvPr id="3071" name="Rectangle"/>
            <p:cNvSpPr/>
            <p:nvPr/>
          </p:nvSpPr>
          <p:spPr>
            <a:xfrm>
              <a:off x="-1" y="-1"/>
              <a:ext cx="3972002" cy="1544064"/>
            </a:xfrm>
            <a:prstGeom prst="rect">
              <a:avLst/>
            </a:prstGeom>
            <a:solidFill>
              <a:srgbClr val="000000"/>
            </a:solidFill>
            <a:ln w="57150" cap="flat">
              <a:solidFill>
                <a:schemeClr val="accent3">
                  <a:lumOff val="44000"/>
                </a:schemeClr>
              </a:solidFill>
              <a:prstDash val="solid"/>
              <a:round/>
            </a:ln>
            <a:effectLst/>
          </p:spPr>
          <p:txBody>
            <a:bodyPr wrap="square" lIns="46799" tIns="46799" rIns="46799" bIns="46799" numCol="1" anchor="ctr">
              <a:noAutofit/>
            </a:bodyPr>
            <a:lstStyle/>
            <a:p>
              <a:pPr algn="ctr" defTabSz="914400">
                <a:defRPr sz="4400"/>
              </a:pPr>
              <a:endParaRPr/>
            </a:p>
          </p:txBody>
        </p:sp>
        <p:sp>
          <p:nvSpPr>
            <p:cNvPr id="3072" name="OBAMA EMAIL TO CBN NEWS"/>
            <p:cNvSpPr txBox="1"/>
            <p:nvPr/>
          </p:nvSpPr>
          <p:spPr>
            <a:xfrm>
              <a:off x="74294" y="-105130"/>
              <a:ext cx="3823412" cy="17543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3600" b="1">
                  <a:solidFill>
                    <a:schemeClr val="accent3">
                      <a:lumOff val="44000"/>
                    </a:schemeClr>
                  </a:solidFill>
                </a:defRPr>
              </a:lvl1pPr>
            </a:lstStyle>
            <a:p>
              <a:r>
                <a:rPr lang="ar-JO" dirty="0"/>
                <a:t>رسالة أوباما الألكترونية إلى محطة سي بي إن الأخبارية</a:t>
              </a:r>
              <a:endParaRPr dirty="0"/>
            </a:p>
          </p:txBody>
        </p:sp>
      </p:gr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5" name="Picture 3" descr="Picture 3"/>
          <p:cNvPicPr>
            <a:picLocks noChangeAspect="1"/>
          </p:cNvPicPr>
          <p:nvPr/>
        </p:nvPicPr>
        <p:blipFill>
          <a:blip r:embed="rId2"/>
          <a:stretch>
            <a:fillRect/>
          </a:stretch>
        </p:blipFill>
        <p:spPr>
          <a:xfrm>
            <a:off x="1" y="1"/>
            <a:ext cx="9144001" cy="6858001"/>
          </a:xfrm>
          <a:prstGeom prst="rect">
            <a:avLst/>
          </a:prstGeom>
          <a:ln w="12700">
            <a:miter lim="400000"/>
          </a:ln>
        </p:spPr>
      </p:pic>
      <p:sp>
        <p:nvSpPr>
          <p:cNvPr id="3076" name="Rectangle 2"/>
          <p:cNvSpPr txBox="1">
            <a:spLocks noGrp="1"/>
          </p:cNvSpPr>
          <p:nvPr>
            <p:ph type="title"/>
          </p:nvPr>
        </p:nvSpPr>
        <p:spPr>
          <a:xfrm>
            <a:off x="381000" y="3860800"/>
            <a:ext cx="3903663" cy="2844800"/>
          </a:xfrm>
          <a:prstGeom prst="rect">
            <a:avLst/>
          </a:prstGeom>
        </p:spPr>
        <p:txBody>
          <a:bodyPr/>
          <a:lstStyle>
            <a:lvl1pPr>
              <a:defRPr sz="3600" b="1">
                <a:solidFill>
                  <a:schemeClr val="accent3">
                    <a:lumOff val="44000"/>
                  </a:schemeClr>
                </a:solidFill>
              </a:defRPr>
            </a:lvl1pPr>
          </a:lstStyle>
          <a:p>
            <a:r>
              <a:rPr lang="ar-JO" dirty="0"/>
              <a:t>بدأت الولايات المتحدة الأمريكية كأمة مسيحية</a:t>
            </a:r>
            <a:br>
              <a:rPr lang="ar-JO" dirty="0"/>
            </a:br>
            <a:r>
              <a:rPr lang="ar-JO" dirty="0"/>
              <a:t>لكنها تخلت عن تراثها الإلهي.</a:t>
            </a:r>
            <a:endParaRPr dirty="0"/>
          </a:p>
        </p:txBody>
      </p:sp>
      <p:sp>
        <p:nvSpPr>
          <p:cNvPr id="3077" name="Text Box 37"/>
          <p:cNvSpPr txBox="1"/>
          <p:nvPr/>
        </p:nvSpPr>
        <p:spPr>
          <a:xfrm>
            <a:off x="8226441" y="9328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pic>
        <p:nvPicPr>
          <p:cNvPr id="3078" name="Picture 2" descr="Picture 2"/>
          <p:cNvPicPr>
            <a:picLocks noChangeAspect="1"/>
          </p:cNvPicPr>
          <p:nvPr/>
        </p:nvPicPr>
        <p:blipFill>
          <a:blip r:embed="rId3"/>
          <a:stretch>
            <a:fillRect/>
          </a:stretch>
        </p:blipFill>
        <p:spPr>
          <a:xfrm>
            <a:off x="6065003" y="2766254"/>
            <a:ext cx="2815693" cy="3735487"/>
          </a:xfrm>
          <a:prstGeom prst="rect">
            <a:avLst/>
          </a:prstGeom>
          <a:ln w="12700">
            <a:miter lim="400000"/>
          </a:ln>
        </p:spPr>
      </p:pic>
      <p:grpSp>
        <p:nvGrpSpPr>
          <p:cNvPr id="3081" name="Rectangle 2"/>
          <p:cNvGrpSpPr/>
          <p:nvPr/>
        </p:nvGrpSpPr>
        <p:grpSpPr>
          <a:xfrm>
            <a:off x="144398" y="262139"/>
            <a:ext cx="5608155" cy="2240735"/>
            <a:chOff x="-1" y="0"/>
            <a:chExt cx="5608153" cy="2240734"/>
          </a:xfrm>
        </p:grpSpPr>
        <p:sp>
          <p:nvSpPr>
            <p:cNvPr id="3079" name="Rectangle"/>
            <p:cNvSpPr/>
            <p:nvPr/>
          </p:nvSpPr>
          <p:spPr>
            <a:xfrm>
              <a:off x="-1" y="0"/>
              <a:ext cx="5608153" cy="2240734"/>
            </a:xfrm>
            <a:prstGeom prst="rect">
              <a:avLst/>
            </a:prstGeom>
            <a:solidFill>
              <a:srgbClr val="000000"/>
            </a:solidFill>
            <a:ln w="12700" cap="flat">
              <a:noFill/>
              <a:miter lim="400000"/>
            </a:ln>
            <a:effectLst/>
          </p:spPr>
          <p:txBody>
            <a:bodyPr wrap="square" lIns="46799" tIns="46799" rIns="46799" bIns="46799" numCol="1" anchor="ctr">
              <a:noAutofit/>
            </a:bodyPr>
            <a:lstStyle/>
            <a:p>
              <a:pPr algn="r" defTabSz="914400">
                <a:defRPr sz="3600" b="1" i="1">
                  <a:solidFill>
                    <a:schemeClr val="accent3">
                      <a:lumOff val="44000"/>
                    </a:schemeClr>
                  </a:solidFill>
                </a:defRPr>
              </a:pPr>
              <a:endParaRPr/>
            </a:p>
          </p:txBody>
        </p:sp>
        <p:sp>
          <p:nvSpPr>
            <p:cNvPr id="3080" name="&quot;We are no longer a Christian nation.&quot;…"/>
            <p:cNvSpPr txBox="1"/>
            <p:nvPr/>
          </p:nvSpPr>
          <p:spPr>
            <a:xfrm>
              <a:off x="45719" y="212427"/>
              <a:ext cx="5516713" cy="1815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a:defRPr sz="4400" b="1">
                  <a:solidFill>
                    <a:srgbClr val="FFFF00"/>
                  </a:solidFill>
                </a:defRPr>
              </a:pPr>
              <a:r>
                <a:rPr lang="ar-JO" dirty="0"/>
                <a:t>"لم نعد أمّة</a:t>
              </a:r>
            </a:p>
            <a:p>
              <a:pPr algn="ctr" defTabSz="914400">
                <a:defRPr sz="4400" b="1">
                  <a:solidFill>
                    <a:srgbClr val="FFFF00"/>
                  </a:solidFill>
                </a:defRPr>
              </a:pPr>
              <a:r>
                <a:rPr lang="ar-JO" sz="3600" dirty="0"/>
                <a:t>مسيحيّة."</a:t>
              </a:r>
              <a:endParaRPr sz="3600" dirty="0"/>
            </a:p>
            <a:p>
              <a:pPr algn="r" defTabSz="914400">
                <a:defRPr sz="3200" b="1" i="1">
                  <a:solidFill>
                    <a:schemeClr val="accent3">
                      <a:lumOff val="44000"/>
                    </a:schemeClr>
                  </a:solidFill>
                </a:defRPr>
              </a:pPr>
              <a:r>
                <a:rPr lang="ar-JO" dirty="0"/>
                <a:t>باراك أوباما</a:t>
              </a:r>
              <a:endParaRPr dirty="0"/>
            </a:p>
          </p:txBody>
        </p:sp>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83" name="Rectangle 2"/>
          <p:cNvSpPr txBox="1">
            <a:spLocks noGrp="1"/>
          </p:cNvSpPr>
          <p:nvPr>
            <p:ph type="title"/>
          </p:nvPr>
        </p:nvSpPr>
        <p:spPr>
          <a:xfrm>
            <a:off x="24776" y="5096064"/>
            <a:ext cx="3903663" cy="1671496"/>
          </a:xfrm>
          <a:prstGeom prst="rect">
            <a:avLst/>
          </a:prstGeom>
          <a:effectLst>
            <a:outerShdw blurRad="63500" dist="38099" dir="2700000" rotWithShape="0">
              <a:srgbClr val="000000">
                <a:alpha val="74998"/>
              </a:srgbClr>
            </a:outerShdw>
          </a:effectLst>
        </p:spPr>
        <p:txBody>
          <a:bodyPr>
            <a:normAutofit fontScale="90000"/>
          </a:bodyPr>
          <a:lstStyle>
            <a:lvl1pPr>
              <a:defRPr sz="3600" b="1">
                <a:solidFill>
                  <a:schemeClr val="accent3">
                    <a:lumOff val="44000"/>
                  </a:schemeClr>
                </a:solidFill>
                <a:effectLst>
                  <a:outerShdw blurRad="38100" dist="38100" dir="2700000" rotWithShape="0">
                    <a:srgbClr val="000000"/>
                  </a:outerShdw>
                </a:effectLst>
              </a:defRPr>
            </a:lvl1pPr>
          </a:lstStyle>
          <a:p>
            <a:r>
              <a:rPr lang="ar-JO" dirty="0"/>
              <a:t>التراث المسيحي الآن</a:t>
            </a:r>
            <a:br>
              <a:rPr lang="ar-JO" dirty="0"/>
            </a:br>
            <a:r>
              <a:rPr lang="ar-JO" dirty="0"/>
              <a:t>محل</a:t>
            </a:r>
            <a:br>
              <a:rPr lang="ar-JO" dirty="0"/>
            </a:br>
            <a:r>
              <a:rPr lang="ar-JO" dirty="0"/>
              <a:t>نقاش ساخن!</a:t>
            </a:r>
            <a:endParaRPr dirty="0"/>
          </a:p>
        </p:txBody>
      </p:sp>
      <p:sp>
        <p:nvSpPr>
          <p:cNvPr id="3084" name="Text Box 37"/>
          <p:cNvSpPr txBox="1"/>
          <p:nvPr/>
        </p:nvSpPr>
        <p:spPr>
          <a:xfrm>
            <a:off x="8356689" y="44449"/>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ت</a:t>
            </a:r>
            <a:endParaRPr dirty="0"/>
          </a:p>
        </p:txBody>
      </p:sp>
      <p:pic>
        <p:nvPicPr>
          <p:cNvPr id="3085" name="Picture 2" descr="Picture 2"/>
          <p:cNvPicPr>
            <a:picLocks noChangeAspect="1"/>
          </p:cNvPicPr>
          <p:nvPr/>
        </p:nvPicPr>
        <p:blipFill>
          <a:blip r:embed="rId2"/>
          <a:stretch>
            <a:fillRect/>
          </a:stretch>
        </p:blipFill>
        <p:spPr>
          <a:xfrm>
            <a:off x="1" y="-185880"/>
            <a:ext cx="3671024" cy="3671025"/>
          </a:xfrm>
          <a:prstGeom prst="rect">
            <a:avLst/>
          </a:prstGeom>
          <a:ln w="12700">
            <a:miter lim="400000"/>
          </a:ln>
        </p:spPr>
      </p:pic>
      <p:pic>
        <p:nvPicPr>
          <p:cNvPr id="3086" name="Picture 3" descr="Picture 3"/>
          <p:cNvPicPr>
            <a:picLocks noChangeAspect="1"/>
          </p:cNvPicPr>
          <p:nvPr/>
        </p:nvPicPr>
        <p:blipFill>
          <a:blip r:embed="rId3"/>
          <a:stretch>
            <a:fillRect/>
          </a:stretch>
        </p:blipFill>
        <p:spPr>
          <a:xfrm>
            <a:off x="186064" y="2662911"/>
            <a:ext cx="3463474" cy="3463474"/>
          </a:xfrm>
          <a:prstGeom prst="rect">
            <a:avLst/>
          </a:prstGeom>
          <a:ln w="12700">
            <a:miter lim="400000"/>
          </a:ln>
        </p:spPr>
      </p:pic>
      <p:pic>
        <p:nvPicPr>
          <p:cNvPr id="3087" name="Picture 5" descr="Picture 5"/>
          <p:cNvPicPr>
            <a:picLocks noChangeAspect="1"/>
          </p:cNvPicPr>
          <p:nvPr/>
        </p:nvPicPr>
        <p:blipFill>
          <a:blip r:embed="rId4"/>
          <a:stretch>
            <a:fillRect/>
          </a:stretch>
        </p:blipFill>
        <p:spPr>
          <a:xfrm>
            <a:off x="3682377" y="0"/>
            <a:ext cx="2735654" cy="6858000"/>
          </a:xfrm>
          <a:prstGeom prst="rect">
            <a:avLst/>
          </a:prstGeom>
          <a:ln w="12700">
            <a:miter lim="400000"/>
          </a:ln>
        </p:spPr>
      </p:pic>
      <p:pic>
        <p:nvPicPr>
          <p:cNvPr id="3088" name="Picture 6" descr="Picture 6"/>
          <p:cNvPicPr>
            <a:picLocks noChangeAspect="1"/>
          </p:cNvPicPr>
          <p:nvPr/>
        </p:nvPicPr>
        <p:blipFill>
          <a:blip r:embed="rId5"/>
          <a:stretch>
            <a:fillRect/>
          </a:stretch>
        </p:blipFill>
        <p:spPr>
          <a:xfrm rot="19932153">
            <a:off x="3799251" y="3904932"/>
            <a:ext cx="2444422" cy="3559421"/>
          </a:xfrm>
          <a:prstGeom prst="rect">
            <a:avLst/>
          </a:prstGeom>
          <a:ln w="12700">
            <a:miter lim="400000"/>
          </a:ln>
        </p:spPr>
      </p:pic>
      <p:pic>
        <p:nvPicPr>
          <p:cNvPr id="3089" name="Picture 4" descr="Picture 4"/>
          <p:cNvPicPr>
            <a:picLocks noChangeAspect="1"/>
          </p:cNvPicPr>
          <p:nvPr/>
        </p:nvPicPr>
        <p:blipFill>
          <a:blip r:embed="rId6"/>
          <a:stretch>
            <a:fillRect/>
          </a:stretch>
        </p:blipFill>
        <p:spPr>
          <a:xfrm>
            <a:off x="4662027" y="805459"/>
            <a:ext cx="4481975" cy="60363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advAuto="0"/>
      <p:bldP spid="3086" grpId="0" animBg="1" advAuto="0"/>
      <p:bldP spid="3087" grpId="0" animBg="1" advAuto="0"/>
      <p:bldP spid="3088" grpId="0" animBg="1" advAuto="0"/>
      <p:bldP spid="3089" grpId="0"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تجارة الولايات المتحدة الأمريكية</a:t>
            </a:r>
            <a:endParaRPr dirty="0"/>
          </a:p>
        </p:txBody>
      </p:sp>
      <p:sp>
        <p:nvSpPr>
          <p:cNvPr id="3092"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093" name="Text Box 37"/>
          <p:cNvSpPr txBox="1"/>
          <p:nvPr/>
        </p:nvSpPr>
        <p:spPr>
          <a:xfrm>
            <a:off x="8360666" y="35331"/>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ر</a:t>
            </a:r>
          </a:p>
          <a:p>
            <a:pPr algn="ctr" defTabSz="914400">
              <a:defRPr sz="2400" b="1">
                <a:solidFill>
                  <a:schemeClr val="accent3">
                    <a:lumOff val="44000"/>
                  </a:schemeClr>
                </a:solidFill>
              </a:defRPr>
            </a:pPr>
            <a:r>
              <a:rPr lang="ar-JO" dirty="0"/>
              <a:t>ث</a:t>
            </a:r>
            <a:endParaRPr dirty="0"/>
          </a:p>
        </p:txBody>
      </p:sp>
      <p:pic>
        <p:nvPicPr>
          <p:cNvPr id="3094" name="Picture 3" descr="Picture 3"/>
          <p:cNvPicPr>
            <a:picLocks noChangeAspect="1"/>
          </p:cNvPicPr>
          <p:nvPr/>
        </p:nvPicPr>
        <p:blipFill>
          <a:blip r:embed="rId2"/>
          <a:stretch>
            <a:fillRect/>
          </a:stretch>
        </p:blipFill>
        <p:spPr>
          <a:xfrm>
            <a:off x="201350" y="2687114"/>
            <a:ext cx="5080001" cy="4000501"/>
          </a:xfrm>
          <a:prstGeom prst="rect">
            <a:avLst/>
          </a:prstGeom>
          <a:ln w="12700">
            <a:miter lim="400000"/>
          </a:ln>
        </p:spPr>
      </p:pic>
      <p:pic>
        <p:nvPicPr>
          <p:cNvPr id="3095" name="Picture 1" descr="Picture 1"/>
          <p:cNvPicPr>
            <a:picLocks noChangeAspect="1"/>
          </p:cNvPicPr>
          <p:nvPr/>
        </p:nvPicPr>
        <p:blipFill>
          <a:blip r:embed="rId3"/>
          <a:stretch>
            <a:fillRect/>
          </a:stretch>
        </p:blipFill>
        <p:spPr>
          <a:xfrm>
            <a:off x="4427778" y="1239163"/>
            <a:ext cx="4716222" cy="3159870"/>
          </a:xfrm>
          <a:prstGeom prst="rect">
            <a:avLst/>
          </a:prstGeom>
          <a:ln w="12700">
            <a:miter lim="400000"/>
          </a:ln>
        </p:spPr>
      </p:pic>
      <p:sp>
        <p:nvSpPr>
          <p:cNvPr id="3096" name="Rectangle 1026"/>
          <p:cNvSpPr txBox="1"/>
          <p:nvPr/>
        </p:nvSpPr>
        <p:spPr>
          <a:xfrm>
            <a:off x="45719" y="1474724"/>
            <a:ext cx="4343797" cy="7694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4400" b="1">
                <a:solidFill>
                  <a:schemeClr val="accent3">
                    <a:lumOff val="44000"/>
                  </a:schemeClr>
                </a:solidFill>
                <a:effectLst>
                  <a:outerShdw blurRad="38100" dist="38100" dir="2700000" rotWithShape="0">
                    <a:srgbClr val="000000">
                      <a:alpha val="43137"/>
                    </a:srgbClr>
                  </a:outerShdw>
                </a:effectLst>
              </a:defRPr>
            </a:lvl1pPr>
          </a:lstStyle>
          <a:p>
            <a:r>
              <a:rPr lang="ar-JO" dirty="0"/>
              <a:t>وول ستريت</a:t>
            </a:r>
            <a:endParaRPr dirty="0"/>
          </a:p>
        </p:txBody>
      </p:sp>
      <p:sp>
        <p:nvSpPr>
          <p:cNvPr id="3097" name="Rectangle 1026"/>
          <p:cNvSpPr txBox="1"/>
          <p:nvPr/>
        </p:nvSpPr>
        <p:spPr>
          <a:xfrm>
            <a:off x="5281350" y="5517095"/>
            <a:ext cx="3816929" cy="64633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defTabSz="914400">
              <a:defRPr sz="4400" b="1">
                <a:solidFill>
                  <a:schemeClr val="accent3">
                    <a:lumOff val="44000"/>
                  </a:schemeClr>
                </a:solidFill>
                <a:effectLst>
                  <a:outerShdw blurRad="38100" dist="38100" dir="2700000" rotWithShape="0">
                    <a:srgbClr val="000000">
                      <a:alpha val="43137"/>
                    </a:srgbClr>
                  </a:outerShdw>
                </a:effectLst>
              </a:defRPr>
            </a:lvl1pPr>
          </a:lstStyle>
          <a:p>
            <a:r>
              <a:rPr lang="ar-JO" sz="3600" dirty="0"/>
              <a:t>منظمة التجارة العالمية</a:t>
            </a:r>
            <a:endParaRPr sz="3600" dirty="0"/>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9" name="Picture 4" descr="Picture 4"/>
          <p:cNvPicPr>
            <a:picLocks noChangeAspect="1"/>
          </p:cNvPicPr>
          <p:nvPr/>
        </p:nvPicPr>
        <p:blipFill>
          <a:blip r:embed="rId2"/>
          <a:stretch>
            <a:fillRect/>
          </a:stretch>
        </p:blipFill>
        <p:spPr>
          <a:xfrm>
            <a:off x="6858000" y="0"/>
            <a:ext cx="2209800" cy="1936750"/>
          </a:xfrm>
          <a:prstGeom prst="rect">
            <a:avLst/>
          </a:prstGeom>
          <a:ln w="12700">
            <a:miter lim="400000"/>
          </a:ln>
        </p:spPr>
      </p:pic>
      <p:sp>
        <p:nvSpPr>
          <p:cNvPr id="3100" name="Text Box 9"/>
          <p:cNvSpPr txBox="1"/>
          <p:nvPr/>
        </p:nvSpPr>
        <p:spPr>
          <a:xfrm>
            <a:off x="2092008" y="4624387"/>
            <a:ext cx="700627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60362" indent="-360362" algn="just" defTabSz="914400" rtl="1">
              <a:buSzPct val="100000"/>
              <a:buChar char="•"/>
              <a:defRPr sz="2800">
                <a:solidFill>
                  <a:srgbClr val="FFFF00"/>
                </a:solidFill>
              </a:defRPr>
            </a:pPr>
            <a:r>
              <a:rPr lang="ar-JO" dirty="0"/>
              <a:t>العاج </a:t>
            </a:r>
            <a:r>
              <a:rPr lang="ar-JO" dirty="0">
                <a:solidFill>
                  <a:srgbClr val="FFFFFF"/>
                </a:solidFill>
              </a:rPr>
              <a:t>– يتم استيراده من سوريا ثم تصدير المنتجات النهائية إلى الغرب</a:t>
            </a:r>
            <a:endParaRPr dirty="0">
              <a:solidFill>
                <a:srgbClr val="FFFFFF"/>
              </a:solidFill>
            </a:endParaRPr>
          </a:p>
        </p:txBody>
      </p:sp>
      <p:pic>
        <p:nvPicPr>
          <p:cNvPr id="3101" name="Picture 6" descr="Picture 6"/>
          <p:cNvPicPr>
            <a:picLocks noChangeAspect="1"/>
          </p:cNvPicPr>
          <p:nvPr/>
        </p:nvPicPr>
        <p:blipFill>
          <a:blip r:embed="rId3"/>
          <a:stretch>
            <a:fillRect/>
          </a:stretch>
        </p:blipFill>
        <p:spPr>
          <a:xfrm>
            <a:off x="0" y="0"/>
            <a:ext cx="1919289" cy="2438400"/>
          </a:xfrm>
          <a:prstGeom prst="rect">
            <a:avLst/>
          </a:prstGeom>
          <a:ln w="12700">
            <a:miter lim="400000"/>
          </a:ln>
        </p:spPr>
      </p:pic>
      <p:sp>
        <p:nvSpPr>
          <p:cNvPr id="3102" name="Text Box 2"/>
          <p:cNvSpPr txBox="1"/>
          <p:nvPr/>
        </p:nvSpPr>
        <p:spPr>
          <a:xfrm>
            <a:off x="45719" y="2351088"/>
            <a:ext cx="90525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3200">
                <a:solidFill>
                  <a:schemeClr val="accent3">
                    <a:lumOff val="44000"/>
                  </a:schemeClr>
                </a:solidFill>
              </a:defRPr>
            </a:lvl1pPr>
          </a:lstStyle>
          <a:p>
            <a:pPr algn="ctr"/>
            <a:r>
              <a:rPr lang="ar-JO" dirty="0"/>
              <a:t>استيراد المواد الخام من بلدان بعيدة، وتصدير المنتجات النهائية:</a:t>
            </a:r>
            <a:endParaRPr dirty="0"/>
          </a:p>
        </p:txBody>
      </p:sp>
      <p:pic>
        <p:nvPicPr>
          <p:cNvPr id="3103" name="Picture 5" descr="Picture 5"/>
          <p:cNvPicPr>
            <a:picLocks noChangeAspect="1"/>
          </p:cNvPicPr>
          <p:nvPr/>
        </p:nvPicPr>
        <p:blipFill>
          <a:blip r:embed="rId4"/>
          <a:stretch>
            <a:fillRect/>
          </a:stretch>
        </p:blipFill>
        <p:spPr>
          <a:xfrm>
            <a:off x="0" y="3429000"/>
            <a:ext cx="1993900" cy="2016125"/>
          </a:xfrm>
          <a:prstGeom prst="rect">
            <a:avLst/>
          </a:prstGeom>
          <a:ln w="12700">
            <a:miter lim="400000"/>
          </a:ln>
        </p:spPr>
      </p:pic>
      <p:sp>
        <p:nvSpPr>
          <p:cNvPr id="3104" name="Text Box 8"/>
          <p:cNvSpPr txBox="1"/>
          <p:nvPr/>
        </p:nvSpPr>
        <p:spPr>
          <a:xfrm>
            <a:off x="2096769" y="3549650"/>
            <a:ext cx="684911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60362" indent="-360362" algn="just" defTabSz="914400" rtl="1">
              <a:buSzPct val="100000"/>
              <a:buChar char="•"/>
              <a:defRPr sz="2800">
                <a:solidFill>
                  <a:srgbClr val="FFFF00"/>
                </a:solidFill>
              </a:defRPr>
            </a:pPr>
            <a:r>
              <a:rPr lang="ar-JO" dirty="0"/>
              <a:t>البرونز </a:t>
            </a:r>
            <a:r>
              <a:rPr lang="ar-JO" dirty="0">
                <a:solidFill>
                  <a:srgbClr val="FFFFFF"/>
                </a:solidFill>
              </a:rPr>
              <a:t>– يتم تصديره إلى آشور وقبرص و اليونان وإيطاليا</a:t>
            </a:r>
            <a:endParaRPr dirty="0">
              <a:solidFill>
                <a:srgbClr val="FFFFFF"/>
              </a:solidFill>
            </a:endParaRPr>
          </a:p>
        </p:txBody>
      </p:sp>
      <p:sp>
        <p:nvSpPr>
          <p:cNvPr id="3105" name="Text Box 10"/>
          <p:cNvSpPr txBox="1"/>
          <p:nvPr/>
        </p:nvSpPr>
        <p:spPr>
          <a:xfrm>
            <a:off x="2109469" y="5683250"/>
            <a:ext cx="683641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60362" indent="-360362" algn="just" defTabSz="914400" rtl="1">
              <a:buSzPct val="100000"/>
              <a:buChar char="•"/>
              <a:defRPr sz="2800">
                <a:solidFill>
                  <a:schemeClr val="accent3">
                    <a:lumOff val="44000"/>
                  </a:schemeClr>
                </a:solidFill>
              </a:defRPr>
            </a:pPr>
            <a:r>
              <a:rPr lang="ar-JO" dirty="0"/>
              <a:t>وكذلك </a:t>
            </a:r>
            <a:r>
              <a:rPr lang="ar-JO" dirty="0">
                <a:solidFill>
                  <a:srgbClr val="FFFF00"/>
                </a:solidFill>
              </a:rPr>
              <a:t>المصنوعات الزجاجية</a:t>
            </a:r>
            <a:r>
              <a:rPr lang="ar-JO" dirty="0"/>
              <a:t>، و</a:t>
            </a:r>
            <a:r>
              <a:rPr lang="ar-JO" dirty="0">
                <a:solidFill>
                  <a:srgbClr val="FFFF00"/>
                </a:solidFill>
              </a:rPr>
              <a:t>الصوف</a:t>
            </a:r>
            <a:r>
              <a:rPr lang="ar-JO" dirty="0"/>
              <a:t> المصبوغ باللون الأرجواني وغيرها</a:t>
            </a:r>
            <a:endParaRPr dirty="0"/>
          </a:p>
        </p:txBody>
      </p:sp>
      <p:sp>
        <p:nvSpPr>
          <p:cNvPr id="3106" name="Title 1"/>
          <p:cNvSpPr txBox="1">
            <a:spLocks noGrp="1"/>
          </p:cNvSpPr>
          <p:nvPr>
            <p:ph type="title" idx="4294967295"/>
          </p:nvPr>
        </p:nvSpPr>
        <p:spPr>
          <a:xfrm>
            <a:off x="2412999" y="0"/>
            <a:ext cx="4263573" cy="2485571"/>
          </a:xfrm>
          <a:prstGeom prst="rect">
            <a:avLst/>
          </a:prstGeom>
        </p:spPr>
        <p:txBody>
          <a:bodyPr>
            <a:normAutofit/>
          </a:bodyPr>
          <a:lstStyle/>
          <a:p>
            <a:pPr>
              <a:defRPr sz="4000" b="1">
                <a:ln w="9525" cap="flat">
                  <a:solidFill>
                    <a:schemeClr val="accent3">
                      <a:lumOff val="44000"/>
                    </a:schemeClr>
                  </a:solidFill>
                  <a:prstDash val="solid"/>
                  <a:round/>
                </a:ln>
              </a:defRPr>
            </a:pPr>
            <a:r>
              <a:rPr lang="ar-JO" dirty="0"/>
              <a:t>تجارة صُور</a:t>
            </a:r>
            <a:br>
              <a:rPr dirty="0"/>
            </a:br>
            <a:r>
              <a:rPr dirty="0"/>
              <a:t>(</a:t>
            </a:r>
            <a:r>
              <a:rPr lang="ar-JO" dirty="0"/>
              <a:t>إشعياء 23</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02"/>
                                        </p:tgtEl>
                                        <p:attrNameLst>
                                          <p:attrName>style.visibility</p:attrName>
                                        </p:attrNameLst>
                                      </p:cBhvr>
                                      <p:to>
                                        <p:strVal val="visible"/>
                                      </p:to>
                                    </p:set>
                                    <p:animEffect transition="in" filter="fade">
                                      <p:cBhvr>
                                        <p:cTn id="7" dur="500"/>
                                        <p:tgtEl>
                                          <p:spTgt spid="3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104"/>
                                        </p:tgtEl>
                                        <p:attrNameLst>
                                          <p:attrName>style.visibility</p:attrName>
                                        </p:attrNameLst>
                                      </p:cBhvr>
                                      <p:to>
                                        <p:strVal val="visible"/>
                                      </p:to>
                                    </p:set>
                                    <p:animEffect transition="in" filter="fade">
                                      <p:cBhvr>
                                        <p:cTn id="12" dur="500"/>
                                        <p:tgtEl>
                                          <p:spTgt spid="3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3100"/>
                                        </p:tgtEl>
                                        <p:attrNameLst>
                                          <p:attrName>style.visibility</p:attrName>
                                        </p:attrNameLst>
                                      </p:cBhvr>
                                      <p:to>
                                        <p:strVal val="visible"/>
                                      </p:to>
                                    </p:set>
                                    <p:animEffect transition="in" filter="fade">
                                      <p:cBhvr>
                                        <p:cTn id="17" dur="500"/>
                                        <p:tgtEl>
                                          <p:spTgt spid="3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3105"/>
                                        </p:tgtEl>
                                        <p:attrNameLst>
                                          <p:attrName>style.visibility</p:attrName>
                                        </p:attrNameLst>
                                      </p:cBhvr>
                                      <p:to>
                                        <p:strVal val="visible"/>
                                      </p:to>
                                    </p:set>
                                    <p:animEffect transition="in" filter="fade">
                                      <p:cBhvr>
                                        <p:cTn id="22" dur="500"/>
                                        <p:tgtEl>
                                          <p:spTgt spid="3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animBg="1" advAuto="0"/>
      <p:bldP spid="3102" grpId="0" animBg="1" advAuto="0"/>
      <p:bldP spid="3104" grpId="0" animBg="1" advAuto="0"/>
      <p:bldP spid="3105"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09" name="Rectangle 3"/>
          <p:cNvSpPr txBox="1">
            <a:spLocks noGrp="1"/>
          </p:cNvSpPr>
          <p:nvPr>
            <p:ph type="title" idx="4294967295"/>
          </p:nvPr>
        </p:nvSpPr>
        <p:spPr>
          <a:xfrm>
            <a:off x="762000" y="76199"/>
            <a:ext cx="6834188" cy="760415"/>
          </a:xfrm>
          <a:prstGeom prst="rect">
            <a:avLst/>
          </a:prstGeom>
          <a:solidFill>
            <a:srgbClr val="000000"/>
          </a:solidFill>
        </p:spPr>
        <p:txBody>
          <a:bodyPr>
            <a:normAutofit fontScale="90000"/>
          </a:bodyPr>
          <a:lstStyle>
            <a:lvl1pPr rtl="1">
              <a:defRPr b="1"/>
            </a:lvl1pPr>
          </a:lstStyle>
          <a:p>
            <a:r>
              <a:t>المستعمرات الفينيقية</a:t>
            </a:r>
          </a:p>
        </p:txBody>
      </p:sp>
      <p:pic>
        <p:nvPicPr>
          <p:cNvPr id="3110" name="Picture 4" descr="Picture 4"/>
          <p:cNvPicPr>
            <a:picLocks noChangeAspect="1"/>
          </p:cNvPicPr>
          <p:nvPr/>
        </p:nvPicPr>
        <p:blipFill>
          <a:blip r:embed="rId3"/>
          <a:stretch>
            <a:fillRect/>
          </a:stretch>
        </p:blipFill>
        <p:spPr>
          <a:xfrm>
            <a:off x="5762625" y="990600"/>
            <a:ext cx="3381375" cy="1841500"/>
          </a:xfrm>
          <a:prstGeom prst="rect">
            <a:avLst/>
          </a:prstGeom>
          <a:ln w="38100">
            <a:solidFill>
              <a:srgbClr val="000000"/>
            </a:solidFill>
            <a:miter/>
          </a:ln>
        </p:spPr>
      </p:pic>
      <p:sp>
        <p:nvSpPr>
          <p:cNvPr id="3111" name="TextBox 4"/>
          <p:cNvSpPr txBox="1"/>
          <p:nvPr/>
        </p:nvSpPr>
        <p:spPr>
          <a:xfrm>
            <a:off x="1447800" y="6095999"/>
            <a:ext cx="2209800" cy="617363"/>
          </a:xfrm>
          <a:prstGeom prst="rect">
            <a:avLst/>
          </a:prstGeom>
          <a:solidFill>
            <a:srgbClr val="D1D1D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rtl="1">
              <a:defRPr/>
            </a:pPr>
            <a:r>
              <a:t>اراضي فينيقية</a:t>
            </a:r>
          </a:p>
          <a:p>
            <a:pPr defTabSz="914400" rtl="1">
              <a:defRPr/>
            </a:pPr>
            <a:r>
              <a:t>خطوط التجارة</a:t>
            </a:r>
          </a:p>
        </p:txBody>
      </p:sp>
      <p:sp>
        <p:nvSpPr>
          <p:cNvPr id="3112" name="TextBox 5"/>
          <p:cNvSpPr txBox="1"/>
          <p:nvPr/>
        </p:nvSpPr>
        <p:spPr>
          <a:xfrm>
            <a:off x="228600" y="5714999"/>
            <a:ext cx="3352800" cy="350663"/>
          </a:xfrm>
          <a:prstGeom prst="rect">
            <a:avLst/>
          </a:prstGeom>
          <a:solidFill>
            <a:srgbClr val="D1D1D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r>
              <a:t>خطوط السفن الفينيقية</a:t>
            </a:r>
          </a:p>
        </p:txBody>
      </p:sp>
      <p:sp>
        <p:nvSpPr>
          <p:cNvPr id="3113" name="TextBox 6"/>
          <p:cNvSpPr txBox="1"/>
          <p:nvPr/>
        </p:nvSpPr>
        <p:spPr>
          <a:xfrm>
            <a:off x="1295400" y="4876799"/>
            <a:ext cx="1524000" cy="350663"/>
          </a:xfrm>
          <a:prstGeom prst="rect">
            <a:avLst/>
          </a:prstGeom>
          <a:solidFill>
            <a:srgbClr val="C3B8A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r>
              <a:t>افريقيا</a:t>
            </a:r>
          </a:p>
        </p:txBody>
      </p:sp>
      <p:sp>
        <p:nvSpPr>
          <p:cNvPr id="3114" name="TextBox 7"/>
          <p:cNvSpPr txBox="1"/>
          <p:nvPr/>
        </p:nvSpPr>
        <p:spPr>
          <a:xfrm>
            <a:off x="6934200" y="3124199"/>
            <a:ext cx="1524000" cy="350663"/>
          </a:xfrm>
          <a:prstGeom prst="rect">
            <a:avLst/>
          </a:prstGeom>
          <a:solidFill>
            <a:srgbClr val="C3B8A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r>
              <a:t>آسيا الصغرى</a:t>
            </a:r>
          </a:p>
        </p:txBody>
      </p:sp>
      <p:sp>
        <p:nvSpPr>
          <p:cNvPr id="3115" name="TextBox 8"/>
          <p:cNvSpPr txBox="1"/>
          <p:nvPr/>
        </p:nvSpPr>
        <p:spPr>
          <a:xfrm>
            <a:off x="1752600" y="925512"/>
            <a:ext cx="1524000" cy="350663"/>
          </a:xfrm>
          <a:prstGeom prst="rect">
            <a:avLst/>
          </a:prstGeom>
          <a:solidFill>
            <a:srgbClr val="C3B8A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r>
              <a:t>اوروبا</a:t>
            </a:r>
          </a:p>
        </p:txBody>
      </p:sp>
      <p:sp>
        <p:nvSpPr>
          <p:cNvPr id="3116" name="TextBox 8"/>
          <p:cNvSpPr txBox="1"/>
          <p:nvPr/>
        </p:nvSpPr>
        <p:spPr>
          <a:xfrm>
            <a:off x="107950" y="3130549"/>
            <a:ext cx="1223963" cy="350663"/>
          </a:xfrm>
          <a:prstGeom prst="rect">
            <a:avLst/>
          </a:prstGeom>
          <a:solidFill>
            <a:srgbClr val="C3B8A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rtl="1">
              <a:defRPr/>
            </a:lvl1pPr>
          </a:lstStyle>
          <a:p>
            <a:r>
              <a:t>ترشيش</a:t>
            </a:r>
          </a:p>
        </p:txBody>
      </p:sp>
      <p:sp>
        <p:nvSpPr>
          <p:cNvPr id="3117" name="Text Box 5"/>
          <p:cNvSpPr txBox="1"/>
          <p:nvPr/>
        </p:nvSpPr>
        <p:spPr>
          <a:xfrm>
            <a:off x="8426450" y="76200"/>
            <a:ext cx="590064" cy="437069"/>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400">
              <a:defRPr sz="2400">
                <a:solidFill>
                  <a:schemeClr val="accent3">
                    <a:lumOff val="44000"/>
                  </a:schemeClr>
                </a:solidFill>
              </a:defRPr>
            </a:lvl1pPr>
          </a:lstStyle>
          <a:p>
            <a:r>
              <a:t>119</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9" name="Text Box 3"/>
          <p:cNvSpPr txBox="1"/>
          <p:nvPr/>
        </p:nvSpPr>
        <p:spPr>
          <a:xfrm>
            <a:off x="121919" y="4043362"/>
            <a:ext cx="8823962"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8787" indent="-458787" algn="r" defTabSz="914400" rtl="1">
              <a:buSzPct val="100000"/>
              <a:buChar char="•"/>
              <a:defRPr sz="3200">
                <a:solidFill>
                  <a:schemeClr val="accent3">
                    <a:lumOff val="44000"/>
                  </a:schemeClr>
                </a:solidFill>
              </a:defRPr>
            </a:pPr>
            <a:r>
              <a:rPr lang="ar-JO" dirty="0"/>
              <a:t>التجارة مع داود (2 صم 5: 11؛ 1 مل 5: 1)</a:t>
            </a:r>
            <a:endParaRPr sz="2400" dirty="0"/>
          </a:p>
          <a:p>
            <a:pPr marL="458787" indent="-458787" algn="r" defTabSz="914400" rtl="1">
              <a:buSzPct val="100000"/>
              <a:buChar char="•"/>
              <a:defRPr sz="3200">
                <a:solidFill>
                  <a:schemeClr val="accent3">
                    <a:lumOff val="44000"/>
                  </a:schemeClr>
                </a:solidFill>
              </a:defRPr>
            </a:pPr>
            <a:r>
              <a:rPr lang="ar-JO" dirty="0"/>
              <a:t>ساعد الملك حيرام الملك سليمان في البناء والمشاريع البحرية المشتركة</a:t>
            </a:r>
            <a:endParaRPr sz="2400" dirty="0"/>
          </a:p>
          <a:p>
            <a:pPr marL="458787" indent="-458787" algn="r" defTabSz="914400" rtl="1">
              <a:buSzPct val="100000"/>
              <a:buChar char="•"/>
              <a:defRPr sz="3200">
                <a:solidFill>
                  <a:schemeClr val="accent3">
                    <a:lumOff val="44000"/>
                  </a:schemeClr>
                </a:solidFill>
              </a:defRPr>
            </a:pPr>
            <a:r>
              <a:rPr lang="ar-JO" dirty="0"/>
              <a:t>تصدير الزيوت والنبيذ والأخشاب</a:t>
            </a:r>
            <a:endParaRPr sz="2400" dirty="0"/>
          </a:p>
          <a:p>
            <a:pPr marL="458787" indent="-458787" algn="r" defTabSz="914400" rtl="1">
              <a:buSzPct val="100000"/>
              <a:buChar char="•"/>
              <a:defRPr sz="3200">
                <a:solidFill>
                  <a:schemeClr val="accent3">
                    <a:lumOff val="44000"/>
                  </a:schemeClr>
                </a:solidFill>
              </a:defRPr>
            </a:pPr>
            <a:r>
              <a:rPr lang="ar-JO" dirty="0"/>
              <a:t>سميت زانية (إشعياء 23: 16- 17)</a:t>
            </a:r>
            <a:endParaRPr dirty="0"/>
          </a:p>
        </p:txBody>
      </p:sp>
      <p:pic>
        <p:nvPicPr>
          <p:cNvPr id="3120" name="Picture 8" descr="Picture 8"/>
          <p:cNvPicPr>
            <a:picLocks noChangeAspect="1"/>
          </p:cNvPicPr>
          <p:nvPr/>
        </p:nvPicPr>
        <p:blipFill>
          <a:blip r:embed="rId2"/>
          <a:stretch>
            <a:fillRect/>
          </a:stretch>
        </p:blipFill>
        <p:spPr>
          <a:xfrm>
            <a:off x="5148262" y="-26988"/>
            <a:ext cx="4032251" cy="4032252"/>
          </a:xfrm>
          <a:prstGeom prst="rect">
            <a:avLst/>
          </a:prstGeom>
          <a:ln w="12700">
            <a:miter lim="400000"/>
          </a:ln>
        </p:spPr>
      </p:pic>
      <p:sp>
        <p:nvSpPr>
          <p:cNvPr id="3121" name="Rectangle 9"/>
          <p:cNvSpPr txBox="1"/>
          <p:nvPr/>
        </p:nvSpPr>
        <p:spPr>
          <a:xfrm>
            <a:off x="296545" y="1600200"/>
            <a:ext cx="4752023"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3600">
                <a:solidFill>
                  <a:schemeClr val="accent3">
                    <a:lumOff val="44000"/>
                  </a:schemeClr>
                </a:solidFill>
              </a:defRPr>
            </a:lvl1pPr>
          </a:lstStyle>
          <a:p>
            <a:pPr algn="r" rtl="1"/>
            <a:r>
              <a:rPr lang="ar-JO" dirty="0"/>
              <a:t>بُعد نظر تجاري:</a:t>
            </a:r>
          </a:p>
          <a:p>
            <a:pPr algn="r" rtl="1"/>
            <a:r>
              <a:rPr lang="ar-JO" dirty="0"/>
              <a:t>المعاهدات التجارية والتحالفات السياسية المستخدمة:</a:t>
            </a:r>
            <a:endParaRPr dirty="0"/>
          </a:p>
        </p:txBody>
      </p:sp>
      <p:sp>
        <p:nvSpPr>
          <p:cNvPr id="3122" name="Title 1"/>
          <p:cNvSpPr txBox="1">
            <a:spLocks noGrp="1"/>
          </p:cNvSpPr>
          <p:nvPr>
            <p:ph type="title" idx="4294967295"/>
          </p:nvPr>
        </p:nvSpPr>
        <p:spPr>
          <a:xfrm>
            <a:off x="286657" y="68550"/>
            <a:ext cx="4720773" cy="1446550"/>
          </a:xfrm>
          <a:prstGeom prst="rect">
            <a:avLst/>
          </a:prstGeom>
          <a:solidFill>
            <a:srgbClr val="000000"/>
          </a:solidFill>
        </p:spPr>
        <p:txBody>
          <a:bodyPr>
            <a:normAutofit/>
          </a:bodyPr>
          <a:lstStyle/>
          <a:p>
            <a:r>
              <a:rPr lang="ar-JO" dirty="0"/>
              <a:t>تجارة</a:t>
            </a:r>
            <a:br>
              <a:rPr lang="ar-JO" dirty="0"/>
            </a:br>
            <a:r>
              <a:rPr lang="ar-JO" dirty="0"/>
              <a:t> فينيقيا</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19">
                                            <p:bg/>
                                          </p:spTgt>
                                        </p:tgtEl>
                                        <p:attrNameLst>
                                          <p:attrName>style.visibility</p:attrName>
                                        </p:attrNameLst>
                                      </p:cBhvr>
                                      <p:to>
                                        <p:strVal val="visible"/>
                                      </p:to>
                                    </p:set>
                                    <p:animEffect transition="in" filter="fade">
                                      <p:cBhvr>
                                        <p:cTn id="7" dur="500"/>
                                        <p:tgtEl>
                                          <p:spTgt spid="3119">
                                            <p:bg/>
                                          </p:spTgt>
                                        </p:tgtEl>
                                      </p:cBhvr>
                                    </p:animEffect>
                                  </p:childTnLst>
                                </p:cTn>
                              </p:par>
                              <p:par>
                                <p:cTn id="8" presetID="10" presetClass="entr" presetSubtype="0" fill="hold" grpId="0" nodeType="withEffect">
                                  <p:stCondLst>
                                    <p:cond delay="0"/>
                                  </p:stCondLst>
                                  <p:iterate>
                                    <p:tmAbs val="0"/>
                                  </p:iterate>
                                  <p:childTnLst>
                                    <p:set>
                                      <p:cBhvr>
                                        <p:cTn id="9" fill="hold"/>
                                        <p:tgtEl>
                                          <p:spTgt spid="3119">
                                            <p:txEl>
                                              <p:pRg st="0" end="0"/>
                                            </p:txEl>
                                          </p:spTgt>
                                        </p:tgtEl>
                                        <p:attrNameLst>
                                          <p:attrName>style.visibility</p:attrName>
                                        </p:attrNameLst>
                                      </p:cBhvr>
                                      <p:to>
                                        <p:strVal val="visible"/>
                                      </p:to>
                                    </p:set>
                                    <p:animEffect transition="in" filter="fade">
                                      <p:cBhvr>
                                        <p:cTn id="10" dur="500"/>
                                        <p:tgtEl>
                                          <p:spTgt spid="31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3119">
                                            <p:txEl>
                                              <p:pRg st="1" end="1"/>
                                            </p:txEl>
                                          </p:spTgt>
                                        </p:tgtEl>
                                        <p:attrNameLst>
                                          <p:attrName>style.visibility</p:attrName>
                                        </p:attrNameLst>
                                      </p:cBhvr>
                                      <p:to>
                                        <p:strVal val="visible"/>
                                      </p:to>
                                    </p:set>
                                    <p:animEffect transition="in" filter="fade">
                                      <p:cBhvr>
                                        <p:cTn id="15" dur="500"/>
                                        <p:tgtEl>
                                          <p:spTgt spid="31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3119">
                                            <p:txEl>
                                              <p:pRg st="2" end="2"/>
                                            </p:txEl>
                                          </p:spTgt>
                                        </p:tgtEl>
                                        <p:attrNameLst>
                                          <p:attrName>style.visibility</p:attrName>
                                        </p:attrNameLst>
                                      </p:cBhvr>
                                      <p:to>
                                        <p:strVal val="visible"/>
                                      </p:to>
                                    </p:set>
                                    <p:animEffect transition="in" filter="fade">
                                      <p:cBhvr>
                                        <p:cTn id="20" dur="500"/>
                                        <p:tgtEl>
                                          <p:spTgt spid="31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3119">
                                            <p:txEl>
                                              <p:pRg st="3" end="3"/>
                                            </p:txEl>
                                          </p:spTgt>
                                        </p:tgtEl>
                                        <p:attrNameLst>
                                          <p:attrName>style.visibility</p:attrName>
                                        </p:attrNameLst>
                                      </p:cBhvr>
                                      <p:to>
                                        <p:strVal val="visible"/>
                                      </p:to>
                                    </p:set>
                                    <p:animEffect transition="in" filter="fade">
                                      <p:cBhvr>
                                        <p:cTn id="25" dur="500"/>
                                        <p:tgtEl>
                                          <p:spTgt spid="31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9" grpId="0" build="p" bldLvl="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4"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ثروة الولايات المتحدة الأمريكية</a:t>
            </a:r>
            <a:endParaRPr dirty="0"/>
          </a:p>
        </p:txBody>
      </p:sp>
      <p:sp>
        <p:nvSpPr>
          <p:cNvPr id="3125"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126" name="Text Box 37"/>
          <p:cNvSpPr txBox="1"/>
          <p:nvPr/>
        </p:nvSpPr>
        <p:spPr>
          <a:xfrm>
            <a:off x="8360667" y="35331"/>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ز</a:t>
            </a:r>
          </a:p>
          <a:p>
            <a:pPr algn="ctr" defTabSz="914400">
              <a:defRPr sz="2400" b="1">
                <a:solidFill>
                  <a:schemeClr val="accent3">
                    <a:lumOff val="44000"/>
                  </a:schemeClr>
                </a:solidFill>
              </a:defRPr>
            </a:pPr>
            <a:r>
              <a:rPr lang="ar-JO" dirty="0"/>
              <a:t>ج</a:t>
            </a:r>
            <a:endParaRPr dirty="0"/>
          </a:p>
        </p:txBody>
      </p:sp>
      <p:pic>
        <p:nvPicPr>
          <p:cNvPr id="3127" name="Picture 2" descr="Picture 2"/>
          <p:cNvPicPr>
            <a:picLocks noChangeAspect="1"/>
          </p:cNvPicPr>
          <p:nvPr/>
        </p:nvPicPr>
        <p:blipFill>
          <a:blip r:embed="rId2"/>
          <a:stretch>
            <a:fillRect/>
          </a:stretch>
        </p:blipFill>
        <p:spPr>
          <a:xfrm>
            <a:off x="-92931" y="1494831"/>
            <a:ext cx="9267908" cy="5316700"/>
          </a:xfrm>
          <a:prstGeom prst="rect">
            <a:avLst/>
          </a:prstGeom>
          <a:ln w="12700">
            <a:miter lim="400000"/>
          </a:ln>
        </p:spPr>
      </p:pic>
      <p:sp>
        <p:nvSpPr>
          <p:cNvPr id="3128" name="TextBox 1"/>
          <p:cNvSpPr txBox="1"/>
          <p:nvPr/>
        </p:nvSpPr>
        <p:spPr>
          <a:xfrm>
            <a:off x="419099" y="6081179"/>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0</a:t>
            </a:r>
          </a:p>
        </p:txBody>
      </p:sp>
      <p:sp>
        <p:nvSpPr>
          <p:cNvPr id="3129" name="TextBox 7"/>
          <p:cNvSpPr txBox="1"/>
          <p:nvPr/>
        </p:nvSpPr>
        <p:spPr>
          <a:xfrm>
            <a:off x="419099" y="5781461"/>
            <a:ext cx="668646" cy="35066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5</a:t>
            </a:r>
          </a:p>
        </p:txBody>
      </p:sp>
      <p:sp>
        <p:nvSpPr>
          <p:cNvPr id="3130" name="TextBox 8"/>
          <p:cNvSpPr txBox="1"/>
          <p:nvPr/>
        </p:nvSpPr>
        <p:spPr>
          <a:xfrm>
            <a:off x="419099" y="5481742"/>
            <a:ext cx="668646" cy="35066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10</a:t>
            </a:r>
          </a:p>
        </p:txBody>
      </p:sp>
      <p:sp>
        <p:nvSpPr>
          <p:cNvPr id="3131" name="TextBox 9"/>
          <p:cNvSpPr txBox="1"/>
          <p:nvPr/>
        </p:nvSpPr>
        <p:spPr>
          <a:xfrm>
            <a:off x="419099" y="5182022"/>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15</a:t>
            </a:r>
          </a:p>
        </p:txBody>
      </p:sp>
      <p:sp>
        <p:nvSpPr>
          <p:cNvPr id="3132" name="TextBox 10"/>
          <p:cNvSpPr txBox="1"/>
          <p:nvPr/>
        </p:nvSpPr>
        <p:spPr>
          <a:xfrm>
            <a:off x="419099" y="4882303"/>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20</a:t>
            </a:r>
          </a:p>
        </p:txBody>
      </p:sp>
      <p:sp>
        <p:nvSpPr>
          <p:cNvPr id="3133" name="TextBox 11"/>
          <p:cNvSpPr txBox="1"/>
          <p:nvPr/>
        </p:nvSpPr>
        <p:spPr>
          <a:xfrm>
            <a:off x="419099" y="4582585"/>
            <a:ext cx="668646" cy="35066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25</a:t>
            </a:r>
          </a:p>
        </p:txBody>
      </p:sp>
      <p:sp>
        <p:nvSpPr>
          <p:cNvPr id="3134" name="TextBox 12"/>
          <p:cNvSpPr txBox="1"/>
          <p:nvPr/>
        </p:nvSpPr>
        <p:spPr>
          <a:xfrm>
            <a:off x="419099" y="4282256"/>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30</a:t>
            </a:r>
          </a:p>
        </p:txBody>
      </p:sp>
      <p:sp>
        <p:nvSpPr>
          <p:cNvPr id="3135" name="TextBox 13"/>
          <p:cNvSpPr txBox="1"/>
          <p:nvPr/>
        </p:nvSpPr>
        <p:spPr>
          <a:xfrm>
            <a:off x="419099" y="3982537"/>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35</a:t>
            </a:r>
          </a:p>
        </p:txBody>
      </p:sp>
      <p:sp>
        <p:nvSpPr>
          <p:cNvPr id="3136" name="TextBox 14"/>
          <p:cNvSpPr txBox="1"/>
          <p:nvPr/>
        </p:nvSpPr>
        <p:spPr>
          <a:xfrm>
            <a:off x="419099" y="3682818"/>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40</a:t>
            </a:r>
          </a:p>
        </p:txBody>
      </p:sp>
      <p:sp>
        <p:nvSpPr>
          <p:cNvPr id="3137" name="TextBox 15"/>
          <p:cNvSpPr txBox="1"/>
          <p:nvPr/>
        </p:nvSpPr>
        <p:spPr>
          <a:xfrm>
            <a:off x="419099" y="3383100"/>
            <a:ext cx="668646" cy="35066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45</a:t>
            </a:r>
          </a:p>
        </p:txBody>
      </p:sp>
      <p:sp>
        <p:nvSpPr>
          <p:cNvPr id="3138" name="TextBox 16"/>
          <p:cNvSpPr txBox="1"/>
          <p:nvPr/>
        </p:nvSpPr>
        <p:spPr>
          <a:xfrm>
            <a:off x="419099" y="3096080"/>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50</a:t>
            </a:r>
          </a:p>
        </p:txBody>
      </p:sp>
      <p:sp>
        <p:nvSpPr>
          <p:cNvPr id="3139" name="TextBox 17"/>
          <p:cNvSpPr txBox="1"/>
          <p:nvPr/>
        </p:nvSpPr>
        <p:spPr>
          <a:xfrm>
            <a:off x="419099" y="2809062"/>
            <a:ext cx="668646" cy="35066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55</a:t>
            </a:r>
          </a:p>
        </p:txBody>
      </p:sp>
      <p:sp>
        <p:nvSpPr>
          <p:cNvPr id="3140" name="TextBox 18"/>
          <p:cNvSpPr txBox="1"/>
          <p:nvPr/>
        </p:nvSpPr>
        <p:spPr>
          <a:xfrm>
            <a:off x="419099" y="2534561"/>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60</a:t>
            </a:r>
          </a:p>
        </p:txBody>
      </p:sp>
      <p:sp>
        <p:nvSpPr>
          <p:cNvPr id="3141" name="TextBox 19"/>
          <p:cNvSpPr txBox="1"/>
          <p:nvPr/>
        </p:nvSpPr>
        <p:spPr>
          <a:xfrm>
            <a:off x="419099" y="2247543"/>
            <a:ext cx="668646" cy="35066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65</a:t>
            </a:r>
          </a:p>
        </p:txBody>
      </p:sp>
      <p:sp>
        <p:nvSpPr>
          <p:cNvPr id="3142" name="TextBox 20"/>
          <p:cNvSpPr txBox="1"/>
          <p:nvPr/>
        </p:nvSpPr>
        <p:spPr>
          <a:xfrm>
            <a:off x="419099" y="1947823"/>
            <a:ext cx="668646" cy="350663"/>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lvl1pPr>
          </a:lstStyle>
          <a:p>
            <a:r>
              <a:t>70</a:t>
            </a:r>
          </a:p>
        </p:txBody>
      </p:sp>
      <p:sp>
        <p:nvSpPr>
          <p:cNvPr id="3143" name="TextBox 21"/>
          <p:cNvSpPr txBox="1"/>
          <p:nvPr/>
        </p:nvSpPr>
        <p:spPr>
          <a:xfrm>
            <a:off x="-127000" y="1651954"/>
            <a:ext cx="9283700"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vl1pPr>
          </a:lstStyle>
          <a:p>
            <a:r>
              <a:rPr lang="ar-JO" dirty="0"/>
              <a:t>إجمالي القيمة الصافية للأسر الأمريكية والمنظمات غير الربحية 1945-2009</a:t>
            </a:r>
            <a:endParaRPr dirty="0"/>
          </a:p>
        </p:txBody>
      </p:sp>
      <p:sp>
        <p:nvSpPr>
          <p:cNvPr id="3144" name="TextBox 22"/>
          <p:cNvSpPr txBox="1"/>
          <p:nvPr/>
        </p:nvSpPr>
        <p:spPr>
          <a:xfrm rot="16200000">
            <a:off x="-1430704" y="4237296"/>
            <a:ext cx="3454401" cy="369332"/>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vl1pPr>
          </a:lstStyle>
          <a:p>
            <a:r>
              <a:rPr lang="ar-JO" dirty="0"/>
              <a:t>تريليونات الدولارات</a:t>
            </a:r>
            <a:endParaRPr dirty="0"/>
          </a:p>
        </p:txBody>
      </p:sp>
      <p:pic>
        <p:nvPicPr>
          <p:cNvPr id="3145" name="Picture 23" descr="Picture 23"/>
          <p:cNvPicPr>
            <a:picLocks noChangeAspect="1"/>
          </p:cNvPicPr>
          <p:nvPr/>
        </p:nvPicPr>
        <p:blipFill>
          <a:blip r:embed="rId3"/>
          <a:stretch>
            <a:fillRect/>
          </a:stretch>
        </p:blipFill>
        <p:spPr>
          <a:xfrm>
            <a:off x="2023910" y="1494831"/>
            <a:ext cx="5626893" cy="422017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3145"/>
                                        </p:tgtEl>
                                        <p:attrNameLst>
                                          <p:attrName>style.visibility</p:attrName>
                                        </p:attrNameLst>
                                      </p:cBhvr>
                                      <p:to>
                                        <p:strVal val="visible"/>
                                      </p:to>
                                    </p:set>
                                    <p:animEffect transition="in" filter="strips(downLeft)">
                                      <p:cBhvr>
                                        <p:cTn id="7" dur="500"/>
                                        <p:tgtEl>
                                          <p:spTgt spid="3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5" grpId="0"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7" name="Picture 3" descr="Picture 3"/>
          <p:cNvPicPr>
            <a:picLocks noChangeAspect="1"/>
          </p:cNvPicPr>
          <p:nvPr/>
        </p:nvPicPr>
        <p:blipFill>
          <a:blip r:embed="rId2"/>
          <a:stretch>
            <a:fillRect/>
          </a:stretch>
        </p:blipFill>
        <p:spPr>
          <a:xfrm>
            <a:off x="0" y="0"/>
            <a:ext cx="9776298" cy="6858000"/>
          </a:xfrm>
          <a:prstGeom prst="rect">
            <a:avLst/>
          </a:prstGeom>
          <a:ln w="12700">
            <a:miter lim="400000"/>
          </a:ln>
        </p:spPr>
      </p:pic>
      <p:sp>
        <p:nvSpPr>
          <p:cNvPr id="3148"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ثروة الولايات المتحدة الأمريكية</a:t>
            </a:r>
            <a:endParaRPr dirty="0"/>
          </a:p>
        </p:txBody>
      </p:sp>
      <p:sp>
        <p:nvSpPr>
          <p:cNvPr id="3149" name="Text Box 37"/>
          <p:cNvSpPr txBox="1"/>
          <p:nvPr/>
        </p:nvSpPr>
        <p:spPr>
          <a:xfrm>
            <a:off x="8360667" y="35331"/>
            <a:ext cx="809451" cy="83317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ز</a:t>
            </a:r>
          </a:p>
          <a:p>
            <a:pPr algn="ctr" defTabSz="914400">
              <a:defRPr sz="2400" b="1">
                <a:solidFill>
                  <a:schemeClr val="accent3">
                    <a:lumOff val="44000"/>
                  </a:schemeClr>
                </a:solidFill>
              </a:defRPr>
            </a:pPr>
            <a:r>
              <a:rPr lang="ar-JO" dirty="0"/>
              <a:t>ج</a:t>
            </a:r>
            <a:endParaRPr dirty="0"/>
          </a:p>
        </p:txBody>
      </p:sp>
      <p:pic>
        <p:nvPicPr>
          <p:cNvPr id="3150" name="Picture 5" descr="Picture 5"/>
          <p:cNvPicPr>
            <a:picLocks noChangeAspect="1"/>
          </p:cNvPicPr>
          <p:nvPr/>
        </p:nvPicPr>
        <p:blipFill>
          <a:blip r:embed="rId3"/>
          <a:stretch>
            <a:fillRect/>
          </a:stretch>
        </p:blipFill>
        <p:spPr>
          <a:xfrm rot="20858364">
            <a:off x="2864178" y="3023467"/>
            <a:ext cx="5984660" cy="374691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 name="Picture 1" descr="Picture 1"/>
          <p:cNvPicPr>
            <a:picLocks noChangeAspect="1"/>
          </p:cNvPicPr>
          <p:nvPr/>
        </p:nvPicPr>
        <p:blipFill>
          <a:blip r:embed="rId2"/>
          <a:stretch>
            <a:fillRect/>
          </a:stretch>
        </p:blipFill>
        <p:spPr>
          <a:xfrm>
            <a:off x="165629" y="43503"/>
            <a:ext cx="5786967" cy="6902275"/>
          </a:xfrm>
          <a:prstGeom prst="rect">
            <a:avLst/>
          </a:prstGeom>
          <a:ln w="12700">
            <a:miter lim="400000"/>
          </a:ln>
        </p:spPr>
      </p:pic>
      <p:sp>
        <p:nvSpPr>
          <p:cNvPr id="2386" name="Title 1"/>
          <p:cNvSpPr txBox="1">
            <a:spLocks noGrp="1"/>
          </p:cNvSpPr>
          <p:nvPr>
            <p:ph type="title" idx="4294967295"/>
          </p:nvPr>
        </p:nvSpPr>
        <p:spPr>
          <a:xfrm>
            <a:off x="5791200" y="0"/>
            <a:ext cx="3352800" cy="6945777"/>
          </a:xfrm>
          <a:prstGeom prst="rect">
            <a:avLst/>
          </a:prstGeom>
          <a:solidFill>
            <a:srgbClr val="000000"/>
          </a:solidFill>
        </p:spPr>
        <p:txBody>
          <a:bodyPr>
            <a:normAutofit/>
          </a:bodyPr>
          <a:lstStyle>
            <a:lvl1pPr>
              <a:defRPr sz="3600" b="1"/>
            </a:lvl1pPr>
          </a:lstStyle>
          <a:p>
            <a:r>
              <a:rPr lang="ar-JO" dirty="0">
                <a:latin typeface="Arial" panose="020B0604020202020204" pitchFamily="34" charset="0"/>
                <a:cs typeface="Arial" panose="020B0604020202020204" pitchFamily="34" charset="0"/>
              </a:rPr>
              <a:t>كيف حالك</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مع مقاومة العالم</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والاحتفاء</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بالمسيح؟</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2" name="Picture 1" descr="Picture 1"/>
          <p:cNvPicPr>
            <a:picLocks noChangeAspect="1"/>
          </p:cNvPicPr>
          <p:nvPr/>
        </p:nvPicPr>
        <p:blipFill>
          <a:blip r:embed="rId2"/>
          <a:stretch>
            <a:fillRect/>
          </a:stretch>
        </p:blipFill>
        <p:spPr>
          <a:xfrm>
            <a:off x="0" y="0"/>
            <a:ext cx="8269293" cy="6858000"/>
          </a:xfrm>
          <a:prstGeom prst="rect">
            <a:avLst/>
          </a:prstGeom>
          <a:ln w="12700">
            <a:miter lim="400000"/>
          </a:ln>
        </p:spPr>
      </p:pic>
      <p:sp>
        <p:nvSpPr>
          <p:cNvPr id="3153"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normAutofit/>
          </a:bodyPr>
          <a:lstStyle>
            <a:lvl1pPr>
              <a:defRPr b="1">
                <a:effectLst>
                  <a:outerShdw blurRad="38100" dist="38100" dir="2700000" rotWithShape="0">
                    <a:srgbClr val="000000">
                      <a:alpha val="43137"/>
                    </a:srgbClr>
                  </a:outerShdw>
                </a:effectLst>
              </a:defRPr>
            </a:lvl1pPr>
          </a:lstStyle>
          <a:p>
            <a:r>
              <a:rPr lang="ar-JO" sz="4000" dirty="0"/>
              <a:t>سيطرة الولايات المتحدة على الدول الأخرى</a:t>
            </a:r>
            <a:endParaRPr sz="4000" dirty="0"/>
          </a:p>
        </p:txBody>
      </p:sp>
      <p:sp>
        <p:nvSpPr>
          <p:cNvPr id="3154"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155" name="Text Box 37"/>
          <p:cNvSpPr txBox="1"/>
          <p:nvPr/>
        </p:nvSpPr>
        <p:spPr>
          <a:xfrm>
            <a:off x="8420779" y="35331"/>
            <a:ext cx="689226" cy="771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sz="2000" dirty="0"/>
              <a:t>110 ز</a:t>
            </a:r>
          </a:p>
          <a:p>
            <a:pPr algn="ctr" defTabSz="914400">
              <a:defRPr sz="2400" b="1">
                <a:solidFill>
                  <a:schemeClr val="accent3">
                    <a:lumOff val="44000"/>
                  </a:schemeClr>
                </a:solidFill>
              </a:defRPr>
            </a:pPr>
            <a:r>
              <a:rPr lang="ar-JO" dirty="0"/>
              <a:t>ح</a:t>
            </a:r>
            <a:endParaRPr dirty="0"/>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Rectangle 1026"/>
          <p:cNvSpPr txBox="1">
            <a:spLocks noGrp="1"/>
          </p:cNvSpPr>
          <p:nvPr>
            <p:ph type="title"/>
          </p:nvPr>
        </p:nvSpPr>
        <p:spPr>
          <a:xfrm>
            <a:off x="-1" y="278186"/>
            <a:ext cx="9180515" cy="871460"/>
          </a:xfrm>
          <a:prstGeom prst="rect">
            <a:avLst/>
          </a:prstGeom>
          <a:effectLst>
            <a:outerShdw blurRad="63500" dist="35921" dir="2700000" rotWithShape="0">
              <a:srgbClr val="000000">
                <a:alpha val="74998"/>
              </a:srgbClr>
            </a:outerShdw>
          </a:effectLst>
        </p:spPr>
        <p:txBody>
          <a:bodyPr>
            <a:normAutofit fontScale="90000"/>
          </a:bodyPr>
          <a:lstStyle>
            <a:lvl1pPr defTabSz="731520">
              <a:defRPr sz="3520" b="1">
                <a:effectLst>
                  <a:outerShdw blurRad="30480" dist="30480" dir="2700000" rotWithShape="0">
                    <a:srgbClr val="000000">
                      <a:alpha val="43137"/>
                    </a:srgbClr>
                  </a:outerShdw>
                </a:effectLst>
              </a:defRPr>
            </a:lvl1pPr>
          </a:lstStyle>
          <a:p>
            <a:r>
              <a:rPr lang="ar-JO" dirty="0"/>
              <a:t>يمكن أن تُدمر الولايات المتحدة بواسطة</a:t>
            </a:r>
            <a:br>
              <a:rPr lang="ar-JO" dirty="0"/>
            </a:br>
            <a:r>
              <a:rPr lang="ar-JO" dirty="0"/>
              <a:t> الأسلحة النووية الروسيّة</a:t>
            </a:r>
            <a:endParaRPr dirty="0"/>
          </a:p>
        </p:txBody>
      </p:sp>
      <p:sp>
        <p:nvSpPr>
          <p:cNvPr id="3158"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159" name="Text Box 37"/>
          <p:cNvSpPr txBox="1"/>
          <p:nvPr/>
        </p:nvSpPr>
        <p:spPr>
          <a:xfrm>
            <a:off x="8360667" y="35331"/>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ز</a:t>
            </a:r>
          </a:p>
          <a:p>
            <a:pPr algn="ctr" defTabSz="914400">
              <a:defRPr sz="2400" b="1">
                <a:solidFill>
                  <a:schemeClr val="accent3">
                    <a:lumOff val="44000"/>
                  </a:schemeClr>
                </a:solidFill>
              </a:defRPr>
            </a:pPr>
            <a:r>
              <a:rPr lang="ar-JO" dirty="0"/>
              <a:t>خ</a:t>
            </a:r>
            <a:endParaRPr dirty="0"/>
          </a:p>
        </p:txBody>
      </p:sp>
      <p:pic>
        <p:nvPicPr>
          <p:cNvPr id="3160" name="Picture 1" descr="Picture 1"/>
          <p:cNvPicPr>
            <a:picLocks noChangeAspect="1"/>
          </p:cNvPicPr>
          <p:nvPr/>
        </p:nvPicPr>
        <p:blipFill>
          <a:blip r:embed="rId2"/>
          <a:stretch>
            <a:fillRect/>
          </a:stretch>
        </p:blipFill>
        <p:spPr>
          <a:xfrm>
            <a:off x="1905080" y="1386398"/>
            <a:ext cx="5411281" cy="5411281"/>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2" name="Rectangle 1026"/>
          <p:cNvSpPr txBox="1">
            <a:spLocks noGrp="1"/>
          </p:cNvSpPr>
          <p:nvPr>
            <p:ph type="title"/>
          </p:nvPr>
        </p:nvSpPr>
        <p:spPr>
          <a:xfrm>
            <a:off x="2343727" y="71282"/>
            <a:ext cx="6836786"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مبدأ اللذة الأمريكي</a:t>
            </a:r>
            <a:endParaRPr dirty="0"/>
          </a:p>
        </p:txBody>
      </p:sp>
      <p:sp>
        <p:nvSpPr>
          <p:cNvPr id="3163"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164" name="Text Box 37"/>
          <p:cNvSpPr txBox="1"/>
          <p:nvPr/>
        </p:nvSpPr>
        <p:spPr>
          <a:xfrm>
            <a:off x="8328104" y="35331"/>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ز</a:t>
            </a:r>
          </a:p>
          <a:p>
            <a:pPr algn="ctr" defTabSz="914400">
              <a:defRPr sz="2400" b="1">
                <a:solidFill>
                  <a:schemeClr val="accent3">
                    <a:lumOff val="44000"/>
                  </a:schemeClr>
                </a:solidFill>
              </a:defRPr>
            </a:pPr>
            <a:r>
              <a:rPr lang="ar-JO" dirty="0"/>
              <a:t>د</a:t>
            </a:r>
            <a:endParaRPr dirty="0"/>
          </a:p>
        </p:txBody>
      </p:sp>
      <p:grpSp>
        <p:nvGrpSpPr>
          <p:cNvPr id="3167" name="Rectangle 1026"/>
          <p:cNvGrpSpPr/>
          <p:nvPr/>
        </p:nvGrpSpPr>
        <p:grpSpPr>
          <a:xfrm>
            <a:off x="-1" y="5462822"/>
            <a:ext cx="9180516" cy="1261882"/>
            <a:chOff x="0" y="67701"/>
            <a:chExt cx="9180514" cy="1261881"/>
          </a:xfrm>
        </p:grpSpPr>
        <p:sp>
          <p:nvSpPr>
            <p:cNvPr id="3165" name="Rectangle"/>
            <p:cNvSpPr/>
            <p:nvPr/>
          </p:nvSpPr>
          <p:spPr>
            <a:xfrm>
              <a:off x="0" y="121276"/>
              <a:ext cx="9180514" cy="1154731"/>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algn="ctr" defTabSz="914400">
                <a:defRPr sz="4400">
                  <a:solidFill>
                    <a:schemeClr val="accent3">
                      <a:lumOff val="44000"/>
                    </a:schemeClr>
                  </a:solidFill>
                  <a:effectLst>
                    <a:outerShdw blurRad="38100" dist="38100" dir="2700000" rotWithShape="0">
                      <a:srgbClr val="000000">
                        <a:alpha val="43137"/>
                      </a:srgbClr>
                    </a:outerShdw>
                  </a:effectLst>
                </a:defRPr>
              </a:pPr>
              <a:endParaRPr/>
            </a:p>
          </p:txBody>
        </p:sp>
        <p:sp>
          <p:nvSpPr>
            <p:cNvPr id="3166" name="Hedonism…"/>
            <p:cNvSpPr/>
            <p:nvPr/>
          </p:nvSpPr>
          <p:spPr>
            <a:xfrm>
              <a:off x="45719" y="67701"/>
              <a:ext cx="9089075" cy="126188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a:defRPr sz="5400">
                  <a:solidFill>
                    <a:schemeClr val="accent3">
                      <a:lumOff val="44000"/>
                    </a:schemeClr>
                  </a:solidFill>
                  <a:effectLst>
                    <a:outerShdw blurRad="38100" dist="38100" dir="2700000" rotWithShape="0">
                      <a:srgbClr val="000000">
                        <a:alpha val="43137"/>
                      </a:srgbClr>
                    </a:outerShdw>
                  </a:effectLst>
                </a:defRPr>
              </a:pPr>
              <a:r>
                <a:rPr lang="ar-JO" sz="4000" b="1" dirty="0"/>
                <a:t>مبدأ اللذة</a:t>
              </a:r>
              <a:endParaRPr sz="4000" b="1" dirty="0"/>
            </a:p>
            <a:p>
              <a:pPr algn="ctr" defTabSz="914400">
                <a:defRPr sz="3600" b="1">
                  <a:solidFill>
                    <a:schemeClr val="accent3">
                      <a:lumOff val="44000"/>
                    </a:schemeClr>
                  </a:solidFill>
                  <a:effectLst>
                    <a:outerShdw blurRad="38100" dist="38100" dir="2700000" rotWithShape="0">
                      <a:srgbClr val="000000">
                        <a:alpha val="43137"/>
                      </a:srgbClr>
                    </a:outerShdw>
                  </a:effectLst>
                </a:defRPr>
              </a:pPr>
              <a:r>
                <a:rPr lang="ar-JO" dirty="0"/>
                <a:t>الاعتذار عن لا شئ</a:t>
              </a:r>
              <a:endParaRPr dirty="0"/>
            </a:p>
          </p:txBody>
        </p:sp>
      </p:grpSp>
      <p:pic>
        <p:nvPicPr>
          <p:cNvPr id="3168" name="Picture 2" descr="Picture 2"/>
          <p:cNvPicPr>
            <a:picLocks noChangeAspect="1"/>
          </p:cNvPicPr>
          <p:nvPr/>
        </p:nvPicPr>
        <p:blipFill>
          <a:blip r:embed="rId2"/>
          <a:stretch>
            <a:fillRect/>
          </a:stretch>
        </p:blipFill>
        <p:spPr>
          <a:xfrm>
            <a:off x="1616362" y="819727"/>
            <a:ext cx="7620001" cy="4710547"/>
          </a:xfrm>
          <a:prstGeom prst="rect">
            <a:avLst/>
          </a:prstGeom>
          <a:ln w="12700">
            <a:miter lim="400000"/>
          </a:ln>
        </p:spPr>
      </p:pic>
      <p:pic>
        <p:nvPicPr>
          <p:cNvPr id="3169" name="Picture 3" descr="Picture 3"/>
          <p:cNvPicPr>
            <a:picLocks noChangeAspect="1"/>
          </p:cNvPicPr>
          <p:nvPr/>
        </p:nvPicPr>
        <p:blipFill>
          <a:blip r:embed="rId3"/>
          <a:stretch>
            <a:fillRect/>
          </a:stretch>
        </p:blipFill>
        <p:spPr>
          <a:xfrm>
            <a:off x="0" y="0"/>
            <a:ext cx="3440546" cy="2607169"/>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الولايات المتحدة المتمجدة</a:t>
            </a:r>
            <a:endParaRPr dirty="0"/>
          </a:p>
        </p:txBody>
      </p:sp>
      <p:sp>
        <p:nvSpPr>
          <p:cNvPr id="3172"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173" name="Text Box 37"/>
          <p:cNvSpPr txBox="1"/>
          <p:nvPr/>
        </p:nvSpPr>
        <p:spPr>
          <a:xfrm>
            <a:off x="8360667" y="35331"/>
            <a:ext cx="80945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ز</a:t>
            </a:r>
          </a:p>
          <a:p>
            <a:pPr algn="ctr" defTabSz="914400">
              <a:defRPr sz="2400" b="1">
                <a:solidFill>
                  <a:schemeClr val="accent3">
                    <a:lumOff val="44000"/>
                  </a:schemeClr>
                </a:solidFill>
              </a:defRPr>
            </a:pPr>
            <a:r>
              <a:rPr lang="ar-JO" dirty="0"/>
              <a:t>ذ</a:t>
            </a:r>
            <a:endParaRPr dirty="0"/>
          </a:p>
        </p:txBody>
      </p:sp>
      <p:pic>
        <p:nvPicPr>
          <p:cNvPr id="3174" name="Picture 2" descr="Picture 2"/>
          <p:cNvPicPr>
            <a:picLocks noChangeAspect="1"/>
          </p:cNvPicPr>
          <p:nvPr/>
        </p:nvPicPr>
        <p:blipFill>
          <a:blip r:embed="rId2"/>
          <a:stretch>
            <a:fillRect/>
          </a:stretch>
        </p:blipFill>
        <p:spPr>
          <a:xfrm>
            <a:off x="0" y="770687"/>
            <a:ext cx="9144000" cy="6102804"/>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 name="Picture 2" descr="Picture 2"/>
          <p:cNvPicPr>
            <a:picLocks noChangeAspect="1"/>
          </p:cNvPicPr>
          <p:nvPr/>
        </p:nvPicPr>
        <p:blipFill>
          <a:blip r:embed="rId2"/>
          <a:stretch>
            <a:fillRect/>
          </a:stretch>
        </p:blipFill>
        <p:spPr>
          <a:xfrm>
            <a:off x="2052270" y="1447498"/>
            <a:ext cx="4917538" cy="4539267"/>
          </a:xfrm>
          <a:prstGeom prst="rect">
            <a:avLst/>
          </a:prstGeom>
          <a:ln w="12700">
            <a:miter lim="400000"/>
          </a:ln>
        </p:spPr>
      </p:pic>
      <p:sp>
        <p:nvSpPr>
          <p:cNvPr id="3177"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الولايات المتحدة الخفيّة</a:t>
            </a:r>
            <a:endParaRPr dirty="0"/>
          </a:p>
        </p:txBody>
      </p:sp>
      <p:sp>
        <p:nvSpPr>
          <p:cNvPr id="3178"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179" name="Text Box 37"/>
          <p:cNvSpPr txBox="1"/>
          <p:nvPr/>
        </p:nvSpPr>
        <p:spPr>
          <a:xfrm>
            <a:off x="8374292" y="35331"/>
            <a:ext cx="78220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ذ</a:t>
            </a:r>
          </a:p>
          <a:p>
            <a:pPr algn="ctr" defTabSz="914400">
              <a:defRPr sz="2400" b="1">
                <a:solidFill>
                  <a:schemeClr val="accent3">
                    <a:lumOff val="44000"/>
                  </a:schemeClr>
                </a:solidFill>
              </a:defRPr>
            </a:pPr>
            <a:r>
              <a:rPr lang="ar-JO" dirty="0"/>
              <a:t>ر</a:t>
            </a:r>
          </a:p>
        </p:txBody>
      </p:sp>
      <p:pic>
        <p:nvPicPr>
          <p:cNvPr id="3180" name="Picture 1" descr="Picture 1"/>
          <p:cNvPicPr>
            <a:picLocks noChangeAspect="1"/>
          </p:cNvPicPr>
          <p:nvPr/>
        </p:nvPicPr>
        <p:blipFill>
          <a:blip r:embed="rId3"/>
          <a:stretch>
            <a:fillRect/>
          </a:stretch>
        </p:blipFill>
        <p:spPr>
          <a:xfrm>
            <a:off x="-2" y="867414"/>
            <a:ext cx="9152285" cy="599058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80"/>
                                        </p:tgtEl>
                                        <p:attrNameLst>
                                          <p:attrName>style.visibility</p:attrName>
                                        </p:attrNameLst>
                                      </p:cBhvr>
                                      <p:to>
                                        <p:strVal val="visible"/>
                                      </p:to>
                                    </p:set>
                                    <p:animEffect transition="in" filter="fade">
                                      <p:cBhvr>
                                        <p:cTn id="7" dur="500"/>
                                        <p:tgtEl>
                                          <p:spTgt spid="3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0"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2"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3183" name="Picture 2" descr="Picture 2"/>
          <p:cNvPicPr>
            <a:picLocks noChangeAspect="1"/>
          </p:cNvPicPr>
          <p:nvPr/>
        </p:nvPicPr>
        <p:blipFill>
          <a:blip r:embed="rId3"/>
          <a:stretch>
            <a:fillRect/>
          </a:stretch>
        </p:blipFill>
        <p:spPr>
          <a:xfrm>
            <a:off x="0" y="3969260"/>
            <a:ext cx="4903848" cy="2888740"/>
          </a:xfrm>
          <a:prstGeom prst="rect">
            <a:avLst/>
          </a:prstGeom>
          <a:ln w="12700">
            <a:miter lim="400000"/>
          </a:ln>
        </p:spPr>
      </p:pic>
      <p:pic>
        <p:nvPicPr>
          <p:cNvPr id="3184" name="Picture 9" descr="Picture 9"/>
          <p:cNvPicPr>
            <a:picLocks noChangeAspect="1"/>
          </p:cNvPicPr>
          <p:nvPr/>
        </p:nvPicPr>
        <p:blipFill>
          <a:blip r:embed="rId4"/>
          <a:stretch>
            <a:fillRect/>
          </a:stretch>
        </p:blipFill>
        <p:spPr>
          <a:xfrm>
            <a:off x="0" y="1093995"/>
            <a:ext cx="4762776" cy="2655294"/>
          </a:xfrm>
          <a:prstGeom prst="rect">
            <a:avLst/>
          </a:prstGeom>
          <a:ln w="12700">
            <a:miter lim="400000"/>
          </a:ln>
        </p:spPr>
      </p:pic>
      <p:sp>
        <p:nvSpPr>
          <p:cNvPr id="3185"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الفجور الأمريكي</a:t>
            </a:r>
            <a:endParaRPr dirty="0"/>
          </a:p>
        </p:txBody>
      </p:sp>
      <p:sp>
        <p:nvSpPr>
          <p:cNvPr id="3186" name="Text Box 37"/>
          <p:cNvSpPr txBox="1"/>
          <p:nvPr/>
        </p:nvSpPr>
        <p:spPr>
          <a:xfrm>
            <a:off x="8374292" y="-17592"/>
            <a:ext cx="782201"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ذ</a:t>
            </a:r>
          </a:p>
          <a:p>
            <a:pPr algn="ctr" defTabSz="914400">
              <a:defRPr sz="2400" b="1">
                <a:solidFill>
                  <a:schemeClr val="accent3">
                    <a:lumOff val="44000"/>
                  </a:schemeClr>
                </a:solidFill>
              </a:defRPr>
            </a:pPr>
            <a:r>
              <a:rPr lang="ar-JO" dirty="0"/>
              <a:t>ز</a:t>
            </a:r>
            <a:endParaRPr lang="en-US" dirty="0"/>
          </a:p>
        </p:txBody>
      </p:sp>
      <p:pic>
        <p:nvPicPr>
          <p:cNvPr id="3187" name="Picture 5" descr="Picture 5"/>
          <p:cNvPicPr>
            <a:picLocks noChangeAspect="1"/>
          </p:cNvPicPr>
          <p:nvPr/>
        </p:nvPicPr>
        <p:blipFill>
          <a:blip r:embed="rId5"/>
          <a:stretch>
            <a:fillRect/>
          </a:stretch>
        </p:blipFill>
        <p:spPr>
          <a:xfrm>
            <a:off x="4868567" y="4021125"/>
            <a:ext cx="4275433" cy="2836876"/>
          </a:xfrm>
          <a:prstGeom prst="rect">
            <a:avLst/>
          </a:prstGeom>
          <a:ln w="12700">
            <a:miter lim="400000"/>
          </a:ln>
        </p:spPr>
      </p:pic>
      <p:pic>
        <p:nvPicPr>
          <p:cNvPr id="3188" name="Picture 1" descr="Picture 1"/>
          <p:cNvPicPr>
            <a:picLocks noChangeAspect="1"/>
          </p:cNvPicPr>
          <p:nvPr/>
        </p:nvPicPr>
        <p:blipFill>
          <a:blip r:embed="rId6"/>
          <a:stretch>
            <a:fillRect/>
          </a:stretch>
        </p:blipFill>
        <p:spPr>
          <a:xfrm>
            <a:off x="5084366" y="723285"/>
            <a:ext cx="4059634" cy="3387106"/>
          </a:xfrm>
          <a:prstGeom prst="rect">
            <a:avLst/>
          </a:prstGeom>
          <a:ln w="12700">
            <a:miter lim="400000"/>
          </a:ln>
        </p:spPr>
      </p:pic>
      <p:grpSp>
        <p:nvGrpSpPr>
          <p:cNvPr id="3192" name="Group 8"/>
          <p:cNvGrpSpPr/>
          <p:nvPr/>
        </p:nvGrpSpPr>
        <p:grpSpPr>
          <a:xfrm>
            <a:off x="-81583" y="723285"/>
            <a:ext cx="9243223" cy="6134715"/>
            <a:chOff x="0" y="0"/>
            <a:chExt cx="9243222" cy="6134714"/>
          </a:xfrm>
        </p:grpSpPr>
        <p:sp>
          <p:nvSpPr>
            <p:cNvPr id="3189" name="Rectangle 11"/>
            <p:cNvSpPr/>
            <p:nvPr/>
          </p:nvSpPr>
          <p:spPr>
            <a:xfrm rot="16200000" flipH="1">
              <a:off x="1799191" y="2783078"/>
              <a:ext cx="6103474" cy="599799"/>
            </a:xfrm>
            <a:prstGeom prst="rect">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sp>
          <p:nvSpPr>
            <p:cNvPr id="3190" name="Rectangle 10"/>
            <p:cNvSpPr/>
            <p:nvPr/>
          </p:nvSpPr>
          <p:spPr>
            <a:xfrm flipH="1">
              <a:off x="81583" y="-1"/>
              <a:ext cx="9144000" cy="599800"/>
            </a:xfrm>
            <a:prstGeom prst="rect">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sp>
          <p:nvSpPr>
            <p:cNvPr id="3191" name="Rectangle 7"/>
            <p:cNvSpPr/>
            <p:nvPr/>
          </p:nvSpPr>
          <p:spPr>
            <a:xfrm>
              <a:off x="0" y="2998993"/>
              <a:ext cx="9243223" cy="599800"/>
            </a:xfrm>
            <a:prstGeom prst="rect">
              <a:avLst/>
            </a:prstGeom>
            <a:solidFill>
              <a:srgbClr val="000000"/>
            </a:solidFill>
            <a:ln w="9525" cap="flat">
              <a:solidFill>
                <a:srgbClr val="000000"/>
              </a:solidFill>
              <a:prstDash val="solid"/>
              <a:round/>
              <a:tailEnd type="stealth" w="med" len="med"/>
            </a:ln>
            <a:effectLst/>
          </p:spPr>
          <p:txBody>
            <a:bodyPr wrap="square" lIns="46799" tIns="46799" rIns="46799" bIns="46799" numCol="1" anchor="t">
              <a:noAutofit/>
            </a:bodyPr>
            <a:lstStyle/>
            <a:p>
              <a:pPr defTabSz="914400">
                <a:defRPr sz="2400"/>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92"/>
                                        </p:tgtEl>
                                        <p:attrNameLst>
                                          <p:attrName>style.visibility</p:attrName>
                                        </p:attrNameLst>
                                      </p:cBhvr>
                                      <p:to>
                                        <p:strVal val="visible"/>
                                      </p:to>
                                    </p:set>
                                    <p:animEffect transition="in" filter="fade">
                                      <p:cBhvr>
                                        <p:cTn id="7" dur="500"/>
                                        <p:tgtEl>
                                          <p:spTgt spid="3192"/>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1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3" grpId="0" animBg="1" advAuto="0"/>
      <p:bldP spid="3184" grpId="0" animBg="1" advAuto="0"/>
      <p:bldP spid="3187" grpId="0" animBg="1" advAuto="0"/>
      <p:bldP spid="3188" grpId="0" animBg="1" advAuto="0"/>
      <p:bldP spid="3192"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 name="Picture 1" descr="Picture 1"/>
          <p:cNvPicPr>
            <a:picLocks noChangeAspect="1"/>
          </p:cNvPicPr>
          <p:nvPr/>
        </p:nvPicPr>
        <p:blipFill>
          <a:blip r:embed="rId2"/>
          <a:stretch>
            <a:fillRect/>
          </a:stretch>
        </p:blipFill>
        <p:spPr>
          <a:xfrm>
            <a:off x="0" y="1371600"/>
            <a:ext cx="9144000" cy="5486400"/>
          </a:xfrm>
          <a:prstGeom prst="rect">
            <a:avLst/>
          </a:prstGeom>
          <a:ln w="12700">
            <a:miter lim="400000"/>
          </a:ln>
        </p:spPr>
      </p:pic>
      <p:sp>
        <p:nvSpPr>
          <p:cNvPr id="3195" name="Rectangle 1026"/>
          <p:cNvSpPr txBox="1">
            <a:spLocks noGrp="1"/>
          </p:cNvSpPr>
          <p:nvPr>
            <p:ph type="title"/>
          </p:nvPr>
        </p:nvSpPr>
        <p:spPr>
          <a:xfrm>
            <a:off x="1" y="-45075"/>
            <a:ext cx="8273037" cy="1509292"/>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تخدع الولايات المتحدة كل الأمم</a:t>
            </a:r>
            <a:br>
              <a:rPr lang="ar-JO" dirty="0"/>
            </a:br>
            <a:r>
              <a:rPr lang="ar-JO" dirty="0"/>
              <a:t>بسحرها</a:t>
            </a:r>
            <a:endParaRPr dirty="0"/>
          </a:p>
        </p:txBody>
      </p:sp>
      <p:sp>
        <p:nvSpPr>
          <p:cNvPr id="3196" name="Text Box 37"/>
          <p:cNvSpPr txBox="1"/>
          <p:nvPr/>
        </p:nvSpPr>
        <p:spPr>
          <a:xfrm>
            <a:off x="8288532" y="35331"/>
            <a:ext cx="953722"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ش</a:t>
            </a:r>
          </a:p>
          <a:p>
            <a:pPr algn="ctr" defTabSz="914400">
              <a:defRPr sz="2400" b="1">
                <a:solidFill>
                  <a:schemeClr val="accent3">
                    <a:lumOff val="44000"/>
                  </a:schemeClr>
                </a:solidFill>
              </a:defRPr>
            </a:pPr>
            <a:r>
              <a:rPr lang="ar-JO" dirty="0"/>
              <a:t>ذ</a:t>
            </a:r>
            <a:endParaRPr dirty="0"/>
          </a:p>
        </p:txBody>
      </p:sp>
      <p:sp>
        <p:nvSpPr>
          <p:cNvPr id="3197" name="Rectangle 1026"/>
          <p:cNvSpPr txBox="1"/>
          <p:nvPr/>
        </p:nvSpPr>
        <p:spPr>
          <a:xfrm>
            <a:off x="45719" y="4304441"/>
            <a:ext cx="9089075" cy="1754326"/>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rtl="1">
              <a:defRPr sz="3600" b="1">
                <a:solidFill>
                  <a:schemeClr val="accent3">
                    <a:lumOff val="44000"/>
                  </a:schemeClr>
                </a:solidFill>
              </a:defRPr>
            </a:pPr>
            <a:r>
              <a:rPr lang="ar-SA" dirty="0"/>
              <a:t>"... لِأَنَّ تُجَّارَكِ كَانُوا عُظَمَاءَ ٱلْأَرْضِ.</a:t>
            </a:r>
            <a:endParaRPr lang="ar-JO" dirty="0"/>
          </a:p>
          <a:p>
            <a:pPr algn="ctr" defTabSz="914400" rtl="1">
              <a:defRPr sz="3600" b="1">
                <a:solidFill>
                  <a:schemeClr val="accent3">
                    <a:lumOff val="44000"/>
                  </a:schemeClr>
                </a:solidFill>
              </a:defRPr>
            </a:pPr>
            <a:r>
              <a:rPr lang="ar-SA" dirty="0"/>
              <a:t> إِذْ بِسِحْرِكِ</a:t>
            </a:r>
            <a:r>
              <a:rPr lang="en-US" dirty="0"/>
              <a:t>(</a:t>
            </a:r>
            <a:r>
              <a:rPr lang="el-GR" sz="3200" dirty="0"/>
              <a:t>φαρμακεια</a:t>
            </a:r>
            <a:r>
              <a:rPr lang="en-US" dirty="0"/>
              <a:t>)</a:t>
            </a:r>
            <a:r>
              <a:rPr lang="el-GR" dirty="0"/>
              <a:t> </a:t>
            </a:r>
            <a:r>
              <a:rPr lang="ar-JO" dirty="0"/>
              <a:t> </a:t>
            </a:r>
            <a:r>
              <a:rPr lang="ar-SA" dirty="0"/>
              <a:t>ضَلَّتْ جَمِيعُ ٱلْأُمَمِ."</a:t>
            </a:r>
            <a:endParaRPr lang="ar-JO" dirty="0"/>
          </a:p>
          <a:p>
            <a:pPr algn="ctr" defTabSz="914400">
              <a:defRPr sz="3600" b="1">
                <a:solidFill>
                  <a:schemeClr val="accent3">
                    <a:lumOff val="44000"/>
                  </a:schemeClr>
                </a:solidFill>
              </a:defRPr>
            </a:pPr>
            <a:r>
              <a:rPr lang="ar-JO" dirty="0"/>
              <a:t>(رؤ 18: 23 ب)</a:t>
            </a:r>
            <a:endParaRPr dirty="0">
              <a:effectLst>
                <a:outerShdw blurRad="38100" dist="38100" dir="2700000" rotWithShape="0">
                  <a:srgbClr val="000000">
                    <a:alpha val="43137"/>
                  </a:srgbClr>
                </a:outerShdw>
              </a:effectLst>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9" name="Picture 1" descr="Picture 1"/>
          <p:cNvPicPr>
            <a:picLocks noChangeAspect="1"/>
          </p:cNvPicPr>
          <p:nvPr/>
        </p:nvPicPr>
        <p:blipFill>
          <a:blip r:embed="rId2"/>
          <a:stretch>
            <a:fillRect/>
          </a:stretch>
        </p:blipFill>
        <p:spPr>
          <a:xfrm>
            <a:off x="0" y="1371600"/>
            <a:ext cx="9144000" cy="5486400"/>
          </a:xfrm>
          <a:prstGeom prst="rect">
            <a:avLst/>
          </a:prstGeom>
          <a:ln w="12700">
            <a:miter lim="400000"/>
          </a:ln>
        </p:spPr>
      </p:pic>
      <p:pic>
        <p:nvPicPr>
          <p:cNvPr id="3200" name="Picture 3" descr="Picture 3"/>
          <p:cNvPicPr>
            <a:picLocks noChangeAspect="1"/>
          </p:cNvPicPr>
          <p:nvPr/>
        </p:nvPicPr>
        <p:blipFill>
          <a:blip r:embed="rId3"/>
          <a:stretch>
            <a:fillRect/>
          </a:stretch>
        </p:blipFill>
        <p:spPr>
          <a:xfrm>
            <a:off x="0" y="2893149"/>
            <a:ext cx="4467438" cy="3964851"/>
          </a:xfrm>
          <a:prstGeom prst="rect">
            <a:avLst/>
          </a:prstGeom>
          <a:ln w="12700">
            <a:miter lim="400000"/>
          </a:ln>
        </p:spPr>
      </p:pic>
      <p:pic>
        <p:nvPicPr>
          <p:cNvPr id="3201" name="Picture 2" descr="Picture 2"/>
          <p:cNvPicPr>
            <a:picLocks noChangeAspect="1"/>
          </p:cNvPicPr>
          <p:nvPr/>
        </p:nvPicPr>
        <p:blipFill>
          <a:blip r:embed="rId4"/>
          <a:stretch>
            <a:fillRect/>
          </a:stretch>
        </p:blipFill>
        <p:spPr>
          <a:xfrm>
            <a:off x="0" y="1351287"/>
            <a:ext cx="4498134" cy="3002104"/>
          </a:xfrm>
          <a:prstGeom prst="rect">
            <a:avLst/>
          </a:prstGeom>
          <a:ln w="12700">
            <a:miter lim="400000"/>
          </a:ln>
        </p:spPr>
      </p:pic>
      <p:sp>
        <p:nvSpPr>
          <p:cNvPr id="3202" name="Text Box 37"/>
          <p:cNvSpPr txBox="1"/>
          <p:nvPr/>
        </p:nvSpPr>
        <p:spPr>
          <a:xfrm>
            <a:off x="8288532" y="35331"/>
            <a:ext cx="953722"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ش</a:t>
            </a:r>
          </a:p>
          <a:p>
            <a:pPr algn="ctr" defTabSz="914400">
              <a:defRPr sz="2400" b="1">
                <a:solidFill>
                  <a:schemeClr val="accent3">
                    <a:lumOff val="44000"/>
                  </a:schemeClr>
                </a:solidFill>
              </a:defRPr>
            </a:pPr>
            <a:r>
              <a:rPr lang="ar-JO" dirty="0"/>
              <a:t>ذ</a:t>
            </a:r>
            <a:endParaRPr dirty="0"/>
          </a:p>
        </p:txBody>
      </p:sp>
      <p:sp>
        <p:nvSpPr>
          <p:cNvPr id="3203" name="Rectangle 7"/>
          <p:cNvSpPr/>
          <p:nvPr/>
        </p:nvSpPr>
        <p:spPr>
          <a:xfrm rot="16200000" flipH="1">
            <a:off x="1966609" y="3854127"/>
            <a:ext cx="5605475" cy="599800"/>
          </a:xfrm>
          <a:prstGeom prst="rect">
            <a:avLst/>
          </a:prstGeom>
          <a:solidFill>
            <a:srgbClr val="000000"/>
          </a:solidFill>
          <a:ln>
            <a:solidFill>
              <a:srgbClr val="000000"/>
            </a:solidFill>
            <a:tailEnd type="stealth"/>
          </a:ln>
        </p:spPr>
        <p:txBody>
          <a:bodyPr lIns="46799" tIns="46799" rIns="46799" bIns="46799"/>
          <a:lstStyle/>
          <a:p>
            <a:pPr defTabSz="914400">
              <a:defRPr sz="2400"/>
            </a:pPr>
            <a:endParaRPr/>
          </a:p>
        </p:txBody>
      </p:sp>
      <p:sp>
        <p:nvSpPr>
          <p:cNvPr id="3204" name="Rectangle 9"/>
          <p:cNvSpPr/>
          <p:nvPr/>
        </p:nvSpPr>
        <p:spPr>
          <a:xfrm>
            <a:off x="-81583" y="3792844"/>
            <a:ext cx="4844313" cy="599800"/>
          </a:xfrm>
          <a:prstGeom prst="rect">
            <a:avLst/>
          </a:prstGeom>
          <a:solidFill>
            <a:srgbClr val="000000"/>
          </a:solidFill>
          <a:ln>
            <a:solidFill>
              <a:srgbClr val="000000"/>
            </a:solidFill>
            <a:tailEnd type="stealth"/>
          </a:ln>
        </p:spPr>
        <p:txBody>
          <a:bodyPr lIns="46799" tIns="46799" rIns="46799" bIns="46799"/>
          <a:lstStyle/>
          <a:p>
            <a:pPr defTabSz="914400">
              <a:defRPr sz="2400"/>
            </a:pPr>
            <a:endParaRPr/>
          </a:p>
        </p:txBody>
      </p:sp>
      <p:pic>
        <p:nvPicPr>
          <p:cNvPr id="3205" name="Picture 4" descr="Picture 4"/>
          <p:cNvPicPr>
            <a:picLocks noChangeAspect="1"/>
          </p:cNvPicPr>
          <p:nvPr/>
        </p:nvPicPr>
        <p:blipFill>
          <a:blip r:embed="rId5"/>
          <a:stretch>
            <a:fillRect/>
          </a:stretch>
        </p:blipFill>
        <p:spPr>
          <a:xfrm>
            <a:off x="4985622" y="1351287"/>
            <a:ext cx="4158378" cy="5517274"/>
          </a:xfrm>
          <a:prstGeom prst="rect">
            <a:avLst/>
          </a:prstGeom>
          <a:ln w="12700">
            <a:miter lim="400000"/>
          </a:ln>
        </p:spPr>
      </p:pic>
      <p:sp>
        <p:nvSpPr>
          <p:cNvPr id="3206" name="Rectangle 1026"/>
          <p:cNvSpPr txBox="1">
            <a:spLocks noGrp="1"/>
          </p:cNvSpPr>
          <p:nvPr>
            <p:ph type="title"/>
          </p:nvPr>
        </p:nvSpPr>
        <p:spPr>
          <a:xfrm>
            <a:off x="1" y="-45075"/>
            <a:ext cx="8273037" cy="1509292"/>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SA" dirty="0"/>
              <a:t>تخدع الولايات المتحدة كل الأمم</a:t>
            </a:r>
            <a:br>
              <a:rPr lang="ar-SA" dirty="0"/>
            </a:br>
            <a:r>
              <a:rPr lang="ar-SA" dirty="0"/>
              <a:t>بسحرها</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20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20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32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0" grpId="0" animBg="1" advAuto="0"/>
      <p:bldP spid="3201" grpId="0" animBg="1" advAuto="0"/>
      <p:bldP spid="3203" grpId="0" animBg="1" advAuto="0"/>
      <p:bldP spid="3204" grpId="0" animBg="1" advAuto="0"/>
      <p:bldP spid="3205" grpId="0"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8" name="Rectangle 1026"/>
          <p:cNvSpPr txBox="1">
            <a:spLocks noGrp="1"/>
          </p:cNvSpPr>
          <p:nvPr>
            <p:ph type="title"/>
          </p:nvPr>
        </p:nvSpPr>
        <p:spPr>
          <a:xfrm>
            <a:off x="-1" y="-45074"/>
            <a:ext cx="9180515" cy="871460"/>
          </a:xfrm>
          <a:prstGeom prst="rect">
            <a:avLst/>
          </a:prstGeom>
        </p:spPr>
        <p:txBody>
          <a:bodyPr/>
          <a:lstStyle>
            <a:lvl1pPr>
              <a:defRPr b="1"/>
            </a:lvl1pPr>
          </a:lstStyle>
          <a:p>
            <a:r>
              <a:rPr lang="ar-JO" dirty="0"/>
              <a:t>تجلس الولايات المتحدة كملكة</a:t>
            </a:r>
            <a:endParaRPr dirty="0"/>
          </a:p>
        </p:txBody>
      </p:sp>
      <p:sp>
        <p:nvSpPr>
          <p:cNvPr id="3209"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sp>
        <p:nvSpPr>
          <p:cNvPr id="3210" name="Text Box 37"/>
          <p:cNvSpPr txBox="1"/>
          <p:nvPr/>
        </p:nvSpPr>
        <p:spPr>
          <a:xfrm>
            <a:off x="8158284" y="35331"/>
            <a:ext cx="953722" cy="83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ctr" defTabSz="914400">
              <a:defRPr sz="2400" b="1">
                <a:solidFill>
                  <a:schemeClr val="accent3">
                    <a:lumOff val="44000"/>
                  </a:schemeClr>
                </a:solidFill>
              </a:defRPr>
            </a:pPr>
            <a:r>
              <a:rPr lang="ar-JO" dirty="0"/>
              <a:t>110 ش</a:t>
            </a:r>
          </a:p>
          <a:p>
            <a:pPr algn="ctr" defTabSz="914400">
              <a:defRPr sz="2400" b="1">
                <a:solidFill>
                  <a:schemeClr val="accent3">
                    <a:lumOff val="44000"/>
                  </a:schemeClr>
                </a:solidFill>
              </a:defRPr>
            </a:pPr>
            <a:r>
              <a:rPr lang="ar-JO" dirty="0"/>
              <a:t>ش</a:t>
            </a:r>
            <a:endParaRPr dirty="0"/>
          </a:p>
        </p:txBody>
      </p:sp>
      <p:pic>
        <p:nvPicPr>
          <p:cNvPr id="3211" name="Picture 1" descr="Picture 1"/>
          <p:cNvPicPr>
            <a:picLocks noChangeAspect="1"/>
          </p:cNvPicPr>
          <p:nvPr/>
        </p:nvPicPr>
        <p:blipFill>
          <a:blip r:embed="rId2"/>
          <a:stretch>
            <a:fillRect/>
          </a:stretch>
        </p:blipFill>
        <p:spPr>
          <a:xfrm>
            <a:off x="0" y="749855"/>
            <a:ext cx="9144000" cy="6103621"/>
          </a:xfrm>
          <a:prstGeom prst="rect">
            <a:avLst/>
          </a:prstGeom>
          <a:ln w="12700">
            <a:miter lim="400000"/>
          </a:ln>
        </p:spPr>
      </p:pic>
      <p:sp>
        <p:nvSpPr>
          <p:cNvPr id="3212" name="Rectangle 1026"/>
          <p:cNvSpPr txBox="1"/>
          <p:nvPr/>
        </p:nvSpPr>
        <p:spPr>
          <a:xfrm>
            <a:off x="3379630" y="1148879"/>
            <a:ext cx="5755163" cy="353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3200" b="1">
                <a:solidFill>
                  <a:schemeClr val="accent3">
                    <a:lumOff val="44000"/>
                  </a:schemeClr>
                </a:solidFill>
              </a:defRPr>
            </a:pPr>
            <a:r>
              <a:rPr lang="ar-SA" dirty="0"/>
              <a:t>"بِقَدْرِ مَا مَجَّدَتْ نَفْسَهَا وَتَنَعَّمَتْ،</a:t>
            </a:r>
            <a:endParaRPr lang="ar-JO" dirty="0"/>
          </a:p>
          <a:p>
            <a:pPr algn="ctr" defTabSz="914400">
              <a:defRPr sz="3200" b="1">
                <a:solidFill>
                  <a:schemeClr val="accent3">
                    <a:lumOff val="44000"/>
                  </a:schemeClr>
                </a:solidFill>
              </a:defRPr>
            </a:pPr>
            <a:r>
              <a:rPr lang="ar-SA" dirty="0"/>
              <a:t> بِقَدْرِ ذَلِكَ أَعْطُوهَا عَذَابًا وَحُزْنًا.</a:t>
            </a:r>
            <a:endParaRPr lang="ar-JO" dirty="0"/>
          </a:p>
          <a:p>
            <a:pPr algn="ctr" defTabSz="914400">
              <a:defRPr sz="3200" b="1">
                <a:solidFill>
                  <a:schemeClr val="accent3">
                    <a:lumOff val="44000"/>
                  </a:schemeClr>
                </a:solidFill>
              </a:defRPr>
            </a:pPr>
            <a:r>
              <a:rPr lang="ar-SA" dirty="0"/>
              <a:t> لِأَنَّهَا تَقُولُ فِي قَلْبِهَا:</a:t>
            </a:r>
            <a:endParaRPr lang="ar-JO" dirty="0"/>
          </a:p>
          <a:p>
            <a:pPr algn="ctr" defTabSz="914400">
              <a:defRPr sz="3200" b="1">
                <a:solidFill>
                  <a:schemeClr val="accent3">
                    <a:lumOff val="44000"/>
                  </a:schemeClr>
                </a:solidFill>
              </a:defRPr>
            </a:pPr>
            <a:r>
              <a:rPr lang="ar-SA" dirty="0"/>
              <a:t> أَنَا جَالِسَةٌ مَلِكَةً،</a:t>
            </a:r>
            <a:endParaRPr lang="ar-JO" dirty="0"/>
          </a:p>
          <a:p>
            <a:pPr algn="ctr" defTabSz="914400">
              <a:defRPr sz="3200" b="1">
                <a:solidFill>
                  <a:schemeClr val="accent3">
                    <a:lumOff val="44000"/>
                  </a:schemeClr>
                </a:solidFill>
              </a:defRPr>
            </a:pPr>
            <a:r>
              <a:rPr lang="ar-SA" dirty="0"/>
              <a:t> وَلَسْتُ أَرْمَلَةً،</a:t>
            </a:r>
            <a:endParaRPr lang="ar-JO" dirty="0"/>
          </a:p>
          <a:p>
            <a:pPr algn="ctr" defTabSz="914400">
              <a:defRPr sz="3200" b="1">
                <a:solidFill>
                  <a:schemeClr val="accent3">
                    <a:lumOff val="44000"/>
                  </a:schemeClr>
                </a:solidFill>
              </a:defRPr>
            </a:pPr>
            <a:r>
              <a:rPr lang="ar-SA" dirty="0"/>
              <a:t> وَلَنْ أَرَى حُزَنًا."</a:t>
            </a:r>
            <a:endParaRPr lang="ar-JO" dirty="0"/>
          </a:p>
          <a:p>
            <a:pPr algn="ctr" defTabSz="914400">
              <a:defRPr sz="3200" b="1">
                <a:solidFill>
                  <a:schemeClr val="accent3">
                    <a:lumOff val="44000"/>
                  </a:schemeClr>
                </a:solidFill>
              </a:defRPr>
            </a:pPr>
            <a:r>
              <a:rPr lang="ar-JO" dirty="0"/>
              <a:t>(رؤ 18: 7)</a:t>
            </a:r>
            <a:endParaRPr dirty="0"/>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4" name="Picture 7" descr="Picture 7"/>
          <p:cNvPicPr>
            <a:picLocks noChangeAspect="1"/>
          </p:cNvPicPr>
          <p:nvPr/>
        </p:nvPicPr>
        <p:blipFill>
          <a:blip r:embed="rId2"/>
          <a:stretch>
            <a:fillRect/>
          </a:stretch>
        </p:blipFill>
        <p:spPr>
          <a:xfrm>
            <a:off x="0" y="992187"/>
            <a:ext cx="9144000" cy="3348039"/>
          </a:xfrm>
          <a:prstGeom prst="rect">
            <a:avLst/>
          </a:prstGeom>
          <a:ln w="12700">
            <a:miter lim="400000"/>
          </a:ln>
        </p:spPr>
      </p:pic>
      <p:sp>
        <p:nvSpPr>
          <p:cNvPr id="3215" name="Rectangle 1026"/>
          <p:cNvSpPr txBox="1">
            <a:spLocks noGrp="1"/>
          </p:cNvSpPr>
          <p:nvPr>
            <p:ph type="title"/>
          </p:nvPr>
        </p:nvSpPr>
        <p:spPr>
          <a:xfrm>
            <a:off x="-90490" y="-769938"/>
            <a:ext cx="9180515" cy="871539"/>
          </a:xfrm>
          <a:prstGeom prst="rect">
            <a:avLst/>
          </a:prstGeom>
          <a:effectLst>
            <a:outerShdw blurRad="63500" dist="35921" dir="2700000" rotWithShape="0">
              <a:srgbClr val="000000">
                <a:alpha val="74998"/>
              </a:srgbClr>
            </a:outerShdw>
          </a:effectLst>
        </p:spPr>
        <p:txBody>
          <a:bodyPr/>
          <a:lstStyle>
            <a:lvl1pPr rtl="1">
              <a:defRPr>
                <a:effectLst>
                  <a:outerShdw blurRad="38100" dist="38100" dir="2700000" rotWithShape="0">
                    <a:srgbClr val="000000">
                      <a:alpha val="43137"/>
                    </a:srgbClr>
                  </a:outerShdw>
                </a:effectLst>
              </a:defRPr>
            </a:lvl1pPr>
          </a:lstStyle>
          <a:p>
            <a:pPr>
              <a:defRPr b="1"/>
            </a:pPr>
            <a:r>
              <a:rPr b="0"/>
              <a:t>فلسفة إلحادية</a:t>
            </a:r>
          </a:p>
        </p:txBody>
      </p:sp>
      <p:sp>
        <p:nvSpPr>
          <p:cNvPr id="3216" name="Rectangle 2"/>
          <p:cNvSpPr txBox="1"/>
          <p:nvPr/>
        </p:nvSpPr>
        <p:spPr>
          <a:xfrm>
            <a:off x="117158" y="6411926"/>
            <a:ext cx="275336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r>
              <a:t>Used with permission</a:t>
            </a:r>
          </a:p>
        </p:txBody>
      </p:sp>
      <p:grpSp>
        <p:nvGrpSpPr>
          <p:cNvPr id="3219" name="Rectangle 1026"/>
          <p:cNvGrpSpPr/>
          <p:nvPr/>
        </p:nvGrpSpPr>
        <p:grpSpPr>
          <a:xfrm>
            <a:off x="17462" y="4241800"/>
            <a:ext cx="9180514" cy="2514600"/>
            <a:chOff x="0" y="0"/>
            <a:chExt cx="9180512" cy="2514600"/>
          </a:xfrm>
        </p:grpSpPr>
        <p:sp>
          <p:nvSpPr>
            <p:cNvPr id="3217" name="Rectangle"/>
            <p:cNvSpPr/>
            <p:nvPr/>
          </p:nvSpPr>
          <p:spPr>
            <a:xfrm>
              <a:off x="-1" y="0"/>
              <a:ext cx="9180514" cy="2514600"/>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6799" tIns="46799" rIns="46799" bIns="46799" numCol="1" anchor="ctr">
              <a:noAutofit/>
            </a:bodyPr>
            <a:lstStyle/>
            <a:p>
              <a:pPr algn="ctr" defTabSz="914400">
                <a:defRPr sz="6600" b="1">
                  <a:solidFill>
                    <a:schemeClr val="accent3">
                      <a:lumOff val="44000"/>
                    </a:schemeClr>
                  </a:solidFill>
                  <a:effectLst>
                    <a:outerShdw blurRad="38100" dist="38100" dir="2700000" rotWithShape="0">
                      <a:srgbClr val="000000">
                        <a:alpha val="43137"/>
                      </a:srgbClr>
                    </a:outerShdw>
                  </a:effectLst>
                </a:defRPr>
              </a:pPr>
              <a:endParaRPr/>
            </a:p>
          </p:txBody>
        </p:sp>
        <p:sp>
          <p:nvSpPr>
            <p:cNvPr id="3218" name="&quot;نيتشه ميت&quot; الله، 1900"/>
            <p:cNvSpPr txBox="1"/>
            <p:nvPr/>
          </p:nvSpPr>
          <p:spPr>
            <a:xfrm>
              <a:off x="45719" y="221990"/>
              <a:ext cx="9089074" cy="20706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rtl="1">
                <a:defRPr sz="7200" b="1">
                  <a:solidFill>
                    <a:schemeClr val="accent3">
                      <a:lumOff val="44000"/>
                    </a:schemeClr>
                  </a:solidFill>
                  <a:effectLst>
                    <a:outerShdw blurRad="38100" dist="38100" dir="2700000" rotWithShape="0">
                      <a:srgbClr val="000000">
                        <a:alpha val="43137"/>
                      </a:srgbClr>
                    </a:outerShdw>
                  </a:effectLst>
                </a:defRPr>
              </a:pPr>
              <a:r>
                <a:t>"نيتشه ميت"</a:t>
              </a:r>
              <a:br/>
              <a:r>
                <a:rPr sz="6600" b="0"/>
                <a:t>الله، 1900</a:t>
              </a:r>
            </a:p>
          </p:txBody>
        </p:sp>
      </p:grpSp>
      <p:grpSp>
        <p:nvGrpSpPr>
          <p:cNvPr id="3222" name="Rectangle 1026"/>
          <p:cNvGrpSpPr/>
          <p:nvPr/>
        </p:nvGrpSpPr>
        <p:grpSpPr>
          <a:xfrm>
            <a:off x="-1" y="977900"/>
            <a:ext cx="9180515" cy="2514600"/>
            <a:chOff x="0" y="0"/>
            <a:chExt cx="9180513" cy="2514600"/>
          </a:xfrm>
        </p:grpSpPr>
        <p:sp>
          <p:nvSpPr>
            <p:cNvPr id="3220" name="Rectangle"/>
            <p:cNvSpPr/>
            <p:nvPr/>
          </p:nvSpPr>
          <p:spPr>
            <a:xfrm>
              <a:off x="-1" y="0"/>
              <a:ext cx="9180515" cy="2514600"/>
            </a:xfrm>
            <a:prstGeom prst="rect">
              <a:avLst/>
            </a:prstGeom>
            <a:solidFill>
              <a:schemeClr val="accent3">
                <a:lumOff val="44000"/>
              </a:schemeClr>
            </a:solidFill>
            <a:ln w="12700" cap="flat">
              <a:noFill/>
              <a:miter lim="400000"/>
            </a:ln>
            <a:effectLst/>
          </p:spPr>
          <p:txBody>
            <a:bodyPr wrap="square" lIns="46799" tIns="46799" rIns="46799" bIns="46799" numCol="1" anchor="ctr">
              <a:noAutofit/>
            </a:bodyPr>
            <a:lstStyle/>
            <a:p>
              <a:pPr algn="ctr" defTabSz="914400">
                <a:defRPr sz="6600" b="1"/>
              </a:pPr>
              <a:endParaRPr/>
            </a:p>
          </p:txBody>
        </p:sp>
        <p:sp>
          <p:nvSpPr>
            <p:cNvPr id="3221" name="&quot;الله ميت&quot; نيتشه، 1883"/>
            <p:cNvSpPr txBox="1"/>
            <p:nvPr/>
          </p:nvSpPr>
          <p:spPr>
            <a:xfrm>
              <a:off x="45719" y="94990"/>
              <a:ext cx="9089075" cy="23246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914400" rtl="1">
                <a:defRPr sz="8800" b="1"/>
              </a:pPr>
              <a:r>
                <a:t>"الله ميت"</a:t>
              </a:r>
              <a:br/>
              <a:r>
                <a:rPr sz="6600" b="0"/>
                <a:t>نيتشه، 1883</a:t>
              </a:r>
            </a:p>
          </p:txBody>
        </p:sp>
      </p:grpSp>
      <p:sp>
        <p:nvSpPr>
          <p:cNvPr id="3223" name="Rectangle 1026"/>
          <p:cNvSpPr txBox="1"/>
          <p:nvPr/>
        </p:nvSpPr>
        <p:spPr>
          <a:xfrm>
            <a:off x="9206" y="61012"/>
            <a:ext cx="9089075" cy="7081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4400" b="1">
                <a:solidFill>
                  <a:schemeClr val="accent3">
                    <a:lumOff val="44000"/>
                  </a:schemeClr>
                </a:solidFill>
                <a:effectLst>
                  <a:outerShdw blurRad="38100" dist="38100" dir="2700000" rotWithShape="0">
                    <a:srgbClr val="000000">
                      <a:alpha val="43137"/>
                    </a:srgbClr>
                  </a:outerShdw>
                </a:effectLst>
              </a:defRPr>
            </a:lvl1pPr>
          </a:lstStyle>
          <a:p>
            <a:r>
              <a:t>US Killed Prophets of God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19"/>
                                        </p:tgtEl>
                                        <p:attrNameLst>
                                          <p:attrName>style.visibility</p:attrName>
                                        </p:attrNameLst>
                                      </p:cBhvr>
                                      <p:to>
                                        <p:strVal val="visible"/>
                                      </p:to>
                                    </p:set>
                                    <p:animEffect transition="in" filter="blinds(horizontal)">
                                      <p:cBhvr>
                                        <p:cTn id="7" dur="500"/>
                                        <p:tgtEl>
                                          <p:spTgt spid="3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9" grpId="0" animBg="1" advAuto="0"/>
    </p:bldLst>
  </p:timing>
</p:sld>
</file>

<file path=ppt/theme/theme1.xml><?xml version="1.0" encoding="utf-8"?>
<a:theme xmlns:a="http://schemas.openxmlformats.org/drawingml/2006/main" name="21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Blank Presentation">
  <a:themeElements>
    <a:clrScheme name="21_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4885</TotalTime>
  <Words>7211</Words>
  <Application>Microsoft Macintosh PowerPoint</Application>
  <PresentationFormat>On-screen Show (4:3)</PresentationFormat>
  <Paragraphs>980</Paragraphs>
  <Slides>141</Slides>
  <Notes>46</Notes>
  <HiddenSlides>2</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141</vt:i4>
      </vt:variant>
    </vt:vector>
  </HeadingPairs>
  <TitlesOfParts>
    <vt:vector size="153" baseType="lpstr">
      <vt:lpstr>Arial</vt:lpstr>
      <vt:lpstr>Calibri</vt:lpstr>
      <vt:lpstr>Comic Sans MS</vt:lpstr>
      <vt:lpstr>Monotype Sorts</vt:lpstr>
      <vt:lpstr>Times New Roman</vt:lpstr>
      <vt:lpstr>Verdana</vt:lpstr>
      <vt:lpstr>21_Blank Presentation</vt:lpstr>
      <vt:lpstr>10_Blank Presentation</vt:lpstr>
      <vt:lpstr>Light Fountain</vt:lpstr>
      <vt:lpstr>預設簡報設計</vt:lpstr>
      <vt:lpstr>10_Default Design</vt:lpstr>
      <vt:lpstr>5_Default Design</vt:lpstr>
      <vt:lpstr>بابل</vt:lpstr>
      <vt:lpstr>المرتدون لا يرتدون علامات الأسماء</vt:lpstr>
      <vt:lpstr>المرتدون يدمرون من الداخل</vt:lpstr>
      <vt:lpstr>كتاب المرتد</vt:lpstr>
      <vt:lpstr>من هم            المرتدون ؟</vt:lpstr>
      <vt:lpstr>لماذا هم مهمون ؟</vt:lpstr>
      <vt:lpstr>ماذا يعلم المرتدون ؟</vt:lpstr>
      <vt:lpstr>فلسفة إلحادية</vt:lpstr>
      <vt:lpstr>كيف حالك مع مقاومة العالم والاحتفاء بالمسيح؟</vt:lpstr>
      <vt:lpstr>لماذا يجب علينا أن نرفض العالم... </vt:lpstr>
      <vt:lpstr>محتويات الدينونة</vt:lpstr>
      <vt:lpstr>جامات (رؤيا  ١٥-١٦)</vt:lpstr>
      <vt:lpstr>التسلسل الزمني للرؤيا</vt:lpstr>
      <vt:lpstr>ملاحظة:  انتهت الضيقة. الآن كلمة من الراعي...</vt:lpstr>
      <vt:lpstr>"بابـل"</vt:lpstr>
      <vt:lpstr>1. هذا الكيان الرئيسي لهذا العالم سوف يسقط في الضيقة العظيمة (رؤيا 17).</vt:lpstr>
      <vt:lpstr>رؤيا ١٧ : ١-٢</vt:lpstr>
      <vt:lpstr>الزَّانِيَةِ الْعَظِيمَةِ  و الْوَحْش</vt:lpstr>
      <vt:lpstr>جميل لكن غير أخلاقي </vt:lpstr>
      <vt:lpstr>بَابِلُ</vt:lpstr>
      <vt:lpstr>إذلال بيلشاصر</vt:lpstr>
      <vt:lpstr>Fall of Babylon</vt:lpstr>
      <vt:lpstr>من هم هؤلاء اللاعبين الرئيسيين في رؤيا 17؟</vt:lpstr>
      <vt:lpstr>رموز متماثلة في رؤيا 17</vt:lpstr>
      <vt:lpstr>رؤيا ١٣-١٩</vt:lpstr>
      <vt:lpstr>من هم الملوك السبعة (رؤيا 17: 9- 10)؟</vt:lpstr>
      <vt:lpstr>رؤيا 13: 18</vt:lpstr>
      <vt:lpstr>رد: التوجيه المستقبلي</vt:lpstr>
      <vt:lpstr>رؤيا 17: 10</vt:lpstr>
      <vt:lpstr>رد: لماذا لا يكون نيرون هو الـ 666؟</vt:lpstr>
      <vt:lpstr>كما يؤكد بيّل، لا يوجد إشارة إلى نيرون أو دوميتيان في رؤيا 17: 10</vt:lpstr>
      <vt:lpstr>العلاقة مع دانيال</vt:lpstr>
      <vt:lpstr>ثماني ممالك متعاقبة (17: 10 -11)</vt:lpstr>
      <vt:lpstr>المؤيدون لوجهة نظر الممالك المتعاقبة</vt:lpstr>
      <vt:lpstr>السيطرة على النظام السياسي العالمي:</vt:lpstr>
      <vt:lpstr>EU States</vt:lpstr>
      <vt:lpstr>الختم الرسمي للبرلمان الأوروبي</vt:lpstr>
      <vt:lpstr>خريطة العالم الجديد بعد الحرب العالمية الثانية</vt:lpstr>
      <vt:lpstr>Characteristics of Babylon</vt:lpstr>
      <vt:lpstr>أرتباطات</vt:lpstr>
      <vt:lpstr>أرتباطات</vt:lpstr>
      <vt:lpstr>آراء حول نهاية زمان بابل (الزانيّة)</vt:lpstr>
      <vt:lpstr>هل بابل هي ...</vt:lpstr>
      <vt:lpstr>ولكن بابل ستدمّر في ساعة واحدة بالنار</vt:lpstr>
      <vt:lpstr>الجامعة رقم 7 (رؤيا 16: 18- 19 أ)</vt:lpstr>
      <vt:lpstr>هل بابل ديانة؟</vt:lpstr>
      <vt:lpstr>الدين البابلي انتقل غربًا</vt:lpstr>
      <vt:lpstr>الدين البابلي انتقل غربًا</vt:lpstr>
      <vt:lpstr>تكرر الكنيسة الكاثوليكية أخطاء بابل</vt:lpstr>
      <vt:lpstr>عبادة الأم والطفل</vt:lpstr>
      <vt:lpstr>عبادة الأم والطفل</vt:lpstr>
      <vt:lpstr>عبادة الأم والطفل</vt:lpstr>
      <vt:lpstr>الأم الحزينة</vt:lpstr>
      <vt:lpstr>المسلّات</vt:lpstr>
      <vt:lpstr>المسلّة المصرية في ساحة القديس بطرس</vt:lpstr>
      <vt:lpstr>متوازيات  وثنية أخرى:</vt:lpstr>
      <vt:lpstr>هل بابل هي علم التنجيم؟</vt:lpstr>
      <vt:lpstr>ديانة العالم الواحد</vt:lpstr>
      <vt:lpstr>الكنيسة المرتدة مركزها روما</vt:lpstr>
      <vt:lpstr>مجلس الكنائس العالمي</vt:lpstr>
      <vt:lpstr>تأسست منظمة  الأديان الدولية المتحدة في   26 حزيران  2000 "لإنهاء العنف ذي الدوافع الدينية" </vt:lpstr>
      <vt:lpstr>هل بابل مدينة؟</vt:lpstr>
      <vt:lpstr>قال أستاذ في كلية  دالاس للاهوت إن  إعادة بناء مدينة  بابل في الثمانينات،  في العراق كشف عن أنها بابل الغامضة</vt:lpstr>
      <vt:lpstr>وسام بابل عام 1986</vt:lpstr>
      <vt:lpstr>هل بابل اسم رمزي لمدينة روما؟ </vt:lpstr>
      <vt:lpstr>لروما سبعة جبال (17: 9)</vt:lpstr>
      <vt:lpstr>هل بابل اسم رمزي لأورشليم؟</vt:lpstr>
      <vt:lpstr>USA?</vt:lpstr>
      <vt:lpstr>يجب أن تكون بابل أمة. لماذا؟</vt:lpstr>
      <vt:lpstr>يُرمز للولايات المتحدة الأمريكية بالمرأة في تمثال الحريّة</vt:lpstr>
      <vt:lpstr>بابل في نهاية الزمان مذنبة بالزنا الروحي. هذا يعني أنها تخلت عن تراثها الإلهي.</vt:lpstr>
      <vt:lpstr>بدأت الولايات المتحدة الأمريكية كأمّة مسيحية</vt:lpstr>
      <vt:lpstr>حجّاج بليموث</vt:lpstr>
      <vt:lpstr>ومع ذلك فقد ذبحوا البيكوات</vt:lpstr>
      <vt:lpstr>بدأت الولايات المتحدة الأمريكية كأمّة مسيحية</vt:lpstr>
      <vt:lpstr>بدأت الولايات المتحدة الأمريكية كأمّة مسيحية</vt:lpstr>
      <vt:lpstr>هل تثق في الله؟</vt:lpstr>
      <vt:lpstr>هل نثق في الله؟</vt:lpstr>
      <vt:lpstr>هل يحرجك  ثقتك بالله؟</vt:lpstr>
      <vt:lpstr>سبب للعار؟</vt:lpstr>
      <vt:lpstr>The USA began as a Christian nation but has left its godly heritage.</vt:lpstr>
      <vt:lpstr>بدأت الولايات المتحدة الأمريكية كأمة مسيحية لكنها تخلت عن تراثها الإلهي.</vt:lpstr>
      <vt:lpstr>التراث المسيحي الآن محل نقاش ساخن!</vt:lpstr>
      <vt:lpstr>تجارة الولايات المتحدة الأمريكية</vt:lpstr>
      <vt:lpstr>تجارة صُور (إشعياء 23)</vt:lpstr>
      <vt:lpstr>المستعمرات الفينيقية</vt:lpstr>
      <vt:lpstr>تجارة  فينيقيا</vt:lpstr>
      <vt:lpstr>ثروة الولايات المتحدة الأمريكية</vt:lpstr>
      <vt:lpstr>ثروة الولايات المتحدة الأمريكية</vt:lpstr>
      <vt:lpstr>سيطرة الولايات المتحدة على الدول الأخرى</vt:lpstr>
      <vt:lpstr>يمكن أن تُدمر الولايات المتحدة بواسطة  الأسلحة النووية الروسيّة</vt:lpstr>
      <vt:lpstr>مبدأ اللذة الأمريكي</vt:lpstr>
      <vt:lpstr>الولايات المتحدة المتمجدة</vt:lpstr>
      <vt:lpstr>الولايات المتحدة الخفيّة</vt:lpstr>
      <vt:lpstr>الفجور الأمريكي</vt:lpstr>
      <vt:lpstr>تخدع الولايات المتحدة كل الأمم بسحرها</vt:lpstr>
      <vt:lpstr>تخدع الولايات المتحدة كل الأمم بسحرها</vt:lpstr>
      <vt:lpstr>تجلس الولايات المتحدة كملكة</vt:lpstr>
      <vt:lpstr>فلسفة إلحادية</vt:lpstr>
      <vt:lpstr>الولايات المتحدة قتلت أنبياء الله</vt:lpstr>
      <vt:lpstr>مشاكل مع الولايات المتحدة الأمريكية باعتبارها بابل الخفيّة</vt:lpstr>
      <vt:lpstr>إذن، من هي، أو ما هي بابل الخفيّة؟</vt:lpstr>
      <vt:lpstr>سوف يدمر ضد المسيح مدينة بابل في نهاية الزمان  عندما يرأس تحالفًا من سبعة أقاليم  في النصف الثاني من الضيقة  (17: 7- 18).</vt:lpstr>
      <vt:lpstr>ثماني ممالك متعاقبة (17: 10- 11)</vt:lpstr>
      <vt:lpstr>في البداية جَلَسَت على الوحش (17: 7- 14)</vt:lpstr>
      <vt:lpstr>ولكن فيما بعد قتلها الوحش (17: 15- 18)</vt:lpstr>
      <vt:lpstr>1. هذا الكيان الرئيسي لهذا العالم     سوف يسقط في الضيقة العظيمة (رؤيا 17).</vt:lpstr>
      <vt:lpstr>2. سيتم استبدال التأثير الرئيس في العالم  بملكوت المسيح (18: 1 – 19: 10)</vt:lpstr>
      <vt:lpstr>رؤيا ١٨ : ١-٢ا ١ ثُمَّ بَعْدَ هَذَا رَأَيْتُ مَلاَكاً آخَرَ نَازِلاً مِنَ السَّمَاءِ، لَهُ سُلْطَانٌ عَظِيمٌ. وَاسْتَنَارَتِ الأَرْضُ مِنْ بَهَائِهِ. ٢ وَصَرَخَ بِشِدَّةٍ بِصَوْتٍ عَظِيمٍ قَائِلاً </vt:lpstr>
      <vt:lpstr>رؤيا ١٨ : ٢ب-٣ «سَقَطَتْ سَقَطَتْ بَابِلُ الْعَظِيمَةُ، وَصَارَتْ مَسْكَناً لِشَيَاطِينَ، وَمَحْرَساً لِكُلِّ رُوحٍ نَجِسٍ، وَمَحْرَساً لِكُلِّ طَائِرٍ نَجِسٍ وَمَمْقُوتٍ، ٣ لأَنَّهُ مِنْ خَمْرِ غَضَبِ زِنَاهَا قَدْ شَرِبَ جَمِيعُ الأُمَمِ، وَمُلُوكُ الأَرْضِ زَنُوا مَعَهَا، وَتُجَّارُ الأَرْضِ اسْتَغْنُوا مِنْ وَفْرَةِ نَعِيمِهَا». </vt:lpstr>
      <vt:lpstr>رؤيا ١٨ : ٤ا  اخْرُجُوا مِنْهَا يَا شَعْبِي</vt:lpstr>
      <vt:lpstr>رؤيا ١٨ : ٤-٧ا ٤ ثُمَّ سَمِعْتُ صَوْتاً آخَرَ مِنَ السَّمَاءِ قَائِلاً: «اخْرُجُوا مِنْهَا يَا شَعْبِي لِئَلَّا تَشْتَرِكُوا فِي خَطَايَاهَا، وَلِئَلَّا تَأْخُذُوا مِنْ ضَرَبَاتِهَا. ٥ لأَنَّ خَطَايَاهَا لَحِقَتِ السَّمَاءَ، وَتَذَكَّرَ اللهُ آثَامَهَا. ٦ جَازُوهَا كَمَا هِيَ أَيْضاً جَازَتْكُمْ، وَضَاعِفُوا لَهَا ضِعْفاً نَظِيرَ أَعْمَالِهَا. فِي الْكَأْسِ الَّتِي مَزَجَتْ فِيهَا امْزُجُوا لَهَا ضِعْفاً. ٧ بِقَدْرِ مَا مَجَّدَتْ نَفْسَهَا وَتَنَعَّمَتْ، بِقَدْرِ ذَلِكَ أَعْطُوهَا عَذَاباً وَحُزْناً.</vt:lpstr>
      <vt:lpstr>رؤيا ١٨ : ٤ا  اخْرُجُوا مِنْهَا يَا شَعْبِي</vt:lpstr>
      <vt:lpstr>الأرض تنوح (18: 9- 24)</vt:lpstr>
      <vt:lpstr>رؤيا ١٨ : ٩-١٠ ٩ «وَسَيَبْكِي وَيَنُوحُ عَلَيْهَا مُلُوكُ الأَرْضِ، الَّذِينَ زَنُوا وَتَنَعَّمُوا مَعَهَا، حِينَمَا يَنْظُرُونَ دُخَانَ حَرِيقِهَا، ١٠ وَاقِفِينَ مِنْ بَعِيدٍ لأَجْلِ خَوْفِ عَذَابِهَا قَائِلِينَ: وَيْلٌ وَيْلٌ! الْمَدِينَةُ الْعَظِيمَةُ بَابِلُ! الْمَدِينَةُ الْقَوِيَّةُ! لأَنَّهُ فِي سَاعَةٍ وَاحِدَةٍ جَاءَتْ دَيْنُونَتُكِ. </vt:lpstr>
      <vt:lpstr>وسينوح تجار الأرض (18: 11)</vt:lpstr>
      <vt:lpstr>بابل ستدمّر في ساعة واحدة بالنار</vt:lpstr>
      <vt:lpstr>دُمرَت بابل بسرعة</vt:lpstr>
      <vt:lpstr>وستغرق الزانية。。。</vt:lpstr>
      <vt:lpstr>رؤيا ١٨ : ٢٣ وَنُورُ سِرَاجٍ لَنْ يُضِيءَ فِيكِ فِي مَا بَعْدُ. وَصَوْتُ عَرِيسٍ وَعَرُوسٍ لَنْ يُسْمَعَ فِيكِ فِي مَا بَعْدُ. لأَنَّ تُجَّارَكِ كَانُوا عُظَمَاءَ الأَرْضِ. إِذْ بِسِحْرِكِ ضَلَّتْ جَمِيعُ الأُمَمِ. </vt:lpstr>
      <vt:lpstr>رؤيا ١٨ : ٢٤  وَفِيهَا وُجِدَ دَمُ أَنْبِيَاءَ وَقِدِّيسِينَ، وَجَمِيعُ مَنْ قُتِلَ عَلَى الأَرْضِ. </vt:lpstr>
      <vt:lpstr>هَلِّلُويَا!</vt:lpstr>
      <vt:lpstr>رؤيا ١٩ : ٣  وَقَالُوا ثَانِيَةً:  «هَلِّلُويَا! وَدُخَانُهَا يَصْعَدُ إِلَى أَبَدِ الآبِدِينَ». </vt:lpstr>
      <vt:lpstr>عرس  وعشاء الخروف</vt:lpstr>
      <vt:lpstr>رؤيا ١٩ : ٧-٩</vt:lpstr>
      <vt:lpstr>اختطاف ما قبل الضيقة</vt:lpstr>
      <vt:lpstr>التباينات بين العرس والعشاء (19: 7- 9)</vt:lpstr>
      <vt:lpstr>الفكرة الرئيسية:</vt:lpstr>
      <vt:lpstr>بابل لن تدوم!</vt:lpstr>
      <vt:lpstr>مملكة المسيح ستدوم!</vt:lpstr>
      <vt:lpstr>1. هذا الكيان الرئيسي لهذا العالم     سوف يسقط في الضيقة العظيمة (رؤيا 17).</vt:lpstr>
      <vt:lpstr>2. سيتم استبدال التأثير الرئيس في العالم  بملكوت المسيح (18: 1 – 19: 10)</vt:lpstr>
      <vt:lpstr>اخْرُجُوا مِنْهَا يَا شَعْبِي</vt:lpstr>
      <vt:lpstr>كيف يمكنك "الخروج منها؟"</vt:lpstr>
      <vt:lpstr>طلب إرمياء: "أترك أورشليم"</vt:lpstr>
      <vt:lpstr>التطبيق: غادر أورشليم</vt:lpstr>
      <vt:lpstr>كيف يمكنك "الخروج منها؟"</vt:lpstr>
      <vt:lpstr>7 Heads &amp; 10 Horns</vt:lpstr>
      <vt:lpstr>يسوع ينتصر!</vt:lpstr>
      <vt:lpstr>PowerPoint Presentation</vt:lpstr>
      <vt:lpstr>علم الأخرويات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بابل</dc:title>
  <cp:lastModifiedBy>Rick Griffith</cp:lastModifiedBy>
  <cp:revision>188</cp:revision>
  <dcterms:modified xsi:type="dcterms:W3CDTF">2023-12-02T03:16:47Z</dcterms:modified>
</cp:coreProperties>
</file>