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6.xml" ContentType="application/vnd.openxmlformats-officedocument.theme+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2.xml" ContentType="application/vnd.openxmlformats-officedocument.theme+xml"/>
  <Override PartName="/ppt/slideLayouts/slideLayout280.xml" ContentType="application/vnd.openxmlformats-officedocument.presentationml.slideLayout+xml"/>
  <Override PartName="/ppt/theme/theme3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4.xml" ContentType="application/vnd.openxmlformats-officedocument.theme+xml"/>
  <Override PartName="/ppt/slideLayouts/slideLayout292.xml" ContentType="application/vnd.openxmlformats-officedocument.presentationml.slideLayout+xml"/>
  <Override PartName="/ppt/theme/theme35.xml" ContentType="application/vnd.openxmlformats-officedocument.theme+xml"/>
  <Override PartName="/ppt/slideLayouts/slideLayout293.xml" ContentType="application/vnd.openxmlformats-officedocument.presentationml.slideLayout+xml"/>
  <Override PartName="/ppt/theme/theme3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9.xml" ContentType="application/vnd.openxmlformats-officedocument.theme+xml"/>
  <Override PartName="/ppt/slideLayouts/slideLayout32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6.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1"/>
    <p:sldMasterId id="2147483661" r:id="rId2"/>
    <p:sldMasterId id="2147483715" r:id="rId3"/>
    <p:sldMasterId id="2147484053" r:id="rId4"/>
    <p:sldMasterId id="2147484055" r:id="rId5"/>
    <p:sldMasterId id="2147484690" r:id="rId6"/>
    <p:sldMasterId id="2147484776" r:id="rId7"/>
    <p:sldMasterId id="2147484791" r:id="rId8"/>
    <p:sldMasterId id="2147484865" r:id="rId9"/>
    <p:sldMasterId id="2147484881" r:id="rId10"/>
    <p:sldMasterId id="2147484894" r:id="rId11"/>
    <p:sldMasterId id="2147484906" r:id="rId12"/>
    <p:sldMasterId id="2147484920" r:id="rId13"/>
    <p:sldMasterId id="2147484922" r:id="rId14"/>
    <p:sldMasterId id="2147484934" r:id="rId15"/>
    <p:sldMasterId id="2147484946" r:id="rId16"/>
    <p:sldMasterId id="2147484948" r:id="rId17"/>
    <p:sldMasterId id="2147484960" r:id="rId18"/>
    <p:sldMasterId id="2147484962" r:id="rId19"/>
    <p:sldMasterId id="2147484974" r:id="rId20"/>
    <p:sldMasterId id="2147484988" r:id="rId21"/>
    <p:sldMasterId id="2147484990" r:id="rId22"/>
    <p:sldMasterId id="2147485002" r:id="rId23"/>
    <p:sldMasterId id="2147485016" r:id="rId24"/>
    <p:sldMasterId id="2147485031" r:id="rId25"/>
    <p:sldMasterId id="2147485034" r:id="rId26"/>
    <p:sldMasterId id="2147485046" r:id="rId27"/>
    <p:sldMasterId id="2147485048" r:id="rId28"/>
    <p:sldMasterId id="2147485060" r:id="rId29"/>
    <p:sldMasterId id="2147485063" r:id="rId30"/>
    <p:sldMasterId id="2147485076" r:id="rId31"/>
    <p:sldMasterId id="2147485088" r:id="rId32"/>
    <p:sldMasterId id="2147485126" r:id="rId33"/>
    <p:sldMasterId id="2147485128" r:id="rId34"/>
    <p:sldMasterId id="2147485140" r:id="rId35"/>
    <p:sldMasterId id="2147485148" r:id="rId36"/>
    <p:sldMasterId id="2147485150" r:id="rId37"/>
    <p:sldMasterId id="2147485162" r:id="rId38"/>
    <p:sldMasterId id="2147485175" r:id="rId39"/>
    <p:sldMasterId id="2147485188" r:id="rId40"/>
  </p:sldMasterIdLst>
  <p:notesMasterIdLst>
    <p:notesMasterId r:id="rId141"/>
  </p:notesMasterIdLst>
  <p:sldIdLst>
    <p:sldId id="365" r:id="rId41"/>
    <p:sldId id="5436" r:id="rId42"/>
    <p:sldId id="5435" r:id="rId43"/>
    <p:sldId id="4217" r:id="rId44"/>
    <p:sldId id="4218" r:id="rId45"/>
    <p:sldId id="5437" r:id="rId46"/>
    <p:sldId id="5438" r:id="rId47"/>
    <p:sldId id="294" r:id="rId48"/>
    <p:sldId id="824" r:id="rId49"/>
    <p:sldId id="826" r:id="rId50"/>
    <p:sldId id="471" r:id="rId51"/>
    <p:sldId id="310" r:id="rId52"/>
    <p:sldId id="352" r:id="rId53"/>
    <p:sldId id="342" r:id="rId54"/>
    <p:sldId id="343" r:id="rId55"/>
    <p:sldId id="5440" r:id="rId56"/>
    <p:sldId id="345" r:id="rId57"/>
    <p:sldId id="346" r:id="rId58"/>
    <p:sldId id="347" r:id="rId59"/>
    <p:sldId id="5441" r:id="rId60"/>
    <p:sldId id="5292" r:id="rId61"/>
    <p:sldId id="5439" r:id="rId62"/>
    <p:sldId id="5442" r:id="rId63"/>
    <p:sldId id="5237" r:id="rId64"/>
    <p:sldId id="5443" r:id="rId65"/>
    <p:sldId id="5444" r:id="rId66"/>
    <p:sldId id="5246" r:id="rId67"/>
    <p:sldId id="5221" r:id="rId68"/>
    <p:sldId id="5445" r:id="rId69"/>
    <p:sldId id="606" r:id="rId70"/>
    <p:sldId id="607" r:id="rId71"/>
    <p:sldId id="608" r:id="rId72"/>
    <p:sldId id="609" r:id="rId73"/>
    <p:sldId id="612" r:id="rId74"/>
    <p:sldId id="644" r:id="rId75"/>
    <p:sldId id="5446" r:id="rId76"/>
    <p:sldId id="311" r:id="rId77"/>
    <p:sldId id="613" r:id="rId78"/>
    <p:sldId id="313" r:id="rId79"/>
    <p:sldId id="5372" r:id="rId80"/>
    <p:sldId id="5373" r:id="rId81"/>
    <p:sldId id="5394" r:id="rId82"/>
    <p:sldId id="5374" r:id="rId83"/>
    <p:sldId id="5284" r:id="rId84"/>
    <p:sldId id="5283" r:id="rId85"/>
    <p:sldId id="4965" r:id="rId86"/>
    <p:sldId id="5375" r:id="rId87"/>
    <p:sldId id="5376" r:id="rId88"/>
    <p:sldId id="5377" r:id="rId89"/>
    <p:sldId id="5378" r:id="rId90"/>
    <p:sldId id="5379" r:id="rId91"/>
    <p:sldId id="5381" r:id="rId92"/>
    <p:sldId id="5382" r:id="rId93"/>
    <p:sldId id="5383" r:id="rId94"/>
    <p:sldId id="5395" r:id="rId95"/>
    <p:sldId id="5384" r:id="rId96"/>
    <p:sldId id="5385" r:id="rId97"/>
    <p:sldId id="610" r:id="rId98"/>
    <p:sldId id="611" r:id="rId99"/>
    <p:sldId id="633" r:id="rId100"/>
    <p:sldId id="5450" r:id="rId101"/>
    <p:sldId id="581" r:id="rId102"/>
    <p:sldId id="5449" r:id="rId103"/>
    <p:sldId id="516" r:id="rId104"/>
    <p:sldId id="4966" r:id="rId105"/>
    <p:sldId id="4081" r:id="rId106"/>
    <p:sldId id="5409" r:id="rId107"/>
    <p:sldId id="5410" r:id="rId108"/>
    <p:sldId id="5411" r:id="rId109"/>
    <p:sldId id="5412" r:id="rId110"/>
    <p:sldId id="5413" r:id="rId111"/>
    <p:sldId id="5414" r:id="rId112"/>
    <p:sldId id="5415" r:id="rId113"/>
    <p:sldId id="866" r:id="rId114"/>
    <p:sldId id="4969" r:id="rId115"/>
    <p:sldId id="568" r:id="rId116"/>
    <p:sldId id="569" r:id="rId117"/>
    <p:sldId id="570" r:id="rId118"/>
    <p:sldId id="5447" r:id="rId119"/>
    <p:sldId id="5452" r:id="rId120"/>
    <p:sldId id="5453" r:id="rId121"/>
    <p:sldId id="5454" r:id="rId122"/>
    <p:sldId id="5455" r:id="rId123"/>
    <p:sldId id="5456" r:id="rId124"/>
    <p:sldId id="864" r:id="rId125"/>
    <p:sldId id="5508" r:id="rId126"/>
    <p:sldId id="5509" r:id="rId127"/>
    <p:sldId id="5510" r:id="rId128"/>
    <p:sldId id="393" r:id="rId129"/>
    <p:sldId id="395" r:id="rId130"/>
    <p:sldId id="5511" r:id="rId131"/>
    <p:sldId id="646" r:id="rId132"/>
    <p:sldId id="647" r:id="rId133"/>
    <p:sldId id="648" r:id="rId134"/>
    <p:sldId id="5451" r:id="rId135"/>
    <p:sldId id="588" r:id="rId136"/>
    <p:sldId id="5512" r:id="rId137"/>
    <p:sldId id="4882" r:id="rId138"/>
    <p:sldId id="409" r:id="rId139"/>
    <p:sldId id="5434" r:id="rId1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000"/>
    <a:srgbClr val="FFFF00"/>
    <a:srgbClr val="00FFFF"/>
    <a:srgbClr val="FFFFFF"/>
    <a:srgbClr val="C9C4FF"/>
    <a:srgbClr val="2E5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41"/>
    <p:restoredTop sz="65397" autoAdjust="0"/>
  </p:normalViewPr>
  <p:slideViewPr>
    <p:cSldViewPr>
      <p:cViewPr varScale="1">
        <p:scale>
          <a:sx n="85" d="100"/>
          <a:sy n="85" d="100"/>
        </p:scale>
        <p:origin x="312" y="472"/>
      </p:cViewPr>
      <p:guideLst>
        <p:guide orient="horz" pos="2160"/>
        <p:guide pos="2880"/>
      </p:guideLst>
    </p:cSldViewPr>
  </p:slideViewPr>
  <p:outlineViewPr>
    <p:cViewPr>
      <p:scale>
        <a:sx n="33" d="100"/>
        <a:sy n="33" d="100"/>
      </p:scale>
      <p:origin x="0" y="3216"/>
    </p:cViewPr>
  </p:outlineViewPr>
  <p:notesTextViewPr>
    <p:cViewPr>
      <p:scale>
        <a:sx n="100" d="100"/>
        <a:sy n="100" d="100"/>
      </p:scale>
      <p:origin x="0" y="-792"/>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0"/>
                <a:cs typeface="ＭＳ Ｐゴシック" charset="0"/>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0"/>
                <a:cs typeface="ＭＳ Ｐゴシック"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0"/>
                <a:cs typeface="ＭＳ Ｐゴシック" charset="0"/>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CAFB4617-F3E0-CC40-9FAE-7A0084F95FD6}" type="slidenum">
              <a:rPr lang="en-US"/>
              <a:pPr>
                <a:defRPr/>
              </a:pPr>
              <a:t>‹#›</a:t>
            </a:fld>
            <a:endParaRPr lang="en-US"/>
          </a:p>
        </p:txBody>
      </p:sp>
    </p:spTree>
    <p:extLst>
      <p:ext uri="{BB962C8B-B14F-4D97-AF65-F5344CB8AC3E}">
        <p14:creationId xmlns:p14="http://schemas.microsoft.com/office/powerpoint/2010/main" val="959021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ＭＳ Ｐゴシック" pitchFamily="-111" charset="-128"/>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26"/>
          <p:cNvSpPr>
            <a:spLocks noGrp="1" noRot="1" noChangeAspect="1" noChangeArrowheads="1" noTextEdit="1"/>
          </p:cNvSpPr>
          <p:nvPr>
            <p:ph type="sldImg"/>
          </p:nvPr>
        </p:nvSpPr>
        <p:spPr>
          <a:ln/>
        </p:spPr>
      </p:sp>
      <p:sp>
        <p:nvSpPr>
          <p:cNvPr id="13312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Arabic-260</a:t>
            </a:r>
          </a:p>
          <a:p>
            <a:r>
              <a:rPr lang="en-US" dirty="0">
                <a:latin typeface="Times New Roman" charset="0"/>
                <a:ea typeface="ＭＳ Ｐゴシック" charset="0"/>
                <a:cs typeface="ＭＳ Ｐゴシック" charset="0"/>
              </a:rPr>
              <a:t>Common English-230</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NS-06-Romans9-11-slide </a:t>
            </a:r>
          </a:p>
        </p:txBody>
      </p:sp>
    </p:spTree>
    <p:extLst>
      <p:ext uri="{BB962C8B-B14F-4D97-AF65-F5344CB8AC3E}">
        <p14:creationId xmlns:p14="http://schemas.microsoft.com/office/powerpoint/2010/main" val="104199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169C-7BAC-B141-AF0E-565B49980A7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130</a:t>
            </a:r>
          </a:p>
          <a:p>
            <a:r>
              <a:rPr lang="en-US" dirty="0">
                <a:latin typeface="Times New Roman" charset="0"/>
                <a:ea typeface="ＭＳ Ｐゴシック" charset="0"/>
                <a:cs typeface="ＭＳ Ｐゴシック" charset="0"/>
              </a:rPr>
              <a:t>NS-27-Rev13-19-slide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a:ln/>
        </p:spPr>
      </p:sp>
      <p:sp>
        <p:nvSpPr>
          <p:cNvPr id="700418"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ea typeface="ＭＳ Ｐゴシック" charset="0"/>
              <a:cs typeface="Arial" panose="020B0604020202020204" pitchFamily="34" charset="0"/>
            </a:endParaRPr>
          </a:p>
          <a:p>
            <a:r>
              <a:rPr lang="en-US">
                <a:ea typeface="ＭＳ Ｐゴシック" charset="0"/>
                <a:cs typeface="Arial" panose="020B0604020202020204" pitchFamily="34" charset="0"/>
              </a:rPr>
              <a:t>How</a:t>
            </a:r>
            <a:r>
              <a:rPr lang="en-US" baseline="0">
                <a:ea typeface="ＭＳ Ｐゴシック" charset="0"/>
                <a:cs typeface="Arial" panose="020B0604020202020204" pitchFamily="34" charset="0"/>
              </a:rPr>
              <a:t> would Beale argue on this text from the idealist view?</a:t>
            </a:r>
          </a:p>
          <a:p>
            <a:r>
              <a:rPr lang="en-US" baseline="0">
                <a:ea typeface="ＭＳ Ｐゴシック" charset="0"/>
                <a:cs typeface="Arial" panose="020B0604020202020204" pitchFamily="34" charset="0"/>
              </a:rPr>
              <a:t>"</a:t>
            </a:r>
            <a:r>
              <a:rPr lang="en-SG" sz="1200" u="none" strike="noStrike" kern="1200" baseline="0">
                <a:solidFill>
                  <a:schemeClr val="tx1"/>
                </a:solidFill>
                <a:ea typeface="+mn-ea"/>
                <a:cs typeface="Arial" panose="020B0604020202020204" pitchFamily="34" charset="0"/>
              </a:rPr>
              <a:t>21 The exodus plague of hail is replicated, but this time it strikes not one nation but all throughout the world who are in opposition to God (cf. Exod. 9:19–35). The hail “descends from heaven” on the unfaithful as “fire descended from heaven” on the persecuting nations in 20:9, which also alludes to the conclusive punishment. The two scenes probably describe the same episode. According to Jewish tradition the exodus plague of hail fell in “bowls” and “cups” (Midr. Rab. Cant. 3.11 §1; Midr. Rab. Num. 12.8; the latter also refers to the “bowls” as “phials,” John’s word for “bowl,” phialeœ [</a:t>
            </a:r>
            <a:r>
              <a:rPr lang="en-SG" sz="1200" b="0" i="0" u="none" strike="noStrike" kern="1200" baseline="0">
                <a:solidFill>
                  <a:schemeClr val="tx1"/>
                </a:solidFill>
                <a:latin typeface="Bwgrki"/>
                <a:ea typeface="+mn-ea"/>
                <a:cs typeface="Bwgrki"/>
              </a:rPr>
              <a:t>fia¿lh</a:t>
            </a:r>
            <a:r>
              <a:rPr lang="en-SG" sz="1200" u="none" strike="noStrike" kern="1200" baseline="0">
                <a:solidFill>
                  <a:schemeClr val="tx1"/>
                </a:solidFill>
                <a:ea typeface="+mn-ea"/>
                <a:cs typeface="Arial" panose="020B0604020202020204" pitchFamily="34" charset="0"/>
              </a:rPr>
              <a:t>]).</a:t>
            </a:r>
          </a:p>
          <a:p>
            <a:r>
              <a:rPr lang="en-SG" sz="1200" u="none" strike="noStrike" kern="1200" baseline="0">
                <a:solidFill>
                  <a:schemeClr val="tx1"/>
                </a:solidFill>
                <a:ea typeface="+mn-ea"/>
                <a:cs typeface="Arial" panose="020B0604020202020204" pitchFamily="34" charset="0"/>
              </a:rPr>
              <a:t>	But the plague of hail is not the last in the series of plagues in Exodus.  [Rev., p. 845]  Why is it last in the presentation of bowl plagues? Bauckham argues plausibly that the Exodus 9 plague of hail is being combined with the cosmic phenomena surrounding the Sinai theophany of Exodus 19, alluded to in Rev. 16:18. Therefore, the plague of hail together with the Sinai phenomena are placed last in Rev. 16:17–21 because the theophany is a more climactic event in Exodus and is placed there after the plagues. For some reason the hail has come to be associated with the Sinai theophany phenomena and therefore has been placed last with it. Possibly, the association of the hail with the Sinai episode is due to the hail striking the Amorites in Josh. 10:11, which could be in view. Joshua 10 likewise comes after the plagues and is seen as part of the whole redemptive program associated with the exodus, focusing on subsequent conquest of the land. So Joshua 10 and Exodus 19 have influenced the placement of the hail here in the narrative of the bowls, which has also been influenced by Ezek. 38:19–22, where hail and earthquake mark the final stage of judgment on the end-time enemy.</a:t>
            </a:r>
            <a:r>
              <a:rPr lang="en-SG" sz="1200" u="none" strike="noStrike" kern="1200" baseline="30000">
                <a:solidFill>
                  <a:schemeClr val="tx1"/>
                </a:solidFill>
                <a:ea typeface="+mn-ea"/>
                <a:cs typeface="Arial" panose="020B0604020202020204" pitchFamily="34" charset="0"/>
              </a:rPr>
              <a:t>126</a:t>
            </a:r>
            <a:r>
              <a:rPr lang="en-SG" sz="1200" u="none" strike="noStrike" kern="1200" baseline="0">
                <a:solidFill>
                  <a:schemeClr val="tx1"/>
                </a:solidFill>
                <a:ea typeface="+mn-ea"/>
                <a:cs typeface="Arial" panose="020B0604020202020204" pitchFamily="34" charset="0"/>
              </a:rPr>
              <a:t> This has a unique similarity to Jewish exegetical tradition, which saw the exodus pattern as typological of end-time events. For example, Apoc. Abr. 30 narrates ten plagues modeled on Exodus to come on Gentiles in the last days and conclude with a reference to the Sinai theophany.</a:t>
            </a:r>
            <a:r>
              <a:rPr lang="en-SG" sz="1200" u="none" strike="noStrike" kern="1200" baseline="30000">
                <a:solidFill>
                  <a:schemeClr val="tx1"/>
                </a:solidFill>
                <a:ea typeface="+mn-ea"/>
                <a:cs typeface="Arial" panose="020B0604020202020204" pitchFamily="34" charset="0"/>
              </a:rPr>
              <a:t>127</a:t>
            </a:r>
          </a:p>
          <a:p>
            <a:r>
              <a:rPr lang="en-SG" sz="1200" u="none" strike="noStrike" kern="1200" baseline="0">
                <a:solidFill>
                  <a:schemeClr val="tx1"/>
                </a:solidFill>
                <a:ea typeface="+mn-ea"/>
                <a:cs typeface="Arial" panose="020B0604020202020204" pitchFamily="34" charset="0"/>
              </a:rPr>
              <a:t>	The people suffering the judgment “blasphemed” God up to the bitter end because it came from his hand, though, possibly, the scene in vv 17–21 depicts the beginning of the last judgment, as does 6:12–17. This does not necessarily mean that some were left after the judgment of hail but that they were blaspheming during the onslaught of the woe, as in 6:15–17 people undergoing the commencement of the final judgment try to hide during its execution (note also the parallel between 6:14 and 16:20). In contrast to 16:9, 11, there is no mention of repentance together with blasphemy, which also suggests that the end has come: no room is now left for repentance.</a:t>
            </a:r>
            <a:r>
              <a:rPr lang="en-SG" sz="1200" u="none" strike="noStrike" kern="1200" baseline="30000">
                <a:solidFill>
                  <a:schemeClr val="tx1"/>
                </a:solidFill>
                <a:ea typeface="+mn-ea"/>
                <a:cs typeface="Arial" panose="020B0604020202020204" pitchFamily="34" charset="0"/>
              </a:rPr>
              <a:t>128</a:t>
            </a:r>
            <a:r>
              <a:rPr lang="en-SG" sz="1200" u="none" strike="noStrike" kern="1200" baseline="0">
                <a:solidFill>
                  <a:schemeClr val="tx1"/>
                </a:solidFill>
                <a:ea typeface="+mn-ea"/>
                <a:cs typeface="Arial" panose="020B0604020202020204" pitchFamily="34" charset="0"/>
              </a:rPr>
              <a:t> Vv 17–21 could be viewed as the beginning of the last judgment in history, with chs. 17–19 giving subsequent chronological developments of that judgment.</a:t>
            </a:r>
            <a:r>
              <a:rPr lang="en-SG" sz="1200" u="none" strike="noStrike" kern="1200" baseline="30000">
                <a:solidFill>
                  <a:schemeClr val="tx1"/>
                </a:solidFill>
                <a:ea typeface="+mn-ea"/>
                <a:cs typeface="Arial" panose="020B0604020202020204" pitchFamily="34" charset="0"/>
              </a:rPr>
              <a:t>129</a:t>
            </a:r>
            <a:r>
              <a:rPr lang="en-SG" sz="1200" u="none" strike="noStrike" kern="1200" baseline="0">
                <a:solidFill>
                  <a:schemeClr val="tx1"/>
                </a:solidFill>
                <a:ea typeface="+mn-ea"/>
                <a:cs typeface="Arial" panose="020B0604020202020204" pitchFamily="34" charset="0"/>
              </a:rPr>
              <a:t> But it is best to view the following chapters as synchronously supplemental perspectives on the last judgment, which is described already in 16:17–21.</a:t>
            </a:r>
          </a:p>
          <a:p>
            <a:r>
              <a:rPr lang="en-SG" sz="1200" u="none" strike="noStrike" kern="1200" baseline="0">
                <a:solidFill>
                  <a:schemeClr val="tx1"/>
                </a:solidFill>
                <a:ea typeface="+mn-ea"/>
                <a:cs typeface="Arial" panose="020B0604020202020204" pitchFamily="34" charset="0"/>
              </a:rPr>
              <a:t>	The identification of the plague with the plague of hail in Egypt is evident further from the fact that both Rev. 16:21 and the Exodus account emphasize the severity or large size of the hail by twice mentioning that it was “very great”: cf. ca¿laza mega¿lh . . . mega¿lh e˙sti«n hJ plhgh\ aujthvß sfo/dra (“great hail . . . the plague of it is very great”) with Exod. 9:18, 24, ca¿lazan pollh\n sfo/dra . . . ca¿laza pollh\ sfo/dra (“very great hail . . . the hail was very great”; likewise Josephus, Ant. 2.304–5). Cf. Josh. 10:11: “the Lord threw large stones from heaven . . . hailstones.” John says that the hailstones each weighed a “talent,” which varied in ancient times from 45 pounds up to 130 pounds (cf. Josephus, War 5.270).</a:t>
            </a:r>
          </a:p>
          <a:p>
            <a:endParaRPr lang="en-SG" sz="1200" u="none" strike="noStrike" kern="1200" baseline="0">
              <a:solidFill>
                <a:schemeClr val="tx1"/>
              </a:solidFill>
              <a:ea typeface="+mn-ea"/>
              <a:cs typeface="Arial" panose="020B0604020202020204" pitchFamily="34" charset="0"/>
            </a:endParaRPr>
          </a:p>
          <a:p>
            <a:r>
              <a:rPr lang="mr-IN" sz="1200" u="none" strike="noStrike" kern="1200" baseline="0">
                <a:solidFill>
                  <a:schemeClr val="tx1"/>
                </a:solidFill>
                <a:ea typeface="+mn-ea"/>
                <a:cs typeface="Arial"/>
              </a:rPr>
              <a:t>[Rev., p. 846]</a:t>
            </a:r>
          </a:p>
          <a:p>
            <a:endParaRPr lang="mr-IN" sz="1200" u="none" strike="noStrike" kern="1200" baseline="0">
              <a:solidFill>
                <a:schemeClr val="tx1"/>
              </a:solidFill>
              <a:ea typeface="+mn-ea"/>
              <a:cs typeface="Arial"/>
            </a:endParaRPr>
          </a:p>
          <a:p>
            <a:r>
              <a:rPr lang="en-US" sz="1200" u="none" strike="noStrike" kern="1200" baseline="0">
                <a:solidFill>
                  <a:schemeClr val="tx1"/>
                </a:solidFill>
                <a:ea typeface="+mn-ea"/>
                <a:cs typeface="Arial" panose="020B0604020202020204" pitchFamily="34" charset="0"/>
              </a:rPr>
              <a:t>	"God’s end-time defeat of Israel’s enemy described in Ezek. 38:19–22 may also be in mind in Rev. 16:18–21: “a great earthquake . . . the mountains also will be thrown down . . . every wall will fall . . . and I will rain on him . . . hailstones.” Indeed, Ezek. 38:19–22 is cited in Jewish writings together with the exodus plague of hail in explaining that the latter is typological of the plague that will descend on unbelievers in the end-time judgment (so Midr. Rab. Exod. 12.2, 7; Mekilta, BeshallahΩ 6.30–35; Pesikta Rabbati 17.8; Pesikta de Rab Kahana 7.11, in specific application to Rome). Sib. Or. 3.680–92 likewise applies the Ezek. 38:22 depiction to the final judgment and breakup of the cosmos: “He will break . . . the mountains. . . . God will judge all people by . . . fire. . . . There will also be brimstone from heaven and stone and much grievous hail.” Cf. Wis. 5:22ff., where “hailstones full of wrath will be cast as out of a stone bow” to punish ungodly kings on the day of final judgment. Cf. also Ezek. 13:11–13, where twice the prophet mentions that God will send “a flooding rain” and “great stones” in judgment against false prophets."</a:t>
            </a:r>
            <a:endParaRPr lang="en-US">
              <a:ea typeface="ＭＳ Ｐゴシック" charset="0"/>
              <a:cs typeface="Arial" panose="020B0604020202020204" pitchFamily="34" charset="0"/>
            </a:endParaRPr>
          </a:p>
          <a:p>
            <a:endParaRPr lang="en-US">
              <a:ea typeface="ＭＳ Ｐゴシック" charset="0"/>
              <a:cs typeface="Arial" panose="020B0604020202020204" pitchFamily="34" charset="0"/>
            </a:endParaRPr>
          </a:p>
          <a:p>
            <a:r>
              <a:rPr lang="en-US">
                <a:ea typeface="ＭＳ Ｐゴシック" charset="0"/>
                <a:cs typeface="Arial" panose="020B0604020202020204" pitchFamily="34" charset="0"/>
              </a:rPr>
              <a:t>______________-</a:t>
            </a:r>
          </a:p>
          <a:p>
            <a:r>
              <a:rPr lang="en-US">
                <a:ea typeface="ＭＳ Ｐゴシック" charset="0"/>
                <a:cs typeface="Arial" panose="020B0604020202020204" pitchFamily="34" charset="0"/>
              </a:rPr>
              <a:t>http://myweathercontent.myweather.net/webhd/pkg/v2/template3.html?host=whio&amp;section=4&amp;page=42&amp;story=350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5B5807-BE56-A34E-99B5-1F13A146AB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dirty="0">
                <a:ea typeface="ＭＳ Ｐゴシック" charset="0"/>
                <a:cs typeface="Arial" panose="020B0604020202020204" pitchFamily="34" charset="0"/>
              </a:rPr>
              <a:t>________</a:t>
            </a:r>
          </a:p>
          <a:p>
            <a:pPr eaLnBrk="1" hangingPunct="1"/>
            <a:r>
              <a:rPr lang="en-US" altLang="zh-CN" dirty="0">
                <a:ea typeface="ＭＳ Ｐゴシック" charset="0"/>
                <a:cs typeface="Arial" panose="020B0604020202020204" pitchFamily="34" charset="0"/>
              </a:rPr>
              <a:t>Common Arabic-433</a:t>
            </a:r>
          </a:p>
          <a:p>
            <a:pPr eaLnBrk="1" hangingPunct="1"/>
            <a:r>
              <a:rPr lang="en-US" altLang="zh-CN" dirty="0">
                <a:ea typeface="ＭＳ Ｐゴシック" charset="0"/>
                <a:cs typeface="Arial" panose="020B0604020202020204" pitchFamily="34" charset="0"/>
              </a:rPr>
              <a:t>Common English-228</a:t>
            </a:r>
          </a:p>
          <a:p>
            <a:pPr eaLnBrk="1" hangingPunct="1"/>
            <a:r>
              <a:rPr lang="en-US" altLang="zh-CN" dirty="0">
                <a:ea typeface="ＭＳ Ｐゴシック" charset="0"/>
                <a:cs typeface="Arial" panose="020B0604020202020204" pitchFamily="34" charset="0"/>
              </a:rPr>
              <a:t>ES-07-Dispensational Premillennialism-2</a:t>
            </a:r>
          </a:p>
          <a:p>
            <a:pPr eaLnBrk="1" hangingPunct="1"/>
            <a:r>
              <a:rPr lang="en-US" altLang="zh-CN" dirty="0">
                <a:ea typeface="ＭＳ Ｐゴシック" charset="0"/>
                <a:cs typeface="Arial" panose="020B0604020202020204" pitchFamily="34" charset="0"/>
              </a:rPr>
              <a:t>OB-25-Feasts-80</a:t>
            </a:r>
          </a:p>
          <a:p>
            <a:pPr eaLnBrk="1" hangingPunct="1"/>
            <a:r>
              <a:rPr lang="en-US" altLang="zh-CN" dirty="0">
                <a:ea typeface="ＭＳ Ｐゴシック" charset="0"/>
                <a:cs typeface="Arial" panose="020B0604020202020204" pitchFamily="34" charset="0"/>
              </a:rPr>
              <a:t>OS-00-Intro-41</a:t>
            </a:r>
          </a:p>
          <a:p>
            <a:pPr eaLnBrk="1" hangingPunct="1"/>
            <a:r>
              <a:rPr lang="en-US" altLang="zh-CN" dirty="0">
                <a:ea typeface="ＭＳ Ｐゴシック" charset="0"/>
                <a:cs typeface="Arial" panose="020B0604020202020204" pitchFamily="34" charset="0"/>
              </a:rPr>
              <a:t>OS-01-Gen1-3-slide 157</a:t>
            </a:r>
          </a:p>
          <a:p>
            <a:pPr eaLnBrk="1" hangingPunct="1"/>
            <a:r>
              <a:rPr lang="en-US" altLang="zh-CN" dirty="0">
                <a:ea typeface="ＭＳ Ｐゴシック" charset="0"/>
                <a:cs typeface="Arial" panose="020B0604020202020204" pitchFamily="34" charset="0"/>
              </a:rPr>
              <a:t>OS-02-Exodus-320</a:t>
            </a:r>
          </a:p>
          <a:p>
            <a:pPr eaLnBrk="1" hangingPunct="1"/>
            <a:r>
              <a:rPr lang="en-US" altLang="zh-CN" dirty="0">
                <a:ea typeface="ＭＳ Ｐゴシック" charset="0"/>
                <a:cs typeface="Arial" panose="020B0604020202020204" pitchFamily="34" charset="0"/>
              </a:rPr>
              <a:t>OS-26-Ezek 40-48-slide 23</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NS-19-Hebrews-175</a:t>
            </a:r>
          </a:p>
        </p:txBody>
      </p:sp>
    </p:spTree>
    <p:extLst>
      <p:ext uri="{BB962C8B-B14F-4D97-AF65-F5344CB8AC3E}">
        <p14:creationId xmlns:p14="http://schemas.microsoft.com/office/powerpoint/2010/main" val="326937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4C7D28-FB84-7A43-A8D6-68D8E38232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EG" dirty="0">
                <a:cs typeface="Arial" panose="020B0604020202020204" pitchFamily="34" charset="0"/>
              </a:rPr>
              <a:t>هذا هو المكان الوحيد في الكتاب المقدس حيث نجد الطول الفعلي لعصر الملكوت بألف عام - ويذكره ست مرات في ست آيات.</a:t>
            </a:r>
          </a:p>
          <a:p>
            <a:pPr algn="r" rtl="1"/>
            <a:r>
              <a:rPr lang="ar-EG" dirty="0">
                <a:cs typeface="Arial" panose="020B0604020202020204" pitchFamily="34" charset="0"/>
              </a:rPr>
              <a:t>سيحكم المؤمنون مع المسيح 1000 سنة!</a:t>
            </a:r>
            <a:r>
              <a:rPr lang="en-US" baseline="0" dirty="0">
                <a:ea typeface="ＭＳ Ｐゴシック" charset="0"/>
                <a:cs typeface="Arial" panose="020B0604020202020204" pitchFamily="34" charset="0"/>
              </a:rPr>
              <a:t>___________</a:t>
            </a:r>
          </a:p>
          <a:p>
            <a:pPr algn="r" rtl="1"/>
            <a:r>
              <a:rPr lang="en-US" dirty="0">
                <a:ea typeface="ＭＳ Ｐゴシック" charset="0"/>
                <a:cs typeface="Arial" panose="020B0604020202020204" pitchFamily="34" charset="0"/>
              </a:rPr>
              <a:t>OS-17-Esther-146</a:t>
            </a:r>
          </a:p>
          <a:p>
            <a:pPr algn="r" rtl="1"/>
            <a:r>
              <a:rPr lang="en-US" dirty="0">
                <a:ea typeface="ＭＳ Ｐゴシック" charset="0"/>
                <a:cs typeface="Arial" panose="020B0604020202020204" pitchFamily="34" charset="0"/>
              </a:rPr>
              <a:t>NS-27-Rev20-22-slide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ea typeface="ＭＳ Ｐゴシック" charset="0"/>
                <a:cs typeface="Arial" panose="020B0604020202020204" pitchFamily="34" charset="0"/>
              </a:rPr>
              <a:t>Arabic Common Slides-298</a:t>
            </a:r>
          </a:p>
          <a:p>
            <a:r>
              <a:rPr lang="en-US" dirty="0">
                <a:ea typeface="ＭＳ Ｐゴシック" charset="0"/>
                <a:cs typeface="Arial" panose="020B0604020202020204" pitchFamily="34" charset="0"/>
              </a:rPr>
              <a:t>JE-09-Return of Christ-36</a:t>
            </a:r>
          </a:p>
          <a:p>
            <a:r>
              <a:rPr lang="en-US" dirty="0">
                <a:ea typeface="ＭＳ Ｐゴシック" charset="0"/>
                <a:cs typeface="Arial" panose="020B0604020202020204" pitchFamily="34" charset="0"/>
              </a:rPr>
              <a:t>JE-10-Christ's Rule-40</a:t>
            </a:r>
          </a:p>
          <a:p>
            <a:r>
              <a:rPr lang="en-US" dirty="0">
                <a:ea typeface="ＭＳ Ｐゴシック" charset="0"/>
                <a:cs typeface="Arial" panose="020B0604020202020204" pitchFamily="34" charset="0"/>
              </a:rPr>
              <a:t>OS-23-Isaiah 1-12-Slide 87</a:t>
            </a:r>
          </a:p>
          <a:p>
            <a:r>
              <a:rPr lang="en-US" dirty="0">
                <a:ea typeface="ＭＳ Ｐゴシック" charset="0"/>
                <a:cs typeface="Arial" panose="020B0604020202020204" pitchFamily="34" charset="0"/>
              </a:rPr>
              <a:t>OS-26-Ezekiel 1-39-Slide 247</a:t>
            </a:r>
          </a:p>
          <a:p>
            <a:r>
              <a:rPr lang="en-US" dirty="0">
                <a:ea typeface="ＭＳ Ｐゴシック" charset="0"/>
                <a:cs typeface="Arial" panose="020B0604020202020204" pitchFamily="34" charset="0"/>
              </a:rPr>
              <a:t>OS-26-Ezekiel 40-43-Slide 24</a:t>
            </a:r>
          </a:p>
          <a:p>
            <a:r>
              <a:rPr lang="en-US" dirty="0">
                <a:ea typeface="ＭＳ Ｐゴシック" charset="0"/>
                <a:cs typeface="Arial" panose="020B0604020202020204" pitchFamily="34" charset="0"/>
              </a:rPr>
              <a:t>OS-29-Joel-87</a:t>
            </a:r>
          </a:p>
          <a:p>
            <a:r>
              <a:rPr lang="en-US" dirty="0">
                <a:ea typeface="ＭＳ Ｐゴシック" charset="0"/>
                <a:cs typeface="Arial" panose="020B0604020202020204" pitchFamily="34" charset="0"/>
              </a:rPr>
              <a:t>OS-31-Obadiah-142</a:t>
            </a:r>
          </a:p>
          <a:p>
            <a:r>
              <a:rPr lang="en-US" dirty="0">
                <a:ea typeface="ＭＳ Ｐゴシック" charset="0"/>
                <a:cs typeface="Arial" panose="020B0604020202020204" pitchFamily="34" charset="0"/>
              </a:rPr>
              <a:t>OS-39-Zechariah-158, 167, 184</a:t>
            </a:r>
          </a:p>
          <a:p>
            <a:r>
              <a:rPr lang="en-US" dirty="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NS-22-Rev20-22-slide 137</a:t>
            </a:r>
          </a:p>
          <a:p>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1269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dirty="0"/>
              <a:t>Now, what</a:t>
            </a:r>
            <a:r>
              <a:rPr lang="uk-UA" dirty="0"/>
              <a:t>'</a:t>
            </a:r>
            <a:r>
              <a:rPr lang="en-US" dirty="0"/>
              <a:t>s for dinner? Owner of wildlife sanctuary climbs into the lions</a:t>
            </a:r>
            <a:r>
              <a:rPr lang="uk-UA" dirty="0"/>
              <a:t>'</a:t>
            </a:r>
            <a:r>
              <a:rPr lang="en-US" dirty="0"/>
              <a:t> den for A MONTH to raise money</a:t>
            </a:r>
            <a:br>
              <a:rPr lang="en-US" dirty="0"/>
            </a:br>
            <a:br>
              <a:rPr lang="en-US" dirty="0"/>
            </a:br>
            <a:r>
              <a:rPr lang="en-US" dirty="0"/>
              <a:t>By GAVIN ALLEN</a:t>
            </a:r>
            <a:br>
              <a:rPr lang="en-US" dirty="0"/>
            </a:br>
            <a:r>
              <a:rPr lang="en-US"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84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68F895C-844C-7845-B5B4-B3C838F05E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F78690F-7334-3F4F-9E99-D7B2BB744D8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04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04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930E5A-28EB-6247-9FDB-C514A35EC97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975DA90-117F-594E-BE89-8A1B5B49FEE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30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42</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ea typeface="ＭＳ Ｐゴシック" charset="0"/>
                <a:cs typeface="Arial" panose="020B0604020202020204" pitchFamily="34" charset="0"/>
              </a:rPr>
              <a:t>OS-23-Isaiah 1-12-Slide 87</a:t>
            </a:r>
          </a:p>
          <a:p>
            <a:r>
              <a:rPr lang="en-US" dirty="0">
                <a:ea typeface="ＭＳ Ｐゴシック" charset="0"/>
                <a:cs typeface="Arial" panose="020B0604020202020204" pitchFamily="34" charset="0"/>
              </a:rPr>
              <a:t>OS-26-Ezekiel 1-39-Slide 247</a:t>
            </a:r>
          </a:p>
          <a:p>
            <a:r>
              <a:rPr lang="en-US" dirty="0">
                <a:ea typeface="ＭＳ Ｐゴシック" charset="0"/>
                <a:cs typeface="Arial" panose="020B0604020202020204" pitchFamily="34" charset="0"/>
              </a:rPr>
              <a:t>OS-29-Joel-87</a:t>
            </a:r>
          </a:p>
          <a:p>
            <a:r>
              <a:rPr lang="en-US" dirty="0">
                <a:ea typeface="ＭＳ Ｐゴシック" charset="0"/>
                <a:cs typeface="Arial" panose="020B0604020202020204" pitchFamily="34" charset="0"/>
              </a:rPr>
              <a:t>OS-31-Obadiah-142</a:t>
            </a:r>
          </a:p>
          <a:p>
            <a:r>
              <a:rPr lang="en-US" dirty="0">
                <a:ea typeface="ＭＳ Ｐゴシック" charset="0"/>
                <a:cs typeface="Arial" panose="020B0604020202020204" pitchFamily="34" charset="0"/>
              </a:rPr>
              <a:t>OS-39-Zechariah-158, 167, 184</a:t>
            </a:r>
          </a:p>
          <a:p>
            <a:r>
              <a:rPr lang="en-US" dirty="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NS-22-Rev20-22-slide 137</a:t>
            </a:r>
          </a:p>
          <a:p>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ea typeface="ＭＳ Ｐゴシック" charset="0"/>
                <a:cs typeface="Arial" panose="020B0604020202020204" pitchFamily="34" charset="0"/>
              </a:rPr>
              <a:t>OS-23-Isaiah 1-12-Slide 87</a:t>
            </a:r>
          </a:p>
          <a:p>
            <a:r>
              <a:rPr lang="en-US" dirty="0">
                <a:ea typeface="ＭＳ Ｐゴシック" charset="0"/>
                <a:cs typeface="Arial" panose="020B0604020202020204" pitchFamily="34" charset="0"/>
              </a:rPr>
              <a:t>OS-26-Ezekiel 1-39-Slide 247</a:t>
            </a:r>
          </a:p>
          <a:p>
            <a:r>
              <a:rPr lang="en-US" dirty="0">
                <a:ea typeface="ＭＳ Ｐゴシック" charset="0"/>
                <a:cs typeface="Arial" panose="020B0604020202020204" pitchFamily="34" charset="0"/>
              </a:rPr>
              <a:t>OS-29-Joel-87</a:t>
            </a:r>
          </a:p>
          <a:p>
            <a:r>
              <a:rPr lang="en-US" dirty="0">
                <a:ea typeface="ＭＳ Ｐゴシック" charset="0"/>
                <a:cs typeface="Arial" panose="020B0604020202020204" pitchFamily="34" charset="0"/>
              </a:rPr>
              <a:t>OS-31-Obadiah-142</a:t>
            </a:r>
          </a:p>
          <a:p>
            <a:r>
              <a:rPr lang="en-US" dirty="0">
                <a:ea typeface="ＭＳ Ｐゴシック" charset="0"/>
                <a:cs typeface="Arial" panose="020B0604020202020204" pitchFamily="34" charset="0"/>
              </a:rPr>
              <a:t>OS-39-Zechariah-158, 167, 184</a:t>
            </a:r>
          </a:p>
          <a:p>
            <a:r>
              <a:rPr lang="en-US" dirty="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NS-22-Rev20-22-slide 137</a:t>
            </a:r>
          </a:p>
          <a:p>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045185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extLst>
      <p:ext uri="{BB962C8B-B14F-4D97-AF65-F5344CB8AC3E}">
        <p14:creationId xmlns:p14="http://schemas.microsoft.com/office/powerpoint/2010/main" val="1096121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62</a:t>
            </a:fld>
            <a:endParaRPr lang="en-US"/>
          </a:p>
        </p:txBody>
      </p:sp>
    </p:spTree>
    <p:extLst>
      <p:ext uri="{BB962C8B-B14F-4D97-AF65-F5344CB8AC3E}">
        <p14:creationId xmlns:p14="http://schemas.microsoft.com/office/powerpoint/2010/main" val="4162942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extLst>
      <p:ext uri="{BB962C8B-B14F-4D97-AF65-F5344CB8AC3E}">
        <p14:creationId xmlns:p14="http://schemas.microsoft.com/office/powerpoint/2010/main" val="3028413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64</a:t>
            </a:fld>
            <a:endParaRPr lang="en-US"/>
          </a:p>
        </p:txBody>
      </p:sp>
    </p:spTree>
    <p:extLst>
      <p:ext uri="{BB962C8B-B14F-4D97-AF65-F5344CB8AC3E}">
        <p14:creationId xmlns:p14="http://schemas.microsoft.com/office/powerpoint/2010/main" val="427852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61833-34A1-2B4F-98DA-37F0E72646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07267" name="Rectangle 2"/>
          <p:cNvSpPr>
            <a:spLocks noGrp="1" noRot="1" noChangeAspect="1" noChangeArrowheads="1"/>
          </p:cNvSpPr>
          <p:nvPr>
            <p:ph type="sldImg"/>
          </p:nvPr>
        </p:nvSpPr>
        <p:spPr>
          <a:solidFill>
            <a:srgbClr val="FFFFFF"/>
          </a:solidFill>
          <a:ln/>
        </p:spPr>
      </p:sp>
      <p:sp>
        <p:nvSpPr>
          <p:cNvPr id="907268"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OS-05-Deuteronomy-299</a:t>
            </a:r>
          </a:p>
          <a:p>
            <a:pPr eaLnBrk="1" hangingPunct="1"/>
            <a:r>
              <a:rPr lang="en-US" dirty="0">
                <a:latin typeface="Times New Roman" charset="0"/>
                <a:ea typeface="ＭＳ Ｐゴシック" charset="-128"/>
                <a:cs typeface="ＭＳ Ｐゴシック" charset="-128"/>
              </a:rPr>
              <a:t>NS-06-Rom9-16-slide 44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005FBF-2A7F-144C-AB30-F7DFE93149B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ea typeface="ＭＳ Ｐゴシック" charset="0"/>
                <a:cs typeface="Arial" panose="020B0604020202020204" pitchFamily="34" charset="0"/>
              </a:rPr>
              <a:t>Common Arabic-142</a:t>
            </a:r>
          </a:p>
          <a:p>
            <a:pPr eaLnBrk="1" hangingPunct="1"/>
            <a:r>
              <a:rPr lang="en-US" altLang="zh-CN" dirty="0">
                <a:ea typeface="ＭＳ Ｐゴシック" charset="0"/>
                <a:cs typeface="Arial" panose="020B0604020202020204" pitchFamily="34" charset="0"/>
              </a:rPr>
              <a:t>ES-07-Dispensational Premillennialism-66</a:t>
            </a:r>
          </a:p>
          <a:p>
            <a:pPr eaLnBrk="1" hangingPunct="1"/>
            <a:r>
              <a:rPr lang="en-US" altLang="zh-CN" dirty="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95 on Supplements</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normAutofit fontScale="70000" lnSpcReduction="20000"/>
          </a:bodyPr>
          <a:lstStyle/>
          <a:p>
            <a:r>
              <a:rPr lang="en-US" dirty="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ea typeface="ＭＳ Ｐゴシック" charset="0"/>
                <a:cs typeface="Arial" panose="020B0604020202020204" pitchFamily="34" charset="0"/>
              </a:rPr>
              <a:t>____________</a:t>
            </a:r>
          </a:p>
          <a:p>
            <a:pPr eaLnBrk="1" hangingPunct="1"/>
            <a:endParaRPr lang="en-US" dirty="0">
              <a:ea typeface="ＭＳ Ｐゴシック" charset="0"/>
              <a:cs typeface="Arial" panose="020B0604020202020204" pitchFamily="34" charset="0"/>
            </a:endParaRPr>
          </a:p>
          <a:p>
            <a:pPr eaLnBrk="1" hangingPunct="1"/>
            <a:r>
              <a:rPr lang="en-US" altLang="zh-CN" dirty="0">
                <a:ea typeface="SimSun" charset="0"/>
                <a:cs typeface="SimSun" charset="0"/>
              </a:rPr>
              <a:t>Common English-51</a:t>
            </a:r>
          </a:p>
          <a:p>
            <a:pPr eaLnBrk="1" hangingPunct="1"/>
            <a:r>
              <a:rPr lang="en-US" altLang="zh-CN" dirty="0">
                <a:ea typeface="SimSun" charset="0"/>
                <a:cs typeface="SimSun" charset="0"/>
              </a:rPr>
              <a:t>CH-02-Nature-103-p34a</a:t>
            </a:r>
          </a:p>
          <a:p>
            <a:pPr eaLnBrk="1" hangingPunct="1"/>
            <a:r>
              <a:rPr lang="en-US" altLang="zh-CN" dirty="0">
                <a:ea typeface="SimSun" charset="0"/>
                <a:cs typeface="SimSun" charset="0"/>
              </a:rPr>
              <a:t>OC-10-Chronology-42</a:t>
            </a:r>
          </a:p>
          <a:p>
            <a:pPr eaLnBrk="1" hangingPunct="1"/>
            <a:r>
              <a:rPr lang="en-US" altLang="zh-CN" dirty="0">
                <a:ea typeface="SimSun" charset="0"/>
                <a:cs typeface="SimSun" charset="0"/>
              </a:rPr>
              <a:t>OS-00-Intro &amp; Biblical Theology-25 &amp; 90</a:t>
            </a:r>
          </a:p>
          <a:p>
            <a:pPr eaLnBrk="1" hangingPunct="1"/>
            <a:r>
              <a:rPr lang="en-US" altLang="zh-CN" dirty="0">
                <a:ea typeface="SimSun" charset="0"/>
                <a:cs typeface="SimSun" charset="0"/>
              </a:rPr>
              <a:t>OS-02-Exodus-267-p22</a:t>
            </a:r>
          </a:p>
          <a:p>
            <a:pPr eaLnBrk="1" hangingPunct="1"/>
            <a:r>
              <a:rPr lang="en-US" altLang="zh-CN" dirty="0">
                <a:ea typeface="SimSun" charset="0"/>
                <a:cs typeface="SimSun" charset="0"/>
              </a:rPr>
              <a:t>OS-05-Deut-279, 300</a:t>
            </a:r>
          </a:p>
          <a:p>
            <a:pPr eaLnBrk="1" hangingPunct="1"/>
            <a:r>
              <a:rPr lang="en-US" altLang="zh-CN" dirty="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dirty="0">
              <a:ea typeface="SimSun" charset="0"/>
              <a:cs typeface="SimSun" charset="0"/>
            </a:endParaRPr>
          </a:p>
          <a:p>
            <a:pPr eaLnBrk="1" hangingPunct="1"/>
            <a:r>
              <a:rPr lang="en-US" altLang="zh-CN" dirty="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SimSun" charset="0"/>
                <a:cs typeface="SimSun" charset="0"/>
              </a:rPr>
              <a:t>OS-23-Isaiah-97-p337</a:t>
            </a:r>
          </a:p>
          <a:p>
            <a:pPr eaLnBrk="1" hangingPunct="1"/>
            <a:r>
              <a:rPr lang="en-US" altLang="zh-CN" dirty="0">
                <a:ea typeface="SimSun" charset="0"/>
                <a:cs typeface="SimSun" charset="0"/>
              </a:rPr>
              <a:t>OS-24-Jeremiah-174-p337</a:t>
            </a:r>
          </a:p>
          <a:p>
            <a:pPr eaLnBrk="1" hangingPunct="1"/>
            <a:r>
              <a:rPr lang="en-US" altLang="zh-CN" dirty="0">
                <a:ea typeface="SimSun" charset="0"/>
                <a:cs typeface="SimSun" charset="0"/>
              </a:rPr>
              <a:t>OS-23-Isaiah-97-p337</a:t>
            </a:r>
          </a:p>
          <a:p>
            <a:pPr eaLnBrk="1" hangingPunct="1"/>
            <a:r>
              <a:rPr lang="en-US" altLang="zh-CN" dirty="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SimSun" charset="0"/>
                <a:cs typeface="SimSun" charset="0"/>
              </a:rPr>
              <a:t>NS-09-Gal-143-p9g</a:t>
            </a:r>
          </a:p>
          <a:p>
            <a:pPr eaLnBrk="1" hangingPunct="1"/>
            <a:r>
              <a:rPr lang="en-US" altLang="zh-CN" dirty="0">
                <a:ea typeface="SimSun" charset="0"/>
                <a:cs typeface="SimSun" charset="0"/>
              </a:rPr>
              <a:t>NS-19-Hebrews-342-p9g</a:t>
            </a:r>
          </a:p>
          <a:p>
            <a:pPr eaLnBrk="1" hangingPunct="1"/>
            <a:r>
              <a:rPr lang="en-US" altLang="zh-CN" dirty="0">
                <a:ea typeface="SimSun" charset="0"/>
                <a:cs typeface="SimSun" charset="0"/>
              </a:rPr>
              <a:t>SA-08-Mosaic Law-19-p38a</a:t>
            </a:r>
            <a:endParaRPr lang="zh-CN" altLang="en-US" dirty="0">
              <a:ea typeface="SimSun" charset="0"/>
              <a:cs typeface="SimSun" charset="0"/>
            </a:endParaRPr>
          </a:p>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FCF195-42B3-3649-94C2-797F4EDDEF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911363" name="Rectangle 2"/>
          <p:cNvSpPr>
            <a:spLocks noGrp="1" noRot="1" noChangeAspect="1" noChangeArrowheads="1"/>
          </p:cNvSpPr>
          <p:nvPr>
            <p:ph type="sldImg"/>
          </p:nvPr>
        </p:nvSpPr>
        <p:spPr>
          <a:solidFill>
            <a:srgbClr val="FFFFFF"/>
          </a:solidFill>
          <a:ln/>
        </p:spPr>
      </p:sp>
      <p:sp>
        <p:nvSpPr>
          <p:cNvPr id="91136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92992A-563F-2749-B289-19C1AC6FB1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endParaRPr>
          </a:p>
        </p:txBody>
      </p:sp>
      <p:sp>
        <p:nvSpPr>
          <p:cNvPr id="913411" name="Rectangle 2"/>
          <p:cNvSpPr>
            <a:spLocks noGrp="1" noRot="1" noChangeAspect="1" noChangeArrowheads="1" noTextEdit="1"/>
          </p:cNvSpPr>
          <p:nvPr>
            <p:ph type="sldImg"/>
          </p:nvPr>
        </p:nvSpPr>
        <p:spPr>
          <a:solidFill>
            <a:srgbClr val="FFFFFF"/>
          </a:solidFill>
          <a:ln/>
        </p:spPr>
      </p:sp>
      <p:sp>
        <p:nvSpPr>
          <p:cNvPr id="913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2C1879-F61E-C14B-A308-FC7DFBE4A0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endParaRPr>
          </a:p>
        </p:txBody>
      </p:sp>
      <p:sp>
        <p:nvSpPr>
          <p:cNvPr id="915459" name="Rectangle 2"/>
          <p:cNvSpPr>
            <a:spLocks noGrp="1" noRot="1" noChangeAspect="1" noChangeArrowheads="1"/>
          </p:cNvSpPr>
          <p:nvPr>
            <p:ph type="sldImg"/>
          </p:nvPr>
        </p:nvSpPr>
        <p:spPr>
          <a:solidFill>
            <a:srgbClr val="FFFFFF"/>
          </a:solidFill>
          <a:ln/>
        </p:spPr>
      </p:sp>
      <p:sp>
        <p:nvSpPr>
          <p:cNvPr id="915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B171AF-B2C9-C448-8BC7-50015D1B233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endParaRPr>
          </a:p>
        </p:txBody>
      </p:sp>
      <p:sp>
        <p:nvSpPr>
          <p:cNvPr id="917507" name="Rectangle 2"/>
          <p:cNvSpPr>
            <a:spLocks noGrp="1" noRot="1" noChangeAspect="1" noChangeArrowheads="1"/>
          </p:cNvSpPr>
          <p:nvPr>
            <p:ph type="sldImg"/>
          </p:nvPr>
        </p:nvSpPr>
        <p:spPr>
          <a:solidFill>
            <a:srgbClr val="FFFFFF"/>
          </a:solidFill>
          <a:ln/>
        </p:spPr>
      </p:sp>
      <p:sp>
        <p:nvSpPr>
          <p:cNvPr id="917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D97E3C-B0EA-E642-BF85-8B8C2D60F5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128"/>
            </a:endParaRPr>
          </a:p>
        </p:txBody>
      </p:sp>
      <p:sp>
        <p:nvSpPr>
          <p:cNvPr id="920579" name="Rectangle 2"/>
          <p:cNvSpPr>
            <a:spLocks noGrp="1" noRot="1" noChangeAspect="1" noChangeArrowheads="1"/>
          </p:cNvSpPr>
          <p:nvPr>
            <p:ph type="sldImg"/>
          </p:nvPr>
        </p:nvSpPr>
        <p:spPr>
          <a:solidFill>
            <a:srgbClr val="FFFFFF"/>
          </a:solidFill>
          <a:ln/>
        </p:spPr>
      </p:sp>
      <p:sp>
        <p:nvSpPr>
          <p:cNvPr id="920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charset="0"/>
                <a:cs typeface="Arial" panose="020B0604020202020204" pitchFamily="34" charset="0"/>
              </a:rPr>
              <a:t>A pastor once announced to his congregation, • </a:t>
            </a:r>
            <a:r>
              <a:rPr lang="mr-IN" dirty="0">
                <a:ea typeface="ＭＳ Ｐゴシック" charset="0"/>
                <a:cs typeface="ＭＳ Ｐゴシック" charset="0"/>
              </a:rPr>
              <a:t>"</a:t>
            </a:r>
            <a:r>
              <a:rPr lang="en-US" dirty="0">
                <a:ea typeface="ＭＳ Ｐゴシック" charset="0"/>
                <a:cs typeface="Arial" panose="020B0604020202020204" pitchFamily="34" charset="0"/>
              </a:rPr>
              <a:t>Next week I will speak on the topic of </a:t>
            </a:r>
            <a:r>
              <a:rPr lang="mr-IN" dirty="0">
                <a:ea typeface="ＭＳ Ｐゴシック" charset="0"/>
                <a:cs typeface="ＭＳ Ｐゴシック" charset="0"/>
              </a:rPr>
              <a:t>'</a:t>
            </a:r>
            <a:r>
              <a:rPr lang="en-US" dirty="0">
                <a:ea typeface="ＭＳ Ｐゴシック" charset="0"/>
                <a:cs typeface="Arial" panose="020B0604020202020204" pitchFamily="34" charset="0"/>
              </a:rPr>
              <a:t>How to Get Rid of the Jews.</a:t>
            </a:r>
            <a:r>
              <a:rPr lang="mr-IN" dirty="0">
                <a:ea typeface="ＭＳ Ｐゴシック" charset="0"/>
                <a:cs typeface="ＭＳ Ｐゴシック" charset="0"/>
              </a:rPr>
              <a:t>'"</a:t>
            </a:r>
            <a:r>
              <a:rPr lang="en-US" dirty="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ea typeface="ＭＳ Ｐゴシック" charset="0"/>
                <a:cs typeface="ＭＳ Ｐゴシック" charset="0"/>
              </a:rPr>
              <a:t>'</a:t>
            </a:r>
            <a:r>
              <a:rPr lang="en-US" dirty="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The service continued with songs, prayers, offering and finally the pastor stood at the pulpit.  </a:t>
            </a:r>
            <a:r>
              <a:rPr lang="mr-IN" dirty="0">
                <a:ea typeface="ＭＳ Ｐゴシック" charset="0"/>
                <a:cs typeface="ＭＳ Ｐゴシック" charset="0"/>
              </a:rPr>
              <a:t>"</a:t>
            </a:r>
            <a:r>
              <a:rPr lang="en-US" dirty="0">
                <a:ea typeface="ＭＳ Ｐゴシック" charset="0"/>
                <a:cs typeface="Arial" panose="020B0604020202020204" pitchFamily="34" charset="0"/>
              </a:rPr>
              <a:t>I am thrilled to see so many at church today, including our distinguished rabbi and his friends.  My topic today is </a:t>
            </a:r>
            <a:r>
              <a:rPr lang="mr-IN" dirty="0">
                <a:ea typeface="ＭＳ Ｐゴシック" charset="0"/>
                <a:cs typeface="ＭＳ Ｐゴシック" charset="0"/>
              </a:rPr>
              <a:t>'</a:t>
            </a:r>
            <a:r>
              <a:rPr lang="en-US" dirty="0">
                <a:ea typeface="ＭＳ Ｐゴシック" charset="0"/>
                <a:cs typeface="Arial" panose="020B0604020202020204" pitchFamily="34" charset="0"/>
              </a:rPr>
              <a:t>How to Get Rid of the Jews.</a:t>
            </a:r>
            <a:r>
              <a:rPr lang="mr-IN" dirty="0">
                <a:ea typeface="ＭＳ Ｐゴシック" charset="0"/>
                <a:cs typeface="ＭＳ Ｐゴシック" charset="0"/>
              </a:rPr>
              <a:t>'</a:t>
            </a:r>
            <a:r>
              <a:rPr lang="en-US" dirty="0">
                <a:ea typeface="ＭＳ Ｐゴシック" charset="0"/>
                <a:cs typeface="Arial" panose="020B0604020202020204" pitchFamily="34" charset="0"/>
              </a:rPr>
              <a:t>  The text is from </a:t>
            </a:r>
            <a:r>
              <a:rPr lang="ar-SA" dirty="0" err="1">
                <a:ea typeface="ＭＳ Ｐゴシック" charset="0"/>
                <a:cs typeface="Arial" panose="020B0604020202020204" pitchFamily="34" charset="0"/>
              </a:rPr>
              <a:t>إرميا</a:t>
            </a:r>
            <a:r>
              <a:rPr lang="en-US" dirty="0">
                <a:ea typeface="ＭＳ Ｐゴシック" charset="0"/>
                <a:cs typeface="Arial" panose="020B0604020202020204" pitchFamily="34" charset="0"/>
              </a:rPr>
              <a:t>, chapter 31.  Please turn in your Bibles to </a:t>
            </a:r>
            <a:r>
              <a:rPr lang="ar-SA" dirty="0" err="1">
                <a:ea typeface="ＭＳ Ｐゴシック" charset="0"/>
                <a:cs typeface="Arial" panose="020B0604020202020204" pitchFamily="34" charset="0"/>
              </a:rPr>
              <a:t>إرميا</a:t>
            </a:r>
            <a:r>
              <a:rPr lang="en-US" dirty="0">
                <a:ea typeface="ＭＳ Ｐゴシック" charset="0"/>
                <a:cs typeface="Arial" panose="020B0604020202020204" pitchFamily="34" charset="0"/>
              </a:rPr>
              <a:t> 31, verse 35.</a:t>
            </a:r>
            <a:r>
              <a:rPr lang="mr-IN" dirty="0">
                <a:ea typeface="ＭＳ Ｐゴシック" charset="0"/>
                <a:cs typeface="ＭＳ Ｐゴシック" charset="0"/>
              </a:rPr>
              <a:t>'"</a:t>
            </a:r>
            <a:r>
              <a:rPr lang="en-US" dirty="0">
                <a:ea typeface="ＭＳ Ｐゴシック" charset="0"/>
                <a:cs typeface="Arial" panose="020B0604020202020204" pitchFamily="34" charset="0"/>
              </a:rPr>
              <a:t>  [Animate slide and read vv. 35-37]</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God was clear to </a:t>
            </a:r>
            <a:r>
              <a:rPr lang="ar-SA" dirty="0" err="1">
                <a:ea typeface="ＭＳ Ｐゴシック" charset="0"/>
                <a:cs typeface="Arial" panose="020B0604020202020204" pitchFamily="34" charset="0"/>
              </a:rPr>
              <a:t>إرميا</a:t>
            </a:r>
            <a:r>
              <a:rPr lang="en-US" dirty="0">
                <a:ea typeface="ＭＳ Ｐゴシック" charset="0"/>
                <a:cs typeface="Arial" panose="020B0604020202020204" pitchFamily="34" charset="0"/>
              </a:rPr>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17324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BS-28-The Law of Moses &amp; Us-26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5694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E0AFC5-70CB-B541-8C9F-DD0443921C9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cs typeface="ＭＳ Ｐゴシック" charset="0"/>
              </a:rPr>
              <a:t>قم بتغيير النص الصيني الموجود على اليمين إلى لغات أخرى.</a:t>
            </a:r>
            <a:endParaRPr lang="en-US" dirty="0">
              <a:latin typeface="Times New Roman"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OS-31-Obadiah-145</a:t>
            </a:r>
          </a:p>
          <a:p>
            <a:pPr eaLnBrk="1" hangingPunct="1"/>
            <a:r>
              <a:rPr lang="en-US">
                <a:latin typeface="Times New Roman" charset="0"/>
                <a:ea typeface="ＭＳ Ｐゴシック" charset="-128"/>
                <a:cs typeface="ＭＳ Ｐゴシック" charset="-128"/>
              </a:rPr>
              <a:t>NS-06-Rom9-16-slide 25</a:t>
            </a:r>
          </a:p>
        </p:txBody>
      </p:sp>
    </p:spTree>
    <p:extLst>
      <p:ext uri="{BB962C8B-B14F-4D97-AF65-F5344CB8AC3E}">
        <p14:creationId xmlns:p14="http://schemas.microsoft.com/office/powerpoint/2010/main" val="3374249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dirty="0">
                <a:latin typeface="Times New Roman" charset="0"/>
              </a:rPr>
              <a:t>تُوجَدُ اختلافاتٌ عدَّة ما بين الكنيسة وأُمَّة إسرائيل، وتُظهِرُ هذه الاختلافات أنَّهما ليستا الكيان ذاته. ولذلك، فإنَّ القول إنَّ الكنيسة هي "إسرائيل الجديدة" هو قولٌ مغلوطٌ نوعًا ما.</a:t>
            </a:r>
          </a:p>
          <a:p>
            <a:pPr algn="r" rtl="1" eaLnBrk="1" hangingPunct="1"/>
            <a:endParaRPr lang="ar-JO" altLang="zh-CN" dirty="0">
              <a:latin typeface="Times New Roman" charset="0"/>
            </a:endParaRPr>
          </a:p>
          <a:p>
            <a:pPr eaLnBrk="1" hangingPunct="1"/>
            <a:r>
              <a:rPr lang="en-US" altLang="zh-CN" dirty="0">
                <a:latin typeface="Times New Roman" charset="0"/>
              </a:rPr>
              <a:t>Several differences exist between Israel and the Church that show they are not the same entity. Thus, it is a bit misleading to claim that the Church </a:t>
            </a:r>
            <a:r>
              <a:rPr lang="en-US" altLang="zh-CN" dirty="0" err="1">
                <a:latin typeface="Times New Roman" charset="0"/>
              </a:rPr>
              <a:t>is"the</a:t>
            </a:r>
            <a:r>
              <a:rPr lang="en-US" altLang="zh-CN" dirty="0">
                <a:latin typeface="Times New Roman" charset="0"/>
              </a:rPr>
              <a:t> new Israel."</a:t>
            </a:r>
          </a:p>
          <a:p>
            <a:pPr eaLnBrk="1" hangingPunct="1"/>
            <a:r>
              <a:rPr lang="en-US" altLang="zh-CN" dirty="0">
                <a:latin typeface="Times New Roman" charset="0"/>
              </a:rPr>
              <a:t>__________</a:t>
            </a:r>
          </a:p>
          <a:p>
            <a:pPr eaLnBrk="1" hangingPunct="1"/>
            <a:r>
              <a:rPr lang="en-US" altLang="zh-CN" dirty="0">
                <a:latin typeface="Times New Roman" charset="0"/>
              </a:rPr>
              <a:t>Common-348</a:t>
            </a:r>
          </a:p>
          <a:p>
            <a:pPr eaLnBrk="1" hangingPunct="1"/>
            <a:r>
              <a:rPr lang="en-US" altLang="zh-CN" dirty="0">
                <a:latin typeface="Times New Roman" charset="0"/>
              </a:rPr>
              <a:t>OS-02-Exodus-449</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تُوجَدُ اختلافاتٌ عدَّة ما بين الكنيسة وأُمَّة إسرائيل، وتُظهِرُ هذه الاختلافات أنَّهما ليستا الكيانَ ذاته. ولذلك، فإنَّ القول إنَّ الكنيسة هي "إسرائيل الجديدة" هو قولٌ مغلوطٌ نوعًا ما.</a:t>
            </a:r>
          </a:p>
          <a:p>
            <a:pPr algn="r" rtl="1" eaLnBrk="1" hangingPunct="1"/>
            <a:endParaRPr lang="ar-JO" altLang="zh-CN" b="1" dirty="0">
              <a:latin typeface="Times New Roman" charset="0"/>
            </a:endParaRPr>
          </a:p>
          <a:p>
            <a:pPr eaLnBrk="1" hangingPunct="1"/>
            <a:r>
              <a:rPr lang="en-US" altLang="zh-CN" dirty="0">
                <a:latin typeface="Times New Roman" charset="0"/>
              </a:rPr>
              <a:t>Several differences exist between Israel and the Church that show they are not the same entity. Thus, it is a bit misleading to claim that the Church </a:t>
            </a:r>
            <a:r>
              <a:rPr lang="en-US" altLang="zh-CN" dirty="0" err="1">
                <a:latin typeface="Times New Roman" charset="0"/>
              </a:rPr>
              <a:t>is"the</a:t>
            </a:r>
            <a:r>
              <a:rPr lang="en-US" altLang="zh-CN" dirty="0">
                <a:latin typeface="Times New Roman" charset="0"/>
              </a:rPr>
              <a:t> new Israel."</a:t>
            </a:r>
          </a:p>
          <a:p>
            <a:pPr eaLnBrk="1" hangingPunct="1"/>
            <a:r>
              <a:rPr lang="en-US" altLang="zh-CN" dirty="0">
                <a:latin typeface="Times New Roman" charset="0"/>
              </a:rPr>
              <a:t>__________</a:t>
            </a:r>
          </a:p>
          <a:p>
            <a:pPr eaLnBrk="1" hangingPunct="1"/>
            <a:r>
              <a:rPr lang="en-US" altLang="zh-CN" dirty="0">
                <a:latin typeface="Times New Roman" charset="0"/>
              </a:rPr>
              <a:t>Common-349</a:t>
            </a:r>
          </a:p>
          <a:p>
            <a:pPr eaLnBrk="1" hangingPunct="1"/>
            <a:r>
              <a:rPr lang="en-US" altLang="zh-CN" dirty="0">
                <a:latin typeface="Times New Roman" charset="0"/>
              </a:rPr>
              <a:t>OS-02-Exodus-450</a:t>
            </a:r>
          </a:p>
          <a:p>
            <a:pPr eaLnBrk="1" hangingPunct="1"/>
            <a:r>
              <a:rPr lang="en-US" altLang="zh-CN" dirty="0">
                <a:latin typeface="Times New Roman" charset="0"/>
              </a:rPr>
              <a:t>NS-06-Rom9-16-slide 29</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رغم وجود اختلافاتٍ ما بين الكنيسة وأُمَّة إسرائيل تجعَلُ من عير الممكن أنْ تكونَ الكنيسة هي "إسرائيل الجديدة"، فإنَّنا يَجِبُ أنْ نُقِرَّ ونعترفَ أيضًا بأنَّه تُوجَدُ نقاط تَشَابُهٍ تُنْشِئ في الوقت ذاته استمراريَّةً بين هذين الكيانَيْن.</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 </a:t>
            </a:r>
          </a:p>
          <a:p>
            <a:pPr eaLnBrk="1" hangingPunct="1"/>
            <a:r>
              <a:rPr lang="en-US" altLang="zh-CN" dirty="0">
                <a:latin typeface="Times New Roman" charset="0"/>
              </a:rPr>
              <a:t>While differences exist between Israel and the Church so that the Church is </a:t>
            </a:r>
            <a:r>
              <a:rPr lang="en-US" altLang="zh-CN" dirty="0" err="1">
                <a:latin typeface="Times New Roman" charset="0"/>
              </a:rPr>
              <a:t>not"the</a:t>
            </a:r>
            <a:r>
              <a:rPr lang="en-US" altLang="zh-CN" dirty="0">
                <a:latin typeface="Times New Roman" charset="0"/>
              </a:rPr>
              <a:t> new Israel," we should also admit that similarities also bring continuity between the two entities.</a:t>
            </a:r>
          </a:p>
          <a:p>
            <a:pPr eaLnBrk="1" hangingPunct="1"/>
            <a:r>
              <a:rPr lang="en-US" altLang="zh-CN" dirty="0">
                <a:latin typeface="Times New Roman" charset="0"/>
              </a:rPr>
              <a:t>__________</a:t>
            </a:r>
          </a:p>
          <a:p>
            <a:pPr eaLnBrk="1" hangingPunct="1"/>
            <a:r>
              <a:rPr lang="en-US" altLang="zh-CN" dirty="0">
                <a:latin typeface="Times New Roman" charset="0"/>
              </a:rPr>
              <a:t>Common-350</a:t>
            </a:r>
          </a:p>
          <a:p>
            <a:pPr eaLnBrk="1" hangingPunct="1"/>
            <a:r>
              <a:rPr lang="en-US" altLang="zh-CN" dirty="0">
                <a:latin typeface="Times New Roman" charset="0"/>
              </a:rPr>
              <a:t>OS-02-Exodus-436</a:t>
            </a:r>
          </a:p>
          <a:p>
            <a:pPr eaLnBrk="1" hangingPunct="1"/>
            <a:r>
              <a:rPr lang="en-US" altLang="zh-CN" dirty="0">
                <a:latin typeface="Times New Roman" charset="0"/>
              </a:rPr>
              <a:t>NS-06-Rom9-16-slide 30</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رغم وجود اختلافاتٍ ما بين الكنيسة وأُمَّة إسرائيل تجعَلُ من عير الممكن أنْ تكونَ الكنيسة هي "إسرائيل الجديدة"، فإنَّنا يَجِبُ أنْ نُقِرَّ ونعترفَ أيضًا بأنَّه تُوجَدُ نقاط تَشَابُهٍ تُنْشِئ في الوقت ذاته استمراريَّةً بين هذين الكيانَيْن.</a:t>
            </a:r>
          </a:p>
          <a:p>
            <a:pPr algn="r" rtl="1" eaLnBrk="1" hangingPunct="1"/>
            <a:endParaRPr lang="ar-JO" altLang="zh-CN" dirty="0">
              <a:latin typeface="Times New Roman" charset="0"/>
            </a:endParaRPr>
          </a:p>
          <a:p>
            <a:pPr eaLnBrk="1" hangingPunct="1"/>
            <a:r>
              <a:rPr lang="en-US" altLang="zh-CN" dirty="0">
                <a:latin typeface="Times New Roman" charset="0"/>
              </a:rPr>
              <a:t>While differences exist between Israel and the Church so that the Church is </a:t>
            </a:r>
            <a:r>
              <a:rPr lang="en-US" altLang="zh-CN" dirty="0" err="1">
                <a:latin typeface="Times New Roman" charset="0"/>
              </a:rPr>
              <a:t>not"the</a:t>
            </a:r>
            <a:r>
              <a:rPr lang="en-US" altLang="zh-CN" dirty="0">
                <a:latin typeface="Times New Roman" charset="0"/>
              </a:rPr>
              <a:t> new Israel," we should also admit that similarities also bring continuity between the two entities.</a:t>
            </a:r>
          </a:p>
          <a:p>
            <a:pPr eaLnBrk="1" hangingPunct="1"/>
            <a:r>
              <a:rPr lang="en-US" altLang="zh-CN" dirty="0">
                <a:latin typeface="Times New Roman" charset="0"/>
              </a:rPr>
              <a:t>__________</a:t>
            </a:r>
          </a:p>
          <a:p>
            <a:pPr eaLnBrk="1" hangingPunct="1"/>
            <a:r>
              <a:rPr lang="en-US" altLang="zh-CN" dirty="0">
                <a:latin typeface="Times New Roman" charset="0"/>
              </a:rPr>
              <a:t>Common-351</a:t>
            </a:r>
          </a:p>
          <a:p>
            <a:pPr eaLnBrk="1" hangingPunct="1"/>
            <a:r>
              <a:rPr lang="en-US" altLang="zh-CN" dirty="0">
                <a:latin typeface="Times New Roman" charset="0"/>
              </a:rPr>
              <a:t>OS-02-Exodus-437</a:t>
            </a:r>
          </a:p>
          <a:p>
            <a:pPr eaLnBrk="1" hangingPunct="1"/>
            <a:r>
              <a:rPr lang="en-US" altLang="zh-CN" dirty="0">
                <a:latin typeface="Times New Roman" charset="0"/>
              </a:rPr>
              <a:t>NS-06-Rom9-16-slide 31</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رغم وجود اختلافاتٍ ما بين الكنيسة وأُمَّة إسرائيل تجعَلُ من عير الممكن أنْ تكونَ الكنيسة هي "إسرائيل الجديدة"، فإنَّنا يَجِبُ أنْ نُقِرَّ ونعترفَ أيضًا بأنَّه تُوجَدُ نقاط تَشَابُهٍ تُنْشِئ في الوقت ذاته استمراريَّةً بين هذين الكيانَيْن.</a:t>
            </a:r>
          </a:p>
          <a:p>
            <a:pPr algn="r" rtl="1" eaLnBrk="1" hangingPunct="1"/>
            <a:endParaRPr lang="ar-JO" altLang="zh-CN" dirty="0">
              <a:latin typeface="Times New Roman" charset="0"/>
            </a:endParaRPr>
          </a:p>
          <a:p>
            <a:pPr eaLnBrk="1" hangingPunct="1"/>
            <a:r>
              <a:rPr lang="en-US" altLang="zh-CN" dirty="0">
                <a:latin typeface="Times New Roman" charset="0"/>
              </a:rPr>
              <a:t>While differences exist between Israel and the Church so that the Church is </a:t>
            </a:r>
            <a:r>
              <a:rPr lang="en-US" altLang="zh-CN" dirty="0" err="1">
                <a:latin typeface="Times New Roman" charset="0"/>
              </a:rPr>
              <a:t>not"the</a:t>
            </a:r>
            <a:r>
              <a:rPr lang="en-US" altLang="zh-CN" dirty="0">
                <a:latin typeface="Times New Roman" charset="0"/>
              </a:rPr>
              <a:t> new Israel," we should also admit that similarities also bring continuity between the two entities.</a:t>
            </a:r>
          </a:p>
          <a:p>
            <a:pPr eaLnBrk="1" hangingPunct="1"/>
            <a:r>
              <a:rPr lang="en-US" altLang="zh-CN" dirty="0">
                <a:latin typeface="Times New Roman" charset="0"/>
              </a:rPr>
              <a:t>__________</a:t>
            </a:r>
          </a:p>
          <a:p>
            <a:pPr eaLnBrk="1" hangingPunct="1"/>
            <a:r>
              <a:rPr lang="en-US" altLang="zh-CN" dirty="0">
                <a:latin typeface="Times New Roman" charset="0"/>
              </a:rPr>
              <a:t>Common-352</a:t>
            </a:r>
          </a:p>
          <a:p>
            <a:pPr eaLnBrk="1" hangingPunct="1"/>
            <a:r>
              <a:rPr lang="en-US" altLang="zh-CN" dirty="0">
                <a:latin typeface="Times New Roman" charset="0"/>
              </a:rPr>
              <a:t>OS-02-Exodus-438</a:t>
            </a:r>
          </a:p>
          <a:p>
            <a:pPr eaLnBrk="1" hangingPunct="1"/>
            <a:r>
              <a:rPr lang="en-US" altLang="zh-CN" dirty="0">
                <a:latin typeface="Times New Roman" charset="0"/>
              </a:rPr>
              <a:t>NS-06-Rom9-16-slide 32</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a:r>
              <a:rPr lang="ar-JO" dirty="0">
                <a:latin typeface="Times New Roman" charset="0"/>
                <a:ea typeface="ＭＳ Ｐゴシック" charset="0"/>
                <a:cs typeface="ＭＳ Ｐゴシック" charset="0"/>
              </a:rPr>
              <a:t>دينونة الله ستُدمِّر العالم.</a:t>
            </a:r>
          </a:p>
          <a:p>
            <a:r>
              <a:rPr lang="en-US" dirty="0">
                <a:latin typeface="Times New Roman" charset="0"/>
                <a:ea typeface="ＭＳ Ｐゴシック" charset="0"/>
                <a:cs typeface="ＭＳ Ｐゴシック" charset="0"/>
              </a:rPr>
              <a:t>Judgment from God will devastate the world.</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Common-343</a:t>
            </a:r>
          </a:p>
          <a:p>
            <a:r>
              <a:rPr lang="en-US" dirty="0">
                <a:latin typeface="Times New Roman" charset="0"/>
                <a:ea typeface="ＭＳ Ｐゴシック" charset="0"/>
                <a:cs typeface="ＭＳ Ｐゴシック" charset="0"/>
              </a:rPr>
              <a:t>OS-36-Zephaniah-139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latin typeface="Times New Roman" charset="0"/>
                <a:ea typeface="ＭＳ Ｐゴシック" charset="0"/>
                <a:cs typeface="ＭＳ Ｐゴシック" charset="0"/>
              </a:rPr>
              <a:t>بَرَكَة الله ستستردُّ العالم.</a:t>
            </a: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Blessing from God will restore the world.</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Common-344</a:t>
            </a:r>
          </a:p>
          <a:p>
            <a:r>
              <a:rPr lang="en-US" dirty="0">
                <a:latin typeface="Times New Roman" charset="0"/>
                <a:ea typeface="ＭＳ Ｐゴシック" charset="0"/>
                <a:cs typeface="ＭＳ Ｐゴシック" charset="0"/>
              </a:rPr>
              <a:t>OS-36-Zephaniah-140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يَظهَر موضوعُ يوم الربِّ في كلِّ الكتابات النبويَّة باستثناء سِفْر يونان. إنه موضوعٌ ذو تركيزٌ مزدوجٌ حيث إنَّ الدينونة تَتْبعُها البَرَكة. وفي التحقيق الزمنيِّ القريب لنبوَّات "يوم الربِّ" تُحَذِّر هذه النبوَّات من الدينونة القريبة لأُمَّة إسرائيل بواسطة السبي الأشوريِّ أو الدينونة القريبة لأُمَّة يهوذا بواسطة السبي البابليّ.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لكنَّ المدلول النهائيَّ والمرجعيَّة لهذه النبوَّات يتمثَّلان في دينونة الأرض كلِّها مدَّةً قصيرةً يتبعها عصْرٌ طويلٌ من البَرَكة. يُحدِّد المقطعُ الكتابيُّ في دانيال 9: 27 أنَّ هذا الدينونة ستدوم سبع سنوات. يُقسِّم دانيال أيضًا تلك الفترة إلى جزأين مدَّة كُلٍّ منهما 3.5 سنوات (دانيال 7: 25؛ 12: 7؛ رؤيا يوحنَّا 12: 14) والتي يُسَمِّيها سفرُ الرؤيا "42 شهرًا" (رؤيا يوحنَّا 13: 5) أو "1260 يومًا" (رؤيا يوحنَّا 12: 6).</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يعتمد العهدُ الجديد على هذا التعليم الشائع في العهد القديم في ما يتعلَّق بفترة البَرَكة. عندما نصل إلى رؤيا يوحنَّا 20: 1-6 نرى أنَّ بَرَكة عصر المُلْك الألفيِّ ستدوم 1000 سنة.</a:t>
            </a:r>
            <a:endParaRPr lang="ar-JO" b="0" dirty="0">
              <a:effectLst/>
            </a:endParaRPr>
          </a:p>
          <a:p>
            <a:endParaRPr lang="ar-JO"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Common-345</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OS-36-Zephaniah-135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FB4617-F3E0-CC40-9FAE-7A0084F95FD6}" type="slidenum">
              <a:rPr lang="en-US" smtClean="0"/>
              <a:pPr>
                <a:defRPr/>
              </a:pPr>
              <a:t>89</a:t>
            </a:fld>
            <a:endParaRPr lang="en-US"/>
          </a:p>
        </p:txBody>
      </p:sp>
    </p:spTree>
    <p:extLst>
      <p:ext uri="{BB962C8B-B14F-4D97-AF65-F5344CB8AC3E}">
        <p14:creationId xmlns:p14="http://schemas.microsoft.com/office/powerpoint/2010/main" val="19306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6FC4CD-0563-324D-958B-609AC836527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Times New Roman" charset="0"/>
                <a:cs typeface="ＭＳ Ｐゴシック" charset="0"/>
              </a:rPr>
              <a:t>قم بتغيير النص الصيني الموجود على اليمين إلى لغات أخرى.</a:t>
            </a:r>
          </a:p>
          <a:p>
            <a:pPr eaLnBrk="1" hangingPunct="1"/>
            <a:endParaRPr lang="en-US" dirty="0">
              <a:latin typeface="Times New Roman"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5882B7-3FD1-BB48-B98A-0A695CAC9D0D}" type="slidenum">
              <a:rPr lang="en-US" sz="1200">
                <a:solidFill>
                  <a:srgbClr val="000000"/>
                </a:solidFill>
                <a:latin typeface="Arial" panose="020B0604020202020204" pitchFamily="34" charset="0"/>
              </a:rPr>
              <a:pPr/>
              <a:t>90</a:t>
            </a:fld>
            <a:endParaRPr lang="en-US" sz="1200">
              <a:solidFill>
                <a:srgbClr val="000000"/>
              </a:solidFill>
              <a:latin typeface="Arial" panose="020B0604020202020204" pitchFamily="34"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We often think of the kingdom of God only as heaven. But the term is broadly used in Scripture of many aspects of God's rule over creation.</a:t>
            </a:r>
            <a:endParaRPr lang="en-US" baseline="0" dirty="0"/>
          </a:p>
          <a:p>
            <a:r>
              <a:rPr lang="en-US" baseline="0" dirty="0"/>
              <a:t>______________</a:t>
            </a:r>
          </a:p>
          <a:p>
            <a:r>
              <a:rPr lang="en-US" baseline="0" dirty="0"/>
              <a:t>Common-483</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OS-23-Isaiah_49-59/Slide 169 on Supplements</a:t>
            </a:r>
          </a:p>
          <a:p>
            <a:pPr eaLnBrk="1" hangingPunct="1"/>
            <a:r>
              <a:rPr lang="en-US" altLang="zh-CN" dirty="0">
                <a:latin typeface="Arial" panose="020B0604020202020204" pitchFamily="34" charset="0"/>
                <a:ea typeface="ＭＳ Ｐゴシック" charset="0"/>
                <a:cs typeface="Arial" panose="020B0604020202020204" pitchFamily="34" charset="0"/>
              </a:rPr>
              <a:t>OS-23-Isaiah_60-66/Slide 43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NS-27-Rev20-22-slide 314</a:t>
            </a:r>
          </a:p>
        </p:txBody>
      </p:sp>
    </p:spTree>
    <p:extLst>
      <p:ext uri="{BB962C8B-B14F-4D97-AF65-F5344CB8AC3E}">
        <p14:creationId xmlns:p14="http://schemas.microsoft.com/office/powerpoint/2010/main" val="17492533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ea typeface="ＭＳ Ｐゴシック" charset="0"/>
                <a:cs typeface="ＭＳ Ｐゴシック" charset="0"/>
              </a:rPr>
              <a:t>______</a:t>
            </a:r>
          </a:p>
          <a:p>
            <a:pPr marL="0" algn="l" defTabSz="457200" rtl="1" eaLnBrk="1" latinLnBrk="0" hangingPunct="1">
              <a:spcBef>
                <a:spcPct val="0"/>
              </a:spcBef>
            </a:pPr>
            <a:r>
              <a:rPr lang="en-US" sz="2400" dirty="0">
                <a:ea typeface="ＭＳ Ｐゴシック" charset="0"/>
                <a:cs typeface="ＭＳ Ｐゴシック" charset="0"/>
              </a:rPr>
              <a:t>ES-07-Dispensational Premillennialism-92</a:t>
            </a:r>
          </a:p>
          <a:p>
            <a:pPr marL="0" algn="l" defTabSz="457200" rtl="1" eaLnBrk="1" latinLnBrk="0" hangingPunct="1">
              <a:spcBef>
                <a:spcPct val="0"/>
              </a:spcBef>
            </a:pPr>
            <a:r>
              <a:rPr lang="en-US" sz="2400" dirty="0">
                <a:ea typeface="ＭＳ Ｐゴシック" charset="0"/>
                <a:cs typeface="ＭＳ Ｐゴシック" charset="0"/>
              </a:rPr>
              <a:t>OS-01-Gen1-3-slide 91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ea typeface="ＭＳ Ｐゴシック" charset="0"/>
                <a:cs typeface="ＭＳ Ｐゴシック" charset="0"/>
              </a:rPr>
              <a:t>______</a:t>
            </a:r>
          </a:p>
          <a:p>
            <a:pPr marL="0" algn="l" defTabSz="457200" rtl="1" eaLnBrk="1" latinLnBrk="0" hangingPunct="1">
              <a:spcBef>
                <a:spcPct val="0"/>
              </a:spcBef>
            </a:pPr>
            <a:r>
              <a:rPr lang="en-US" sz="2400" dirty="0">
                <a:ea typeface="ＭＳ Ｐゴシック" charset="0"/>
                <a:cs typeface="ＭＳ Ｐゴシック" charset="0"/>
              </a:rPr>
              <a:t>ES-07-Dispensational Premillennialism-93</a:t>
            </a:r>
          </a:p>
          <a:p>
            <a:pPr marL="0" algn="l" defTabSz="457200" rtl="1" eaLnBrk="1" latinLnBrk="0" hangingPunct="1">
              <a:spcBef>
                <a:spcPct val="0"/>
              </a:spcBef>
            </a:pPr>
            <a:r>
              <a:rPr lang="en-US" sz="2400" dirty="0">
                <a:ea typeface="ＭＳ Ｐゴシック" charset="0"/>
                <a:cs typeface="ＭＳ Ｐゴシック" charset="0"/>
              </a:rPr>
              <a:t>OS-01-Gen1-3-slide 92</a:t>
            </a:r>
          </a:p>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l" defTabSz="457200" rtl="1" eaLnBrk="1" latinLnBrk="0" hangingPunct="1">
              <a:spcBef>
                <a:spcPct val="0"/>
              </a:spcBef>
            </a:pPr>
            <a:r>
              <a:rPr lang="en-US" sz="2400" dirty="0">
                <a:ea typeface="ＭＳ Ｐゴシック" charset="0"/>
                <a:cs typeface="ＭＳ Ｐゴシック" charset="0"/>
              </a:rPr>
              <a:t>______</a:t>
            </a:r>
          </a:p>
          <a:p>
            <a:pPr marL="0" algn="l" defTabSz="457200" rtl="1" eaLnBrk="1" latinLnBrk="0" hangingPunct="1">
              <a:spcBef>
                <a:spcPct val="0"/>
              </a:spcBef>
            </a:pPr>
            <a:r>
              <a:rPr lang="en-US" sz="2400" dirty="0">
                <a:ea typeface="ＭＳ Ｐゴシック" charset="0"/>
                <a:cs typeface="ＭＳ Ｐゴシック" charset="0"/>
              </a:rPr>
              <a:t>ES-07-Dispensational Premillennialism-94</a:t>
            </a:r>
          </a:p>
          <a:p>
            <a:pPr marL="0" algn="l" defTabSz="457200" rtl="1" eaLnBrk="1" latinLnBrk="0" hangingPunct="1">
              <a:spcBef>
                <a:spcPct val="0"/>
              </a:spcBef>
            </a:pPr>
            <a:r>
              <a:rPr lang="en-US" sz="2400" dirty="0">
                <a:ea typeface="ＭＳ Ｐゴシック" charset="0"/>
                <a:cs typeface="ＭＳ Ｐゴシック" charset="0"/>
              </a:rPr>
              <a:t>OS-01-Gen1-3-slide 93</a:t>
            </a:r>
          </a:p>
          <a:p>
            <a:pPr>
              <a:spcBef>
                <a:spcPct val="0"/>
              </a:spcBef>
            </a:pPr>
            <a:endParaRPr lang="en-US" sz="2400" dirty="0">
              <a:ea typeface="ＭＳ Ｐゴシック" charset="0"/>
              <a:cs typeface="ＭＳ Ｐゴシック" charset="0"/>
            </a:endParaRPr>
          </a:p>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8DDAF0-707C-BD48-94F6-F0C4E885731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Common Arabic-436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ES-07-Dispensational Premillennialism-95</a:t>
            </a:r>
          </a:p>
        </p:txBody>
      </p:sp>
    </p:spTree>
    <p:extLst>
      <p:ext uri="{BB962C8B-B14F-4D97-AF65-F5344CB8AC3E}">
        <p14:creationId xmlns:p14="http://schemas.microsoft.com/office/powerpoint/2010/main" val="5629780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1BDC16-2940-884C-BFE7-E149760F3BB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3217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NS-00-Theme of the NT-18</a:t>
            </a:r>
            <a:br>
              <a:rPr lang="en-US" altLang="zh-CN" b="0" dirty="0">
                <a:latin typeface="Arial" charset="0"/>
                <a:ea typeface="SimSun" charset="0"/>
                <a:cs typeface="SimSun" charset="0"/>
              </a:rPr>
            </a:br>
            <a:r>
              <a:rPr lang="en-US" altLang="zh-CN" b="0" dirty="0">
                <a:latin typeface="Arial" charset="0"/>
                <a:ea typeface="SimSun" charset="0"/>
                <a:cs typeface="SimSun" charset="0"/>
              </a:rPr>
              <a:t>NS-06-Rom5-8—slide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NS-08-2Cor-95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endParaRPr lang="ar-SA"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spcBef>
                <a:spcPts val="0"/>
              </a:spcBef>
              <a:spcAft>
                <a:spcPts val="0"/>
              </a:spcAft>
            </a:pPr>
            <a:r>
              <a:rPr lang="ar-JO" sz="1800" b="0" u="none" strike="noStrike" dirty="0">
                <a:solidFill>
                  <a:srgbClr val="000000"/>
                </a:solidFill>
                <a:effectLst/>
              </a:rPr>
              <a:t>نحتاج أن نعرف مَن نحن- وعلى نحوٍ أكثر دقَّة، ما الذي يقوله الله عن مَن نكون- هويَّتنا المستقبليَّة.</a:t>
            </a:r>
            <a:endParaRPr lang="ar-JO" b="0" dirty="0">
              <a:effectLst/>
            </a:endParaRPr>
          </a:p>
          <a:p>
            <a:pPr algn="r" rtl="1">
              <a:spcBef>
                <a:spcPts val="0"/>
              </a:spcBef>
              <a:spcAft>
                <a:spcPts val="0"/>
              </a:spcAft>
            </a:pPr>
            <a:r>
              <a:rPr lang="ar-JO" sz="1800" b="0" u="none" strike="noStrike" dirty="0">
                <a:solidFill>
                  <a:srgbClr val="000000"/>
                </a:solidFill>
                <a:effectLst/>
              </a:rPr>
              <a:t>يظهر هذا في الهيكل العامِّ للكتاب المقدَّس في تناغمٍ (تَصالُبيّ)- وهو نمطٌ أدبيٌّ يتكرَّر فيه المحتوى السابق، ولكن بترتيبٍ عكسيّ:</a:t>
            </a:r>
            <a:endParaRPr lang="ar-JO" b="0" dirty="0">
              <a:effectLst/>
            </a:endParaRPr>
          </a:p>
          <a:p>
            <a:pPr algn="r" rtl="1">
              <a:spcBef>
                <a:spcPts val="0"/>
              </a:spcBef>
              <a:spcAft>
                <a:spcPts val="0"/>
              </a:spcAft>
            </a:pPr>
            <a:r>
              <a:rPr lang="ar-JO" sz="1800" b="0" u="none" strike="noStrike" dirty="0">
                <a:solidFill>
                  <a:srgbClr val="000000"/>
                </a:solidFill>
                <a:effectLst/>
              </a:rPr>
              <a:t>• الخليقة في تكوين 1 - 2 • تتكرَّر في الخليقة المستردَّة الجديدة في رؤيا يوحنَّا 21-22</a:t>
            </a:r>
            <a:endParaRPr lang="ar-JO" b="0" dirty="0">
              <a:effectLst/>
            </a:endParaRPr>
          </a:p>
          <a:p>
            <a:pPr algn="r" rtl="1">
              <a:spcBef>
                <a:spcPts val="0"/>
              </a:spcBef>
              <a:spcAft>
                <a:spcPts val="0"/>
              </a:spcAft>
            </a:pPr>
            <a:r>
              <a:rPr lang="ar-JO" sz="1800" b="0" u="none" strike="noStrike" dirty="0">
                <a:solidFill>
                  <a:srgbClr val="000000"/>
                </a:solidFill>
                <a:effectLst/>
              </a:rPr>
              <a:t>• خُلِق الإنسانُ ليحكم الأسماك والطيور والحيوانات البرِّيَّة (تكوين 1: 28) لكنَّه تنازل عن سيادته لإله هذا العالم، الشيطان (2كورنثوس 4: 4)</a:t>
            </a:r>
            <a:endParaRPr lang="ar-JO" b="0" dirty="0">
              <a:effectLst/>
            </a:endParaRPr>
          </a:p>
          <a:p>
            <a:pPr algn="r" rtl="1">
              <a:spcBef>
                <a:spcPts val="0"/>
              </a:spcBef>
              <a:spcAft>
                <a:spcPts val="0"/>
              </a:spcAft>
            </a:pPr>
            <a:r>
              <a:rPr lang="ar-JO" sz="1800" b="0" u="none" strike="noStrike" dirty="0">
                <a:solidFill>
                  <a:srgbClr val="000000"/>
                </a:solidFill>
                <a:effectLst/>
              </a:rPr>
              <a:t>• ولكن سيجري استرداد هذه السيادة في أثناء فترة الـ 1000 عام من حُكْم القدِّيسين (رؤيا يوحنَّا 20: 4-6)</a:t>
            </a:r>
            <a:endParaRPr lang="ar-JO" b="0" dirty="0">
              <a:effectLst/>
            </a:endParaRPr>
          </a:p>
          <a:p>
            <a:pPr algn="r" rtl="1">
              <a:spcBef>
                <a:spcPts val="0"/>
              </a:spcBef>
              <a:spcAft>
                <a:spcPts val="0"/>
              </a:spcAft>
            </a:pPr>
            <a:r>
              <a:rPr lang="ar-JO" sz="1800" b="0" u="none" strike="noStrike" dirty="0">
                <a:solidFill>
                  <a:srgbClr val="000000"/>
                </a:solidFill>
                <a:effectLst/>
              </a:rPr>
              <a:t>• المسيح هو الشخص المركزيُّ في التاريخ • بوصفه "الحَمَل" ("الفادي") • وبوصفه "الأسد" ("الحاكم" لكلِّ الخليقة في سلالة داود)</a:t>
            </a:r>
            <a:endParaRPr lang="ar-JO" sz="1200" b="0" i="0" u="none" strike="noStrike" kern="1200" dirty="0">
              <a:solidFill>
                <a:srgbClr val="000000"/>
              </a:solidFill>
              <a:effectLst/>
              <a:latin typeface="Times New Roman" pitchFamily="16" charset="0"/>
              <a:ea typeface="ＭＳ Ｐゴシック" charset="-128"/>
            </a:endParaRPr>
          </a:p>
          <a:p>
            <a:pPr algn="r" rtl="1">
              <a:spcBef>
                <a:spcPts val="0"/>
              </a:spcBef>
              <a:spcAft>
                <a:spcPts val="0"/>
              </a:spcAft>
            </a:pPr>
            <a:endParaRPr lang="ar-JO" sz="1200" b="0" kern="120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0" dirty="0">
                <a:ea typeface="ＭＳ Ｐゴシック" charset="0"/>
                <a:cs typeface="Arial" panose="020B0604020202020204" pitchFamily="34" charset="0"/>
              </a:rPr>
              <a:t>• Creation in Genesis 1–2 • is repeated In the Restored, New Creation in Rev 21–22</a:t>
            </a:r>
          </a:p>
          <a:p>
            <a:r>
              <a:rPr lang="en-US" b="0" dirty="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b="0" dirty="0">
                <a:ea typeface="ＭＳ Ｐゴシック" charset="0"/>
                <a:cs typeface="Arial" panose="020B0604020202020204" pitchFamily="34" charset="0"/>
              </a:rPr>
              <a:t>• But this rule will be restored during the 1000-year reign of the saints (Rev. 20:4-6)</a:t>
            </a:r>
          </a:p>
          <a:p>
            <a:r>
              <a:rPr lang="en-US" b="0" dirty="0">
                <a:ea typeface="ＭＳ Ｐゴシック" charset="0"/>
                <a:cs typeface="Arial" panose="020B0604020202020204" pitchFamily="34" charset="0"/>
              </a:rPr>
              <a:t>• Christ is the central Person of history, • both as Lamb (Redeemer) • and as Lion (Ruler of all creation in the line of David)</a:t>
            </a:r>
          </a:p>
          <a:p>
            <a:r>
              <a:rPr lang="en-US" b="0" dirty="0">
                <a:ea typeface="ＭＳ Ｐゴシック" charset="0"/>
                <a:cs typeface="Arial" panose="020B0604020202020204" pitchFamily="34" charset="0"/>
              </a:rPr>
              <a:t>________________</a:t>
            </a:r>
          </a:p>
          <a:p>
            <a:r>
              <a:rPr lang="en-US" b="0" dirty="0">
                <a:ea typeface="ＭＳ Ｐゴシック" charset="0"/>
                <a:cs typeface="Arial" panose="020B0604020202020204" pitchFamily="34" charset="0"/>
              </a:rPr>
              <a:t>Common-155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ea typeface="SimSun" charset="0"/>
                <a:cs typeface="SimSun" charset="0"/>
              </a:rPr>
              <a:t>ES-07-Premil&amp;Disp-98</a:t>
            </a:r>
            <a:endParaRPr lang="en-US" b="0" dirty="0">
              <a:ea typeface="ＭＳ Ｐゴシック" charset="0"/>
              <a:cs typeface="Arial" panose="020B0604020202020204" pitchFamily="34" charset="0"/>
            </a:endParaRPr>
          </a:p>
          <a:p>
            <a:r>
              <a:rPr lang="en-US" b="0" dirty="0">
                <a:ea typeface="ＭＳ Ｐゴシック" charset="0"/>
                <a:cs typeface="Arial" panose="020B0604020202020204" pitchFamily="34" charset="0"/>
              </a:rPr>
              <a:t>OC-17-Genesis Authorship-14</a:t>
            </a:r>
          </a:p>
          <a:p>
            <a:r>
              <a:rPr lang="en-US" altLang="zh-CN" b="0" dirty="0">
                <a:ea typeface="SimSun" charset="0"/>
                <a:cs typeface="SimSun" charset="0"/>
              </a:rPr>
              <a:t>OS-00-Intro &amp; Biblical Theology-107</a:t>
            </a:r>
            <a:endParaRPr lang="en-US" b="0" dirty="0">
              <a:ea typeface="ＭＳ Ｐゴシック" charset="0"/>
              <a:cs typeface="Arial" panose="020B0604020202020204" pitchFamily="34" charset="0"/>
            </a:endParaRPr>
          </a:p>
          <a:p>
            <a:r>
              <a:rPr lang="en-US" b="0" dirty="0">
                <a:ea typeface="ＭＳ Ｐゴシック" charset="0"/>
                <a:cs typeface="Arial" panose="020B0604020202020204" pitchFamily="34" charset="0"/>
              </a:rPr>
              <a:t>OS-01-Genesis1-3-slide 248</a:t>
            </a:r>
          </a:p>
          <a:p>
            <a:r>
              <a:rPr lang="en-US" b="0" dirty="0">
                <a:ea typeface="ＭＳ Ｐゴシック" charset="0"/>
                <a:cs typeface="Arial" panose="020B0604020202020204" pitchFamily="34" charset="0"/>
              </a:rPr>
              <a:t>OS-17-Esther-145</a:t>
            </a:r>
          </a:p>
          <a:p>
            <a:r>
              <a:rPr lang="en-US" b="0" dirty="0">
                <a:ea typeface="ＭＳ Ｐゴシック" charset="0"/>
                <a:cs typeface="Arial" panose="020B0604020202020204" pitchFamily="34" charset="0"/>
              </a:rPr>
              <a:t>NS-27-Rev20-22-slide 206</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5DEAD4-3BE2-4845-AED2-33B674C37923}" type="slidenum">
              <a:rPr lang="en-US" sz="1200">
                <a:latin typeface="Arial" panose="020B0604020202020204" pitchFamily="34" charset="0"/>
              </a:rPr>
              <a:pPr/>
              <a:t>8</a:t>
            </a:fld>
            <a:endParaRPr lang="en-US" sz="1200">
              <a:latin typeface="Arial" panose="020B0604020202020204" pitchFamily="34"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endParaRPr lang="en-US">
              <a:latin typeface="Times New Roman" pitchFamily="18" charset="0"/>
            </a:endParaRPr>
          </a:p>
        </p:txBody>
      </p:sp>
    </p:spTree>
    <p:extLst>
      <p:ext uri="{BB962C8B-B14F-4D97-AF65-F5344CB8AC3E}">
        <p14:creationId xmlns:p14="http://schemas.microsoft.com/office/powerpoint/2010/main" val="92937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b="1" i="0">
                <a:latin typeface="Arial" panose="020B0604020202020204" pitchFamily="34" charset="0"/>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EC75C6-5CBD-C244-AC86-640694030CE5}" type="slidenum">
              <a:rPr lang="en-US"/>
              <a:pPr>
                <a:defRPr/>
              </a:pPr>
              <a:t>‹#›</a:t>
            </a:fld>
            <a:endParaRPr lang="en-US"/>
          </a:p>
        </p:txBody>
      </p:sp>
    </p:spTree>
    <p:extLst>
      <p:ext uri="{BB962C8B-B14F-4D97-AF65-F5344CB8AC3E}">
        <p14:creationId xmlns:p14="http://schemas.microsoft.com/office/powerpoint/2010/main" val="211813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3AFBF-EBD1-9D41-B54B-DE5EE6E301C4}" type="slidenum">
              <a:rPr lang="en-US"/>
              <a:pPr>
                <a:defRPr/>
              </a:pPr>
              <a:t>‹#›</a:t>
            </a:fld>
            <a:endParaRPr lang="en-US"/>
          </a:p>
        </p:txBody>
      </p:sp>
    </p:spTree>
    <p:extLst>
      <p:ext uri="{BB962C8B-B14F-4D97-AF65-F5344CB8AC3E}">
        <p14:creationId xmlns:p14="http://schemas.microsoft.com/office/powerpoint/2010/main" val="38193898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7A62286E-BBAC-D843-ACC5-9A50586A7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17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C171EA58-1E87-8F49-BEE4-5AC85E752E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8203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B3A3F73-59C9-1E45-ABE8-183D3FD16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1956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DF4A5A10-CC5D-3B47-83DD-90AB8F8D92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031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5641E25C-F647-DF41-A226-73D0ED6782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3253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470220B3-DDAB-3D46-9F8D-18D6A2DA35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0286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7DD5EECF-3661-7340-A3DC-1175C2267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4485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b="1" i="0">
              <a:latin typeface="Arial" panose="020B0604020202020204" pitchFamily="34"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a:pPr/>
              <a:t>‹#›</a:t>
            </a:fld>
            <a:endParaRPr lang="en-US"/>
          </a:p>
        </p:txBody>
      </p:sp>
    </p:spTree>
    <p:extLst>
      <p:ext uri="{BB962C8B-B14F-4D97-AF65-F5344CB8AC3E}">
        <p14:creationId xmlns:p14="http://schemas.microsoft.com/office/powerpoint/2010/main" val="2567440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a:pPr/>
              <a:t>‹#›</a:t>
            </a:fld>
            <a:endParaRPr lang="en-US"/>
          </a:p>
        </p:txBody>
      </p:sp>
    </p:spTree>
    <p:extLst>
      <p:ext uri="{BB962C8B-B14F-4D97-AF65-F5344CB8AC3E}">
        <p14:creationId xmlns:p14="http://schemas.microsoft.com/office/powerpoint/2010/main" val="19033558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a:pPr/>
              <a:t>‹#›</a:t>
            </a:fld>
            <a:endParaRPr lang="en-US"/>
          </a:p>
        </p:txBody>
      </p:sp>
    </p:spTree>
    <p:extLst>
      <p:ext uri="{BB962C8B-B14F-4D97-AF65-F5344CB8AC3E}">
        <p14:creationId xmlns:p14="http://schemas.microsoft.com/office/powerpoint/2010/main" val="323366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FDC70A-78D4-284F-850E-41788886E881}" type="slidenum">
              <a:rPr lang="en-US"/>
              <a:pPr>
                <a:defRPr/>
              </a:pPr>
              <a:t>‹#›</a:t>
            </a:fld>
            <a:endParaRPr lang="en-US"/>
          </a:p>
        </p:txBody>
      </p:sp>
    </p:spTree>
    <p:extLst>
      <p:ext uri="{BB962C8B-B14F-4D97-AF65-F5344CB8AC3E}">
        <p14:creationId xmlns:p14="http://schemas.microsoft.com/office/powerpoint/2010/main" val="21237592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a:pPr/>
              <a:t>‹#›</a:t>
            </a:fld>
            <a:endParaRPr lang="en-US"/>
          </a:p>
        </p:txBody>
      </p:sp>
    </p:spTree>
    <p:extLst>
      <p:ext uri="{BB962C8B-B14F-4D97-AF65-F5344CB8AC3E}">
        <p14:creationId xmlns:p14="http://schemas.microsoft.com/office/powerpoint/2010/main" val="467529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a:pPr/>
              <a:t>‹#›</a:t>
            </a:fld>
            <a:endParaRPr lang="en-US"/>
          </a:p>
        </p:txBody>
      </p:sp>
    </p:spTree>
    <p:extLst>
      <p:ext uri="{BB962C8B-B14F-4D97-AF65-F5344CB8AC3E}">
        <p14:creationId xmlns:p14="http://schemas.microsoft.com/office/powerpoint/2010/main" val="42096077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a:pPr/>
              <a:t>‹#›</a:t>
            </a:fld>
            <a:endParaRPr lang="en-US"/>
          </a:p>
        </p:txBody>
      </p:sp>
    </p:spTree>
    <p:extLst>
      <p:ext uri="{BB962C8B-B14F-4D97-AF65-F5344CB8AC3E}">
        <p14:creationId xmlns:p14="http://schemas.microsoft.com/office/powerpoint/2010/main" val="23448974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a:pPr/>
              <a:t>‹#›</a:t>
            </a:fld>
            <a:endParaRPr lang="en-US"/>
          </a:p>
        </p:txBody>
      </p:sp>
    </p:spTree>
    <p:extLst>
      <p:ext uri="{BB962C8B-B14F-4D97-AF65-F5344CB8AC3E}">
        <p14:creationId xmlns:p14="http://schemas.microsoft.com/office/powerpoint/2010/main" val="42047725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a:pPr/>
              <a:t>‹#›</a:t>
            </a:fld>
            <a:endParaRPr lang="en-US"/>
          </a:p>
        </p:txBody>
      </p:sp>
    </p:spTree>
    <p:extLst>
      <p:ext uri="{BB962C8B-B14F-4D97-AF65-F5344CB8AC3E}">
        <p14:creationId xmlns:p14="http://schemas.microsoft.com/office/powerpoint/2010/main" val="956811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a:pPr/>
              <a:t>‹#›</a:t>
            </a:fld>
            <a:endParaRPr lang="en-US"/>
          </a:p>
        </p:txBody>
      </p:sp>
    </p:spTree>
    <p:extLst>
      <p:ext uri="{BB962C8B-B14F-4D97-AF65-F5344CB8AC3E}">
        <p14:creationId xmlns:p14="http://schemas.microsoft.com/office/powerpoint/2010/main" val="6686646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a:pPr/>
              <a:t>‹#›</a:t>
            </a:fld>
            <a:endParaRPr lang="en-US"/>
          </a:p>
        </p:txBody>
      </p:sp>
    </p:spTree>
    <p:extLst>
      <p:ext uri="{BB962C8B-B14F-4D97-AF65-F5344CB8AC3E}">
        <p14:creationId xmlns:p14="http://schemas.microsoft.com/office/powerpoint/2010/main" val="27435115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a:pPr/>
              <a:t>‹#›</a:t>
            </a:fld>
            <a:endParaRPr lang="en-US"/>
          </a:p>
        </p:txBody>
      </p:sp>
    </p:spTree>
    <p:extLst>
      <p:ext uri="{BB962C8B-B14F-4D97-AF65-F5344CB8AC3E}">
        <p14:creationId xmlns:p14="http://schemas.microsoft.com/office/powerpoint/2010/main" val="40961309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a:pPr/>
              <a:t>‹#›</a:t>
            </a:fld>
            <a:endParaRPr lang="en-US"/>
          </a:p>
        </p:txBody>
      </p:sp>
    </p:spTree>
    <p:extLst>
      <p:ext uri="{BB962C8B-B14F-4D97-AF65-F5344CB8AC3E}">
        <p14:creationId xmlns:p14="http://schemas.microsoft.com/office/powerpoint/2010/main" val="4028478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a:pPr/>
              <a:t>‹#›</a:t>
            </a:fld>
            <a:endParaRPr lang="en-US"/>
          </a:p>
        </p:txBody>
      </p:sp>
    </p:spTree>
    <p:extLst>
      <p:ext uri="{BB962C8B-B14F-4D97-AF65-F5344CB8AC3E}">
        <p14:creationId xmlns:p14="http://schemas.microsoft.com/office/powerpoint/2010/main" val="24075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5529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0FFAF-280C-AE44-90D7-307D77380114}" type="slidenum">
              <a:rPr lang="en-US"/>
              <a:pPr>
                <a:defRPr/>
              </a:pPr>
              <a:t>‹#›</a:t>
            </a:fld>
            <a:endParaRPr lang="en-US"/>
          </a:p>
        </p:txBody>
      </p:sp>
    </p:spTree>
    <p:extLst>
      <p:ext uri="{BB962C8B-B14F-4D97-AF65-F5344CB8AC3E}">
        <p14:creationId xmlns:p14="http://schemas.microsoft.com/office/powerpoint/2010/main" val="1573560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3/14/26</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6840719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809608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13231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320780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1003219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528561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353520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023739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613968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6392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1BEE5-CEAC-F140-8C52-337E0C559E78}" type="slidenum">
              <a:rPr lang="en-US"/>
              <a:pPr>
                <a:defRPr/>
              </a:pPr>
              <a:t>‹#›</a:t>
            </a:fld>
            <a:endParaRPr lang="en-US"/>
          </a:p>
        </p:txBody>
      </p:sp>
    </p:spTree>
    <p:extLst>
      <p:ext uri="{BB962C8B-B14F-4D97-AF65-F5344CB8AC3E}">
        <p14:creationId xmlns:p14="http://schemas.microsoft.com/office/powerpoint/2010/main" val="15536850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596780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81313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7493501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5615636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32354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618636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960364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840438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6480969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3459000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53C927-5F85-B345-AD6B-D001192BCD5E}" type="slidenum">
              <a:rPr lang="en-US"/>
              <a:pPr>
                <a:defRPr/>
              </a:pPr>
              <a:t>‹#›</a:t>
            </a:fld>
            <a:endParaRPr lang="en-US"/>
          </a:p>
        </p:txBody>
      </p:sp>
    </p:spTree>
    <p:extLst>
      <p:ext uri="{BB962C8B-B14F-4D97-AF65-F5344CB8AC3E}">
        <p14:creationId xmlns:p14="http://schemas.microsoft.com/office/powerpoint/2010/main" val="308849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0065450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222892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a:pPr defTabSz="457150" eaLnBrk="1" fontAlgn="auto" hangingPunct="1">
                <a:spcBef>
                  <a:spcPts val="0"/>
                </a:spcBef>
                <a:spcAft>
                  <a:spcPts val="0"/>
                </a:spcAft>
                <a:defRPr/>
              </a:pPr>
              <a:t>‹#›</a:t>
            </a:fld>
            <a:endParaRPr lang="en-US"/>
          </a:p>
        </p:txBody>
      </p:sp>
    </p:spTree>
    <p:extLst>
      <p:ext uri="{BB962C8B-B14F-4D97-AF65-F5344CB8AC3E}">
        <p14:creationId xmlns:p14="http://schemas.microsoft.com/office/powerpoint/2010/main" val="334783557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34918817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2716506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28977984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2390304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12369028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28044309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360488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19CD3-2B0C-004A-BC59-B41282978CF8}" type="slidenum">
              <a:rPr lang="en-US"/>
              <a:pPr>
                <a:defRPr/>
              </a:pPr>
              <a:t>‹#›</a:t>
            </a:fld>
            <a:endParaRPr lang="en-US"/>
          </a:p>
        </p:txBody>
      </p:sp>
    </p:spTree>
    <p:extLst>
      <p:ext uri="{BB962C8B-B14F-4D97-AF65-F5344CB8AC3E}">
        <p14:creationId xmlns:p14="http://schemas.microsoft.com/office/powerpoint/2010/main" val="4886992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33391463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39065175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12038739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3725212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20152913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28227758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a:solidFill>
                  <a:srgbClr val="000000"/>
                </a:solidFill>
              </a:rPr>
              <a:pPr>
                <a:defRPr/>
              </a:pPr>
              <a:t>3/14/26</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6499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a:solidFill>
                  <a:srgbClr val="000000"/>
                </a:solidFill>
              </a:rPr>
              <a:pPr>
                <a:defRPr/>
              </a:pPr>
              <a:t>3/14/26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517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a:solidFill>
                  <a:srgbClr val="000000"/>
                </a:solidFill>
              </a:rPr>
              <a:pPr>
                <a:defRPr/>
              </a:pPr>
              <a:t>3/14/26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772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a:solidFill>
                  <a:srgbClr val="000000"/>
                </a:solidFill>
              </a:rPr>
              <a:pPr>
                <a:defRPr/>
              </a:pPr>
              <a:t>3/14/26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350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992D10-01BA-B742-A695-25161623CC97}" type="slidenum">
              <a:rPr lang="en-US"/>
              <a:pPr>
                <a:defRPr/>
              </a:pPr>
              <a:t>‹#›</a:t>
            </a:fld>
            <a:endParaRPr lang="en-US"/>
          </a:p>
        </p:txBody>
      </p:sp>
    </p:spTree>
    <p:extLst>
      <p:ext uri="{BB962C8B-B14F-4D97-AF65-F5344CB8AC3E}">
        <p14:creationId xmlns:p14="http://schemas.microsoft.com/office/powerpoint/2010/main" val="32596343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a:solidFill>
                  <a:srgbClr val="000000"/>
                </a:solidFill>
              </a:rPr>
              <a:pPr>
                <a:defRPr/>
              </a:pPr>
              <a:t>3/14/26</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0610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a:solidFill>
                  <a:srgbClr val="000000"/>
                </a:solidFill>
              </a:rPr>
              <a:pPr>
                <a:defRPr/>
              </a:pPr>
              <a:t>3/14/26</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032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a:solidFill>
                  <a:srgbClr val="000000"/>
                </a:solidFill>
              </a:rPr>
              <a:pPr>
                <a:defRPr/>
              </a:pPr>
              <a:t>3/14/26</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5771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a:solidFill>
                  <a:srgbClr val="000000"/>
                </a:solidFill>
              </a:rPr>
              <a:pPr>
                <a:defRPr/>
              </a:pPr>
              <a:t>3/14/26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8088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a:solidFill>
                  <a:srgbClr val="000000"/>
                </a:solidFill>
              </a:rPr>
              <a:pPr>
                <a:defRPr/>
              </a:pPr>
              <a:t>3/14/26</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0249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a:solidFill>
                  <a:srgbClr val="000000"/>
                </a:solidFill>
              </a:rPr>
              <a:pPr>
                <a:defRPr/>
              </a:pPr>
              <a:t>3/14/26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8462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a:solidFill>
                  <a:srgbClr val="000000"/>
                </a:solidFill>
              </a:rPr>
              <a:pPr>
                <a:defRPr/>
              </a:pPr>
              <a:t>3/14/26</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60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68890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3549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0457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759524-C276-CB43-BCF7-3A32AE5261D9}" type="slidenum">
              <a:rPr lang="en-US"/>
              <a:pPr>
                <a:defRPr/>
              </a:pPr>
              <a:t>‹#›</a:t>
            </a:fld>
            <a:endParaRPr lang="en-US"/>
          </a:p>
        </p:txBody>
      </p:sp>
    </p:spTree>
    <p:extLst>
      <p:ext uri="{BB962C8B-B14F-4D97-AF65-F5344CB8AC3E}">
        <p14:creationId xmlns:p14="http://schemas.microsoft.com/office/powerpoint/2010/main" val="10163488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38284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1456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32685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6932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1012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05998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20549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470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9895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3506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E357A7-146B-4B4C-9038-AD960F77ED68}" type="slidenum">
              <a:rPr lang="en-US"/>
              <a:pPr>
                <a:defRPr/>
              </a:pPr>
              <a:t>‹#›</a:t>
            </a:fld>
            <a:endParaRPr lang="en-US"/>
          </a:p>
        </p:txBody>
      </p:sp>
    </p:spTree>
    <p:extLst>
      <p:ext uri="{BB962C8B-B14F-4D97-AF65-F5344CB8AC3E}">
        <p14:creationId xmlns:p14="http://schemas.microsoft.com/office/powerpoint/2010/main" val="20032948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b="1" i="0">
                <a:solidFill>
                  <a:schemeClr val="tx2"/>
                </a:solidFill>
                <a:latin typeface="Arial" panose="020B0604020202020204" pitchFamily="34" charset="0"/>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b="1" i="0">
                <a:solidFill>
                  <a:schemeClr val="tx2"/>
                </a:solidFill>
                <a:latin typeface="Arial" panose="020B0604020202020204" pitchFamily="34" charset="0"/>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43839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156D8EA-973A-EC42-A8BC-B2554065377F}" type="slidenum">
              <a:rPr lang="en-GB"/>
              <a:pPr>
                <a:defRPr/>
              </a:pPr>
              <a:t>‹#›</a:t>
            </a:fld>
            <a:endParaRPr lang="en-GB"/>
          </a:p>
        </p:txBody>
      </p:sp>
    </p:spTree>
    <p:extLst>
      <p:ext uri="{BB962C8B-B14F-4D97-AF65-F5344CB8AC3E}">
        <p14:creationId xmlns:p14="http://schemas.microsoft.com/office/powerpoint/2010/main" val="23776494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8A5B171-3C60-4845-8CF9-5E50B6507E16}" type="slidenum">
              <a:rPr lang="en-GB"/>
              <a:pPr>
                <a:defRPr/>
              </a:pPr>
              <a:t>‹#›</a:t>
            </a:fld>
            <a:endParaRPr lang="en-GB"/>
          </a:p>
        </p:txBody>
      </p:sp>
    </p:spTree>
    <p:extLst>
      <p:ext uri="{BB962C8B-B14F-4D97-AF65-F5344CB8AC3E}">
        <p14:creationId xmlns:p14="http://schemas.microsoft.com/office/powerpoint/2010/main" val="17508979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3E93882-5E64-704B-82A7-922C76BBF90E}" type="slidenum">
              <a:rPr lang="en-GB"/>
              <a:pPr>
                <a:defRPr/>
              </a:pPr>
              <a:t>‹#›</a:t>
            </a:fld>
            <a:endParaRPr lang="en-GB"/>
          </a:p>
        </p:txBody>
      </p:sp>
    </p:spTree>
    <p:extLst>
      <p:ext uri="{BB962C8B-B14F-4D97-AF65-F5344CB8AC3E}">
        <p14:creationId xmlns:p14="http://schemas.microsoft.com/office/powerpoint/2010/main" val="40305793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C265DA4-1727-F241-A8BE-BD4C11B84AD5}" type="slidenum">
              <a:rPr lang="en-GB"/>
              <a:pPr>
                <a:defRPr/>
              </a:pPr>
              <a:t>‹#›</a:t>
            </a:fld>
            <a:endParaRPr lang="en-GB"/>
          </a:p>
        </p:txBody>
      </p:sp>
    </p:spTree>
    <p:extLst>
      <p:ext uri="{BB962C8B-B14F-4D97-AF65-F5344CB8AC3E}">
        <p14:creationId xmlns:p14="http://schemas.microsoft.com/office/powerpoint/2010/main" val="20066512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B8C4729-A655-4F47-967C-70BB1B50307D}" type="slidenum">
              <a:rPr lang="en-GB"/>
              <a:pPr>
                <a:defRPr/>
              </a:pPr>
              <a:t>‹#›</a:t>
            </a:fld>
            <a:endParaRPr lang="en-GB"/>
          </a:p>
        </p:txBody>
      </p:sp>
    </p:spTree>
    <p:extLst>
      <p:ext uri="{BB962C8B-B14F-4D97-AF65-F5344CB8AC3E}">
        <p14:creationId xmlns:p14="http://schemas.microsoft.com/office/powerpoint/2010/main" val="1771109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B2224388-D13E-3746-B418-9E250930FD59}" type="slidenum">
              <a:rPr lang="en-GB"/>
              <a:pPr>
                <a:defRPr/>
              </a:pPr>
              <a:t>‹#›</a:t>
            </a:fld>
            <a:endParaRPr lang="en-GB"/>
          </a:p>
        </p:txBody>
      </p:sp>
    </p:spTree>
    <p:extLst>
      <p:ext uri="{BB962C8B-B14F-4D97-AF65-F5344CB8AC3E}">
        <p14:creationId xmlns:p14="http://schemas.microsoft.com/office/powerpoint/2010/main" val="13052356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8CF5DE9-FDEA-454C-91CD-E269F85CB959}" type="slidenum">
              <a:rPr lang="en-GB"/>
              <a:pPr>
                <a:defRPr/>
              </a:pPr>
              <a:t>‹#›</a:t>
            </a:fld>
            <a:endParaRPr lang="en-GB"/>
          </a:p>
        </p:txBody>
      </p:sp>
    </p:spTree>
    <p:extLst>
      <p:ext uri="{BB962C8B-B14F-4D97-AF65-F5344CB8AC3E}">
        <p14:creationId xmlns:p14="http://schemas.microsoft.com/office/powerpoint/2010/main" val="38853384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F151D9-4FE2-3945-9A0C-1A31E2040A63}" type="slidenum">
              <a:rPr lang="en-GB"/>
              <a:pPr>
                <a:defRPr/>
              </a:pPr>
              <a:t>‹#›</a:t>
            </a:fld>
            <a:endParaRPr lang="en-GB"/>
          </a:p>
        </p:txBody>
      </p:sp>
    </p:spTree>
    <p:extLst>
      <p:ext uri="{BB962C8B-B14F-4D97-AF65-F5344CB8AC3E}">
        <p14:creationId xmlns:p14="http://schemas.microsoft.com/office/powerpoint/2010/main" val="10434220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632BAFE-079E-734A-BD70-C249CCD39793}" type="slidenum">
              <a:rPr lang="en-GB"/>
              <a:pPr>
                <a:defRPr/>
              </a:pPr>
              <a:t>‹#›</a:t>
            </a:fld>
            <a:endParaRPr lang="en-GB"/>
          </a:p>
        </p:txBody>
      </p:sp>
    </p:spTree>
    <p:extLst>
      <p:ext uri="{BB962C8B-B14F-4D97-AF65-F5344CB8AC3E}">
        <p14:creationId xmlns:p14="http://schemas.microsoft.com/office/powerpoint/2010/main" val="239316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9F0BC-0146-F441-B796-EFDB85E9DB4C}" type="slidenum">
              <a:rPr lang="en-US"/>
              <a:pPr>
                <a:defRPr/>
              </a:pPr>
              <a:t>‹#›</a:t>
            </a:fld>
            <a:endParaRPr lang="en-US"/>
          </a:p>
        </p:txBody>
      </p:sp>
    </p:spTree>
    <p:extLst>
      <p:ext uri="{BB962C8B-B14F-4D97-AF65-F5344CB8AC3E}">
        <p14:creationId xmlns:p14="http://schemas.microsoft.com/office/powerpoint/2010/main" val="8394718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4A5D8B8-C1A7-4646-A07F-D249E0A6B93B}" type="slidenum">
              <a:rPr lang="en-GB"/>
              <a:pPr>
                <a:defRPr/>
              </a:pPr>
              <a:t>‹#›</a:t>
            </a:fld>
            <a:endParaRPr lang="en-GB"/>
          </a:p>
        </p:txBody>
      </p:sp>
    </p:spTree>
    <p:extLst>
      <p:ext uri="{BB962C8B-B14F-4D97-AF65-F5344CB8AC3E}">
        <p14:creationId xmlns:p14="http://schemas.microsoft.com/office/powerpoint/2010/main" val="9373110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B63C8F7-4DB9-A646-B3C3-2ABC3D6E86E8}" type="slidenum">
              <a:rPr lang="en-GB"/>
              <a:pPr>
                <a:defRPr/>
              </a:pPr>
              <a:t>‹#›</a:t>
            </a:fld>
            <a:endParaRPr lang="en-GB"/>
          </a:p>
        </p:txBody>
      </p:sp>
    </p:spTree>
    <p:extLst>
      <p:ext uri="{BB962C8B-B14F-4D97-AF65-F5344CB8AC3E}">
        <p14:creationId xmlns:p14="http://schemas.microsoft.com/office/powerpoint/2010/main" val="13370637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7435423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17099203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638059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96947449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05143436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4021040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484111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818197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8BB828-A9E5-A249-AC96-1F111443D4F9}" type="slidenum">
              <a:rPr lang="en-US"/>
              <a:pPr>
                <a:defRPr/>
              </a:pPr>
              <a:t>‹#›</a:t>
            </a:fld>
            <a:endParaRPr lang="en-US"/>
          </a:p>
        </p:txBody>
      </p:sp>
    </p:spTree>
    <p:extLst>
      <p:ext uri="{BB962C8B-B14F-4D97-AF65-F5344CB8AC3E}">
        <p14:creationId xmlns:p14="http://schemas.microsoft.com/office/powerpoint/2010/main" val="1440905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43E20-8F6D-134B-9208-1AAA823187AA}" type="slidenum">
              <a:rPr lang="en-US"/>
              <a:pPr>
                <a:defRPr/>
              </a:pPr>
              <a:t>‹#›</a:t>
            </a:fld>
            <a:endParaRPr lang="en-US"/>
          </a:p>
        </p:txBody>
      </p:sp>
    </p:spTree>
    <p:extLst>
      <p:ext uri="{BB962C8B-B14F-4D97-AF65-F5344CB8AC3E}">
        <p14:creationId xmlns:p14="http://schemas.microsoft.com/office/powerpoint/2010/main" val="29815074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54316512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0942572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09349436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17223239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defTabSz="457200" fontAlgn="auto">
              <a:spcBef>
                <a:spcPts val="0"/>
              </a:spcBef>
              <a:spcAft>
                <a:spcPts val="0"/>
              </a:spcAft>
              <a:defRPr/>
            </a:pPr>
            <a:fld id="{0B29822C-117F-EC4C-A226-3ED541EDA32A}" type="slidenum">
              <a:rPr lang="en-US"/>
              <a:pPr defTabSz="457200" fontAlgn="auto">
                <a:spcBef>
                  <a:spcPts val="0"/>
                </a:spcBef>
                <a:spcAft>
                  <a:spcPts val="0"/>
                </a:spcAft>
                <a:defRPr/>
              </a:pPr>
              <a:t>‹#›</a:t>
            </a:fld>
            <a:endParaRPr lang="en-US"/>
          </a:p>
        </p:txBody>
      </p:sp>
    </p:spTree>
    <p:extLst>
      <p:ext uri="{BB962C8B-B14F-4D97-AF65-F5344CB8AC3E}">
        <p14:creationId xmlns:p14="http://schemas.microsoft.com/office/powerpoint/2010/main" val="244304567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426206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5839234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9632627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6707658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852232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14D087-7ABF-8C48-BFDD-B7E6933DA56D}" type="slidenum">
              <a:rPr lang="en-US"/>
              <a:pPr>
                <a:defRPr/>
              </a:pPr>
              <a:t>‹#›</a:t>
            </a:fld>
            <a:endParaRPr lang="en-US"/>
          </a:p>
        </p:txBody>
      </p:sp>
    </p:spTree>
    <p:extLst>
      <p:ext uri="{BB962C8B-B14F-4D97-AF65-F5344CB8AC3E}">
        <p14:creationId xmlns:p14="http://schemas.microsoft.com/office/powerpoint/2010/main" val="14426602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8606048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0337190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9624596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7074079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9112229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8899384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5161855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12814204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2696978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14495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652EA-A593-F74A-95A4-C8085D1EB1DD}" type="slidenum">
              <a:rPr lang="en-US"/>
              <a:pPr>
                <a:defRPr/>
              </a:pPr>
              <a:t>‹#›</a:t>
            </a:fld>
            <a:endParaRPr lang="en-US"/>
          </a:p>
        </p:txBody>
      </p:sp>
    </p:spTree>
    <p:extLst>
      <p:ext uri="{BB962C8B-B14F-4D97-AF65-F5344CB8AC3E}">
        <p14:creationId xmlns:p14="http://schemas.microsoft.com/office/powerpoint/2010/main" val="39415756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7618447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32881077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41007866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31524870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37335172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27170567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39843345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8985428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29261150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53746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7059" name="Rectangle 3"/>
          <p:cNvSpPr>
            <a:spLocks noGrp="1" noChangeArrowheads="1"/>
          </p:cNvSpPr>
          <p:nvPr>
            <p:ph type="ctrTitle"/>
          </p:nvPr>
        </p:nvSpPr>
        <p:spPr>
          <a:xfrm>
            <a:off x="914400" y="1676400"/>
            <a:ext cx="7315200" cy="1143000"/>
          </a:xfrm>
        </p:spPr>
        <p:txBody>
          <a:bodyPr/>
          <a:lstStyle>
            <a:lvl1pPr>
              <a:defRPr b="1" i="0">
                <a:solidFill>
                  <a:schemeClr val="tx2"/>
                </a:solidFill>
                <a:latin typeface="Arial" panose="020B0604020202020204" pitchFamily="34" charset="0"/>
              </a:defRPr>
            </a:lvl1pPr>
          </a:lstStyle>
          <a:p>
            <a:r>
              <a:rPr lang="en-US"/>
              <a:t>Click to edit Master title style</a:t>
            </a:r>
          </a:p>
        </p:txBody>
      </p:sp>
      <p:sp>
        <p:nvSpPr>
          <p:cNvPr id="557060" name="Rectangle 4"/>
          <p:cNvSpPr>
            <a:spLocks noGrp="1" noChangeArrowheads="1"/>
          </p:cNvSpPr>
          <p:nvPr>
            <p:ph type="subTitle" idx="1"/>
          </p:nvPr>
        </p:nvSpPr>
        <p:spPr>
          <a:xfrm>
            <a:off x="914400" y="2971800"/>
            <a:ext cx="7315200" cy="1752600"/>
          </a:xfrm>
          <a:ln>
            <a:noFill/>
          </a:ln>
        </p:spPr>
        <p:txBody>
          <a:bodyPr/>
          <a:lstStyle>
            <a:lvl1pPr marL="0" indent="0" algn="ctr">
              <a:buFontTx/>
              <a:buNone/>
              <a:defRPr b="1" i="0">
                <a:solidFill>
                  <a:schemeClr val="tx2"/>
                </a:solidFill>
                <a:latin typeface="Arial" panose="020B0604020202020204" pitchFamily="34" charset="0"/>
              </a:defRPr>
            </a:lvl1pPr>
          </a:lstStyle>
          <a:p>
            <a:r>
              <a:rPr lang="en-US"/>
              <a:t>Click to edit Master subtitle style</a:t>
            </a:r>
          </a:p>
        </p:txBody>
      </p:sp>
      <p:sp>
        <p:nvSpPr>
          <p:cNvPr id="5" name="Rectangle 5"/>
          <p:cNvSpPr>
            <a:spLocks noGrp="1" noChangeArrowheads="1"/>
          </p:cNvSpPr>
          <p:nvPr>
            <p:ph type="dt" sz="half" idx="10"/>
          </p:nvPr>
        </p:nvSpPr>
        <p:spPr>
          <a:xfrm>
            <a:off x="914400" y="6248400"/>
            <a:ext cx="1676400" cy="457200"/>
          </a:xfrm>
          <a:effectLst/>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a:effectLst/>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xfrm>
            <a:off x="6553200" y="6248400"/>
            <a:ext cx="1676400" cy="457200"/>
          </a:xfrm>
          <a:effectLst/>
        </p:spPr>
        <p:txBody>
          <a:bodyPr/>
          <a:lstStyle>
            <a:lvl1pPr>
              <a:defRPr b="1" i="0">
                <a:latin typeface="Arial" panose="020B0604020202020204" pitchFamily="34" charset="0"/>
              </a:defRPr>
            </a:lvl1pPr>
          </a:lstStyle>
          <a:p>
            <a:pPr>
              <a:defRPr/>
            </a:pPr>
            <a:fld id="{69CBFD65-4232-7345-84DA-9A43BFD5CC3A}" type="slidenum">
              <a:rPr lang="en-US"/>
              <a:pPr>
                <a:defRPr/>
              </a:pPr>
              <a:t>‹#›</a:t>
            </a:fld>
            <a:endParaRPr lang="en-US"/>
          </a:p>
        </p:txBody>
      </p:sp>
    </p:spTree>
    <p:extLst>
      <p:ext uri="{BB962C8B-B14F-4D97-AF65-F5344CB8AC3E}">
        <p14:creationId xmlns:p14="http://schemas.microsoft.com/office/powerpoint/2010/main" val="123265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26148104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18687953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36696183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1712766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2756872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2933633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4360060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8686859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4122785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362348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FB5768-0068-3746-9903-128B06203546}" type="slidenum">
              <a:rPr lang="en-US"/>
              <a:pPr>
                <a:defRPr/>
              </a:pPr>
              <a:t>‹#›</a:t>
            </a:fld>
            <a:endParaRPr lang="en-US"/>
          </a:p>
        </p:txBody>
      </p:sp>
    </p:spTree>
    <p:extLst>
      <p:ext uri="{BB962C8B-B14F-4D97-AF65-F5344CB8AC3E}">
        <p14:creationId xmlns:p14="http://schemas.microsoft.com/office/powerpoint/2010/main" val="21869607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651198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7500158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32573960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40426905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6827481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2363208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a:solidFill>
                <a:srgbClr val="FFFFCC"/>
              </a:solidFill>
              <a:effectLst/>
              <a:latin typeface="Arial" panose="020B0604020202020204" pitchFamily="34"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252487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2781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14896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709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2C99C2-58B7-E243-B69D-23FE1EBCFA5C}" type="slidenum">
              <a:rPr lang="en-US"/>
              <a:pPr>
                <a:defRPr/>
              </a:pPr>
              <a:t>‹#›</a:t>
            </a:fld>
            <a:endParaRPr lang="en-US"/>
          </a:p>
        </p:txBody>
      </p:sp>
    </p:spTree>
    <p:extLst>
      <p:ext uri="{BB962C8B-B14F-4D97-AF65-F5344CB8AC3E}">
        <p14:creationId xmlns:p14="http://schemas.microsoft.com/office/powerpoint/2010/main" val="20611109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109596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23020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45291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05382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54560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867756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491280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21481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347220178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83086341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9EF4D6-1E3C-8E4F-B9A9-C1D4AA305529}" type="slidenum">
              <a:rPr lang="en-US"/>
              <a:pPr>
                <a:defRPr/>
              </a:pPr>
              <a:t>‹#›</a:t>
            </a:fld>
            <a:endParaRPr lang="en-US"/>
          </a:p>
        </p:txBody>
      </p:sp>
    </p:spTree>
    <p:extLst>
      <p:ext uri="{BB962C8B-B14F-4D97-AF65-F5344CB8AC3E}">
        <p14:creationId xmlns:p14="http://schemas.microsoft.com/office/powerpoint/2010/main" val="41094509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422299909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23517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76786924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93926560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57723400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154707125"/>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0687481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2927291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71762445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935935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B48D-8B1F-2547-BFB4-F5DDE5C5C330}" type="slidenum">
              <a:rPr lang="en-US"/>
              <a:pPr>
                <a:defRPr/>
              </a:pPr>
              <a:t>‹#›</a:t>
            </a:fld>
            <a:endParaRPr lang="en-US"/>
          </a:p>
        </p:txBody>
      </p:sp>
    </p:spTree>
    <p:extLst>
      <p:ext uri="{BB962C8B-B14F-4D97-AF65-F5344CB8AC3E}">
        <p14:creationId xmlns:p14="http://schemas.microsoft.com/office/powerpoint/2010/main" val="22770762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057903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8371265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72418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789204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344346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104352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55390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124719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277279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0089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877E4F-3735-1F43-B1E6-495E8B5BBACA}" type="slidenum">
              <a:rPr lang="en-US"/>
              <a:pPr>
                <a:defRPr/>
              </a:pPr>
              <a:t>‹#›</a:t>
            </a:fld>
            <a:endParaRPr lang="en-US"/>
          </a:p>
        </p:txBody>
      </p:sp>
    </p:spTree>
    <p:extLst>
      <p:ext uri="{BB962C8B-B14F-4D97-AF65-F5344CB8AC3E}">
        <p14:creationId xmlns:p14="http://schemas.microsoft.com/office/powerpoint/2010/main" val="19226956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207067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F079F9-3E75-DC45-A390-3954D002B68D}" type="slidenum">
              <a:rPr lang="en-US"/>
              <a:pPr>
                <a:defRPr/>
              </a:pPr>
              <a:t>‹#›</a:t>
            </a:fld>
            <a:endParaRPr lang="en-US"/>
          </a:p>
        </p:txBody>
      </p:sp>
    </p:spTree>
    <p:extLst>
      <p:ext uri="{BB962C8B-B14F-4D97-AF65-F5344CB8AC3E}">
        <p14:creationId xmlns:p14="http://schemas.microsoft.com/office/powerpoint/2010/main" val="2114745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22FFF5-33DB-7541-AA99-F701E0FA14F0}" type="slidenum">
              <a:rPr lang="en-US"/>
              <a:pPr>
                <a:defRPr/>
              </a:pPr>
              <a:t>‹#›</a:t>
            </a:fld>
            <a:endParaRPr lang="en-US"/>
          </a:p>
        </p:txBody>
      </p:sp>
    </p:spTree>
    <p:extLst>
      <p:ext uri="{BB962C8B-B14F-4D97-AF65-F5344CB8AC3E}">
        <p14:creationId xmlns:p14="http://schemas.microsoft.com/office/powerpoint/2010/main" val="3831083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C099517-FDB0-A04A-A1FC-2C8396B6FA70}" type="slidenum">
              <a:rPr lang="en-US"/>
              <a:pPr>
                <a:defRPr/>
              </a:pPr>
              <a:t>‹#›</a:t>
            </a:fld>
            <a:endParaRPr lang="en-US"/>
          </a:p>
        </p:txBody>
      </p:sp>
    </p:spTree>
    <p:extLst>
      <p:ext uri="{BB962C8B-B14F-4D97-AF65-F5344CB8AC3E}">
        <p14:creationId xmlns:p14="http://schemas.microsoft.com/office/powerpoint/2010/main" val="244648664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7C1DE2-5F63-B34E-8CAC-AA3F541D1619}" type="slidenum">
              <a:rPr lang="en-US"/>
              <a:pPr>
                <a:defRPr/>
              </a:pPr>
              <a:t>‹#›</a:t>
            </a:fld>
            <a:endParaRPr lang="en-US"/>
          </a:p>
        </p:txBody>
      </p:sp>
    </p:spTree>
    <p:extLst>
      <p:ext uri="{BB962C8B-B14F-4D97-AF65-F5344CB8AC3E}">
        <p14:creationId xmlns:p14="http://schemas.microsoft.com/office/powerpoint/2010/main" val="3954055483"/>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4800FAE-A5B5-0743-9CC7-BF4F0170F18A}" type="slidenum">
              <a:rPr lang="en-US"/>
              <a:pPr>
                <a:defRPr/>
              </a:pPr>
              <a:t>‹#›</a:t>
            </a:fld>
            <a:endParaRPr lang="en-US"/>
          </a:p>
        </p:txBody>
      </p:sp>
    </p:spTree>
    <p:extLst>
      <p:ext uri="{BB962C8B-B14F-4D97-AF65-F5344CB8AC3E}">
        <p14:creationId xmlns:p14="http://schemas.microsoft.com/office/powerpoint/2010/main" val="130740856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97A1AD-6F4D-384C-954C-BB6CD9807F88}" type="slidenum">
              <a:rPr lang="en-US"/>
              <a:pPr>
                <a:defRPr/>
              </a:pPr>
              <a:t>‹#›</a:t>
            </a:fld>
            <a:endParaRPr lang="en-US"/>
          </a:p>
        </p:txBody>
      </p:sp>
    </p:spTree>
    <p:extLst>
      <p:ext uri="{BB962C8B-B14F-4D97-AF65-F5344CB8AC3E}">
        <p14:creationId xmlns:p14="http://schemas.microsoft.com/office/powerpoint/2010/main" val="108946270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376DC91-2DB6-8B42-8307-EB2FABDDD5D9}" type="slidenum">
              <a:rPr lang="en-US"/>
              <a:pPr>
                <a:defRPr/>
              </a:pPr>
              <a:t>‹#›</a:t>
            </a:fld>
            <a:endParaRPr lang="en-US"/>
          </a:p>
        </p:txBody>
      </p:sp>
    </p:spTree>
    <p:extLst>
      <p:ext uri="{BB962C8B-B14F-4D97-AF65-F5344CB8AC3E}">
        <p14:creationId xmlns:p14="http://schemas.microsoft.com/office/powerpoint/2010/main" val="15330795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40C66A-DED3-FC4F-A565-38076B08ADD7}" type="slidenum">
              <a:rPr lang="en-US"/>
              <a:pPr>
                <a:defRPr/>
              </a:pPr>
              <a:t>‹#›</a:t>
            </a:fld>
            <a:endParaRPr lang="en-US"/>
          </a:p>
        </p:txBody>
      </p:sp>
    </p:spTree>
    <p:extLst>
      <p:ext uri="{BB962C8B-B14F-4D97-AF65-F5344CB8AC3E}">
        <p14:creationId xmlns:p14="http://schemas.microsoft.com/office/powerpoint/2010/main" val="142082197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AB56CB-1E27-A74E-B703-0754625997B2}" type="slidenum">
              <a:rPr lang="en-US"/>
              <a:pPr>
                <a:defRPr/>
              </a:pPr>
              <a:t>‹#›</a:t>
            </a:fld>
            <a:endParaRPr lang="en-US"/>
          </a:p>
        </p:txBody>
      </p:sp>
    </p:spTree>
    <p:extLst>
      <p:ext uri="{BB962C8B-B14F-4D97-AF65-F5344CB8AC3E}">
        <p14:creationId xmlns:p14="http://schemas.microsoft.com/office/powerpoint/2010/main" val="8965052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59EAE6-55C2-F743-B412-52234DDAE38B}" type="slidenum">
              <a:rPr lang="en-US"/>
              <a:pPr>
                <a:defRPr/>
              </a:pPr>
              <a:t>‹#›</a:t>
            </a:fld>
            <a:endParaRPr lang="en-US"/>
          </a:p>
        </p:txBody>
      </p:sp>
    </p:spTree>
    <p:extLst>
      <p:ext uri="{BB962C8B-B14F-4D97-AF65-F5344CB8AC3E}">
        <p14:creationId xmlns:p14="http://schemas.microsoft.com/office/powerpoint/2010/main" val="15054218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704E43-D672-C44B-A5E9-304DA81478B3}" type="slidenum">
              <a:rPr lang="en-US"/>
              <a:pPr>
                <a:defRPr/>
              </a:pPr>
              <a:t>‹#›</a:t>
            </a:fld>
            <a:endParaRPr lang="en-US"/>
          </a:p>
        </p:txBody>
      </p:sp>
    </p:spTree>
    <p:extLst>
      <p:ext uri="{BB962C8B-B14F-4D97-AF65-F5344CB8AC3E}">
        <p14:creationId xmlns:p14="http://schemas.microsoft.com/office/powerpoint/2010/main" val="2138306333"/>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6A0AE1-843E-874C-ABCE-FAA7098C8D5B}" type="slidenum">
              <a:rPr lang="en-US"/>
              <a:pPr>
                <a:defRPr/>
              </a:pPr>
              <a:t>‹#›</a:t>
            </a:fld>
            <a:endParaRPr lang="en-US"/>
          </a:p>
        </p:txBody>
      </p:sp>
    </p:spTree>
    <p:extLst>
      <p:ext uri="{BB962C8B-B14F-4D97-AF65-F5344CB8AC3E}">
        <p14:creationId xmlns:p14="http://schemas.microsoft.com/office/powerpoint/2010/main" val="419361319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40772543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42328252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34310823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5821761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0853472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8882486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1776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9437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873A94-897B-564C-AE6A-767C80406FE9}" type="slidenum">
              <a:rPr lang="en-US"/>
              <a:pPr>
                <a:defRPr/>
              </a:pPr>
              <a:t>‹#›</a:t>
            </a:fld>
            <a:endParaRPr lang="en-US"/>
          </a:p>
        </p:txBody>
      </p:sp>
    </p:spTree>
    <p:extLst>
      <p:ext uri="{BB962C8B-B14F-4D97-AF65-F5344CB8AC3E}">
        <p14:creationId xmlns:p14="http://schemas.microsoft.com/office/powerpoint/2010/main" val="1130806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99A425-9A89-D640-9596-900510DBEBE0}" type="slidenum">
              <a:rPr lang="en-US"/>
              <a:pPr>
                <a:defRPr/>
              </a:pPr>
              <a:t>‹#›</a:t>
            </a:fld>
            <a:endParaRPr lang="en-US"/>
          </a:p>
        </p:txBody>
      </p:sp>
    </p:spTree>
    <p:extLst>
      <p:ext uri="{BB962C8B-B14F-4D97-AF65-F5344CB8AC3E}">
        <p14:creationId xmlns:p14="http://schemas.microsoft.com/office/powerpoint/2010/main" val="93725566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631518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287013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1483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232234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464341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60508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3827719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934624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87451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5759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4F2531-60F5-B84E-8134-DA89F4714211}" type="slidenum">
              <a:rPr lang="en-US"/>
              <a:pPr>
                <a:defRPr/>
              </a:pPr>
              <a:t>‹#›</a:t>
            </a:fld>
            <a:endParaRPr lang="en-US"/>
          </a:p>
        </p:txBody>
      </p:sp>
    </p:spTree>
    <p:extLst>
      <p:ext uri="{BB962C8B-B14F-4D97-AF65-F5344CB8AC3E}">
        <p14:creationId xmlns:p14="http://schemas.microsoft.com/office/powerpoint/2010/main" val="3846009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76354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970287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625556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193448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411119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913411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922874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568636435"/>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1245067334"/>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817147442"/>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81CFED-A151-E24E-BB17-8FB970330C5B}" type="slidenum">
              <a:rPr lang="en-US"/>
              <a:pPr>
                <a:defRPr/>
              </a:pPr>
              <a:t>‹#›</a:t>
            </a:fld>
            <a:endParaRPr lang="en-US"/>
          </a:p>
        </p:txBody>
      </p:sp>
    </p:spTree>
    <p:extLst>
      <p:ext uri="{BB962C8B-B14F-4D97-AF65-F5344CB8AC3E}">
        <p14:creationId xmlns:p14="http://schemas.microsoft.com/office/powerpoint/2010/main" val="21494476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1977616338"/>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766086487"/>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04925624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228777283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4180935959"/>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075998660"/>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1347216748"/>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459495425"/>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061622112"/>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7038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1F5690-BAA3-A943-8336-CF9A49F0BF90}" type="slidenum">
              <a:rPr lang="en-US"/>
              <a:pPr>
                <a:defRPr/>
              </a:pPr>
              <a:t>‹#›</a:t>
            </a:fld>
            <a:endParaRPr lang="en-US"/>
          </a:p>
        </p:txBody>
      </p:sp>
    </p:spTree>
    <p:extLst>
      <p:ext uri="{BB962C8B-B14F-4D97-AF65-F5344CB8AC3E}">
        <p14:creationId xmlns:p14="http://schemas.microsoft.com/office/powerpoint/2010/main" val="944628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BB1E45-08D8-1442-8C0A-1DEA0D8B57F5}" type="slidenum">
              <a:rPr lang="en-US"/>
              <a:pPr>
                <a:defRPr/>
              </a:pPr>
              <a:t>‹#›</a:t>
            </a:fld>
            <a:endParaRPr lang="en-US"/>
          </a:p>
        </p:txBody>
      </p:sp>
    </p:spTree>
    <p:extLst>
      <p:ext uri="{BB962C8B-B14F-4D97-AF65-F5344CB8AC3E}">
        <p14:creationId xmlns:p14="http://schemas.microsoft.com/office/powerpoint/2010/main" val="377081880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32A200A-31F5-AC4B-B28D-6025882D89E0}" type="slidenum">
              <a:rPr lang="en-US"/>
              <a:pPr>
                <a:defRPr/>
              </a:pPr>
              <a:t>‹#›</a:t>
            </a:fld>
            <a:endParaRPr lang="en-US"/>
          </a:p>
        </p:txBody>
      </p:sp>
    </p:spTree>
    <p:extLst>
      <p:ext uri="{BB962C8B-B14F-4D97-AF65-F5344CB8AC3E}">
        <p14:creationId xmlns:p14="http://schemas.microsoft.com/office/powerpoint/2010/main" val="304584811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2A27CD-1E63-CC4B-916A-6DCCFEDEBFB2}" type="slidenum">
              <a:rPr lang="en-US"/>
              <a:pPr>
                <a:defRPr/>
              </a:pPr>
              <a:t>‹#›</a:t>
            </a:fld>
            <a:endParaRPr lang="en-US"/>
          </a:p>
        </p:txBody>
      </p:sp>
    </p:spTree>
    <p:extLst>
      <p:ext uri="{BB962C8B-B14F-4D97-AF65-F5344CB8AC3E}">
        <p14:creationId xmlns:p14="http://schemas.microsoft.com/office/powerpoint/2010/main" val="1212558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535385953"/>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27159960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14328246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0D95CE-BC4D-F84A-937E-E8406CF55C0E}" type="slidenum">
              <a:rPr lang="en-US"/>
              <a:pPr>
                <a:defRPr/>
              </a:pPr>
              <a:t>‹#›</a:t>
            </a:fld>
            <a:endParaRPr lang="en-US"/>
          </a:p>
        </p:txBody>
      </p:sp>
    </p:spTree>
    <p:extLst>
      <p:ext uri="{BB962C8B-B14F-4D97-AF65-F5344CB8AC3E}">
        <p14:creationId xmlns:p14="http://schemas.microsoft.com/office/powerpoint/2010/main" val="2678698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895705147"/>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21522941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3151852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55816623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995515789"/>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912269287"/>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05285638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7929614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413320705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44457649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BE6B18-B396-E44F-A780-63483D41A694}" type="slidenum">
              <a:rPr lang="en-US"/>
              <a:pPr>
                <a:defRPr/>
              </a:pPr>
              <a:t>‹#›</a:t>
            </a:fld>
            <a:endParaRPr lang="en-US"/>
          </a:p>
        </p:txBody>
      </p:sp>
    </p:spTree>
    <p:extLst>
      <p:ext uri="{BB962C8B-B14F-4D97-AF65-F5344CB8AC3E}">
        <p14:creationId xmlns:p14="http://schemas.microsoft.com/office/powerpoint/2010/main" val="4230921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56101077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1710008738"/>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173305890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2030985085"/>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482098023"/>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23914158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726637544"/>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910211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27213793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73564492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5A5CC1-AF72-8244-B227-6A1097337787}" type="slidenum">
              <a:rPr lang="en-US"/>
              <a:pPr>
                <a:defRPr/>
              </a:pPr>
              <a:t>‹#›</a:t>
            </a:fld>
            <a:endParaRPr lang="en-US"/>
          </a:p>
        </p:txBody>
      </p:sp>
    </p:spTree>
    <p:extLst>
      <p:ext uri="{BB962C8B-B14F-4D97-AF65-F5344CB8AC3E}">
        <p14:creationId xmlns:p14="http://schemas.microsoft.com/office/powerpoint/2010/main" val="29665712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4129182263"/>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3311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58104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78029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07999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2547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99567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01184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88402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2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9B19B2-4CA3-CA44-B902-4120C8878FA1}" type="slidenum">
              <a:rPr lang="en-US"/>
              <a:pPr>
                <a:defRPr/>
              </a:pPr>
              <a:t>‹#›</a:t>
            </a:fld>
            <a:endParaRPr lang="en-US"/>
          </a:p>
        </p:txBody>
      </p:sp>
    </p:spTree>
    <p:extLst>
      <p:ext uri="{BB962C8B-B14F-4D97-AF65-F5344CB8AC3E}">
        <p14:creationId xmlns:p14="http://schemas.microsoft.com/office/powerpoint/2010/main" val="543091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950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50617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57707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17628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967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3189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0137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157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40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6913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F9F7E9-4709-4242-B5F3-7C809E87F97A}" type="slidenum">
              <a:rPr lang="en-US"/>
              <a:pPr>
                <a:defRPr/>
              </a:pPr>
              <a:t>‹#›</a:t>
            </a:fld>
            <a:endParaRPr lang="en-US"/>
          </a:p>
        </p:txBody>
      </p:sp>
    </p:spTree>
    <p:extLst>
      <p:ext uri="{BB962C8B-B14F-4D97-AF65-F5344CB8AC3E}">
        <p14:creationId xmlns:p14="http://schemas.microsoft.com/office/powerpoint/2010/main" val="3170977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040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3326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2596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1626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691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915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FFE361A-3CE1-CB49-8D72-7B6B0827D4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855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51ECC78-1CCF-2E4F-AA17-A5E5E81934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252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016CC67-5749-8B40-81CA-826304490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199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759A9CD9-9AA7-B741-8BD6-B32EA1CA8C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32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6.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5.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3.xml"/><Relationship Id="rId1"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9.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image" Target="../media/image11.jpeg"/><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theme" Target="../theme/theme24.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20.xml"/><Relationship Id="rId1"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6.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7.xml"/><Relationship Id="rId1" Type="http://schemas.openxmlformats.org/officeDocument/2006/relationships/slideLayout" Target="../slideLayouts/slideLayout23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8.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45.xml"/><Relationship Id="rId1"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30.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3.pn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8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2.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4.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9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13.pn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38.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2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12035372-EB72-2E48-892D-2617FFF538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45588" cy="6845300"/>
            <a:chOff x="0" y="0"/>
            <a:chExt cx="5761" cy="4312"/>
          </a:xfrm>
        </p:grpSpPr>
        <p:sp>
          <p:nvSpPr>
            <p:cNvPr id="3994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kumimoji="0" lang="en-US" sz="2400" b="1" i="0">
                <a:solidFill>
                  <a:srgbClr val="FFFFFF"/>
                </a:solidFill>
                <a:latin typeface="Arial" panose="020B0604020202020204" pitchFamily="34" charset="0"/>
                <a:ea typeface="ＭＳ Ｐゴシック" charset="0"/>
                <a:cs typeface="ＭＳ Ｐゴシック" charset="0"/>
              </a:endParaRPr>
            </a:p>
          </p:txBody>
        </p:sp>
        <p:sp useBgFill="1">
          <p:nvSpPr>
            <p:cNvPr id="3994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kumimoji="0" lang="en-US" sz="2400" b="1" i="0">
                <a:solidFill>
                  <a:srgbClr val="FFFFFF"/>
                </a:solidFill>
                <a:latin typeface="Arial" panose="020B0604020202020204" pitchFamily="34" charset="0"/>
                <a:ea typeface="ＭＳ Ｐゴシック" charset="0"/>
                <a:cs typeface="ＭＳ Ｐゴシック"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5549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eaLnBrk="1" hangingPunct="1"/>
            <a:fld id="{FD6D2D1F-0FD5-BD44-B7BA-FBD8E398272C}" type="slidenum">
              <a:rPr lang="en-US">
                <a:solidFill>
                  <a:srgbClr val="000000"/>
                </a:solidFill>
              </a:rPr>
              <a:pPr eaLnBrk="1" hangingPunct="1"/>
              <a:t>‹#›</a:t>
            </a:fld>
            <a:endParaRPr lang="en-US">
              <a:solidFill>
                <a:srgbClr val="000000"/>
              </a:solidFill>
            </a:endParaRPr>
          </a:p>
        </p:txBody>
      </p:sp>
      <p:pic>
        <p:nvPicPr>
          <p:cNvPr id="1031" name="Picture 7" descr="king-david"/>
          <p:cNvPicPr>
            <a:picLocks noChangeAspect="1" noChangeArrowheads="1"/>
          </p:cNvPicPr>
          <p:nvPr userDrawn="1"/>
        </p:nvPicPr>
        <p:blipFill>
          <a:blip r:embed="rId14">
            <a:lum bright="46000" contrast="-32000"/>
            <a:extLst>
              <a:ext uri="{28A0092B-C50C-407E-A947-70E740481C1C}">
                <a14:useLocalDpi xmlns:a14="http://schemas.microsoft.com/office/drawing/2010/main" val="0"/>
              </a:ext>
            </a:extLst>
          </a:blip>
          <a:srcRect l="2203" t="14006" r="3899" b="140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2886169"/>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b="1" i="0">
              <a:latin typeface="Arial" panose="020B0604020202020204" pitchFamily="34"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1331531924"/>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7296"/>
      </p:ext>
    </p:extLst>
  </p:cSld>
  <p:clrMap bg1="dk2" tx1="lt1" bg2="dk1" tx2="lt2" accent1="accent1" accent2="accent2" accent3="accent3" accent4="accent4" accent5="accent5" accent6="accent6" hlink="hlink" folHlink="folHlink"/>
  <p:sldLayoutIdLst>
    <p:sldLayoutId id="2147484921"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801095401"/>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341998247"/>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1168906843"/>
      </p:ext>
    </p:extLst>
  </p:cSld>
  <p:clrMap bg1="lt1" tx1="dk1" bg2="lt2" tx2="dk2" accent1="accent1" accent2="accent2" accent3="accent3" accent4="accent4" accent5="accent5" accent6="accent6" hlink="hlink" folHlink="folHlink"/>
  <p:sldLayoutIdLst>
    <p:sldLayoutId id="214748494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2414090902"/>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i="0">
          <a:solidFill>
            <a:srgbClr val="FFFF66"/>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b="1" i="0">
          <a:solidFill>
            <a:srgbClr val="FFFF66"/>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b="1" i="0">
          <a:solidFill>
            <a:srgbClr val="FFFF66"/>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b="1" i="0">
          <a:solidFill>
            <a:srgbClr val="FFFF66"/>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b="1" i="0">
          <a:solidFill>
            <a:srgbClr val="FFFF66"/>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b="1" i="0">
          <a:solidFill>
            <a:srgbClr val="FFFF66"/>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300073441"/>
      </p:ext>
    </p:extLst>
  </p:cSld>
  <p:clrMap bg1="lt1" tx1="dk1" bg2="lt2" tx2="dk2" accent1="accent1" accent2="accent2" accent3="accent3" accent4="accent4" accent5="accent5" accent6="accent6" hlink="hlink" folHlink="folHlink"/>
  <p:sldLayoutIdLst>
    <p:sldLayoutId id="21474849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a:solidFill>
                  <a:srgbClr val="000000"/>
                </a:solidFill>
              </a:rPr>
              <a:pPr>
                <a:defRPr/>
              </a:pPr>
              <a:t>3/14/26</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319220"/>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ea typeface="ＭＳ Ｐゴシック" charset="0"/>
                <a:cs typeface="ＭＳ Ｐゴシック" charset="0"/>
              </a:defRPr>
            </a:lvl1pPr>
          </a:lstStyle>
          <a:p>
            <a:pPr>
              <a:defRPr/>
            </a:pPr>
            <a:endParaRPr lang="en-US"/>
          </a:p>
        </p:txBody>
      </p:sp>
      <p:sp>
        <p:nvSpPr>
          <p:cNvPr id="542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ea typeface="ＭＳ Ｐゴシック" charset="0"/>
                <a:cs typeface="ＭＳ Ｐゴシック" charset="0"/>
              </a:defRPr>
            </a:lvl1pPr>
          </a:lstStyle>
          <a:p>
            <a:pPr>
              <a:defRPr/>
            </a:pPr>
            <a:endParaRPr lang="en-US"/>
          </a:p>
        </p:txBody>
      </p:sp>
      <p:sp>
        <p:nvSpPr>
          <p:cNvPr id="542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E4D9FF8D-8423-354A-B3BD-D348DD4A3E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77861611"/>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382278390"/>
      </p:ext>
    </p:extLst>
  </p:cSld>
  <p:clrMap bg1="lt1" tx1="dk1" bg2="lt2" tx2="dk2" accent1="accent1" accent2="accent2" accent3="accent3" accent4="accent4" accent5="accent5" accent6="accent6" hlink="hlink" folHlink="folHlink"/>
  <p:sldLayoutIdLst>
    <p:sldLayoutId id="2147484989" r:id="rId1"/>
  </p:sldLayoutIdLst>
  <p:transition/>
  <p:hf sldNum="0" hdr="0" ftr="0" dt="0"/>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EA42DCB5-1B71-9E4D-8DFF-5D5DD75D3106}" type="slidenum">
              <a:rPr lang="en-GB"/>
              <a:pPr>
                <a:defRPr/>
              </a:pPr>
              <a:t>‹#›</a:t>
            </a:fld>
            <a:endParaRPr lang="en-GB"/>
          </a:p>
        </p:txBody>
      </p:sp>
    </p:spTree>
    <p:extLst>
      <p:ext uri="{BB962C8B-B14F-4D97-AF65-F5344CB8AC3E}">
        <p14:creationId xmlns:p14="http://schemas.microsoft.com/office/powerpoint/2010/main" val="311857379"/>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3556515690"/>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51005369"/>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 id="2147485028" r:id="rId12"/>
    <p:sldLayoutId id="2147485029" r:id="rId13"/>
    <p:sldLayoutId id="214748503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884642093"/>
      </p:ext>
    </p:extLst>
  </p:cSld>
  <p:clrMap bg1="lt1" tx1="dk1" bg2="lt2" tx2="dk2" accent1="accent1" accent2="accent2" accent3="accent3" accent4="accent4" accent5="accent5" accent6="accent6" hlink="hlink" folHlink="folHlink"/>
  <p:sldLayoutIdLst>
    <p:sldLayoutId id="2147485032" r:id="rId1"/>
    <p:sldLayoutId id="214748503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extLst>
      <p:ext uri="{BB962C8B-B14F-4D97-AF65-F5344CB8AC3E}">
        <p14:creationId xmlns:p14="http://schemas.microsoft.com/office/powerpoint/2010/main" val="57424487"/>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090436237"/>
      </p:ext>
    </p:extLst>
  </p:cSld>
  <p:clrMap bg1="lt1" tx1="dk1" bg2="lt2" tx2="dk2" accent1="accent1" accent2="accent2" accent3="accent3" accent4="accent4" accent5="accent5" accent6="accent6" hlink="hlink" folHlink="folHlink"/>
  <p:sldLayoutIdLst>
    <p:sldLayoutId id="2147485047"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Tree>
    <p:extLst>
      <p:ext uri="{BB962C8B-B14F-4D97-AF65-F5344CB8AC3E}">
        <p14:creationId xmlns:p14="http://schemas.microsoft.com/office/powerpoint/2010/main" val="792553665"/>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effectLst/>
                <a:latin typeface="Arial" panose="020B0604020202020204" pitchFamily="34" charset="0"/>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863727830"/>
      </p:ext>
    </p:extLst>
  </p:cSld>
  <p:clrMap bg1="lt1" tx1="dk1" bg2="lt2" tx2="dk2" accent1="accent1" accent2="accent2" accent3="accent3" accent4="accent4" accent5="accent5" accent6="accent6" hlink="hlink" folHlink="folHlink"/>
  <p:sldLayoutIdLst>
    <p:sldLayoutId id="2147485061" r:id="rId1"/>
    <p:sldLayoutId id="214748506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13">
            <a:lum bright="6000"/>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6"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7" name="Rectangle 5"/>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defRPr sz="1400" b="1" i="0">
                <a:solidFill>
                  <a:schemeClr val="tx2"/>
                </a:solidFill>
                <a:latin typeface="Arial" panose="020B0604020202020204" pitchFamily="34" charset="0"/>
                <a:ea typeface="ＭＳ Ｐゴシック" charset="0"/>
                <a:cs typeface="ＭＳ Ｐゴシック" charset="0"/>
              </a:defRPr>
            </a:lvl1pPr>
          </a:lstStyle>
          <a:p>
            <a:pPr>
              <a:defRPr/>
            </a:pPr>
            <a:endParaRPr lang="en-US"/>
          </a:p>
        </p:txBody>
      </p:sp>
      <p:sp>
        <p:nvSpPr>
          <p:cNvPr id="556038"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a:defRPr sz="1400" b="1" i="0">
                <a:solidFill>
                  <a:schemeClr val="tx2"/>
                </a:solidFill>
                <a:latin typeface="Arial" panose="020B0604020202020204" pitchFamily="34" charset="0"/>
                <a:ea typeface="ＭＳ Ｐゴシック" charset="0"/>
                <a:cs typeface="ＭＳ Ｐゴシック" charset="0"/>
              </a:defRPr>
            </a:lvl1pPr>
          </a:lstStyle>
          <a:p>
            <a:pPr>
              <a:defRPr/>
            </a:pPr>
            <a:endParaRPr lang="en-US"/>
          </a:p>
        </p:txBody>
      </p:sp>
      <p:sp>
        <p:nvSpPr>
          <p:cNvPr id="556039" name="Rectangle 7"/>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a:outerShdw blurRad="25400" dist="12700"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r">
              <a:defRPr sz="1400" b="1" i="0">
                <a:solidFill>
                  <a:schemeClr val="tx2"/>
                </a:solidFill>
                <a:latin typeface="Arial" panose="020B0604020202020204" pitchFamily="34" charset="0"/>
              </a:defRPr>
            </a:lvl1pPr>
          </a:lstStyle>
          <a:p>
            <a:pPr>
              <a:defRPr/>
            </a:pPr>
            <a:fld id="{939E95B0-915B-E847-8A23-4A8DD46B78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8"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hf sldNum="0" hdr="0"/>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b="1" i="0">
              <a:solidFill>
                <a:srgbClr val="FFFFCC"/>
              </a:solidFill>
              <a:effectLst/>
              <a:latin typeface="Arial" panose="020B0604020202020204" pitchFamily="34"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b="1" i="0">
                <a:solidFill>
                  <a:srgbClr val="FFFFCC"/>
                </a:solidFill>
                <a:latin typeface="Arial" panose="020B0604020202020204" pitchFamily="34"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1" i="0">
                <a:effectLst/>
                <a:latin typeface="Arial" panose="020B0604020202020204" pitchFamily="34" charset="0"/>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1183835"/>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68892015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766280738"/>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eaLnBrk="0" hangingPunct="0">
                <a:defRPr/>
              </a:pPr>
              <a:endParaRPr lang="en-US" sz="1000" b="1" i="0">
                <a:solidFill>
                  <a:srgbClr val="FFFFFF"/>
                </a:solidFill>
                <a:latin typeface="Arial" panose="020B0604020202020204" pitchFamily="34"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eaLnBrk="0" hangingPunct="0">
                <a:defRPr/>
              </a:pPr>
              <a:endParaRPr lang="en-US" sz="1000" b="1" i="0">
                <a:solidFill>
                  <a:srgbClr val="000080"/>
                </a:solidFill>
                <a:latin typeface="Arial" panose="020B0604020202020204" pitchFamily="34"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970989"/>
      </p:ext>
    </p:extLst>
  </p:cSld>
  <p:clrMap bg1="dk2" tx1="lt1" bg2="dk1" tx2="lt2" accent1="accent1" accent2="accent2" accent3="accent3" accent4="accent4" accent5="accent5" accent6="accent6" hlink="hlink" folHlink="folHlink"/>
  <p:sldLayoutIdLst>
    <p:sldLayoutId id="214748512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7830B385-F4CD-A44C-B2B9-00941815E741}" type="slidenum">
              <a:rPr lang="en-US"/>
              <a:pPr>
                <a:defRPr/>
              </a:pPr>
              <a:t>‹#›</a:t>
            </a:fld>
            <a:endParaRPr lang="en-US"/>
          </a:p>
        </p:txBody>
      </p:sp>
    </p:spTree>
    <p:extLst>
      <p:ext uri="{BB962C8B-B14F-4D97-AF65-F5344CB8AC3E}">
        <p14:creationId xmlns:p14="http://schemas.microsoft.com/office/powerpoint/2010/main" val="1781935095"/>
      </p:ext>
    </p:extLst>
  </p:cSld>
  <p:clrMap bg1="dk2" tx1="lt1" bg2="dk1" tx2="lt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 id="2147485134" r:id="rId6"/>
    <p:sldLayoutId id="2147485135" r:id="rId7"/>
    <p:sldLayoutId id="2147485136" r:id="rId8"/>
    <p:sldLayoutId id="2147485137" r:id="rId9"/>
    <p:sldLayoutId id="2147485138" r:id="rId10"/>
    <p:sldLayoutId id="2147485139"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36471825"/>
      </p:ext>
    </p:extLst>
  </p:cSld>
  <p:clrMap bg1="dk2" tx1="lt1" bg2="dk1" tx2="lt2" accent1="accent1" accent2="accent2" accent3="accent3" accent4="accent4" accent5="accent5" accent6="accent6" hlink="hlink" folHlink="folHlink"/>
  <p:sldLayoutIdLst>
    <p:sldLayoutId id="21474851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B9CEF7B2-2296-5147-9432-6975C83CF77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787093"/>
      </p:ext>
    </p:extLst>
  </p:cSld>
  <p:clrMap bg1="dk2" tx1="lt1" bg2="dk1" tx2="lt2" accent1="accent1" accent2="accent2" accent3="accent3" accent4="accent4" accent5="accent5" accent6="accent6" hlink="hlink" folHlink="folHlink"/>
  <p:sldLayoutIdLst>
    <p:sldLayoutId id="214748514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69120665"/>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7423939"/>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112565069"/>
      </p:ext>
    </p:extLst>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 id="214748518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charset="0"/>
                <a:cs typeface="Osaka" charset="0"/>
              </a:defRPr>
            </a:lvl1pPr>
          </a:lstStyle>
          <a:p>
            <a:pPr>
              <a:defRPr/>
            </a:pPr>
            <a:fld id="{2B5A810D-7075-FF49-A9A0-BAEA9B0EB7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4"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444611"/>
      </p:ext>
    </p:extLst>
  </p:cSld>
  <p:clrMap bg1="dk2" tx1="lt1" bg2="dk1" tx2="lt2" accent1="accent1" accent2="accent2" accent3="accent3" accent4="accent4" accent5="accent5" accent6="accent6" hlink="hlink" folHlink="folHlink"/>
  <p:sldLayoutIdLst>
    <p:sldLayoutId id="214748518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58932517-8C95-6B4C-AEE5-98B22DB3B4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9"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3931310418"/>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4110197349"/>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06281618"/>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 id="214748487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14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7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6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8.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0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56.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19.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1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6.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44.xml"/><Relationship Id="rId1" Type="http://schemas.openxmlformats.org/officeDocument/2006/relationships/themeOverride" Target="../theme/themeOverride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4.xml"/></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52.xml"/><Relationship Id="rId6" Type="http://schemas.openxmlformats.org/officeDocument/2006/relationships/image" Target="../media/image48.jpeg"/><Relationship Id="rId11" Type="http://schemas.openxmlformats.org/officeDocument/2006/relationships/image" Target="../media/image53.emf"/><Relationship Id="rId5" Type="http://schemas.openxmlformats.org/officeDocument/2006/relationships/image" Target="../media/image47.emf"/><Relationship Id="rId10" Type="http://schemas.openxmlformats.org/officeDocument/2006/relationships/image" Target="../media/image52.emf"/><Relationship Id="rId4" Type="http://schemas.openxmlformats.org/officeDocument/2006/relationships/image" Target="../media/image46.jpeg"/><Relationship Id="rId9" Type="http://schemas.openxmlformats.org/officeDocument/2006/relationships/image" Target="../media/image51.gif"/></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44.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44.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44.xml"/><Relationship Id="rId1" Type="http://schemas.openxmlformats.org/officeDocument/2006/relationships/themeOverride" Target="../theme/themeOverride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44.xml"/><Relationship Id="rId1" Type="http://schemas.openxmlformats.org/officeDocument/2006/relationships/themeOverride" Target="../theme/themeOverr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44.xml"/><Relationship Id="rId1" Type="http://schemas.openxmlformats.org/officeDocument/2006/relationships/themeOverride" Target="../theme/themeOverride1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44.xml"/><Relationship Id="rId1" Type="http://schemas.openxmlformats.org/officeDocument/2006/relationships/themeOverride" Target="../theme/themeOverride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44.xml"/><Relationship Id="rId1" Type="http://schemas.openxmlformats.org/officeDocument/2006/relationships/themeOverride" Target="../theme/themeOverride13.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44.xml"/><Relationship Id="rId1" Type="http://schemas.openxmlformats.org/officeDocument/2006/relationships/themeOverride" Target="../theme/themeOverride14.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44.xml"/><Relationship Id="rId1" Type="http://schemas.openxmlformats.org/officeDocument/2006/relationships/themeOverride" Target="../theme/themeOverride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4.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19.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6.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39.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59.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5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59.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0.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59.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8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6.xml"/><Relationship Id="rId1" Type="http://schemas.openxmlformats.org/officeDocument/2006/relationships/themeOverride" Target="../theme/themeOverride1.xml"/><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8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hemeOverride" Target="../theme/themeOverride16.xml"/><Relationship Id="rId5" Type="http://schemas.openxmlformats.org/officeDocument/2006/relationships/image" Target="../media/image68.jpeg"/><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1.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8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9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75.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5.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75.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58.xml"/><Relationship Id="rId4" Type="http://schemas.openxmlformats.org/officeDocument/2006/relationships/image" Target="../media/image7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95.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95.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95.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95.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95.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8.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311.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31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311.xml"/><Relationship Id="rId4" Type="http://schemas.openxmlformats.org/officeDocument/2006/relationships/image" Target="../media/image85.jpeg"/></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17.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293.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93.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93.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9.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16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a:xfrm>
            <a:off x="0" y="1676400"/>
            <a:ext cx="9144000" cy="2286000"/>
          </a:xfrm>
        </p:spPr>
        <p:txBody>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6600" u="none" strike="noStrike" kern="1200" cap="none" spc="0" normalizeH="0" baseline="0" noProof="0" dirty="0">
                <a:ln>
                  <a:noFill/>
                </a:ln>
                <a:effectLst/>
                <a:uLnTx/>
                <a:uFillTx/>
                <a:ea typeface="MS PGothic" pitchFamily="34" charset="-128"/>
                <a:cs typeface="+mn-cs"/>
              </a:rPr>
              <a:t>ما قبل الألفية</a:t>
            </a:r>
            <a:br>
              <a:rPr kumimoji="0" lang="ar-JO" sz="6600" u="none" strike="noStrike" kern="1200" cap="none" spc="0" normalizeH="0" baseline="0" noProof="0" dirty="0">
                <a:ln>
                  <a:noFill/>
                </a:ln>
                <a:effectLst/>
                <a:uLnTx/>
                <a:uFillTx/>
                <a:ea typeface="MS PGothic" pitchFamily="34" charset="-128"/>
                <a:cs typeface="+mn-cs"/>
              </a:rPr>
            </a:br>
            <a:r>
              <a:rPr kumimoji="0" lang="ar-JO" sz="6600" u="none" strike="noStrike" kern="1200" cap="none" spc="0" normalizeH="0" baseline="0" noProof="0" dirty="0">
                <a:ln>
                  <a:noFill/>
                </a:ln>
                <a:effectLst/>
                <a:uLnTx/>
                <a:uFillTx/>
                <a:ea typeface="MS PGothic" pitchFamily="34" charset="-128"/>
                <a:cs typeface="+mn-cs"/>
              </a:rPr>
              <a:t> التدبيرية</a:t>
            </a:r>
            <a:endParaRPr kumimoji="0" lang="en-GB" sz="6600" u="none" strike="noStrike" kern="1200" cap="none" spc="0" normalizeH="0" baseline="0" noProof="0" dirty="0">
              <a:ln>
                <a:noFill/>
              </a:ln>
              <a:effectLst/>
              <a:uLnTx/>
              <a:uFillTx/>
              <a:ea typeface="MS PGothic" pitchFamily="34" charset="-128"/>
              <a:cs typeface="+mn-cs"/>
            </a:endParaRPr>
          </a:p>
        </p:txBody>
      </p:sp>
      <p:sp>
        <p:nvSpPr>
          <p:cNvPr id="3" name="Rectangle 2">
            <a:extLst>
              <a:ext uri="{FF2B5EF4-FFF2-40B4-BE49-F238E27FC236}">
                <a16:creationId xmlns:a16="http://schemas.microsoft.com/office/drawing/2014/main" id="{51C591AB-DF5B-0AE0-80D2-88E879B5B26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295401"/>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هل هناك مستقبل لعرق إسرائيل المؤمن ؟</a:t>
            </a:r>
            <a:endParaRPr kumimoji="0" lang="en-GB" sz="32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1747" name="Text Box 3"/>
          <p:cNvSpPr txBox="1">
            <a:spLocks noChangeArrowheads="1"/>
          </p:cNvSpPr>
          <p:nvPr/>
        </p:nvSpPr>
        <p:spPr bwMode="auto">
          <a:xfrm>
            <a:off x="1777641" y="1387475"/>
            <a:ext cx="1488206" cy="83317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mn-cs"/>
              </a:rPr>
              <a:t> التدبيرية</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mn-cs"/>
            </a:endParaRPr>
          </a:p>
        </p:txBody>
      </p:sp>
      <p:sp>
        <p:nvSpPr>
          <p:cNvPr id="31748" name="Text Box 4"/>
          <p:cNvSpPr txBox="1">
            <a:spLocks noChangeArrowheads="1"/>
          </p:cNvSpPr>
          <p:nvPr/>
        </p:nvSpPr>
        <p:spPr bwMode="auto">
          <a:xfrm>
            <a:off x="29718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66"/>
                </a:solidFill>
                <a:effectLst/>
                <a:uLnTx/>
                <a:uFillTx/>
                <a:latin typeface="Arial" panose="020B0604020202020204" pitchFamily="34" charset="0"/>
                <a:ea typeface="MS PGothic" pitchFamily="34" charset="-128"/>
                <a:cs typeface="+mn-cs"/>
              </a:rPr>
              <a:t>يوجد مستقبل لإسرائيل</a:t>
            </a:r>
            <a:endParaRPr kumimoji="0" lang="en-GB" sz="2400" b="1" u="none" strike="noStrike" kern="1200" cap="none" spc="0" normalizeH="0" baseline="0" noProof="0">
              <a:ln>
                <a:noFill/>
              </a:ln>
              <a:solidFill>
                <a:srgbClr val="FFFF66"/>
              </a:solidFill>
              <a:effectLst/>
              <a:uLnTx/>
              <a:uFillTx/>
              <a:latin typeface="Arial" panose="020B0604020202020204" pitchFamily="34" charset="0"/>
              <a:ea typeface="MS PGothic" pitchFamily="34" charset="-128"/>
              <a:cs typeface="+mn-cs"/>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1750" name="Text Box 6"/>
          <p:cNvSpPr txBox="1">
            <a:spLocks noChangeArrowheads="1"/>
          </p:cNvSpPr>
          <p:nvPr/>
        </p:nvSpPr>
        <p:spPr bwMode="auto">
          <a:xfrm>
            <a:off x="5257800" y="1387475"/>
            <a:ext cx="3124200" cy="8334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mn-cs"/>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mn-cs"/>
              </a:rPr>
              <a:t>و ما بعد الألفية</a:t>
            </a:r>
            <a:endParaRPr kumimoji="0" lang="en-GB" sz="2400" b="1"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mn-cs"/>
            </a:endParaRPr>
          </a:p>
        </p:txBody>
      </p:sp>
      <p:sp>
        <p:nvSpPr>
          <p:cNvPr id="31751" name="Text Box 7"/>
          <p:cNvSpPr txBox="1">
            <a:spLocks noChangeArrowheads="1"/>
          </p:cNvSpPr>
          <p:nvPr/>
        </p:nvSpPr>
        <p:spPr bwMode="auto">
          <a:xfrm>
            <a:off x="72390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mn-cs"/>
              </a:rPr>
              <a:t>لا يوجد مستقبل لإسرائيل</a:t>
            </a:r>
            <a:endParaRPr kumimoji="0" lang="en-GB" sz="2400" b="1"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mn-cs"/>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1753" name="Text Box 9"/>
          <p:cNvSpPr txBox="1">
            <a:spLocks noChangeArrowheads="1"/>
          </p:cNvSpPr>
          <p:nvPr/>
        </p:nvSpPr>
        <p:spPr bwMode="auto">
          <a:xfrm>
            <a:off x="6121041" y="5959475"/>
            <a:ext cx="1488206" cy="83317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mn-cs"/>
              </a:rPr>
              <a:t> العهدية</a:t>
            </a:r>
            <a:endParaRPr kumimoji="0" lang="en-GB" sz="24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mn-cs"/>
            </a:endParaRPr>
          </a:p>
        </p:txBody>
      </p:sp>
      <p:sp>
        <p:nvSpPr>
          <p:cNvPr id="31754" name="Text Box 10"/>
          <p:cNvSpPr txBox="1">
            <a:spLocks noChangeArrowheads="1"/>
          </p:cNvSpPr>
          <p:nvPr/>
        </p:nvSpPr>
        <p:spPr bwMode="auto">
          <a:xfrm>
            <a:off x="4895850" y="3613150"/>
            <a:ext cx="1314450" cy="157184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mn-cs"/>
              </a:rPr>
              <a:t>الكنيسة هي إسرائيل الجديدة</a:t>
            </a:r>
            <a:endParaRPr kumimoji="0" lang="en-GB" sz="24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mn-cs"/>
            </a:endParaRPr>
          </a:p>
        </p:txBody>
      </p:sp>
      <p:sp>
        <p:nvSpPr>
          <p:cNvPr id="31755" name="Text Box 11"/>
          <p:cNvSpPr txBox="1">
            <a:spLocks noChangeArrowheads="1"/>
          </p:cNvSpPr>
          <p:nvPr/>
        </p:nvSpPr>
        <p:spPr bwMode="auto">
          <a:xfrm>
            <a:off x="914400" y="3657600"/>
            <a:ext cx="15430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FFFF66"/>
                </a:solidFill>
                <a:effectLst/>
                <a:uLnTx/>
                <a:uFillTx/>
                <a:latin typeface="Arial" panose="020B0604020202020204" pitchFamily="34" charset="0"/>
                <a:ea typeface="MS PGothic" pitchFamily="34" charset="-128"/>
                <a:cs typeface="+mn-cs"/>
              </a:rPr>
              <a:t>التمييز بين الكنيسة و إسرائيل</a:t>
            </a:r>
            <a:endParaRPr kumimoji="0" lang="en-GB" sz="2400" b="1" u="none" strike="noStrike" kern="1200" cap="none" spc="0" normalizeH="0" baseline="0" noProof="0">
              <a:ln>
                <a:noFill/>
              </a:ln>
              <a:solidFill>
                <a:srgbClr val="FFFF66"/>
              </a:solidFill>
              <a:effectLst/>
              <a:uLnTx/>
              <a:uFillTx/>
              <a:latin typeface="Arial" panose="020B0604020202020204" pitchFamily="34" charset="0"/>
              <a:ea typeface="MS PGothic" pitchFamily="34" charset="-128"/>
              <a:cs typeface="+mn-cs"/>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1360354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dirty="0">
                <a:solidFill>
                  <a:srgbClr val="FFFFFF"/>
                </a:solidFill>
                <a:ea typeface="ＭＳ Ｐゴシック" charset="0"/>
              </a:rPr>
              <a:t>علم الأخرويات</a:t>
            </a:r>
            <a:r>
              <a:rPr lang="en-US" sz="4000" dirty="0">
                <a:solidFill>
                  <a:srgbClr val="FFFFFF"/>
                </a:solidFill>
                <a:ea typeface="ＭＳ Ｐゴシック" charset="0"/>
              </a:rPr>
              <a:t>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324" y="1646583"/>
            <a:ext cx="9143999" cy="437321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
            <a:ext cx="9143999" cy="1646583"/>
          </a:xfrm>
          <a:solidFill>
            <a:schemeClr val="bg1"/>
          </a:solidFill>
          <a:effectLst/>
        </p:spPr>
        <p:txBody>
          <a:bodyPr/>
          <a:lstStyle/>
          <a:p>
            <a:pPr rtl="1">
              <a:defRPr/>
            </a:pPr>
            <a:r>
              <a:rPr lang="ar-JO" dirty="0">
                <a:solidFill>
                  <a:schemeClr val="tx2"/>
                </a:solidFill>
                <a:effectLst>
                  <a:glow rad="127000">
                    <a:schemeClr val="bg1"/>
                  </a:glow>
                </a:effectLst>
                <a:ea typeface="ＭＳ Ｐゴシック" charset="0"/>
              </a:rPr>
              <a:t>تاريخ التدبيريّة</a:t>
            </a:r>
            <a:br>
              <a:rPr lang="ar-JO"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من ثلاثينيات القرن التاسع عشر إلى ثمانينيات القرن العشرين</a:t>
            </a:r>
            <a:br>
              <a:rPr lang="ar-JO" sz="2800" dirty="0">
                <a:solidFill>
                  <a:schemeClr val="tx2"/>
                </a:solidFill>
                <a:effectLst>
                  <a:glow rad="127000">
                    <a:schemeClr val="bg1"/>
                  </a:glow>
                </a:effectLst>
                <a:ea typeface="ＭＳ Ｐゴシック" charset="0"/>
              </a:rPr>
            </a:br>
            <a:r>
              <a:rPr lang="ar-JO" sz="2400" dirty="0">
                <a:solidFill>
                  <a:schemeClr val="tx2"/>
                </a:solidFill>
                <a:effectLst>
                  <a:glow rad="127000">
                    <a:schemeClr val="bg1"/>
                  </a:glow>
                </a:effectLst>
                <a:ea typeface="ＭＳ Ｐゴシック" charset="0"/>
              </a:rPr>
              <a:t>(1830 – 1980)</a:t>
            </a:r>
            <a:endParaRPr lang="en-US" sz="2400"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997551431"/>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حرفي ، تاريخي، و قواعدي.</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56" end="56"/>
                                            </p:txEl>
                                          </p:spTgt>
                                        </p:tgtEl>
                                        <p:attrNameLst>
                                          <p:attrName>style.visibility</p:attrName>
                                        </p:attrNameLst>
                                      </p:cBhvr>
                                      <p:to>
                                        <p:strVal val="visible"/>
                                      </p:to>
                                    </p:set>
                                    <p:animEffect transition="in" filter="dissolve">
                                      <p:cBhvr additive="repl">
                                        <p:cTn id="7" dur="500"/>
                                        <p:tgtEl>
                                          <p:spTgt spid="81923">
                                            <p:txEl>
                                              <p:charRg st="56" end="5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74700"/>
            <a:ext cx="7315200" cy="3225800"/>
          </a:xfrm>
        </p:spPr>
        <p:txBody>
          <a:bodyPr/>
          <a:lstStyle/>
          <a:p>
            <a:r>
              <a:rPr lang="ar-SA" sz="4800" dirty="0"/>
              <a:t>"ولكن لا يَسعك أن تأخذ الأرقام حرفياً في سفر الرؤيا. إنه أدب نبوي!"</a:t>
            </a:r>
            <a:endParaRPr lang="en-US" sz="4800" dirty="0"/>
          </a:p>
        </p:txBody>
      </p:sp>
      <p:sp>
        <p:nvSpPr>
          <p:cNvPr id="3" name="Subtitle 2"/>
          <p:cNvSpPr>
            <a:spLocks noGrp="1"/>
          </p:cNvSpPr>
          <p:nvPr>
            <p:ph type="subTitle" idx="1"/>
          </p:nvPr>
        </p:nvSpPr>
        <p:spPr>
          <a:xfrm>
            <a:off x="914400" y="4724400"/>
            <a:ext cx="8013700" cy="1752600"/>
          </a:xfrm>
        </p:spPr>
        <p:txBody>
          <a:bodyPr/>
          <a:lstStyle/>
          <a:p>
            <a:r>
              <a:rPr lang="ar-SA" sz="3600" dirty="0"/>
              <a:t>حقاً؟ ما هو النص غير </a:t>
            </a:r>
            <a:r>
              <a:rPr lang="ar-JO" sz="3600" dirty="0"/>
              <a:t>ال</a:t>
            </a:r>
            <a:r>
              <a:rPr lang="ar-SA" sz="3600" dirty="0"/>
              <a:t>منطقي إذا كانت الأرقام فيه تُفهم بمعناها الطبيعي؟</a:t>
            </a:r>
            <a:endParaRPr lang="en-US" sz="3600" dirty="0"/>
          </a:p>
        </p:txBody>
      </p:sp>
    </p:spTree>
    <p:extLst>
      <p:ext uri="{BB962C8B-B14F-4D97-AF65-F5344CB8AC3E}">
        <p14:creationId xmlns:p14="http://schemas.microsoft.com/office/powerpoint/2010/main" val="11349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50917" y="1793233"/>
            <a:ext cx="8275072"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rPr>
              <a:t>اتبع التفسير الطبيعي إلا إذا كان عكس ذلك</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endParaRPr>
          </a:p>
        </p:txBody>
      </p:sp>
      <p:sp>
        <p:nvSpPr>
          <p:cNvPr id="693255" name="Text Box 13"/>
          <p:cNvSpPr txBox="1">
            <a:spLocks noChangeArrowheads="1"/>
          </p:cNvSpPr>
          <p:nvPr/>
        </p:nvSpPr>
        <p:spPr bwMode="auto">
          <a:xfrm>
            <a:off x="377892" y="1169345"/>
            <a:ext cx="834809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المبدأ ١:</a:t>
            </a:r>
            <a:endParaRPr kumimoji="0" lang="en-US"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93257" name="Rectangle 15"/>
          <p:cNvSpPr>
            <a:spLocks noGrp="1" noChangeArrowheads="1"/>
          </p:cNvSpPr>
          <p:nvPr>
            <p:ph type="title" idx="4294967295"/>
          </p:nvPr>
        </p:nvSpPr>
        <p:spPr>
          <a:xfrm>
            <a:off x="363604" y="137470"/>
            <a:ext cx="7603962" cy="906463"/>
          </a:xfrm>
          <a:solidFill>
            <a:srgbClr val="660066"/>
          </a:solidFill>
          <a:ln w="22225" cap="flat">
            <a:solidFill>
              <a:srgbClr val="FF0000"/>
            </a:solidFill>
            <a:miter lim="800000"/>
            <a:headEnd/>
            <a:tailEnd/>
          </a:ln>
        </p:spPr>
        <p:txBody>
          <a:bodyPr wrap="square" anchor="t">
            <a:spAutoFit/>
          </a:bodyPr>
          <a:lstStyle/>
          <a:p>
            <a:pPr rtl="1">
              <a:spcBef>
                <a:spcPct val="50000"/>
              </a:spcBef>
            </a:pPr>
            <a:r>
              <a:rPr lang="ar-SA" sz="5200" dirty="0">
                <a:ea typeface="ＭＳ Ｐゴシック" charset="0"/>
              </a:rPr>
              <a:t>٤</a:t>
            </a:r>
            <a:r>
              <a:rPr lang="ar-JO" sz="5200" dirty="0">
                <a:ea typeface="ＭＳ Ｐゴシック" charset="0"/>
              </a:rPr>
              <a:t> </a:t>
            </a:r>
            <a:r>
              <a:rPr lang="ar-SA" sz="5200" dirty="0">
                <a:ea typeface="ＭＳ Ｐゴシック" charset="0"/>
              </a:rPr>
              <a:t>مبادئ تفسيرية</a:t>
            </a:r>
            <a:endParaRPr lang="en-US" sz="5200" dirty="0">
              <a:ea typeface="ＭＳ Ｐゴシック" charset="0"/>
            </a:endParaRPr>
          </a:p>
        </p:txBody>
      </p:sp>
      <p:sp>
        <p:nvSpPr>
          <p:cNvPr id="11" name="Text Box 8"/>
          <p:cNvSpPr txBox="1">
            <a:spLocks noChangeArrowheads="1"/>
          </p:cNvSpPr>
          <p:nvPr/>
        </p:nvSpPr>
        <p:spPr bwMode="auto">
          <a:xfrm>
            <a:off x="768226" y="2448663"/>
            <a:ext cx="6818190"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١٤٤.٠٠٠ المختومين من بني إسرائيل (٧:٤)</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10"/>
          <p:cNvSpPr txBox="1">
            <a:spLocks noChangeArrowheads="1"/>
          </p:cNvSpPr>
          <p:nvPr/>
        </p:nvSpPr>
        <p:spPr bwMode="auto">
          <a:xfrm>
            <a:off x="2616797" y="3085796"/>
            <a:ext cx="4945883"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١٠٠٠ سنة مُلك القديسين (٢٠: ٤)</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1"/>
          <p:cNvSpPr txBox="1">
            <a:spLocks noChangeArrowheads="1"/>
          </p:cNvSpPr>
          <p:nvPr/>
        </p:nvSpPr>
        <p:spPr bwMode="auto">
          <a:xfrm>
            <a:off x="2233749" y="4290294"/>
            <a:ext cx="5328931"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٣ </a:t>
            </a:r>
            <a:r>
              <a:rPr kumimoji="0" lang="ar-JO"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و </a:t>
            </a: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١/٢ يوم من الموت (١١: ٩)</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2"/>
          <p:cNvSpPr txBox="1">
            <a:spLocks noChangeArrowheads="1"/>
          </p:cNvSpPr>
          <p:nvPr/>
        </p:nvSpPr>
        <p:spPr bwMode="auto">
          <a:xfrm>
            <a:off x="2672593" y="3691650"/>
            <a:ext cx="4913823"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١٢٦٠ يوماً من النبوءة (١١: ٣)</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4"/>
          <p:cNvSpPr txBox="1">
            <a:spLocks noChangeArrowheads="1"/>
          </p:cNvSpPr>
          <p:nvPr/>
        </p:nvSpPr>
        <p:spPr bwMode="auto">
          <a:xfrm>
            <a:off x="3249675" y="4934637"/>
            <a:ext cx="4336741"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نهر الفرات ينشف (١٦: ١٢)</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p:cNvSpPr txBox="1">
            <a:spLocks noChangeArrowheads="1"/>
          </p:cNvSpPr>
          <p:nvPr/>
        </p:nvSpPr>
        <p:spPr bwMode="auto">
          <a:xfrm>
            <a:off x="8427518"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23809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رؤيا١٦</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١٢</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000000"/>
                </a:solidFill>
                <a:effectLst/>
                <a:uLnTx/>
                <a:uFillTx/>
                <a:latin typeface="amiriregular"/>
                <a:ea typeface="+mn-ea"/>
                <a:cs typeface="+mn-cs"/>
              </a:rPr>
              <a:t>ث</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a:t>
            </a:r>
            <a:r>
              <a:rPr kumimoji="0" lang="ar-JO" sz="2800" b="0" i="0" u="none" strike="noStrike" kern="1200" cap="none" spc="0" normalizeH="0" baseline="0" noProof="0" dirty="0">
                <a:ln>
                  <a:noFill/>
                </a:ln>
                <a:solidFill>
                  <a:srgbClr val="FFFFFF"/>
                </a:solidFill>
                <a:effectLst/>
                <a:uLnTx/>
                <a:uFillTx/>
                <a:latin typeface="amiriregular"/>
                <a:ea typeface="+mn-ea"/>
                <a:cs typeface="+mn-cs"/>
              </a:rPr>
              <a:t>ثم</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سَكَبَ ٱلْمَلَاكُ ٱلسَّادِسُ جَامَهُ عَلَى ٱلنَّهْرِ ٱلْكَبِيرِ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ٱلْفُرَاتِ</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فَنَشِفَ</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 مَاؤُهُ لِكَيْ يُعَدَّ طَرِيقُ ٱلْمُلُوكِ ٱلَّذِينَ مِنْ مَشْرِقِ ٱلشَّمْسِ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1324699"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١٠٠ تعليق</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4" name="Text Box 10"/>
          <p:cNvSpPr txBox="1">
            <a:spLocks noChangeArrowheads="1"/>
          </p:cNvSpPr>
          <p:nvPr/>
        </p:nvSpPr>
        <p:spPr bwMode="auto">
          <a:xfrm>
            <a:off x="539750" y="5084763"/>
            <a:ext cx="1302257"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٥٧ تفسير!</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5304" name="Rectangle 18"/>
          <p:cNvSpPr>
            <a:spLocks noGrp="1" noChangeArrowheads="1"/>
          </p:cNvSpPr>
          <p:nvPr>
            <p:ph type="title" idx="4294967295"/>
          </p:nvPr>
        </p:nvSpPr>
        <p:spPr>
          <a:xfrm>
            <a:off x="381000" y="457200"/>
            <a:ext cx="8401050" cy="1295400"/>
          </a:xfrm>
          <a:solidFill>
            <a:srgbClr val="000066"/>
          </a:solidFill>
        </p:spPr>
        <p:txBody>
          <a:bodyPr/>
          <a:lstStyle/>
          <a:p>
            <a:r>
              <a:rPr lang="ar-SA" sz="4000" dirty="0">
                <a:solidFill>
                  <a:srgbClr val="FFFF66"/>
                </a:solidFill>
                <a:ea typeface="ＭＳ Ｐゴシック" charset="0"/>
              </a:rPr>
              <a:t>ماذا يحدث عندما لا يتبع ال</a:t>
            </a:r>
            <a:r>
              <a:rPr lang="ar-JO" sz="4000" dirty="0">
                <a:solidFill>
                  <a:srgbClr val="FFFF66"/>
                </a:solidFill>
                <a:ea typeface="ＭＳ Ｐゴシック" charset="0"/>
              </a:rPr>
              <a:t>إ</a:t>
            </a:r>
            <a:r>
              <a:rPr lang="ar-SA" sz="4000" dirty="0">
                <a:solidFill>
                  <a:srgbClr val="FFFF66"/>
                </a:solidFill>
                <a:ea typeface="ＭＳ Ｐゴシック" charset="0"/>
              </a:rPr>
              <a:t>ستخدام ال</a:t>
            </a:r>
            <a:r>
              <a:rPr lang="ar-JO" sz="4000" dirty="0">
                <a:solidFill>
                  <a:srgbClr val="FFFF66"/>
                </a:solidFill>
                <a:ea typeface="ＭＳ Ｐゴシック" charset="0"/>
              </a:rPr>
              <a:t>طبيع</a:t>
            </a:r>
            <a:r>
              <a:rPr lang="ar-SA" sz="4000" dirty="0">
                <a:solidFill>
                  <a:srgbClr val="FFFF66"/>
                </a:solidFill>
                <a:ea typeface="ＭＳ Ｐゴシック" charset="0"/>
              </a:rPr>
              <a:t>ي للغة؟</a:t>
            </a:r>
            <a:endParaRPr lang="en-US" sz="4000" dirty="0">
              <a:solidFill>
                <a:srgbClr val="FFFF66"/>
              </a:solidFill>
              <a:ea typeface="ＭＳ Ｐゴシック" charset="0"/>
            </a:endParaRP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٣٩٣</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855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 ١٣-١٦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١٣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وَرَأَيْتُ مِنْ فَمِ ٱلتِّنِّينِ، وَمِنْ فَمِ ٱلْوَحْشِ، وَمِنْ فَمِ ٱلنَّبِيِّ ٱلْكَذَّابِ، ثَلَاثَةَ أَرْوَاحٍ نَجِسَةٍ شِبْهَ ضَفَادِعَ،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١٤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فَإِنَّهُمْ أَرْوَاحُ شَيَاطِينَ صَانِعَةٌ آيَاتٍ، تَخْرُجُ عَلَى مُلُوكِ ٱلْعَالَمِ وَكُلِّ ٱلْمَسْكُونَةِ، لِتَجْمَعَهُمْ لِقِتَالِ ذَلِكَ ٱلْيَوْمِ ٱلْعَظِيمِ، يَوْمِ ٱللهِ ٱلْقَادِرِ عَلَى كُلِّ شَيْءٍ.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١٥ </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«هَا أَنَا آتِي كَلِصٍّ! طُوبَى لِمَنْ يَسْهَرُ وَيَحْفَظُ ثِيَابَهُ لِئَلَّا يَمْشِيَ عُرْيَانًا فَيَرَوْا عُرْيَتَهُ». </a:t>
            </a:r>
            <a:r>
              <a:rPr kumimoji="0" lang="ar-SA" sz="2800" b="0" i="0" u="none" strike="noStrike" kern="1200" cap="none" spc="0" normalizeH="0" baseline="30000" noProof="0" dirty="0">
                <a:ln>
                  <a:noFill/>
                </a:ln>
                <a:solidFill>
                  <a:srgbClr val="FFFFFF"/>
                </a:solidFill>
                <a:effectLst/>
                <a:uLnTx/>
                <a:uFillTx/>
                <a:latin typeface="amiriregular"/>
                <a:ea typeface="+mn-ea"/>
                <a:cs typeface="+mn-cs"/>
              </a:rPr>
              <a:t>١٦</a:t>
            </a:r>
            <a:r>
              <a:rPr kumimoji="0" lang="ar-SA" sz="2800" b="0" i="0" u="none" strike="noStrike" kern="1200" cap="none" spc="0" normalizeH="0" baseline="30000" noProof="0" dirty="0">
                <a:ln>
                  <a:noFill/>
                </a:ln>
                <a:solidFill>
                  <a:srgbClr val="FFFF00"/>
                </a:solidFill>
                <a:effectLst/>
                <a:uLnTx/>
                <a:uFillTx/>
                <a:latin typeface="amiriregular"/>
                <a:ea typeface="+mn-ea"/>
                <a:cs typeface="+mn-cs"/>
              </a:rPr>
              <a:t> </a:t>
            </a:r>
            <a:r>
              <a:rPr kumimoji="0" lang="ar-SA" sz="2800" b="0" i="0" u="none" strike="noStrike" kern="1200" cap="none" spc="0" normalizeH="0" baseline="0" noProof="0" dirty="0">
                <a:ln>
                  <a:noFill/>
                </a:ln>
                <a:solidFill>
                  <a:srgbClr val="FFFF00"/>
                </a:solidFill>
                <a:effectLst/>
                <a:uLnTx/>
                <a:uFillTx/>
                <a:latin typeface="amiriregular"/>
                <a:ea typeface="+mn-ea"/>
                <a:cs typeface="+mn-cs"/>
              </a:rPr>
              <a:t>فَجَمَعَهُمْ إِلَى ٱلْمَوْضِعِ ٱلَّذِي يُدْعَى بِٱلْعِبْرَانِيَّةِ «هَرْمَجَدُّونَ</a:t>
            </a:r>
            <a:r>
              <a:rPr kumimoji="0" lang="ar-SA" sz="2800" b="0" i="0" u="none" strike="noStrike" kern="1200" cap="none" spc="0" normalizeH="0" baseline="0" noProof="0" dirty="0">
                <a:ln>
                  <a:noFill/>
                </a:ln>
                <a:solidFill>
                  <a:srgbClr val="FFFFFF"/>
                </a:solidFill>
                <a:effectLst/>
                <a:uLnTx/>
                <a:uFillTx/>
                <a:latin typeface="amiriregular"/>
                <a:ea typeface="+mn-ea"/>
                <a:cs typeface="+mn-cs"/>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ar-SA" sz="4000">
                <a:ea typeface="ＭＳ Ｐゴシック" charset="0"/>
              </a:rPr>
              <a:t>٢٠٠ مليون جندي!</a:t>
            </a:r>
            <a:endParaRPr lang="en-US" sz="4000">
              <a:ea typeface="ＭＳ Ｐゴシック" charset="0"/>
            </a:endParaRPr>
          </a:p>
        </p:txBody>
      </p:sp>
      <p:sp>
        <p:nvSpPr>
          <p:cNvPr id="697351" name="Text Box 19"/>
          <p:cNvSpPr txBox="1">
            <a:spLocks noChangeArrowheads="1"/>
          </p:cNvSpPr>
          <p:nvPr/>
        </p:nvSpPr>
        <p:spPr bwMode="auto">
          <a:xfrm>
            <a:off x="8382000" y="15875"/>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٣٣٩</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32002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68313" y="1713503"/>
            <a:ext cx="827073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rPr>
              <a:t>اتبع التفسير الطبيعي إلا إذا كان عكس ذلك</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endParaRPr>
          </a:p>
        </p:txBody>
      </p:sp>
      <p:sp>
        <p:nvSpPr>
          <p:cNvPr id="693257" name="Rectangle 15"/>
          <p:cNvSpPr>
            <a:spLocks noGrp="1" noChangeArrowheads="1"/>
          </p:cNvSpPr>
          <p:nvPr>
            <p:ph type="title" idx="4294967295"/>
          </p:nvPr>
        </p:nvSpPr>
        <p:spPr>
          <a:xfrm>
            <a:off x="381000" y="57740"/>
            <a:ext cx="7603963" cy="906463"/>
          </a:xfrm>
          <a:solidFill>
            <a:srgbClr val="660066"/>
          </a:solidFill>
          <a:ln w="22225" cap="flat">
            <a:solidFill>
              <a:srgbClr val="FF0000"/>
            </a:solidFill>
            <a:miter lim="800000"/>
            <a:headEnd/>
            <a:tailEnd/>
          </a:ln>
        </p:spPr>
        <p:txBody>
          <a:bodyPr vert="horz" wrap="square" lIns="91440" tIns="45720" rIns="91440" bIns="45720" numCol="1" anchor="t" anchorCtr="0" compatLnSpc="1">
            <a:prstTxWarp prst="textNoShape">
              <a:avLst/>
            </a:prstTxWarp>
            <a:spAutoFit/>
          </a:bodyPr>
          <a:lstStyle/>
          <a:p>
            <a:pPr rtl="1">
              <a:spcBef>
                <a:spcPct val="50000"/>
              </a:spcBef>
            </a:pPr>
            <a:r>
              <a:rPr lang="ar-SA" sz="5200" dirty="0">
                <a:ea typeface="ＭＳ Ｐゴシック" charset="0"/>
              </a:rPr>
              <a:t>٤</a:t>
            </a:r>
            <a:r>
              <a:rPr lang="ar-JO" sz="5200" dirty="0">
                <a:ea typeface="ＭＳ Ｐゴシック" charset="0"/>
              </a:rPr>
              <a:t> </a:t>
            </a:r>
            <a:r>
              <a:rPr lang="ar-SA" sz="5200" dirty="0">
                <a:ea typeface="ＭＳ Ｐゴシック" charset="0"/>
              </a:rPr>
              <a:t>مبادئ تفسيرية</a:t>
            </a:r>
            <a:endParaRPr lang="en-US" sz="5200" dirty="0">
              <a:ea typeface="ＭＳ Ｐゴシック" charset="0"/>
            </a:endParaRPr>
          </a:p>
        </p:txBody>
      </p:sp>
      <p:sp>
        <p:nvSpPr>
          <p:cNvPr id="10" name="Text Box 14"/>
          <p:cNvSpPr txBox="1">
            <a:spLocks noChangeArrowheads="1"/>
          </p:cNvSpPr>
          <p:nvPr/>
        </p:nvSpPr>
        <p:spPr bwMode="auto">
          <a:xfrm>
            <a:off x="4221226" y="5364458"/>
            <a:ext cx="3188992"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ثقل وزنة (١٦: ٢١)</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768225" y="2448663"/>
            <a:ext cx="6614609"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١٤٤.٠٠٠ المختومين من بني إسرائيل (٧:٤)</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2178868" y="2987769"/>
            <a:ext cx="5203966"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١٠٠٠ سنة مُلك القديسين (٢٠: ٤)</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2616486" y="4200039"/>
            <a:ext cx="4793732"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rPr>
              <a:t>٣ ١/٢ يوم من الموت (١١:٩)</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2"/>
          <p:cNvSpPr txBox="1">
            <a:spLocks noChangeArrowheads="1"/>
          </p:cNvSpPr>
          <p:nvPr/>
        </p:nvSpPr>
        <p:spPr bwMode="auto">
          <a:xfrm>
            <a:off x="2469011" y="3562906"/>
            <a:ext cx="4913823"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١٢٦٠ يوماً من النبوءة (١١: ٣)</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4"/>
          <p:cNvSpPr txBox="1">
            <a:spLocks noChangeArrowheads="1"/>
          </p:cNvSpPr>
          <p:nvPr/>
        </p:nvSpPr>
        <p:spPr bwMode="auto">
          <a:xfrm>
            <a:off x="3073477" y="4786996"/>
            <a:ext cx="4336741"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نهر الفرات ينشف (١٦: ١٢)</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3"/>
          <p:cNvSpPr txBox="1">
            <a:spLocks noChangeArrowheads="1"/>
          </p:cNvSpPr>
          <p:nvPr/>
        </p:nvSpPr>
        <p:spPr bwMode="auto">
          <a:xfrm>
            <a:off x="377892" y="1169345"/>
            <a:ext cx="8361159"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المبدأ ١:</a:t>
            </a:r>
            <a:endParaRPr kumimoji="0" lang="en-US"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5"/>
          <p:cNvSpPr txBox="1">
            <a:spLocks noChangeArrowheads="1"/>
          </p:cNvSpPr>
          <p:nvPr/>
        </p:nvSpPr>
        <p:spPr bwMode="auto">
          <a:xfrm>
            <a:off x="8427518"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4599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6" name="Picture 6" descr="28_Hail_sto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393" name="Rectangle 2"/>
          <p:cNvSpPr>
            <a:spLocks noGrp="1" noChangeArrowheads="1"/>
          </p:cNvSpPr>
          <p:nvPr>
            <p:ph type="ctrTitle"/>
          </p:nvPr>
        </p:nvSpPr>
        <p:spPr>
          <a:xfrm>
            <a:off x="76200" y="76200"/>
            <a:ext cx="3886200" cy="1371600"/>
          </a:xfrm>
        </p:spPr>
        <p:txBody>
          <a:bodyPr/>
          <a:lstStyle/>
          <a:p>
            <a:r>
              <a:rPr lang="ar-SA">
                <a:ea typeface="ＭＳ Ｐゴシック" charset="0"/>
              </a:rPr>
              <a:t>٧٥ رطل أحجار البرد</a:t>
            </a:r>
            <a:endParaRPr lang="en-US">
              <a:ea typeface="ＭＳ Ｐゴシック" charset="0"/>
            </a:endParaRPr>
          </a:p>
        </p:txBody>
      </p:sp>
      <p:pic>
        <p:nvPicPr>
          <p:cNvPr id="699394" name="Picture 4" descr="hailst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267200"/>
            <a:ext cx="3200400" cy="231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١٦: ٢١ (الجامة رقم 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Segoe UI Web (Arabic)"/>
                <a:ea typeface="+mn-ea"/>
                <a:cs typeface="+mn-cs"/>
              </a:rPr>
              <a:t>كانت هناك عاصفة برد رهيبة، وسقطت أحجار البرد التي تزن خمسة وسبعين رطلاً من السماء على الناس أدناه. لقد لعنوا الله بسبب الطاعون الرهيب لعاصفة البرد.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99397" name="Picture 7" descr="31_hail_st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922588"/>
            <a:ext cx="2209800" cy="149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398" name="Rectangle 8"/>
          <p:cNvSpPr>
            <a:spLocks noChangeArrowheads="1"/>
          </p:cNvSpPr>
          <p:nvPr/>
        </p:nvSpPr>
        <p:spPr bwMode="auto">
          <a:xfrm>
            <a:off x="0" y="3962400"/>
            <a:ext cx="5715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وكان أكبر حجر برد واحد تم تسجيله في الولايات المتحدة هو 7 بوصات في القطر، و١٨.٧٥ بوصة حولها، ويزن أقل بقليل من رطل واحد. تخيل شمام كبيرة تسقط من السماء بسرعة تقرب من ١٠٠ ميل في الساعة! حجر البرد سقط خلال عاصفة في أورورا، نبراسكا. وكان أثقل حجر برد في الولايات المتحدة ١.٦٧ جنيه وسقط في </a:t>
            </a:r>
            <a:r>
              <a:rPr kumimoji="0" lang="ar-SA" sz="2400" b="0" i="0" u="none" strike="noStrike" kern="1200" cap="none" spc="0" normalizeH="0" baseline="0" noProof="0" dirty="0" err="1">
                <a:ln>
                  <a:noFill/>
                </a:ln>
                <a:solidFill>
                  <a:srgbClr val="FFFFFF"/>
                </a:solidFill>
                <a:effectLst/>
                <a:uLnTx/>
                <a:uFillTx/>
                <a:latin typeface="Segoe UI Web (Arabic)"/>
                <a:ea typeface="+mn-ea"/>
                <a:cs typeface="+mn-cs"/>
              </a:rPr>
              <a:t>كوفيفيل</a:t>
            </a: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 </a:t>
            </a:r>
            <a:r>
              <a:rPr kumimoji="0" lang="ar-SA" sz="2400" b="0" i="0" u="none" strike="noStrike" kern="1200" cap="none" spc="0" normalizeH="0" baseline="0" noProof="0" dirty="0" err="1">
                <a:ln>
                  <a:noFill/>
                </a:ln>
                <a:solidFill>
                  <a:srgbClr val="FFFFFF"/>
                </a:solidFill>
                <a:effectLst/>
                <a:uLnTx/>
                <a:uFillTx/>
                <a:latin typeface="Segoe UI Web (Arabic)"/>
                <a:ea typeface="+mn-ea"/>
                <a:cs typeface="+mn-cs"/>
              </a:rPr>
              <a:t>كانساس</a:t>
            </a:r>
            <a:r>
              <a:rPr kumimoji="0" lang="ar-SA" sz="2400" b="0" i="0" u="none" strike="noStrike" kern="1200" cap="none" spc="0" normalizeH="0" baseline="0" noProof="0" dirty="0">
                <a:ln>
                  <a:noFill/>
                </a:ln>
                <a:solidFill>
                  <a:srgbClr val="FFFFFF"/>
                </a:solidFill>
                <a:effectLst/>
                <a:uLnTx/>
                <a:uFillTx/>
                <a:latin typeface="Segoe UI Web (Arabic)"/>
                <a:ea typeface="+mn-ea"/>
                <a:cs typeface="+mn-cs"/>
              </a:rPr>
              <a:t> في عام ١٩٧٠</a:t>
            </a:r>
            <a:r>
              <a:rPr kumimoji="0" lang="ar-SA" sz="2800" b="0" i="0" u="none" strike="noStrike" kern="1200" cap="none" spc="0" normalizeH="0" baseline="0" noProof="0" dirty="0">
                <a:ln>
                  <a:noFill/>
                </a:ln>
                <a:solidFill>
                  <a:srgbClr val="FFFFFF"/>
                </a:solidFill>
                <a:effectLst/>
                <a:uLnTx/>
                <a:uFillTx/>
                <a:latin typeface="Segoe UI Web (Arabic)"/>
                <a:ea typeface="+mn-ea"/>
                <a:cs typeface="+mn-cs"/>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7819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2604525" y="1756720"/>
            <a:ext cx="5729751"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128"/>
                <a:cs typeface="Arial" panose="020B0604020202020204" pitchFamily="34" charset="0"/>
              </a:rPr>
              <a:t>اتبع التفسير الطبيعي إلا إذا كان عكس ذلك</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128"/>
              <a:cs typeface="Arial" panose="020B0604020202020204" pitchFamily="34" charset="0"/>
            </a:endParaRPr>
          </a:p>
        </p:txBody>
      </p:sp>
      <p:sp>
        <p:nvSpPr>
          <p:cNvPr id="12296" name="Text Box 8"/>
          <p:cNvSpPr txBox="1">
            <a:spLocks noChangeArrowheads="1"/>
          </p:cNvSpPr>
          <p:nvPr/>
        </p:nvSpPr>
        <p:spPr bwMode="auto">
          <a:xfrm>
            <a:off x="768225" y="2448663"/>
            <a:ext cx="6614609" cy="1079399"/>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١٤٤.٠٠٠ المختومين من بني إسرائيل (٧:٤)</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8" name="Text Box 10"/>
          <p:cNvSpPr txBox="1">
            <a:spLocks noChangeArrowheads="1"/>
          </p:cNvSpPr>
          <p:nvPr/>
        </p:nvSpPr>
        <p:spPr bwMode="auto">
          <a:xfrm>
            <a:off x="2188947" y="3331808"/>
            <a:ext cx="5203966"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١٠٠٠ سنة مُلك القديسين (٢٠: ٤)</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9" name="Text Box 11"/>
          <p:cNvSpPr txBox="1">
            <a:spLocks noChangeArrowheads="1"/>
          </p:cNvSpPr>
          <p:nvPr/>
        </p:nvSpPr>
        <p:spPr bwMode="auto">
          <a:xfrm>
            <a:off x="2800091" y="4555898"/>
            <a:ext cx="4559559" cy="1079399"/>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١/٢ يوم من الموت (١١:٩)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00" name="Text Box 12"/>
          <p:cNvSpPr txBox="1">
            <a:spLocks noChangeArrowheads="1"/>
          </p:cNvSpPr>
          <p:nvPr/>
        </p:nvSpPr>
        <p:spPr bwMode="auto">
          <a:xfrm>
            <a:off x="2445827" y="3968941"/>
            <a:ext cx="4913823"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١٢٦٠ يوماً من النبوءة (١١: ٣)</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02" name="Text Box 14"/>
          <p:cNvSpPr txBox="1">
            <a:spLocks noChangeArrowheads="1"/>
          </p:cNvSpPr>
          <p:nvPr/>
        </p:nvSpPr>
        <p:spPr bwMode="auto">
          <a:xfrm>
            <a:off x="2909095" y="5151777"/>
            <a:ext cx="4450555"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نهر الفرات ينشف (١٦: ١٢)</a:t>
            </a:r>
            <a:endParaRPr kumimoji="0" lang="en-US"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endParaRPr>
          </a:p>
        </p:txBody>
      </p:sp>
      <p:sp>
        <p:nvSpPr>
          <p:cNvPr id="693257" name="Rectangle 15"/>
          <p:cNvSpPr>
            <a:spLocks noGrp="1" noChangeArrowheads="1"/>
          </p:cNvSpPr>
          <p:nvPr>
            <p:ph type="title" idx="4294967295"/>
          </p:nvPr>
        </p:nvSpPr>
        <p:spPr>
          <a:xfrm>
            <a:off x="986194" y="164241"/>
            <a:ext cx="7359650" cy="906463"/>
          </a:xfrm>
          <a:solidFill>
            <a:srgbClr val="660066"/>
          </a:solidFill>
          <a:ln w="22225" cap="flat">
            <a:solidFill>
              <a:srgbClr val="FF0000"/>
            </a:solidFill>
            <a:miter lim="800000"/>
            <a:headEnd/>
            <a:tailEnd/>
          </a:ln>
        </p:spPr>
        <p:txBody>
          <a:bodyPr wrap="square" anchor="t">
            <a:spAutoFit/>
          </a:bodyPr>
          <a:lstStyle/>
          <a:p>
            <a:pPr rtl="1">
              <a:spcBef>
                <a:spcPct val="50000"/>
              </a:spcBef>
            </a:pPr>
            <a:r>
              <a:rPr lang="ar-SA" sz="5200" dirty="0">
                <a:ea typeface="ＭＳ Ｐゴシック" charset="0"/>
              </a:rPr>
              <a:t>٤</a:t>
            </a:r>
            <a:r>
              <a:rPr lang="ar-JO" sz="5200" dirty="0">
                <a:ea typeface="ＭＳ Ｐゴシック" charset="0"/>
              </a:rPr>
              <a:t> </a:t>
            </a:r>
            <a:r>
              <a:rPr lang="ar-SA" sz="5200" dirty="0">
                <a:ea typeface="ＭＳ Ｐゴシック" charset="0"/>
              </a:rPr>
              <a:t>مبادئ تفسيرية</a:t>
            </a:r>
            <a:endParaRPr lang="en-US" sz="5200" dirty="0">
              <a:solidFill>
                <a:srgbClr val="FFFFFF"/>
              </a:solidFill>
              <a:ea typeface="ＭＳ Ｐゴシック" charset="0"/>
            </a:endParaRPr>
          </a:p>
        </p:txBody>
      </p:sp>
      <p:sp>
        <p:nvSpPr>
          <p:cNvPr id="10" name="Text Box 14"/>
          <p:cNvSpPr txBox="1">
            <a:spLocks noChangeArrowheads="1"/>
          </p:cNvSpPr>
          <p:nvPr/>
        </p:nvSpPr>
        <p:spPr bwMode="auto">
          <a:xfrm>
            <a:off x="1551352" y="5693713"/>
            <a:ext cx="5808298"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a:ln>
                  <a:noFill/>
                </a:ln>
                <a:solidFill>
                  <a:srgbClr val="DAE9FC"/>
                </a:solidFill>
                <a:effectLst/>
                <a:uLnTx/>
                <a:uFillTx/>
                <a:latin typeface="Arial" panose="020B0604020202020204" pitchFamily="34" charset="0"/>
                <a:ea typeface="ＭＳ Ｐゴシック" charset="0"/>
                <a:cs typeface="Arial" panose="020B0604020202020204" pitchFamily="34" charset="0"/>
              </a:rPr>
              <a:t>ثقل وزنة (١٦: ٢١) والمدى (٢١: ١٦)</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4"/>
          <p:cNvSpPr txBox="1">
            <a:spLocks noChangeArrowheads="1"/>
          </p:cNvSpPr>
          <p:nvPr/>
        </p:nvSpPr>
        <p:spPr bwMode="auto">
          <a:xfrm>
            <a:off x="3419413" y="6261293"/>
            <a:ext cx="3950418" cy="58695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SA"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رقم ٧ (١: ٤،١٢،١٦،الخ)</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13"/>
          <p:cNvSpPr txBox="1">
            <a:spLocks noChangeArrowheads="1"/>
          </p:cNvSpPr>
          <p:nvPr/>
        </p:nvSpPr>
        <p:spPr bwMode="auto">
          <a:xfrm>
            <a:off x="4406553" y="1064359"/>
            <a:ext cx="367188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المبدأ ١:</a:t>
            </a:r>
            <a:endParaRPr kumimoji="0" lang="en-US" sz="32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5"/>
          <p:cNvSpPr txBox="1">
            <a:spLocks noChangeArrowheads="1"/>
          </p:cNvSpPr>
          <p:nvPr/>
        </p:nvSpPr>
        <p:spPr bwMode="auto">
          <a:xfrm>
            <a:off x="8427517" y="7938"/>
            <a:ext cx="701131" cy="463846"/>
          </a:xfrm>
          <a:prstGeom prst="rect">
            <a:avLst/>
          </a:prstGeom>
          <a:solidFill>
            <a:schemeClr val="accent6">
              <a:lumMod val="50000"/>
            </a:schemeClr>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96855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dirty="0">
                <a:solidFill>
                  <a:schemeClr val="bg1"/>
                </a:solidFill>
                <a:cs typeface="Arial" panose="020B0604020202020204" pitchFamily="34" charset="0"/>
              </a:rPr>
              <a:t>الأهمية الأخروية للسبت</a:t>
            </a:r>
            <a:endParaRPr kumimoji="1" lang="en-US" altLang="zh-CN" sz="2400" dirty="0">
              <a:solidFill>
                <a:schemeClr val="bg1"/>
              </a:solidFill>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راحة الله</a:t>
            </a:r>
            <a:endParaRPr kumimoji="0" lang="en-SG" sz="1200" u="none" strike="noStrike" kern="1200" cap="none" spc="0" normalizeH="0" baseline="0" noProof="0" dirty="0">
              <a:ln>
                <a:noFill/>
              </a:ln>
              <a:solidFill>
                <a:srgbClr val="000000"/>
              </a:solidFill>
              <a:effectLst/>
              <a:uLnTx/>
              <a:uFillTx/>
              <a:ea typeface="ＭＳ Ｐゴシック"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ea typeface="ＭＳ Ｐゴシック" charset="0"/>
              </a:rPr>
              <a:t>راحة إسرائيل</a:t>
            </a:r>
            <a:endParaRPr kumimoji="0" lang="en-SG" sz="1200" u="none" strike="noStrike" kern="1200" cap="none" spc="0" normalizeH="0" baseline="0" noProof="0" dirty="0">
              <a:ln>
                <a:noFill/>
              </a:ln>
              <a:solidFill>
                <a:srgbClr val="000000"/>
              </a:solidFill>
              <a:effectLst/>
              <a:uLnTx/>
              <a:uFillTx/>
              <a:ea typeface="ＭＳ Ｐゴシック"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7 : 1 - 6</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40 – 48 </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21 - 22</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 3 : 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 95 : 7ب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23 : 37 - 39</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3 : 7 – 4 : 11</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 2 : 11</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31 : 13 و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20 : 12 و 20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 10</a:t>
            </a:r>
            <a:endPar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 20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66 : 23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19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25</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 إيمانه بالمسيا و إعادة تأسيسه</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 36 - 39</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 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 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 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u="none" strike="noStrike" kern="1200" cap="none" spc="0" normalizeH="0" baseline="0" noProof="0" dirty="0">
                <a:ln>
                  <a:noFill/>
                </a:ln>
                <a:solidFill>
                  <a:srgbClr val="000000"/>
                </a:solidFill>
                <a:effectLst/>
                <a:uLnTx/>
                <a:uFillTx/>
                <a:ea typeface="ＭＳ Ｐゴシック" charset="0"/>
              </a:rPr>
              <a:t>A visual summary of the ThD dissertation by Richard James Griffith, Dallas Theological Seminary, 1990</a:t>
            </a:r>
            <a:endParaRPr kumimoji="0" lang="en-SG" sz="1200" u="none" strike="noStrike" kern="1200" cap="none" spc="0" normalizeH="0" baseline="0" noProof="0" dirty="0">
              <a:ln>
                <a:noFill/>
              </a:ln>
              <a:solidFill>
                <a:srgbClr val="000000"/>
              </a:solidFill>
              <a:effectLst/>
              <a:uLnTx/>
              <a:uFillTx/>
              <a:ea typeface="ＭＳ Ｐゴシック"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26</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 : 1 - 6</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 27</a:t>
            </a:r>
            <a:endParaRPr kumimoji="0" lang="en-SG"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حرفي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19 (عودة المسيح) قبل رؤ 20 (حكم المسيح)</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99" end="99"/>
                                            </p:txEl>
                                          </p:spTgt>
                                        </p:tgtEl>
                                        <p:attrNameLst>
                                          <p:attrName>style.visibility</p:attrName>
                                        </p:attrNameLst>
                                      </p:cBhvr>
                                      <p:to>
                                        <p:strVal val="visible"/>
                                      </p:to>
                                    </p:set>
                                    <p:animEffect transition="in" filter="dissolve">
                                      <p:cBhvr additive="repl">
                                        <p:cTn id="7" dur="500"/>
                                        <p:tgtEl>
                                          <p:spTgt spid="81923">
                                            <p:txEl>
                                              <p:charRg st="99" end="9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27038"/>
            <a:ext cx="9217026" cy="769937"/>
          </a:xfrm>
          <a:solidFill>
            <a:srgbClr val="006600"/>
          </a:solidFill>
          <a:ln w="28575">
            <a:solidFill>
              <a:srgbClr val="FFFF00"/>
            </a:solidFill>
          </a:ln>
        </p:spPr>
        <p:txBody>
          <a:bodyPr>
            <a:spAutoFit/>
          </a:bodyPr>
          <a:lstStyle/>
          <a:p>
            <a:pPr rtl="1">
              <a:defRPr/>
            </a:pPr>
            <a:r>
              <a:rPr lang="ar-EG" dirty="0">
                <a:solidFill>
                  <a:srgbClr val="FFFF66"/>
                </a:solidFill>
                <a:effectLst>
                  <a:outerShdw blurRad="38100" dist="38100" dir="2700000" algn="tl">
                    <a:srgbClr val="000000"/>
                  </a:outerShdw>
                </a:effectLst>
                <a:ea typeface="ＭＳ Ｐゴシック" charset="0"/>
              </a:rPr>
              <a:t>أربع وجهات نظر حول الرؤيا 6-18</a:t>
            </a:r>
            <a:endParaRPr lang="en-US" dirty="0">
              <a:solidFill>
                <a:srgbClr val="FFFF66"/>
              </a:solidFill>
              <a:effectLst>
                <a:outerShdw blurRad="38100" dist="38100" dir="2700000" algn="tl">
                  <a:srgbClr val="000000"/>
                </a:outerShdw>
              </a:effectLst>
              <a:ea typeface="ＭＳ Ｐゴシック" charset="0"/>
            </a:endParaRPr>
          </a:p>
        </p:txBody>
      </p:sp>
      <p:grpSp>
        <p:nvGrpSpPr>
          <p:cNvPr id="2" name="Group 21"/>
          <p:cNvGrpSpPr>
            <a:grpSpLocks/>
          </p:cNvGrpSpPr>
          <p:nvPr/>
        </p:nvGrpSpPr>
        <p:grpSpPr bwMode="auto">
          <a:xfrm>
            <a:off x="611188" y="1989138"/>
            <a:ext cx="7848600" cy="757237"/>
            <a:chOff x="385" y="1253"/>
            <a:chExt cx="4944" cy="477"/>
          </a:xfrm>
        </p:grpSpPr>
        <p:sp>
          <p:nvSpPr>
            <p:cNvPr id="588806" name="Line 6"/>
            <p:cNvSpPr>
              <a:spLocks noChangeShapeType="1"/>
            </p:cNvSpPr>
            <p:nvPr/>
          </p:nvSpPr>
          <p:spPr bwMode="auto">
            <a:xfrm>
              <a:off x="431" y="1730"/>
              <a:ext cx="4898" cy="0"/>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nvGrpSpPr>
            <p:cNvPr id="689167" name="Group 10"/>
            <p:cNvGrpSpPr>
              <a:grpSpLocks/>
            </p:cNvGrpSpPr>
            <p:nvPr/>
          </p:nvGrpSpPr>
          <p:grpSpPr bwMode="auto">
            <a:xfrm>
              <a:off x="385" y="1298"/>
              <a:ext cx="272" cy="408"/>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sp>
          <p:nvSpPr>
            <p:cNvPr id="588811" name="Line 11"/>
            <p:cNvSpPr>
              <a:spLocks noChangeShapeType="1"/>
            </p:cNvSpPr>
            <p:nvPr/>
          </p:nvSpPr>
          <p:spPr bwMode="auto">
            <a:xfrm>
              <a:off x="5239" y="1253"/>
              <a:ext cx="0" cy="453"/>
            </a:xfrm>
            <a:prstGeom prst="line">
              <a:avLst/>
            </a:prstGeom>
            <a:noFill/>
            <a:ln w="57150">
              <a:solidFill>
                <a:srgbClr val="99CCFF"/>
              </a:solidFill>
              <a:round/>
              <a:headEnd/>
              <a:tailEnd type="stealth"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ヒラギノ角ゴ Pro W3"/>
                <a:cs typeface="ヒラギノ角ゴ Pro W3"/>
              </a:endParaRPr>
            </a:p>
          </p:txBody>
        </p:sp>
      </p:grpSp>
      <p:sp>
        <p:nvSpPr>
          <p:cNvPr id="588816" name="Text Box 16"/>
          <p:cNvSpPr txBox="1">
            <a:spLocks noChangeArrowheads="1"/>
          </p:cNvSpPr>
          <p:nvPr/>
        </p:nvSpPr>
        <p:spPr bwMode="auto">
          <a:xfrm rot="5400000">
            <a:off x="35514" y="3668485"/>
            <a:ext cx="2592388"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rPr>
              <a:t>الماضي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9" name="Text Box 19"/>
          <p:cNvSpPr txBox="1">
            <a:spLocks noChangeArrowheads="1"/>
          </p:cNvSpPr>
          <p:nvPr/>
        </p:nvSpPr>
        <p:spPr bwMode="auto">
          <a:xfrm>
            <a:off x="3018655" y="3213100"/>
            <a:ext cx="3095625"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تاريخي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20" name="AutoShape 20"/>
          <p:cNvSpPr>
            <a:spLocks noChangeArrowheads="1"/>
          </p:cNvSpPr>
          <p:nvPr/>
        </p:nvSpPr>
        <p:spPr bwMode="auto">
          <a:xfrm>
            <a:off x="228600" y="5534025"/>
            <a:ext cx="8610600" cy="831850"/>
          </a:xfrm>
          <a:prstGeom prst="leftRightArrow">
            <a:avLst>
              <a:gd name="adj1" fmla="val 50000"/>
              <a:gd name="adj2" fmla="val 207023"/>
            </a:avLst>
          </a:prstGeom>
          <a:solidFill>
            <a:srgbClr val="CCCC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 Box 18"/>
          <p:cNvSpPr txBox="1">
            <a:spLocks noChangeArrowheads="1"/>
          </p:cNvSpPr>
          <p:nvPr/>
        </p:nvSpPr>
        <p:spPr bwMode="auto">
          <a:xfrm>
            <a:off x="1622425" y="2819400"/>
            <a:ext cx="1725613" cy="157184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كتاب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مكتوب</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 95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19" name="Text Box 18"/>
          <p:cNvSpPr txBox="1">
            <a:spLocks noChangeArrowheads="1"/>
          </p:cNvSpPr>
          <p:nvPr/>
        </p:nvSpPr>
        <p:spPr bwMode="auto">
          <a:xfrm>
            <a:off x="0" y="1371600"/>
            <a:ext cx="92964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Comic Sans MS" pitchFamily="-111" charset="0"/>
                <a:ea typeface="ヒラギノ角ゴ Pro W3"/>
              </a:rPr>
              <a:t>رؤيا 6-18 يصور أي عصر؟</a:t>
            </a:r>
            <a:endParaRPr kumimoji="0" lang="en-US" sz="32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20" name="Text Box 18"/>
          <p:cNvSpPr txBox="1">
            <a:spLocks noChangeArrowheads="1"/>
          </p:cNvSpPr>
          <p:nvPr/>
        </p:nvSpPr>
        <p:spPr bwMode="auto">
          <a:xfrm>
            <a:off x="6011863" y="2781300"/>
            <a:ext cx="1725612" cy="157184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كتاب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اقرأ </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ヒラギノ角ゴ Pro W3"/>
              </a:rPr>
              <a:t>اليوم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7" name="Text Box 17"/>
          <p:cNvSpPr txBox="1">
            <a:spLocks noChangeArrowheads="1"/>
          </p:cNvSpPr>
          <p:nvPr/>
        </p:nvSpPr>
        <p:spPr bwMode="auto">
          <a:xfrm rot="5400000">
            <a:off x="6885782" y="3577998"/>
            <a:ext cx="2160587" cy="71006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المستقبلي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588818" name="Text Box 18"/>
          <p:cNvSpPr txBox="1">
            <a:spLocks noChangeArrowheads="1"/>
          </p:cNvSpPr>
          <p:nvPr/>
        </p:nvSpPr>
        <p:spPr bwMode="auto">
          <a:xfrm>
            <a:off x="2339751" y="5105400"/>
            <a:ext cx="2880431" cy="70961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Comic Sans MS" pitchFamily="-111" charset="0"/>
                <a:ea typeface="ヒラギノ角ゴ Pro W3"/>
              </a:rPr>
              <a:t>المثالي</a:t>
            </a:r>
            <a:endParaRPr kumimoji="0" lang="en-US" sz="4000" b="1" i="0" u="none" strike="noStrike" kern="1200" cap="none" spc="0" normalizeH="0" baseline="0" noProof="0" dirty="0">
              <a:ln>
                <a:noFill/>
              </a:ln>
              <a:solidFill>
                <a:srgbClr val="FFFFFF"/>
              </a:solidFill>
              <a:effectLst/>
              <a:uLnTx/>
              <a:uFillTx/>
              <a:latin typeface="Comic Sans MS" pitchFamily="-111" charset="0"/>
              <a:ea typeface="ヒラギノ角ゴ Pro W3"/>
              <a:cs typeface="ヒラギノ角ゴ Pro W3"/>
            </a:endParaRPr>
          </a:p>
        </p:txBody>
      </p:sp>
      <p:sp>
        <p:nvSpPr>
          <p:cNvPr id="21" name="Text Box 7"/>
          <p:cNvSpPr txBox="1">
            <a:spLocks noChangeArrowheads="1"/>
          </p:cNvSpPr>
          <p:nvPr/>
        </p:nvSpPr>
        <p:spPr bwMode="auto">
          <a:xfrm>
            <a:off x="7270923" y="4763"/>
            <a:ext cx="1829384"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ن، 326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2463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8818"/>
                                        </p:tgtEl>
                                        <p:attrNameLst>
                                          <p:attrName>style.visibility</p:attrName>
                                        </p:attrNameLst>
                                      </p:cBhvr>
                                      <p:to>
                                        <p:strVal val="visible"/>
                                      </p:to>
                                    </p:set>
                                    <p:animEffect transition="in" filter="dissolve">
                                      <p:cBhvr>
                                        <p:cTn id="17" dur="500"/>
                                        <p:tgtEl>
                                          <p:spTgt spid="588818"/>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8820"/>
                                        </p:tgtEl>
                                        <p:attrNameLst>
                                          <p:attrName>style.visibility</p:attrName>
                                        </p:attrNameLst>
                                      </p:cBhvr>
                                      <p:to>
                                        <p:strVal val="visible"/>
                                      </p:to>
                                    </p:set>
                                    <p:animEffect transition="in" filter="dissolve">
                                      <p:cBhvr>
                                        <p:cTn id="21" dur="500"/>
                                        <p:tgtEl>
                                          <p:spTgt spid="5888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8816"/>
                                        </p:tgtEl>
                                        <p:attrNameLst>
                                          <p:attrName>style.visibility</p:attrName>
                                        </p:attrNameLst>
                                      </p:cBhvr>
                                      <p:to>
                                        <p:strVal val="visible"/>
                                      </p:to>
                                    </p:set>
                                    <p:animEffect transition="in" filter="dissolve">
                                      <p:cBhvr>
                                        <p:cTn id="34" dur="500"/>
                                        <p:tgtEl>
                                          <p:spTgt spid="5888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88819"/>
                                        </p:tgtEl>
                                        <p:attrNameLst>
                                          <p:attrName>style.visibility</p:attrName>
                                        </p:attrNameLst>
                                      </p:cBhvr>
                                      <p:to>
                                        <p:strVal val="visible"/>
                                      </p:to>
                                    </p:set>
                                    <p:animEffect transition="in" filter="dissolve">
                                      <p:cBhvr>
                                        <p:cTn id="39" dur="500"/>
                                        <p:tgtEl>
                                          <p:spTgt spid="5888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88817"/>
                                        </p:tgtEl>
                                        <p:attrNameLst>
                                          <p:attrName>style.visibility</p:attrName>
                                        </p:attrNameLst>
                                      </p:cBhvr>
                                      <p:to>
                                        <p:strVal val="visible"/>
                                      </p:to>
                                    </p:set>
                                    <p:animEffect transition="in" filter="dissolve">
                                      <p:cBhvr>
                                        <p:cTn id="44" dur="500"/>
                                        <p:tgtEl>
                                          <p:spTgt spid="588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6" grpId="0"/>
      <p:bldP spid="588819" grpId="0"/>
      <p:bldP spid="588820" grpId="0" animBg="1"/>
      <p:bldP spid="18" grpId="0"/>
      <p:bldP spid="19" grpId="0"/>
      <p:bldP spid="20" grpId="0"/>
      <p:bldP spid="588817" grpId="0"/>
      <p:bldP spid="5888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1201" name="Rectangle 2"/>
          <p:cNvSpPr>
            <a:spLocks noGrp="1" noChangeArrowheads="1"/>
          </p:cNvSpPr>
          <p:nvPr>
            <p:ph type="title"/>
          </p:nvPr>
        </p:nvSpPr>
        <p:spPr>
          <a:xfrm>
            <a:off x="684213" y="193675"/>
            <a:ext cx="7772400" cy="720725"/>
          </a:xfrm>
          <a:solidFill>
            <a:srgbClr val="800000"/>
          </a:solidFill>
          <a:ln>
            <a:noFill/>
          </a:ln>
        </p:spPr>
        <p:txBody>
          <a:bodyPr vert="horz" wrap="square" lIns="91440" tIns="45720" rIns="91440" bIns="45720" numCol="1" anchor="ctr" anchorCtr="0" compatLnSpc="1">
            <a:prstTxWarp prst="textNoShape">
              <a:avLst/>
            </a:prstTxWarp>
          </a:bodyPr>
          <a:lstStyle/>
          <a:p>
            <a:r>
              <a:rPr lang="ar-SA" sz="3600" dirty="0">
                <a:ea typeface="ＭＳ Ｐゴシック" charset="0"/>
              </a:rPr>
              <a:t>وجهات النظر التفسيرية لسفر الرؤيا</a:t>
            </a:r>
            <a:endParaRPr lang="en-US" sz="3600" dirty="0">
              <a:ea typeface="ＭＳ Ｐゴシック" charset="0"/>
            </a:endParaRPr>
          </a:p>
        </p:txBody>
      </p:sp>
      <p:sp>
        <p:nvSpPr>
          <p:cNvPr id="691202" name="Text Box 5"/>
          <p:cNvSpPr txBox="1">
            <a:spLocks noChangeArrowheads="1"/>
          </p:cNvSpPr>
          <p:nvPr/>
        </p:nvSpPr>
        <p:spPr bwMode="auto">
          <a:xfrm>
            <a:off x="8427516" y="793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٣٢٦</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 name="Table 5"/>
          <p:cNvGraphicFramePr>
            <a:graphicFrameLocks noGrp="1"/>
          </p:cNvGraphicFramePr>
          <p:nvPr/>
        </p:nvGraphicFramePr>
        <p:xfrm>
          <a:off x="0" y="1255713"/>
          <a:ext cx="9144000" cy="5749641"/>
        </p:xfrm>
        <a:graphic>
          <a:graphicData uri="http://schemas.openxmlformats.org/drawingml/2006/table">
            <a:tbl>
              <a:tblPr/>
              <a:tblGrid>
                <a:gridCol w="2057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317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رأي ودعاة
</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9" marB="45719" anchor="ctr" anchorCtr="1"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rPr>
                        <a:t>الراي الالفي</a:t>
                      </a:r>
                      <a:endParaRPr kumimoji="0" lang="en-US"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rPr>
                        <a:t>رؤيا ١-٣</a:t>
                      </a:r>
                      <a:endParaRPr kumimoji="0" lang="en-US" sz="16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rPr>
                        <a:t>رؤيا ٤-١٩</a:t>
                      </a:r>
                      <a:endParaRPr kumimoji="0" lang="en-US"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rPr>
                        <a:t>رؤيا٢٠-٢٢</a:t>
                      </a:r>
                      <a:endParaRPr kumimoji="0" lang="en-US" sz="1600" b="1" i="0" u="none" strike="noStrike" cap="none" normalizeH="0" baseline="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90"/>
                          </a:solidFill>
                          <a:effectLst/>
                          <a:latin typeface="Arial" panose="020B0604020202020204" pitchFamily="34" charset="0"/>
                          <a:ea typeface="ＭＳ Ｐゴシック" charset="0"/>
                          <a:cs typeface="Times New Roman" charset="0"/>
                        </a:rPr>
                        <a:t>المثالي</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بيلي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 </a:t>
                      </a: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err="1">
                          <a:ln>
                            <a:noFill/>
                          </a:ln>
                          <a:solidFill>
                            <a:srgbClr val="000000"/>
                          </a:solidFill>
                          <a:effectLst/>
                          <a:latin typeface="Arial" panose="020B0604020202020204" pitchFamily="34" charset="0"/>
                          <a:ea typeface="ＭＳ Ｐゴシック" charset="0"/>
                          <a:cs typeface="Times New Roman" charset="0"/>
                        </a:rPr>
                        <a:t>هندريكسن</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 </a:t>
                      </a: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err="1">
                          <a:ln>
                            <a:noFill/>
                          </a:ln>
                          <a:solidFill>
                            <a:srgbClr val="000000"/>
                          </a:solidFill>
                          <a:effectLst/>
                          <a:latin typeface="Arial" panose="020B0604020202020204" pitchFamily="34" charset="0"/>
                          <a:ea typeface="ＭＳ Ｐゴシック" charset="0"/>
                          <a:cs typeface="Times New Roman" charset="0"/>
                        </a:rPr>
                        <a:t>هيجز</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البعد الالفي (اللاألفي)</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رمزية للصراع غير التاريخي بين الخير والشر</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انتصار الخير على الشر (الكنيسة في جميع أنحاء العالم)</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a16="http://schemas.microsoft.com/office/drawing/2014/main" val="10001"/>
                  </a:ext>
                </a:extLst>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rPr>
                        <a:t>تفسير احداث القرن الاول</a:t>
                      </a:r>
                      <a:endParaRPr kumimoji="0" lang="en-US"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سويتي</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ايليكوت</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دي مار</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رؤيوي</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رمزية الاحداث في القرن الأول (نيرون، ثوران جبل فيزوف)</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رمزية السماء والنصر</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35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rPr>
                        <a:t>تاريخي</a:t>
                      </a:r>
                      <a:endParaRPr kumimoji="0" lang="en-US"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لوثر</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نيوتن</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إليوت</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اللاألفي (البعد الالفي)</a:t>
                      </a:r>
                      <a:r>
                        <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الكنائس التاريخية</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ترميز الأحداث في عصر الكنيسة (سقوط روما، صعود الإسلام والكاثوليك، الإصلاح، الخ)</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العصر الحاضر (اللاألفي) أو الألفية المستقبلية (البعد الألفي)، الدينونة العامة، السماء</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extLst>
                  <a:ext uri="{0D108BD9-81ED-4DB2-BD59-A6C34878D82A}">
                    <a16:rowId xmlns:a16="http://schemas.microsoft.com/office/drawing/2014/main" val="10003"/>
                  </a:ext>
                </a:extLst>
              </a:tr>
              <a:tr h="17068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rPr>
                        <a:t>مستقبلي</a:t>
                      </a:r>
                      <a:endParaRPr kumimoji="0" lang="en-US" sz="1600" b="1" i="0" u="none" strike="noStrike" cap="none" normalizeH="0" baseline="0">
                        <a:ln>
                          <a:noFill/>
                        </a:ln>
                        <a:solidFill>
                          <a:srgbClr val="00009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توماس</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والفورد</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رايري</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لاد</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قبل الألفي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rPr>
                        <a:t>الكنائس التاريخية او سبع مراحل من تاريخ الكنيسة</a:t>
                      </a: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مستقبلية الدينونة على الكنيسة المرتدة وضد المسيح، وعودة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الألفية المستقبلية، الحكم، السماء</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79248316"/>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76262" y="3035668"/>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dirty="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dirty="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dirty="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dirty="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dirty="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1200565" y="179991"/>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٤ مبادئ تفسيرية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3987" name="Text Box 3"/>
          <p:cNvSpPr txBox="1">
            <a:spLocks noChangeArrowheads="1"/>
          </p:cNvSpPr>
          <p:nvPr/>
        </p:nvSpPr>
        <p:spPr bwMode="auto">
          <a:xfrm>
            <a:off x="3285736" y="1481583"/>
            <a:ext cx="4096528"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1" y="-563414"/>
            <a:ext cx="698500" cy="461665"/>
          </a:xfrm>
          <a:prstGeom prst="rect">
            <a:avLst/>
          </a:prstGeom>
          <a:solidFill>
            <a:schemeClr val="tx1"/>
          </a:solidFill>
          <a:ln>
            <a:noFill/>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224004" y="1068991"/>
            <a:ext cx="7451683" cy="552624"/>
          </a:xfrm>
        </p:spPr>
        <p:txBody>
          <a:bodyPr/>
          <a:lstStyle/>
          <a:p>
            <a:pPr algn="r"/>
            <a:r>
              <a:rPr lang="ar-SA" sz="3200" kern="1200" dirty="0">
                <a:solidFill>
                  <a:srgbClr val="FFFFFF"/>
                </a:solidFill>
                <a:effectLst>
                  <a:glow rad="292100">
                    <a:srgbClr val="000000">
                      <a:alpha val="75000"/>
                    </a:srgbClr>
                  </a:glow>
                </a:effectLst>
                <a:ea typeface="+mn-ea"/>
              </a:rPr>
              <a:t>المبدأ رقم ٤:
</a:t>
            </a:r>
            <a:endParaRPr lang="en-US" dirty="0"/>
          </a:p>
        </p:txBody>
      </p:sp>
      <p:pic>
        <p:nvPicPr>
          <p:cNvPr id="3" name="Picture 2">
            <a:extLst>
              <a:ext uri="{FF2B5EF4-FFF2-40B4-BE49-F238E27FC236}">
                <a16:creationId xmlns:a16="http://schemas.microsoft.com/office/drawing/2014/main" id="{3B3B8A4A-EEF1-5433-D961-FB6365CE7B0B}"/>
              </a:ext>
            </a:extLst>
          </p:cNvPr>
          <p:cNvPicPr>
            <a:picLocks noChangeAspect="1"/>
          </p:cNvPicPr>
          <p:nvPr/>
        </p:nvPicPr>
        <p:blipFill>
          <a:blip r:embed="rId3"/>
          <a:stretch>
            <a:fillRect/>
          </a:stretch>
        </p:blipFill>
        <p:spPr>
          <a:xfrm>
            <a:off x="18689" y="0"/>
            <a:ext cx="3505698" cy="2625725"/>
          </a:xfrm>
          <a:prstGeom prst="rect">
            <a:avLst/>
          </a:prstGeom>
        </p:spPr>
      </p:pic>
    </p:spTree>
    <p:extLst>
      <p:ext uri="{BB962C8B-B14F-4D97-AF65-F5344CB8AC3E}">
        <p14:creationId xmlns:p14="http://schemas.microsoft.com/office/powerpoint/2010/main" val="13276017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1870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الاختطاف</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٣: ١٠</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عصر</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الكنيسة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رأيت"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١٩أ</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١</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هو الآن</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١٩ب</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٢-٣</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أحداث مستقبلية</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 ٤-٢٢</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رؤية المسيح
</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الضيقة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٤</a:t>
            </a: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 </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١٠: ١٩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err="1">
                <a:ln>
                  <a:noFill/>
                </a:ln>
                <a:solidFill>
                  <a:srgbClr val="000000"/>
                </a:solidFill>
                <a:effectLst/>
                <a:uLnTx/>
                <a:uFillTx/>
                <a:latin typeface="Arial Narrow" charset="0"/>
                <a:ea typeface="ＭＳ Ｐゴシック" charset="0"/>
                <a:cs typeface="Arial" panose="020B0604020202020204" pitchFamily="34" charset="0"/>
              </a:rPr>
              <a:t>مجئ</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الألفية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الحالة الأبدية</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دينونة العرش الأبيض العظيم
</a:t>
            </a:r>
            <a:endParaRPr kumimoji="0" lang="en-US"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حقوق الطبع والنشر ١٩٨٩ ريك غريفيث
مقتبس من مخطط من قبل دي . جي بينتكوس</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الاول</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حرفي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19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(عودة المسيح) قبل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20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(حكم المسيح</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طبيعية للنظر إلى 1000 سنة (20: 1-6)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141" end="141"/>
                                            </p:txEl>
                                          </p:spTgt>
                                        </p:tgtEl>
                                        <p:attrNameLst>
                                          <p:attrName>style.visibility</p:attrName>
                                        </p:attrNameLst>
                                      </p:cBhvr>
                                      <p:to>
                                        <p:strVal val="visible"/>
                                      </p:to>
                                    </p:set>
                                    <p:animEffect transition="in" filter="dissolve">
                                      <p:cBhvr additive="repl">
                                        <p:cTn id="7" dur="500"/>
                                        <p:tgtEl>
                                          <p:spTgt spid="81923">
                                            <p:txEl>
                                              <p:charRg st="141" end="1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5ب هذه هي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ＭＳ Ｐゴシック" charset="0"/>
              </a:rPr>
              <a:t>القيامة الأولى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5أ و أما بقية الأموات فلم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تعش</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 حتى تتم </a:t>
            </a:r>
            <a:r>
              <a:rPr kumimoji="0" lang="ar-JO" sz="2400" b="1" u="none" strike="noStrike" kern="1200" cap="none" spc="0" normalizeH="0" baseline="0" noProof="0" dirty="0">
                <a:ln>
                  <a:noFill/>
                </a:ln>
                <a:solidFill>
                  <a:srgbClr val="727DE0">
                    <a:lumMod val="50000"/>
                  </a:srgbClr>
                </a:solidFill>
                <a:effectLst/>
                <a:uLnTx/>
                <a:uFillTx/>
                <a:latin typeface="Arial" panose="020B0604020202020204" pitchFamily="34" charset="0"/>
                <a:ea typeface="ＭＳ Ｐゴシック" charset="0"/>
                <a:cs typeface="ＭＳ Ｐゴシック" charset="0"/>
              </a:rPr>
              <a:t>الألف سنة</a:t>
            </a:r>
            <a:endParaRPr kumimoji="0" lang="en-US" sz="2400" b="1" u="none" strike="noStrike" kern="1200" cap="none" spc="0" normalizeH="0" baseline="0" noProof="0" dirty="0">
              <a:ln>
                <a:noFill/>
              </a:ln>
              <a:solidFill>
                <a:srgbClr val="727DE0">
                  <a:lumMod val="50000"/>
                </a:srgbClr>
              </a:solidFill>
              <a:effectLst/>
              <a:uLnTx/>
              <a:uFillTx/>
              <a:latin typeface="Arial" panose="020B0604020202020204" pitchFamily="34"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ＭＳ Ｐゴシック" charset="0"/>
              </a:rPr>
              <a:t>6ب بل سيكونون كهنة لله و المسيح و سيملكون معه </a:t>
            </a:r>
            <a:r>
              <a:rPr kumimoji="0" lang="ar-JO" sz="3600" b="1" u="none" strike="noStrike" kern="1200" cap="none" spc="0" normalizeH="0" baseline="30000" noProof="0" dirty="0">
                <a:ln>
                  <a:noFill/>
                </a:ln>
                <a:solidFill>
                  <a:srgbClr val="002060"/>
                </a:solidFill>
                <a:effectLst/>
                <a:uLnTx/>
                <a:uFillTx/>
                <a:latin typeface="Arial" panose="020B0604020202020204" pitchFamily="34"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ＭＳ Ｐゴシック" charset="0"/>
              </a:rPr>
              <a:t>4</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4ب </a:t>
            </a: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ＭＳ Ｐゴシック" charset="0"/>
              </a:rPr>
              <a:t>فعاشوا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ＭＳ Ｐゴシック" charset="0"/>
              </a:rPr>
              <a:t>ألف سنة</a:t>
            </a:r>
            <a:endParaRPr kumimoji="0" lang="en-US" sz="24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آهِ! لأَنَّ ذَلِكَ الْيَوْمَ عَظِيمٌ وَلَيْسَ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 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 ماجوج</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a:solidFill>
                  <a:schemeClr val="bg1"/>
                </a:solidFill>
              </a:rPr>
              <a:t>نظرة عامة على المستقبل</a:t>
            </a:r>
            <a:endParaRPr lang="en-US" sz="540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حرفي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19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(عودة المسيح) قبل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20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(حكم المسيح</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طبيعية للنظر إلى 1000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 1-6</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مملكة حيوانية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مروضة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6-9)</a:t>
            </a:r>
          </a:p>
        </p:txBody>
      </p:sp>
    </p:spTree>
    <p:extLst>
      <p:ext uri="{BB962C8B-B14F-4D97-AF65-F5344CB8AC3E}">
        <p14:creationId xmlns:p14="http://schemas.microsoft.com/office/powerpoint/2010/main" val="27266071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251" end="251"/>
                                            </p:txEl>
                                          </p:spTgt>
                                        </p:tgtEl>
                                        <p:attrNameLst>
                                          <p:attrName>style.visibility</p:attrName>
                                        </p:attrNameLst>
                                      </p:cBhvr>
                                      <p:to>
                                        <p:strVal val="visible"/>
                                      </p:to>
                                    </p:set>
                                    <p:animEffect transition="in" filter="dissolve">
                                      <p:cBhvr additive="repl">
                                        <p:cTn id="7" dur="500"/>
                                        <p:tgtEl>
                                          <p:spTgt spid="81923">
                                            <p:txEl>
                                              <p:charRg st="251" end="25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dirty="0">
                <a:solidFill>
                  <a:srgbClr val="FFFFFF"/>
                </a:solidFill>
                <a:ea typeface="ＭＳ Ｐゴシック" charset="0"/>
              </a:rPr>
              <a:t>علم الأخرويات</a:t>
            </a:r>
            <a:r>
              <a:rPr lang="en-US" sz="4000" dirty="0">
                <a:solidFill>
                  <a:srgbClr val="FFFFFF"/>
                </a:solidFill>
                <a:ea typeface="ＭＳ Ｐゴシック" charset="0"/>
              </a:rPr>
              <a:t>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Tree>
    <p:extLst>
      <p:ext uri="{BB962C8B-B14F-4D97-AF65-F5344CB8AC3E}">
        <p14:creationId xmlns:p14="http://schemas.microsoft.com/office/powerpoint/2010/main" val="2819478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‏فَيَسْكُنُ </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ٱلذِّئْبُ </a:t>
            </a:r>
            <a:r>
              <a:rPr kumimoji="0" lang="ar-SA" sz="44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مَعَ </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ٱلْخَرُوفِ، </a:t>
            </a:r>
            <a:r>
              <a:rPr kumimoji="0" lang="ar-SA" sz="44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وَيَرْبُضُ </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ٱلنَّمِرُ </a:t>
            </a:r>
            <a:r>
              <a:rPr kumimoji="0" lang="ar-SA" sz="44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مَعَ </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ٱلْجَدْيِ، وَٱلْعِجْلُ وَٱلشِّبْلُ وَٱلْمُسَمَّنُ مَعًا، وَصَبِيٌّ صَغِيرٌ </a:t>
            </a:r>
            <a:r>
              <a:rPr kumimoji="0" lang="ar-SA" sz="44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يَسُوقُهَا.</a:t>
            </a:r>
            <a:r>
              <a:rPr kumimoji="0" lang="ar-SA" sz="44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‏فَيَسْكُنُ </a:t>
            </a:r>
            <a:r>
              <a:rPr kumimoji="0" lang="ar-SA" sz="40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ٱلذِّئْبُ </a:t>
            </a:r>
            <a:r>
              <a:rPr kumimoji="0" lang="ar-SA" sz="40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مَعَ </a:t>
            </a:r>
            <a:r>
              <a:rPr kumimoji="0" lang="ar-SA" sz="40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ٱلْخَرُوفِ، </a:t>
            </a:r>
            <a:r>
              <a:rPr kumimoji="0" lang="ar-SA" sz="40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وَيَرْبُضُ </a:t>
            </a:r>
            <a:r>
              <a:rPr kumimoji="0" lang="ar-SA" sz="40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ٱلنَّمِرُ </a:t>
            </a:r>
            <a:r>
              <a:rPr kumimoji="0" lang="ar-SA" sz="40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مَعَ </a:t>
            </a:r>
            <a:r>
              <a:rPr kumimoji="0" lang="ar-SA" sz="40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ٱلْجَدْيِ، وَٱلْعِجْلُ وَٱلشِّبْلُ وَٱلْمُسَمَّنُ مَعًا، </a:t>
            </a:r>
            <a:r>
              <a:rPr kumimoji="0" lang="ar-SA" sz="4000" b="1"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وَصَبِيٌّ صَغِيرٌ </a:t>
            </a:r>
            <a:r>
              <a:rPr kumimoji="0" lang="ar-SA" sz="4000" b="1" u="none" strike="noStrike" kern="1200" cap="none" spc="0" normalizeH="0" baseline="0" noProof="0" dirty="0" err="1">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يَسُوقُهَا.</a:t>
            </a:r>
            <a:r>
              <a:rPr kumimoji="0" lang="ar-SA" sz="4000" b="1"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7</a:t>
            </a: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وَٱلْبَقَرَةُ وَٱلدُّبَّةُ </a:t>
            </a:r>
            <a:r>
              <a:rPr kumimoji="0" lang="ar-SA" sz="4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تَرْعَيَانِ.</a:t>
            </a:r>
            <a:r>
              <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تَرْبُضُ أَوْلاَدُهُمَا مَعًا، وَٱلْأَسَدُ كَالْبَقَرِ يَأْكُلُ تِبْنًا.</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8</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وَيَلْعَبُ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ٱلرَّضِيعُ عَلَى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سَرَبِ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لصِّلِّ</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وَيَمُدُّ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لْفَطِيمُ</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يَدَهُ عَلَى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جُحْرِ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لْأُفْعُوَانِ.</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4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9</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لاَ يَسُوؤُونَ وَلاَ يُفْسِدُونَ فِي كُلِّ جَبَلِ قُدْسِي،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لأَنَّ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ٱلْأَرْضَ تَمْتَلِئُ مِنْ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مَعْرِفَةِ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ٱلرَّبِّ كَمَا </a:t>
            </a:r>
            <a:r>
              <a:rPr kumimoji="0" lang="ar-SA" sz="4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تُغَطِّي ٱلْمِيَاهُ </a:t>
            </a: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ٱلْبَحْرَ.</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40550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ّٰهِ.</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kern="1200" dirty="0">
                <a:solidFill>
                  <a:srgbClr val="FFFFFF"/>
                </a:solidFill>
                <a:latin typeface="Arial" panose="020B0604020202020204" pitchFamily="34" charset="0"/>
                <a:ea typeface="ＭＳ Ｐゴシック" charset="0"/>
                <a:cs typeface="Arial" panose="020B0604020202020204" pitchFamily="34" charset="0"/>
              </a:rPr>
              <a:t>Romans 8:19-21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9</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لأَنَّ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نـْتِظَارَ</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ٱلْخَلِيقَةِ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يَتَوَقَّعُ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ٱسْتِعْلاَنَ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أَبْنَاءِ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للّٰهِ.</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r>
              <a:rPr kumimoji="0" lang="ar-SA" sz="3200" b="1"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‎20</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إِذْ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أُخْضِعَتِ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ٱلْخَلِيقَةُ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لِلْبُطْلِ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_ لَيْسَ طَوْعاً، بَلْ مِنْ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أَجْلِ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ٱلَّذِي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أَخْضَعَهَا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_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عَلَى ٱلرَّجَاءِ.</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r>
              <a:rPr kumimoji="0" lang="ar-SA" sz="3200" b="1"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‎21</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لأَنَّ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ٱلْخَلِيقَةَ نَفْسَهَا أَيْضاً سَتُعْتَقُ مِنْ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عُبُودِيَّةِ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ٱلْفَسَادِ إِلَى حُرِّيَّةِ مَجْدِ </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أَوْلاَدِ </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ٱ</a:t>
            </a:r>
            <a:r>
              <a:rPr kumimoji="0" lang="ar-SA" sz="3200" b="1"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لل</a:t>
            </a:r>
            <a:r>
              <a:rPr kumimoji="0" lang="ar-SA" sz="3200" b="1"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rPr>
              <a:t>ّٰهِ.</a:t>
            </a:r>
          </a:p>
        </p:txBody>
      </p:sp>
      <p:pic>
        <p:nvPicPr>
          <p:cNvPr id="3" name="Picture 2"/>
          <p:cNvPicPr>
            <a:picLocks noChangeAspect="1"/>
          </p:cNvPicPr>
          <p:nvPr/>
        </p:nvPicPr>
        <p:blipFill>
          <a:blip r:embed="rId3" cstate="print"/>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477030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31" name="Text Box 2"/>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حرفي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19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(عودة المسيح) قبل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20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(حكم المسيح</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طبيعية للنظر إلى 1000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 1-6</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مملكة حيوانية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مروضة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6-9</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حياة طويلة ولكن لا يزال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65:</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290" end="290"/>
                                            </p:txEl>
                                          </p:spTgt>
                                        </p:tgtEl>
                                        <p:attrNameLst>
                                          <p:attrName>style.visibility</p:attrName>
                                        </p:attrNameLst>
                                      </p:cBhvr>
                                      <p:to>
                                        <p:strVal val="visible"/>
                                      </p:to>
                                    </p:set>
                                    <p:animEffect transition="in" filter="dissolve">
                                      <p:cBhvr additive="repl">
                                        <p:cTn id="7" dur="500"/>
                                        <p:tgtEl>
                                          <p:spTgt spid="81923">
                                            <p:txEl>
                                              <p:charRg st="290" end="2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حياة طويلة </a:t>
            </a:r>
            <a:r>
              <a:rPr kumimoji="0" lang="ar-SA" sz="48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مزهلة!</a:t>
            </a:r>
            <a:endParaRPr kumimoji="0" lang="en-GB"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65: 20</a:t>
            </a:r>
          </a:p>
          <a:p>
            <a:pPr marL="0" marR="0" lvl="0" indent="0" algn="ctr" defTabSz="449263" rtl="1"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rPr>
              <a:t>20</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لاَ يَكُونُ بَعْدُ هُنَاكَ طِفْلُ أَيَّامٍ، وَلاَ شَيْخٌ لَمْ يُكْمِلْ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أَيَّامَهُ.</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لأَنَّ </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ٱلصَّبِيَّ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يَمُوتُ </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ٱبْنَ مِئَةِ سَنَةٍ، وَٱلْخَاطِئُ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يُلْعَنُ </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ٱبْنَ مِئَةِ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سَنَةٍ.</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t>
            </a:r>
            <a:endParaRPr kumimoji="0" lang="en-GB"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112537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rtl="1" eaLnBrk="1" hangingPunct="1">
              <a:defRPr/>
            </a:pPr>
            <a:r>
              <a:rPr lang="ar-SA" sz="2800" b="1" i="0" kern="1200" dirty="0">
                <a:solidFill>
                  <a:schemeClr val="bg1"/>
                </a:solidFill>
                <a:effectLst>
                  <a:glow rad="228600">
                    <a:schemeClr val="tx1"/>
                  </a:glow>
                </a:effectLst>
                <a:latin typeface="Arial" panose="020B0604020202020204" pitchFamily="34" charset="0"/>
                <a:cs typeface="Arial" panose="020B0604020202020204" pitchFamily="34" charset="0"/>
              </a:rPr>
              <a:t>حياة طويلة بشكل مذهل (</a:t>
            </a:r>
            <a:r>
              <a:rPr lang="ar-SA" sz="2800" b="1" i="0" kern="1200" dirty="0" err="1">
                <a:solidFill>
                  <a:schemeClr val="bg1"/>
                </a:solidFill>
                <a:effectLst>
                  <a:glow rad="228600">
                    <a:schemeClr val="tx1"/>
                  </a:glow>
                </a:effectLst>
                <a:latin typeface="Arial" panose="020B0604020202020204" pitchFamily="34" charset="0"/>
                <a:cs typeface="Arial" panose="020B0604020202020204" pitchFamily="34" charset="0"/>
              </a:rPr>
              <a:t>اشعياء</a:t>
            </a:r>
            <a:r>
              <a:rPr lang="ar-SA" sz="2800" b="1" i="0" kern="1200" dirty="0">
                <a:solidFill>
                  <a:schemeClr val="bg1"/>
                </a:solidFill>
                <a:effectLst>
                  <a:glow rad="228600">
                    <a:schemeClr val="tx1"/>
                  </a:glow>
                </a:effectLst>
                <a:latin typeface="Arial" panose="020B0604020202020204" pitchFamily="34" charset="0"/>
                <a:cs typeface="Arial" panose="020B0604020202020204" pitchFamily="34" charset="0"/>
              </a:rPr>
              <a:t> 65:20)!</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19389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لاَ يَكُونُ بَعْدُ هُنَاكَ طِفْلُ أَيَّامٍ، وَلاَ شَيْخٌ لَمْ يُكْمِلْ أَيَّامَهُ. لأَنَّ </a:t>
            </a:r>
            <a:r>
              <a:rPr kumimoji="0" lang="ar-SA" sz="4000" b="1"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ٱلصَّبِيَّ</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يَمُوتُ ٱبْنَ مِئَةِ سَنَةٍ، </a:t>
            </a:r>
            <a:r>
              <a:rPr kumimoji="0" lang="ar-SA" sz="4000" b="1" u="none" strike="noStrike" kern="1200" cap="none" spc="0" normalizeH="0" baseline="0" noProof="0" dirty="0" err="1">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وَٱلْخَاطِئُ</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يُلْعَنُ ٱبْنَ مِئَةِ سَنَةٍ.</a:t>
            </a:r>
            <a:endParaRPr kumimoji="0" lang="en-GB"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947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أنا قبل ألفي؟</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994" name="Rectangle 2"/>
          <p:cNvSpPr>
            <a:spLocks noChangeArrowheads="1"/>
          </p:cNvSpPr>
          <p:nvPr/>
        </p:nvSpPr>
        <p:spPr bwMode="auto">
          <a:xfrm>
            <a:off x="476250" y="1371600"/>
            <a:ext cx="8667750" cy="5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أفضل تفسير هو التفسير الطبيعي،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حرفي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تاريخي، و قواعدي.</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19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(عودة المسيح) قبل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رؤ</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20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(حكم المسيح</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طبيعية للنظر إلى 1000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 1-6</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رأى أنبياء العهد القديم فترة مستقبلية وهي ليست عصرنا الحالي ولا السماء.</a:t>
            </a: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مملكة حيوانية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مروضة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6-9</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1363" marR="0" lvl="1" indent="-284163" algn="r" defTabSz="449263" rtl="1"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حياة طويلة ولكن لا يزال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65:</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1363" marR="0" lvl="1" indent="-284163" algn="r" defTabSz="449263" rtl="1"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الاحتفالات سنويا بعد عودة المسيح </a:t>
            </a:r>
            <a:r>
              <a:rPr kumimoji="0" lang="ar-SA"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rPr>
              <a:t>(زكريا </a:t>
            </a:r>
            <a:r>
              <a:rPr kumimoji="0" lang="en-US"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rPr>
              <a:t>17-15:14</a:t>
            </a:r>
            <a:r>
              <a:rPr kumimoji="0" lang="ar-SA"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rPr>
              <a:t>)</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29476" name="Text Box 3"/>
          <p:cNvSpPr txBox="1">
            <a:spLocks noChangeArrowheads="1"/>
          </p:cNvSpPr>
          <p:nvPr/>
        </p:nvSpPr>
        <p:spPr bwMode="auto">
          <a:xfrm>
            <a:off x="8256053" y="57150"/>
            <a:ext cx="86784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473c</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sz="4800" dirty="0">
                <a:effectLst>
                  <a:glow rad="139700">
                    <a:schemeClr val="tx1">
                      <a:alpha val="90000"/>
                    </a:schemeClr>
                  </a:glow>
                </a:effectLst>
                <a:latin typeface="Copperplate Gothic Light" charset="0"/>
              </a:rPr>
              <a:t>التدابير (أف 3: 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الزمن قبل تدبير بولس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(يدخل الأمم من خلال إسرائيل تحت الناموس)</a:t>
              </a:r>
              <a:endParaRPr kumimoji="0" lang="en-US"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زمن تدبير بولس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(الأمم متساوون مع اليهود تحت النعمة)</a:t>
              </a:r>
              <a:endParaRPr kumimoji="0" lang="en-US"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أنتم تعلمون أن الله منحني </a:t>
            </a:r>
            <a:r>
              <a:rPr kumimoji="0" lang="ar-JO" sz="2800" b="1" i="0" u="none" strike="noStrike" kern="1200" cap="none" spc="0" normalizeH="0" baseline="0" noProof="0" dirty="0">
                <a:ln>
                  <a:noFill/>
                </a:ln>
                <a:solidFill>
                  <a:srgbClr val="FFFF00"/>
                </a:solidFill>
                <a:effectLst/>
                <a:uLnTx/>
                <a:uFillTx/>
                <a:latin typeface="Times New Roman" charset="0"/>
                <a:ea typeface="ＭＳ Ｐゴシック" charset="0"/>
              </a:rPr>
              <a:t>المسؤولية الخاصة</a:t>
            </a: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 لتقديم نعمته لكم أيها الأمم </a:t>
            </a:r>
            <a:br>
              <a:rPr kumimoji="0" lang="en-US" sz="2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لقد سمعتم عن </a:t>
            </a:r>
            <a:r>
              <a:rPr kumimoji="0" lang="ar-JO" sz="2800" b="1" i="0" u="none" strike="noStrike" kern="1200" cap="none" spc="0" normalizeH="0" baseline="0" noProof="0" dirty="0">
                <a:ln>
                  <a:noFill/>
                </a:ln>
                <a:solidFill>
                  <a:srgbClr val="FFFF00"/>
                </a:solidFill>
                <a:effectLst/>
                <a:uLnTx/>
                <a:uFillTx/>
                <a:latin typeface="Times New Roman" charset="0"/>
                <a:ea typeface="ＭＳ Ｐゴシック" charset="0"/>
              </a:rPr>
              <a:t>وكالة</a:t>
            </a: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 نعمة الله المعطاة لي من أجلكم </a:t>
            </a:r>
            <a:br>
              <a:rPr kumimoji="0" lang="en-US" sz="2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إدارة</a:t>
            </a:r>
            <a:r>
              <a:rPr kumimoji="0" lang="ru-RU"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en-US"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 (NIV)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تدبير</a:t>
            </a:r>
            <a:r>
              <a:rPr kumimoji="0" lang="ru-RU"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en-US"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 (KJV)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endParaRPr kumimoji="0" lang="en-US"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Bwgrki"/>
                <a:ea typeface="ＭＳ Ｐゴシック" charset="0"/>
                <a:cs typeface="Bwgrki"/>
              </a:rPr>
              <a:t>oi;koj</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(house) + </a:t>
            </a:r>
            <a:r>
              <a:rPr kumimoji="0" lang="en-US" sz="2400" b="1" i="0" u="none" strike="noStrike" kern="1200" cap="none" spc="0" normalizeH="0" baseline="0" noProof="0" dirty="0" err="1">
                <a:ln>
                  <a:noFill/>
                </a:ln>
                <a:solidFill>
                  <a:srgbClr val="FFFF00"/>
                </a:solidFill>
                <a:effectLst/>
                <a:uLnTx/>
                <a:uFillTx/>
                <a:latin typeface="Bwgrki"/>
                <a:ea typeface="ＭＳ Ｐゴシック" charset="0"/>
                <a:cs typeface="Bwgrki"/>
              </a:rPr>
              <a:t>no,moj</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(law)</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ar-JO" sz="2400" b="0"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New Roman" charset="0"/>
                <a:ea typeface="ＭＳ Ｐゴシック" charset="0"/>
              </a:rPr>
              <a:t>مسؤولية الإدارة ، وإدارة الأسرة ، والتوجيه ، والوظيفة </a:t>
            </a:r>
            <a:r>
              <a:rPr kumimoji="0" lang="ru-RU"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(BDAG)</a:t>
            </a:r>
            <a:endParaRPr kumimoji="0" lang="en-US" sz="2400" b="1" u="none" strike="noStrike" kern="1200" cap="none" spc="0" normalizeH="0" baseline="0" noProof="0" dirty="0">
              <a:ln>
                <a:noFill/>
              </a:ln>
              <a:solidFill>
                <a:srgbClr val="FFFF00"/>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55D924B7-AE1D-204D-BC3A-0975D19D6449}"/>
              </a:ext>
            </a:extLst>
          </p:cNvPr>
          <p:cNvPicPr>
            <a:picLocks noChangeAspect="1"/>
          </p:cNvPicPr>
          <p:nvPr/>
        </p:nvPicPr>
        <p:blipFill>
          <a:blip r:embed="rId4"/>
          <a:stretch>
            <a:fillRect/>
          </a:stretch>
        </p:blipFill>
        <p:spPr>
          <a:xfrm>
            <a:off x="5180695" y="2264493"/>
            <a:ext cx="3841087" cy="1092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السلب</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5875"/>
            <a:ext cx="9175750" cy="247702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هوذا يوم للرب ياتي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فيقسم سلبك في وسطك</a:t>
            </a:r>
            <a:b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b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14: 1</a:t>
            </a: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669582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dirty="0">
                <a:solidFill>
                  <a:srgbClr val="FFFFFF"/>
                </a:solidFill>
                <a:effectLst>
                  <a:outerShdw blurRad="38100" dist="38100" dir="2700000" algn="tl">
                    <a:srgbClr val="000000">
                      <a:alpha val="43137"/>
                    </a:srgbClr>
                  </a:outerShdw>
                </a:effectLst>
                <a:ea typeface="ＭＳ Ｐゴシック" charset="0"/>
              </a:rPr>
              <a:t>The Attack</a:t>
            </a:r>
          </a:p>
        </p:txBody>
      </p:sp>
      <p:sp>
        <p:nvSpPr>
          <p:cNvPr id="173059" name="Title 2"/>
          <p:cNvSpPr txBox="1">
            <a:spLocks/>
          </p:cNvSpPr>
          <p:nvPr/>
        </p:nvSpPr>
        <p:spPr bwMode="auto">
          <a:xfrm>
            <a:off x="0" y="3501008"/>
            <a:ext cx="9144000" cy="33569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و أجمع كل الأمم على أورشليم للمحاربة فتؤخذ المدينة و تنهب البيوت و تفضح النساء و يخرج نصف المدينة إلى السبي و بقية الشعب لا تقطع من المدينة</a:t>
            </a:r>
            <a:endPar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 (</a:t>
            </a: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14: 2</a:t>
            </a: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306196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آهِ! لأَنَّ ذَلِكَ الْيَوْمَ عَظِيمٌ وَلَيْسَ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 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 ماجوج</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a:solidFill>
                  <a:schemeClr val="bg1"/>
                </a:solidFill>
              </a:rPr>
              <a:t>نظرة عامة على المستقبل</a:t>
            </a:r>
            <a:endParaRPr lang="en-US" sz="540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241801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dirty="0">
                <a:solidFill>
                  <a:srgbClr val="FFFFFF"/>
                </a:solidFill>
                <a:ea typeface="ＭＳ Ｐゴシック" charset="0"/>
              </a:rPr>
              <a:t>رجوع المسيح</a:t>
            </a:r>
            <a:endParaRPr lang="en-US" sz="3600" dirty="0">
              <a:solidFill>
                <a:srgbClr val="FFFFFF"/>
              </a:solidFill>
              <a:ea typeface="ＭＳ Ｐゴシック" charset="0"/>
            </a:endParaRPr>
          </a:p>
        </p:txBody>
      </p:sp>
      <p:sp>
        <p:nvSpPr>
          <p:cNvPr id="4" name="Title 2"/>
          <p:cNvSpPr txBox="1">
            <a:spLocks/>
          </p:cNvSpPr>
          <p:nvPr/>
        </p:nvSpPr>
        <p:spPr bwMode="auto">
          <a:xfrm>
            <a:off x="1115616" y="4221088"/>
            <a:ext cx="6912768" cy="24125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فيخرج الرب و يحارب تلك الأمم كما في يوم حربه يوم القتال</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14: 3</a:t>
            </a:r>
            <a:r>
              <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p>
        </p:txBody>
      </p:sp>
    </p:spTree>
    <p:extLst>
      <p:ext uri="{BB962C8B-B14F-4D97-AF65-F5344CB8AC3E}">
        <p14:creationId xmlns:p14="http://schemas.microsoft.com/office/powerpoint/2010/main" val="589754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dirty="0">
                <a:solidFill>
                  <a:srgbClr val="FFFFFF"/>
                </a:solidFill>
                <a:effectLst>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 14: 4</a:t>
            </a: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grpSp>
        <p:nvGrpSpPr>
          <p:cNvPr id="3" name="Group 18"/>
          <p:cNvGrpSpPr>
            <a:grpSpLocks/>
          </p:cNvGrpSpPr>
          <p:nvPr/>
        </p:nvGrpSpPr>
        <p:grpSpPr bwMode="auto">
          <a:xfrm>
            <a:off x="76200" y="4038600"/>
            <a:ext cx="4589463" cy="838200"/>
            <a:chOff x="48" y="2544"/>
            <a:chExt cx="2891"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36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grpSp>
      <p:grpSp>
        <p:nvGrpSpPr>
          <p:cNvPr id="4" name="Group 21"/>
          <p:cNvGrpSpPr>
            <a:grpSpLocks/>
          </p:cNvGrpSpPr>
          <p:nvPr/>
        </p:nvGrpSpPr>
        <p:grpSpPr bwMode="auto">
          <a:xfrm>
            <a:off x="76200" y="4953000"/>
            <a:ext cx="3429001" cy="838200"/>
            <a:chOff x="48" y="3120"/>
            <a:chExt cx="2160"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1632"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cs typeface="ＭＳ Ｐゴシック" charset="0"/>
              </a:rPr>
              <a:t>الروح يغادر و يرجع</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2825465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4أ</a:t>
            </a: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469505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فينشق جبل الزيتون من وسطه نحو الشرق و نحو الغرب وادياً عظيماً جداً و ينتقل نصف الجبل نحو الشمال و نصفه نحو الجنوب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4ب</a:t>
            </a:r>
            <a:r>
              <a:rPr kumimoji="0" lang="en-US"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340768"/>
            <a:ext cx="4067944" cy="5517232"/>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تهربون في جواء جبالي لأن جواء الجبال يصل إلى آصل و تهربون كما هربتم من الزلزلة في ايام عزيا ملك يهوذا و يأتي الرب إلهي و جميع القديسين معك</a:t>
            </a:r>
            <a:b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5</a:t>
            </a: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306724664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ar-JO"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3779912" y="2564904"/>
            <a:ext cx="5395838" cy="4392488"/>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يكون في ذلك اليوم أنه لا يكون نور الدراري تنقبض و يكون يوم واحد معروف للرب لا نهار و لا ليل بل يحدث أنه في وقت المساء يكون نور</a:t>
            </a:r>
            <a:endPar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6-7</a:t>
            </a: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603685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5</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الموسوي</a:t>
              </a:r>
              <a:b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b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2: 15</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1</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قبل السقوط</a:t>
              </a:r>
              <a:endPar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dirty="0">
                <a:effectLst>
                  <a:glow rad="139700">
                    <a:schemeClr val="tx1">
                      <a:alpha val="90000"/>
                    </a:schemeClr>
                  </a:glow>
                </a:effectLst>
                <a:latin typeface="Copperplate Gothic Light" charset="0"/>
              </a:rPr>
              <a:t>التدابير في أفسس</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6</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الكنيسة</a:t>
              </a:r>
              <a:endPar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3: 2، 9</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p:txBody>
        </p:sp>
      </p:grpSp>
      <p:sp>
        <p:nvSpPr>
          <p:cNvPr id="615431" name="Text Box 4"/>
          <p:cNvSpPr txBox="1">
            <a:spLocks noChangeArrowheads="1"/>
          </p:cNvSpPr>
          <p:nvPr/>
        </p:nvSpPr>
        <p:spPr bwMode="auto">
          <a:xfrm>
            <a:off x="8316913" y="44451"/>
            <a:ext cx="881946"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180ح</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2</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الضمير</a:t>
              </a:r>
              <a:endPar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solidFill>
                    <a:srgbClr val="FFFFFF"/>
                  </a:solidFill>
                </a:ln>
                <a:solidFill>
                  <a:srgbClr val="000000"/>
                </a:solidFill>
                <a:effectLst/>
                <a:uLnTx/>
                <a:uFillTx/>
                <a:latin typeface="Arial" panose="020B0604020202020204" pitchFamily="34" charset="0"/>
                <a:ea typeface="ＭＳ Ｐゴシック"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3</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الحكومات</a:t>
              </a:r>
              <a:endPar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7</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الألفية</a:t>
              </a:r>
              <a:b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b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1: 9-10</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solidFill>
                    <a:srgbClr val="FFFFFF"/>
                  </a:solidFill>
                </a:ln>
                <a:solidFill>
                  <a:srgbClr val="000000"/>
                </a:solidFill>
                <a:effectLst/>
                <a:uLnTx/>
                <a:uFillTx/>
                <a:latin typeface="Arial" panose="020B0604020202020204" pitchFamily="34" charset="0"/>
                <a:ea typeface="ＭＳ Ｐゴシック"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4</a:t>
              </a:r>
              <a:r>
                <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الآبائي</a:t>
              </a:r>
              <a:endParaRPr kumimoji="0" lang="en-US" sz="18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الإعلان المتدرج</a:t>
            </a:r>
            <a:endParaRPr kumimoji="0" lang="en-US"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الخلاص بالنعمة بالإيمان</a:t>
            </a:r>
            <a:endParaRPr kumimoji="0" lang="en-US" sz="24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20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إسرائيل     </a:t>
            </a:r>
            <a:r>
              <a:rPr kumimoji="0" lang="en-US" sz="20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rPr>
              <a:t>الكنيسة      </a:t>
            </a:r>
            <a:endParaRPr kumimoji="0" lang="en-US" sz="20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615442" name="Text Box 4"/>
          <p:cNvSpPr txBox="1">
            <a:spLocks noChangeArrowheads="1"/>
          </p:cNvSpPr>
          <p:nvPr/>
        </p:nvSpPr>
        <p:spPr bwMode="auto">
          <a:xfrm>
            <a:off x="-36513" y="6524625"/>
            <a:ext cx="9217026"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مقتبسة من بول بين وير، فهم نبوات الأزمنة الأخيرة، الطبعة الثانية (شيكاغو: مودي، 2006)، 88</a:t>
            </a:r>
            <a:endParaRPr kumimoji="0" lang="en-US" sz="1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ar-JO" sz="3600" dirty="0">
                <a:solidFill>
                  <a:srgbClr val="FFFFFF"/>
                </a:solidFill>
                <a:effectLst>
                  <a:glow rad="228600">
                    <a:schemeClr val="tx1"/>
                  </a:glow>
                </a:effectLst>
                <a:ea typeface="ＭＳ Ｐゴシック" charset="0"/>
              </a:rPr>
              <a:t>مياه حية</a:t>
            </a:r>
            <a:endParaRPr lang="en-US" sz="3600"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 يكون في ذلك اليوم أن مياهاً حية تخرج من أورشليم نصفها إلى البحر الشرقي و نصفها إلى البحر الغربي في الصيف و في الخريف تكون</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14: 8</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9399931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يكون الرب ملكاً على كل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 ذلك اليوم يكون الرب وحده و اسمه وحده</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9</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364381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هذه تكون الضربة التي يضرب بها الرب كل الشعوب الذين تجندوا على أورشليم لحمهم يذوب و هم واقفون على أقدامهم و عيونهم تذوب في أوقابها و لسانهم يذوب في فمهم</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12</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808776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يكون في ذلك اليوم أن اضطراباً عظيماً من الرب يحدث فيهم فيمسك الرجل بيد قريبه و تعلو يده على يد قريبه و يهوذا أيضاً تحارب أورشليم و تجمع ثروة كل الأمم من حولها ذهب و فضة و ملابس كثيرة جداً</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13-14</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55712922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251520" y="228228"/>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 كذا تكون ضربة الخيل و البغال و الجمال و الحمير و كل البهائم التي تكون في هذه المحال كهذه الضربة</a:t>
            </a:r>
            <a:b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15</a:t>
            </a: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075555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آهِ! لأَنَّ ذَلِكَ الْيَوْمَ عَظِيمٌ وَلَيْسَ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 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 ماجوج</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a:solidFill>
                  <a:schemeClr val="bg1"/>
                </a:solidFill>
              </a:rPr>
              <a:t>نظرة عامة على المستقبل</a:t>
            </a:r>
            <a:endParaRPr lang="en-US" sz="540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567678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dirty="0">
                <a:solidFill>
                  <a:srgbClr val="FFFFFF"/>
                </a:solidFill>
                <a:ea typeface="ＭＳ Ｐゴシック" charset="0"/>
              </a:rPr>
              <a:t>العبادة الألفية</a:t>
            </a:r>
            <a:endParaRPr lang="en-US" sz="3600" dirty="0">
              <a:solidFill>
                <a:srgbClr val="FFFFFF"/>
              </a:solidFill>
              <a:ea typeface="ＭＳ Ｐゴシック" charset="0"/>
            </a:endParaRPr>
          </a:p>
        </p:txBody>
      </p:sp>
      <p:sp>
        <p:nvSpPr>
          <p:cNvPr id="4" name="Title 2"/>
          <p:cNvSpPr txBox="1">
            <a:spLocks/>
          </p:cNvSpPr>
          <p:nvPr/>
        </p:nvSpPr>
        <p:spPr bwMode="auto">
          <a:xfrm>
            <a:off x="266700" y="914400"/>
            <a:ext cx="8610600" cy="579809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 يكون أن كل الباقي من جميع الأمم الذين جاؤوا على أورشليم يصعدون من سنة إلى سنة ليسجدوا للملك رب الجنود و ليعيدوا عيد المظال و يكون أن كل من لا يصعد من قبائل الأرض إلى أورشليم ليسجد للملك رب الجنود لا يكون عليهم مطر و إن لا تصعد و لا تأت قبيلة مصر و لا مطر عليها تكن عليها الضربة التي يضرب بها الرب الأمم الذين لا يصعدون ليعيدوا عيد المظال هذا يكون قصاص مصر و قصاص كل الأمم الذين لا يصعدون ليعيدوا عيد المظال </a:t>
            </a:r>
            <a:endPar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14: 16-19</a:t>
            </a: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ar-JO" sz="3600" dirty="0">
                <a:solidFill>
                  <a:srgbClr val="FFFFFF"/>
                </a:solidFill>
                <a:ea typeface="ＭＳ Ｐゴシック" charset="0"/>
              </a:rPr>
              <a:t>القداسة الألفية</a:t>
            </a:r>
            <a:endParaRPr lang="en-US" sz="3600" dirty="0">
              <a:solidFill>
                <a:srgbClr val="FFFFFF"/>
              </a:solidFill>
              <a:ea typeface="ＭＳ Ｐゴシック" charset="0"/>
            </a:endParaRP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altLang="ja-JP"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ذلك اليوم يكون على أجراس الخيل قدس للرب و القدور في بيت الرب تكون كالمناضح أمام المذبح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كل قدر في أورشليم و في يهوذا تكون قدساً لرب الجنود و كل الذابحين يأتون و يأخذون منها و يطبخون فيها و في ذلك اليوم لا يكون بعد كنعاني في بيت رب الجنود</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 14: 20-21</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b="1" kern="1200" dirty="0">
                <a:latin typeface="Arial" panose="020B0604020202020204" pitchFamily="34" charset="0"/>
                <a:cs typeface="Arial" panose="020B0604020202020204" pitchFamily="34" charset="0"/>
              </a:rPr>
              <a:t>إعادة البناء </a:t>
            </a:r>
            <a:r>
              <a:rPr lang="ar-SA" b="1" kern="1200" dirty="0" err="1">
                <a:latin typeface="Arial" panose="020B0604020202020204" pitchFamily="34" charset="0"/>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b="1" kern="1200" dirty="0" err="1">
                <a:latin typeface="Arial" panose="020B0604020202020204" pitchFamily="34" charset="0"/>
                <a:cs typeface="Arial" panose="020B0604020202020204" pitchFamily="34" charset="0"/>
              </a:rPr>
              <a:t>...</a:t>
            </a:r>
            <a:r>
              <a:rPr lang="ar-SA" b="1" kern="1200" dirty="0">
                <a:latin typeface="Arial" panose="020B0604020202020204" pitchFamily="34" charset="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algn="r" eaLnBrk="1" hangingPunct="1">
              <a:defRPr/>
            </a:pPr>
            <a:r>
              <a:rPr lang="ar-JO" sz="4400" dirty="0">
                <a:effectLst>
                  <a:glow rad="139700">
                    <a:schemeClr val="tx1">
                      <a:alpha val="90000"/>
                    </a:schemeClr>
                  </a:glow>
                </a:effectLst>
                <a:latin typeface="Bwgrki"/>
                <a:cs typeface="Arial" panose="020B0604020202020204" pitchFamily="34" charset="0"/>
              </a:rPr>
              <a:t>الوكالات في العهد الجديد</a:t>
            </a:r>
            <a:endParaRPr lang="en-US" sz="4400" dirty="0">
              <a:effectLst>
                <a:glow rad="139700">
                  <a:schemeClr val="tx1">
                    <a:alpha val="90000"/>
                  </a:schemeClr>
                </a:glow>
              </a:effectLst>
              <a:cs typeface="Arial" panose="020B0604020202020204" pitchFamily="34"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EAEAEA"/>
                </a:solidFill>
                <a:effectLst/>
                <a:uLnTx/>
                <a:uFillTx/>
                <a:latin typeface="Arial" panose="020B0604020202020204" pitchFamily="34" charset="0"/>
                <a:ea typeface="ＭＳ Ｐゴシック" charset="0"/>
                <a:cs typeface="Arial" panose="020B0604020202020204" pitchFamily="34" charset="0"/>
              </a:rPr>
              <a:t>180f</a:t>
            </a: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7" name="TextBox 6"/>
          <p:cNvSpPr txBox="1">
            <a:spLocks noChangeArrowheads="1"/>
          </p:cNvSpPr>
          <p:nvPr/>
        </p:nvSpPr>
        <p:spPr bwMode="auto">
          <a:xfrm rot="-799223">
            <a:off x="-58264" y="1374932"/>
            <a:ext cx="1350023"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لوقا 16: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78" name="TextBox 7"/>
          <p:cNvSpPr txBox="1">
            <a:spLocks noChangeArrowheads="1"/>
          </p:cNvSpPr>
          <p:nvPr/>
        </p:nvSpPr>
        <p:spPr bwMode="auto">
          <a:xfrm rot="-799223">
            <a:off x="3542185" y="1447957"/>
            <a:ext cx="1350023"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16: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79" name="TextBox 8"/>
          <p:cNvSpPr txBox="1">
            <a:spLocks noChangeArrowheads="1"/>
          </p:cNvSpPr>
          <p:nvPr/>
        </p:nvSpPr>
        <p:spPr bwMode="auto">
          <a:xfrm rot="-799223">
            <a:off x="-103336" y="3767293"/>
            <a:ext cx="1478264"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9: 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0" name="TextBox 9"/>
          <p:cNvSpPr txBox="1">
            <a:spLocks noChangeArrowheads="1"/>
          </p:cNvSpPr>
          <p:nvPr/>
        </p:nvSpPr>
        <p:spPr bwMode="auto">
          <a:xfrm rot="-799223">
            <a:off x="3303440" y="3695857"/>
            <a:ext cx="1478264"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9: 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1" name="TextBox 10"/>
          <p:cNvSpPr txBox="1">
            <a:spLocks noChangeArrowheads="1"/>
          </p:cNvSpPr>
          <p:nvPr/>
        </p:nvSpPr>
        <p:spPr bwMode="auto">
          <a:xfrm rot="-799223">
            <a:off x="80219" y="4594381"/>
            <a:ext cx="1273079"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1: 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7482" name="TextBox 11"/>
          <p:cNvSpPr txBox="1">
            <a:spLocks noChangeArrowheads="1"/>
          </p:cNvSpPr>
          <p:nvPr/>
        </p:nvSpPr>
        <p:spPr bwMode="auto">
          <a:xfrm rot="-799223">
            <a:off x="3326657" y="4580094"/>
            <a:ext cx="1273079"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1: 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我若甘心作这事，就有赏赐。若不甘心，责任却已经托付我了。</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要照所安排的，在日期满足的时候，使天上地上一切所有的，都在基督里同归于一。</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a:stretch>
            <a:fillRect/>
          </a:stretch>
        </p:blipFill>
        <p:spPr>
          <a:xfrm>
            <a:off x="1619672" y="436460"/>
            <a:ext cx="2952328" cy="830655"/>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02606606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155يو-في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عصر الكنيسة غير مرئي في العهد القديم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سيملك القديسون على الأرض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rPr>
              <a:t>رؤ 5: 10</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 و ليس في السماء كما يدعي اللاألفيون</a:t>
            </a:r>
            <a:endParaRPr kumimoji="0" lang="en-US"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p:txBody>
      </p:sp>
    </p:spTree>
    <p:extLst>
      <p:ext uri="{BB962C8B-B14F-4D97-AF65-F5344CB8AC3E}">
        <p14:creationId xmlns:p14="http://schemas.microsoft.com/office/powerpoint/2010/main" val="15261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endParaRPr lang="en-US"/>
          </a:p>
        </p:txBody>
      </p:sp>
      <p:sp>
        <p:nvSpPr>
          <p:cNvPr id="212995" name="Rectangle 3"/>
          <p:cNvSpPr>
            <a:spLocks noGrp="1" noChangeArrowheads="1"/>
          </p:cNvSpPr>
          <p:nvPr>
            <p:ph type="body" idx="1"/>
          </p:nvPr>
        </p:nvSpPr>
        <p:spPr/>
        <p:txBody>
          <a:bodyPr/>
          <a:lstStyle/>
          <a:p>
            <a:endParaRPr lang="en-US"/>
          </a:p>
        </p:txBody>
      </p:sp>
      <p:pic>
        <p:nvPicPr>
          <p:cNvPr id="212996" name="Picture 4" descr="1700340upspjkyxj6"/>
          <p:cNvPicPr>
            <a:picLocks noChangeAspect="1" noChangeArrowheads="1"/>
          </p:cNvPicPr>
          <p:nvPr/>
        </p:nvPicPr>
        <p:blipFill>
          <a:blip r:embed="rId3">
            <a:extLst>
              <a:ext uri="{28A0092B-C50C-407E-A947-70E740481C1C}">
                <a14:useLocalDpi xmlns:a14="http://schemas.microsoft.com/office/drawing/2010/main" val="0"/>
              </a:ext>
            </a:extLst>
          </a:blip>
          <a:srcRect l="4128" t="4962" r="4128" b="496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61" name="Rectangle 5"/>
          <p:cNvSpPr>
            <a:spLocks noChangeArrowheads="1"/>
          </p:cNvSpPr>
          <p:nvPr/>
        </p:nvSpPr>
        <p:spPr bwMode="auto">
          <a:xfrm>
            <a:off x="762000" y="152400"/>
            <a:ext cx="7626424" cy="64633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حكومة الألفية</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Rectangle 1"/>
          <p:cNvSpPr/>
          <p:nvPr/>
        </p:nvSpPr>
        <p:spPr>
          <a:xfrm>
            <a:off x="152400" y="4876800"/>
            <a:ext cx="8915400" cy="1471172"/>
          </a:xfrm>
          <a:prstGeom prst="rect">
            <a:avLst/>
          </a:prstGeom>
        </p:spPr>
        <p:txBody>
          <a:bodyPr wrap="square">
            <a:spAutoFit/>
          </a:bodyPr>
          <a:lstStyle/>
          <a:p>
            <a:pPr lvl="0" algn="ctr">
              <a:lnSpc>
                <a:spcPct val="80000"/>
              </a:lnSpc>
              <a:defRPr/>
            </a:pPr>
            <a:r>
              <a:rPr kumimoji="1" lang="ar-SA"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"«أَمَّا أَنَا فَقَدْ مَسَحْتُ مَلِكِي عَلَى صِهْيَوْنَ جَبَلِ قُدْسِي».إِنِّي أُخْبِرُ مِنْ جِهَةِ قَضَاءِ ٱلرَّبِّ: قَالَ لِي: «أَنْتَ ٱبْنِي، أَنَا ٱلْيَوْمَ وَلَدْتُكَ. ٱسْأَلْنِي فَأُعْطِيَكَ ٱلْأُمَمَ مِيرَاثًا لَكَ، </a:t>
            </a:r>
            <a:r>
              <a:rPr kumimoji="1" lang="ar-SA" sz="2800" b="1" dirty="0">
                <a:solidFill>
                  <a:schemeClr val="bg1"/>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وَأَقَاصِيَ ٱلْأَرْضِ مُلْكًا لَكَ</a:t>
            </a:r>
            <a:r>
              <a:rPr kumimoji="1" lang="ar-SA"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 تُحَطِّمُهُمْ بِقَضِيبٍ مِنْ حَدِيدٍ. مِثْلَ إِنَاءِ خَزَّافٍ تُكَسِّرُهُمْ»."</a:t>
            </a:r>
            <a:r>
              <a:rPr kumimoji="1" lang="ar-JO" sz="2800"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 </a:t>
            </a:r>
            <a:r>
              <a:rPr kumimoji="1" lang="ar-JO" b="1" dirty="0">
                <a:solidFill>
                  <a:srgbClr val="FFFF00"/>
                </a:solidFill>
                <a:effectLst>
                  <a:glow rad="127000">
                    <a:srgbClr val="000000">
                      <a:alpha val="75000"/>
                    </a:srgbClr>
                  </a:glow>
                </a:effectLst>
                <a:latin typeface="Arial" panose="020B0604020202020204" pitchFamily="34" charset="0"/>
                <a:ea typeface="ＭＳ Ｐゴシック" pitchFamily="-84" charset="-128"/>
                <a:cs typeface="Arial" panose="020B0604020202020204" pitchFamily="34" charset="0"/>
              </a:rPr>
              <a:t>(مزمور 2: 6 - 9)</a:t>
            </a:r>
            <a:endParaRPr kumimoji="1" lang="en-US" b="1" u="none" strike="noStrike" kern="1200" cap="none" spc="0" normalizeH="0" baseline="0" noProof="0" dirty="0">
              <a:ln>
                <a:noFill/>
              </a:ln>
              <a:solidFill>
                <a:srgbClr val="FFFF0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
        <p:nvSpPr>
          <p:cNvPr id="3" name="Rectangle 2"/>
          <p:cNvSpPr/>
          <p:nvPr/>
        </p:nvSpPr>
        <p:spPr>
          <a:xfrm>
            <a:off x="533399" y="838200"/>
            <a:ext cx="8005489" cy="1865126"/>
          </a:xfrm>
          <a:prstGeom prst="rect">
            <a:avLst/>
          </a:prstGeom>
        </p:spPr>
        <p:txBody>
          <a:bodyPr wrap="square">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endParaRPr kumimoji="1" lang="ar-SA" sz="3200" b="1"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1" lang="ar-SA" sz="3200" b="1"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"وَجَعَلْتَنَا لِإِلَهِنَا مُلُوكًا وَكَهَنَةً،</a:t>
            </a:r>
            <a:endParaRPr kumimoji="1" lang="ar-JO" sz="3200" b="1"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1" lang="ar-SA" sz="3200" b="1" u="none" strike="noStrike" kern="1200" cap="none" spc="0" normalizeH="0" baseline="0" noProof="0" dirty="0">
                <a:ln>
                  <a:noFill/>
                </a:ln>
                <a:solidFill>
                  <a:srgbClr val="FFF580"/>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 </a:t>
            </a:r>
            <a:r>
              <a:rPr kumimoji="1" lang="ar-SA" sz="3200" b="1" u="none" strike="noStrike" kern="1200" cap="none" spc="0" normalizeH="0" baseline="0" noProof="0" dirty="0">
                <a:ln>
                  <a:noFill/>
                </a:ln>
                <a:solidFill>
                  <a:schemeClr val="bg1"/>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فَسَنَمْلِكُ عَلَى ٱلْأَرْضِ."</a:t>
            </a:r>
          </a:p>
          <a:p>
            <a:pPr marL="0" marR="0" lvl="0" indent="0" algn="r" defTabSz="914400" rtl="0" eaLnBrk="0" fontAlgn="base" latinLnBrk="0" hangingPunct="0">
              <a:lnSpc>
                <a:spcPct val="80000"/>
              </a:lnSpc>
              <a:spcBef>
                <a:spcPct val="0"/>
              </a:spcBef>
              <a:spcAft>
                <a:spcPct val="0"/>
              </a:spcAft>
              <a:buClrTx/>
              <a:buSzTx/>
              <a:buFontTx/>
              <a:buNone/>
              <a:tabLst/>
              <a:defRPr/>
            </a:pPr>
            <a:endParaRPr kumimoji="1" lang="en-US" sz="2400" b="1" i="0" u="none" strike="noStrike" kern="1200" cap="none" spc="0" normalizeH="0" baseline="0" noProof="0" dirty="0">
              <a:ln>
                <a:noFill/>
              </a:ln>
              <a:solidFill>
                <a:srgbClr val="FFFFFF"/>
              </a:solidFill>
              <a:effectLst>
                <a:glow rad="127000">
                  <a:srgbClr val="000000">
                    <a:alpha val="75000"/>
                  </a:srgbClr>
                </a:glow>
              </a:effectLst>
              <a:uLnTx/>
              <a:uFillTx/>
              <a:latin typeface="Arial Narrow"/>
              <a:ea typeface="ＭＳ Ｐゴシック" pitchFamily="-84" charset="-128"/>
              <a:cs typeface="Arial Narrow"/>
            </a:endParaRPr>
          </a:p>
          <a:p>
            <a:pPr marL="0" marR="0" lvl="0" indent="0" algn="r" defTabSz="914400" rtl="0" eaLnBrk="0" fontAlgn="base" latinLnBrk="0" hangingPunct="0">
              <a:lnSpc>
                <a:spcPct val="8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rPr>
              <a:t>رؤيا 5: 10</a:t>
            </a:r>
            <a:endParaRPr kumimoji="1" lang="en-US" sz="24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27539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155يو-في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عصر الكنيسة غير مرئي في العهد القديم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سيملك القديسون على الأرض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رؤ 5: 10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 و ليس في السماء كما يدعي اللاألفيون</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هيكل حزقيال هو هيكل حقيقي (راجع ملخص أحداث الأيام الأخيرة، ملاحظات الأخرويات</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Arial" panose="020B0604020202020204" pitchFamily="34" charset="0"/>
              </a:rPr>
              <a:t>، 105-106</a:t>
            </a:r>
            <a:r>
              <a:rPr kumimoji="0" lang="ar-JO"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a:t>
            </a:r>
            <a:endParaRPr kumimoji="0" lang="en-US"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p:txBody>
      </p:sp>
    </p:spTree>
    <p:extLst>
      <p:ext uri="{BB962C8B-B14F-4D97-AF65-F5344CB8AC3E}">
        <p14:creationId xmlns:p14="http://schemas.microsoft.com/office/powerpoint/2010/main" val="2973332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89" name="Picture 2" descr="Picture 2"/>
          <p:cNvPicPr>
            <a:picLocks noChangeAspect="1" noChangeArrowheads="1"/>
          </p:cNvPicPr>
          <p:nvPr/>
        </p:nvPicPr>
        <p:blipFill>
          <a:blip r:embed="rId3"/>
          <a:srcRect/>
          <a:stretch>
            <a:fillRect/>
          </a:stretch>
        </p:blipFill>
        <p:spPr bwMode="auto">
          <a:xfrm>
            <a:off x="0" y="533400"/>
            <a:ext cx="8915400" cy="5943600"/>
          </a:xfrm>
          <a:prstGeom prst="rect">
            <a:avLst/>
          </a:prstGeom>
          <a:noFill/>
          <a:ln w="9525">
            <a:noFill/>
            <a:miter lim="800000"/>
            <a:headEnd/>
            <a:tailEnd/>
          </a:ln>
        </p:spPr>
      </p:pic>
      <p:sp>
        <p:nvSpPr>
          <p:cNvPr id="114690" name="Text Box 3"/>
          <p:cNvSpPr txBox="1">
            <a:spLocks noChangeArrowheads="1"/>
          </p:cNvSpPr>
          <p:nvPr/>
        </p:nvSpPr>
        <p:spPr bwMode="auto">
          <a:xfrm>
            <a:off x="1600200" y="381000"/>
            <a:ext cx="6572200" cy="584775"/>
          </a:xfrm>
          <a:prstGeom prst="rect">
            <a:avLst/>
          </a:prstGeom>
          <a:noFill/>
          <a:ln w="9525">
            <a:noFill/>
            <a:miter lim="800000"/>
            <a:headEnd/>
            <a:tailEnd/>
          </a:ln>
          <a:effectLst>
            <a:outerShdw dist="25399" dir="2700000" algn="ctr" rotWithShape="0">
              <a:schemeClr val="bg2"/>
            </a:outerShdw>
          </a:effectLst>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rPr>
              <a:t>الأحداث الرئيسيّة للألفيّة</a:t>
            </a: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562192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06242"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06243" name="Rectangle 2"/>
          <p:cNvSpPr>
            <a:spLocks noGrp="1" noChangeArrowheads="1"/>
          </p:cNvSpPr>
          <p:nvPr>
            <p:ph type="title"/>
          </p:nvPr>
        </p:nvSpPr>
        <p:spPr>
          <a:xfrm>
            <a:off x="685800" y="4095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sz="2400" dirty="0">
                <a:solidFill>
                  <a:schemeClr val="bg1"/>
                </a:solidFill>
              </a:rPr>
              <a:t>(</a:t>
            </a:r>
            <a:r>
              <a:rPr lang="ar-JO" sz="2400" dirty="0">
                <a:solidFill>
                  <a:schemeClr val="bg1"/>
                </a:solidFill>
              </a:rPr>
              <a:t>لماذا أميز بين إسرائيل و الكنيسة ؟</a:t>
            </a:r>
            <a:r>
              <a:rPr lang="en-US" sz="2400" dirty="0">
                <a:solidFill>
                  <a:schemeClr val="bg1"/>
                </a:solidFill>
              </a:rPr>
              <a:t>)</a:t>
            </a:r>
            <a:endParaRPr lang="en-US" dirty="0">
              <a:solidFill>
                <a:schemeClr val="bg1"/>
              </a:solidFill>
            </a:endParaRPr>
          </a:p>
        </p:txBody>
      </p:sp>
      <p:sp>
        <p:nvSpPr>
          <p:cNvPr id="906244" name="Text Box 4"/>
          <p:cNvSpPr txBox="1">
            <a:spLocks noChangeArrowheads="1"/>
          </p:cNvSpPr>
          <p:nvPr/>
        </p:nvSpPr>
        <p:spPr bwMode="auto">
          <a:xfrm>
            <a:off x="7921389" y="0"/>
            <a:ext cx="1299051" cy="463846"/>
          </a:xfrm>
          <a:prstGeom prst="rect">
            <a:avLst/>
          </a:prstGeom>
          <a:solidFill>
            <a:schemeClr val="tx2"/>
          </a:solid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155يو-في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707589" name="Rectangle 5"/>
          <p:cNvSpPr>
            <a:spLocks noChangeArrowheads="1"/>
          </p:cNvSpPr>
          <p:nvPr/>
        </p:nvSpPr>
        <p:spPr bwMode="auto">
          <a:xfrm>
            <a:off x="381000" y="1857375"/>
            <a:ext cx="8591550" cy="4695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عصر الكنيسة غير مرئي في العهد القديم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سيملك القديسون على الأرض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رؤ 5: 10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 و ليس في السماء كما يدعي اللاألفيون</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هيكل حزقيال هو هيكل حقيقي (راجع ملخص أحداث الأيام الأخيرة، ملاحظات الأخرويات</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 105-106</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a:t>
            </a:r>
            <a:endParaRPr kumimoji="0" lang="en-US"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تقدم التدبيرية أفضل تفسير حول كيفية تتميم العهود الإبراهيمي و الأرض و الداوودي و الجديد</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dirty="0">
                <a:solidFill>
                  <a:schemeClr val="bg1"/>
                </a:solidFill>
              </a:rPr>
              <a:t>العهد الإبراهيمي</a:t>
            </a:r>
            <a:br>
              <a:rPr kumimoji="1" lang="ar-JO" altLang="zh-CN" sz="4000" dirty="0">
                <a:solidFill>
                  <a:schemeClr val="bg1"/>
                </a:solidFill>
              </a:rPr>
            </a:br>
            <a:r>
              <a:rPr kumimoji="1" lang="ar-JO" altLang="zh-CN" sz="4000" dirty="0">
                <a:solidFill>
                  <a:schemeClr val="bg1"/>
                </a:solidFill>
              </a:rPr>
              <a:t>و تتميمه</a:t>
            </a:r>
            <a:endParaRPr kumimoji="1" lang="en-US" altLang="zh-CN" sz="4000" dirty="0">
              <a:solidFill>
                <a:schemeClr val="bg1"/>
              </a:solidFill>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الوعود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الإبراهيمي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 صم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إر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endPar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583363" y="4740275"/>
            <a:ext cx="1102867"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mn-cs"/>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Impact"/>
                <a:ea typeface="ＭＳ Ｐゴシック" pitchFamily="24" charset="-128"/>
                <a:cs typeface="Impact"/>
              </a:rPr>
              <a:t>خط سير الملكوت و العهود</a:t>
            </a:r>
            <a:endParaRPr lang="en-US" sz="5400" b="1" dirty="0">
              <a:effectLst>
                <a:glow rad="215900">
                  <a:schemeClr val="bg1">
                    <a:lumMod val="50000"/>
                    <a:alpha val="75000"/>
                  </a:schemeClr>
                </a:glow>
              </a:effectLst>
              <a:latin typeface="Impact"/>
              <a:ea typeface="ＭＳ Ｐゴシック" pitchFamily="24" charset="-128"/>
              <a:cs typeface="Impact"/>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22 و 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757169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pic>
        <p:nvPicPr>
          <p:cNvPr id="910338"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910339" name="Rectangle 2"/>
          <p:cNvSpPr>
            <a:spLocks noGrp="1" noChangeArrowheads="1"/>
          </p:cNvSpPr>
          <p:nvPr>
            <p:ph type="title"/>
          </p:nvPr>
        </p:nvSpPr>
        <p:spPr>
          <a:xfrm>
            <a:off x="685800" y="333375"/>
            <a:ext cx="7772400" cy="1190625"/>
          </a:xfrm>
          <a:solidFill>
            <a:srgbClr val="000000"/>
          </a:solidFill>
          <a:ln>
            <a:solidFill>
              <a:schemeClr val="bg1"/>
            </a:solidFill>
          </a:ln>
        </p:spPr>
        <p:txBody>
          <a:bodyPr/>
          <a:lstStyle/>
          <a:p>
            <a:pPr eaLnBrk="1" hangingPunct="1"/>
            <a:r>
              <a:rPr lang="ar-JO" dirty="0">
                <a:solidFill>
                  <a:schemeClr val="bg1"/>
                </a:solidFill>
              </a:rPr>
              <a:t>لماذا أنا تدبيري ؟</a:t>
            </a:r>
            <a:br>
              <a:rPr lang="en-US" dirty="0">
                <a:solidFill>
                  <a:schemeClr val="bg1"/>
                </a:solidFill>
              </a:rPr>
            </a:br>
            <a:r>
              <a:rPr lang="en-US" dirty="0">
                <a:solidFill>
                  <a:schemeClr val="bg1"/>
                </a:solidFill>
              </a:rPr>
              <a:t>(</a:t>
            </a:r>
            <a:r>
              <a:rPr lang="ar-JO" dirty="0">
                <a:solidFill>
                  <a:schemeClr val="bg1"/>
                </a:solidFill>
              </a:rPr>
              <a:t>لماذا أميز بين إسرائيل و الكنيسة ؟</a:t>
            </a:r>
            <a:r>
              <a:rPr lang="en-US" dirty="0">
                <a:solidFill>
                  <a:schemeClr val="bg1"/>
                </a:solidFill>
              </a:rPr>
              <a:t>)</a:t>
            </a:r>
          </a:p>
        </p:txBody>
      </p:sp>
      <p:sp>
        <p:nvSpPr>
          <p:cNvPr id="712709" name="Text Box 5"/>
          <p:cNvSpPr txBox="1">
            <a:spLocks noChangeArrowheads="1"/>
          </p:cNvSpPr>
          <p:nvPr/>
        </p:nvSpPr>
        <p:spPr bwMode="auto">
          <a:xfrm>
            <a:off x="8305800" y="76200"/>
            <a:ext cx="83708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ＭＳ Ｐゴシック" charset="-128"/>
              </a:rPr>
              <a:t>155ر</a:t>
            </a:r>
            <a:endPar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128"/>
            </a:endParaRPr>
          </a:p>
        </p:txBody>
      </p:sp>
      <p:sp>
        <p:nvSpPr>
          <p:cNvPr id="712710" name="Rectangle 6"/>
          <p:cNvSpPr>
            <a:spLocks noChangeArrowheads="1"/>
          </p:cNvSpPr>
          <p:nvPr/>
        </p:nvSpPr>
        <p:spPr bwMode="auto">
          <a:xfrm>
            <a:off x="381000" y="1704975"/>
            <a:ext cx="8591550" cy="5076825"/>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عصر الكنيسة غير مرئي في العهد القديم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سيملك القديسون على الأرض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رؤ 5: 10</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 و ليس في السماء كما يدعي اللاألفيون</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هيكل حزقيال هو هيكل حقيقي (راجع ملخص أحداث الأيام الأخيرة، ملاحظات الأخرويات</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 105-106</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a:t>
            </a:r>
            <a:endParaRPr kumimoji="0" lang="en-US" altLang="ja-JP"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rPr>
              <a:t>تقدم التدبيرية أفضل تفسير حول كيفية تتميم العهود الإبراهيمي و الأرض و الداوودي و الجديد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128"/>
                <a:cs typeface="Osaka" charset="-128"/>
              </a:rPr>
              <a:t>الكنيسة و إسرائيل متمايزتان باستمرار في الكتاب المقدس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Osaka"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2710">
                                            <p:txEl>
                                              <p:pRg st="0" end="0"/>
                                            </p:txEl>
                                          </p:spTgt>
                                        </p:tgtEl>
                                        <p:attrNameLst>
                                          <p:attrName>style.visibility</p:attrName>
                                        </p:attrNameLst>
                                      </p:cBhvr>
                                      <p:to>
                                        <p:strVal val="visible"/>
                                      </p:to>
                                    </p:set>
                                    <p:animEffect transition="in" filter="dissolve">
                                      <p:cBhvr>
                                        <p:cTn id="7" dur="500"/>
                                        <p:tgtEl>
                                          <p:spTgt spid="712710">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2710">
                                            <p:txEl>
                                              <p:pRg st="1" end="1"/>
                                            </p:txEl>
                                          </p:spTgt>
                                        </p:tgtEl>
                                        <p:attrNameLst>
                                          <p:attrName>style.visibility</p:attrName>
                                        </p:attrNameLst>
                                      </p:cBhvr>
                                      <p:to>
                                        <p:strVal val="visible"/>
                                      </p:to>
                                    </p:set>
                                    <p:animEffect transition="in" filter="dissolve">
                                      <p:cBhvr>
                                        <p:cTn id="11" dur="500"/>
                                        <p:tgtEl>
                                          <p:spTgt spid="712710">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12710">
                                            <p:txEl>
                                              <p:pRg st="2" end="2"/>
                                            </p:txEl>
                                          </p:spTgt>
                                        </p:tgtEl>
                                        <p:attrNameLst>
                                          <p:attrName>style.visibility</p:attrName>
                                        </p:attrNameLst>
                                      </p:cBhvr>
                                      <p:to>
                                        <p:strVal val="visible"/>
                                      </p:to>
                                    </p:set>
                                    <p:animEffect transition="in" filter="dissolve">
                                      <p:cBhvr>
                                        <p:cTn id="15" dur="500"/>
                                        <p:tgtEl>
                                          <p:spTgt spid="712710">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12710">
                                            <p:txEl>
                                              <p:pRg st="3" end="3"/>
                                            </p:txEl>
                                          </p:spTgt>
                                        </p:tgtEl>
                                        <p:attrNameLst>
                                          <p:attrName>style.visibility</p:attrName>
                                        </p:attrNameLst>
                                      </p:cBhvr>
                                      <p:to>
                                        <p:strVal val="visible"/>
                                      </p:to>
                                    </p:set>
                                    <p:animEffect transition="in" filter="dissolve">
                                      <p:cBhvr>
                                        <p:cTn id="19" dur="500"/>
                                        <p:tgtEl>
                                          <p:spTgt spid="71271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12710">
                                            <p:txEl>
                                              <p:pRg st="4" end="4"/>
                                            </p:txEl>
                                          </p:spTgt>
                                        </p:tgtEl>
                                        <p:attrNameLst>
                                          <p:attrName>style.visibility</p:attrName>
                                        </p:attrNameLst>
                                      </p:cBhvr>
                                      <p:to>
                                        <p:strVal val="visible"/>
                                      </p:to>
                                    </p:set>
                                    <p:animEffect transition="in" filter="dissolve">
                                      <p:cBhvr>
                                        <p:cTn id="24" dur="500"/>
                                        <p:tgtEl>
                                          <p:spTgt spid="7127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1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56322" name="Rectangle 2"/>
          <p:cNvSpPr>
            <a:spLocks noGrp="1" noChangeArrowheads="1"/>
          </p:cNvSpPr>
          <p:nvPr>
            <p:ph type="title" idx="4294967295"/>
          </p:nvPr>
        </p:nvSpPr>
        <p:spPr>
          <a:xfrm>
            <a:off x="0" y="152400"/>
            <a:ext cx="9144000" cy="1143000"/>
          </a:xfrm>
        </p:spPr>
        <p:txBody>
          <a:bodyPr/>
          <a:lstStyle/>
          <a:p>
            <a:pPr eaLnBrk="1" hangingPunct="1">
              <a:defRPr/>
            </a:pPr>
            <a:r>
              <a:rPr lang="ar-JO" sz="3600" i="0" dirty="0">
                <a:latin typeface="Arial" panose="020B0604020202020204" pitchFamily="34" charset="0"/>
                <a:cs typeface="Arial" panose="020B0604020202020204" pitchFamily="34" charset="0"/>
              </a:rPr>
              <a:t>نظرية إسرائيل الجديدة</a:t>
            </a:r>
            <a:br>
              <a:rPr lang="en-US" sz="3600" i="0" dirty="0">
                <a:latin typeface="Arial" panose="020B0604020202020204" pitchFamily="34" charset="0"/>
                <a:cs typeface="Arial" panose="020B0604020202020204" pitchFamily="34" charset="0"/>
              </a:rPr>
            </a:br>
            <a:r>
              <a:rPr lang="en-US" sz="3600" i="0" dirty="0">
                <a:latin typeface="Arial" panose="020B0604020202020204" pitchFamily="34" charset="0"/>
                <a:cs typeface="Arial" panose="020B0604020202020204" pitchFamily="34" charset="0"/>
              </a:rPr>
              <a:t> </a:t>
            </a:r>
            <a:r>
              <a:rPr lang="ar-JO" sz="3600" i="0" dirty="0">
                <a:latin typeface="Arial" panose="020B0604020202020204" pitchFamily="34" charset="0"/>
                <a:cs typeface="Arial" panose="020B0604020202020204" pitchFamily="34" charset="0"/>
              </a:rPr>
              <a:t>في قبل الألفية العهدية</a:t>
            </a:r>
            <a:endParaRPr lang="en-US" sz="3600" i="0" dirty="0">
              <a:latin typeface="Arial" panose="020B0604020202020204" pitchFamily="34" charset="0"/>
              <a:cs typeface="Arial" panose="020B0604020202020204" pitchFamily="34" charset="0"/>
            </a:endParaRPr>
          </a:p>
        </p:txBody>
      </p:sp>
      <p:sp>
        <p:nvSpPr>
          <p:cNvPr id="56323" name="Rectangle 3"/>
          <p:cNvSpPr>
            <a:spLocks noChangeArrowheads="1"/>
          </p:cNvSpPr>
          <p:nvPr/>
        </p:nvSpPr>
        <p:spPr bwMode="auto">
          <a:xfrm>
            <a:off x="0" y="1676400"/>
            <a:ext cx="9220200" cy="51816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r" defTabSz="914400" rtl="1" eaLnBrk="1" fontAlgn="base" latinLnBrk="0" hangingPunct="1">
              <a:lnSpc>
                <a:spcPct val="90000"/>
              </a:lnSpc>
              <a:spcBef>
                <a:spcPct val="20000"/>
              </a:spcBef>
              <a:spcAft>
                <a:spcPct val="0"/>
              </a:spcAft>
              <a:buClrTx/>
              <a:buSzTx/>
              <a:buFont typeface="Wingdings" pitchFamily="-112" charset="2"/>
              <a:buChar char=""/>
              <a:tabLst/>
              <a:defRPr/>
            </a:pPr>
            <a:r>
              <a:rPr kumimoji="0" lang="ar-JO" sz="2800" b="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 هي إسرائيل الروحية</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يقول لاد إن بولس "يطبق نبوءات على الكنيسة التي تنتمي في عهدها القديم إلى إسرائيل بالمعنى الحرفي للكلمة ؛ وهو يدعو أبناء الكنيسة ، نسل إبراهيم. ويطلق على المؤمنين الختان الحقيقي. ومن الصعب تجنب الاستنتاج الذي </a:t>
            </a:r>
            <a:r>
              <a:rPr kumimoji="0" lang="ar-JO" sz="2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يرى بولس أن الكنيسة كإسرائيل الروحية </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"(معنى الألفية ،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 typeface="Wingdings" pitchFamily="-112" charset="2"/>
              <a:buChar char=""/>
              <a:tabLst/>
              <a:defRPr/>
            </a:pPr>
            <a:r>
              <a:rPr kumimoji="0" lang="ar-JO" sz="2800" b="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يتناقض مفهوم تدبير الذبائح الألفية مع عبرانيين 8: 8-13</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يدعي لاد أن رسالة العبرانيين 8 تدحض التدبيرية لأنها "تؤكد </a:t>
            </a:r>
            <a:r>
              <a:rPr kumimoji="0" lang="ar-JO" sz="2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العهد الجديد في المسيح قد أزاح عبادة العهد القديم</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التي من ثم محكوم عليها بالزوال" (المرجع نفسه ، 26-27).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716804" name="Text Box 4"/>
          <p:cNvSpPr txBox="1">
            <a:spLocks noChangeArrowheads="1"/>
          </p:cNvSpPr>
          <p:nvPr/>
        </p:nvSpPr>
        <p:spPr bwMode="auto">
          <a:xfrm>
            <a:off x="8205788" y="76200"/>
            <a:ext cx="97654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155س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algn="r" eaLnBrk="1" hangingPunct="1">
              <a:defRPr/>
            </a:pPr>
            <a:r>
              <a:rPr lang="ar-JO" sz="4400" dirty="0">
                <a:solidFill>
                  <a:srgbClr val="FFFFFF"/>
                </a:solidFill>
                <a:effectLst>
                  <a:glow rad="139700">
                    <a:srgbClr val="000000">
                      <a:alpha val="90000"/>
                    </a:srgbClr>
                  </a:glow>
                </a:effectLst>
                <a:cs typeface="Arial" panose="020B0604020202020204" pitchFamily="34" charset="0"/>
              </a:rPr>
              <a:t>الوكالات في العهد الجديد</a:t>
            </a:r>
            <a:endParaRPr lang="en-US" sz="4400" dirty="0">
              <a:effectLst>
                <a:glow rad="139700">
                  <a:schemeClr val="tx1">
                    <a:alpha val="90000"/>
                  </a:schemeClr>
                </a:glow>
              </a:effectLst>
              <a:cs typeface="Arial" panose="020B0604020202020204" pitchFamily="34"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EAEAEA"/>
                </a:solidFill>
                <a:effectLst/>
                <a:uLnTx/>
                <a:uFillTx/>
                <a:latin typeface="Arial" panose="020B0604020202020204" pitchFamily="34" charset="0"/>
                <a:ea typeface="ＭＳ Ｐゴシック" charset="0"/>
                <a:cs typeface="Arial" panose="020B0604020202020204" pitchFamily="34" charset="0"/>
              </a:rPr>
              <a:t>180f</a:t>
            </a: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5" name="TextBox 1"/>
          <p:cNvSpPr txBox="1">
            <a:spLocks noChangeArrowheads="1"/>
          </p:cNvSpPr>
          <p:nvPr/>
        </p:nvSpPr>
        <p:spPr bwMode="auto">
          <a:xfrm rot="-799223">
            <a:off x="65967" y="1421763"/>
            <a:ext cx="1101557"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3: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6" name="TextBox 5"/>
          <p:cNvSpPr txBox="1">
            <a:spLocks noChangeArrowheads="1"/>
          </p:cNvSpPr>
          <p:nvPr/>
        </p:nvSpPr>
        <p:spPr bwMode="auto">
          <a:xfrm rot="-799223">
            <a:off x="3666418" y="1493994"/>
            <a:ext cx="1101557"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 3: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9527" name="TextBox 6"/>
          <p:cNvSpPr txBox="1">
            <a:spLocks noChangeArrowheads="1"/>
          </p:cNvSpPr>
          <p:nvPr/>
        </p:nvSpPr>
        <p:spPr bwMode="auto">
          <a:xfrm rot="-799223">
            <a:off x="65967" y="2213925"/>
            <a:ext cx="1101557"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 3: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28" name="TextBox 7"/>
          <p:cNvSpPr txBox="1">
            <a:spLocks noChangeArrowheads="1"/>
          </p:cNvSpPr>
          <p:nvPr/>
        </p:nvSpPr>
        <p:spPr bwMode="auto">
          <a:xfrm rot="-799223">
            <a:off x="3666418" y="2286156"/>
            <a:ext cx="1101557"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 3: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29" name="TextBox 8"/>
          <p:cNvSpPr txBox="1">
            <a:spLocks noChangeArrowheads="1"/>
          </p:cNvSpPr>
          <p:nvPr/>
        </p:nvSpPr>
        <p:spPr bwMode="auto">
          <a:xfrm rot="-799223">
            <a:off x="25699" y="3303744"/>
            <a:ext cx="122178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 1: 25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30" name="TextBox 9"/>
          <p:cNvSpPr txBox="1">
            <a:spLocks noChangeArrowheads="1"/>
          </p:cNvSpPr>
          <p:nvPr/>
        </p:nvSpPr>
        <p:spPr bwMode="auto">
          <a:xfrm rot="-799223">
            <a:off x="3432474" y="3232307"/>
            <a:ext cx="122178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 1: 25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31" name="TextBox 10"/>
          <p:cNvSpPr txBox="1">
            <a:spLocks noChangeArrowheads="1"/>
          </p:cNvSpPr>
          <p:nvPr/>
        </p:nvSpPr>
        <p:spPr bwMode="auto">
          <a:xfrm rot="-799223">
            <a:off x="57778" y="4388801"/>
            <a:ext cx="131796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تي 1: 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9532" name="TextBox 11"/>
          <p:cNvSpPr txBox="1">
            <a:spLocks noChangeArrowheads="1"/>
          </p:cNvSpPr>
          <p:nvPr/>
        </p:nvSpPr>
        <p:spPr bwMode="auto">
          <a:xfrm rot="-799223">
            <a:off x="3304215" y="4373718"/>
            <a:ext cx="131796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تي 1: 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掠必你们曾听见神赐恩给我，将关切你们的职分托付我，</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又使众人都明白，这历代以来隐藏在创造万物之神里的奥秘，是如何安排的。</a:t>
            </a:r>
            <a:endParaRPr kumimoji="0" lang="en-US" sz="2200" b="0" i="0" u="none" strike="noStrike" kern="1200" cap="none" spc="0" normalizeH="0" baseline="0" noProof="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rPr>
              <a:t>我照神为你们所赐我的职分，作了教会的执事，要把神的道理传得全备。</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Times New Roman" charset="0"/>
                <a:ea typeface="ＭＳ Ｐゴシック" charset="0"/>
                <a:cs typeface="Times New Roman" charset="0"/>
              </a:rPr>
              <a:t>也不可听从荒渺无凭的话语，和无穷的家谱。这等事只生辩论，并不发明神在信上所立的章程。</a:t>
            </a:r>
            <a:endParaRPr kumimoji="0" lang="en-US" sz="24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a:stretch>
            <a:fillRect/>
          </a:stretch>
        </p:blipFill>
        <p:spPr>
          <a:xfrm>
            <a:off x="1580695" y="430044"/>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4194" name="Rectangle 2"/>
          <p:cNvSpPr>
            <a:spLocks noGrp="1" noChangeArrowheads="1"/>
          </p:cNvSpPr>
          <p:nvPr>
            <p:ph type="title" idx="4294967295"/>
          </p:nvPr>
        </p:nvSpPr>
        <p:spPr>
          <a:xfrm>
            <a:off x="0" y="152400"/>
            <a:ext cx="9144000" cy="1143000"/>
          </a:xfrm>
        </p:spPr>
        <p:txBody>
          <a:bodyPr/>
          <a:lstStyle/>
          <a:p>
            <a:pPr eaLnBrk="1" hangingPunct="1">
              <a:defRPr/>
            </a:pPr>
            <a:r>
              <a:rPr lang="ar-JO" sz="3600" i="0" dirty="0">
                <a:latin typeface="Arial" panose="020B0604020202020204" pitchFamily="34" charset="0"/>
                <a:cs typeface="Arial" panose="020B0604020202020204" pitchFamily="34" charset="0"/>
              </a:rPr>
              <a:t>لماذا التمييز بين إسرائيل و الكنيسة ؟</a:t>
            </a:r>
            <a:endParaRPr lang="en-US" sz="3600" i="0" dirty="0">
              <a:latin typeface="Arial" panose="020B0604020202020204" pitchFamily="34" charset="0"/>
              <a:cs typeface="Arial" panose="020B0604020202020204" pitchFamily="34" charset="0"/>
            </a:endParaRPr>
          </a:p>
        </p:txBody>
      </p:sp>
      <p:sp>
        <p:nvSpPr>
          <p:cNvPr id="264196"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112" charset="2"/>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أسباب عدم دعوة الكنيسة بإسرائيل الجديدة)</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4195" name="Rectangle 3"/>
          <p:cNvSpPr>
            <a:spLocks noChangeArrowheads="1"/>
          </p:cNvSpPr>
          <p:nvPr/>
        </p:nvSpPr>
        <p:spPr bwMode="auto">
          <a:xfrm>
            <a:off x="381000" y="1752600"/>
            <a:ext cx="8610600" cy="5334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90000"/>
              </a:lnSpc>
              <a:spcBef>
                <a:spcPct val="20000"/>
              </a:spcBef>
              <a:spcAft>
                <a:spcPct val="0"/>
              </a:spcAft>
              <a:buClrTx/>
              <a:buSzTx/>
              <a:buFont typeface="Wingdings" pitchFamily="-112" charset="2"/>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توضيح و تتميم أنهم ليسوا نفس الشيء</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p:txBody>
      </p:sp>
      <p:sp>
        <p:nvSpPr>
          <p:cNvPr id="2" name="Rectangle 3"/>
          <p:cNvSpPr>
            <a:spLocks noChangeArrowheads="1"/>
          </p:cNvSpPr>
          <p:nvPr/>
        </p:nvSpPr>
        <p:spPr bwMode="auto">
          <a:xfrm>
            <a:off x="381000" y="2438400"/>
            <a:ext cx="8458200" cy="3886200"/>
          </a:xfrm>
          <a:prstGeom prst="rect">
            <a:avLst/>
          </a:prstGeom>
          <a:noFill/>
          <a:ln w="9525">
            <a:noFill/>
            <a:miter lim="800000"/>
            <a:headEnd/>
            <a:tailEnd/>
          </a:ln>
          <a:effectLst>
            <a:outerShdw blurRad="25400" dist="35921" dir="2700000" algn="ctr" rotWithShape="0">
              <a:srgbClr val="000000">
                <a:alpha val="99962"/>
              </a:srgbClr>
            </a:outerShdw>
          </a:effectLst>
        </p:spPr>
        <p:txBody>
          <a:bodyPr>
            <a:prstTxWarp prst="textNoShape">
              <a:avLst/>
            </a:prstTxWarp>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هويت (المرجع نفسه ، 42-43) يرد على ادعاء لاد: "في فقرة بعد فقرة يصر لاد على أن العهد الجديد يفسر القديم </a:t>
            </a:r>
            <a:r>
              <a:rPr kumimoji="0" lang="ar-JO" sz="2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عندما يطبق العهد الجديد مبدأ موجودًا في العهد القديم</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(هوشع 11: 1 مع متى 2:15 ؛ هوشع 1:10 ؛ 2:23 مع رومية 9: 24-26). التسرع في الاستنتاج بأن هذه المراجع تحدد الكنيسة وإسرائيل على أنهما نفس جسد المخلَّصين هو أمر مجاني تمامًا ...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6804" name="Text Box 4"/>
          <p:cNvSpPr txBox="1">
            <a:spLocks noChangeArrowheads="1"/>
          </p:cNvSpPr>
          <p:nvPr/>
        </p:nvSpPr>
        <p:spPr bwMode="auto">
          <a:xfrm>
            <a:off x="8205788" y="76200"/>
            <a:ext cx="97654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155س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16482" name="Picture 6" descr="Romans 200 Blu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389122" name="Rectangle 2"/>
          <p:cNvSpPr>
            <a:spLocks noGrp="1" noChangeArrowheads="1"/>
          </p:cNvSpPr>
          <p:nvPr>
            <p:ph type="title" idx="4294967295"/>
          </p:nvPr>
        </p:nvSpPr>
        <p:spPr>
          <a:xfrm>
            <a:off x="0" y="152400"/>
            <a:ext cx="9144000" cy="1143000"/>
          </a:xfrm>
        </p:spPr>
        <p:txBody>
          <a:bodyPr/>
          <a:lstStyle/>
          <a:p>
            <a:pPr eaLnBrk="1" hangingPunct="1">
              <a:defRPr/>
            </a:pPr>
            <a:r>
              <a:rPr lang="ar-JO" sz="3600" i="0" dirty="0">
                <a:latin typeface="Arial" panose="020B0604020202020204" pitchFamily="34" charset="0"/>
                <a:cs typeface="Arial" panose="020B0604020202020204" pitchFamily="34" charset="0"/>
              </a:rPr>
              <a:t>لماذا التمييز بين إسرائيل و الكنيسة ؟</a:t>
            </a:r>
            <a:endParaRPr lang="en-US" sz="3600" i="0" dirty="0">
              <a:latin typeface="Arial" panose="020B0604020202020204" pitchFamily="34" charset="0"/>
              <a:cs typeface="Arial" panose="020B0604020202020204" pitchFamily="34" charset="0"/>
            </a:endParaRPr>
          </a:p>
        </p:txBody>
      </p:sp>
      <p:sp>
        <p:nvSpPr>
          <p:cNvPr id="389124"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أسباب عدم دعوة الكنيسة بإسرائيل الجديدة)</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9123" name="Rectangle 3"/>
          <p:cNvSpPr>
            <a:spLocks noChangeArrowheads="1"/>
          </p:cNvSpPr>
          <p:nvPr/>
        </p:nvSpPr>
        <p:spPr bwMode="auto">
          <a:xfrm>
            <a:off x="0" y="2590800"/>
            <a:ext cx="9144000" cy="3733800"/>
          </a:xfrm>
          <a:prstGeom prst="rect">
            <a:avLst/>
          </a:prstGeom>
          <a:noFill/>
          <a:ln w="9525">
            <a:noFill/>
            <a:miter lim="800000"/>
            <a:headEnd/>
            <a:tailEnd/>
          </a:ln>
          <a:effectLst>
            <a:outerShdw blurRad="25400" dist="25399" dir="2700000" algn="ctr" rotWithShape="0">
              <a:srgbClr val="000000">
                <a:alpha val="99962"/>
              </a:srgbClr>
            </a:outerShdw>
          </a:effectLst>
        </p:spPr>
        <p:txBody>
          <a:bodyPr>
            <a:prstTxWarp prst="textNoShape">
              <a:avLst/>
            </a:prstTxWarp>
          </a:bodyPr>
          <a:lstStyle/>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يمكن أن تكون إما ذبائح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ثيوقراطية أو تذكارية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تعود بالنظر إلى موت المسيح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كيف يمكن استخدام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طريقة أخرى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غير الحرفية للنظر بأفضل صورة لتسعة إصحاحات تصف هيكلاً مع حدود و تفاصيل كثيرة أخرى (حز 40-48)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لا يوجد هيكل </a:t>
            </a:r>
            <a:r>
              <a:rPr kumimoji="0" lang="ar-JO" sz="2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يشبه</a:t>
            </a:r>
            <a:r>
              <a:rPr kumimoji="0" lang="ar-JO" sz="2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حتى عن بعد هيكل حزقيال ، لذلك يجب أن يكون هيكله في المستقبل.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407988" marR="0" lvl="0" indent="-39370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4. أنظر إلى صفحات الأخرويات 138-140 للتفاصيل</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41382" name="Text Box 1030"/>
          <p:cNvSpPr txBox="1">
            <a:spLocks noChangeArrowheads="1"/>
          </p:cNvSpPr>
          <p:nvPr/>
        </p:nvSpPr>
        <p:spPr bwMode="auto">
          <a:xfrm>
            <a:off x="381000" y="1752600"/>
            <a:ext cx="8405842"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ذبائح الألفية ليست إشكالية</a:t>
            </a:r>
            <a:endParaRPr kumimoji="0" lang="en-US" sz="3600" b="1" u="sng"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716804" name="Text Box 4"/>
          <p:cNvSpPr txBox="1">
            <a:spLocks noChangeArrowheads="1"/>
          </p:cNvSpPr>
          <p:nvPr/>
        </p:nvSpPr>
        <p:spPr bwMode="auto">
          <a:xfrm>
            <a:off x="8205788"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155ت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1058" name="Picture 2" descr="Judaism Vs. Christianity: What Are The Differences? – Difference Camp">
            <a:extLst>
              <a:ext uri="{FF2B5EF4-FFF2-40B4-BE49-F238E27FC236}">
                <a16:creationId xmlns:a16="http://schemas.microsoft.com/office/drawing/2014/main" id="{202D9421-6BAF-6B4F-B7DC-32FAED0C8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4" r="8911"/>
          <a:stretch/>
        </p:blipFill>
        <p:spPr bwMode="auto">
          <a:xfrm flipH="1">
            <a:off x="0" y="1196975"/>
            <a:ext cx="9180513" cy="5786437"/>
          </a:xfrm>
          <a:prstGeom prst="rect">
            <a:avLst/>
          </a:prstGeom>
          <a:noFill/>
          <a:extLst>
            <a:ext uri="{909E8E84-426E-40DD-AFC4-6F175D3DCCD1}">
              <a14:hiddenFill xmlns:a14="http://schemas.microsoft.com/office/drawing/2010/main">
                <a:solidFill>
                  <a:srgbClr val="FFFFFF"/>
                </a:solidFill>
              </a14:hiddenFill>
            </a:ext>
          </a:extLst>
        </p:spPr>
      </p:pic>
      <p:sp>
        <p:nvSpPr>
          <p:cNvPr id="743426" name="Rectangle 1026"/>
          <p:cNvSpPr>
            <a:spLocks noGrp="1" noChangeArrowheads="1"/>
          </p:cNvSpPr>
          <p:nvPr>
            <p:ph type="ctrTitle"/>
          </p:nvPr>
        </p:nvSpPr>
        <p:spPr>
          <a:xfrm>
            <a:off x="-73782" y="-26988"/>
            <a:ext cx="9277920" cy="1223963"/>
          </a:xfrm>
          <a:solidFill>
            <a:srgbClr val="000000"/>
          </a:solidFill>
          <a:effectLst>
            <a:outerShdw blurRad="25400" dist="35921" dir="2700000" algn="ctr" rotWithShape="0">
              <a:srgbClr val="000000">
                <a:alpha val="99962"/>
              </a:srgbClr>
            </a:outerShdw>
          </a:effectLst>
        </p:spPr>
        <p:txBody>
          <a:bodyPr/>
          <a:lstStyle/>
          <a:p>
            <a:pPr>
              <a:defRPr/>
            </a:pPr>
            <a:r>
              <a:rPr lang="ar-JO" sz="4000" i="0" dirty="0">
                <a:latin typeface="Arial" panose="020B0604020202020204" pitchFamily="34" charset="0"/>
                <a:cs typeface="Arial" panose="020B0604020202020204" pitchFamily="34" charset="0"/>
              </a:rPr>
              <a:t>سؤال : إسرائيل و الكنيسة :</a:t>
            </a:r>
            <a:br>
              <a:rPr lang="ar-JO" sz="4000" i="0" dirty="0">
                <a:latin typeface="Arial" panose="020B0604020202020204" pitchFamily="34" charset="0"/>
                <a:cs typeface="Arial" panose="020B0604020202020204" pitchFamily="34" charset="0"/>
              </a:rPr>
            </a:br>
            <a:r>
              <a:rPr lang="ar-JO" sz="4000" i="0" dirty="0">
                <a:solidFill>
                  <a:srgbClr val="FFFF00"/>
                </a:solidFill>
                <a:latin typeface="Arial" panose="020B0604020202020204" pitchFamily="34" charset="0"/>
                <a:cs typeface="Arial" panose="020B0604020202020204" pitchFamily="34" charset="0"/>
              </a:rPr>
              <a:t>عدم استمرارية أم استمرارية ؟</a:t>
            </a:r>
            <a:endParaRPr lang="en-US" sz="4000" i="0" dirty="0">
              <a:solidFill>
                <a:srgbClr val="FFFF00"/>
              </a:solidFill>
              <a:latin typeface="Arial" panose="020B0604020202020204" pitchFamily="34" charset="0"/>
              <a:cs typeface="Arial" panose="020B0604020202020204" pitchFamily="34" charset="0"/>
            </a:endParaRPr>
          </a:p>
        </p:txBody>
      </p:sp>
      <p:sp>
        <p:nvSpPr>
          <p:cNvPr id="5" name="Rectangle 1027"/>
          <p:cNvSpPr txBox="1">
            <a:spLocks noChangeArrowheads="1"/>
          </p:cNvSpPr>
          <p:nvPr/>
        </p:nvSpPr>
        <p:spPr bwMode="auto">
          <a:xfrm>
            <a:off x="-73782" y="1196752"/>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4400" b="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الجواب : كلاهما</a:t>
            </a:r>
            <a:endParaRPr kumimoji="0" lang="en-US" sz="4400" b="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1027"/>
          <p:cNvSpPr txBox="1">
            <a:spLocks noChangeArrowheads="1"/>
          </p:cNvSpPr>
          <p:nvPr/>
        </p:nvSpPr>
        <p:spPr bwMode="auto">
          <a:xfrm>
            <a:off x="-73782" y="1757139"/>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32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(أنظر الصفحات 155ر-155س)</a:t>
            </a:r>
            <a:endParaRPr kumimoji="0" lang="en-US" sz="32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p:bldP spid="6" grpId="0" build="p"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w="9525">
            <a:noFill/>
            <a:miter lim="800000"/>
            <a:headEnd/>
            <a:tailEnd/>
          </a:ln>
        </p:spPr>
      </p:pic>
      <p:sp>
        <p:nvSpPr>
          <p:cNvPr id="268290" name="Rectangle 2"/>
          <p:cNvSpPr>
            <a:spLocks noGrp="1" noChangeArrowheads="1"/>
          </p:cNvSpPr>
          <p:nvPr>
            <p:ph type="title" idx="4294967295"/>
          </p:nvPr>
        </p:nvSpPr>
        <p:spPr>
          <a:xfrm>
            <a:off x="0" y="152400"/>
            <a:ext cx="9144000" cy="1143000"/>
          </a:xfrm>
        </p:spPr>
        <p:txBody>
          <a:bodyPr/>
          <a:lstStyle/>
          <a:p>
            <a:pPr eaLnBrk="1" hangingPunct="1">
              <a:defRPr/>
            </a:pPr>
            <a:r>
              <a:rPr lang="ar-JO" sz="2800" i="0" dirty="0">
                <a:latin typeface="Arial" panose="020B0604020202020204" pitchFamily="34" charset="0"/>
                <a:cs typeface="Arial" panose="020B0604020202020204" pitchFamily="34" charset="0"/>
              </a:rPr>
              <a:t>المزيد من التباينات بين إسرائيل و الكنيسة</a:t>
            </a:r>
            <a:endParaRPr lang="en-US" sz="3600" i="0" dirty="0">
              <a:latin typeface="Arial" panose="020B0604020202020204" pitchFamily="34" charset="0"/>
              <a:cs typeface="Arial" panose="020B0604020202020204" pitchFamily="34" charset="0"/>
            </a:endParaRPr>
          </a:p>
        </p:txBody>
      </p:sp>
      <p:sp>
        <p:nvSpPr>
          <p:cNvPr id="268292" name="Rectangle 4"/>
          <p:cNvSpPr>
            <a:spLocks noChangeArrowheads="1"/>
          </p:cNvSpPr>
          <p:nvPr/>
        </p:nvSpPr>
        <p:spPr bwMode="auto">
          <a:xfrm>
            <a:off x="0" y="990600"/>
            <a:ext cx="9144000" cy="4572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أسباب عدم دعوة الكنيسة بإسرائيل الجديدة)</a:t>
            </a:r>
            <a:endParaRPr kumimoji="0" lang="en-US" sz="2800" b="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8293" name="Text Box 5"/>
          <p:cNvSpPr txBox="1">
            <a:spLocks noChangeArrowheads="1"/>
          </p:cNvSpPr>
          <p:nvPr/>
        </p:nvSpPr>
        <p:spPr bwMode="auto">
          <a:xfrm>
            <a:off x="8315325" y="-26988"/>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155ت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8291" name="Rectangle 3"/>
          <p:cNvSpPr>
            <a:spLocks noChangeArrowheads="1"/>
          </p:cNvSpPr>
          <p:nvPr/>
        </p:nvSpPr>
        <p:spPr bwMode="auto">
          <a:xfrm>
            <a:off x="685800" y="2362200"/>
            <a:ext cx="8077200" cy="446405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الفروقات</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بين إسرائيل و الكنيسة واضحة في الكتاب المقدس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مصطلح إسرائيل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عبر الكتاب المقدس يعود دائماً لنسل يعقوب الجسدي – لم يشر مطلقاً إلى الكنيسة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يباين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لوقا</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بين الإثنين في أع 3: 12، 4: 8، 10 ... الخ</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4.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بولس</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(رو 9-11، 1 كو 10: 32، أف 3: 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5.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يوحنا</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 144000 يهودي (رؤ 7: 1-8) مقابل الأمم (7: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6.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متى</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1: 21، 2: 6، 19: 28، 23: 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85750" marR="0" lvl="0" indent="-285750"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7.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آباء الكنيسة الأولى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احتفظوا بنظرية 6000 سنة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744454" name="Text Box 1030"/>
          <p:cNvSpPr txBox="1">
            <a:spLocks noChangeArrowheads="1"/>
          </p:cNvSpPr>
          <p:nvPr/>
        </p:nvSpPr>
        <p:spPr bwMode="auto">
          <a:xfrm>
            <a:off x="593725" y="1651000"/>
            <a:ext cx="7835927"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كتاب الكتاب المقدس تركوهما منفصلتين</a:t>
            </a:r>
            <a:endParaRPr kumimoji="0" lang="en-US" sz="3200" b="1" u="sng"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Arial" panose="020B0604020202020204" pitchFamily="34" charset="0"/>
                <a:ea typeface="Osaka" charset="0"/>
                <a:cs typeface="Arial" panose="020B0604020202020204" pitchFamily="34" charset="0"/>
              </a:rPr>
              <a:t>كيف نتخلص من اليهود ؟</a:t>
            </a:r>
            <a:endParaRPr lang="en-US" b="1" dirty="0">
              <a:solidFill>
                <a:schemeClr val="bg1"/>
              </a:solidFill>
              <a:latin typeface="Arial" panose="020B0604020202020204" pitchFamily="34" charset="0"/>
              <a:ea typeface="Osaka" charset="0"/>
              <a:cs typeface="Arial" panose="020B0604020202020204" pitchFamily="34"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35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cs typeface="Arial" panose="020B0604020202020204" pitchFamily="34" charset="0"/>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cs typeface="Arial" panose="020B0604020202020204" pitchFamily="34" charset="0"/>
              </a:rPr>
              <a:t>و فرائض القمر و 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cs typeface="Arial" panose="020B0604020202020204" pitchFamily="34" charset="0"/>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رب الجنود اسمه</a:t>
            </a:r>
            <a:r>
              <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36</a:t>
            </a: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37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cs typeface="Arial" panose="020B0604020202020204" pitchFamily="34" charset="0"/>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495300">
                    <a:srgbClr val="000000">
                      <a:alpha val="75000"/>
                    </a:srgbClr>
                  </a:glow>
                </a:effectLst>
                <a:uLnTx/>
                <a:uFillTx/>
                <a:latin typeface="Arial" panose="020B0604020202020204" pitchFamily="34" charset="0"/>
                <a:cs typeface="Arial" panose="020B0604020202020204" pitchFamily="34" charset="0"/>
              </a:rPr>
              <a:t>و تفحص أساسات الأرض من أسفل</a:t>
            </a: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rPr>
              <a:t>(إر 31: 35-37)</a:t>
            </a:r>
            <a:endParaRPr kumimoji="0" lang="en-US" sz="2400" b="1" u="none" strike="noStrike" kern="1200" cap="none" spc="0" normalizeH="0" baseline="0" noProof="0" dirty="0">
              <a:ln>
                <a:noFill/>
              </a:ln>
              <a:solidFill>
                <a:srgbClr val="FFFFFF"/>
              </a:solidFill>
              <a:effectLst>
                <a:glow rad="4953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887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cs typeface="Arial" panose="020B0604020202020204" pitchFamily="34" charset="0"/>
              </a:rPr>
              <a:t>التباين بين عهدين رئيسيين</a:t>
            </a:r>
            <a:endParaRPr lang="en-US" sz="3200" dirty="0">
              <a:solidFill>
                <a:srgbClr val="FFFFFF"/>
              </a:solidFill>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43822636"/>
              </p:ext>
            </p:extLst>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المتلقي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(التاريخ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المكان)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إبراهيم كوسيط لجميع الأمم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 2060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 أور الكلدانيين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موسى كوسيط لإسرائيل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عام 1445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في جبل سيناء</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الكتاب المقدس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تكوين 12: 1- 3 (لكنه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تشكل كعهد</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في تكوين 15)</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خروج 20 – 31 هو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جوهر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بين الله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و</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شخص (كأمّة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مستقبلاً)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أمّة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النطاق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عالمي ("وتتبارك فيك</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جميع 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الأرض")</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إسرائيل فقط استلمت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الشريعة (تث 4: 8؛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مز 147: 20)</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600645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cs typeface="Arial" panose="020B0604020202020204" pitchFamily="34" charset="0"/>
              </a:rPr>
              <a:t>التباين بين عهدين رئيسيين</a:t>
            </a:r>
            <a:endParaRPr lang="en-US" sz="3200" dirty="0">
              <a:solidFill>
                <a:srgbClr val="FFFFFF"/>
              </a:solidFill>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80246" name="Group 22"/>
          <p:cNvGraphicFramePr>
            <a:graphicFrameLocks noGrp="1"/>
          </p:cNvGraphicFramePr>
          <p:nvPr>
            <p:extLst>
              <p:ext uri="{D42A27DB-BD31-4B8C-83A1-F6EECF244321}">
                <p14:modId xmlns:p14="http://schemas.microsoft.com/office/powerpoint/2010/main" val="3790770660"/>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المواعيد</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أرض، نسل، وبركة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(دون الإشارة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زمن التحقيق)</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بركة للطاعة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ولعنة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للعصيان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(لا 26؛ تث 28)</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الشروط</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غير مشروط: "أنا سوف..."</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مشروط: "إذا أنت فعلتَ...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إذن أنا سأفعل..."</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المشاركة</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إبراهيم نائمًا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(تك 15: 17)</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وافقت إسرائيل على الانصياع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(خر 18: 8)</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التناظر</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أب إلى اِبن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(عطيّة ملكية)</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متسلط (ملك أعظم)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rPr>
                        <a:t>تابع (أمة خادمة)</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610506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cs typeface="Arial" panose="020B0604020202020204" pitchFamily="34" charset="0"/>
            </a:endParaRPr>
          </a:p>
        </p:txBody>
      </p:sp>
      <p:sp>
        <p:nvSpPr>
          <p:cNvPr id="9" name="Oval 8"/>
          <p:cNvSpPr/>
          <p:nvPr/>
        </p:nvSpPr>
        <p:spPr bwMode="auto">
          <a:xfrm>
            <a:off x="603290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cs typeface="Arial" panose="020B0604020202020204" pitchFamily="34" charset="0"/>
              </a:rPr>
              <a:t>التباين بين عهدين رئيسيين</a:t>
            </a:r>
            <a:endParaRPr lang="en-US" sz="3200" dirty="0">
              <a:solidFill>
                <a:srgbClr val="FFFFFF"/>
              </a:solidFill>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rPr>
              <a:t>116</a:t>
            </a:r>
            <a:endParaRPr kumimoji="0" lang="en-US"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endParaRPr>
          </a:p>
        </p:txBody>
      </p:sp>
      <p:graphicFrame>
        <p:nvGraphicFramePr>
          <p:cNvPr id="8" name="Table 7"/>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الشكل</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شفوي (بدون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شروط مكتوبة)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مكتوب على ألواح حجر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وأسفار موسى الخمسة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التأكيد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بركة على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التأديب/ الدينونة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(خمس "بركات" في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تك 12: 1- 3)</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دينونة/ تأديب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على البركة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(تباين بين تث 28: 1- 14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تث 28: 15: 68)</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المسيح</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نسل نهائي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(تكوين 12: 3)</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ممثلة في خيمة الاجتماع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(عب 8 – 10)</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العلامة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الختان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(تك 17: 11)</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السبت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(خر 31: 13، 17)</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951075"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
        <p:nvSpPr>
          <p:cNvPr id="10" name="Oval 9"/>
          <p:cNvSpPr/>
          <p:nvPr/>
        </p:nvSpPr>
        <p:spPr bwMode="auto">
          <a:xfrm>
            <a:off x="5951075"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cs typeface="Arial" panose="020B0604020202020204" pitchFamily="34" charset="0"/>
              </a:rPr>
              <a:t>هل هناك مستقبل لإسرائيل الوطنية؟</a:t>
            </a:r>
            <a:endParaRPr lang="en-US" dirty="0">
              <a:solidFill>
                <a:schemeClr val="bg1"/>
              </a:solidFill>
              <a:cs typeface="Arial" panose="020B0604020202020204" pitchFamily="34" charset="0"/>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155ك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Tree>
    <p:extLst>
      <p:ext uri="{BB962C8B-B14F-4D97-AF65-F5344CB8AC3E}">
        <p14:creationId xmlns:p14="http://schemas.microsoft.com/office/powerpoint/2010/main" val="225701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28600" y="228600"/>
            <a:ext cx="8229600" cy="838200"/>
          </a:xfrm>
        </p:spPr>
        <p:txBody>
          <a:bodyPr/>
          <a:lstStyle/>
          <a:p>
            <a:pPr eaLnBrk="1" hangingPunct="1">
              <a:defRPr/>
            </a:pPr>
            <a:r>
              <a:rPr lang="ar-JO" sz="4000" dirty="0">
                <a:cs typeface="Arial" panose="020B0604020202020204" pitchFamily="34" charset="0"/>
              </a:rPr>
              <a:t>المدافعون عن الألفية عبر القرون</a:t>
            </a:r>
            <a:endParaRPr lang="en-US" dirty="0">
              <a:cs typeface="Arial" panose="020B0604020202020204" pitchFamily="34" charset="0"/>
            </a:endParaRPr>
          </a:p>
        </p:txBody>
      </p:sp>
      <p:sp>
        <p:nvSpPr>
          <p:cNvPr id="120836" name="Text Box 4"/>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a:t>
            </a:r>
          </a:p>
        </p:txBody>
      </p:sp>
      <p:sp>
        <p:nvSpPr>
          <p:cNvPr id="142339" name="Text Box 5"/>
          <p:cNvSpPr txBox="1">
            <a:spLocks noChangeArrowheads="1"/>
          </p:cNvSpPr>
          <p:nvPr/>
        </p:nvSpPr>
        <p:spPr bwMode="auto">
          <a:xfrm>
            <a:off x="8335963" y="95250"/>
            <a:ext cx="739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Comic Sans MS" charset="0"/>
              </a:rPr>
              <a:t>121</a:t>
            </a:r>
          </a:p>
        </p:txBody>
      </p:sp>
      <p:sp>
        <p:nvSpPr>
          <p:cNvPr id="142340" name="Line 6"/>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b="1">
              <a:latin typeface="Arial" panose="020B0604020202020204" pitchFamily="34" charset="0"/>
            </a:endParaRPr>
          </a:p>
        </p:txBody>
      </p:sp>
      <p:grpSp>
        <p:nvGrpSpPr>
          <p:cNvPr id="142341" name="Group 7"/>
          <p:cNvGrpSpPr>
            <a:grpSpLocks/>
          </p:cNvGrpSpPr>
          <p:nvPr/>
        </p:nvGrpSpPr>
        <p:grpSpPr bwMode="auto">
          <a:xfrm>
            <a:off x="533400" y="3657600"/>
            <a:ext cx="431800" cy="647700"/>
            <a:chOff x="385" y="1298"/>
            <a:chExt cx="272" cy="408"/>
          </a:xfrm>
        </p:grpSpPr>
        <p:sp>
          <p:nvSpPr>
            <p:cNvPr id="142367" name="Line 8"/>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b="1">
                <a:latin typeface="Arial" panose="020B0604020202020204" pitchFamily="34" charset="0"/>
              </a:endParaRPr>
            </a:p>
          </p:txBody>
        </p:sp>
        <p:sp>
          <p:nvSpPr>
            <p:cNvPr id="142368" name="Line 9"/>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b="1">
                <a:latin typeface="Arial" panose="020B0604020202020204" pitchFamily="34" charset="0"/>
              </a:endParaRPr>
            </a:p>
          </p:txBody>
        </p:sp>
      </p:grpSp>
      <p:sp>
        <p:nvSpPr>
          <p:cNvPr id="142342" name="Line 10"/>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 xmlns:a14="http://schemas.microsoft.com/office/drawing/2010/main">
                <a:noFill/>
              </a14:hiddenFill>
            </a:ext>
          </a:extLst>
        </p:spPr>
        <p:txBody>
          <a:bodyPr lIns="90000" tIns="46800" rIns="90000" bIns="46800">
            <a:spAutoFit/>
          </a:bodyPr>
          <a:lstStyle/>
          <a:p>
            <a:endParaRPr lang="en-US" b="1">
              <a:latin typeface="Arial" panose="020B0604020202020204" pitchFamily="34" charset="0"/>
            </a:endParaRPr>
          </a:p>
        </p:txBody>
      </p:sp>
      <p:sp>
        <p:nvSpPr>
          <p:cNvPr id="142343" name="Line 11"/>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4" name="Line 12"/>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5" name="Line 13"/>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6" name="Line 14"/>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7" name="Line 16"/>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8" name="Line 17"/>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49" name="Line 18"/>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20851" name="Text Box 19"/>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a:t>
            </a:r>
          </a:p>
        </p:txBody>
      </p:sp>
      <p:sp>
        <p:nvSpPr>
          <p:cNvPr id="120852" name="Text Box 20"/>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3</a:t>
            </a:r>
          </a:p>
        </p:txBody>
      </p:sp>
      <p:sp>
        <p:nvSpPr>
          <p:cNvPr id="120853" name="Text Box 21"/>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4</a:t>
            </a:r>
          </a:p>
        </p:txBody>
      </p:sp>
      <p:sp>
        <p:nvSpPr>
          <p:cNvPr id="120854" name="Text Box 22"/>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16</a:t>
            </a:r>
          </a:p>
        </p:txBody>
      </p:sp>
      <p:sp>
        <p:nvSpPr>
          <p:cNvPr id="120855" name="Text Box 23"/>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18</a:t>
            </a:r>
          </a:p>
        </p:txBody>
      </p:sp>
      <p:sp>
        <p:nvSpPr>
          <p:cNvPr id="120856" name="Text Box 24"/>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19</a:t>
            </a:r>
          </a:p>
        </p:txBody>
      </p:sp>
      <p:sp>
        <p:nvSpPr>
          <p:cNvPr id="120857" name="Text Box 25"/>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20</a:t>
            </a:r>
          </a:p>
        </p:txBody>
      </p:sp>
      <p:sp>
        <p:nvSpPr>
          <p:cNvPr id="120858" name="Text Box 26"/>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17</a:t>
            </a:r>
          </a:p>
        </p:txBody>
      </p:sp>
      <p:sp>
        <p:nvSpPr>
          <p:cNvPr id="120859" name="Text Box 27"/>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atin typeface="Comic Sans MS" charset="0"/>
              </a:rPr>
              <a:t>21</a:t>
            </a:r>
          </a:p>
        </p:txBody>
      </p:sp>
      <p:sp>
        <p:nvSpPr>
          <p:cNvPr id="142359" name="Line 28"/>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42360" name="Line 29"/>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endParaRPr>
          </a:p>
        </p:txBody>
      </p:sp>
      <p:sp>
        <p:nvSpPr>
          <p:cNvPr id="120862" name="Freeform 30"/>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latin typeface="Arial" panose="020B0604020202020204" pitchFamily="34" charset="0"/>
            </a:endParaRPr>
          </a:p>
        </p:txBody>
      </p:sp>
      <p:sp>
        <p:nvSpPr>
          <p:cNvPr id="120864" name="Freeform 32"/>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latin typeface="Arial" panose="020B0604020202020204" pitchFamily="34" charset="0"/>
            </a:endParaRPr>
          </a:p>
        </p:txBody>
      </p:sp>
      <p:sp>
        <p:nvSpPr>
          <p:cNvPr id="120866" name="Freeform 34"/>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a:latin typeface="Arial" panose="020B0604020202020204" pitchFamily="34" charset="0"/>
            </a:endParaRPr>
          </a:p>
        </p:txBody>
      </p:sp>
      <p:sp>
        <p:nvSpPr>
          <p:cNvPr id="142364" name="Text Box 35"/>
          <p:cNvSpPr txBox="1">
            <a:spLocks noChangeArrowheads="1"/>
          </p:cNvSpPr>
          <p:nvPr/>
        </p:nvSpPr>
        <p:spPr bwMode="auto">
          <a:xfrm>
            <a:off x="1090613" y="5348288"/>
            <a:ext cx="131478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FFFF00"/>
                </a:solidFill>
                <a:latin typeface="Arial" panose="020B0604020202020204" pitchFamily="34" charset="0"/>
                <a:cs typeface="Arial" panose="020B0604020202020204" pitchFamily="34" charset="0"/>
              </a:rPr>
              <a:t>قبل الألفي</a:t>
            </a:r>
            <a:endParaRPr lang="en-US" sz="2800" b="1" dirty="0">
              <a:solidFill>
                <a:srgbClr val="FFFF00"/>
              </a:solidFill>
              <a:latin typeface="Arial" panose="020B0604020202020204" pitchFamily="34" charset="0"/>
              <a:cs typeface="Arial" panose="020B0604020202020204" pitchFamily="34" charset="0"/>
            </a:endParaRPr>
          </a:p>
        </p:txBody>
      </p:sp>
      <p:sp>
        <p:nvSpPr>
          <p:cNvPr id="142365" name="Text Box 36"/>
          <p:cNvSpPr txBox="1">
            <a:spLocks noChangeArrowheads="1"/>
          </p:cNvSpPr>
          <p:nvPr/>
        </p:nvSpPr>
        <p:spPr bwMode="auto">
          <a:xfrm>
            <a:off x="3135313" y="5334000"/>
            <a:ext cx="84670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00FFFF"/>
                </a:solidFill>
                <a:latin typeface="Arial" panose="020B0604020202020204" pitchFamily="34" charset="0"/>
                <a:cs typeface="Arial" panose="020B0604020202020204" pitchFamily="34" charset="0"/>
              </a:rPr>
              <a:t>الألفي</a:t>
            </a:r>
            <a:endParaRPr lang="en-US" sz="2800" b="1" dirty="0">
              <a:solidFill>
                <a:srgbClr val="FFFF00"/>
              </a:solidFill>
              <a:latin typeface="Arial" panose="020B0604020202020204" pitchFamily="34" charset="0"/>
              <a:cs typeface="Arial" panose="020B0604020202020204" pitchFamily="34" charset="0"/>
            </a:endParaRPr>
          </a:p>
        </p:txBody>
      </p:sp>
      <p:sp>
        <p:nvSpPr>
          <p:cNvPr id="142366" name="Text Box 37"/>
          <p:cNvSpPr txBox="1">
            <a:spLocks noChangeArrowheads="1"/>
          </p:cNvSpPr>
          <p:nvPr/>
        </p:nvSpPr>
        <p:spPr bwMode="auto">
          <a:xfrm>
            <a:off x="5181600" y="5334000"/>
            <a:ext cx="1297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solidFill>
                  <a:srgbClr val="FF8000"/>
                </a:solidFill>
                <a:latin typeface="Arial" panose="020B0604020202020204" pitchFamily="34" charset="0"/>
                <a:cs typeface="Arial" panose="020B0604020202020204" pitchFamily="34" charset="0"/>
              </a:rPr>
              <a:t>بعد الألفي</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62"/>
                                        </p:tgtEl>
                                        <p:attrNameLst>
                                          <p:attrName>style.visibility</p:attrName>
                                        </p:attrNameLst>
                                      </p:cBhvr>
                                      <p:to>
                                        <p:strVal val="visible"/>
                                      </p:to>
                                    </p:set>
                                    <p:animEffect transition="in" filter="wipe(left)">
                                      <p:cBhvr>
                                        <p:cTn id="7" dur="5000"/>
                                        <p:tgtEl>
                                          <p:spTgt spid="120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864"/>
                                        </p:tgtEl>
                                        <p:attrNameLst>
                                          <p:attrName>style.visibility</p:attrName>
                                        </p:attrNameLst>
                                      </p:cBhvr>
                                      <p:to>
                                        <p:strVal val="visible"/>
                                      </p:to>
                                    </p:set>
                                    <p:animEffect transition="in" filter="wipe(left)">
                                      <p:cBhvr>
                                        <p:cTn id="12" dur="5000"/>
                                        <p:tgtEl>
                                          <p:spTgt spid="1208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866"/>
                                        </p:tgtEl>
                                        <p:attrNameLst>
                                          <p:attrName>style.visibility</p:attrName>
                                        </p:attrNameLst>
                                      </p:cBhvr>
                                      <p:to>
                                        <p:strVal val="visible"/>
                                      </p:to>
                                    </p:set>
                                    <p:animEffect transition="in" filter="wipe(left)">
                                      <p:cBhvr>
                                        <p:cTn id="17" dur="5000"/>
                                        <p:tgtEl>
                                          <p:spTgt spid="12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2" grpId="0" animBg="1"/>
      <p:bldP spid="120864" grpId="0" animBg="1"/>
      <p:bldP spid="120866"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443364B3-B405-D02D-C154-4B543FADFBE4}"/>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أُمَّة 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الهويَّة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هي النسل الجسديُّ لإبراهيم                  (غلاطيَّة 6: 12-16)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هي النسل الروحيُّ لإبراهيم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(غلاطيَّة 3: 7، 29)</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عهْدُ الأرض</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ما يزال قائماً (تثنية 30: 1-10) لكنَّه تحقَّقَ جزئيًّا منذ عام 1948م (حزقيال 37: 1-7)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لمْ يُقَدَّمْ وعدٌ بالأرض (مِثْل العهد الفلسطينيِّ) إلى المؤمنين الحاليِّين ليُطالبوا به</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الناموس</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مُطالَبون بطاعة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(خروج 19-20)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الناموس (رومية 7، غلاطيَّة 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الفترة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من إبراهيم (تكوين 12: 1-3) إلى الأبديَّة (إرميا 31: 35-37)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من يوم الخمسين (أعمال الرسل 2) إلى الاختطاف (1تسالونيكي 4: 13-18) وحتَّى أكثر من ذلك (؟)</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الغضب</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سيختبرون الغضب  في الضيقة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(إرميا 30: 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الغضب (1تسالونيكي 5: 9، رؤيا يوحنَّا 3: 10)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ar-JO" altLang="zh-CN" sz="4000" dirty="0">
                <a:effectLst>
                  <a:glow rad="228600">
                    <a:srgbClr val="000000">
                      <a:alpha val="88000"/>
                    </a:srgbClr>
                  </a:glow>
                  <a:outerShdw blurRad="38100" dist="38100" dir="2700000" algn="tl">
                    <a:srgbClr val="000000"/>
                  </a:outerShdw>
                </a:effectLst>
                <a:latin typeface="Traditional Arabic" panose="02020603050405020304" pitchFamily="18" charset="-78"/>
                <a:ea typeface="SimSun" charset="0"/>
                <a:cs typeface="Traditional Arabic" panose="02020603050405020304" pitchFamily="18" charset="-78"/>
              </a:rPr>
              <a:t>إسرائيل والكنيسة: عدم الاستمراريَّة</a:t>
            </a:r>
            <a:endParaRPr lang="en-US" sz="4000" dirty="0">
              <a:effectLst>
                <a:glow rad="228600">
                  <a:srgbClr val="000000">
                    <a:alpha val="88000"/>
                  </a:srgbClr>
                </a:glow>
                <a:outerShdw blurRad="38100" dist="38100" dir="2700000" algn="tl">
                  <a:srgbClr val="000000"/>
                </a:outerShdw>
              </a:effectLst>
              <a:latin typeface="Traditional Arabic" panose="02020603050405020304" pitchFamily="18" charset="-78"/>
              <a:ea typeface="SimSun" charset="0"/>
              <a:cs typeface="Traditional Arabic" panose="02020603050405020304" pitchFamily="18" charset="-78"/>
            </a:endParaRPr>
          </a:p>
        </p:txBody>
      </p:sp>
      <p:sp>
        <p:nvSpPr>
          <p:cNvPr id="552964" name="Text Box 100"/>
          <p:cNvSpPr txBox="1">
            <a:spLocks noChangeArrowheads="1"/>
          </p:cNvSpPr>
          <p:nvPr/>
        </p:nvSpPr>
        <p:spPr bwMode="auto">
          <a:xfrm>
            <a:off x="8158676" y="76200"/>
            <a:ext cx="68159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714037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09E59076-444C-5C1D-6F61-3F274669956C}"/>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36512" y="0"/>
            <a:ext cx="9144000" cy="6858000"/>
          </a:xfrm>
          <a:prstGeom prst="rect">
            <a:avLst/>
          </a:prstGeom>
          <a:noFill/>
          <a:ln w="9525">
            <a:noFill/>
            <a:miter lim="800000"/>
            <a:headEnd/>
            <a:tailEnd/>
          </a:ln>
        </p:spPr>
      </p:pic>
      <p:grpSp>
        <p:nvGrpSpPr>
          <p:cNvPr id="555010" name="Group 191"/>
          <p:cNvGrpSpPr>
            <a:grpSpLocks/>
          </p:cNvGrpSpPr>
          <p:nvPr/>
        </p:nvGrpSpPr>
        <p:grpSpPr bwMode="auto">
          <a:xfrm>
            <a:off x="0" y="6096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أُمَّة</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 </a:t>
                  </a: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إسرائيل</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الكنيسة</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الإيمان</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ظاهرٌ في تقديم الذبائح</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ظاهرٌ في الثقة بذبيحة المسيح</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الكهنوت</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يوجد ترتيبٌ كهنوتيٌّ لها: لفئةٍ خاصَّة، ويُتَناقَل بالوراثة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هي ذاتها تُمَثِّل الكهنوت: الجميع كهنةٌ (1بطرس 2: 5)</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النشاط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(تَخَرُّك فاعليَّتها)</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وُضِعَتْ جانباً ما بين الأسبوعَيْن 69 و70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(دانيال 9: 24-27)- جزءٌ من أزمنة الأمم  (لوقا 21: 24)</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 </a:t>
                  </a: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تَقَعُ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ما بين الأسبوعَيْن 69 و70، كانت الكنيسةُ سرَّاً غير مكشوفٍ في العهد القديم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(أفسس 3: 1-9، كولوسِّي 1: 26)</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17"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المؤهَّلين للانضمام إليها</a:t>
                  </a:r>
                  <a:endParaRPr kumimoji="0" lang="en-US" altLang="zh-CN" sz="26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7" name="Group 185"/>
              <p:cNvGrpSpPr>
                <a:grpSpLocks/>
              </p:cNvGrpSpPr>
              <p:nvPr/>
            </p:nvGrpSpPr>
            <p:grpSpPr bwMode="auto">
              <a:xfrm>
                <a:off x="947" y="3678"/>
                <a:ext cx="2391" cy="642"/>
                <a:chOff x="669" y="6291"/>
                <a:chExt cx="1691" cy="1208"/>
              </a:xfrm>
            </p:grpSpPr>
            <p:sp>
              <p:nvSpPr>
                <p:cNvPr id="555031" name="Rectangle 120"/>
                <p:cNvSpPr>
                  <a:spLocks noChangeArrowheads="1"/>
                </p:cNvSpPr>
                <p:nvPr/>
              </p:nvSpPr>
              <p:spPr bwMode="auto">
                <a:xfrm>
                  <a:off x="669" y="6291"/>
                  <a:ext cx="168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المنحدرين من أصولٍ عِرْقيَّة من إبراهيم، أو الأمم الذين أصبحوا يهودًا بواسطة الختان لأنَّ إسرائيل هي واسطة البَرَكة (1ملوك 8: 41-43؛ إشعياء 2: 2-3؛ 19: 19-25؛ 49: 6؛ 51: 4؛ 56: 6-8؛ زكريَّا 14: 16-19)</a:t>
                  </a:r>
                  <a:endParaRPr kumimoji="0" lang="en-US" altLang="zh-CN" sz="23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غير عِرْقيَّة- لا يهوديٌّ ولا أمميٌّ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rPr>
                    <a:t>(غلاطيَّة 3: 28) تعني مزيجًا من اليهود والأمم دون الحاجة إلى أنْ يصبحَ الأممُ يهودًا (أعمال الرسل 15؛ أفسس 3: 3، 6)</a:t>
                  </a:r>
                  <a:endParaRPr kumimoji="0" lang="en-US" altLang="zh-CN" sz="23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600" b="1" i="0" u="none" strike="noStrike" kern="1200" cap="none" spc="0" normalizeH="0" baseline="0" noProof="0">
                    <a:ln>
                      <a:noFill/>
                    </a:ln>
                    <a:solidFill>
                      <a:srgbClr val="003300"/>
                    </a:solidFill>
                    <a:effectLst>
                      <a:glow rad="228600">
                        <a:srgbClr val="000000">
                          <a:alpha val="88000"/>
                        </a:srgbClr>
                      </a:glow>
                    </a:effectLst>
                    <a:uLnTx/>
                    <a:uFillTx/>
                    <a:latin typeface="Times New Roman"/>
                    <a:ea typeface="ＭＳ Ｐゴシック" charset="0"/>
                    <a:cs typeface="Traditional Arabic" panose="02020603050405020304" pitchFamily="18" charset="-78"/>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ar-JO" altLang="zh-CN" sz="4000" dirty="0">
                <a:effectLst>
                  <a:glow rad="228600">
                    <a:srgbClr val="000000">
                      <a:alpha val="88000"/>
                    </a:srgbClr>
                  </a:glow>
                  <a:outerShdw blurRad="38100" dist="38100" dir="2700000" algn="tl">
                    <a:srgbClr val="000000"/>
                  </a:outerShdw>
                </a:effectLst>
                <a:latin typeface="+mj-lt"/>
                <a:ea typeface="SimSun" charset="0"/>
                <a:cs typeface="Traditional Arabic" panose="02020603050405020304" pitchFamily="18" charset="-78"/>
              </a:rPr>
              <a:t>إسرائيل والكنيسة: عدم الاستمراريَّة</a:t>
            </a:r>
            <a:endParaRPr lang="en-US" sz="4000" dirty="0">
              <a:effectLst>
                <a:glow rad="228600">
                  <a:srgbClr val="000000">
                    <a:alpha val="88000"/>
                  </a:srgbClr>
                </a:glow>
                <a:outerShdw blurRad="38100" dist="38100" dir="2700000" algn="tl">
                  <a:srgbClr val="000000"/>
                </a:outerShdw>
              </a:effectLst>
              <a:latin typeface="+mj-lt"/>
              <a:ea typeface="SimSun" charset="0"/>
              <a:cs typeface="Traditional Arabic" panose="02020603050405020304" pitchFamily="18" charset="-78"/>
            </a:endParaRPr>
          </a:p>
        </p:txBody>
      </p:sp>
      <p:sp>
        <p:nvSpPr>
          <p:cNvPr id="4" name="Text Box 100">
            <a:extLst>
              <a:ext uri="{FF2B5EF4-FFF2-40B4-BE49-F238E27FC236}">
                <a16:creationId xmlns:a16="http://schemas.microsoft.com/office/drawing/2014/main" id="{EEC21CA7-3AE6-BEAB-C6A5-0D30D5F302C1}"/>
              </a:ext>
            </a:extLst>
          </p:cNvPr>
          <p:cNvSpPr txBox="1">
            <a:spLocks noChangeArrowheads="1"/>
          </p:cNvSpPr>
          <p:nvPr/>
        </p:nvSpPr>
        <p:spPr bwMode="auto">
          <a:xfrm>
            <a:off x="8157073" y="76200"/>
            <a:ext cx="684803" cy="4924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000000"/>
                </a:solidFill>
                <a:effectLst/>
                <a:uLnTx/>
                <a:uFillTx/>
                <a:latin typeface="Times New Roman"/>
                <a:ea typeface="ＭＳ Ｐゴシック" charset="0"/>
                <a:cs typeface="Traditional Arabic" panose="02020603050405020304" pitchFamily="18" charset="-78"/>
              </a:rPr>
              <a:t>117</a:t>
            </a:r>
            <a:endParaRPr kumimoji="0" lang="en-US" altLang="zh-CN" sz="2600" b="1" i="0" u="none" strike="noStrike" kern="1200" cap="none" spc="0" normalizeH="0" baseline="0" noProof="0" dirty="0">
              <a:ln>
                <a:noFill/>
              </a:ln>
              <a:solidFill>
                <a:srgbClr val="000000"/>
              </a:solidFill>
              <a:effectLst/>
              <a:uLnTx/>
              <a:uFillTx/>
              <a:latin typeface="Times New Roman"/>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77555494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6FCBA8A2-338A-A238-F524-F3D00CF3C4B6}"/>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ar-JO" altLang="zh-CN" sz="4000" dirty="0">
                <a:effectLst>
                  <a:glow rad="228600">
                    <a:srgbClr val="000000">
                      <a:alpha val="97000"/>
                    </a:srgbClr>
                  </a:glow>
                  <a:outerShdw blurRad="38100" dist="38100" dir="2700000" algn="tl">
                    <a:srgbClr val="000000"/>
                  </a:outerShdw>
                </a:effectLst>
                <a:latin typeface="+mj-lt"/>
                <a:ea typeface="SimSun" charset="0"/>
                <a:cs typeface="Traditional Arabic" panose="02020603050405020304" pitchFamily="18" charset="-78"/>
              </a:rPr>
              <a:t>إسرائيل والكنيسة: الاستمراريَّة</a:t>
            </a:r>
            <a:endParaRPr lang="en-US" sz="4000" dirty="0">
              <a:effectLst>
                <a:glow rad="228600">
                  <a:srgbClr val="000000">
                    <a:alpha val="97000"/>
                  </a:srgbClr>
                </a:glow>
                <a:outerShdw blurRad="38100" dist="38100" dir="2700000" algn="tl">
                  <a:srgbClr val="000000"/>
                </a:outerShdw>
              </a:effectLst>
              <a:latin typeface="+mj-lt"/>
              <a:ea typeface="SimSun" charset="0"/>
              <a:cs typeface="Traditional Arabic" panose="02020603050405020304" pitchFamily="18" charset="-78"/>
            </a:endParaRPr>
          </a:p>
        </p:txBody>
      </p:sp>
      <p:grpSp>
        <p:nvGrpSpPr>
          <p:cNvPr id="557060" name="Group 152"/>
          <p:cNvGrpSpPr>
            <a:grpSpLocks/>
          </p:cNvGrpSpPr>
          <p:nvPr/>
        </p:nvGrpSpPr>
        <p:grpSpPr bwMode="auto">
          <a:xfrm>
            <a:off x="0" y="631825"/>
            <a:ext cx="9144000" cy="6325820"/>
            <a:chOff x="0" y="0"/>
            <a:chExt cx="4072" cy="3936"/>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أُمَّة</a:t>
                  </a: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 </a:t>
                  </a: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إسرائيل</a:t>
                  </a:r>
                  <a:endParaRPr kumimoji="0" lang="en-US"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الكنيسة</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العهد الإبراهيميّ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الأصل في إبراهيم بصفته الأب للأُمَّة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(تكوين 12: 1-3)</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453" y="422"/>
                <a:ext cx="14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المؤمنون اليوم مُطعَّمون في هذا العهد نفْسِه (رومية 11: 17-21؛ قارِنْ مع غلاطيَّة 3: 29)</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العهد الداوديّ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الوعد بهيكلٍ حرفيٍّ (2صموئيل 7: 13) وتَحَقَّقَ بواسطة سليمان (1ملوك)</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تعمل الآن بوصفها هيكلًا روحيًّا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(أفسس 2: 19-22؛ 1بطرس 2: 4-10)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a:t>
                </a:r>
                <a:r>
                  <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Times New Roman"/>
                    <a:ea typeface="ＭＳ Ｐゴシック" charset="0"/>
                    <a:cs typeface="Times New Roman" charset="0"/>
                  </a:rPr>
                  <a:t>New Covenant</a:t>
                </a:r>
                <a:r>
                  <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a:t>
                </a: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مغفرة الخطايا، وسكنى الروح القدس، وقلْبٌ جديد، وتوحيد إسرائيل ويهوذا، ومعرفة الله في كلِّ مكان (إرميا 31: 31-34)</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الجوانب الثلاثة الأولى (مغفرة الخطايا، سكنى الروح القدس، قلْبٌ جديد) صحيحةٌ اليوم، وذلك في إتمامٍ تدريجيٍّ للعهد (لوقا 22: 20)</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الناموس</a:t>
                </a:r>
                <a:endPar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مُطالَبون بطاعة الناموس الموسويِّ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(خروج 19-20)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nvGrpSpPr>
            <p:cNvPr id="557075" name="Group 151"/>
            <p:cNvGrpSpPr>
              <a:grpSpLocks/>
            </p:cNvGrpSpPr>
            <p:nvPr/>
          </p:nvGrpSpPr>
          <p:grpSpPr bwMode="auto">
            <a:xfrm>
              <a:off x="2360" y="3011"/>
              <a:ext cx="1712" cy="925"/>
              <a:chOff x="2360" y="3011"/>
              <a:chExt cx="1712" cy="925"/>
            </a:xfrm>
          </p:grpSpPr>
          <p:sp>
            <p:nvSpPr>
              <p:cNvPr id="557076" name="Rectangle 115"/>
              <p:cNvSpPr>
                <a:spLocks noChangeArrowheads="1"/>
              </p:cNvSpPr>
              <p:nvPr/>
            </p:nvSpPr>
            <p:spPr bwMode="auto">
              <a:xfrm>
                <a:off x="2453" y="3073"/>
                <a:ext cx="1587"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 </a:t>
                </a: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rPr>
                  <a:t>مُطالَبون بطاعة "ناموس المسيح" (غلاطيَّة 6: 2) أو "ناموس الحرِّيَّة" (يعقوب 1: 25؛ 2: 12)</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a:ea typeface="ＭＳ Ｐゴシック" charset="0"/>
                  <a:cs typeface="Traditional Arabic" panose="02020603050405020304" pitchFamily="18" charset="-78"/>
                </a:endParaRPr>
              </a:p>
            </p:txBody>
          </p:sp>
        </p:grpSp>
      </p:grpSp>
      <p:sp>
        <p:nvSpPr>
          <p:cNvPr id="3" name="Text Box 100">
            <a:extLst>
              <a:ext uri="{FF2B5EF4-FFF2-40B4-BE49-F238E27FC236}">
                <a16:creationId xmlns:a16="http://schemas.microsoft.com/office/drawing/2014/main" id="{CDF4477C-D9DF-C9FF-F719-C3361D5CA1DA}"/>
              </a:ext>
            </a:extLst>
          </p:cNvPr>
          <p:cNvSpPr txBox="1">
            <a:spLocks noChangeArrowheads="1"/>
          </p:cNvSpPr>
          <p:nvPr/>
        </p:nvSpPr>
        <p:spPr bwMode="auto">
          <a:xfrm>
            <a:off x="8176309" y="76200"/>
            <a:ext cx="646331"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a:ea typeface="ＭＳ Ｐゴシック" charset="0"/>
                <a:cs typeface="Traditional Arabic" panose="02020603050405020304" pitchFamily="18" charset="-78"/>
              </a:rPr>
              <a:t>118</a:t>
            </a:r>
          </a:p>
        </p:txBody>
      </p:sp>
    </p:spTree>
    <p:extLst>
      <p:ext uri="{BB962C8B-B14F-4D97-AF65-F5344CB8AC3E}">
        <p14:creationId xmlns:p14="http://schemas.microsoft.com/office/powerpoint/2010/main" val="156676507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A8E1A8EC-DEB4-FE78-198D-7467587A3D7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4000" dirty="0">
                <a:effectLst>
                  <a:glow rad="228600">
                    <a:srgbClr val="000000">
                      <a:alpha val="97000"/>
                    </a:srgbClr>
                  </a:glow>
                  <a:outerShdw blurRad="38100" dist="38100" dir="2700000" algn="tl">
                    <a:srgbClr val="000000"/>
                  </a:outerShdw>
                </a:effectLst>
                <a:latin typeface="+mj-lt"/>
                <a:ea typeface="SimSun" charset="0"/>
                <a:cs typeface="Traditional Arabic" panose="02020603050405020304" pitchFamily="18" charset="-78"/>
              </a:rPr>
              <a:t>إسرائيل والكنيسة: الاستمراريَّة</a:t>
            </a:r>
            <a:endParaRPr lang="en-US" sz="4000" dirty="0">
              <a:effectLst>
                <a:glow rad="228600">
                  <a:srgbClr val="000000"/>
                </a:glow>
                <a:outerShdw blurRad="38100" dist="38100" dir="2700000" algn="tl">
                  <a:srgbClr val="000000"/>
                </a:outerShdw>
              </a:effectLst>
              <a:latin typeface="+mj-lt"/>
              <a:ea typeface="SimSun" charset="0"/>
              <a:cs typeface="SimSun" charset="0"/>
            </a:endParaRP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أُمَّة</a:t>
                  </a: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 </a:t>
                  </a: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الكنيسة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الخلاص بواسطة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نعمة الله بالإيمان (تكوين 15: 6)</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نعمة الله بالإيمان (رومية 4: 3)</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أساس الخلاص</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الحَمَلُ القُربانيُّ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(خروف الذبيحة الكفَّاريّ)</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الحَمَلُ القُربانيُّ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(خروف الذبيحة الكفَّاريّ)</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الروح القدس</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يملأ القادة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يسكن في كلِّ المؤمنين (رومية 8: 9)</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الأنبياء</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قدَّموا إعلانَ (وحي) كلمة الله</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rPr>
                    <a:t>أساس الكنيسة (أفسس 2: 20)</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charset="0"/>
                  </a:endParaRP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a:ea typeface="ＭＳ Ｐゴシック" charset="0"/>
                    <a:cs typeface="ＭＳ Ｐゴシック" charset="0"/>
                  </a:endParaRPr>
                </a:p>
              </p:txBody>
            </p:sp>
          </p:grpSp>
        </p:grpSp>
      </p:grpSp>
      <p:sp>
        <p:nvSpPr>
          <p:cNvPr id="3" name="Text Box 100">
            <a:extLst>
              <a:ext uri="{FF2B5EF4-FFF2-40B4-BE49-F238E27FC236}">
                <a16:creationId xmlns:a16="http://schemas.microsoft.com/office/drawing/2014/main" id="{FAD01E51-1B4D-5C25-E68C-2D71FF003C87}"/>
              </a:ext>
            </a:extLst>
          </p:cNvPr>
          <p:cNvSpPr txBox="1">
            <a:spLocks noChangeArrowheads="1"/>
          </p:cNvSpPr>
          <p:nvPr/>
        </p:nvSpPr>
        <p:spPr bwMode="auto">
          <a:xfrm>
            <a:off x="8184805" y="76200"/>
            <a:ext cx="62933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118</a:t>
            </a:r>
          </a:p>
        </p:txBody>
      </p:sp>
    </p:spTree>
    <p:extLst>
      <p:ext uri="{BB962C8B-B14F-4D97-AF65-F5344CB8AC3E}">
        <p14:creationId xmlns:p14="http://schemas.microsoft.com/office/powerpoint/2010/main" val="106251370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F590D5E3-7101-AE14-A46B-4A9F540FAB9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4000" dirty="0">
                <a:effectLst>
                  <a:glow rad="228600">
                    <a:srgbClr val="000000">
                      <a:alpha val="97000"/>
                    </a:srgbClr>
                  </a:glow>
                  <a:outerShdw blurRad="38100" dist="38100" dir="2700000" algn="tl">
                    <a:srgbClr val="000000"/>
                  </a:outerShdw>
                </a:effectLst>
                <a:latin typeface="+mj-lt"/>
                <a:ea typeface="SimSun" charset="0"/>
                <a:cs typeface="Traditional Arabic" panose="02020603050405020304" pitchFamily="18" charset="-78"/>
              </a:rPr>
              <a:t>إسرائيل والكنيسة: الاستمراريَّة</a:t>
            </a:r>
            <a:endParaRPr lang="en-US" sz="4000" dirty="0">
              <a:effectLst>
                <a:glow rad="228600">
                  <a:srgbClr val="000000">
                    <a:alpha val="94000"/>
                  </a:srgbClr>
                </a:glow>
                <a:outerShdw blurRad="38100" dist="38100" dir="2700000" algn="tl">
                  <a:srgbClr val="000000"/>
                </a:outerShdw>
              </a:effectLst>
              <a:latin typeface="+mj-lt"/>
              <a:ea typeface="SimSun" charset="0"/>
              <a:cs typeface="Traditional Arabic" panose="02020603050405020304" pitchFamily="18" charset="-78"/>
            </a:endParaRP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أُمَّة</a:t>
                  </a: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0"/>
                      <a:cs typeface="Times New Roman" charset="0"/>
                    </a:rPr>
                    <a:t> </a:t>
                  </a: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إسرائيل</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الكنيسة</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الاختيار</a:t>
                </a:r>
                <a:endParaRPr kumimoji="0" lang="en-US"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استنادًا على النعمة (ملاخي 1: 2)</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 استنادًا على النعمة (أفسس 1: 4-6، 11)</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العصيان</a:t>
                </a:r>
                <a:endParaRPr kumimoji="0" lang="en-US"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أدَّى إلى تأديب الله</a:t>
                </a:r>
                <a:endParaRPr kumimoji="0" lang="en-US" altLang="ja-JP"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يؤدِّي إلى تأديب الله (1كورنثوس 11: 30)</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القيادة</a:t>
                </a:r>
                <a:endParaRPr kumimoji="0" lang="en-US"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7" name="Group 99"/>
            <p:cNvGrpSpPr>
              <a:grpSpLocks/>
            </p:cNvGrpSpPr>
            <p:nvPr/>
          </p:nvGrpSpPr>
          <p:grpSpPr bwMode="auto">
            <a:xfrm>
              <a:off x="640" y="1803"/>
              <a:ext cx="1720" cy="1093"/>
              <a:chOff x="640" y="1803"/>
              <a:chExt cx="1720" cy="1093"/>
            </a:xfrm>
          </p:grpSpPr>
          <p:sp>
            <p:nvSpPr>
              <p:cNvPr id="561180" name="Rectangle 67"/>
              <p:cNvSpPr>
                <a:spLocks noChangeArrowheads="1"/>
              </p:cNvSpPr>
              <p:nvPr/>
            </p:nvSpPr>
            <p:spPr bwMode="auto">
              <a:xfrm>
                <a:off x="640" y="1803"/>
                <a:ext cx="168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الشيوخ (خروج 3: 16، 18؛ 4: 29، 31؛ 12: 21؛ عدد 11: 16-17؛ يشوع 24: 31؛ 1صموئيل 15: 30؛ 2صموئيل 17: 4، 15؛ 1ملوك 21: 8، 11 والكثير من النصوص الأُخرى)</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الشيوخ (أعمال الرسل 11: 30؛ 14: 23-24؛ 15: 1-6؛ 16: 4؛ 20: 17-38؛ 21: 17-26؛ 1تسالونيكي 5: 12-13؛ فيلبِّي 1: 1؛ 1تيموثاوس 3: 1-7؛ 4: 14؛ 5: 17-25؛ تيطس 1: 5-9؛ يعقوب 5: 14؛ 1بطرس 5: 1-5؛ عبرانيِّين 13: 17)</a:t>
                </a:r>
                <a:endParaRPr kumimoji="0" lang="en-US" altLang="zh-CN" sz="20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الشهادة</a:t>
                </a:r>
                <a:endParaRPr kumimoji="0" lang="en-US" altLang="zh-CN"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"نورٌ للأمم" (إشعياء 49: 3-6)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"مملكة كهنة" (خروج 19: 6)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"أُمَّةٌ مقدَّسة" (خروج 19: 6)</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"نور العالم" (متَّى 5: 14-16)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"كهنوتٌ ملوكيٌّ" (1بطرس 2: 5، 9)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rPr>
                  <a:t>"أُمَّةٌ مقدَّسة" (1بطرس 5: 9).</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a:ea typeface="ＭＳ Ｐゴシック" charset="0"/>
                  <a:cs typeface="Traditional Arabic" panose="02020603050405020304" pitchFamily="18" charset="-78"/>
                </a:endParaRPr>
              </a:p>
            </p:txBody>
          </p:sp>
        </p:grpSp>
      </p:grpSp>
      <p:sp>
        <p:nvSpPr>
          <p:cNvPr id="3" name="Text Box 100">
            <a:extLst>
              <a:ext uri="{FF2B5EF4-FFF2-40B4-BE49-F238E27FC236}">
                <a16:creationId xmlns:a16="http://schemas.microsoft.com/office/drawing/2014/main" id="{47668D1F-B638-47D7-FA9A-2F76F4BF5760}"/>
              </a:ext>
            </a:extLst>
          </p:cNvPr>
          <p:cNvSpPr txBox="1">
            <a:spLocks noChangeArrowheads="1"/>
          </p:cNvSpPr>
          <p:nvPr/>
        </p:nvSpPr>
        <p:spPr bwMode="auto">
          <a:xfrm>
            <a:off x="8176309" y="76200"/>
            <a:ext cx="646331"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a:ea typeface="ＭＳ Ｐゴシック" charset="0"/>
                <a:cs typeface="Traditional Arabic" panose="02020603050405020304" pitchFamily="18" charset="-78"/>
              </a:rPr>
              <a:t>118</a:t>
            </a:r>
          </a:p>
        </p:txBody>
      </p:sp>
    </p:spTree>
    <p:extLst>
      <p:ext uri="{BB962C8B-B14F-4D97-AF65-F5344CB8AC3E}">
        <p14:creationId xmlns:p14="http://schemas.microsoft.com/office/powerpoint/2010/main" val="93410526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0"/>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grpSp>
        <p:nvGrpSpPr>
          <p:cNvPr id="921603" name="Group 23"/>
          <p:cNvGrpSpPr>
            <a:grpSpLocks/>
          </p:cNvGrpSpPr>
          <p:nvPr/>
        </p:nvGrpSpPr>
        <p:grpSpPr bwMode="auto">
          <a:xfrm>
            <a:off x="899864" y="35644"/>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Osaka" charset="-128"/>
                  <a:cs typeface="Osaka" charset="-128"/>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Osaka" charset="-128"/>
                  <a:cs typeface="Osaka" charset="-128"/>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Osaka" charset="-128"/>
                  <a:cs typeface="Osaka" charset="-128"/>
                </a:endParaRPr>
              </a:p>
            </p:txBody>
          </p:sp>
        </p:grpSp>
      </p:grpSp>
      <p:sp>
        <p:nvSpPr>
          <p:cNvPr id="921605" name="Rectangle 2"/>
          <p:cNvSpPr>
            <a:spLocks noGrp="1" noChangeArrowheads="1"/>
          </p:cNvSpPr>
          <p:nvPr>
            <p:ph type="ctrTitle"/>
          </p:nvPr>
        </p:nvSpPr>
        <p:spPr>
          <a:xfrm>
            <a:off x="4267200" y="5027092"/>
            <a:ext cx="4876800" cy="1447800"/>
          </a:xfrm>
          <a:solidFill>
            <a:schemeClr val="bg1"/>
          </a:solidFill>
        </p:spPr>
        <p:txBody>
          <a:bodyPr/>
          <a:lstStyle/>
          <a:p>
            <a:pPr eaLnBrk="1" hangingPunct="1"/>
            <a:r>
              <a:rPr lang="ar-JO" sz="3600" dirty="0">
                <a:solidFill>
                  <a:schemeClr val="accent2"/>
                </a:solidFill>
                <a:ea typeface="Arial" charset="0"/>
                <a:cs typeface="Arial" panose="020B0604020202020204" pitchFamily="34" charset="0"/>
              </a:rPr>
              <a:t>التدبير الأممي</a:t>
            </a:r>
            <a:endParaRPr lang="en-US" sz="3600" dirty="0">
              <a:ea typeface="Arial" charset="0"/>
              <a:cs typeface="Arial" panose="020B0604020202020204" pitchFamily="34" charset="0"/>
            </a:endParaRPr>
          </a:p>
        </p:txBody>
      </p:sp>
      <p:sp>
        <p:nvSpPr>
          <p:cNvPr id="1333256" name="Text Box 8"/>
          <p:cNvSpPr txBox="1">
            <a:spLocks noChangeArrowheads="1"/>
          </p:cNvSpPr>
          <p:nvPr/>
        </p:nvSpPr>
        <p:spPr bwMode="auto">
          <a:xfrm>
            <a:off x="3505200" y="3412605"/>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الجذر (11: 16-18)</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57" name="Text Box 9"/>
          <p:cNvSpPr txBox="1">
            <a:spLocks noChangeArrowheads="1"/>
          </p:cNvSpPr>
          <p:nvPr/>
        </p:nvSpPr>
        <p:spPr bwMode="auto">
          <a:xfrm>
            <a:off x="3505200" y="2925242"/>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الدسم (11: 17ب)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60" name="Text Box 12"/>
          <p:cNvSpPr txBox="1">
            <a:spLocks noChangeArrowheads="1"/>
          </p:cNvSpPr>
          <p:nvPr/>
        </p:nvSpPr>
        <p:spPr bwMode="auto">
          <a:xfrm>
            <a:off x="3962400" y="7598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000000"/>
                </a:solidFill>
                <a:effectLst/>
                <a:uLnTx/>
                <a:uFillTx/>
                <a:latin typeface="Times New Roman" charset="0"/>
                <a:ea typeface="ＭＳ Ｐゴシック" charset="-128"/>
              </a:rPr>
              <a:t>1) المتبقي / المطعمة = الإيمان (11: 23-24)</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61" name="Text Box 13"/>
          <p:cNvSpPr txBox="1">
            <a:spLocks noChangeArrowheads="1"/>
          </p:cNvSpPr>
          <p:nvPr/>
        </p:nvSpPr>
        <p:spPr bwMode="auto">
          <a:xfrm>
            <a:off x="3810000" y="378892"/>
            <a:ext cx="5048280" cy="461665"/>
          </a:xfrm>
          <a:prstGeom prst="rect">
            <a:avLst/>
          </a:prstGeom>
          <a:solidFill>
            <a:schemeClr val="bg1"/>
          </a:solidFill>
          <a:ln w="9525">
            <a:noFill/>
            <a:miter lim="800000"/>
            <a:headEnd/>
            <a:tailEnd/>
          </a:ln>
        </p:spPr>
        <p:txBody>
          <a:bodyPr wrap="square">
            <a:prstTxWarp prst="textNoShape">
              <a:avLst/>
            </a:prstTxWarp>
            <a:spAutoFit/>
          </a:body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أ. الطبيعي : إسرائيل العرقية (9: 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62" name="Text Box 14"/>
          <p:cNvSpPr txBox="1">
            <a:spLocks noChangeArrowheads="1"/>
          </p:cNvSpPr>
          <p:nvPr/>
        </p:nvSpPr>
        <p:spPr bwMode="auto">
          <a:xfrm>
            <a:off x="3962400" y="1064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2) المقطوع = غير المؤمن (11: 19-21)</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pic>
        <p:nvPicPr>
          <p:cNvPr id="1333280" name="Picture 32"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741092"/>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3158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Osaka" charset="-128"/>
              <a:cs typeface="Osaka" charset="-128"/>
            </a:endParaRPr>
          </a:p>
        </p:txBody>
      </p:sp>
      <p:sp>
        <p:nvSpPr>
          <p:cNvPr id="1333265" name="Text Box 17"/>
          <p:cNvSpPr txBox="1">
            <a:spLocks noChangeArrowheads="1"/>
          </p:cNvSpPr>
          <p:nvPr/>
        </p:nvSpPr>
        <p:spPr bwMode="auto">
          <a:xfrm>
            <a:off x="3962400" y="21314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2) المقطوعة = غير المؤمنة (11: 21ب)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63" name="Text Box 15"/>
          <p:cNvSpPr txBox="1">
            <a:spLocks noChangeArrowheads="1"/>
          </p:cNvSpPr>
          <p:nvPr/>
        </p:nvSpPr>
        <p:spPr bwMode="auto">
          <a:xfrm>
            <a:off x="3962400" y="1826692"/>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1) المطعمة = المؤمنة (11: 17ب، 22)</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59" name="Text Box 11"/>
          <p:cNvSpPr txBox="1">
            <a:spLocks noChangeArrowheads="1"/>
          </p:cNvSpPr>
          <p:nvPr/>
        </p:nvSpPr>
        <p:spPr bwMode="auto">
          <a:xfrm>
            <a:off x="3505200" y="-2108"/>
            <a:ext cx="4059238" cy="52322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الأغصان (11: 17-21)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1333264" name="Text Box 16"/>
          <p:cNvSpPr txBox="1">
            <a:spLocks noChangeArrowheads="1"/>
          </p:cNvSpPr>
          <p:nvPr/>
        </p:nvSpPr>
        <p:spPr bwMode="auto">
          <a:xfrm>
            <a:off x="3810000" y="1445692"/>
            <a:ext cx="5119718" cy="461665"/>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ب. البرية : الإنسانية الأممية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sp>
        <p:nvSpPr>
          <p:cNvPr id="27" name="Text Box 14"/>
          <p:cNvSpPr txBox="1">
            <a:spLocks noChangeArrowheads="1"/>
          </p:cNvSpPr>
          <p:nvPr/>
        </p:nvSpPr>
        <p:spPr bwMode="auto">
          <a:xfrm>
            <a:off x="683568" y="3621956"/>
            <a:ext cx="2808312"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شجرة زيتون مزروعة</a:t>
            </a:r>
            <a:b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b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a:t>
            </a: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العهد الإبراهيمي</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a:t>
            </a:r>
          </a:p>
        </p:txBody>
      </p:sp>
      <p:sp>
        <p:nvSpPr>
          <p:cNvPr id="28" name="Text Box 14"/>
          <p:cNvSpPr txBox="1">
            <a:spLocks noChangeArrowheads="1"/>
          </p:cNvSpPr>
          <p:nvPr/>
        </p:nvSpPr>
        <p:spPr bwMode="auto">
          <a:xfrm>
            <a:off x="611560" y="6093296"/>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Wild Olive Tree</a:t>
            </a:r>
            <a:b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b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(All Gentiles)</a:t>
            </a:r>
          </a:p>
        </p:txBody>
      </p:sp>
      <p:sp>
        <p:nvSpPr>
          <p:cNvPr id="1333252" name="Text Box 4"/>
          <p:cNvSpPr txBox="1">
            <a:spLocks noChangeArrowheads="1"/>
          </p:cNvSpPr>
          <p:nvPr/>
        </p:nvSpPr>
        <p:spPr bwMode="auto">
          <a:xfrm>
            <a:off x="8229600" y="44624"/>
            <a:ext cx="904415"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99"/>
                </a:solidFill>
                <a:effectLst/>
                <a:uLnTx/>
                <a:uFillTx/>
                <a:latin typeface="Arial" panose="020B0604020202020204" pitchFamily="34" charset="0"/>
                <a:ea typeface="ＭＳ Ｐゴシック" pitchFamily="-112" charset="-128"/>
                <a:cs typeface="Arial" panose="020B0604020202020204" pitchFamily="34" charset="0"/>
              </a:rPr>
              <a:t>155ت</a:t>
            </a:r>
            <a:endParaRPr kumimoji="0" lang="en-US" sz="2400" b="1" u="none" strike="noStrike" kern="1200" cap="none" spc="0" normalizeH="0" baseline="0" noProof="0" dirty="0">
              <a:ln>
                <a:noFill/>
              </a:ln>
              <a:solidFill>
                <a:srgbClr val="333399"/>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0" name="Rectangle 8"/>
          <p:cNvSpPr>
            <a:spLocks noChangeArrowheads="1"/>
          </p:cNvSpPr>
          <p:nvPr/>
        </p:nvSpPr>
        <p:spPr bwMode="auto">
          <a:xfrm>
            <a:off x="33536" y="4149080"/>
            <a:ext cx="3962400" cy="2592288"/>
          </a:xfrm>
          <a:prstGeom prst="rect">
            <a:avLst/>
          </a:prstGeom>
          <a:solidFill>
            <a:sysClr val="window" lastClr="FFFFFF"/>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ysClr val="windowText" lastClr="000000"/>
              </a:solidFill>
              <a:effectLst/>
              <a:uLnTx/>
              <a:uFillTx/>
              <a:latin typeface="Times New Roman" charset="0"/>
              <a:ea typeface="Osaka" charset="0"/>
              <a:cs typeface="Osaka" charset="0"/>
            </a:endParaRPr>
          </a:p>
        </p:txBody>
      </p:sp>
      <p:cxnSp>
        <p:nvCxnSpPr>
          <p:cNvPr id="3" name="Straight Connector 2"/>
          <p:cNvCxnSpPr/>
          <p:nvPr/>
        </p:nvCxnSpPr>
        <p:spPr bwMode="auto">
          <a:xfrm>
            <a:off x="3131840" y="980728"/>
            <a:ext cx="86409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212976"/>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501008"/>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1952836"/>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9" name="Straight Connector 38"/>
          <p:cNvCxnSpPr/>
          <p:nvPr/>
        </p:nvCxnSpPr>
        <p:spPr bwMode="auto">
          <a:xfrm flipV="1">
            <a:off x="3131840" y="1196752"/>
            <a:ext cx="792088" cy="1224137"/>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276871"/>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128"/>
            </a:endParaRPr>
          </a:p>
        </p:txBody>
      </p:sp>
      <p:cxnSp>
        <p:nvCxnSpPr>
          <p:cNvPr id="37" name="Straight Connector 36"/>
          <p:cNvCxnSpPr/>
          <p:nvPr/>
        </p:nvCxnSpPr>
        <p:spPr bwMode="auto">
          <a:xfrm flipV="1">
            <a:off x="2699792" y="2060848"/>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776" y="1256928"/>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436292"/>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rPr>
              <a:t>الجذع (11: 24)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Osaka" charset="-128"/>
            </a:endParaRPr>
          </a:p>
        </p:txBody>
      </p:sp>
      <p:cxnSp>
        <p:nvCxnSpPr>
          <p:cNvPr id="43" name="Straight Connector 42"/>
          <p:cNvCxnSpPr/>
          <p:nvPr/>
        </p:nvCxnSpPr>
        <p:spPr bwMode="auto">
          <a:xfrm flipV="1">
            <a:off x="2555776" y="2636912"/>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9368578">
            <a:off x="3768993" y="2232120"/>
            <a:ext cx="2552392"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Osaka" charset="-128"/>
              <a:cs typeface="Osaka" charset="-128"/>
            </a:endParaRP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rtl="1">
              <a:defRPr/>
            </a:pPr>
            <a:r>
              <a:rPr lang="ar-SA" sz="11500" dirty="0">
                <a:effectLst>
                  <a:outerShdw blurRad="38100" dist="38100" dir="2700000" algn="tl">
                    <a:srgbClr val="000000"/>
                  </a:outerShdw>
                </a:effectLst>
                <a:latin typeface="Arial" charset="0"/>
                <a:ea typeface="ＭＳ Ｐゴシック" charset="0"/>
              </a:rPr>
              <a:t>دينونة</a:t>
            </a:r>
            <a:r>
              <a:rPr lang="en-US" sz="11500" dirty="0">
                <a:effectLst>
                  <a:outerShdw blurRad="38100" dist="38100" dir="2700000" algn="tl">
                    <a:srgbClr val="000000"/>
                  </a:outerShdw>
                </a:effectLst>
                <a:latin typeface="Arial" charset="0"/>
                <a:ea typeface="ＭＳ Ｐゴシック" charset="0"/>
              </a:rPr>
              <a:t>!</a:t>
            </a:r>
            <a:endParaRPr lang="ar-SA" sz="11500" dirty="0">
              <a:effectLst>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927687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rtl="1" eaLnBrk="1" hangingPunct="1">
              <a:defRPr/>
            </a:pPr>
            <a:r>
              <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بَرَكة</a:t>
            </a:r>
            <a:r>
              <a:rPr lang="en-US" sz="9600" dirty="0">
                <a:solidFill>
                  <a:srgbClr val="EAEAEA"/>
                </a:solidFill>
                <a:effectLst>
                  <a:glow rad="139700">
                    <a:srgbClr val="000000"/>
                  </a:glow>
                  <a:outerShdw blurRad="50800" dist="114300" dir="2700000" algn="tl" rotWithShape="0">
                    <a:srgbClr val="000000"/>
                  </a:outerShdw>
                </a:effectLst>
                <a:latin typeface="Arial" charset="0"/>
                <a:cs typeface="Arial" charset="0"/>
              </a:rPr>
              <a:t>!</a:t>
            </a:r>
            <a:endParaRPr lang="ar-SA" sz="9600"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2448273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ar-JO" sz="4800" dirty="0">
                <a:effectLst>
                  <a:glow rad="139700">
                    <a:schemeClr val="bg2"/>
                  </a:glow>
                  <a:outerShdw blurRad="50800" dist="114300" dir="2700000" algn="tl" rotWithShape="0">
                    <a:srgbClr val="000000"/>
                  </a:outerShdw>
                </a:effectLst>
                <a:latin typeface="Arial" charset="0"/>
                <a:ea typeface="ＭＳ Ｐゴシック" charset="0"/>
              </a:rPr>
              <a:t>يوم الربّ</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0" y="1295400"/>
            <a:ext cx="41925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دينونة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18" name="Text Box 6"/>
          <p:cNvSpPr txBox="1">
            <a:spLocks noChangeArrowheads="1"/>
          </p:cNvSpPr>
          <p:nvPr/>
        </p:nvSpPr>
        <p:spPr bwMode="auto">
          <a:xfrm>
            <a:off x="4737100" y="1295400"/>
            <a:ext cx="4406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بَرَكة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0" y="2751138"/>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ضيقة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4495800" y="275113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المُلْك الألفيّ</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 يوحنَّا ٦-١٩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3" name="Text Box 11"/>
          <p:cNvSpPr txBox="1">
            <a:spLocks noChangeArrowheads="1"/>
          </p:cNvSpPr>
          <p:nvPr/>
        </p:nvSpPr>
        <p:spPr bwMode="auto">
          <a:xfrm>
            <a:off x="4495800" y="4205288"/>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 يوحنَّا ٢٠</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endParaRPr kumimoji="0" lang="en-US" sz="24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13" name="Text Box 10"/>
          <p:cNvSpPr txBox="1">
            <a:spLocks noChangeArrowheads="1"/>
          </p:cNvSpPr>
          <p:nvPr/>
        </p:nvSpPr>
        <p:spPr bwMode="auto">
          <a:xfrm>
            <a:off x="0" y="5661025"/>
            <a:ext cx="4495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٧ سنوات</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4495800" y="5661025"/>
            <a:ext cx="4648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١٠٠٠ سنة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12762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8114"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dirty="0">
                <a:solidFill>
                  <a:schemeClr val="tx1"/>
                </a:solidFill>
                <a:ea typeface="Osaka" charset="0"/>
                <a:cs typeface="Arial" panose="020B0604020202020204" pitchFamily="34" charset="0"/>
              </a:rPr>
              <a:t>"إسرائيل" تعني دائمًا النسل العرقي ليعقوب (9: 1- 5).</a:t>
            </a:r>
            <a:endParaRPr lang="en-US" sz="4000" dirty="0">
              <a:solidFill>
                <a:schemeClr val="tx1"/>
              </a:solidFill>
              <a:ea typeface="Osaka" charset="0"/>
              <a:cs typeface="Arial" panose="020B0604020202020204" pitchFamily="34"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000000"/>
                </a:solidFill>
                <a:latin typeface="Arial" panose="020B0604020202020204" pitchFamily="34" charset="0"/>
                <a:cs typeface="Arial" panose="020B0604020202020204" pitchFamily="34" charset="0"/>
              </a:rPr>
              <a:t>131c</a:t>
            </a: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indent="-185738" algn="ctr">
              <a:defRPr/>
            </a:pPr>
            <a:r>
              <a:rPr lang="ar-SA" sz="2800" b="1" dirty="0">
                <a:solidFill>
                  <a:srgbClr val="000000"/>
                </a:solidFill>
                <a:latin typeface="Arial" panose="020B0604020202020204" pitchFamily="34" charset="0"/>
                <a:ea typeface="ＭＳ Ｐゴシック" pitchFamily="-112" charset="-128"/>
                <a:cs typeface="Arial" panose="020B0604020202020204" pitchFamily="34" charset="0"/>
              </a:rPr>
              <a:t>"لِأَنْ لَيْسَ جَمِيعُ ٱلَّذِينَ مِنْ إِسْرَائِيلَ هُمْ إِسْرَائِيلِيُّونَ."</a:t>
            </a:r>
            <a:r>
              <a:rPr lang="ar-JO" b="1" dirty="0">
                <a:solidFill>
                  <a:srgbClr val="000000"/>
                </a:solidFill>
                <a:latin typeface="Arial" panose="020B0604020202020204" pitchFamily="34" charset="0"/>
                <a:ea typeface="ＭＳ Ｐゴシック" pitchFamily="-112" charset="-128"/>
                <a:cs typeface="Arial" panose="020B0604020202020204" pitchFamily="34" charset="0"/>
              </a:rPr>
              <a:t>(رو 9: 6)</a:t>
            </a:r>
            <a:endParaRPr lang="en-US"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3859088"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a:defRPr/>
            </a:pPr>
            <a:r>
              <a:rPr lang="en-US" sz="2800" b="1" dirty="0">
                <a:solidFill>
                  <a:srgbClr val="000000"/>
                </a:solidFill>
                <a:latin typeface="Arial" panose="020B0604020202020204" pitchFamily="34" charset="0"/>
                <a:cs typeface="Arial" panose="020B0604020202020204" pitchFamily="34" charset="0"/>
              </a:rPr>
              <a:t>≠</a:t>
            </a:r>
            <a:r>
              <a:rPr lang="ar-JO" sz="2800" b="1" dirty="0">
                <a:solidFill>
                  <a:srgbClr val="000000"/>
                </a:solidFill>
                <a:latin typeface="Arial" panose="020B0604020202020204" pitchFamily="34" charset="0"/>
                <a:cs typeface="Arial" panose="020B0604020202020204" pitchFamily="34" charset="0"/>
              </a:rPr>
              <a:t> "إسرائيل" تعني المؤمنين من</a:t>
            </a:r>
          </a:p>
          <a:p>
            <a:pPr algn="r" rtl="1">
              <a:defRPr/>
            </a:pPr>
            <a:r>
              <a:rPr lang="ar-JO" sz="2800" b="1" dirty="0">
                <a:solidFill>
                  <a:srgbClr val="000000"/>
                </a:solidFill>
                <a:latin typeface="Arial" panose="020B0604020202020204" pitchFamily="34" charset="0"/>
                <a:cs typeface="Arial" panose="020B0604020202020204" pitchFamily="34" charset="0"/>
              </a:rPr>
              <a:t>    الأمم؟!؟!</a:t>
            </a:r>
            <a:endParaRPr lang="en-US" sz="2800" b="1" dirty="0">
              <a:solidFill>
                <a:srgbClr val="000000"/>
              </a:solidFill>
              <a:latin typeface="Arial" panose="020B0604020202020204" pitchFamily="34" charset="0"/>
              <a:cs typeface="Arial" panose="020B0604020202020204" pitchFamily="34" charset="0"/>
            </a:endParaRPr>
          </a:p>
        </p:txBody>
      </p:sp>
      <p:sp>
        <p:nvSpPr>
          <p:cNvPr id="29" name="Text Box 4"/>
          <p:cNvSpPr txBox="1">
            <a:spLocks noChangeArrowheads="1"/>
          </p:cNvSpPr>
          <p:nvPr/>
        </p:nvSpPr>
        <p:spPr bwMode="auto">
          <a:xfrm>
            <a:off x="5105400" y="4733925"/>
            <a:ext cx="3859088"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p>
            <a:pPr algn="r" rtl="1">
              <a:defRPr/>
            </a:pPr>
            <a:r>
              <a:rPr lang="ar-JO" sz="2800" b="1" dirty="0">
                <a:solidFill>
                  <a:srgbClr val="000000"/>
                </a:solidFill>
                <a:latin typeface="Arial" panose="020B0604020202020204" pitchFamily="34" charset="0"/>
                <a:ea typeface="ＭＳ Ｐゴシック" pitchFamily="-112" charset="-128"/>
                <a:cs typeface="Arial" panose="020B0604020202020204" pitchFamily="34" charset="0"/>
              </a:rPr>
              <a:t>= ليس كل اليهود يؤمنون</a:t>
            </a:r>
            <a:endParaRPr lang="en-US" sz="28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00CCFF"/>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3600" b="1" u="none" strike="noStrike" kern="1200" cap="none" spc="0" normalizeH="0" baseline="0" noProof="0">
              <a:ln>
                <a:noFill/>
              </a:ln>
              <a:solidFill>
                <a:srgbClr val="00CC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7 سنوات</a:t>
            </a:r>
            <a:endParaRPr kumimoji="0" lang="en-GB"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1000 سنة</a:t>
            </a:r>
            <a:endParaRPr kumimoji="0" lang="en-GB"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الملكوت الأبدي</a:t>
            </a:r>
            <a:endParaRPr kumimoji="0" lang="en-GB" sz="36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الدينونة</a:t>
            </a:r>
            <a:endParaRPr kumimoji="0" lang="en-GB"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الظهور     الثاني</a:t>
            </a:r>
            <a:endParaRPr kumimoji="0" lang="en-GB" sz="3600" b="1" u="none" strike="noStrike" kern="1200" cap="none" spc="0" normalizeH="0" baseline="0" noProof="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473</a:t>
            </a:r>
            <a:endParaRPr kumimoji="0" lang="en-GB" sz="20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الدينونة</a:t>
            </a:r>
            <a:endParaRPr kumimoji="0" lang="en-GB" sz="3600" b="1" u="none" strike="noStrike" kern="1200" cap="none" spc="0" normalizeH="0" baseline="0" noProof="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u="none" strike="noStrike" kern="1200" cap="none" spc="0" normalizeH="0" baseline="0" noProof="0">
                <a:ln>
                  <a:noFill/>
                </a:ln>
                <a:solidFill>
                  <a:srgbClr val="00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37585" name="Title 16"/>
          <p:cNvSpPr>
            <a:spLocks noGrp="1"/>
          </p:cNvSpPr>
          <p:nvPr>
            <p:ph type="title" idx="4294967295"/>
          </p:nvPr>
        </p:nvSpPr>
        <p:spPr>
          <a:xfrm>
            <a:off x="685800" y="152400"/>
            <a:ext cx="7770813" cy="1141413"/>
          </a:xfrm>
        </p:spPr>
        <p:txBody>
          <a:bodyPr/>
          <a:lstStyle/>
          <a:p>
            <a:r>
              <a:rPr lang="ar-JO" sz="4000" dirty="0">
                <a:solidFill>
                  <a:srgbClr val="FFFFFF"/>
                </a:solidFill>
              </a:rPr>
              <a:t>ما قبل الألفية</a:t>
            </a:r>
            <a:endParaRPr lang="en-US" dirty="0"/>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76200"/>
            <a:ext cx="7772400" cy="685800"/>
          </a:xfrm>
        </p:spPr>
        <p:txBody>
          <a:bodyPr/>
          <a:lstStyle/>
          <a:p>
            <a:pPr eaLnBrk="1" hangingPunct="1"/>
            <a:r>
              <a:rPr lang="ar-JO" sz="3600" dirty="0">
                <a:solidFill>
                  <a:schemeClr val="bg1"/>
                </a:solidFill>
                <a:ea typeface="ＭＳ Ｐゴシック" charset="0"/>
                <a:cs typeface="Arial" panose="020B0604020202020204" pitchFamily="34" charset="0"/>
              </a:rPr>
              <a:t>ملخص رسالة رومية 9 -11</a:t>
            </a:r>
            <a:endParaRPr lang="en-US" sz="3600" dirty="0">
              <a:solidFill>
                <a:schemeClr val="bg1"/>
              </a:solidFill>
              <a:ea typeface="ＭＳ Ｐゴシック" charset="0"/>
              <a:cs typeface="Arial" panose="020B0604020202020204" pitchFamily="34" charset="0"/>
            </a:endParaRPr>
          </a:p>
        </p:txBody>
      </p:sp>
      <p:sp>
        <p:nvSpPr>
          <p:cNvPr id="219139"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Arial" panose="020B0604020202020204" pitchFamily="34" charset="0"/>
                <a:cs typeface="Arial" panose="020B0604020202020204" pitchFamily="34" charset="0"/>
              </a:rPr>
              <a:t>131d</a:t>
            </a:r>
            <a:endParaRPr lang="en-US" b="1">
              <a:solidFill>
                <a:srgbClr val="00000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02215817"/>
              </p:ext>
            </p:extLst>
          </p:nvPr>
        </p:nvGraphicFramePr>
        <p:xfrm>
          <a:off x="0" y="909638"/>
          <a:ext cx="9144000" cy="587533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 1- 29</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9: 30 – 10: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11: 1- 36</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ماضي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حاضر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49205">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الله أختار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إسرائيل ترفض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لن يرفض الله إسرائيل إلا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بشكل جزئي ومؤقت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إن فشل إسرائيل ليس</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بسبب عدم أمانة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إن فشل إسرائيل عائد</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إلى رفضها لمسيحها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إن فشل إسرائيل لن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يكون شاملاً أو نهائيًا</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البقية اليهودية حفظت</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من قبل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فقط بقية يهودية صغيرة</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تقبله الآن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ومع ذلك فهذه البقية ستنمو</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لتكون أمة مؤمنة بالكامل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22948">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الأمم أيضًا أصبحوا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مختارين لله في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الأمم الآن مخلصين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بالإيمان بالمسيح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لا ينبغي للأمم أن يفتخروا</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بالبركات التي يرفضها اليهود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الجانب الإلهي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الجانب البشري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النتائج الإلهية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1427">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أختيار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مسؤولية الإنسان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رحمة الله</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71579">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لا يستطيع عدم الإيمان البشري أن</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يلغي وعود الله لأنها مبنية على </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مبدأ الاختيار السيادي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ومع ذلك، فإن اختيار الله بنعمته </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السيادية لتحقيق كلمته لا يلغي</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مسؤولية الإنسان عن عدم الإيمان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في النهاية، سيكون اختيار الله</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مبررًا لخلاص الأمة اليهودية</a:t>
                      </a:r>
                    </a:p>
                    <a:p>
                      <a:pPr marL="0" marR="0" lvl="0" indent="0" algn="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Times" charset="0"/>
                        </a:rPr>
                        <a:t>التي على قيد الحياة عند عودة المسيح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457200"/>
        </p:xfrm>
        <a:graphic>
          <a:graphicData uri="http://schemas.openxmlformats.org/drawingml/2006/table">
            <a:tbl>
              <a:tblPr bandRow="1">
                <a:tableStyleId>{C083E6E3-FA7D-4D7B-A595-EF9225AFEA82}</a:tableStyleId>
              </a:tblPr>
              <a:tblGrid>
                <a:gridCol w="129614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r>
                        <a:rPr lang="ar-SA" sz="1400" b="1" kern="1200" spc="0" dirty="0">
                          <a:solidFill>
                            <a:srgbClr val="FFFFFF"/>
                          </a:solidFill>
                          <a:latin typeface="Calibri" panose="020F0502020204030204" pitchFamily="34" charset="0"/>
                          <a:ea typeface="+mn-ea"/>
                          <a:cs typeface="Calibri" panose="020F0502020204030204" pitchFamily="34" charset="0"/>
                        </a:rPr>
                        <a:t>إسرائيل</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spc="0" dirty="0">
                        <a:solidFill>
                          <a:srgbClr val="FFFFFF"/>
                        </a:solidFill>
                        <a:latin typeface="Arial"/>
                        <a:ea typeface="华文楷体"/>
                        <a:cs typeface="Arial"/>
                      </a:endParaRPr>
                    </a:p>
                    <a:p>
                      <a:pPr algn="ctr"/>
                      <a:r>
                        <a:rPr lang="ar-SA" sz="1400" b="1" kern="1200" spc="0" dirty="0">
                          <a:solidFill>
                            <a:srgbClr val="FFFFFF"/>
                          </a:solidFill>
                          <a:latin typeface="Calibri" panose="020F0502020204030204" pitchFamily="34" charset="0"/>
                          <a:ea typeface="+mn-ea"/>
                          <a:cs typeface="Calibri" panose="020F0502020204030204" pitchFamily="34" charset="0"/>
                        </a:rPr>
                        <a:t>أزمنة</a:t>
                      </a:r>
                      <a:r>
                        <a:rPr lang="ar-SA" sz="1000" b="1" spc="0" baseline="0" dirty="0">
                          <a:solidFill>
                            <a:srgbClr val="FFFFFF"/>
                          </a:solidFill>
                          <a:latin typeface="Arial"/>
                          <a:ea typeface="华文楷体"/>
                          <a:cs typeface="Arial"/>
                        </a:rPr>
                        <a:t> </a:t>
                      </a:r>
                      <a:r>
                        <a:rPr lang="ar-SA" sz="1400" b="1" kern="1200" spc="0" dirty="0">
                          <a:solidFill>
                            <a:srgbClr val="FFFFFF"/>
                          </a:solidFill>
                          <a:latin typeface="Calibri" panose="020F0502020204030204" pitchFamily="34" charset="0"/>
                          <a:ea typeface="+mn-ea"/>
                          <a:cs typeface="Calibri" panose="020F0502020204030204" pitchFamily="34" charset="0"/>
                        </a:rPr>
                        <a:t>الأمم</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aphicFrame>
        <p:nvGraphicFramePr>
          <p:cNvPr id="56" name="Table 55"/>
          <p:cNvGraphicFramePr>
            <a:graphicFrameLocks noGrp="1"/>
          </p:cNvGraphicFramePr>
          <p:nvPr/>
        </p:nvGraphicFramePr>
        <p:xfrm>
          <a:off x="3059832" y="4149080"/>
          <a:ext cx="4896544" cy="864096"/>
        </p:xfrm>
        <a:graphic>
          <a:graphicData uri="http://schemas.openxmlformats.org/drawingml/2006/table">
            <a:tbl>
              <a:tblPr bandRow="1">
                <a:tableStyleId>{C083E6E3-FA7D-4D7B-A595-EF9225AFEA82}</a:tableStyleId>
              </a:tblPr>
              <a:tblGrid>
                <a:gridCol w="4896544">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ar-JO" sz="1400" b="1" spc="0" dirty="0">
                          <a:solidFill>
                            <a:srgbClr val="FFFFFF"/>
                          </a:solidFill>
                          <a:latin typeface="Arial"/>
                          <a:ea typeface="华文楷体"/>
                          <a:cs typeface="Arial"/>
                        </a:rPr>
                        <a:t>         </a:t>
                      </a:r>
                      <a:r>
                        <a:rPr lang="ar-SA" sz="1400" b="1" spc="0" dirty="0">
                          <a:solidFill>
                            <a:srgbClr val="FFFFFF"/>
                          </a:solidFill>
                          <a:latin typeface="Calibri" panose="020F0502020204030204" pitchFamily="34" charset="0"/>
                          <a:ea typeface="华文楷体"/>
                          <a:cs typeface="Calibri" panose="020F0502020204030204" pitchFamily="34" charset="0"/>
                        </a:rPr>
                        <a:t>العهد</a:t>
                      </a:r>
                      <a:r>
                        <a:rPr lang="ar-SA" sz="1400" b="1" spc="0" baseline="0" dirty="0">
                          <a:solidFill>
                            <a:srgbClr val="FFFFFF"/>
                          </a:solidFill>
                          <a:latin typeface="Calibri" panose="020F0502020204030204" pitchFamily="34" charset="0"/>
                          <a:ea typeface="华文楷体"/>
                          <a:cs typeface="Calibri" panose="020F0502020204030204" pitchFamily="34" charset="0"/>
                        </a:rPr>
                        <a:t> الإبراهيم</a:t>
                      </a:r>
                      <a:r>
                        <a:rPr lang="ar-JO" sz="1400" b="1" spc="0" baseline="0" dirty="0">
                          <a:solidFill>
                            <a:srgbClr val="FFFFFF"/>
                          </a:solidFill>
                          <a:latin typeface="Calibri" panose="020F0502020204030204" pitchFamily="34" charset="0"/>
                          <a:ea typeface="华文楷体"/>
                          <a:cs typeface="Calibri" panose="020F0502020204030204" pitchFamily="34" charset="0"/>
                        </a:rPr>
                        <a:t>ي </a:t>
                      </a:r>
                      <a:r>
                        <a:rPr lang="ar-SA" sz="1400" b="1" spc="0" baseline="0" dirty="0">
                          <a:solidFill>
                            <a:srgbClr val="FFFFFF"/>
                          </a:solidFill>
                          <a:latin typeface="Calibri" panose="020F0502020204030204" pitchFamily="34" charset="0"/>
                          <a:ea typeface="华文楷体"/>
                          <a:cs typeface="Calibri" panose="020F0502020204030204" pitchFamily="34" charset="0"/>
                        </a:rPr>
                        <a:t>  </a:t>
                      </a:r>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rtl="1"/>
                      <a:r>
                        <a:rPr lang="ar-SA" altLang="zh-CN" sz="1400" b="1" kern="1200" spc="0" dirty="0">
                          <a:solidFill>
                            <a:schemeClr val="bg1"/>
                          </a:solidFill>
                          <a:latin typeface="Calibri" panose="020F0502020204030204" pitchFamily="34" charset="0"/>
                          <a:ea typeface="华文楷体"/>
                          <a:cs typeface="Calibri" panose="020F0502020204030204" pitchFamily="34" charset="0"/>
                        </a:rPr>
                        <a:t>عدن</a:t>
                      </a:r>
                      <a:endParaRPr lang="en-US" altLang="zh-CN" sz="1400" b="1" kern="1200" spc="0" dirty="0">
                        <a:solidFill>
                          <a:schemeClr val="bg1"/>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rtl="1"/>
                      <a:r>
                        <a:rPr lang="ar-SA" sz="1400" b="1" kern="1200" spc="0" dirty="0">
                          <a:solidFill>
                            <a:srgbClr val="FFFFFF"/>
                          </a:solidFill>
                          <a:latin typeface="Calibri" panose="020F0502020204030204" pitchFamily="34" charset="0"/>
                          <a:cs typeface="Calibri" panose="020F0502020204030204" pitchFamily="34" charset="0"/>
                        </a:rPr>
                        <a:t>الضمير</a:t>
                      </a:r>
                      <a:br>
                        <a:rPr lang="en-US" sz="1400" spc="0" dirty="0">
                          <a:solidFill>
                            <a:srgbClr val="FFFFFF"/>
                          </a:solidFill>
                          <a:latin typeface="Calibri" panose="020F0502020204030204" pitchFamily="34" charset="0"/>
                          <a:cs typeface="Calibri" panose="020F0502020204030204" pitchFamily="34" charset="0"/>
                        </a:rPr>
                      </a:br>
                      <a:endParaRPr lang="en-US" sz="1400" spc="0" dirty="0">
                        <a:solidFill>
                          <a:srgbClr val="FFFFFF"/>
                        </a:solidFill>
                        <a:latin typeface="Calibri" panose="020F0502020204030204" pitchFamily="34" charset="0"/>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endParaRPr lang="en-US" sz="1400" b="1" spc="0" dirty="0">
                        <a:solidFill>
                          <a:srgbClr val="FFFFFF"/>
                        </a:solidFill>
                        <a:latin typeface="Calibri" panose="020F0502020204030204" pitchFamily="34" charset="0"/>
                        <a:ea typeface="华文楷体"/>
                        <a:cs typeface="Calibri" panose="020F0502020204030204" pitchFamily="34" charset="0"/>
                      </a:endParaRPr>
                    </a:p>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rtl="1"/>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rtl="1"/>
                      <a:r>
                        <a:rPr lang="ar-SA" sz="1400" b="1" kern="1200" spc="0" dirty="0">
                          <a:solidFill>
                            <a:srgbClr val="FFFFFF"/>
                          </a:solidFill>
                          <a:latin typeface="Calibri" panose="020F0502020204030204" pitchFamily="34" charset="0"/>
                          <a:ea typeface="+mn-ea"/>
                          <a:cs typeface="Calibri" panose="020F0502020204030204" pitchFamily="34" charset="0"/>
                        </a:rPr>
                        <a:t>الحكومة البشريَّة</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kern="1200" spc="0" dirty="0">
                        <a:solidFill>
                          <a:srgbClr val="FFFFFF"/>
                        </a:solidFill>
                        <a:latin typeface="Calibri" panose="020F0502020204030204" pitchFamily="34" charset="0"/>
                        <a:ea typeface="+mn-ea"/>
                        <a:cs typeface="Calibri" panose="020F0502020204030204" pitchFamily="34" charset="0"/>
                      </a:endParaRPr>
                    </a:p>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الآباء</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القضاة</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الملوك</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الأنبياء</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المسيح</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SA" sz="1400" b="1" kern="1200" spc="0" dirty="0">
                          <a:solidFill>
                            <a:srgbClr val="FFFFFF"/>
                          </a:solidFill>
                          <a:latin typeface="Calibri" panose="020F0502020204030204" pitchFamily="34" charset="0"/>
                          <a:ea typeface="+mn-ea"/>
                          <a:cs typeface="Calibri" panose="020F0502020204030204" pitchFamily="34" charset="0"/>
                        </a:rPr>
                        <a:t>نعمة</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76419" cy="304800"/>
        </p:xfrm>
        <a:graphic>
          <a:graphicData uri="http://schemas.openxmlformats.org/drawingml/2006/table">
            <a:tbl>
              <a:tblPr bandRow="1">
                <a:tableStyleId>{C083E6E3-FA7D-4D7B-A595-EF9225AFEA82}</a:tableStyleId>
              </a:tblPr>
              <a:tblGrid>
                <a:gridCol w="1076419">
                  <a:extLst>
                    <a:ext uri="{9D8B030D-6E8A-4147-A177-3AD203B41FA5}">
                      <a16:colId xmlns:a16="http://schemas.microsoft.com/office/drawing/2014/main" val="20000"/>
                    </a:ext>
                  </a:extLst>
                </a:gridCol>
              </a:tblGrid>
              <a:tr h="288032">
                <a:tc>
                  <a:txBody>
                    <a:bodyPr/>
                    <a:lstStyle/>
                    <a:p>
                      <a:pPr algn="ctr" rtl="1"/>
                      <a:r>
                        <a:rPr lang="ar-SA" sz="1400" b="1" kern="1200" spc="0" dirty="0">
                          <a:solidFill>
                            <a:srgbClr val="FFFFFF"/>
                          </a:solidFill>
                          <a:latin typeface="Calibri" panose="020F0502020204030204" pitchFamily="34" charset="0"/>
                          <a:ea typeface="+mn-ea"/>
                          <a:cs typeface="Calibri" panose="020F0502020204030204" pitchFamily="34" charset="0"/>
                        </a:rPr>
                        <a:t>الم</a:t>
                      </a:r>
                      <a:r>
                        <a:rPr lang="ar-JO" sz="1400" b="1" kern="1200" spc="0" dirty="0">
                          <a:solidFill>
                            <a:srgbClr val="FFFFFF"/>
                          </a:solidFill>
                          <a:latin typeface="Calibri" panose="020F0502020204030204" pitchFamily="34" charset="0"/>
                          <a:ea typeface="+mn-ea"/>
                          <a:cs typeface="Calibri" panose="020F0502020204030204" pitchFamily="34" charset="0"/>
                        </a:rPr>
                        <a:t>ُلْ</a:t>
                      </a:r>
                      <a:r>
                        <a:rPr lang="ar-SA" sz="1400" b="1" kern="1200" spc="0" dirty="0">
                          <a:solidFill>
                            <a:srgbClr val="FFFFFF"/>
                          </a:solidFill>
                          <a:latin typeface="Calibri" panose="020F0502020204030204" pitchFamily="34" charset="0"/>
                          <a:ea typeface="+mn-ea"/>
                          <a:cs typeface="Calibri" panose="020F0502020204030204" pitchFamily="34" charset="0"/>
                        </a:rPr>
                        <a:t>ك</a:t>
                      </a:r>
                      <a:r>
                        <a:rPr lang="ar-SA" sz="1000" b="1" spc="0" baseline="0" dirty="0">
                          <a:solidFill>
                            <a:srgbClr val="FFFFFF"/>
                          </a:solidFill>
                          <a:latin typeface="Arial"/>
                          <a:ea typeface="华文楷体"/>
                          <a:cs typeface="Arial"/>
                        </a:rPr>
                        <a:t> </a:t>
                      </a:r>
                      <a:r>
                        <a:rPr lang="ar-SA" sz="1400" b="1" kern="1200" spc="0" dirty="0">
                          <a:solidFill>
                            <a:srgbClr val="FFFFFF"/>
                          </a:solidFill>
                          <a:latin typeface="Calibri" panose="020F0502020204030204" pitchFamily="34" charset="0"/>
                          <a:ea typeface="+mn-ea"/>
                          <a:cs typeface="Calibri" panose="020F0502020204030204" pitchFamily="34" charset="0"/>
                        </a:rPr>
                        <a:t>الألفي</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rtl="1" eaLnBrk="1" hangingPunct="1"/>
            <a:r>
              <a:rPr kumimoji="1" lang="ar-SA" altLang="zh-CN" sz="3600" b="1" dirty="0">
                <a:solidFill>
                  <a:schemeClr val="bg1"/>
                </a:solidFill>
                <a:latin typeface="Calibri" panose="020F0502020204030204" pitchFamily="34" charset="0"/>
                <a:cs typeface="Calibri" panose="020F0502020204030204" pitchFamily="34" charset="0"/>
              </a:rPr>
              <a:t>ملكوت الله</a:t>
            </a:r>
            <a:endParaRPr kumimoji="1" lang="en-US" altLang="zh-CN" sz="3600" b="1" dirty="0">
              <a:solidFill>
                <a:schemeClr val="bg1"/>
              </a:solidFill>
              <a:latin typeface="Calibri" panose="020F0502020204030204" pitchFamily="34" charset="0"/>
              <a:ea typeface="华文楷体"/>
              <a:cs typeface="Calibri" panose="020F0502020204030204" pitchFamily="34" charset="0"/>
            </a:endParaRPr>
          </a:p>
        </p:txBody>
      </p:sp>
      <p:sp>
        <p:nvSpPr>
          <p:cNvPr id="238595" name="Text Box 5"/>
          <p:cNvSpPr txBox="1">
            <a:spLocks noChangeArrowheads="1"/>
          </p:cNvSpPr>
          <p:nvPr/>
        </p:nvSpPr>
        <p:spPr bwMode="auto">
          <a:xfrm>
            <a:off x="8505327" y="0"/>
            <a:ext cx="6511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ＭＳ Ｐゴシック" charset="0"/>
                <a:cs typeface="Calibri" panose="020F0502020204030204" pitchFamily="34" charset="0"/>
              </a:rPr>
              <a:t>34</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ＭＳ Ｐゴシック" charset="0"/>
                <a:cs typeface="Calibri" panose="020F0502020204030204" pitchFamily="34" charset="0"/>
              </a:rPr>
              <a:t>460</a:t>
            </a:r>
          </a:p>
        </p:txBody>
      </p:sp>
      <p:sp>
        <p:nvSpPr>
          <p:cNvPr id="238597" name="Text Box 52"/>
          <p:cNvSpPr txBox="1">
            <a:spLocks noChangeArrowheads="1"/>
          </p:cNvSpPr>
          <p:nvPr/>
        </p:nvSpPr>
        <p:spPr bwMode="auto">
          <a:xfrm>
            <a:off x="3131121" y="6477000"/>
            <a:ext cx="5834062"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90"/>
                </a:solidFill>
                <a:effectLst/>
                <a:uLnTx/>
                <a:uFillTx/>
                <a:latin typeface="Calibri" panose="020F0502020204030204" pitchFamily="34" charset="0"/>
                <a:ea typeface="ＭＳ Ｐゴシック" charset="0"/>
                <a:cs typeface="Calibri" panose="020F0502020204030204" pitchFamily="34" charset="0"/>
              </a:rPr>
              <a:t>Adapted from J. Dwight Pentecost, </a:t>
            </a:r>
            <a:r>
              <a:rPr kumimoji="0" lang="en-US" sz="1200" b="1" i="1" u="none" strike="noStrike" kern="1200" cap="none" spc="0" normalizeH="0" baseline="0" noProof="0" dirty="0">
                <a:ln>
                  <a:noFill/>
                </a:ln>
                <a:solidFill>
                  <a:srgbClr val="000090"/>
                </a:solidFill>
                <a:effectLst/>
                <a:uLnTx/>
                <a:uFillTx/>
                <a:latin typeface="Calibri" panose="020F0502020204030204" pitchFamily="34" charset="0"/>
                <a:ea typeface="ＭＳ Ｐゴシック" charset="0"/>
                <a:cs typeface="Calibri" panose="020F0502020204030204" pitchFamily="34" charset="0"/>
              </a:rPr>
              <a:t>Thy Kingdom Come</a:t>
            </a:r>
            <a:r>
              <a:rPr kumimoji="0" lang="en-US" sz="1200" b="1" i="0" u="none" strike="noStrike" kern="1200" cap="none" spc="0" normalizeH="0" baseline="0" noProof="0" dirty="0">
                <a:ln>
                  <a:noFill/>
                </a:ln>
                <a:solidFill>
                  <a:srgbClr val="000090"/>
                </a:solidFill>
                <a:effectLst/>
                <a:uLnTx/>
                <a:uFillTx/>
                <a:latin typeface="Calibri" panose="020F0502020204030204" pitchFamily="34" charset="0"/>
                <a:ea typeface="ＭＳ Ｐゴシック" charset="0"/>
                <a:cs typeface="Calibri" panose="020F0502020204030204" pitchFamily="34" charset="0"/>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الملكوت الأبدي</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مملكة الشيطان المزيفة</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الخط الخلاصي</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المملكة الإلهيَّة على الأرض</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العهود </a:t>
            </a: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التدابير</a:t>
            </a:r>
            <a:r>
              <a:rPr kumimoji="0" lang="ar-JO"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 </a:t>
            </a:r>
            <a:r>
              <a:rPr kumimoji="0" lang="ar-SA"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a:t>
            </a:r>
            <a:r>
              <a:rPr kumimoji="0" lang="ar-JO"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ا</a:t>
            </a:r>
            <a:r>
              <a:rPr kumimoji="0" lang="ar-SA"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楷体"/>
                <a:cs typeface="Calibri" panose="020F0502020204030204" pitchFamily="34" charset="0"/>
              </a:rPr>
              <a:t>متحان الطاعة) </a:t>
            </a: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400" b="1" kern="1200" spc="0" dirty="0">
                          <a:solidFill>
                            <a:srgbClr val="FFFFFF"/>
                          </a:solidFill>
                          <a:latin typeface="Calibri" panose="020F0502020204030204" pitchFamily="34" charset="0"/>
                          <a:ea typeface="+mn-ea"/>
                          <a:cs typeface="Calibri" panose="020F0502020204030204" pitchFamily="34" charset="0"/>
                        </a:rPr>
                        <a:t>البراءة</a:t>
                      </a:r>
                      <a:endParaRPr lang="en-US" altLang="zh-CN"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400" b="1" kern="1200" spc="0" dirty="0">
                          <a:solidFill>
                            <a:srgbClr val="FFFFFF"/>
                          </a:solidFill>
                          <a:latin typeface="Calibri" panose="020F0502020204030204" pitchFamily="34" charset="0"/>
                          <a:ea typeface="+mn-ea"/>
                          <a:cs typeface="Calibri" panose="020F0502020204030204" pitchFamily="34" charset="0"/>
                        </a:rPr>
                        <a:t>الضمير</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400" b="1" kern="1200" spc="0" dirty="0">
                          <a:solidFill>
                            <a:srgbClr val="FFFFFF"/>
                          </a:solidFill>
                          <a:latin typeface="Calibri" panose="020F0502020204030204" pitchFamily="34" charset="0"/>
                          <a:ea typeface="+mn-ea"/>
                          <a:cs typeface="Calibri" panose="020F0502020204030204" pitchFamily="34" charset="0"/>
                        </a:rPr>
                        <a:t>الحكومة</a:t>
                      </a:r>
                    </a:p>
                    <a:p>
                      <a:pPr marL="0" indent="0" algn="ctr"/>
                      <a:r>
                        <a:rPr lang="ar-SA" sz="1400" b="1" kern="1200" spc="0" dirty="0">
                          <a:solidFill>
                            <a:srgbClr val="FFFFFF"/>
                          </a:solidFill>
                          <a:latin typeface="Calibri" panose="020F0502020204030204" pitchFamily="34" charset="0"/>
                          <a:ea typeface="+mn-ea"/>
                          <a:cs typeface="Calibri" panose="020F0502020204030204" pitchFamily="34" charset="0"/>
                        </a:rPr>
                        <a:t>البشريَّة</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400" b="1" kern="1200" spc="0" dirty="0">
                          <a:solidFill>
                            <a:srgbClr val="FFFFFF"/>
                          </a:solidFill>
                          <a:latin typeface="Calibri" panose="020F0502020204030204" pitchFamily="34" charset="0"/>
                          <a:ea typeface="+mn-ea"/>
                          <a:cs typeface="Calibri" panose="020F0502020204030204" pitchFamily="34" charset="0"/>
                        </a:rPr>
                        <a:t>الوعد</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400" b="1" kern="1200" spc="0" dirty="0">
                          <a:solidFill>
                            <a:srgbClr val="FFFFFF"/>
                          </a:solidFill>
                          <a:latin typeface="Calibri" panose="020F0502020204030204" pitchFamily="34" charset="0"/>
                          <a:ea typeface="+mn-ea"/>
                          <a:cs typeface="Calibri" panose="020F0502020204030204" pitchFamily="34" charset="0"/>
                        </a:rPr>
                        <a:t>الناموس</a:t>
                      </a:r>
                      <a:r>
                        <a:rPr lang="ar-JO" sz="1400" b="1" kern="1200" spc="0" dirty="0">
                          <a:solidFill>
                            <a:srgbClr val="FFFFFF"/>
                          </a:solidFill>
                          <a:latin typeface="Calibri" panose="020F0502020204030204" pitchFamily="34" charset="0"/>
                          <a:ea typeface="+mn-ea"/>
                          <a:cs typeface="Calibri" panose="020F0502020204030204" pitchFamily="34" charset="0"/>
                        </a:rPr>
                        <a:t> </a:t>
                      </a:r>
                      <a:r>
                        <a:rPr lang="ar-SA" sz="1400" b="1" kern="1200" spc="0" dirty="0">
                          <a:solidFill>
                            <a:srgbClr val="FFFFFF"/>
                          </a:solidFill>
                          <a:latin typeface="Calibri" panose="020F0502020204030204" pitchFamily="34" charset="0"/>
                          <a:ea typeface="+mn-ea"/>
                          <a:cs typeface="Calibri" panose="020F0502020204030204" pitchFamily="34" charset="0"/>
                        </a:rPr>
                        <a:t>(غلا 3: 19)</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400" b="1" kern="1200" spc="0" dirty="0">
                          <a:solidFill>
                            <a:srgbClr val="FFFFFF"/>
                          </a:solidFill>
                          <a:latin typeface="Calibri" panose="020F0502020204030204" pitchFamily="34" charset="0"/>
                          <a:ea typeface="+mn-ea"/>
                          <a:cs typeface="Calibri" panose="020F0502020204030204" pitchFamily="34" charset="0"/>
                        </a:rPr>
                        <a:t>النعمة</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304800"/>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1400" b="1" kern="1200" spc="0" dirty="0">
                          <a:solidFill>
                            <a:srgbClr val="FFFFFF"/>
                          </a:solidFill>
                          <a:latin typeface="Calibri" panose="020F0502020204030204" pitchFamily="34" charset="0"/>
                          <a:ea typeface="+mn-ea"/>
                          <a:cs typeface="Calibri" panose="020F0502020204030204" pitchFamily="34" charset="0"/>
                        </a:rPr>
                        <a:t>الم</a:t>
                      </a:r>
                      <a:r>
                        <a:rPr lang="ar-JO" sz="1400" b="1" kern="1200" spc="0" dirty="0">
                          <a:solidFill>
                            <a:srgbClr val="FFFFFF"/>
                          </a:solidFill>
                          <a:latin typeface="Calibri" panose="020F0502020204030204" pitchFamily="34" charset="0"/>
                          <a:ea typeface="+mn-ea"/>
                          <a:cs typeface="Calibri" panose="020F0502020204030204" pitchFamily="34" charset="0"/>
                        </a:rPr>
                        <a:t>ُلْ</a:t>
                      </a:r>
                      <a:r>
                        <a:rPr lang="ar-SA" sz="1400" b="1" kern="1200" spc="0" dirty="0">
                          <a:solidFill>
                            <a:srgbClr val="FFFFFF"/>
                          </a:solidFill>
                          <a:latin typeface="Calibri" panose="020F0502020204030204" pitchFamily="34" charset="0"/>
                          <a:ea typeface="+mn-ea"/>
                          <a:cs typeface="Calibri" panose="020F0502020204030204" pitchFamily="34" charset="0"/>
                        </a:rPr>
                        <a:t>ك</a:t>
                      </a:r>
                      <a:r>
                        <a:rPr lang="ar-SA" sz="1400" b="1" spc="0" baseline="0" dirty="0">
                          <a:solidFill>
                            <a:srgbClr val="FFFFFF"/>
                          </a:solidFill>
                          <a:latin typeface="Calibri" panose="020F0502020204030204" pitchFamily="34" charset="0"/>
                          <a:ea typeface="华文楷体"/>
                          <a:cs typeface="Calibri" panose="020F0502020204030204" pitchFamily="34" charset="0"/>
                        </a:rPr>
                        <a:t> </a:t>
                      </a:r>
                      <a:r>
                        <a:rPr lang="ar-SA" sz="1400" b="1" kern="1200" spc="0" dirty="0">
                          <a:solidFill>
                            <a:srgbClr val="FFFFFF"/>
                          </a:solidFill>
                          <a:latin typeface="Calibri" panose="020F0502020204030204" pitchFamily="34" charset="0"/>
                          <a:ea typeface="+mn-ea"/>
                          <a:cs typeface="Calibri" panose="020F0502020204030204" pitchFamily="34" charset="0"/>
                        </a:rPr>
                        <a:t>الألفي</a:t>
                      </a:r>
                      <a:endParaRPr lang="en-US" sz="1400" b="1" kern="1200" spc="0" dirty="0">
                        <a:solidFill>
                          <a:srgbClr val="FFFFFF"/>
                        </a:solidFill>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08376"/>
          <a:ext cx="1440159" cy="304800"/>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400" b="1" spc="0" dirty="0">
                          <a:solidFill>
                            <a:srgbClr val="FFFFFF"/>
                          </a:solidFill>
                          <a:latin typeface="Calibri" panose="020F0502020204030204" pitchFamily="34" charset="0"/>
                          <a:ea typeface="华文楷体"/>
                          <a:cs typeface="Calibri" panose="020F0502020204030204" pitchFamily="34" charset="0"/>
                        </a:rPr>
                        <a:t>العهد الجديد</a:t>
                      </a:r>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304800"/>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400" b="1" spc="0" dirty="0">
                          <a:solidFill>
                            <a:srgbClr val="FFFFFF"/>
                          </a:solidFill>
                          <a:latin typeface="Calibri" panose="020F0502020204030204" pitchFamily="34" charset="0"/>
                          <a:ea typeface="华文楷体"/>
                          <a:cs typeface="Calibri" panose="020F0502020204030204" pitchFamily="34" charset="0"/>
                        </a:rPr>
                        <a:t>العهد </a:t>
                      </a:r>
                      <a:r>
                        <a:rPr lang="ar-SA" sz="1400" b="1" spc="0" dirty="0" err="1">
                          <a:solidFill>
                            <a:srgbClr val="FFFFFF"/>
                          </a:solidFill>
                          <a:latin typeface="Calibri" panose="020F0502020204030204" pitchFamily="34" charset="0"/>
                          <a:ea typeface="华文楷体"/>
                          <a:cs typeface="Calibri" panose="020F0502020204030204" pitchFamily="34" charset="0"/>
                        </a:rPr>
                        <a:t>الداوودي</a:t>
                      </a:r>
                      <a:endParaRPr lang="en-US" sz="1400" b="1"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555788" y="4149080"/>
          <a:ext cx="4256572" cy="304800"/>
        </p:xfrm>
        <a:graphic>
          <a:graphicData uri="http://schemas.openxmlformats.org/drawingml/2006/table">
            <a:tbl>
              <a:tblPr bandRow="1">
                <a:tableStyleId>{C083E6E3-FA7D-4D7B-A595-EF9225AFEA82}</a:tableStyleId>
              </a:tblPr>
              <a:tblGrid>
                <a:gridCol w="4256572">
                  <a:extLst>
                    <a:ext uri="{9D8B030D-6E8A-4147-A177-3AD203B41FA5}">
                      <a16:colId xmlns:a16="http://schemas.microsoft.com/office/drawing/2014/main" val="20000"/>
                    </a:ext>
                  </a:extLst>
                </a:gridCol>
              </a:tblGrid>
              <a:tr h="288032">
                <a:tc>
                  <a:txBody>
                    <a:bodyPr/>
                    <a:lstStyle/>
                    <a:p>
                      <a:pPr marL="0" algn="ctr" defTabSz="457200" rtl="0" eaLnBrk="1" latinLnBrk="0" hangingPunct="1"/>
                      <a:r>
                        <a:rPr lang="ar-SA" sz="1400" b="1" kern="1200" spc="0" dirty="0">
                          <a:solidFill>
                            <a:srgbClr val="FFFFFF"/>
                          </a:solidFill>
                          <a:latin typeface="Calibri" panose="020F0502020204030204" pitchFamily="34" charset="0"/>
                          <a:ea typeface="华文楷体"/>
                          <a:cs typeface="Calibri" panose="020F0502020204030204" pitchFamily="34" charset="0"/>
                        </a:rPr>
                        <a:t>أرض الموعد  </a:t>
                      </a:r>
                      <a:endParaRPr lang="en-US" sz="1400" b="1" kern="1200" spc="0" dirty="0">
                        <a:solidFill>
                          <a:srgbClr val="FFFFFF"/>
                        </a:solidFill>
                        <a:latin typeface="Calibri" panose="020F0502020204030204" pitchFamily="34" charset="0"/>
                        <a:ea typeface="华文楷体"/>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spTree>
    <p:extLst>
      <p:ext uri="{BB962C8B-B14F-4D97-AF65-F5344CB8AC3E}">
        <p14:creationId xmlns:p14="http://schemas.microsoft.com/office/powerpoint/2010/main" val="4105762236"/>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panose="020B0604020202020204" pitchFamily="34" charset="0"/>
                <a:ea typeface="ＭＳ Ｐゴシック" charset="0"/>
                <a:cs typeface="Arial" panose="020B0604020202020204" pitchFamily="34"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خلق الله .... اليوم ٦</a:t>
            </a:r>
            <a:endParaRPr kumimoji="0" lang="en-US"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 قال الله نعمل الإنسان على </a:t>
            </a:r>
            <a:r>
              <a:rPr kumimoji="0" lang="ar-JO" sz="36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صورتنا</a:t>
            </a: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كشبهنا </a:t>
            </a:r>
            <a:r>
              <a:rPr kumimoji="0" lang="ar-JO" sz="36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فيتسلطون</a:t>
            </a: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على سمك البحر و على طير السماء و على البهائم و على كل الأرض و 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(تكوين ١ : ٢٦)</a:t>
            </a:r>
            <a:endParaRPr kumimoji="0" lang="en-US"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3951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خلق الله .... اليوم ٦</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b="1" dirty="0">
                <a:effectLst>
                  <a:glow rad="152400">
                    <a:srgbClr val="000000"/>
                  </a:glow>
                </a:effectLst>
                <a:latin typeface="Arial" panose="020B0604020202020204" pitchFamily="34" charset="0"/>
                <a:ea typeface="ＭＳ Ｐゴシック" charset="0"/>
                <a:cs typeface="Arial" panose="020B0604020202020204" pitchFamily="34" charset="0"/>
              </a:rPr>
              <a:t>المرأة</a:t>
            </a:r>
            <a:endParaRPr lang="en-US" sz="3600" b="1" dirty="0">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صورة الله خلقه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6" name="Text Box 10"/>
          <p:cNvSpPr txBox="1">
            <a:spLocks noChangeArrowheads="1"/>
          </p:cNvSpPr>
          <p:nvPr/>
        </p:nvSpPr>
        <p:spPr bwMode="auto">
          <a:xfrm>
            <a:off x="3536172" y="88997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فخلق الله الإنسان على صورته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7" name="Text Box 11"/>
          <p:cNvSpPr txBox="1">
            <a:spLocks noChangeArrowheads="1"/>
          </p:cNvSpPr>
          <p:nvPr/>
        </p:nvSpPr>
        <p:spPr bwMode="auto">
          <a:xfrm>
            <a:off x="-615950" y="5336208"/>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ذكراً و أنثى خلقهم (تكوين ١ : ٢٧)</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b="1">
                <a:effectLst>
                  <a:glow rad="1651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على كل حيوان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يدب على الأرض </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١ : ٢٨)</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طير</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السماء</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تسلطوا 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سمك</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البحر</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باركهم الله و قال لهم أثمروا و اكثروا و املأوا الأرض و أخضعوها</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066800" y="304800"/>
            <a:ext cx="7848600" cy="1143000"/>
          </a:xfrm>
          <a:effectLst>
            <a:outerShdw blurRad="63500" dist="107763" dir="2700000" algn="ctr" rotWithShape="0">
              <a:srgbClr val="000000">
                <a:alpha val="74998"/>
              </a:srgbClr>
            </a:outerShdw>
          </a:effectLst>
        </p:spPr>
        <p:txBody>
          <a:bodyPr/>
          <a:lstStyle/>
          <a:p>
            <a:pPr rtl="1">
              <a:defRPr/>
            </a:pPr>
            <a:r>
              <a:rPr lang="ar-SA" dirty="0">
                <a:solidFill>
                  <a:schemeClr val="tx1"/>
                </a:solidFill>
                <a:effectLst>
                  <a:glow rad="101600">
                    <a:srgbClr val="000000">
                      <a:alpha val="75000"/>
                    </a:srgbClr>
                  </a:glow>
                </a:effectLst>
                <a:ea typeface="ＭＳ Ｐゴシック" charset="0"/>
                <a:cs typeface="ＭＳ Ｐゴシック" charset="0"/>
              </a:rPr>
              <a:t>ملكوت الله</a:t>
            </a:r>
            <a:r>
              <a:rPr lang="en-US" dirty="0">
                <a:solidFill>
                  <a:schemeClr val="tx1"/>
                </a:solidFill>
                <a:effectLst>
                  <a:glow rad="101600">
                    <a:srgbClr val="000000">
                      <a:alpha val="75000"/>
                    </a:srgbClr>
                  </a:glow>
                </a:effectLst>
                <a:ea typeface="ＭＳ Ｐゴシック" charset="0"/>
                <a:cs typeface="ＭＳ Ｐゴシック" charset="0"/>
              </a:rPr>
              <a:t>:</a:t>
            </a:r>
            <a:br>
              <a:rPr lang="en-US" dirty="0">
                <a:solidFill>
                  <a:schemeClr val="tx1"/>
                </a:solidFill>
                <a:effectLst>
                  <a:glow rad="101600">
                    <a:srgbClr val="000000">
                      <a:alpha val="75000"/>
                    </a:srgbClr>
                  </a:glow>
                </a:effectLst>
                <a:ea typeface="ＭＳ Ｐゴシック" charset="0"/>
                <a:cs typeface="ＭＳ Ｐゴシック" charset="0"/>
              </a:rPr>
            </a:br>
            <a:r>
              <a:rPr lang="ar-JO" sz="3200" dirty="0">
                <a:ea typeface="ＭＳ Ｐゴシック" charset="0"/>
                <a:cs typeface="ＭＳ Ｐゴシック" charset="0"/>
              </a:rPr>
              <a:t>موضوع الكتاب المقدس الشامل</a:t>
            </a:r>
            <a:endParaRPr lang="en-US" sz="3200" dirty="0">
              <a:effectLst>
                <a:glow rad="101600">
                  <a:srgbClr val="000000">
                    <a:alpha val="75000"/>
                  </a:srgbClr>
                </a:glow>
              </a:effectLst>
              <a:ea typeface="ＭＳ Ｐゴシック" charset="0"/>
              <a:cs typeface="ＭＳ Ｐゴシック" charset="0"/>
            </a:endParaRPr>
          </a:p>
        </p:txBody>
      </p:sp>
      <p:sp>
        <p:nvSpPr>
          <p:cNvPr id="1867780" name="Rectangle 4"/>
          <p:cNvSpPr>
            <a:spLocks noGrp="1" noChangeArrowheads="1"/>
          </p:cNvSpPr>
          <p:nvPr>
            <p:ph type="body" sz="half" idx="1"/>
          </p:nvPr>
        </p:nvSpPr>
        <p:spPr>
          <a:xfrm>
            <a:off x="228600" y="1676400"/>
            <a:ext cx="4495800" cy="3886200"/>
          </a:xfrm>
        </p:spPr>
        <p:txBody>
          <a:bodyPr/>
          <a:lstStyle/>
          <a:p>
            <a:pPr marL="66675" indent="-66675" algn="r">
              <a:lnSpc>
                <a:spcPct val="80000"/>
              </a:lnSpc>
              <a:buNone/>
            </a:pPr>
            <a:r>
              <a:rPr lang="ar-SA" altLang="zh-CN" sz="2000" dirty="0">
                <a:solidFill>
                  <a:srgbClr val="FFCD1E"/>
                </a:solidFill>
                <a:effectLst>
                  <a:glow rad="228600">
                    <a:schemeClr val="accent4">
                      <a:lumMod val="10000"/>
                      <a:alpha val="88000"/>
                    </a:schemeClr>
                  </a:glow>
                </a:effectLst>
                <a:ea typeface="SimSun" charset="0"/>
                <a:cs typeface="Arial" panose="020B0604020202020204" pitchFamily="34" charset="0"/>
              </a:rPr>
              <a:t>تكوين 1 : 26 - 28</a:t>
            </a:r>
          </a:p>
          <a:p>
            <a:pPr marL="66675" indent="-66675" algn="r">
              <a:lnSpc>
                <a:spcPct val="80000"/>
              </a:lnSpc>
              <a:buFont typeface="Monotype Sorts" charset="0"/>
              <a:buNone/>
            </a:pPr>
            <a:endParaRPr lang="en-US" altLang="zh-CN" sz="2000" dirty="0">
              <a:effectLst>
                <a:glow rad="228600">
                  <a:schemeClr val="accent4">
                    <a:lumMod val="10000"/>
                    <a:alpha val="88000"/>
                  </a:schemeClr>
                </a:glow>
              </a:effectLst>
              <a:ea typeface="SimSun" charset="0"/>
              <a:cs typeface="Arial" panose="020B0604020202020204" pitchFamily="34" charset="0"/>
            </a:endParaRPr>
          </a:p>
          <a:p>
            <a:pPr marL="66675" indent="-66675" algn="r">
              <a:lnSpc>
                <a:spcPct val="80000"/>
              </a:lnSpc>
              <a:buNone/>
            </a:pPr>
            <a:r>
              <a:rPr lang="ar-JO" altLang="zh-CN" sz="2000" dirty="0">
                <a:effectLst>
                  <a:glow rad="228600">
                    <a:schemeClr val="accent4">
                      <a:lumMod val="10000"/>
                      <a:alpha val="88000"/>
                    </a:schemeClr>
                  </a:glow>
                </a:effectLst>
                <a:ea typeface="SimSun" charset="0"/>
                <a:cs typeface="Arial" panose="020B0604020202020204" pitchFamily="34" charset="0"/>
              </a:rPr>
              <a:t>و قال الله نعمل الإنسان على صورتنا كشبهنا </a:t>
            </a:r>
            <a:r>
              <a:rPr lang="ar-JO" altLang="zh-CN" sz="2000" dirty="0">
                <a:solidFill>
                  <a:srgbClr val="FFFF00"/>
                </a:solidFill>
                <a:effectLst>
                  <a:glow rad="228600">
                    <a:schemeClr val="accent4">
                      <a:lumMod val="10000"/>
                      <a:alpha val="88000"/>
                    </a:schemeClr>
                  </a:glow>
                </a:effectLst>
                <a:ea typeface="SimSun" charset="0"/>
                <a:cs typeface="Arial" panose="020B0604020202020204" pitchFamily="34" charset="0"/>
              </a:rPr>
              <a:t>فيتسلطون</a:t>
            </a:r>
            <a:r>
              <a:rPr lang="ar-JO" altLang="zh-CN" sz="2000" dirty="0">
                <a:effectLst>
                  <a:glow rad="228600">
                    <a:schemeClr val="accent4">
                      <a:lumMod val="10000"/>
                      <a:alpha val="88000"/>
                    </a:schemeClr>
                  </a:glow>
                </a:effectLst>
                <a:ea typeface="SimSun" charset="0"/>
                <a:cs typeface="Arial" panose="020B0604020202020204" pitchFamily="34" charset="0"/>
              </a:rPr>
              <a:t> على سمك البحر و على طير السماء و على البهائم و على كل الأرض و على جميع الدبابات التي تدب على الأرض فخلق الله الإنسان على صورته على صورة خلقه ذكراً و انثى خلقهم و باركهم الله و قال لهم أثمروا و اكثروا و املأوا الأرض و </a:t>
            </a:r>
            <a:r>
              <a:rPr lang="ar-JO" altLang="zh-CN" sz="2000" dirty="0">
                <a:solidFill>
                  <a:srgbClr val="FFFF00"/>
                </a:solidFill>
                <a:effectLst>
                  <a:glow rad="228600">
                    <a:schemeClr val="accent4">
                      <a:lumMod val="10000"/>
                      <a:alpha val="88000"/>
                    </a:schemeClr>
                  </a:glow>
                </a:effectLst>
                <a:ea typeface="SimSun" charset="0"/>
                <a:cs typeface="Arial" panose="020B0604020202020204" pitchFamily="34" charset="0"/>
              </a:rPr>
              <a:t>أخضعوها و تسلطوا </a:t>
            </a:r>
            <a:r>
              <a:rPr lang="ar-JO" altLang="zh-CN" sz="2000" dirty="0">
                <a:effectLst>
                  <a:glow rad="228600">
                    <a:schemeClr val="accent4">
                      <a:lumMod val="10000"/>
                      <a:alpha val="88000"/>
                    </a:schemeClr>
                  </a:glow>
                </a:effectLst>
                <a:ea typeface="SimSun" charset="0"/>
                <a:cs typeface="Arial" panose="020B0604020202020204" pitchFamily="34" charset="0"/>
              </a:rPr>
              <a:t>على سمك البحر و على طير السماء و على كل حيوان يدب على الأرض </a:t>
            </a: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panose="020B0604020202020204" pitchFamily="34" charset="0"/>
                <a:ea typeface="ＭＳ Ｐゴシック" charset="0"/>
              </a:rPr>
              <a:t>الوصية</a:t>
            </a:r>
            <a:endParaRPr kumimoji="0" lang="en-US" sz="3200" b="1"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panose="020B0604020202020204" pitchFamily="34" charset="0"/>
              <a:ea typeface="ＭＳ Ｐゴシック" charset="0"/>
            </a:endParaRPr>
          </a:p>
        </p:txBody>
      </p:sp>
      <p:sp>
        <p:nvSpPr>
          <p:cNvPr id="1867783" name="Text Box 7"/>
          <p:cNvSpPr txBox="1">
            <a:spLocks noChangeArrowheads="1"/>
          </p:cNvSpPr>
          <p:nvPr/>
        </p:nvSpPr>
        <p:spPr bwMode="auto">
          <a:xfrm>
            <a:off x="6248400" y="6096000"/>
            <a:ext cx="250006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panose="020B0604020202020204" pitchFamily="34" charset="0"/>
                <a:ea typeface="ＭＳ Ｐゴシック" charset="0"/>
              </a:rPr>
              <a:t>التتميم</a:t>
            </a:r>
            <a:endParaRPr kumimoji="0" lang="en-US" sz="3200" b="1" u="none" strike="noStrike" kern="1200" cap="none" spc="0" normalizeH="0" baseline="0" noProof="0" dirty="0">
              <a:ln>
                <a:noFill/>
              </a:ln>
              <a:solidFill>
                <a:srgbClr val="FF99CC"/>
              </a:solidFill>
              <a:effectLst>
                <a:glow rad="101600">
                  <a:srgbClr val="DADADA">
                    <a:lumMod val="25000"/>
                    <a:alpha val="75000"/>
                  </a:srgbClr>
                </a:glow>
              </a:effectLst>
              <a:uLnTx/>
              <a:uFillTx/>
              <a:latin typeface="Arial" panose="020B0604020202020204" pitchFamily="34" charset="0"/>
              <a:ea typeface="ＭＳ Ｐゴシック"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867785" name="Text Box 9"/>
          <p:cNvSpPr txBox="1">
            <a:spLocks noChangeArrowheads="1"/>
          </p:cNvSpPr>
          <p:nvPr/>
        </p:nvSpPr>
        <p:spPr bwMode="auto">
          <a:xfrm>
            <a:off x="0" y="5410200"/>
            <a:ext cx="914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glow rad="101600">
                    <a:srgbClr val="DADADA">
                      <a:lumMod val="25000"/>
                      <a:alpha val="75000"/>
                    </a:srgbClr>
                  </a:glow>
                </a:effectLst>
                <a:uLnTx/>
                <a:uFillTx/>
                <a:latin typeface="Arial" panose="020B0604020202020204" pitchFamily="34" charset="0"/>
                <a:ea typeface="ＭＳ Ｐゴシック" charset="0"/>
              </a:rPr>
              <a:t>موضوع الكتاب المقدس : الله يمد حكمه إلى الإنسان</a:t>
            </a:r>
          </a:p>
        </p:txBody>
      </p:sp>
      <p:sp>
        <p:nvSpPr>
          <p:cNvPr id="1867786" name="Text Box 10"/>
          <p:cNvSpPr txBox="1">
            <a:spLocks noChangeArrowheads="1"/>
          </p:cNvSpPr>
          <p:nvPr/>
        </p:nvSpPr>
        <p:spPr bwMode="auto">
          <a:xfrm>
            <a:off x="3048000" y="60198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العهود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 name="Content Placeholder 1"/>
          <p:cNvSpPr>
            <a:spLocks noGrp="1"/>
          </p:cNvSpPr>
          <p:nvPr>
            <p:ph sz="half" idx="2"/>
          </p:nvPr>
        </p:nvSpPr>
        <p:spPr>
          <a:xfrm>
            <a:off x="5257800" y="1676400"/>
            <a:ext cx="3657600" cy="3567113"/>
          </a:xfrm>
          <a:noFill/>
          <a:ln>
            <a:noFill/>
          </a:ln>
        </p:spPr>
        <p:txBody>
          <a:bodyPr vert="horz" wrap="square" lIns="90488" tIns="44450" rIns="90488" bIns="44450" numCol="1" anchor="t" anchorCtr="0" compatLnSpc="1">
            <a:prstTxWarp prst="textNoShape">
              <a:avLst/>
            </a:prstTxWarp>
          </a:bodyPr>
          <a:lstStyle/>
          <a:p>
            <a:pPr marL="0" indent="0" algn="r" rtl="1">
              <a:buNone/>
            </a:pPr>
            <a:r>
              <a:rPr lang="ar-SA" sz="2000" dirty="0">
                <a:solidFill>
                  <a:srgbClr val="FFCD1E"/>
                </a:solidFill>
                <a:effectLst>
                  <a:glow rad="228600">
                    <a:schemeClr val="accent4">
                      <a:lumMod val="10000"/>
                      <a:alpha val="88000"/>
                    </a:schemeClr>
                  </a:glow>
                </a:effectLst>
                <a:ea typeface="SimSun" charset="0"/>
                <a:cs typeface="Arial" panose="020B0604020202020204" pitchFamily="34" charset="0"/>
              </a:rPr>
              <a:t>رؤيا ٥ : ٩-١٠</a:t>
            </a:r>
            <a:endParaRPr lang="en-US" sz="2000" dirty="0">
              <a:solidFill>
                <a:srgbClr val="FFCD1E"/>
              </a:solidFill>
              <a:effectLst>
                <a:glow rad="228600">
                  <a:schemeClr val="accent4">
                    <a:lumMod val="10000"/>
                    <a:alpha val="88000"/>
                  </a:schemeClr>
                </a:glow>
              </a:effectLst>
              <a:ea typeface="SimSun" charset="0"/>
              <a:cs typeface="Arial" panose="020B0604020202020204" pitchFamily="34" charset="0"/>
            </a:endParaRPr>
          </a:p>
          <a:p>
            <a:pPr marL="0" indent="0" algn="r" rtl="1">
              <a:buNone/>
            </a:pPr>
            <a:endParaRPr lang="ar-SA" sz="2000" dirty="0">
              <a:solidFill>
                <a:srgbClr val="FFCD1E"/>
              </a:solidFill>
              <a:effectLst>
                <a:glow rad="228600">
                  <a:schemeClr val="accent4">
                    <a:lumMod val="10000"/>
                    <a:alpha val="88000"/>
                  </a:schemeClr>
                </a:glow>
              </a:effectLst>
              <a:ea typeface="SimSun" charset="0"/>
              <a:cs typeface="Arial" panose="020B0604020202020204" pitchFamily="34" charset="0"/>
            </a:endParaRPr>
          </a:p>
          <a:p>
            <a:pPr marL="0" indent="0" algn="r" rtl="1">
              <a:buNone/>
            </a:pPr>
            <a:r>
              <a:rPr lang="ar-SA" sz="2000" dirty="0">
                <a:effectLst>
                  <a:glow rad="228600">
                    <a:schemeClr val="accent4">
                      <a:lumMod val="10000"/>
                      <a:alpha val="88000"/>
                    </a:schemeClr>
                  </a:glow>
                </a:effectLst>
                <a:cs typeface="Arial" panose="020B0604020202020204" pitchFamily="34" charset="0"/>
              </a:rPr>
              <a:t>٩ وَهُمْ يَتَرَنَّمُونَ تَرْنِيمَةً جَدِيدَةً قَائِلِينَ: «مُسْتَحِقٌّ أَنْتَ أَنْ تَأْخُذَ السِّفْرَ وَتَفْتَحَ خُتُومَهُ، لأَنَّكَ ذُبِحْتَ وَاشْتَرَيْتَنَا لِلَّهِ بِدَمِكَ مِنْ كُلِّ قَبِيلَةٍ وَلِسَانٍ وَشَعْبٍ وَأُمَّةٍ، ١٠ وَجَعَلْتَنَا لِإِلَهِنَا مُلُوكاً </a:t>
            </a:r>
            <a:r>
              <a:rPr lang="ar-SA" sz="2000" dirty="0">
                <a:solidFill>
                  <a:schemeClr val="tx2"/>
                </a:solidFill>
                <a:effectLst>
                  <a:glow rad="228600">
                    <a:schemeClr val="accent4">
                      <a:lumMod val="10000"/>
                      <a:alpha val="88000"/>
                    </a:schemeClr>
                  </a:glow>
                </a:effectLst>
                <a:cs typeface="Arial" panose="020B0604020202020204" pitchFamily="34" charset="0"/>
              </a:rPr>
              <a:t>وَكَهَنَةً، فَسَنَمْلِكُ عَلَى الأَرْضِ». </a:t>
            </a:r>
          </a:p>
        </p:txBody>
      </p:sp>
    </p:spTree>
    <p:extLst>
      <p:ext uri="{BB962C8B-B14F-4D97-AF65-F5344CB8AC3E}">
        <p14:creationId xmlns:p14="http://schemas.microsoft.com/office/powerpoint/2010/main" val="7439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67780">
                                            <p:txEl>
                                              <p:pRg st="2" end="2"/>
                                            </p:txEl>
                                          </p:spTgt>
                                        </p:tgtEl>
                                        <p:attrNameLst>
                                          <p:attrName>style.visibility</p:attrName>
                                        </p:attrNameLst>
                                      </p:cBhvr>
                                      <p:to>
                                        <p:strVal val="visible"/>
                                      </p:to>
                                    </p:set>
                                    <p:animEffect transition="in" filter="dissolve">
                                      <p:cBhvr>
                                        <p:cTn id="11" dur="500"/>
                                        <p:tgtEl>
                                          <p:spTgt spid="1867780">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867785"/>
                                        </p:tgtEl>
                                        <p:attrNameLst>
                                          <p:attrName>style.visibility</p:attrName>
                                        </p:attrNameLst>
                                      </p:cBhvr>
                                      <p:to>
                                        <p:strVal val="visible"/>
                                      </p:to>
                                    </p:set>
                                    <p:animEffect transition="in" filter="fade">
                                      <p:cBhvr>
                                        <p:cTn id="28" dur="100"/>
                                        <p:tgtEl>
                                          <p:spTgt spid="1867785"/>
                                        </p:tgtEl>
                                      </p:cBhvr>
                                    </p:animEffect>
                                    <p:anim calcmode="lin" valueType="num">
                                      <p:cBhvr>
                                        <p:cTn id="29" dur="400" fill="hold"/>
                                        <p:tgtEl>
                                          <p:spTgt spid="1867785"/>
                                        </p:tgtEl>
                                        <p:attrNameLst>
                                          <p:attrName>ppt_x</p:attrName>
                                        </p:attrNameLst>
                                      </p:cBhvr>
                                      <p:tavLst>
                                        <p:tav tm="0">
                                          <p:val>
                                            <p:strVal val="#ppt_x"/>
                                          </p:val>
                                        </p:tav>
                                        <p:tav tm="100000">
                                          <p:val>
                                            <p:strVal val="#ppt_x"/>
                                          </p:val>
                                        </p:tav>
                                      </p:tavLst>
                                    </p:anim>
                                    <p:anim calcmode="lin" valueType="num">
                                      <p:cBhvr>
                                        <p:cTn id="30" dur="400" fill="hold"/>
                                        <p:tgtEl>
                                          <p:spTgt spid="1867785"/>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1867782"/>
                                        </p:tgtEl>
                                        <p:attrNameLst>
                                          <p:attrName>style.visibility</p:attrName>
                                        </p:attrNameLst>
                                      </p:cBhvr>
                                      <p:to>
                                        <p:strVal val="visible"/>
                                      </p:to>
                                    </p:set>
                                    <p:animEffect transition="in" filter="fade">
                                      <p:cBhvr>
                                        <p:cTn id="37" dur="100"/>
                                        <p:tgtEl>
                                          <p:spTgt spid="1867782"/>
                                        </p:tgtEl>
                                      </p:cBhvr>
                                    </p:animEffect>
                                    <p:anim calcmode="lin" valueType="num">
                                      <p:cBhvr>
                                        <p:cTn id="38" dur="400" fill="hold"/>
                                        <p:tgtEl>
                                          <p:spTgt spid="1867782"/>
                                        </p:tgtEl>
                                        <p:attrNameLst>
                                          <p:attrName>ppt_x</p:attrName>
                                        </p:attrNameLst>
                                      </p:cBhvr>
                                      <p:tavLst>
                                        <p:tav tm="0">
                                          <p:val>
                                            <p:strVal val="#ppt_x"/>
                                          </p:val>
                                        </p:tav>
                                        <p:tav tm="100000">
                                          <p:val>
                                            <p:strVal val="#ppt_x"/>
                                          </p:val>
                                        </p:tav>
                                      </p:tavLst>
                                    </p:anim>
                                    <p:anim calcmode="lin" valueType="num">
                                      <p:cBhvr>
                                        <p:cTn id="39" dur="400" fill="hold"/>
                                        <p:tgtEl>
                                          <p:spTgt spid="1867782"/>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grpId="0" nodeType="clickEffect">
                                  <p:stCondLst>
                                    <p:cond delay="0"/>
                                  </p:stCondLst>
                                  <p:childTnLst>
                                    <p:set>
                                      <p:cBhvr>
                                        <p:cTn id="45" dur="1" fill="hold">
                                          <p:stCondLst>
                                            <p:cond delay="0"/>
                                          </p:stCondLst>
                                        </p:cTn>
                                        <p:tgtEl>
                                          <p:spTgt spid="1867783"/>
                                        </p:tgtEl>
                                        <p:attrNameLst>
                                          <p:attrName>style.visibility</p:attrName>
                                        </p:attrNameLst>
                                      </p:cBhvr>
                                      <p:to>
                                        <p:strVal val="visible"/>
                                      </p:to>
                                    </p:set>
                                    <p:animEffect transition="in" filter="fade">
                                      <p:cBhvr>
                                        <p:cTn id="46" dur="100"/>
                                        <p:tgtEl>
                                          <p:spTgt spid="1867783"/>
                                        </p:tgtEl>
                                      </p:cBhvr>
                                    </p:animEffect>
                                    <p:anim calcmode="lin" valueType="num">
                                      <p:cBhvr>
                                        <p:cTn id="47" dur="400" fill="hold"/>
                                        <p:tgtEl>
                                          <p:spTgt spid="1867783"/>
                                        </p:tgtEl>
                                        <p:attrNameLst>
                                          <p:attrName>ppt_x</p:attrName>
                                        </p:attrNameLst>
                                      </p:cBhvr>
                                      <p:tavLst>
                                        <p:tav tm="0">
                                          <p:val>
                                            <p:strVal val="#ppt_x"/>
                                          </p:val>
                                        </p:tav>
                                        <p:tav tm="100000">
                                          <p:val>
                                            <p:strVal val="#ppt_x"/>
                                          </p:val>
                                        </p:tav>
                                      </p:tavLst>
                                    </p:anim>
                                    <p:anim calcmode="lin" valueType="num">
                                      <p:cBhvr>
                                        <p:cTn id="48" dur="400" fill="hold"/>
                                        <p:tgtEl>
                                          <p:spTgt spid="1867783"/>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67784"/>
                                        </p:tgtEl>
                                        <p:attrNameLst>
                                          <p:attrName>style.visibility</p:attrName>
                                        </p:attrNameLst>
                                      </p:cBhvr>
                                      <p:to>
                                        <p:strVal val="visible"/>
                                      </p:to>
                                    </p:set>
                                    <p:animEffect transition="in" filter="wipe(left)">
                                      <p:cBhvr>
                                        <p:cTn id="55" dur="3000"/>
                                        <p:tgtEl>
                                          <p:spTgt spid="1867784"/>
                                        </p:tgtEl>
                                      </p:cBhvr>
                                    </p:animEffect>
                                  </p:childTnLst>
                                </p:cTn>
                              </p:par>
                              <p:par>
                                <p:cTn id="56" presetID="43" presetClass="entr" presetSubtype="0" fill="hold" grpId="0" nodeType="withEffect">
                                  <p:stCondLst>
                                    <p:cond delay="0"/>
                                  </p:stCondLst>
                                  <p:childTnLst>
                                    <p:set>
                                      <p:cBhvr>
                                        <p:cTn id="57" dur="1" fill="hold">
                                          <p:stCondLst>
                                            <p:cond delay="0"/>
                                          </p:stCondLst>
                                        </p:cTn>
                                        <p:tgtEl>
                                          <p:spTgt spid="1867786"/>
                                        </p:tgtEl>
                                        <p:attrNameLst>
                                          <p:attrName>style.visibility</p:attrName>
                                        </p:attrNameLst>
                                      </p:cBhvr>
                                      <p:to>
                                        <p:strVal val="visible"/>
                                      </p:to>
                                    </p:set>
                                    <p:animEffect transition="in" filter="fade">
                                      <p:cBhvr>
                                        <p:cTn id="58" dur="100"/>
                                        <p:tgtEl>
                                          <p:spTgt spid="1867786"/>
                                        </p:tgtEl>
                                      </p:cBhvr>
                                    </p:animEffect>
                                    <p:anim calcmode="lin" valueType="num">
                                      <p:cBhvr>
                                        <p:cTn id="59" dur="400" fill="hold"/>
                                        <p:tgtEl>
                                          <p:spTgt spid="1867786"/>
                                        </p:tgtEl>
                                        <p:attrNameLst>
                                          <p:attrName>ppt_x</p:attrName>
                                        </p:attrNameLst>
                                      </p:cBhvr>
                                      <p:tavLst>
                                        <p:tav tm="0">
                                          <p:val>
                                            <p:strVal val="#ppt_x"/>
                                          </p:val>
                                        </p:tav>
                                        <p:tav tm="100000">
                                          <p:val>
                                            <p:strVal val="#ppt_x"/>
                                          </p:val>
                                        </p:tav>
                                      </p:tavLst>
                                    </p:anim>
                                    <p:anim calcmode="lin" valueType="num">
                                      <p:cBhvr>
                                        <p:cTn id="60" dur="400" fill="hold"/>
                                        <p:tgtEl>
                                          <p:spTgt spid="1867786"/>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2" grpId="0"/>
      <p:bldP spid="1867783" grpId="0"/>
      <p:bldP spid="1867784" grpId="0" animBg="1"/>
      <p:bldP spid="1867785" grpId="0"/>
      <p:bldP spid="1867786" grpId="0"/>
      <p:bldP spid="2"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8686800" cy="1340768"/>
          </a:xfrm>
          <a:effectLst>
            <a:outerShdw blurRad="63500" dist="107763" dir="18900000" algn="ctr" rotWithShape="0">
              <a:srgbClr val="000000">
                <a:alpha val="74998"/>
              </a:srgbClr>
            </a:outerShdw>
          </a:effectLst>
        </p:spPr>
        <p:txBody>
          <a:bodyPr/>
          <a:lstStyle/>
          <a:p>
            <a:pPr>
              <a:defRPr/>
            </a:pPr>
            <a:r>
              <a:rPr lang="ar-SA" dirty="0">
                <a:solidFill>
                  <a:schemeClr val="tx1"/>
                </a:solidFill>
                <a:effectLst>
                  <a:glow rad="152400">
                    <a:srgbClr val="000000">
                      <a:alpha val="75000"/>
                    </a:srgbClr>
                  </a:glow>
                </a:effectLst>
                <a:ea typeface="SimSun" charset="0"/>
                <a:cs typeface="SimSun" charset="0"/>
              </a:rPr>
              <a:t>موضوع الكتاب المقدس :</a:t>
            </a:r>
            <a:br>
              <a:rPr lang="en-US" dirty="0">
                <a:solidFill>
                  <a:schemeClr val="tx1"/>
                </a:solidFill>
                <a:effectLst>
                  <a:glow rad="152400">
                    <a:srgbClr val="000000">
                      <a:alpha val="75000"/>
                    </a:srgbClr>
                  </a:glow>
                </a:effectLst>
                <a:ea typeface="SimSun" charset="0"/>
                <a:cs typeface="SimSun" charset="0"/>
              </a:rPr>
            </a:br>
            <a:r>
              <a:rPr lang="ar-SA" dirty="0">
                <a:solidFill>
                  <a:schemeClr val="tx1"/>
                </a:solidFill>
                <a:effectLst>
                  <a:glow rad="152400">
                    <a:srgbClr val="000000">
                      <a:alpha val="75000"/>
                    </a:srgbClr>
                  </a:glow>
                </a:effectLst>
                <a:ea typeface="SimSun" charset="0"/>
                <a:cs typeface="SimSun" charset="0"/>
              </a:rPr>
              <a:t> الله يوسع حكمه إلى البشر</a:t>
            </a:r>
            <a:endParaRPr lang="en-US" dirty="0">
              <a:solidFill>
                <a:schemeClr val="tx1"/>
              </a:solidFill>
              <a:effectLst>
                <a:glow rad="152400">
                  <a:srgbClr val="000000">
                    <a:alpha val="75000"/>
                  </a:srgbClr>
                </a:glow>
              </a:effectLst>
              <a:ea typeface="ＭＳ Ｐゴシック" charset="0"/>
              <a:cs typeface="ＭＳ Ｐゴシック" charset="0"/>
            </a:endParaRPr>
          </a:p>
        </p:txBody>
      </p:sp>
      <p:sp>
        <p:nvSpPr>
          <p:cNvPr id="1871878" name="Rectangle 6"/>
          <p:cNvSpPr>
            <a:spLocks noChangeArrowheads="1"/>
          </p:cNvSpPr>
          <p:nvPr/>
        </p:nvSpPr>
        <p:spPr bwMode="auto">
          <a:xfrm>
            <a:off x="35496" y="3717032"/>
            <a:ext cx="8915400" cy="2393032"/>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lstStyle/>
          <a:p>
            <a:pPr marL="12700" lvl="0" indent="-12700" algn="ctr" defTabSz="457200" eaLnBrk="1" fontAlgn="auto" hangingPunct="1">
              <a:lnSpc>
                <a:spcPct val="80000"/>
              </a:lnSpc>
              <a:spcBef>
                <a:spcPct val="20000"/>
              </a:spcBef>
              <a:spcAft>
                <a:spcPts val="0"/>
              </a:spcAft>
              <a:buClr>
                <a:srgbClr val="FFFF00"/>
              </a:buClr>
              <a:buSzPct val="75000"/>
              <a:tabLst>
                <a:tab pos="8353425" algn="r"/>
                <a:tab pos="8748713" algn="r"/>
              </a:tabLst>
              <a:defRPr/>
            </a:pPr>
            <a:r>
              <a:rPr lang="ar-JO" altLang="zh-CN" sz="3200" b="1" dirty="0">
                <a:effectLst>
                  <a:outerShdw blurRad="50800" dist="127000" dir="2700000" algn="tl" rotWithShape="0">
                    <a:srgbClr val="000000"/>
                  </a:outerShdw>
                </a:effectLst>
                <a:latin typeface="Arial" panose="020B0604020202020204" pitchFamily="34" charset="0"/>
                <a:ea typeface="SimSun" charset="0"/>
                <a:cs typeface="SimSun" charset="0"/>
              </a:rPr>
              <a:t>تم التفويض في جنة عدن لكنه فقد في السقوط و نفذ من خلال فداء الإنسان عن طريق إسرائيل كمملكة كهنة و بشكل نهائي من خلال المسيا الذي سيملك كمخلص و ملك ليتمم العهد الإبراهيمي</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84" charset="-128"/>
              <a:cs typeface="+mn-cs"/>
            </a:endParaRPr>
          </a:p>
        </p:txBody>
      </p:sp>
      <p:sp>
        <p:nvSpPr>
          <p:cNvPr id="2" name="TextBox 1"/>
          <p:cNvSpPr txBox="1"/>
          <p:nvPr/>
        </p:nvSpPr>
        <p:spPr>
          <a:xfrm>
            <a:off x="0" y="1586152"/>
            <a:ext cx="9144000" cy="646331"/>
          </a:xfrm>
          <a:prstGeom prst="rect">
            <a:avLst/>
          </a:prstGeom>
          <a:noFill/>
        </p:spPr>
        <p:txBody>
          <a:bodyPr wrap="square" rtlCol="0">
            <a:spAutoFit/>
          </a:bodyPr>
          <a:lstStyle/>
          <a:p>
            <a:pPr algn="ctr">
              <a:buFont typeface="Monotype Sorts" charset="0"/>
              <a:buNone/>
              <a:tabLst>
                <a:tab pos="862013" algn="l"/>
                <a:tab pos="1431925" algn="l"/>
                <a:tab pos="2001838" algn="l"/>
              </a:tabLst>
              <a:defRPr/>
            </a:pPr>
            <a:r>
              <a:rPr lang="ar-JO" altLang="zh-CN" sz="3600" b="1" dirty="0">
                <a:solidFill>
                  <a:srgbClr val="FFFF00"/>
                </a:solidFill>
                <a:effectLst>
                  <a:outerShdw blurRad="50800" dist="127000" dir="2700000" algn="tl" rotWithShape="0">
                    <a:srgbClr val="000000"/>
                  </a:outerShdw>
                </a:effectLst>
                <a:latin typeface="Arial" panose="020B0604020202020204" pitchFamily="34" charset="0"/>
                <a:ea typeface="SimSun" charset="0"/>
                <a:cs typeface="SimSun" charset="0"/>
              </a:rPr>
              <a:t>استرداد الله للبشر للمشاركة في حكم ملكوته لمجده</a:t>
            </a:r>
            <a:endParaRPr lang="en-US" altLang="zh-CN" sz="3600" b="1" dirty="0">
              <a:solidFill>
                <a:srgbClr val="FFFF00"/>
              </a:solidFill>
              <a:effectLst>
                <a:outerShdw blurRad="50800" dist="127000" dir="2700000" algn="tl" rotWithShape="0">
                  <a:srgbClr val="000000"/>
                </a:outerShdw>
              </a:effectLst>
              <a:latin typeface="Arial" panose="020B0604020202020204" pitchFamily="34" charset="0"/>
              <a:ea typeface="SimSun" charset="0"/>
              <a:cs typeface="SimSun" charset="0"/>
            </a:endParaRPr>
          </a:p>
        </p:txBody>
      </p:sp>
      <p:sp>
        <p:nvSpPr>
          <p:cNvPr id="6" name="Rectangle 5">
            <a:extLst>
              <a:ext uri="{FF2B5EF4-FFF2-40B4-BE49-F238E27FC236}">
                <a16:creationId xmlns:a16="http://schemas.microsoft.com/office/drawing/2014/main" id="{4D87948F-1E40-C843-A819-C71A9539E7D2}"/>
              </a:ext>
            </a:extLst>
          </p:cNvPr>
          <p:cNvSpPr/>
          <p:nvPr/>
        </p:nvSpPr>
        <p:spPr bwMode="auto">
          <a:xfrm>
            <a:off x="0" y="0"/>
            <a:ext cx="9144000" cy="6858000"/>
          </a:xfrm>
          <a:prstGeom prst="rect">
            <a:avLst/>
          </a:pr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0" cap="none" spc="0" normalizeH="0" baseline="0" noProof="0">
              <a:ln>
                <a:noFill/>
              </a:ln>
              <a:solidFill>
                <a:srgbClr val="FFFFFF"/>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28804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1878"/>
                                        </p:tgtEl>
                                        <p:attrNameLst>
                                          <p:attrName>style.visibility</p:attrName>
                                        </p:attrNameLst>
                                      </p:cBhvr>
                                      <p:to>
                                        <p:strVal val="visible"/>
                                      </p:to>
                                    </p:set>
                                    <p:animEffect transition="in" filter="fade">
                                      <p:cBhvr>
                                        <p:cTn id="7" dur="1000"/>
                                        <p:tgtEl>
                                          <p:spTgt spid="1871878"/>
                                        </p:tgtEl>
                                      </p:cBhvr>
                                    </p:animEffect>
                                    <p:anim calcmode="lin" valueType="num">
                                      <p:cBhvr>
                                        <p:cTn id="8" dur="1000" fill="hold"/>
                                        <p:tgtEl>
                                          <p:spTgt spid="1871878"/>
                                        </p:tgtEl>
                                        <p:attrNameLst>
                                          <p:attrName>ppt_x</p:attrName>
                                        </p:attrNameLst>
                                      </p:cBhvr>
                                      <p:tavLst>
                                        <p:tav tm="0">
                                          <p:val>
                                            <p:strVal val="#ppt_x"/>
                                          </p:val>
                                        </p:tav>
                                        <p:tav tm="100000">
                                          <p:val>
                                            <p:strVal val="#ppt_x"/>
                                          </p:val>
                                        </p:tav>
                                      </p:tavLst>
                                    </p:anim>
                                    <p:anim calcmode="lin" valueType="num">
                                      <p:cBhvr>
                                        <p:cTn id="9" dur="1000" fill="hold"/>
                                        <p:tgtEl>
                                          <p:spTgt spid="18718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114124"/>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 y="4970638"/>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pPr rtl="1"/>
            <a:r>
              <a:rPr lang="ar-JO" dirty="0">
                <a:ea typeface="ＭＳ Ｐゴシック" charset="0"/>
              </a:rPr>
              <a:t>التناغم التَصالُبيُّ (</a:t>
            </a:r>
            <a:r>
              <a:rPr lang="en-US" dirty="0">
                <a:ea typeface="ＭＳ Ｐゴシック" charset="0"/>
              </a:rPr>
              <a:t>Chiasm</a:t>
            </a:r>
            <a:r>
              <a:rPr lang="ar-JO" dirty="0">
                <a:ea typeface="ＭＳ Ｐゴシック" charset="0"/>
              </a:rPr>
              <a:t>) في الكتاب المقدَّس</a:t>
            </a:r>
            <a:endParaRPr lang="en-US" dirty="0">
              <a:ea typeface="ＭＳ Ｐゴシック" charset="0"/>
            </a:endParaRPr>
          </a:p>
        </p:txBody>
      </p:sp>
      <p:sp>
        <p:nvSpPr>
          <p:cNvPr id="1286150" name="Rectangle 2"/>
          <p:cNvSpPr txBox="1">
            <a:spLocks noChangeArrowheads="1"/>
          </p:cNvSpPr>
          <p:nvPr/>
        </p:nvSpPr>
        <p:spPr bwMode="auto">
          <a:xfrm>
            <a:off x="-3175" y="835372"/>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7037388" y="5326238"/>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831357" y="5229200"/>
            <a:ext cx="2493171"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05941" y="4945930"/>
            <a:ext cx="2250628"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6650829" y="2420888"/>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107503" y="2420888"/>
            <a:ext cx="2605087"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المُلْك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4504529" y="1484784"/>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1904206" y="1484784"/>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p:sld>
</file>

<file path=ppt/theme/theme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6506</TotalTime>
  <Words>12928</Words>
  <Application>Microsoft Macintosh PowerPoint</Application>
  <PresentationFormat>On-screen Show (4:3)</PresentationFormat>
  <Paragraphs>1617</Paragraphs>
  <Slides>100</Slides>
  <Notes>79</Notes>
  <HiddenSlides>0</HiddenSlides>
  <MMClips>0</MMClips>
  <ScaleCrop>false</ScaleCrop>
  <HeadingPairs>
    <vt:vector size="6" baseType="variant">
      <vt:variant>
        <vt:lpstr>Fonts Used</vt:lpstr>
      </vt:variant>
      <vt:variant>
        <vt:i4>25</vt:i4>
      </vt:variant>
      <vt:variant>
        <vt:lpstr>Theme</vt:lpstr>
      </vt:variant>
      <vt:variant>
        <vt:i4>40</vt:i4>
      </vt:variant>
      <vt:variant>
        <vt:lpstr>Slide Titles</vt:lpstr>
      </vt:variant>
      <vt:variant>
        <vt:i4>100</vt:i4>
      </vt:variant>
    </vt:vector>
  </HeadingPairs>
  <TitlesOfParts>
    <vt:vector size="165" baseType="lpstr">
      <vt:lpstr>amiriregular</vt:lpstr>
      <vt:lpstr>Kosher-Normal</vt:lpstr>
      <vt:lpstr>MS PGothic</vt:lpstr>
      <vt:lpstr>MS PGothic</vt:lpstr>
      <vt:lpstr>Nadianne</vt:lpstr>
      <vt:lpstr>Osaka</vt:lpstr>
      <vt:lpstr>PerryGothic Regular</vt:lpstr>
      <vt:lpstr>Segoe UI Web (Arabic)</vt:lpstr>
      <vt:lpstr>SimSun</vt:lpstr>
      <vt:lpstr>华文细黑</vt:lpstr>
      <vt:lpstr>Times</vt:lpstr>
      <vt:lpstr>Arial</vt:lpstr>
      <vt:lpstr>Arial Narrow</vt:lpstr>
      <vt:lpstr>Braggadocio</vt:lpstr>
      <vt:lpstr>Bwgrki</vt:lpstr>
      <vt:lpstr>Calibri</vt:lpstr>
      <vt:lpstr>Comic Sans MS</vt:lpstr>
      <vt:lpstr>Copperplate Gothic Light</vt:lpstr>
      <vt:lpstr>Helvetica</vt:lpstr>
      <vt:lpstr>Impact</vt:lpstr>
      <vt:lpstr>Monotype Sorts</vt:lpstr>
      <vt:lpstr>Tahoma</vt:lpstr>
      <vt:lpstr>Times New Roman</vt:lpstr>
      <vt:lpstr>Traditional Arabic</vt:lpstr>
      <vt:lpstr>Wingdings</vt:lpstr>
      <vt:lpstr>Textured</vt:lpstr>
      <vt:lpstr>Gleam</vt:lpstr>
      <vt:lpstr>Executive</vt:lpstr>
      <vt:lpstr>14_Blank Presentation</vt:lpstr>
      <vt:lpstr>12_Blank Presentation</vt:lpstr>
      <vt:lpstr>Orbit</vt:lpstr>
      <vt:lpstr>2_Default Design</vt:lpstr>
      <vt:lpstr>7_Default Design</vt:lpstr>
      <vt:lpstr>49_Blank Presentation</vt:lpstr>
      <vt:lpstr>2_blstripc.ppt - Blue Stripes</vt:lpstr>
      <vt:lpstr>3_Default Design</vt:lpstr>
      <vt:lpstr>Generic (Standard)</vt:lpstr>
      <vt:lpstr>1_Bar Code</vt:lpstr>
      <vt:lpstr>9_Default Design</vt:lpstr>
      <vt:lpstr>2_Orbit</vt:lpstr>
      <vt:lpstr>26_Office Theme</vt:lpstr>
      <vt:lpstr>13_Office Theme</vt:lpstr>
      <vt:lpstr>24_Office Theme</vt:lpstr>
      <vt:lpstr>4_Glare</vt:lpstr>
      <vt:lpstr>22_Blank Presentation</vt:lpstr>
      <vt:lpstr>8_Executive</vt:lpstr>
      <vt:lpstr>11_Office Theme</vt:lpstr>
      <vt:lpstr>1_預設簡報設計</vt:lpstr>
      <vt:lpstr>2_Blank Presentation</vt:lpstr>
      <vt:lpstr>28_Office Theme</vt:lpstr>
      <vt:lpstr>15_Office Theme</vt:lpstr>
      <vt:lpstr>36_Office Theme</vt:lpstr>
      <vt:lpstr>18_Office Theme</vt:lpstr>
      <vt:lpstr>12_Office Theme</vt:lpstr>
      <vt:lpstr>3_Mountain</vt:lpstr>
      <vt:lpstr>3_Blank Presentation</vt:lpstr>
      <vt:lpstr>7_MEADOW</vt:lpstr>
      <vt:lpstr>5_blstripc.ppt - Blue Stripes</vt:lpstr>
      <vt:lpstr>2_Gleam</vt:lpstr>
      <vt:lpstr>2_Slit</vt:lpstr>
      <vt:lpstr>6_Compass</vt:lpstr>
      <vt:lpstr>8_MEADOW</vt:lpstr>
      <vt:lpstr>7_Radar</vt:lpstr>
      <vt:lpstr>8_Default Design</vt:lpstr>
      <vt:lpstr>3_blstripc.ppt - Blue Stripes</vt:lpstr>
      <vt:lpstr>ما قبل الألفية  التدبيرية</vt:lpstr>
      <vt:lpstr>الأهمية الأخروية للسبت</vt:lpstr>
      <vt:lpstr>علم الأخرويات  •  BibleStudyDownloads.org</vt:lpstr>
      <vt:lpstr>التدابير (أف 3: 2)</vt:lpstr>
      <vt:lpstr>التدابير في أفسس</vt:lpstr>
      <vt:lpstr>الوكالات في العهد الجديد</vt:lpstr>
      <vt:lpstr>الوكالات في العهد الجديد</vt:lpstr>
      <vt:lpstr>المدافعون عن الألفية عبر القرون</vt:lpstr>
      <vt:lpstr>ما قبل الألفية</vt:lpstr>
      <vt:lpstr>PowerPoint Presentation</vt:lpstr>
      <vt:lpstr>تاريخ التدبيريّة من ثلاثينيات القرن التاسع عشر إلى ثمانينيات القرن العشرين (1830 – 1980)</vt:lpstr>
      <vt:lpstr>PowerPoint Presentation</vt:lpstr>
      <vt:lpstr>"ولكن لا يَسعك أن تأخذ الأرقام حرفياً في سفر الرؤيا. إنه أدب نبوي!"</vt:lpstr>
      <vt:lpstr>٤ مبادئ تفسيرية</vt:lpstr>
      <vt:lpstr>ماذا يحدث عندما لا يتبع الإستخدام الطبيعي للغة؟</vt:lpstr>
      <vt:lpstr>٢٠٠ مليون جندي!</vt:lpstr>
      <vt:lpstr>٤ مبادئ تفسيرية</vt:lpstr>
      <vt:lpstr>٧٥ رطل أحجار البرد</vt:lpstr>
      <vt:lpstr>٤ مبادئ تفسيرية</vt:lpstr>
      <vt:lpstr>PowerPoint Presentation</vt:lpstr>
      <vt:lpstr>أربع وجهات نظر حول الرؤيا 6-18</vt:lpstr>
      <vt:lpstr>وجهات النظر التفسيرية لسفر الرؤيا</vt:lpstr>
      <vt:lpstr>المبدأ رقم ٤:
</vt:lpstr>
      <vt:lpstr>رؤيا يوحنا</vt:lpstr>
      <vt:lpstr>التسلسل الزمني للرؤيا</vt:lpstr>
      <vt:lpstr>PowerPoint Presentation</vt:lpstr>
      <vt:lpstr>رسم بياني رؤيا 20: 4-6</vt:lpstr>
      <vt:lpstr>نظرة عامة على المستقبل</vt:lpstr>
      <vt:lpstr>PowerPoint Presentation</vt:lpstr>
      <vt:lpstr>أشعياء 11: 6-9</vt:lpstr>
      <vt:lpstr>أشعياء 11: 6-9</vt:lpstr>
      <vt:lpstr>أشعياء 11: 6-9</vt:lpstr>
      <vt:lpstr>أشعياء 11: 6-9</vt:lpstr>
      <vt:lpstr>رومية 8: 19- 21</vt:lpstr>
      <vt:lpstr>Romans 8:19-21</vt:lpstr>
      <vt:lpstr>PowerPoint Presentation</vt:lpstr>
      <vt:lpstr>PowerPoint Presentation</vt:lpstr>
      <vt:lpstr>حياة طويلة بشكل مذهل (اشعياء 65:20)!</vt:lpstr>
      <vt:lpstr>PowerPoint Presentation</vt:lpstr>
      <vt:lpstr>السلب</vt:lpstr>
      <vt:lpstr>The Attack</vt:lpstr>
      <vt:lpstr>نظرة عامة على المستقبل</vt:lpstr>
      <vt:lpstr>رجوع المسيح</vt:lpstr>
      <vt:lpstr>المجيء الثاني</vt:lpstr>
      <vt:lpstr>الروح يغادر و يرجع</vt:lpstr>
      <vt:lpstr>المجيء الثاني</vt:lpstr>
      <vt:lpstr>المجيء الثاني</vt:lpstr>
      <vt:lpstr>المجيء الثاني</vt:lpstr>
      <vt:lpstr>المجيء الثاني</vt:lpstr>
      <vt:lpstr>مياه حية</vt:lpstr>
      <vt:lpstr>المجيء الثاني</vt:lpstr>
      <vt:lpstr>المجيء الثاني</vt:lpstr>
      <vt:lpstr>المجيء الثاني</vt:lpstr>
      <vt:lpstr>المجيء الثاني</vt:lpstr>
      <vt:lpstr>نظرة عامة على المستقبل</vt:lpstr>
      <vt:lpstr>العبادة الألفية</vt:lpstr>
      <vt:lpstr>القداسة الألفية</vt:lpstr>
      <vt:lpstr>إعادة البناء يجلب...</vt:lpstr>
      <vt:lpstr>... أرض متجددة تماما!</vt:lpstr>
      <vt:lpstr>PowerPoint Presentation</vt:lpstr>
      <vt:lpstr>لماذا أنا تدبيري ؟ (لماذا أميز بين إسرائيل و الكنيسة ؟)</vt:lpstr>
      <vt:lpstr>PowerPoint Presentation</vt:lpstr>
      <vt:lpstr>لماذا أنا تدبيري ؟ (لماذا أميز بين إسرائيل و الكنيسة ؟)</vt:lpstr>
      <vt:lpstr>PowerPoint Presentation</vt:lpstr>
      <vt:lpstr>لماذا أنا تدبيري ؟ (لماذا أميز بين إسرائيل و الكنيسة ؟)</vt:lpstr>
      <vt:lpstr>العهد الإبراهيمي و تتميمه</vt:lpstr>
      <vt:lpstr>خط سير الملكوت و العهود</vt:lpstr>
      <vt:lpstr>لماذا أنا تدبيري ؟ (لماذا أميز بين إسرائيل و الكنيسة ؟)</vt:lpstr>
      <vt:lpstr>نظرية إسرائيل الجديدة  في قبل الألفية العهدية</vt:lpstr>
      <vt:lpstr>لماذا التمييز بين إسرائيل و الكنيسة ؟</vt:lpstr>
      <vt:lpstr>لماذا التمييز بين إسرائيل و الكنيسة ؟</vt:lpstr>
      <vt:lpstr>سؤال : إسرائيل و الكنيسة : عدم استمرارية أم استمرارية ؟</vt:lpstr>
      <vt:lpstr>المزيد من التباينات بين إسرائيل و الكنيسة</vt:lpstr>
      <vt:lpstr>هذه الكأس هي العهد الجديد بدمي (لوقا 22: 20)</vt:lpstr>
      <vt:lpstr>كيف نتخلص من اليهود ؟</vt:lpstr>
      <vt:lpstr>التباين بين عهدين رئيسيين</vt:lpstr>
      <vt:lpstr>التباين بين عهدين رئيسيين</vt:lpstr>
      <vt:lpstr>التباين بين عهدين رئيسيين</vt:lpstr>
      <vt:lpstr>هل هناك مستقبل لإسرائيل الوطنية؟</vt:lpstr>
      <vt:lpstr>إسرائيل والكنيسة: عدم الاستمراريَّة</vt:lpstr>
      <vt:lpstr>إسرائيل والكنيسة: عدم الاستمراريَّة</vt:lpstr>
      <vt:lpstr>إسرائيل والكنيسة: الاستمراريَّة</vt:lpstr>
      <vt:lpstr>إسرائيل والكنيسة: الاستمراريَّة</vt:lpstr>
      <vt:lpstr>إسرائيل والكنيسة: الاستمراريَّة</vt:lpstr>
      <vt:lpstr>التدبير الأممي</vt:lpstr>
      <vt:lpstr>دينونة!</vt:lpstr>
      <vt:lpstr>بَرَكة!</vt:lpstr>
      <vt:lpstr>يوم الربّ</vt:lpstr>
      <vt:lpstr>"إسرائيل" تعني دائمًا النسل العرقي ليعقوب (9: 1- 5).</vt:lpstr>
      <vt:lpstr>ملخص رسالة رومية 9 -11</vt:lpstr>
      <vt:lpstr>ملكوت الله</vt:lpstr>
      <vt:lpstr>Man</vt:lpstr>
      <vt:lpstr>المرأة</vt:lpstr>
      <vt:lpstr>Mandate</vt:lpstr>
      <vt:lpstr>ملكوت الله: موضوع الكتاب المقدس الشامل</vt:lpstr>
      <vt:lpstr>موضوع الكتاب المقدس :  الله يوسع حكمه إلى البشر</vt:lpstr>
      <vt:lpstr>الجدول الزمنيُّ للملكوت والعهود</vt:lpstr>
      <vt:lpstr>التناغم التَصالُبيُّ (Chiasm) في الكتاب المقدَّس</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220</cp:revision>
  <dcterms:created xsi:type="dcterms:W3CDTF">2009-03-03T03:50:37Z</dcterms:created>
  <dcterms:modified xsi:type="dcterms:W3CDTF">2026-03-14T17:53:13Z</dcterms:modified>
</cp:coreProperties>
</file>